
<file path=[Content_Types].xml><?xml version="1.0" encoding="utf-8"?>
<Types xmlns="http://schemas.openxmlformats.org/package/2006/content-types">
  <Default Extension="bin" ContentType="application/vnd.openxmlformats-officedocument.presentationml.printerSettings"/>
  <Default Extension="rels" ContentType="application/vnd.openxmlformats-package.relationships+xml"/>
  <Override PartName="/ppt/slides/slide14.xml" ContentType="application/vnd.openxmlformats-officedocument.presentationml.slide+xml"/>
  <Default Extension="xml" ContentType="application/xml"/>
  <Override PartName="/ppt/slides/slide45.xml" ContentType="application/vnd.openxmlformats-officedocument.presentationml.slide+xml"/>
  <Override PartName="/ppt/tableStyles.xml" ContentType="application/vnd.openxmlformats-officedocument.presentationml.tableStyles+xml"/>
  <Override PartName="/ppt/notesSlides/notesSlide1.xml" ContentType="application/vnd.openxmlformats-officedocument.presentationml.notesSlide+xml"/>
  <Override PartName="/ppt/slides/slide28.xml" ContentType="application/vnd.openxmlformats-officedocument.presentationml.slide+xml"/>
  <Override PartName="/ppt/slides/slide54.xml" ContentType="application/vnd.openxmlformats-officedocument.presentationml.slide+xml"/>
  <Override PartName="/ppt/slides/slide21.xml" ContentType="application/vnd.openxmlformats-officedocument.presentationml.slide+xml"/>
  <Override PartName="/ppt/slides/slide37.xml" ContentType="application/vnd.openxmlformats-officedocument.presentationml.slide+xml"/>
  <Override PartName="/ppt/slides/slide5.xml" ContentType="application/vnd.openxmlformats-officedocument.presentationml.slide+xml"/>
  <Override PartName="/ppt/slideLayouts/slideLayout5.xml" ContentType="application/vnd.openxmlformats-officedocument.presentationml.slideLayout+xml"/>
  <Override PartName="/ppt/slides/slide30.xml" ContentType="application/vnd.openxmlformats-officedocument.presentationml.slide+xml"/>
  <Override PartName="/ppt/slides/slide13.xml" ContentType="application/vnd.openxmlformats-officedocument.presentationml.slide+xml"/>
  <Override PartName="/ppt/slideMasters/slideMaster1.xml" ContentType="application/vnd.openxmlformats-officedocument.presentationml.slideMaster+xml"/>
  <Override PartName="/docProps/core.xml" ContentType="application/vnd.openxmlformats-package.core-properties+xml"/>
  <Override PartName="/ppt/slides/slide44.xml" ContentType="application/vnd.openxmlformats-officedocument.presentationml.slide+xml"/>
  <Override PartName="/ppt/handoutMasters/handoutMaster1.xml" ContentType="application/vnd.openxmlformats-officedocument.presentationml.handoutMaster+xml"/>
  <Override PartName="/ppt/slides/slide27.xml" ContentType="application/vnd.openxmlformats-officedocument.presentationml.slide+xml"/>
  <Override PartName="/ppt/slides/slide53.xml" ContentType="application/vnd.openxmlformats-officedocument.presentationml.slide+xml"/>
  <Override PartName="/ppt/slides/slide20.xml" ContentType="application/vnd.openxmlformats-officedocument.presentationml.slide+xml"/>
  <Override PartName="/ppt/slides/slide36.xml" ContentType="application/vnd.openxmlformats-officedocument.presentationml.slide+xml"/>
  <Override PartName="/ppt/slides/slide4.xml" ContentType="application/vnd.openxmlformats-officedocument.presentationml.slide+xml"/>
  <Override PartName="/ppt/slides/slide19.xml" ContentType="application/vnd.openxmlformats-officedocument.presentationml.slide+xml"/>
  <Override PartName="/ppt/slideLayouts/slideLayout4.xml" ContentType="application/vnd.openxmlformats-officedocument.presentationml.slideLayout+xml"/>
  <Default Extension="png" ContentType="image/png"/>
  <Override PartName="/ppt/slides/slide12.xml" ContentType="application/vnd.openxmlformats-officedocument.presentationml.slide+xml"/>
  <Override PartName="/ppt/presProps.xml" ContentType="application/vnd.openxmlformats-officedocument.presentationml.presProps+xml"/>
  <Override PartName="/ppt/slides/slide43.xml" ContentType="application/vnd.openxmlformats-officedocument.presentationml.slide+xml"/>
  <Override PartName="/ppt/slides/slide26.xml" ContentType="application/vnd.openxmlformats-officedocument.presentationml.slide+xml"/>
  <Override PartName="/ppt/slides/slide52.xml" ContentType="application/vnd.openxmlformats-officedocument.presentationml.slide+xml"/>
  <Override PartName="/ppt/slides/slide35.xml" ContentType="application/vnd.openxmlformats-officedocument.presentationml.slide+xml"/>
  <Override PartName="/ppt/slides/slide3.xml" ContentType="application/vnd.openxmlformats-officedocument.presentationml.slide+xml"/>
  <Override PartName="/ppt/slides/slide18.xml" ContentType="application/vnd.openxmlformats-officedocument.presentationml.slide+xml"/>
  <Override PartName="/ppt/slideLayouts/slideLayout3.xml" ContentType="application/vnd.openxmlformats-officedocument.presentationml.slideLayout+xml"/>
  <Override PartName="/ppt/slides/slide11.xml" ContentType="application/vnd.openxmlformats-officedocument.presentationml.slide+xml"/>
  <Override PartName="/ppt/slides/slide49.xml" ContentType="application/vnd.openxmlformats-officedocument.presentationml.slide+xml"/>
  <Override PartName="/ppt/slides/slide42.xml" ContentType="application/vnd.openxmlformats-officedocument.presentationml.slide+xml"/>
  <Override PartName="/ppt/slides/slide25.xml" ContentType="application/vnd.openxmlformats-officedocument.presentationml.slide+xml"/>
  <Override PartName="/ppt/slides/slide51.xml" ContentType="application/vnd.openxmlformats-officedocument.presentationml.slide+xml"/>
  <Override PartName="/ppt/slides/slide9.xml" ContentType="application/vnd.openxmlformats-officedocument.presentationml.slide+xml"/>
  <Override PartName="/ppt/slideLayouts/slideLayout9.xml" ContentType="application/vnd.openxmlformats-officedocument.presentationml.slideLayout+xml"/>
  <Override PartName="/ppt/slides/slide34.xml" ContentType="application/vnd.openxmlformats-officedocument.presentationml.slide+xml"/>
  <Override PartName="/ppt/slides/slide2.xml" ContentType="application/vnd.openxmlformats-officedocument.presentationml.slide+xml"/>
  <Override PartName="/ppt/slideLayouts/slideLayout2.xml" ContentType="application/vnd.openxmlformats-officedocument.presentationml.slideLayout+xml"/>
  <Override PartName="/ppt/slides/slide17.xml" ContentType="application/vnd.openxmlformats-officedocument.presentationml.slide+xml"/>
  <Override PartName="/ppt/slides/slide10.xml" ContentType="application/vnd.openxmlformats-officedocument.presentationml.slide+xml"/>
  <Override PartName="/docProps/app.xml" ContentType="application/vnd.openxmlformats-officedocument.extended-properties+xml"/>
  <Override PartName="/ppt/slides/slide48.xml" ContentType="application/vnd.openxmlformats-officedocument.presentationml.slide+xml"/>
  <Override PartName="/ppt/notesSlides/notesSlide4.xml" ContentType="application/vnd.openxmlformats-officedocument.presentationml.notesSlide+xml"/>
  <Override PartName="/ppt/slides/slide41.xml" ContentType="application/vnd.openxmlformats-officedocument.presentationml.slide+xml"/>
  <Override PartName="/ppt/theme/theme3.xml" ContentType="application/vnd.openxmlformats-officedocument.theme+xml"/>
  <Override PartName="/ppt/slides/slide24.xml" ContentType="application/vnd.openxmlformats-officedocument.presentationml.slide+xml"/>
  <Override PartName="/ppt/slides/slide50.xml" ContentType="application/vnd.openxmlformats-officedocument.presentationml.slide+xml"/>
  <Override PartName="/ppt/slides/slide8.xml" ContentType="application/vnd.openxmlformats-officedocument.presentationml.slide+xml"/>
  <Override PartName="/ppt/slideLayouts/slideLayout8.xml" ContentType="application/vnd.openxmlformats-officedocument.presentationml.slideLayout+xml"/>
  <Override PartName="/ppt/slides/slide33.xml" ContentType="application/vnd.openxmlformats-officedocument.presentationml.slide+xml"/>
  <Override PartName="/ppt/slides/slide1.xml" ContentType="application/vnd.openxmlformats-officedocument.presentationml.slide+xml"/>
  <Override PartName="/ppt/slideLayouts/slideLayout1.xml" ContentType="application/vnd.openxmlformats-officedocument.presentationml.slideLayout+xml"/>
  <Override PartName="/ppt/slides/slide16.xml" ContentType="application/vnd.openxmlformats-officedocument.presentationml.slide+xml"/>
  <Default Extension="jpeg" ContentType="image/jpeg"/>
  <Override PartName="/ppt/viewProps.xml" ContentType="application/vnd.openxmlformats-officedocument.presentationml.viewProps+xml"/>
  <Override PartName="/ppt/slides/slide47.xml" ContentType="application/vnd.openxmlformats-officedocument.presentationml.slide+xml"/>
  <Override PartName="/ppt/notesSlides/notesSlide3.xml" ContentType="application/vnd.openxmlformats-officedocument.presentationml.notesSlide+xml"/>
  <Override PartName="/ppt/slides/slide40.xml" ContentType="application/vnd.openxmlformats-officedocument.presentationml.slide+xml"/>
  <Override PartName="/ppt/theme/theme2.xml" ContentType="application/vnd.openxmlformats-officedocument.theme+xml"/>
  <Override PartName="/ppt/slideLayouts/slideLayout11.xml" ContentType="application/vnd.openxmlformats-officedocument.presentationml.slideLayout+xml"/>
  <Override PartName="/ppt/slides/slide39.xml" ContentType="application/vnd.openxmlformats-officedocument.presentationml.slide+xml"/>
  <Override PartName="/ppt/slides/slide23.xml" ContentType="application/vnd.openxmlformats-officedocument.presentationml.slide+xml"/>
  <Override PartName="/ppt/slides/slide7.xml" ContentType="application/vnd.openxmlformats-officedocument.presentationml.slide+xml"/>
  <Override PartName="/ppt/slideLayouts/slideLayout7.xml" ContentType="application/vnd.openxmlformats-officedocument.presentationml.slideLayout+xml"/>
  <Override PartName="/ppt/slides/slide32.xml" ContentType="application/vnd.openxmlformats-officedocument.presentationml.slide+xml"/>
  <Override PartName="/ppt/notesMasters/notesMaster1.xml" ContentType="application/vnd.openxmlformats-officedocument.presentationml.notesMaster+xml"/>
  <Override PartName="/ppt/slides/slide15.xml" ContentType="application/vnd.openxmlformats-officedocument.presentationml.slide+xml"/>
  <Override PartName="/ppt/slides/slide46.xml" ContentType="application/vnd.openxmlformats-officedocument.presentationml.slide+xml"/>
  <Override PartName="/ppt/notesSlides/notesSlide2.xml" ContentType="application/vnd.openxmlformats-officedocument.presentationml.notesSlide+xml"/>
  <Override PartName="/ppt/slides/slide29.xml" ContentType="application/vnd.openxmlformats-officedocument.presentationml.slide+xml"/>
  <Override PartName="/ppt/slides/slide55.xml" ContentType="application/vnd.openxmlformats-officedocument.presentationml.slide+xml"/>
  <Override PartName="/ppt/theme/theme1.xml" ContentType="application/vnd.openxmlformats-officedocument.theme+xml"/>
  <Override PartName="/ppt/slides/slide22.xml" ContentType="application/vnd.openxmlformats-officedocument.presentationml.slide+xml"/>
  <Override PartName="/ppt/slides/slide38.xml" ContentType="application/vnd.openxmlformats-officedocument.presentationml.slide+xml"/>
  <Override PartName="/ppt/presentation.xml" ContentType="application/vnd.openxmlformats-officedocument.presentationml.presentation.main+xml"/>
  <Override PartName="/ppt/slides/slide6.xml" ContentType="application/vnd.openxmlformats-officedocument.presentationml.slide+xml"/>
  <Override PartName="/ppt/slideLayouts/slideLayout10.xml" ContentType="application/vnd.openxmlformats-officedocument.presentationml.slideLayout+xml"/>
  <Override PartName="/ppt/slideLayouts/slideLayout6.xml" ContentType="application/vnd.openxmlformats-officedocument.presentationml.slideLayout+xml"/>
  <Override PartName="/ppt/slides/slide31.xml" ContentType="application/vnd.openxmlformats-officedocument.presentationml.slide+xml"/>
  <Default Extension="pdf" ContentType="application/pdf"/>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saveSubsetFonts="1" autoCompressPictures="0">
  <p:sldMasterIdLst>
    <p:sldMasterId id="2147483660" r:id="rId1"/>
  </p:sldMasterIdLst>
  <p:notesMasterIdLst>
    <p:notesMasterId r:id="rId57"/>
  </p:notesMasterIdLst>
  <p:handoutMasterIdLst>
    <p:handoutMasterId r:id="rId58"/>
  </p:handoutMasterIdLst>
  <p:sldIdLst>
    <p:sldId id="256" r:id="rId2"/>
    <p:sldId id="271" r:id="rId3"/>
    <p:sldId id="272" r:id="rId4"/>
    <p:sldId id="273" r:id="rId5"/>
    <p:sldId id="274" r:id="rId6"/>
    <p:sldId id="257" r:id="rId7"/>
    <p:sldId id="331" r:id="rId8"/>
    <p:sldId id="330" r:id="rId9"/>
    <p:sldId id="276" r:id="rId10"/>
    <p:sldId id="277" r:id="rId11"/>
    <p:sldId id="278" r:id="rId12"/>
    <p:sldId id="258" r:id="rId13"/>
    <p:sldId id="280" r:id="rId14"/>
    <p:sldId id="281" r:id="rId15"/>
    <p:sldId id="259" r:id="rId16"/>
    <p:sldId id="283" r:id="rId17"/>
    <p:sldId id="284" r:id="rId18"/>
    <p:sldId id="260" r:id="rId19"/>
    <p:sldId id="332" r:id="rId20"/>
    <p:sldId id="286" r:id="rId21"/>
    <p:sldId id="287" r:id="rId22"/>
    <p:sldId id="288" r:id="rId23"/>
    <p:sldId id="261" r:id="rId24"/>
    <p:sldId id="335" r:id="rId25"/>
    <p:sldId id="336" r:id="rId26"/>
    <p:sldId id="301" r:id="rId27"/>
    <p:sldId id="333" r:id="rId28"/>
    <p:sldId id="262" r:id="rId29"/>
    <p:sldId id="304" r:id="rId30"/>
    <p:sldId id="306" r:id="rId31"/>
    <p:sldId id="307" r:id="rId32"/>
    <p:sldId id="309" r:id="rId33"/>
    <p:sldId id="263" r:id="rId34"/>
    <p:sldId id="311" r:id="rId35"/>
    <p:sldId id="310" r:id="rId36"/>
    <p:sldId id="313" r:id="rId37"/>
    <p:sldId id="312" r:id="rId38"/>
    <p:sldId id="337" r:id="rId39"/>
    <p:sldId id="264" r:id="rId40"/>
    <p:sldId id="325" r:id="rId41"/>
    <p:sldId id="299" r:id="rId42"/>
    <p:sldId id="265" r:id="rId43"/>
    <p:sldId id="328" r:id="rId44"/>
    <p:sldId id="329" r:id="rId45"/>
    <p:sldId id="266" r:id="rId46"/>
    <p:sldId id="267" r:id="rId47"/>
    <p:sldId id="326" r:id="rId48"/>
    <p:sldId id="327" r:id="rId49"/>
    <p:sldId id="320" r:id="rId50"/>
    <p:sldId id="322" r:id="rId51"/>
    <p:sldId id="323" r:id="rId52"/>
    <p:sldId id="268" r:id="rId53"/>
    <p:sldId id="324" r:id="rId54"/>
    <p:sldId id="321" r:id="rId55"/>
    <p:sldId id="317" r:id="rId56"/>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prnPr prnWhat="handouts6" clrMode="bw" frameSlides="1"/>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lastView="sldThumbnailView">
  <p:normalViewPr>
    <p:restoredLeft sz="15620"/>
    <p:restoredTop sz="94660"/>
  </p:normalViewPr>
  <p:slideViewPr>
    <p:cSldViewPr snapToGrid="0" snapToObjects="1">
      <p:cViewPr varScale="1">
        <p:scale>
          <a:sx n="111" d="100"/>
          <a:sy n="111" d="100"/>
        </p:scale>
        <p:origin x="-496" y="-104"/>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3736200" cy="7373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63" Type="http://schemas.openxmlformats.org/officeDocument/2006/relationships/tableStyles" Target="tableStyles.xml"/><Relationship Id="rId50" Type="http://schemas.openxmlformats.org/officeDocument/2006/relationships/slide" Target="slides/slide49.xml"/><Relationship Id="rId51" Type="http://schemas.openxmlformats.org/officeDocument/2006/relationships/slide" Target="slides/slide50.xml"/><Relationship Id="rId52" Type="http://schemas.openxmlformats.org/officeDocument/2006/relationships/slide" Target="slides/slide51.xml"/><Relationship Id="rId53" Type="http://schemas.openxmlformats.org/officeDocument/2006/relationships/slide" Target="slides/slide52.xml"/><Relationship Id="rId54" Type="http://schemas.openxmlformats.org/officeDocument/2006/relationships/slide" Target="slides/slide53.xml"/><Relationship Id="rId55" Type="http://schemas.openxmlformats.org/officeDocument/2006/relationships/slide" Target="slides/slide54.xml"/><Relationship Id="rId56" Type="http://schemas.openxmlformats.org/officeDocument/2006/relationships/slide" Target="slides/slide55.xml"/><Relationship Id="rId57" Type="http://schemas.openxmlformats.org/officeDocument/2006/relationships/notesMaster" Target="notesMasters/notesMaster1.xml"/><Relationship Id="rId58" Type="http://schemas.openxmlformats.org/officeDocument/2006/relationships/handoutMaster" Target="handoutMasters/handoutMaster1.xml"/><Relationship Id="rId59" Type="http://schemas.openxmlformats.org/officeDocument/2006/relationships/printerSettings" Target="printerSettings/printerSettings1.bin"/><Relationship Id="rId40" Type="http://schemas.openxmlformats.org/officeDocument/2006/relationships/slide" Target="slides/slide39.xml"/><Relationship Id="rId41" Type="http://schemas.openxmlformats.org/officeDocument/2006/relationships/slide" Target="slides/slide40.xml"/><Relationship Id="rId42" Type="http://schemas.openxmlformats.org/officeDocument/2006/relationships/slide" Target="slides/slide41.xml"/><Relationship Id="rId43" Type="http://schemas.openxmlformats.org/officeDocument/2006/relationships/slide" Target="slides/slide42.xml"/><Relationship Id="rId44" Type="http://schemas.openxmlformats.org/officeDocument/2006/relationships/slide" Target="slides/slide43.xml"/><Relationship Id="rId45" Type="http://schemas.openxmlformats.org/officeDocument/2006/relationships/slide" Target="slides/slide44.xml"/><Relationship Id="rId46" Type="http://schemas.openxmlformats.org/officeDocument/2006/relationships/slide" Target="slides/slide45.xml"/><Relationship Id="rId47" Type="http://schemas.openxmlformats.org/officeDocument/2006/relationships/slide" Target="slides/slide46.xml"/><Relationship Id="rId48" Type="http://schemas.openxmlformats.org/officeDocument/2006/relationships/slide" Target="slides/slide47.xml"/><Relationship Id="rId49" Type="http://schemas.openxmlformats.org/officeDocument/2006/relationships/slide" Target="slides/slide48.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33" Type="http://schemas.openxmlformats.org/officeDocument/2006/relationships/slide" Target="slides/slide32.xml"/><Relationship Id="rId34" Type="http://schemas.openxmlformats.org/officeDocument/2006/relationships/slide" Target="slides/slide33.xml"/><Relationship Id="rId35" Type="http://schemas.openxmlformats.org/officeDocument/2006/relationships/slide" Target="slides/slide34.xml"/><Relationship Id="rId36" Type="http://schemas.openxmlformats.org/officeDocument/2006/relationships/slide" Target="slides/slide35.xml"/><Relationship Id="rId37" Type="http://schemas.openxmlformats.org/officeDocument/2006/relationships/slide" Target="slides/slide36.xml"/><Relationship Id="rId38" Type="http://schemas.openxmlformats.org/officeDocument/2006/relationships/slide" Target="slides/slide37.xml"/><Relationship Id="rId39" Type="http://schemas.openxmlformats.org/officeDocument/2006/relationships/slide" Target="slides/slide3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60" Type="http://schemas.openxmlformats.org/officeDocument/2006/relationships/presProps" Target="presProps.xml"/><Relationship Id="rId61" Type="http://schemas.openxmlformats.org/officeDocument/2006/relationships/viewProps" Target="viewProps.xml"/><Relationship Id="rId62" Type="http://schemas.openxmlformats.org/officeDocument/2006/relationships/theme" Target="theme/theme1.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DC6BE10C-4F61-F347-9B34-3A746A896DC5}" type="datetimeFigureOut">
              <a:rPr lang="en-US" smtClean="0"/>
              <a:pPr/>
              <a:t>12/9/09</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AA865435-68CE-D241-A727-0CA763A2080F}" type="slidenum">
              <a:rPr lang="en-US" smtClean="0"/>
              <a:pPr/>
              <a:t>‹#›</a:t>
            </a:fld>
            <a:endParaRPr lang="en-US"/>
          </a:p>
        </p:txBody>
      </p:sp>
    </p:spTree>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9EC76CBB-6AF2-A649-823D-BC4BA84876DB}" type="datetimeFigureOut">
              <a:rPr lang="en-US" smtClean="0"/>
              <a:pPr/>
              <a:t>12/9/09</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69CC7EA-E528-AD4D-90C5-40199BFED73D}" type="slidenum">
              <a:rPr lang="en-US" smtClean="0"/>
              <a:pPr/>
              <a:t>‹#›</a:t>
            </a:fld>
            <a:endParaRPr lang="en-US"/>
          </a:p>
        </p:txBody>
      </p:sp>
    </p:spTree>
  </p:cSld>
  <p:clrMap bg1="lt1" tx1="dk1" bg2="lt2" tx2="dk2" accent1="accent1" accent2="accent2" accent3="accent3" accent4="accent4" accent5="accent5" accent6="accent6" hlink="hlink" folHlink="folHlink"/>
  <p:hf hdr="0" ftr="0" dt="0"/>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9.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6.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7.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37218" name="Rectangle 2"/>
          <p:cNvSpPr>
            <a:spLocks noGrp="1" noChangeArrowheads="1"/>
          </p:cNvSpPr>
          <p:nvPr>
            <p:ph type="body" idx="1"/>
          </p:nvPr>
        </p:nvSpPr>
        <p:spPr bwMode="auto">
          <a:xfrm>
            <a:off x="914400" y="4346075"/>
            <a:ext cx="5029200" cy="3852609"/>
          </a:xfrm>
          <a:prstGeom prst="rect">
            <a:avLst/>
          </a:prstGeom>
          <a:noFill/>
          <a:ln w="12700">
            <a:miter lim="800000"/>
            <a:headEnd/>
            <a:tailEnd/>
          </a:ln>
        </p:spPr>
        <p:txBody>
          <a:bodyPr lIns="90487" tIns="44450" rIns="90487" bIns="44450">
            <a:prstTxWarp prst="textNoShape">
              <a:avLst/>
            </a:prstTxWarp>
          </a:bodyPr>
          <a:lstStyle/>
          <a:p>
            <a:endParaRPr lang="en-US"/>
          </a:p>
        </p:txBody>
      </p:sp>
      <p:sp>
        <p:nvSpPr>
          <p:cNvPr id="137219" name="Rectangle 3"/>
          <p:cNvSpPr>
            <a:spLocks noGrp="1" noRot="1" noChangeAspect="1" noChangeArrowheads="1"/>
          </p:cNvSpPr>
          <p:nvPr>
            <p:ph type="sldImg"/>
          </p:nvPr>
        </p:nvSpPr>
        <p:spPr bwMode="auto">
          <a:xfrm>
            <a:off x="1296988" y="800100"/>
            <a:ext cx="4264025" cy="3198813"/>
          </a:xfrm>
          <a:prstGeom prst="rect">
            <a:avLst/>
          </a:prstGeom>
          <a:noFill/>
          <a:ln w="12700" cap="flat">
            <a:solidFill>
              <a:schemeClr val="tx1"/>
            </a:solidFill>
            <a:miter lim="800000"/>
            <a:headEnd/>
            <a:tailEnd/>
          </a:ln>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48482" name="Rectangle 2"/>
          <p:cNvSpPr>
            <a:spLocks noGrp="1" noChangeArrowheads="1"/>
          </p:cNvSpPr>
          <p:nvPr>
            <p:ph type="body" idx="1"/>
          </p:nvPr>
        </p:nvSpPr>
        <p:spPr bwMode="auto">
          <a:xfrm>
            <a:off x="914400" y="4346075"/>
            <a:ext cx="5029200" cy="3852609"/>
          </a:xfrm>
          <a:prstGeom prst="rect">
            <a:avLst/>
          </a:prstGeom>
          <a:noFill/>
          <a:ln w="12700">
            <a:miter lim="800000"/>
            <a:headEnd/>
            <a:tailEnd/>
          </a:ln>
        </p:spPr>
        <p:txBody>
          <a:bodyPr lIns="90487" tIns="44450" rIns="90487" bIns="44450">
            <a:prstTxWarp prst="textNoShape">
              <a:avLst/>
            </a:prstTxWarp>
          </a:bodyPr>
          <a:lstStyle/>
          <a:p>
            <a:endParaRPr lang="en-US"/>
          </a:p>
        </p:txBody>
      </p:sp>
      <p:sp>
        <p:nvSpPr>
          <p:cNvPr id="148483" name="Rectangle 3"/>
          <p:cNvSpPr>
            <a:spLocks noGrp="1" noRot="1" noChangeAspect="1" noChangeArrowheads="1"/>
          </p:cNvSpPr>
          <p:nvPr>
            <p:ph type="sldImg"/>
          </p:nvPr>
        </p:nvSpPr>
        <p:spPr bwMode="auto">
          <a:xfrm>
            <a:off x="1296988" y="800100"/>
            <a:ext cx="4264025" cy="3198813"/>
          </a:xfrm>
          <a:prstGeom prst="rect">
            <a:avLst/>
          </a:prstGeom>
          <a:noFill/>
          <a:ln w="12700" cap="flat">
            <a:solidFill>
              <a:schemeClr val="tx1"/>
            </a:solidFill>
            <a:miter lim="800000"/>
            <a:headEnd/>
            <a:tailEnd/>
          </a:ln>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46434" name="Rectangle 2"/>
          <p:cNvSpPr>
            <a:spLocks noGrp="1" noChangeArrowheads="1"/>
          </p:cNvSpPr>
          <p:nvPr>
            <p:ph type="body" idx="1"/>
          </p:nvPr>
        </p:nvSpPr>
        <p:spPr bwMode="auto">
          <a:xfrm>
            <a:off x="914400" y="4346075"/>
            <a:ext cx="5029200" cy="3852609"/>
          </a:xfrm>
          <a:prstGeom prst="rect">
            <a:avLst/>
          </a:prstGeom>
          <a:noFill/>
          <a:ln w="12700">
            <a:miter lim="800000"/>
            <a:headEnd/>
            <a:tailEnd/>
          </a:ln>
        </p:spPr>
        <p:txBody>
          <a:bodyPr lIns="90487" tIns="44450" rIns="90487" bIns="44450">
            <a:prstTxWarp prst="textNoShape">
              <a:avLst/>
            </a:prstTxWarp>
          </a:bodyPr>
          <a:lstStyle/>
          <a:p>
            <a:endParaRPr lang="en-US"/>
          </a:p>
        </p:txBody>
      </p:sp>
      <p:sp>
        <p:nvSpPr>
          <p:cNvPr id="146435" name="Rectangle 3"/>
          <p:cNvSpPr>
            <a:spLocks noGrp="1" noRot="1" noChangeAspect="1" noChangeArrowheads="1"/>
          </p:cNvSpPr>
          <p:nvPr>
            <p:ph type="sldImg"/>
          </p:nvPr>
        </p:nvSpPr>
        <p:spPr bwMode="auto">
          <a:xfrm>
            <a:off x="1296988" y="800100"/>
            <a:ext cx="4264025" cy="3198813"/>
          </a:xfrm>
          <a:prstGeom prst="rect">
            <a:avLst/>
          </a:prstGeom>
          <a:noFill/>
          <a:ln w="12700" cap="flat">
            <a:solidFill>
              <a:schemeClr val="tx1"/>
            </a:solidFill>
            <a:miter lim="800000"/>
            <a:headEnd/>
            <a:tailEnd/>
          </a:ln>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9218" name="Rectangle 2"/>
          <p:cNvSpPr>
            <a:spLocks noGrp="1" noChangeArrowheads="1"/>
          </p:cNvSpPr>
          <p:nvPr>
            <p:ph type="body" idx="1"/>
          </p:nvPr>
        </p:nvSpPr>
        <p:spPr>
          <a:ln/>
        </p:spPr>
        <p:txBody>
          <a:bodyPr/>
          <a:lstStyle/>
          <a:p>
            <a:endParaRPr lang="en-US"/>
          </a:p>
        </p:txBody>
      </p:sp>
      <p:sp>
        <p:nvSpPr>
          <p:cNvPr id="9219" name="Rectangle 3"/>
          <p:cNvSpPr>
            <a:spLocks noGrp="1" noRot="1" noChangeAspect="1" noChangeArrowheads="1" noTextEdit="1"/>
          </p:cNvSpPr>
          <p:nvPr>
            <p:ph type="sldImg"/>
          </p:nvPr>
        </p:nvSpPr>
        <p:spPr>
          <a:ln cap="flat"/>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GB" smtClean="0"/>
              <a:t>Click to edit Master title style</a:t>
            </a:r>
            <a:endParaRPr lang="en-US"/>
          </a:p>
        </p:txBody>
      </p:sp>
      <p:sp>
        <p:nvSpPr>
          <p:cNvPr id="3" name="Subtitle 2"/>
          <p:cNvSpPr>
            <a:spLocks noGrp="1"/>
          </p:cNvSpPr>
          <p:nvPr>
            <p:ph type="subTitle" idx="1"/>
          </p:nvPr>
        </p:nvSpPr>
        <p:spPr>
          <a:xfrm>
            <a:off x="1371600" y="3886200"/>
            <a:ext cx="6400800" cy="1752600"/>
          </a:xfrm>
          <a:prstGeom prst="rect">
            <a:avLst/>
          </a:prstGeo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GB"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fld id="{6AD3340F-AE50-F94B-B5A5-C1D63144F520}" type="datetime1">
              <a:rPr lang="en-US" smtClean="0"/>
              <a:pPr/>
              <a:t>12/9/09</a:t>
            </a:fld>
            <a:endParaRPr lang="en-US"/>
          </a:p>
        </p:txBody>
      </p:sp>
      <p:sp>
        <p:nvSpPr>
          <p:cNvPr id="5" name="Footer Placeholder 4"/>
          <p:cNvSpPr>
            <a:spLocks noGrp="1"/>
          </p:cNvSpPr>
          <p:nvPr>
            <p:ph type="ftr" sz="quarter" idx="11"/>
          </p:nvPr>
        </p:nvSpPr>
        <p:spPr/>
        <p:txBody>
          <a:bodyPr/>
          <a:lstStyle>
            <a:lvl1pPr>
              <a:defRPr/>
            </a:lvl1pPr>
          </a:lstStyle>
          <a:p>
            <a:r>
              <a:rPr lang="en-US" smtClean="0"/>
              <a:t>Chapter 12 Dependability and Security Specification</a:t>
            </a:r>
            <a:endParaRPr lang="en-US"/>
          </a:p>
        </p:txBody>
      </p:sp>
      <p:sp>
        <p:nvSpPr>
          <p:cNvPr id="6" name="Slide Number Placeholder 5"/>
          <p:cNvSpPr>
            <a:spLocks noGrp="1"/>
          </p:cNvSpPr>
          <p:nvPr>
            <p:ph type="sldNum" sz="quarter" idx="12"/>
          </p:nvPr>
        </p:nvSpPr>
        <p:spPr/>
        <p:txBody>
          <a:bodyPr/>
          <a:lstStyle>
            <a:lvl1pPr>
              <a:defRPr/>
            </a:lvl1pPr>
          </a:lstStyle>
          <a:p>
            <a:fld id="{348D88E4-469E-644E-9952-CB69E8EF64CD}"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US"/>
          </a:p>
        </p:txBody>
      </p:sp>
      <p:sp>
        <p:nvSpPr>
          <p:cNvPr id="3" name="Vertical Text Placeholder 2"/>
          <p:cNvSpPr>
            <a:spLocks noGrp="1"/>
          </p:cNvSpPr>
          <p:nvPr>
            <p:ph type="body" orient="vert" idx="1"/>
          </p:nvPr>
        </p:nvSpPr>
        <p:spPr>
          <a:xfrm>
            <a:off x="457200" y="1600200"/>
            <a:ext cx="8229600" cy="4525963"/>
          </a:xfrm>
          <a:prstGeom prst="rect">
            <a:avLst/>
          </a:prstGeom>
        </p:spPr>
        <p:txBody>
          <a:bodyPr vert="eaVert"/>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Date Placeholder 3"/>
          <p:cNvSpPr>
            <a:spLocks noGrp="1"/>
          </p:cNvSpPr>
          <p:nvPr>
            <p:ph type="dt" sz="half" idx="10"/>
          </p:nvPr>
        </p:nvSpPr>
        <p:spPr/>
        <p:txBody>
          <a:bodyPr/>
          <a:lstStyle>
            <a:lvl1pPr>
              <a:defRPr/>
            </a:lvl1pPr>
          </a:lstStyle>
          <a:p>
            <a:fld id="{A54AE81C-A75E-D140-853E-B95C00E6E576}" type="datetime1">
              <a:rPr lang="en-US" smtClean="0"/>
              <a:pPr/>
              <a:t>12/9/09</a:t>
            </a:fld>
            <a:endParaRPr lang="en-US"/>
          </a:p>
        </p:txBody>
      </p:sp>
      <p:sp>
        <p:nvSpPr>
          <p:cNvPr id="5" name="Footer Placeholder 4"/>
          <p:cNvSpPr>
            <a:spLocks noGrp="1"/>
          </p:cNvSpPr>
          <p:nvPr>
            <p:ph type="ftr" sz="quarter" idx="11"/>
          </p:nvPr>
        </p:nvSpPr>
        <p:spPr/>
        <p:txBody>
          <a:bodyPr/>
          <a:lstStyle>
            <a:lvl1pPr>
              <a:defRPr/>
            </a:lvl1pPr>
          </a:lstStyle>
          <a:p>
            <a:r>
              <a:rPr lang="en-US" smtClean="0"/>
              <a:t>Chapter 12 Dependability and Security Specification</a:t>
            </a:r>
            <a:endParaRPr lang="en-US"/>
          </a:p>
        </p:txBody>
      </p:sp>
      <p:sp>
        <p:nvSpPr>
          <p:cNvPr id="6" name="Slide Number Placeholder 5"/>
          <p:cNvSpPr>
            <a:spLocks noGrp="1"/>
          </p:cNvSpPr>
          <p:nvPr>
            <p:ph type="sldNum" sz="quarter" idx="12"/>
          </p:nvPr>
        </p:nvSpPr>
        <p:spPr/>
        <p:txBody>
          <a:bodyPr/>
          <a:lstStyle>
            <a:lvl1pPr>
              <a:defRPr/>
            </a:lvl1pPr>
          </a:lstStyle>
          <a:p>
            <a:fld id="{348D88E4-469E-644E-9952-CB69E8EF64CD}"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GB"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a:prstGeom prst="rect">
            <a:avLst/>
          </a:prstGeom>
        </p:spPr>
        <p:txBody>
          <a:bodyPr vert="eaVert"/>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Date Placeholder 3"/>
          <p:cNvSpPr>
            <a:spLocks noGrp="1"/>
          </p:cNvSpPr>
          <p:nvPr>
            <p:ph type="dt" sz="half" idx="10"/>
          </p:nvPr>
        </p:nvSpPr>
        <p:spPr/>
        <p:txBody>
          <a:bodyPr/>
          <a:lstStyle>
            <a:lvl1pPr>
              <a:defRPr/>
            </a:lvl1pPr>
          </a:lstStyle>
          <a:p>
            <a:fld id="{6840E7CC-2151-B44D-A344-A1243214FB24}" type="datetime1">
              <a:rPr lang="en-US" smtClean="0"/>
              <a:pPr/>
              <a:t>12/9/09</a:t>
            </a:fld>
            <a:endParaRPr lang="en-US"/>
          </a:p>
        </p:txBody>
      </p:sp>
      <p:sp>
        <p:nvSpPr>
          <p:cNvPr id="5" name="Footer Placeholder 4"/>
          <p:cNvSpPr>
            <a:spLocks noGrp="1"/>
          </p:cNvSpPr>
          <p:nvPr>
            <p:ph type="ftr" sz="quarter" idx="11"/>
          </p:nvPr>
        </p:nvSpPr>
        <p:spPr/>
        <p:txBody>
          <a:bodyPr/>
          <a:lstStyle>
            <a:lvl1pPr>
              <a:defRPr/>
            </a:lvl1pPr>
          </a:lstStyle>
          <a:p>
            <a:r>
              <a:rPr lang="en-US" smtClean="0"/>
              <a:t>Chapter 12 Dependability and Security Specification</a:t>
            </a:r>
            <a:endParaRPr lang="en-US"/>
          </a:p>
        </p:txBody>
      </p:sp>
      <p:sp>
        <p:nvSpPr>
          <p:cNvPr id="6" name="Slide Number Placeholder 5"/>
          <p:cNvSpPr>
            <a:spLocks noGrp="1"/>
          </p:cNvSpPr>
          <p:nvPr>
            <p:ph type="sldNum" sz="quarter" idx="12"/>
          </p:nvPr>
        </p:nvSpPr>
        <p:spPr/>
        <p:txBody>
          <a:bodyPr/>
          <a:lstStyle>
            <a:lvl1pPr>
              <a:defRPr/>
            </a:lvl1pPr>
          </a:lstStyle>
          <a:p>
            <a:fld id="{348D88E4-469E-644E-9952-CB69E8EF64CD}"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US" dirty="0"/>
          </a:p>
        </p:txBody>
      </p:sp>
      <p:sp>
        <p:nvSpPr>
          <p:cNvPr id="3" name="Content Placeholder 2"/>
          <p:cNvSpPr>
            <a:spLocks noGrp="1"/>
          </p:cNvSpPr>
          <p:nvPr>
            <p:ph idx="1"/>
          </p:nvPr>
        </p:nvSpPr>
        <p:spPr>
          <a:xfrm>
            <a:off x="457200" y="1600200"/>
            <a:ext cx="8229600" cy="4525963"/>
          </a:xfrm>
          <a:prstGeom prst="rect">
            <a:avLst/>
          </a:prstGeom>
        </p:spPr>
        <p:txBody>
          <a:bodyPr/>
          <a:lstStyle>
            <a:lvl1pPr>
              <a:spcBef>
                <a:spcPts val="600"/>
              </a:spcBef>
              <a:spcAft>
                <a:spcPts val="600"/>
              </a:spcAft>
              <a:buFont typeface="Wingdings" charset="2"/>
              <a:buChar char="²"/>
              <a:defRPr sz="2400">
                <a:solidFill>
                  <a:srgbClr val="46424D"/>
                </a:solidFill>
                <a:latin typeface="Arial"/>
                <a:cs typeface="Arial"/>
              </a:defRPr>
            </a:lvl1pPr>
            <a:lvl2pPr>
              <a:spcBef>
                <a:spcPts val="300"/>
              </a:spcBef>
              <a:spcAft>
                <a:spcPts val="300"/>
              </a:spcAft>
              <a:buFont typeface="Wingdings" charset="2"/>
              <a:buChar char="§"/>
              <a:defRPr sz="2000">
                <a:solidFill>
                  <a:srgbClr val="46424D"/>
                </a:solidFill>
                <a:latin typeface="Arial"/>
                <a:cs typeface="Arial"/>
              </a:defRPr>
            </a:lvl2pPr>
            <a:lvl3pPr>
              <a:defRPr sz="1800">
                <a:solidFill>
                  <a:srgbClr val="46424D"/>
                </a:solidFill>
                <a:latin typeface="Arial"/>
                <a:cs typeface="Arial"/>
              </a:defRPr>
            </a:lvl3pPr>
            <a:lvl4pPr>
              <a:defRPr sz="1800">
                <a:solidFill>
                  <a:srgbClr val="46424D"/>
                </a:solidFill>
                <a:latin typeface="Arial"/>
                <a:cs typeface="Arial"/>
              </a:defRPr>
            </a:lvl4pPr>
            <a:lvl5pPr>
              <a:defRPr sz="1800">
                <a:solidFill>
                  <a:srgbClr val="46424D"/>
                </a:solidFill>
                <a:latin typeface="Arial"/>
                <a:cs typeface="Arial"/>
              </a:defRPr>
            </a:lvl5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dirty="0"/>
          </a:p>
        </p:txBody>
      </p:sp>
      <p:sp>
        <p:nvSpPr>
          <p:cNvPr id="4" name="Date Placeholder 3"/>
          <p:cNvSpPr>
            <a:spLocks noGrp="1"/>
          </p:cNvSpPr>
          <p:nvPr>
            <p:ph type="dt" sz="half" idx="10"/>
          </p:nvPr>
        </p:nvSpPr>
        <p:spPr/>
        <p:txBody>
          <a:bodyPr/>
          <a:lstStyle>
            <a:lvl1pPr>
              <a:defRPr/>
            </a:lvl1pPr>
          </a:lstStyle>
          <a:p>
            <a:fld id="{BF757815-6135-F045-9660-D35FB9A13D44}" type="datetime1">
              <a:rPr lang="en-US" smtClean="0"/>
              <a:pPr/>
              <a:t>12/9/09</a:t>
            </a:fld>
            <a:endParaRPr lang="en-US"/>
          </a:p>
        </p:txBody>
      </p:sp>
      <p:sp>
        <p:nvSpPr>
          <p:cNvPr id="5" name="Footer Placeholder 4"/>
          <p:cNvSpPr>
            <a:spLocks noGrp="1"/>
          </p:cNvSpPr>
          <p:nvPr>
            <p:ph type="ftr" sz="quarter" idx="11"/>
          </p:nvPr>
        </p:nvSpPr>
        <p:spPr/>
        <p:txBody>
          <a:bodyPr/>
          <a:lstStyle>
            <a:lvl1pPr>
              <a:defRPr/>
            </a:lvl1pPr>
          </a:lstStyle>
          <a:p>
            <a:r>
              <a:rPr lang="en-US" smtClean="0"/>
              <a:t>Chapter 12 Dependability and Security Specification</a:t>
            </a:r>
            <a:endParaRPr lang="en-US"/>
          </a:p>
        </p:txBody>
      </p:sp>
      <p:sp>
        <p:nvSpPr>
          <p:cNvPr id="6" name="Slide Number Placeholder 5"/>
          <p:cNvSpPr>
            <a:spLocks noGrp="1"/>
          </p:cNvSpPr>
          <p:nvPr>
            <p:ph type="sldNum" sz="quarter" idx="12"/>
          </p:nvPr>
        </p:nvSpPr>
        <p:spPr/>
        <p:txBody>
          <a:bodyPr/>
          <a:lstStyle>
            <a:lvl1pPr>
              <a:defRPr/>
            </a:lvl1pPr>
          </a:lstStyle>
          <a:p>
            <a:fld id="{348D88E4-469E-644E-9952-CB69E8EF64CD}"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GB" smtClean="0"/>
              <a:t>Click to edit Master title style</a:t>
            </a:r>
            <a:endParaRPr lang="en-US"/>
          </a:p>
        </p:txBody>
      </p:sp>
      <p:sp>
        <p:nvSpPr>
          <p:cNvPr id="3" name="Text Placeholder 2"/>
          <p:cNvSpPr>
            <a:spLocks noGrp="1"/>
          </p:cNvSpPr>
          <p:nvPr>
            <p:ph type="body" idx="1"/>
          </p:nvPr>
        </p:nvSpPr>
        <p:spPr>
          <a:xfrm>
            <a:off x="722313" y="2906713"/>
            <a:ext cx="7772400" cy="1500187"/>
          </a:xfrm>
          <a:prstGeom prst="rect">
            <a:avLst/>
          </a:prstGeo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GB" smtClean="0"/>
              <a:t>Click to edit Master text styles</a:t>
            </a:r>
          </a:p>
        </p:txBody>
      </p:sp>
      <p:sp>
        <p:nvSpPr>
          <p:cNvPr id="4" name="Date Placeholder 3"/>
          <p:cNvSpPr>
            <a:spLocks noGrp="1"/>
          </p:cNvSpPr>
          <p:nvPr>
            <p:ph type="dt" sz="half" idx="10"/>
          </p:nvPr>
        </p:nvSpPr>
        <p:spPr/>
        <p:txBody>
          <a:bodyPr/>
          <a:lstStyle>
            <a:lvl1pPr>
              <a:defRPr/>
            </a:lvl1pPr>
          </a:lstStyle>
          <a:p>
            <a:fld id="{7268F41B-F531-1044-9873-1C8DCF90F6FB}" type="datetime1">
              <a:rPr lang="en-US" smtClean="0"/>
              <a:pPr/>
              <a:t>12/9/09</a:t>
            </a:fld>
            <a:endParaRPr lang="en-US"/>
          </a:p>
        </p:txBody>
      </p:sp>
      <p:sp>
        <p:nvSpPr>
          <p:cNvPr id="5" name="Footer Placeholder 4"/>
          <p:cNvSpPr>
            <a:spLocks noGrp="1"/>
          </p:cNvSpPr>
          <p:nvPr>
            <p:ph type="ftr" sz="quarter" idx="11"/>
          </p:nvPr>
        </p:nvSpPr>
        <p:spPr/>
        <p:txBody>
          <a:bodyPr/>
          <a:lstStyle>
            <a:lvl1pPr>
              <a:defRPr/>
            </a:lvl1pPr>
          </a:lstStyle>
          <a:p>
            <a:r>
              <a:rPr lang="en-US" smtClean="0"/>
              <a:t>Chapter 12 Dependability and Security Specification</a:t>
            </a:r>
            <a:endParaRPr lang="en-US"/>
          </a:p>
        </p:txBody>
      </p:sp>
      <p:sp>
        <p:nvSpPr>
          <p:cNvPr id="6" name="Slide Number Placeholder 5"/>
          <p:cNvSpPr>
            <a:spLocks noGrp="1"/>
          </p:cNvSpPr>
          <p:nvPr>
            <p:ph type="sldNum" sz="quarter" idx="12"/>
          </p:nvPr>
        </p:nvSpPr>
        <p:spPr/>
        <p:txBody>
          <a:bodyPr/>
          <a:lstStyle>
            <a:lvl1pPr>
              <a:defRPr/>
            </a:lvl1pPr>
          </a:lstStyle>
          <a:p>
            <a:fld id="{348D88E4-469E-644E-9952-CB69E8EF64CD}"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US"/>
          </a:p>
        </p:txBody>
      </p:sp>
      <p:sp>
        <p:nvSpPr>
          <p:cNvPr id="3" name="Content Placeholder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Content Placeholder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5" name="Date Placeholder 3"/>
          <p:cNvSpPr>
            <a:spLocks noGrp="1"/>
          </p:cNvSpPr>
          <p:nvPr>
            <p:ph type="dt" sz="half" idx="10"/>
          </p:nvPr>
        </p:nvSpPr>
        <p:spPr/>
        <p:txBody>
          <a:bodyPr/>
          <a:lstStyle>
            <a:lvl1pPr>
              <a:defRPr/>
            </a:lvl1pPr>
          </a:lstStyle>
          <a:p>
            <a:fld id="{F5E4A189-03F8-7846-AF7A-404E046B8858}" type="datetime1">
              <a:rPr lang="en-US" smtClean="0"/>
              <a:pPr/>
              <a:t>12/9/09</a:t>
            </a:fld>
            <a:endParaRPr lang="en-US"/>
          </a:p>
        </p:txBody>
      </p:sp>
      <p:sp>
        <p:nvSpPr>
          <p:cNvPr id="6" name="Footer Placeholder 4"/>
          <p:cNvSpPr>
            <a:spLocks noGrp="1"/>
          </p:cNvSpPr>
          <p:nvPr>
            <p:ph type="ftr" sz="quarter" idx="11"/>
          </p:nvPr>
        </p:nvSpPr>
        <p:spPr/>
        <p:txBody>
          <a:bodyPr/>
          <a:lstStyle>
            <a:lvl1pPr>
              <a:defRPr/>
            </a:lvl1pPr>
          </a:lstStyle>
          <a:p>
            <a:r>
              <a:rPr lang="en-US" smtClean="0"/>
              <a:t>Chapter 12 Dependability and Security Specification</a:t>
            </a:r>
            <a:endParaRPr lang="en-US"/>
          </a:p>
        </p:txBody>
      </p:sp>
      <p:sp>
        <p:nvSpPr>
          <p:cNvPr id="7" name="Slide Number Placeholder 5"/>
          <p:cNvSpPr>
            <a:spLocks noGrp="1"/>
          </p:cNvSpPr>
          <p:nvPr>
            <p:ph type="sldNum" sz="quarter" idx="12"/>
          </p:nvPr>
        </p:nvSpPr>
        <p:spPr/>
        <p:txBody>
          <a:bodyPr/>
          <a:lstStyle>
            <a:lvl1pPr>
              <a:defRPr/>
            </a:lvl1pPr>
          </a:lstStyle>
          <a:p>
            <a:fld id="{348D88E4-469E-644E-9952-CB69E8EF64CD}"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GB" smtClean="0"/>
              <a:t>Click to edit Master title style</a:t>
            </a:r>
            <a:endParaRPr lang="en-US"/>
          </a:p>
        </p:txBody>
      </p:sp>
      <p:sp>
        <p:nvSpPr>
          <p:cNvPr id="3" name="Text Placeholder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smtClean="0"/>
              <a:t>Click to edit Master text styles</a:t>
            </a:r>
          </a:p>
        </p:txBody>
      </p:sp>
      <p:sp>
        <p:nvSpPr>
          <p:cNvPr id="4" name="Content Placeholder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5" name="Text Placeholder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smtClean="0"/>
              <a:t>Click to edit Master text styles</a:t>
            </a:r>
          </a:p>
        </p:txBody>
      </p:sp>
      <p:sp>
        <p:nvSpPr>
          <p:cNvPr id="6" name="Content Placeholder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7" name="Date Placeholder 3"/>
          <p:cNvSpPr>
            <a:spLocks noGrp="1"/>
          </p:cNvSpPr>
          <p:nvPr>
            <p:ph type="dt" sz="half" idx="10"/>
          </p:nvPr>
        </p:nvSpPr>
        <p:spPr/>
        <p:txBody>
          <a:bodyPr/>
          <a:lstStyle>
            <a:lvl1pPr>
              <a:defRPr/>
            </a:lvl1pPr>
          </a:lstStyle>
          <a:p>
            <a:fld id="{EA9962A3-2450-8040-9965-7334D77CBDD6}" type="datetime1">
              <a:rPr lang="en-US" smtClean="0"/>
              <a:pPr/>
              <a:t>12/9/09</a:t>
            </a:fld>
            <a:endParaRPr lang="en-US"/>
          </a:p>
        </p:txBody>
      </p:sp>
      <p:sp>
        <p:nvSpPr>
          <p:cNvPr id="8" name="Footer Placeholder 4"/>
          <p:cNvSpPr>
            <a:spLocks noGrp="1"/>
          </p:cNvSpPr>
          <p:nvPr>
            <p:ph type="ftr" sz="quarter" idx="11"/>
          </p:nvPr>
        </p:nvSpPr>
        <p:spPr/>
        <p:txBody>
          <a:bodyPr/>
          <a:lstStyle>
            <a:lvl1pPr>
              <a:defRPr/>
            </a:lvl1pPr>
          </a:lstStyle>
          <a:p>
            <a:r>
              <a:rPr lang="en-US" smtClean="0"/>
              <a:t>Chapter 12 Dependability and Security Specification</a:t>
            </a:r>
            <a:endParaRPr lang="en-US"/>
          </a:p>
        </p:txBody>
      </p:sp>
      <p:sp>
        <p:nvSpPr>
          <p:cNvPr id="9" name="Slide Number Placeholder 5"/>
          <p:cNvSpPr>
            <a:spLocks noGrp="1"/>
          </p:cNvSpPr>
          <p:nvPr>
            <p:ph type="sldNum" sz="quarter" idx="12"/>
          </p:nvPr>
        </p:nvSpPr>
        <p:spPr/>
        <p:txBody>
          <a:bodyPr/>
          <a:lstStyle>
            <a:lvl1pPr>
              <a:defRPr/>
            </a:lvl1pPr>
          </a:lstStyle>
          <a:p>
            <a:fld id="{348D88E4-469E-644E-9952-CB69E8EF64CD}"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US"/>
          </a:p>
        </p:txBody>
      </p:sp>
      <p:sp>
        <p:nvSpPr>
          <p:cNvPr id="3" name="Date Placeholder 3"/>
          <p:cNvSpPr>
            <a:spLocks noGrp="1"/>
          </p:cNvSpPr>
          <p:nvPr>
            <p:ph type="dt" sz="half" idx="10"/>
          </p:nvPr>
        </p:nvSpPr>
        <p:spPr/>
        <p:txBody>
          <a:bodyPr/>
          <a:lstStyle>
            <a:lvl1pPr>
              <a:defRPr/>
            </a:lvl1pPr>
          </a:lstStyle>
          <a:p>
            <a:fld id="{2D749379-708F-4247-AA46-79C266297683}" type="datetime1">
              <a:rPr lang="en-US" smtClean="0"/>
              <a:pPr/>
              <a:t>12/9/09</a:t>
            </a:fld>
            <a:endParaRPr lang="en-US"/>
          </a:p>
        </p:txBody>
      </p:sp>
      <p:sp>
        <p:nvSpPr>
          <p:cNvPr id="4" name="Footer Placeholder 4"/>
          <p:cNvSpPr>
            <a:spLocks noGrp="1"/>
          </p:cNvSpPr>
          <p:nvPr>
            <p:ph type="ftr" sz="quarter" idx="11"/>
          </p:nvPr>
        </p:nvSpPr>
        <p:spPr/>
        <p:txBody>
          <a:bodyPr/>
          <a:lstStyle>
            <a:lvl1pPr>
              <a:defRPr/>
            </a:lvl1pPr>
          </a:lstStyle>
          <a:p>
            <a:r>
              <a:rPr lang="en-US" smtClean="0"/>
              <a:t>Chapter 12 Dependability and Security Specification</a:t>
            </a:r>
            <a:endParaRPr lang="en-US"/>
          </a:p>
        </p:txBody>
      </p:sp>
      <p:sp>
        <p:nvSpPr>
          <p:cNvPr id="5" name="Slide Number Placeholder 5"/>
          <p:cNvSpPr>
            <a:spLocks noGrp="1"/>
          </p:cNvSpPr>
          <p:nvPr>
            <p:ph type="sldNum" sz="quarter" idx="12"/>
          </p:nvPr>
        </p:nvSpPr>
        <p:spPr/>
        <p:txBody>
          <a:bodyPr/>
          <a:lstStyle>
            <a:lvl1pPr>
              <a:defRPr/>
            </a:lvl1pPr>
          </a:lstStyle>
          <a:p>
            <a:fld id="{348D88E4-469E-644E-9952-CB69E8EF64CD}"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fld id="{A91D4D3B-F98A-C34E-94C8-9BB3C67EDEF1}" type="datetime1">
              <a:rPr lang="en-US" smtClean="0"/>
              <a:pPr/>
              <a:t>12/9/09</a:t>
            </a:fld>
            <a:endParaRPr lang="en-US"/>
          </a:p>
        </p:txBody>
      </p:sp>
      <p:sp>
        <p:nvSpPr>
          <p:cNvPr id="3" name="Footer Placeholder 4"/>
          <p:cNvSpPr>
            <a:spLocks noGrp="1"/>
          </p:cNvSpPr>
          <p:nvPr>
            <p:ph type="ftr" sz="quarter" idx="11"/>
          </p:nvPr>
        </p:nvSpPr>
        <p:spPr/>
        <p:txBody>
          <a:bodyPr/>
          <a:lstStyle>
            <a:lvl1pPr>
              <a:defRPr/>
            </a:lvl1pPr>
          </a:lstStyle>
          <a:p>
            <a:r>
              <a:rPr lang="en-US" smtClean="0"/>
              <a:t>Chapter 12 Dependability and Security Specification</a:t>
            </a:r>
            <a:endParaRPr lang="en-US"/>
          </a:p>
        </p:txBody>
      </p:sp>
      <p:sp>
        <p:nvSpPr>
          <p:cNvPr id="4" name="Slide Number Placeholder 5"/>
          <p:cNvSpPr>
            <a:spLocks noGrp="1"/>
          </p:cNvSpPr>
          <p:nvPr>
            <p:ph type="sldNum" sz="quarter" idx="12"/>
          </p:nvPr>
        </p:nvSpPr>
        <p:spPr/>
        <p:txBody>
          <a:bodyPr/>
          <a:lstStyle>
            <a:lvl1pPr>
              <a:defRPr/>
            </a:lvl1pPr>
          </a:lstStyle>
          <a:p>
            <a:fld id="{348D88E4-469E-644E-9952-CB69E8EF64CD}"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GB" smtClean="0"/>
              <a:t>Click to edit Master title style</a:t>
            </a:r>
            <a:endParaRPr lang="en-US"/>
          </a:p>
        </p:txBody>
      </p:sp>
      <p:sp>
        <p:nvSpPr>
          <p:cNvPr id="3" name="Content Placeholder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Text Placeholder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smtClean="0"/>
              <a:t>Click to edit Master text styles</a:t>
            </a:r>
          </a:p>
        </p:txBody>
      </p:sp>
      <p:sp>
        <p:nvSpPr>
          <p:cNvPr id="5" name="Date Placeholder 3"/>
          <p:cNvSpPr>
            <a:spLocks noGrp="1"/>
          </p:cNvSpPr>
          <p:nvPr>
            <p:ph type="dt" sz="half" idx="10"/>
          </p:nvPr>
        </p:nvSpPr>
        <p:spPr/>
        <p:txBody>
          <a:bodyPr/>
          <a:lstStyle>
            <a:lvl1pPr>
              <a:defRPr/>
            </a:lvl1pPr>
          </a:lstStyle>
          <a:p>
            <a:fld id="{11755FC5-D915-CA4E-BBFF-BF8BD84CD647}" type="datetime1">
              <a:rPr lang="en-US" smtClean="0"/>
              <a:pPr/>
              <a:t>12/9/09</a:t>
            </a:fld>
            <a:endParaRPr lang="en-US"/>
          </a:p>
        </p:txBody>
      </p:sp>
      <p:sp>
        <p:nvSpPr>
          <p:cNvPr id="6" name="Footer Placeholder 4"/>
          <p:cNvSpPr>
            <a:spLocks noGrp="1"/>
          </p:cNvSpPr>
          <p:nvPr>
            <p:ph type="ftr" sz="quarter" idx="11"/>
          </p:nvPr>
        </p:nvSpPr>
        <p:spPr/>
        <p:txBody>
          <a:bodyPr/>
          <a:lstStyle>
            <a:lvl1pPr>
              <a:defRPr/>
            </a:lvl1pPr>
          </a:lstStyle>
          <a:p>
            <a:r>
              <a:rPr lang="en-US" smtClean="0"/>
              <a:t>Chapter 12 Dependability and Security Specification</a:t>
            </a:r>
            <a:endParaRPr lang="en-US"/>
          </a:p>
        </p:txBody>
      </p:sp>
      <p:sp>
        <p:nvSpPr>
          <p:cNvPr id="7" name="Slide Number Placeholder 5"/>
          <p:cNvSpPr>
            <a:spLocks noGrp="1"/>
          </p:cNvSpPr>
          <p:nvPr>
            <p:ph type="sldNum" sz="quarter" idx="12"/>
          </p:nvPr>
        </p:nvSpPr>
        <p:spPr/>
        <p:txBody>
          <a:bodyPr/>
          <a:lstStyle>
            <a:lvl1pPr>
              <a:defRPr/>
            </a:lvl1pPr>
          </a:lstStyle>
          <a:p>
            <a:fld id="{348D88E4-469E-644E-9952-CB69E8EF64CD}"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GB" smtClean="0"/>
              <a:t>Click to edit Master title style</a:t>
            </a:r>
            <a:endParaRPr lang="en-US"/>
          </a:p>
        </p:txBody>
      </p:sp>
      <p:sp>
        <p:nvSpPr>
          <p:cNvPr id="3" name="Picture Placeholder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GB" noProof="0" smtClean="0"/>
              <a:t>Click icon to add picture</a:t>
            </a:r>
            <a:endParaRPr lang="en-US" noProof="0"/>
          </a:p>
        </p:txBody>
      </p:sp>
      <p:sp>
        <p:nvSpPr>
          <p:cNvPr id="4" name="Text Placeholder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smtClean="0"/>
              <a:t>Click to edit Master text styles</a:t>
            </a:r>
          </a:p>
        </p:txBody>
      </p:sp>
      <p:sp>
        <p:nvSpPr>
          <p:cNvPr id="5" name="Date Placeholder 3"/>
          <p:cNvSpPr>
            <a:spLocks noGrp="1"/>
          </p:cNvSpPr>
          <p:nvPr>
            <p:ph type="dt" sz="half" idx="10"/>
          </p:nvPr>
        </p:nvSpPr>
        <p:spPr/>
        <p:txBody>
          <a:bodyPr/>
          <a:lstStyle>
            <a:lvl1pPr>
              <a:defRPr/>
            </a:lvl1pPr>
          </a:lstStyle>
          <a:p>
            <a:fld id="{867B6EA2-BB04-8740-A08D-703C2024436A}" type="datetime1">
              <a:rPr lang="en-US" smtClean="0"/>
              <a:pPr/>
              <a:t>12/9/09</a:t>
            </a:fld>
            <a:endParaRPr lang="en-US"/>
          </a:p>
        </p:txBody>
      </p:sp>
      <p:sp>
        <p:nvSpPr>
          <p:cNvPr id="6" name="Footer Placeholder 4"/>
          <p:cNvSpPr>
            <a:spLocks noGrp="1"/>
          </p:cNvSpPr>
          <p:nvPr>
            <p:ph type="ftr" sz="quarter" idx="11"/>
          </p:nvPr>
        </p:nvSpPr>
        <p:spPr/>
        <p:txBody>
          <a:bodyPr/>
          <a:lstStyle>
            <a:lvl1pPr>
              <a:defRPr/>
            </a:lvl1pPr>
          </a:lstStyle>
          <a:p>
            <a:r>
              <a:rPr lang="en-US" smtClean="0"/>
              <a:t>Chapter 12 Dependability and Security Specification</a:t>
            </a:r>
            <a:endParaRPr lang="en-US"/>
          </a:p>
        </p:txBody>
      </p:sp>
      <p:sp>
        <p:nvSpPr>
          <p:cNvPr id="7" name="Slide Number Placeholder 5"/>
          <p:cNvSpPr>
            <a:spLocks noGrp="1"/>
          </p:cNvSpPr>
          <p:nvPr>
            <p:ph type="sldNum" sz="quarter" idx="12"/>
          </p:nvPr>
        </p:nvSpPr>
        <p:spPr/>
        <p:txBody>
          <a:bodyPr/>
          <a:lstStyle>
            <a:lvl1pPr>
              <a:defRPr/>
            </a:lvl1pPr>
          </a:lstStyle>
          <a:p>
            <a:fld id="{348D88E4-469E-644E-9952-CB69E8EF64CD}"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3" Type="http://schemas.openxmlformats.org/officeDocument/2006/relationships/image" Target="../media/image1.jpeg"/><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bg>
      <p:bgRef idx="1001">
        <a:schemeClr val="bg1"/>
      </p:bgRef>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274638"/>
            <a:ext cx="7293232"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GB" dirty="0" smtClean="0"/>
              <a:t>Click to edit Master title style</a:t>
            </a:r>
            <a:endParaRPr lang="en-US" dirty="0"/>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a:solidFill>
                  <a:schemeClr val="tx1">
                    <a:tint val="75000"/>
                  </a:schemeClr>
                </a:solidFill>
                <a:latin typeface="+mn-lt"/>
                <a:ea typeface="+mn-ea"/>
                <a:cs typeface="+mn-cs"/>
              </a:defRPr>
            </a:lvl1pPr>
          </a:lstStyle>
          <a:p>
            <a:fld id="{3C6B12E0-2C02-E845-B991-70F08997010B}" type="datetime1">
              <a:rPr lang="en-US" smtClean="0"/>
              <a:pPr/>
              <a:t>12/9/09</a:t>
            </a:fld>
            <a:endParaRPr lang="en-US"/>
          </a:p>
        </p:txBody>
      </p:sp>
      <p:sp>
        <p:nvSpPr>
          <p:cNvPr id="5" name="Footer Placeholder 4"/>
          <p:cNvSpPr>
            <a:spLocks noGrp="1"/>
          </p:cNvSpPr>
          <p:nvPr>
            <p:ph type="ftr" sz="quarter" idx="3"/>
          </p:nvPr>
        </p:nvSpPr>
        <p:spPr>
          <a:xfrm>
            <a:off x="2590800" y="6356350"/>
            <a:ext cx="39624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ea typeface="+mn-ea"/>
                <a:cs typeface="+mn-cs"/>
              </a:defRPr>
            </a:lvl1pPr>
          </a:lstStyle>
          <a:p>
            <a:r>
              <a:rPr lang="en-US" dirty="0" smtClean="0"/>
              <a:t>Chapter 12 Dependability and Security Specification</a:t>
            </a:r>
            <a:endParaRPr lang="en-US"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a:solidFill>
                  <a:schemeClr val="tx1">
                    <a:tint val="75000"/>
                  </a:schemeClr>
                </a:solidFill>
                <a:latin typeface="+mn-lt"/>
                <a:ea typeface="+mn-ea"/>
                <a:cs typeface="+mn-cs"/>
              </a:defRPr>
            </a:lvl1pPr>
          </a:lstStyle>
          <a:p>
            <a:fld id="{348D88E4-469E-644E-9952-CB69E8EF64CD}" type="slidenum">
              <a:rPr lang="en-US" smtClean="0"/>
              <a:pPr/>
              <a:t>‹#›</a:t>
            </a:fld>
            <a:endParaRPr lang="en-US"/>
          </a:p>
        </p:txBody>
      </p:sp>
      <p:pic>
        <p:nvPicPr>
          <p:cNvPr id="7" name="Picture 6" descr="Cover.jpg"/>
          <p:cNvPicPr>
            <a:picLocks noChangeAspect="1"/>
          </p:cNvPicPr>
          <p:nvPr/>
        </p:nvPicPr>
        <p:blipFill>
          <a:blip r:embed="rId13"/>
          <a:stretch>
            <a:fillRect/>
          </a:stretch>
        </p:blipFill>
        <p:spPr>
          <a:xfrm>
            <a:off x="7750432" y="287213"/>
            <a:ext cx="923795" cy="1143000"/>
          </a:xfrm>
          <a:prstGeom prst="rect">
            <a:avLst/>
          </a:prstGeom>
        </p:spPr>
      </p:pic>
      <p:cxnSp>
        <p:nvCxnSpPr>
          <p:cNvPr id="9" name="Straight Connector 8"/>
          <p:cNvCxnSpPr/>
          <p:nvPr/>
        </p:nvCxnSpPr>
        <p:spPr>
          <a:xfrm>
            <a:off x="457200" y="1419226"/>
            <a:ext cx="7305805" cy="1588"/>
          </a:xfrm>
          <a:prstGeom prst="line">
            <a:avLst/>
          </a:prstGeom>
          <a:ln>
            <a:solidFill>
              <a:schemeClr val="tx1">
                <a:lumMod val="75000"/>
                <a:lumOff val="25000"/>
              </a:schemeClr>
            </a:solidFill>
          </a:ln>
        </p:spPr>
        <p:style>
          <a:lnRef idx="2">
            <a:schemeClr val="accent1"/>
          </a:lnRef>
          <a:fillRef idx="0">
            <a:schemeClr val="accent1"/>
          </a:fillRef>
          <a:effectRef idx="1">
            <a:schemeClr val="accent1"/>
          </a:effectRef>
          <a:fontRef idx="minor">
            <a:schemeClr val="tx1"/>
          </a:fontRef>
        </p:style>
      </p:cxn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dt="0"/>
  <p:txStyles>
    <p:titleStyle>
      <a:lvl1pPr algn="l" defTabSz="457200" rtl="0" eaLnBrk="1" fontAlgn="base" hangingPunct="1">
        <a:spcBef>
          <a:spcPct val="0"/>
        </a:spcBef>
        <a:spcAft>
          <a:spcPct val="0"/>
        </a:spcAft>
        <a:defRPr sz="2400" b="1" u="none" kern="1200">
          <a:solidFill>
            <a:srgbClr val="46424D"/>
          </a:solidFill>
          <a:latin typeface="Arial"/>
          <a:ea typeface="ＭＳ Ｐゴシック" charset="-128"/>
          <a:cs typeface="Arial"/>
        </a:defRPr>
      </a:lvl1pPr>
      <a:lvl2pPr algn="ctr" defTabSz="457200" rtl="0" eaLnBrk="1" fontAlgn="base" hangingPunct="1">
        <a:spcBef>
          <a:spcPct val="0"/>
        </a:spcBef>
        <a:spcAft>
          <a:spcPct val="0"/>
        </a:spcAft>
        <a:defRPr sz="2400">
          <a:solidFill>
            <a:schemeClr val="tx1"/>
          </a:solidFill>
          <a:latin typeface="Calibri" charset="0"/>
          <a:ea typeface="ＭＳ Ｐゴシック" charset="-128"/>
          <a:cs typeface="ＭＳ Ｐゴシック" charset="-128"/>
        </a:defRPr>
      </a:lvl2pPr>
      <a:lvl3pPr algn="ctr" defTabSz="457200" rtl="0" eaLnBrk="1" fontAlgn="base" hangingPunct="1">
        <a:spcBef>
          <a:spcPct val="0"/>
        </a:spcBef>
        <a:spcAft>
          <a:spcPct val="0"/>
        </a:spcAft>
        <a:defRPr sz="2400">
          <a:solidFill>
            <a:schemeClr val="tx1"/>
          </a:solidFill>
          <a:latin typeface="Calibri" charset="0"/>
          <a:ea typeface="ＭＳ Ｐゴシック" charset="-128"/>
          <a:cs typeface="ＭＳ Ｐゴシック" charset="-128"/>
        </a:defRPr>
      </a:lvl3pPr>
      <a:lvl4pPr algn="ctr" defTabSz="457200" rtl="0" eaLnBrk="1" fontAlgn="base" hangingPunct="1">
        <a:spcBef>
          <a:spcPct val="0"/>
        </a:spcBef>
        <a:spcAft>
          <a:spcPct val="0"/>
        </a:spcAft>
        <a:defRPr sz="2400">
          <a:solidFill>
            <a:schemeClr val="tx1"/>
          </a:solidFill>
          <a:latin typeface="Calibri" charset="0"/>
          <a:ea typeface="ＭＳ Ｐゴシック" charset="-128"/>
          <a:cs typeface="ＭＳ Ｐゴシック" charset="-128"/>
        </a:defRPr>
      </a:lvl4pPr>
      <a:lvl5pPr algn="ctr" defTabSz="457200" rtl="0" eaLnBrk="1" fontAlgn="base" hangingPunct="1">
        <a:spcBef>
          <a:spcPct val="0"/>
        </a:spcBef>
        <a:spcAft>
          <a:spcPct val="0"/>
        </a:spcAft>
        <a:defRPr sz="2400">
          <a:solidFill>
            <a:schemeClr val="tx1"/>
          </a:solidFill>
          <a:latin typeface="Calibri" charset="0"/>
          <a:ea typeface="ＭＳ Ｐゴシック" charset="-128"/>
          <a:cs typeface="ＭＳ Ｐゴシック" charset="-128"/>
        </a:defRPr>
      </a:lvl5pPr>
      <a:lvl6pPr marL="457200" algn="ctr" defTabSz="457200" rtl="0" eaLnBrk="1" fontAlgn="base" hangingPunct="1">
        <a:spcBef>
          <a:spcPct val="0"/>
        </a:spcBef>
        <a:spcAft>
          <a:spcPct val="0"/>
        </a:spcAft>
        <a:defRPr sz="2400">
          <a:solidFill>
            <a:schemeClr val="tx1"/>
          </a:solidFill>
          <a:latin typeface="Calibri" charset="0"/>
          <a:ea typeface="ＭＳ Ｐゴシック" charset="-128"/>
          <a:cs typeface="ＭＳ Ｐゴシック" charset="-128"/>
        </a:defRPr>
      </a:lvl6pPr>
      <a:lvl7pPr marL="914400" algn="ctr" defTabSz="457200" rtl="0" eaLnBrk="1" fontAlgn="base" hangingPunct="1">
        <a:spcBef>
          <a:spcPct val="0"/>
        </a:spcBef>
        <a:spcAft>
          <a:spcPct val="0"/>
        </a:spcAft>
        <a:defRPr sz="2400">
          <a:solidFill>
            <a:schemeClr val="tx1"/>
          </a:solidFill>
          <a:latin typeface="Calibri" charset="0"/>
          <a:ea typeface="ＭＳ Ｐゴシック" charset="-128"/>
          <a:cs typeface="ＭＳ Ｐゴシック" charset="-128"/>
        </a:defRPr>
      </a:lvl7pPr>
      <a:lvl8pPr marL="1371600" algn="ctr" defTabSz="457200" rtl="0" eaLnBrk="1" fontAlgn="base" hangingPunct="1">
        <a:spcBef>
          <a:spcPct val="0"/>
        </a:spcBef>
        <a:spcAft>
          <a:spcPct val="0"/>
        </a:spcAft>
        <a:defRPr sz="2400">
          <a:solidFill>
            <a:schemeClr val="tx1"/>
          </a:solidFill>
          <a:latin typeface="Calibri" charset="0"/>
          <a:ea typeface="ＭＳ Ｐゴシック" charset="-128"/>
          <a:cs typeface="ＭＳ Ｐゴシック" charset="-128"/>
        </a:defRPr>
      </a:lvl8pPr>
      <a:lvl9pPr marL="1828800" algn="ctr" defTabSz="457200" rtl="0" eaLnBrk="1" fontAlgn="base" hangingPunct="1">
        <a:spcBef>
          <a:spcPct val="0"/>
        </a:spcBef>
        <a:spcAft>
          <a:spcPct val="0"/>
        </a:spcAft>
        <a:defRPr sz="2400">
          <a:solidFill>
            <a:schemeClr val="tx1"/>
          </a:solidFill>
          <a:latin typeface="Calibri" charset="0"/>
          <a:ea typeface="ＭＳ Ｐゴシック" charset="-128"/>
          <a:cs typeface="ＭＳ Ｐゴシック" charset="-128"/>
        </a:defRPr>
      </a:lvl9pPr>
    </p:titleStyle>
    <p:bodyStyle>
      <a:lvl1pPr marL="342900" indent="-342900" algn="l" defTabSz="457200" rtl="0" eaLnBrk="1" fontAlgn="base" hangingPunct="1">
        <a:spcBef>
          <a:spcPct val="20000"/>
        </a:spcBef>
        <a:spcAft>
          <a:spcPct val="0"/>
        </a:spcAft>
        <a:buFont typeface="Arial" charset="0"/>
        <a:buChar char="•"/>
        <a:defRPr sz="3200" kern="1200">
          <a:solidFill>
            <a:schemeClr val="tx1"/>
          </a:solidFill>
          <a:latin typeface="+mn-lt"/>
          <a:ea typeface="ＭＳ Ｐゴシック" charset="-128"/>
          <a:cs typeface="ＭＳ Ｐゴシック" charset="-128"/>
        </a:defRPr>
      </a:lvl1pPr>
      <a:lvl2pPr marL="742950" indent="-285750" algn="l" defTabSz="457200" rtl="0" eaLnBrk="1" fontAlgn="base" hangingPunct="1">
        <a:spcBef>
          <a:spcPct val="20000"/>
        </a:spcBef>
        <a:spcAft>
          <a:spcPct val="0"/>
        </a:spcAft>
        <a:buFont typeface="Arial" charset="0"/>
        <a:defRPr sz="2800" kern="1200">
          <a:solidFill>
            <a:schemeClr val="tx1"/>
          </a:solidFill>
          <a:latin typeface="+mn-lt"/>
          <a:ea typeface="ＭＳ Ｐゴシック" charset="-128"/>
          <a:cs typeface="+mn-cs"/>
        </a:defRPr>
      </a:lvl2pPr>
      <a:lvl3pPr marL="1143000" indent="-228600" algn="l" defTabSz="457200" rtl="0" eaLnBrk="1" fontAlgn="base" hangingPunct="1">
        <a:spcBef>
          <a:spcPct val="20000"/>
        </a:spcBef>
        <a:spcAft>
          <a:spcPct val="0"/>
        </a:spcAft>
        <a:buFont typeface="Arial" charset="0"/>
        <a:buChar char="•"/>
        <a:defRPr sz="2400" kern="1200">
          <a:solidFill>
            <a:schemeClr val="tx1"/>
          </a:solidFill>
          <a:latin typeface="+mn-lt"/>
          <a:ea typeface="ＭＳ Ｐゴシック" charset="-128"/>
          <a:cs typeface="+mn-cs"/>
        </a:defRPr>
      </a:lvl3pPr>
      <a:lvl4pPr marL="1600200" indent="-228600" algn="l" defTabSz="457200" rtl="0" eaLnBrk="1" fontAlgn="base" hangingPunct="1">
        <a:spcBef>
          <a:spcPct val="20000"/>
        </a:spcBef>
        <a:spcAft>
          <a:spcPct val="0"/>
        </a:spcAft>
        <a:buFont typeface="Arial" charset="0"/>
        <a:buChar char="–"/>
        <a:defRPr sz="2000" kern="1200">
          <a:solidFill>
            <a:schemeClr val="tx1"/>
          </a:solidFill>
          <a:latin typeface="+mn-lt"/>
          <a:ea typeface="ＭＳ Ｐゴシック" charset="-128"/>
          <a:cs typeface="+mn-cs"/>
        </a:defRPr>
      </a:lvl4pPr>
      <a:lvl5pPr marL="2057400" indent="-228600" algn="l" defTabSz="457200" rtl="0" eaLnBrk="1" fontAlgn="base" hangingPunct="1">
        <a:spcBef>
          <a:spcPct val="20000"/>
        </a:spcBef>
        <a:spcAft>
          <a:spcPct val="0"/>
        </a:spcAft>
        <a:buFont typeface="Arial" charset="0"/>
        <a:buChar char="»"/>
        <a:defRPr sz="2000" kern="1200">
          <a:solidFill>
            <a:schemeClr val="tx1"/>
          </a:solidFill>
          <a:latin typeface="+mn-lt"/>
          <a:ea typeface="ＭＳ Ｐゴシック" charset="-128"/>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pdf"/><Relationship Id="rId3" Type="http://schemas.openxmlformats.org/officeDocument/2006/relationships/image" Target="../media/image5.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4.pdf"/><Relationship Id="rId3" Type="http://schemas.openxmlformats.org/officeDocument/2006/relationships/image" Target="../media/image7.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5.pdf"/><Relationship Id="rId3" Type="http://schemas.openxmlformats.org/officeDocument/2006/relationships/image" Target="../media/image9.png"/></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6.pdf"/><Relationship Id="rId3" Type="http://schemas.openxmlformats.org/officeDocument/2006/relationships/image" Target="../media/image11.png"/></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pdf"/><Relationship Id="rId3" Type="http://schemas.openxmlformats.org/officeDocument/2006/relationships/image" Target="../media/image3.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Chapter 12 – Dependability and Security Specification</a:t>
            </a:r>
            <a:endParaRPr lang="en-US" dirty="0"/>
          </a:p>
        </p:txBody>
      </p:sp>
      <p:sp>
        <p:nvSpPr>
          <p:cNvPr id="3" name="Subtitle 2"/>
          <p:cNvSpPr>
            <a:spLocks noGrp="1"/>
          </p:cNvSpPr>
          <p:nvPr>
            <p:ph type="subTitle" idx="1"/>
          </p:nvPr>
        </p:nvSpPr>
        <p:spPr/>
        <p:txBody>
          <a:bodyPr/>
          <a:lstStyle/>
          <a:p>
            <a:r>
              <a:rPr lang="en-US" dirty="0" smtClean="0"/>
              <a:t>Lecture 1</a:t>
            </a:r>
            <a:endParaRPr lang="en-US" dirty="0"/>
          </a:p>
        </p:txBody>
      </p:sp>
      <p:sp>
        <p:nvSpPr>
          <p:cNvPr id="4" name="Slide Number Placeholder 3"/>
          <p:cNvSpPr>
            <a:spLocks noGrp="1"/>
          </p:cNvSpPr>
          <p:nvPr>
            <p:ph type="sldNum" sz="quarter" idx="12"/>
          </p:nvPr>
        </p:nvSpPr>
        <p:spPr/>
        <p:txBody>
          <a:bodyPr/>
          <a:lstStyle/>
          <a:p>
            <a:fld id="{348D88E4-469E-644E-9952-CB69E8EF64CD}" type="slidenum">
              <a:rPr lang="en-US" smtClean="0"/>
              <a:pPr/>
              <a:t>1</a:t>
            </a:fld>
            <a:endParaRPr lang="en-US"/>
          </a:p>
        </p:txBody>
      </p:sp>
      <p:sp>
        <p:nvSpPr>
          <p:cNvPr id="5" name="Footer Placeholder 4"/>
          <p:cNvSpPr>
            <a:spLocks noGrp="1"/>
          </p:cNvSpPr>
          <p:nvPr>
            <p:ph type="ftr" sz="quarter" idx="11"/>
          </p:nvPr>
        </p:nvSpPr>
        <p:spPr/>
        <p:txBody>
          <a:bodyPr/>
          <a:lstStyle/>
          <a:p>
            <a:r>
              <a:rPr lang="en-US" smtClean="0"/>
              <a:t>Chapter 12 Dependability and Security Specification</a:t>
            </a:r>
            <a:endParaRPr lang="en-US"/>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58722" name="Rectangle 2"/>
          <p:cNvSpPr>
            <a:spLocks noGrp="1" noChangeArrowheads="1"/>
          </p:cNvSpPr>
          <p:nvPr>
            <p:ph type="title"/>
          </p:nvPr>
        </p:nvSpPr>
        <p:spPr/>
        <p:txBody>
          <a:bodyPr/>
          <a:lstStyle/>
          <a:p>
            <a:r>
              <a:rPr lang="en-US"/>
              <a:t>Insulin pump risks</a:t>
            </a:r>
          </a:p>
        </p:txBody>
      </p:sp>
      <p:sp>
        <p:nvSpPr>
          <p:cNvPr id="158723" name="Rectangle 3"/>
          <p:cNvSpPr>
            <a:spLocks noGrp="1" noChangeArrowheads="1"/>
          </p:cNvSpPr>
          <p:nvPr>
            <p:ph idx="1"/>
          </p:nvPr>
        </p:nvSpPr>
        <p:spPr/>
        <p:txBody>
          <a:bodyPr/>
          <a:lstStyle/>
          <a:p>
            <a:pPr>
              <a:lnSpc>
                <a:spcPct val="90000"/>
              </a:lnSpc>
            </a:pPr>
            <a:r>
              <a:rPr lang="en-US" sz="2400"/>
              <a:t>Insulin overdose (service failure).</a:t>
            </a:r>
          </a:p>
          <a:p>
            <a:pPr>
              <a:lnSpc>
                <a:spcPct val="90000"/>
              </a:lnSpc>
            </a:pPr>
            <a:r>
              <a:rPr lang="en-US" sz="2400"/>
              <a:t>Insulin underdose (service failure).</a:t>
            </a:r>
          </a:p>
          <a:p>
            <a:pPr>
              <a:lnSpc>
                <a:spcPct val="90000"/>
              </a:lnSpc>
            </a:pPr>
            <a:r>
              <a:rPr lang="en-US" sz="2400"/>
              <a:t>Power failure due to exhausted battery (electrical).</a:t>
            </a:r>
          </a:p>
          <a:p>
            <a:pPr>
              <a:lnSpc>
                <a:spcPct val="90000"/>
              </a:lnSpc>
            </a:pPr>
            <a:r>
              <a:rPr lang="en-US" sz="2400"/>
              <a:t>Electrical interference with other medical equipment (electrical).</a:t>
            </a:r>
          </a:p>
          <a:p>
            <a:pPr>
              <a:lnSpc>
                <a:spcPct val="90000"/>
              </a:lnSpc>
            </a:pPr>
            <a:r>
              <a:rPr lang="en-US" sz="2400"/>
              <a:t>Poor sensor and actuator contact (physical).</a:t>
            </a:r>
          </a:p>
          <a:p>
            <a:pPr>
              <a:lnSpc>
                <a:spcPct val="90000"/>
              </a:lnSpc>
            </a:pPr>
            <a:r>
              <a:rPr lang="en-US" sz="2400"/>
              <a:t>Parts of machine break off in body (physical).</a:t>
            </a:r>
          </a:p>
          <a:p>
            <a:pPr>
              <a:lnSpc>
                <a:spcPct val="90000"/>
              </a:lnSpc>
            </a:pPr>
            <a:r>
              <a:rPr lang="en-US" sz="2400"/>
              <a:t>Infection caused by introduction of machine (biological).</a:t>
            </a:r>
          </a:p>
          <a:p>
            <a:pPr>
              <a:lnSpc>
                <a:spcPct val="90000"/>
              </a:lnSpc>
            </a:pPr>
            <a:r>
              <a:rPr lang="en-US" sz="2400"/>
              <a:t>Allergic reaction to materials or insulin (biological).</a:t>
            </a:r>
          </a:p>
        </p:txBody>
      </p:sp>
      <p:sp>
        <p:nvSpPr>
          <p:cNvPr id="4" name="Slide Number Placeholder 3"/>
          <p:cNvSpPr>
            <a:spLocks noGrp="1"/>
          </p:cNvSpPr>
          <p:nvPr>
            <p:ph type="sldNum" sz="quarter" idx="12"/>
          </p:nvPr>
        </p:nvSpPr>
        <p:spPr/>
        <p:txBody>
          <a:bodyPr/>
          <a:lstStyle/>
          <a:p>
            <a:fld id="{348D88E4-469E-644E-9952-CB69E8EF64CD}" type="slidenum">
              <a:rPr lang="en-US" smtClean="0"/>
              <a:pPr/>
              <a:t>10</a:t>
            </a:fld>
            <a:endParaRPr lang="en-US"/>
          </a:p>
        </p:txBody>
      </p:sp>
      <p:sp>
        <p:nvSpPr>
          <p:cNvPr id="5" name="Footer Placeholder 4"/>
          <p:cNvSpPr>
            <a:spLocks noGrp="1"/>
          </p:cNvSpPr>
          <p:nvPr>
            <p:ph type="ftr" sz="quarter" idx="11"/>
          </p:nvPr>
        </p:nvSpPr>
        <p:spPr/>
        <p:txBody>
          <a:bodyPr/>
          <a:lstStyle/>
          <a:p>
            <a:r>
              <a:rPr lang="en-US" smtClean="0"/>
              <a:t>Chapter 12 Dependability and Security Specification</a:t>
            </a:r>
            <a:endParaRPr lang="en-US"/>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55650" name="Rectangle 2"/>
          <p:cNvSpPr>
            <a:spLocks noGrp="1" noChangeArrowheads="1"/>
          </p:cNvSpPr>
          <p:nvPr>
            <p:ph type="title"/>
          </p:nvPr>
        </p:nvSpPr>
        <p:spPr/>
        <p:txBody>
          <a:bodyPr/>
          <a:lstStyle/>
          <a:p>
            <a:r>
              <a:rPr lang="en-US" dirty="0" smtClean="0"/>
              <a:t>Hazard assessment</a:t>
            </a:r>
            <a:endParaRPr lang="en-US" dirty="0"/>
          </a:p>
        </p:txBody>
      </p:sp>
      <p:sp>
        <p:nvSpPr>
          <p:cNvPr id="155651" name="Rectangle 3"/>
          <p:cNvSpPr>
            <a:spLocks noGrp="1" noChangeArrowheads="1"/>
          </p:cNvSpPr>
          <p:nvPr>
            <p:ph idx="1"/>
          </p:nvPr>
        </p:nvSpPr>
        <p:spPr/>
        <p:txBody>
          <a:bodyPr/>
          <a:lstStyle/>
          <a:p>
            <a:pPr>
              <a:lnSpc>
                <a:spcPct val="90000"/>
              </a:lnSpc>
            </a:pPr>
            <a:r>
              <a:rPr lang="en-US"/>
              <a:t>The process is concerned with understanding the likelihood that a risk will arise and the potential consequences if an accident or incident should occur.</a:t>
            </a:r>
          </a:p>
          <a:p>
            <a:pPr>
              <a:lnSpc>
                <a:spcPct val="90000"/>
              </a:lnSpc>
            </a:pPr>
            <a:r>
              <a:rPr lang="en-US"/>
              <a:t>Risks may be categorised as:</a:t>
            </a:r>
          </a:p>
          <a:p>
            <a:pPr lvl="1">
              <a:lnSpc>
                <a:spcPct val="90000"/>
              </a:lnSpc>
            </a:pPr>
            <a:r>
              <a:rPr lang="en-GB" sz="2000">
                <a:solidFill>
                  <a:schemeClr val="accent1"/>
                </a:solidFill>
              </a:rPr>
              <a:t>Intolerable.</a:t>
            </a:r>
            <a:r>
              <a:rPr lang="en-GB" sz="2000"/>
              <a:t> Must never arise or result in an accident</a:t>
            </a:r>
          </a:p>
          <a:p>
            <a:pPr lvl="1">
              <a:lnSpc>
                <a:spcPct val="90000"/>
              </a:lnSpc>
            </a:pPr>
            <a:r>
              <a:rPr lang="en-GB" sz="2000">
                <a:solidFill>
                  <a:schemeClr val="accent1"/>
                </a:solidFill>
              </a:rPr>
              <a:t>As low as reasonably practical(ALARP).</a:t>
            </a:r>
            <a:r>
              <a:rPr lang="en-GB" sz="2000"/>
              <a:t> Must minimise the possibility of risk given cost and schedule constraints</a:t>
            </a:r>
          </a:p>
          <a:p>
            <a:pPr lvl="1">
              <a:lnSpc>
                <a:spcPct val="90000"/>
              </a:lnSpc>
            </a:pPr>
            <a:r>
              <a:rPr lang="en-GB" sz="2000">
                <a:solidFill>
                  <a:schemeClr val="accent1"/>
                </a:solidFill>
              </a:rPr>
              <a:t>Acceptable.</a:t>
            </a:r>
            <a:r>
              <a:rPr lang="en-GB" sz="2000"/>
              <a:t> The consequences of the risk are acceptable and no extra costs should be incurred to reduce hazard probability</a:t>
            </a:r>
            <a:endParaRPr lang="en-US" sz="2000"/>
          </a:p>
        </p:txBody>
      </p:sp>
      <p:sp>
        <p:nvSpPr>
          <p:cNvPr id="4" name="Slide Number Placeholder 3"/>
          <p:cNvSpPr>
            <a:spLocks noGrp="1"/>
          </p:cNvSpPr>
          <p:nvPr>
            <p:ph type="sldNum" sz="quarter" idx="12"/>
          </p:nvPr>
        </p:nvSpPr>
        <p:spPr/>
        <p:txBody>
          <a:bodyPr/>
          <a:lstStyle/>
          <a:p>
            <a:fld id="{348D88E4-469E-644E-9952-CB69E8EF64CD}" type="slidenum">
              <a:rPr lang="en-US" smtClean="0"/>
              <a:pPr/>
              <a:t>11</a:t>
            </a:fld>
            <a:endParaRPr lang="en-US"/>
          </a:p>
        </p:txBody>
      </p:sp>
      <p:sp>
        <p:nvSpPr>
          <p:cNvPr id="5" name="Footer Placeholder 4"/>
          <p:cNvSpPr>
            <a:spLocks noGrp="1"/>
          </p:cNvSpPr>
          <p:nvPr>
            <p:ph type="ftr" sz="quarter" idx="11"/>
          </p:nvPr>
        </p:nvSpPr>
        <p:spPr/>
        <p:txBody>
          <a:bodyPr/>
          <a:lstStyle/>
          <a:p>
            <a:r>
              <a:rPr lang="en-US" smtClean="0"/>
              <a:t>Chapter 12 Dependability and Security Specification</a:t>
            </a:r>
            <a:endParaRPr lang="en-US"/>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a:t>
            </a:r>
            <a:r>
              <a:rPr lang="en-US" dirty="0"/>
              <a:t>risk triangle</a:t>
            </a:r>
            <a:r>
              <a:rPr lang="en-GB" dirty="0" smtClean="0"/>
              <a:t> </a:t>
            </a:r>
            <a:endParaRPr lang="en-US" dirty="0"/>
          </a:p>
        </p:txBody>
      </p:sp>
      <p:pic>
        <p:nvPicPr>
          <p:cNvPr id="4" name="Content Placeholder 3" descr="12.2 RiskTriangle.eps"/>
          <p:cNvPicPr>
            <a:picLocks noGrp="1" noChangeAspect="1"/>
          </p:cNvPicPr>
          <p:nvPr>
            <p:ph idx="1"/>
          </p:nvPr>
        </p:nvPicPr>
        <mc:AlternateContent xmlns:ma="http://schemas.microsoft.com/office/mac/drawingml/2008/main">
          <mc:Choice Requires="ma">
            <p:blipFill>
              <a:blip r:embed="rId2"/>
              <a:srcRect l="-21258" r="-21258"/>
              <a:stretch>
                <a:fillRect/>
              </a:stretch>
            </p:blipFill>
          </mc:Choice>
          <mc:Fallback xmlns:p="http://schemas.openxmlformats.org/presentationml/2006/main" xmlns:mv="urn:schemas-microsoft-com:mac:vml" xmlns:mc="http://schemas.openxmlformats.org/markup-compatibility/2006" xmlns:r="http://schemas.openxmlformats.org/officeDocument/2006/relationships" xmlns:a="http://schemas.openxmlformats.org/drawingml/2006/main" xmlns="">
            <p:blipFill>
              <a:blip r:embed="rId3"/>
              <a:srcRect l="-21258" r="-21258"/>
              <a:stretch>
                <a:fillRect/>
              </a:stretch>
            </p:blipFill>
          </mc:Fallback>
        </mc:AlternateContent>
        <p:spPr>
          <a:xfrm>
            <a:off x="1589831" y="2080761"/>
            <a:ext cx="6452568" cy="3548664"/>
          </a:xfrm>
        </p:spPr>
      </p:pic>
      <p:sp>
        <p:nvSpPr>
          <p:cNvPr id="5" name="Slide Number Placeholder 4"/>
          <p:cNvSpPr>
            <a:spLocks noGrp="1"/>
          </p:cNvSpPr>
          <p:nvPr>
            <p:ph type="sldNum" sz="quarter" idx="12"/>
          </p:nvPr>
        </p:nvSpPr>
        <p:spPr/>
        <p:txBody>
          <a:bodyPr/>
          <a:lstStyle/>
          <a:p>
            <a:fld id="{348D88E4-469E-644E-9952-CB69E8EF64CD}" type="slidenum">
              <a:rPr lang="en-US" smtClean="0"/>
              <a:pPr/>
              <a:t>12</a:t>
            </a:fld>
            <a:endParaRPr lang="en-US"/>
          </a:p>
        </p:txBody>
      </p:sp>
      <p:sp>
        <p:nvSpPr>
          <p:cNvPr id="6" name="Footer Placeholder 5"/>
          <p:cNvSpPr>
            <a:spLocks noGrp="1"/>
          </p:cNvSpPr>
          <p:nvPr>
            <p:ph type="ftr" sz="quarter" idx="11"/>
          </p:nvPr>
        </p:nvSpPr>
        <p:spPr/>
        <p:txBody>
          <a:bodyPr/>
          <a:lstStyle/>
          <a:p>
            <a:r>
              <a:rPr lang="en-US" smtClean="0"/>
              <a:t>Chapter 12 Dependability and Security Specification</a:t>
            </a:r>
            <a:endParaRPr lang="en-US"/>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59746" name="Rectangle 2"/>
          <p:cNvSpPr>
            <a:spLocks noGrp="1" noChangeArrowheads="1"/>
          </p:cNvSpPr>
          <p:nvPr>
            <p:ph type="title"/>
          </p:nvPr>
        </p:nvSpPr>
        <p:spPr/>
        <p:txBody>
          <a:bodyPr/>
          <a:lstStyle/>
          <a:p>
            <a:r>
              <a:rPr lang="en-US"/>
              <a:t>Social acceptability of risk</a:t>
            </a:r>
          </a:p>
        </p:txBody>
      </p:sp>
      <p:sp>
        <p:nvSpPr>
          <p:cNvPr id="159747" name="Rectangle 3"/>
          <p:cNvSpPr>
            <a:spLocks noGrp="1" noChangeArrowheads="1"/>
          </p:cNvSpPr>
          <p:nvPr>
            <p:ph idx="1"/>
          </p:nvPr>
        </p:nvSpPr>
        <p:spPr/>
        <p:txBody>
          <a:bodyPr/>
          <a:lstStyle/>
          <a:p>
            <a:pPr>
              <a:lnSpc>
                <a:spcPct val="90000"/>
              </a:lnSpc>
            </a:pPr>
            <a:r>
              <a:rPr lang="en-GB" sz="2400"/>
              <a:t>The acceptability of a risk is determined by human, social and political considerations.</a:t>
            </a:r>
          </a:p>
          <a:p>
            <a:pPr>
              <a:lnSpc>
                <a:spcPct val="90000"/>
              </a:lnSpc>
            </a:pPr>
            <a:r>
              <a:rPr lang="en-GB" sz="2400"/>
              <a:t>In most societies, the boundaries between the regions are pushed upwards with time i.e. society is less willing to accept risk</a:t>
            </a:r>
          </a:p>
          <a:p>
            <a:pPr lvl="1">
              <a:lnSpc>
                <a:spcPct val="90000"/>
              </a:lnSpc>
            </a:pPr>
            <a:r>
              <a:rPr lang="en-GB" sz="2000"/>
              <a:t>For example, the costs of cleaning up pollution may be less than the costs of preventing it but this may not be socially acceptable.</a:t>
            </a:r>
          </a:p>
          <a:p>
            <a:pPr>
              <a:lnSpc>
                <a:spcPct val="90000"/>
              </a:lnSpc>
            </a:pPr>
            <a:r>
              <a:rPr lang="en-GB" sz="2400"/>
              <a:t>Risk assessment is subjective</a:t>
            </a:r>
          </a:p>
          <a:p>
            <a:pPr lvl="1">
              <a:lnSpc>
                <a:spcPct val="90000"/>
              </a:lnSpc>
            </a:pPr>
            <a:r>
              <a:rPr lang="en-GB" sz="2000"/>
              <a:t>Risks are identified as probable, unlikely, etc. This depends on who is making the assessment.</a:t>
            </a:r>
          </a:p>
          <a:p>
            <a:pPr>
              <a:lnSpc>
                <a:spcPct val="90000"/>
              </a:lnSpc>
            </a:pPr>
            <a:endParaRPr lang="en-US" sz="2400"/>
          </a:p>
        </p:txBody>
      </p:sp>
      <p:sp>
        <p:nvSpPr>
          <p:cNvPr id="4" name="Slide Number Placeholder 3"/>
          <p:cNvSpPr>
            <a:spLocks noGrp="1"/>
          </p:cNvSpPr>
          <p:nvPr>
            <p:ph type="sldNum" sz="quarter" idx="12"/>
          </p:nvPr>
        </p:nvSpPr>
        <p:spPr/>
        <p:txBody>
          <a:bodyPr/>
          <a:lstStyle/>
          <a:p>
            <a:fld id="{348D88E4-469E-644E-9952-CB69E8EF64CD}" type="slidenum">
              <a:rPr lang="en-US" smtClean="0"/>
              <a:pPr/>
              <a:t>13</a:t>
            </a:fld>
            <a:endParaRPr lang="en-US"/>
          </a:p>
        </p:txBody>
      </p:sp>
      <p:sp>
        <p:nvSpPr>
          <p:cNvPr id="5" name="Footer Placeholder 4"/>
          <p:cNvSpPr>
            <a:spLocks noGrp="1"/>
          </p:cNvSpPr>
          <p:nvPr>
            <p:ph type="ftr" sz="quarter" idx="11"/>
          </p:nvPr>
        </p:nvSpPr>
        <p:spPr/>
        <p:txBody>
          <a:bodyPr/>
          <a:lstStyle/>
          <a:p>
            <a:r>
              <a:rPr lang="en-US" smtClean="0"/>
              <a:t>Chapter 12 Dependability and Security Specification</a:t>
            </a:r>
            <a:endParaRPr lang="en-US"/>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61794" name="Rectangle 2"/>
          <p:cNvSpPr>
            <a:spLocks noGrp="1" noChangeArrowheads="1"/>
          </p:cNvSpPr>
          <p:nvPr>
            <p:ph type="title"/>
          </p:nvPr>
        </p:nvSpPr>
        <p:spPr/>
        <p:txBody>
          <a:bodyPr/>
          <a:lstStyle/>
          <a:p>
            <a:r>
              <a:rPr lang="en-US" dirty="0" smtClean="0"/>
              <a:t>Hazard </a:t>
            </a:r>
            <a:r>
              <a:rPr lang="en-US" dirty="0"/>
              <a:t>assessment</a:t>
            </a:r>
          </a:p>
        </p:txBody>
      </p:sp>
      <p:sp>
        <p:nvSpPr>
          <p:cNvPr id="161795" name="Rectangle 3"/>
          <p:cNvSpPr>
            <a:spLocks noGrp="1" noChangeArrowheads="1"/>
          </p:cNvSpPr>
          <p:nvPr>
            <p:ph idx="1"/>
          </p:nvPr>
        </p:nvSpPr>
        <p:spPr/>
        <p:txBody>
          <a:bodyPr/>
          <a:lstStyle/>
          <a:p>
            <a:r>
              <a:rPr lang="en-US"/>
              <a:t>Estimate the risk probability and the risk severity.</a:t>
            </a:r>
          </a:p>
          <a:p>
            <a:r>
              <a:rPr lang="en-US"/>
              <a:t>It is not normally possible to do this precisely so relative values are used such as ‘unlikely’, ‘rare’, ‘very high’, etc.</a:t>
            </a:r>
          </a:p>
          <a:p>
            <a:r>
              <a:rPr lang="en-US"/>
              <a:t>The aim must be to exclude risks that are likely to arise or that have high severity.</a:t>
            </a:r>
          </a:p>
        </p:txBody>
      </p:sp>
      <p:sp>
        <p:nvSpPr>
          <p:cNvPr id="4" name="Slide Number Placeholder 3"/>
          <p:cNvSpPr>
            <a:spLocks noGrp="1"/>
          </p:cNvSpPr>
          <p:nvPr>
            <p:ph type="sldNum" sz="quarter" idx="12"/>
          </p:nvPr>
        </p:nvSpPr>
        <p:spPr/>
        <p:txBody>
          <a:bodyPr/>
          <a:lstStyle/>
          <a:p>
            <a:fld id="{348D88E4-469E-644E-9952-CB69E8EF64CD}" type="slidenum">
              <a:rPr lang="en-US" smtClean="0"/>
              <a:pPr/>
              <a:t>14</a:t>
            </a:fld>
            <a:endParaRPr lang="en-US"/>
          </a:p>
        </p:txBody>
      </p:sp>
      <p:sp>
        <p:nvSpPr>
          <p:cNvPr id="5" name="Footer Placeholder 4"/>
          <p:cNvSpPr>
            <a:spLocks noGrp="1"/>
          </p:cNvSpPr>
          <p:nvPr>
            <p:ph type="ftr" sz="quarter" idx="11"/>
          </p:nvPr>
        </p:nvSpPr>
        <p:spPr/>
        <p:txBody>
          <a:bodyPr/>
          <a:lstStyle/>
          <a:p>
            <a:r>
              <a:rPr lang="en-US" smtClean="0"/>
              <a:t>Chapter 12 Dependability and Security Specification</a:t>
            </a:r>
            <a:endParaRPr lang="en-US"/>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03642"/>
            <a:ext cx="8229600" cy="1143000"/>
          </a:xfrm>
        </p:spPr>
        <p:txBody>
          <a:bodyPr/>
          <a:lstStyle/>
          <a:p>
            <a:r>
              <a:rPr lang="en-US" dirty="0" smtClean="0"/>
              <a:t>Risk </a:t>
            </a:r>
            <a:r>
              <a:rPr lang="en-US" dirty="0"/>
              <a:t>classification for the insulin pump</a:t>
            </a:r>
            <a:r>
              <a:rPr lang="en-GB" dirty="0" smtClean="0"/>
              <a:t> </a:t>
            </a:r>
            <a:endParaRPr lang="en-US" dirty="0"/>
          </a:p>
        </p:txBody>
      </p:sp>
      <p:graphicFrame>
        <p:nvGraphicFramePr>
          <p:cNvPr id="4" name="Content Placeholder 3"/>
          <p:cNvGraphicFramePr>
            <a:graphicFrameLocks noGrp="1"/>
          </p:cNvGraphicFramePr>
          <p:nvPr>
            <p:ph idx="1"/>
          </p:nvPr>
        </p:nvGraphicFramePr>
        <p:xfrm>
          <a:off x="457200" y="1594177"/>
          <a:ext cx="8229600" cy="4734560"/>
        </p:xfrm>
        <a:graphic>
          <a:graphicData uri="http://schemas.openxmlformats.org/drawingml/2006/table">
            <a:tbl>
              <a:tblPr firstRow="1" bandRow="1">
                <a:tableStyleId>{5C22544A-7EE6-4342-B048-85BDC9FD1C3A}</a:tableStyleId>
              </a:tblPr>
              <a:tblGrid>
                <a:gridCol w="1645920"/>
                <a:gridCol w="1645920"/>
                <a:gridCol w="1645920"/>
                <a:gridCol w="1645920"/>
                <a:gridCol w="1645920"/>
              </a:tblGrid>
              <a:tr h="370840">
                <a:tc>
                  <a:txBody>
                    <a:bodyPr/>
                    <a:lstStyle/>
                    <a:p>
                      <a:pPr algn="just">
                        <a:spcAft>
                          <a:spcPts val="0"/>
                        </a:spcAft>
                      </a:pPr>
                      <a:r>
                        <a:rPr lang="en-GB" sz="1300" b="1" dirty="0" smtClean="0">
                          <a:solidFill>
                            <a:srgbClr val="000000"/>
                          </a:solidFill>
                          <a:latin typeface="Arial"/>
                          <a:ea typeface="Times New Roman"/>
                          <a:cs typeface="Arial"/>
                        </a:rPr>
                        <a:t>Identified </a:t>
                      </a:r>
                      <a:r>
                        <a:rPr lang="en-GB" sz="1300" b="1" dirty="0">
                          <a:solidFill>
                            <a:srgbClr val="000000"/>
                          </a:solidFill>
                          <a:latin typeface="Arial"/>
                          <a:ea typeface="Times New Roman"/>
                          <a:cs typeface="Arial"/>
                        </a:rPr>
                        <a:t>hazard</a:t>
                      </a:r>
                      <a:endParaRPr lang="en-GB" sz="1300" dirty="0">
                        <a:solidFill>
                          <a:srgbClr val="000000"/>
                        </a:solidFill>
                        <a:latin typeface="Arial"/>
                        <a:ea typeface="Times New Roman"/>
                        <a:cs typeface="Arial"/>
                      </a:endParaRPr>
                    </a:p>
                  </a:txBody>
                  <a:tcPr marL="54610" marR="54610" marT="91440" marB="91440"/>
                </a:tc>
                <a:tc>
                  <a:txBody>
                    <a:bodyPr/>
                    <a:lstStyle/>
                    <a:p>
                      <a:pPr algn="just">
                        <a:spcAft>
                          <a:spcPts val="0"/>
                        </a:spcAft>
                      </a:pPr>
                      <a:r>
                        <a:rPr lang="en-GB" sz="1300" b="1">
                          <a:solidFill>
                            <a:srgbClr val="000000"/>
                          </a:solidFill>
                          <a:latin typeface="Arial"/>
                          <a:ea typeface="Times New Roman"/>
                          <a:cs typeface="Arial"/>
                        </a:rPr>
                        <a:t>Hazard probability</a:t>
                      </a:r>
                      <a:endParaRPr lang="en-GB" sz="1300">
                        <a:solidFill>
                          <a:srgbClr val="000000"/>
                        </a:solidFill>
                        <a:latin typeface="Arial"/>
                        <a:ea typeface="Times New Roman"/>
                        <a:cs typeface="Arial"/>
                      </a:endParaRPr>
                    </a:p>
                  </a:txBody>
                  <a:tcPr marL="54610" marR="54610" marT="91440" marB="91440"/>
                </a:tc>
                <a:tc>
                  <a:txBody>
                    <a:bodyPr/>
                    <a:lstStyle/>
                    <a:p>
                      <a:pPr algn="just">
                        <a:spcAft>
                          <a:spcPts val="0"/>
                        </a:spcAft>
                      </a:pPr>
                      <a:r>
                        <a:rPr lang="en-GB" sz="1300" b="1" dirty="0">
                          <a:solidFill>
                            <a:srgbClr val="000000"/>
                          </a:solidFill>
                          <a:latin typeface="Arial"/>
                          <a:ea typeface="Times New Roman"/>
                          <a:cs typeface="Arial"/>
                        </a:rPr>
                        <a:t>Accident severity</a:t>
                      </a:r>
                      <a:endParaRPr lang="en-GB" sz="1300" dirty="0">
                        <a:solidFill>
                          <a:srgbClr val="000000"/>
                        </a:solidFill>
                        <a:latin typeface="Arial"/>
                        <a:ea typeface="Times New Roman"/>
                        <a:cs typeface="Arial"/>
                      </a:endParaRPr>
                    </a:p>
                  </a:txBody>
                  <a:tcPr marL="54610" marR="54610" marT="91440" marB="91440"/>
                </a:tc>
                <a:tc>
                  <a:txBody>
                    <a:bodyPr/>
                    <a:lstStyle/>
                    <a:p>
                      <a:pPr algn="just">
                        <a:spcAft>
                          <a:spcPts val="0"/>
                        </a:spcAft>
                      </a:pPr>
                      <a:r>
                        <a:rPr lang="en-GB" sz="1300" b="1">
                          <a:solidFill>
                            <a:srgbClr val="000000"/>
                          </a:solidFill>
                          <a:latin typeface="Arial"/>
                          <a:ea typeface="Times New Roman"/>
                          <a:cs typeface="Arial"/>
                        </a:rPr>
                        <a:t>Estimated risk</a:t>
                      </a:r>
                      <a:endParaRPr lang="en-GB" sz="1300">
                        <a:solidFill>
                          <a:srgbClr val="000000"/>
                        </a:solidFill>
                        <a:latin typeface="Arial"/>
                        <a:ea typeface="Times New Roman"/>
                        <a:cs typeface="Arial"/>
                      </a:endParaRPr>
                    </a:p>
                  </a:txBody>
                  <a:tcPr marL="54610" marR="54610" marT="91440" marB="91440"/>
                </a:tc>
                <a:tc>
                  <a:txBody>
                    <a:bodyPr/>
                    <a:lstStyle/>
                    <a:p>
                      <a:pPr algn="just">
                        <a:spcAft>
                          <a:spcPts val="0"/>
                        </a:spcAft>
                      </a:pPr>
                      <a:r>
                        <a:rPr lang="en-GB" sz="1300" b="1" dirty="0" smtClean="0">
                          <a:solidFill>
                            <a:srgbClr val="000000"/>
                          </a:solidFill>
                          <a:latin typeface="Arial"/>
                          <a:ea typeface="Times New Roman"/>
                          <a:cs typeface="Arial"/>
                        </a:rPr>
                        <a:t>Acceptability</a:t>
                      </a:r>
                      <a:endParaRPr lang="en-GB" sz="1300" dirty="0">
                        <a:solidFill>
                          <a:srgbClr val="000000"/>
                        </a:solidFill>
                        <a:latin typeface="Arial"/>
                        <a:ea typeface="Times New Roman"/>
                        <a:cs typeface="Arial"/>
                      </a:endParaRPr>
                    </a:p>
                  </a:txBody>
                  <a:tcPr marL="54610" marR="54610" marT="91440" marB="91440"/>
                </a:tc>
              </a:tr>
              <a:tr h="370840">
                <a:tc>
                  <a:txBody>
                    <a:bodyPr/>
                    <a:lstStyle/>
                    <a:p>
                      <a:pPr algn="l">
                        <a:spcAft>
                          <a:spcPts val="0"/>
                        </a:spcAft>
                      </a:pPr>
                      <a:r>
                        <a:rPr lang="en-GB" sz="1300" dirty="0" smtClean="0">
                          <a:solidFill>
                            <a:srgbClr val="000000"/>
                          </a:solidFill>
                          <a:latin typeface="Arial"/>
                          <a:ea typeface="Times New Roman"/>
                          <a:cs typeface="Arial"/>
                        </a:rPr>
                        <a:t>1</a:t>
                      </a:r>
                      <a:r>
                        <a:rPr lang="en-GB" sz="1300" dirty="0">
                          <a:solidFill>
                            <a:srgbClr val="000000"/>
                          </a:solidFill>
                          <a:latin typeface="Arial"/>
                          <a:ea typeface="Times New Roman"/>
                          <a:cs typeface="Arial"/>
                        </a:rPr>
                        <a:t>.Insulin overdose computation</a:t>
                      </a:r>
                    </a:p>
                  </a:txBody>
                  <a:tcPr marL="54610" marR="54610" marT="0" marB="91440"/>
                </a:tc>
                <a:tc>
                  <a:txBody>
                    <a:bodyPr/>
                    <a:lstStyle/>
                    <a:p>
                      <a:pPr algn="just">
                        <a:spcAft>
                          <a:spcPts val="0"/>
                        </a:spcAft>
                      </a:pPr>
                      <a:r>
                        <a:rPr lang="en-GB" sz="1300" dirty="0">
                          <a:solidFill>
                            <a:srgbClr val="000000"/>
                          </a:solidFill>
                          <a:latin typeface="Arial"/>
                          <a:ea typeface="Times New Roman"/>
                          <a:cs typeface="Arial"/>
                        </a:rPr>
                        <a:t>Medium</a:t>
                      </a:r>
                    </a:p>
                  </a:txBody>
                  <a:tcPr marL="54610" marR="54610" marT="0" marB="91440"/>
                </a:tc>
                <a:tc>
                  <a:txBody>
                    <a:bodyPr/>
                    <a:lstStyle/>
                    <a:p>
                      <a:pPr algn="just">
                        <a:spcAft>
                          <a:spcPts val="0"/>
                        </a:spcAft>
                      </a:pPr>
                      <a:r>
                        <a:rPr lang="en-GB" sz="1300">
                          <a:solidFill>
                            <a:srgbClr val="000000"/>
                          </a:solidFill>
                          <a:latin typeface="Arial"/>
                          <a:ea typeface="Times New Roman"/>
                          <a:cs typeface="Arial"/>
                        </a:rPr>
                        <a:t>High</a:t>
                      </a:r>
                    </a:p>
                  </a:txBody>
                  <a:tcPr marL="54610" marR="54610" marT="0" marB="91440"/>
                </a:tc>
                <a:tc>
                  <a:txBody>
                    <a:bodyPr/>
                    <a:lstStyle/>
                    <a:p>
                      <a:pPr algn="just">
                        <a:spcAft>
                          <a:spcPts val="0"/>
                        </a:spcAft>
                      </a:pPr>
                      <a:r>
                        <a:rPr lang="en-GB" sz="1300">
                          <a:solidFill>
                            <a:srgbClr val="000000"/>
                          </a:solidFill>
                          <a:latin typeface="Arial"/>
                          <a:ea typeface="Times New Roman"/>
                          <a:cs typeface="Arial"/>
                        </a:rPr>
                        <a:t>High</a:t>
                      </a:r>
                    </a:p>
                  </a:txBody>
                  <a:tcPr marL="54610" marR="54610" marT="0" marB="91440"/>
                </a:tc>
                <a:tc>
                  <a:txBody>
                    <a:bodyPr/>
                    <a:lstStyle/>
                    <a:p>
                      <a:pPr algn="just">
                        <a:spcAft>
                          <a:spcPts val="0"/>
                        </a:spcAft>
                      </a:pPr>
                      <a:r>
                        <a:rPr lang="en-GB" sz="1300">
                          <a:solidFill>
                            <a:srgbClr val="000000"/>
                          </a:solidFill>
                          <a:latin typeface="Arial"/>
                          <a:ea typeface="Times New Roman"/>
                          <a:cs typeface="Arial"/>
                        </a:rPr>
                        <a:t>Intolerable</a:t>
                      </a:r>
                    </a:p>
                  </a:txBody>
                  <a:tcPr marL="54610" marR="54610" marT="0" marB="91440"/>
                </a:tc>
              </a:tr>
              <a:tr h="370840">
                <a:tc>
                  <a:txBody>
                    <a:bodyPr/>
                    <a:lstStyle/>
                    <a:p>
                      <a:pPr algn="l">
                        <a:spcAft>
                          <a:spcPts val="0"/>
                        </a:spcAft>
                      </a:pPr>
                      <a:r>
                        <a:rPr lang="en-GB" sz="1300">
                          <a:solidFill>
                            <a:srgbClr val="000000"/>
                          </a:solidFill>
                          <a:latin typeface="Arial"/>
                          <a:ea typeface="Times New Roman"/>
                          <a:cs typeface="Arial"/>
                        </a:rPr>
                        <a:t>2. Insulin underdose computation</a:t>
                      </a:r>
                    </a:p>
                  </a:txBody>
                  <a:tcPr marL="54610" marR="54610" marT="0" marB="91440"/>
                </a:tc>
                <a:tc>
                  <a:txBody>
                    <a:bodyPr/>
                    <a:lstStyle/>
                    <a:p>
                      <a:pPr algn="just">
                        <a:spcAft>
                          <a:spcPts val="0"/>
                        </a:spcAft>
                      </a:pPr>
                      <a:r>
                        <a:rPr lang="en-GB" sz="1300">
                          <a:solidFill>
                            <a:srgbClr val="000000"/>
                          </a:solidFill>
                          <a:latin typeface="Arial"/>
                          <a:ea typeface="Times New Roman"/>
                          <a:cs typeface="Arial"/>
                        </a:rPr>
                        <a:t>Medium</a:t>
                      </a:r>
                    </a:p>
                  </a:txBody>
                  <a:tcPr marL="54610" marR="54610" marT="0" marB="91440"/>
                </a:tc>
                <a:tc>
                  <a:txBody>
                    <a:bodyPr/>
                    <a:lstStyle/>
                    <a:p>
                      <a:pPr algn="just">
                        <a:spcAft>
                          <a:spcPts val="0"/>
                        </a:spcAft>
                      </a:pPr>
                      <a:r>
                        <a:rPr lang="en-GB" sz="1300">
                          <a:solidFill>
                            <a:srgbClr val="000000"/>
                          </a:solidFill>
                          <a:latin typeface="Arial"/>
                          <a:ea typeface="Times New Roman"/>
                          <a:cs typeface="Arial"/>
                        </a:rPr>
                        <a:t>Low</a:t>
                      </a:r>
                    </a:p>
                  </a:txBody>
                  <a:tcPr marL="54610" marR="54610" marT="0" marB="91440"/>
                </a:tc>
                <a:tc>
                  <a:txBody>
                    <a:bodyPr/>
                    <a:lstStyle/>
                    <a:p>
                      <a:pPr algn="just">
                        <a:spcAft>
                          <a:spcPts val="0"/>
                        </a:spcAft>
                      </a:pPr>
                      <a:r>
                        <a:rPr lang="en-GB" sz="1300">
                          <a:solidFill>
                            <a:srgbClr val="000000"/>
                          </a:solidFill>
                          <a:latin typeface="Arial"/>
                          <a:ea typeface="Times New Roman"/>
                          <a:cs typeface="Arial"/>
                        </a:rPr>
                        <a:t>Low</a:t>
                      </a:r>
                    </a:p>
                  </a:txBody>
                  <a:tcPr marL="54610" marR="54610" marT="0" marB="91440"/>
                </a:tc>
                <a:tc>
                  <a:txBody>
                    <a:bodyPr/>
                    <a:lstStyle/>
                    <a:p>
                      <a:pPr algn="just">
                        <a:spcAft>
                          <a:spcPts val="0"/>
                        </a:spcAft>
                      </a:pPr>
                      <a:r>
                        <a:rPr lang="en-GB" sz="1300">
                          <a:solidFill>
                            <a:srgbClr val="000000"/>
                          </a:solidFill>
                          <a:latin typeface="Arial"/>
                          <a:ea typeface="Times New Roman"/>
                          <a:cs typeface="Arial"/>
                        </a:rPr>
                        <a:t>Acceptable</a:t>
                      </a:r>
                    </a:p>
                  </a:txBody>
                  <a:tcPr marL="54610" marR="54610" marT="0" marB="91440"/>
                </a:tc>
              </a:tr>
              <a:tr h="370840">
                <a:tc>
                  <a:txBody>
                    <a:bodyPr/>
                    <a:lstStyle/>
                    <a:p>
                      <a:pPr algn="l">
                        <a:spcAft>
                          <a:spcPts val="0"/>
                        </a:spcAft>
                      </a:pPr>
                      <a:r>
                        <a:rPr lang="en-GB" sz="1300">
                          <a:solidFill>
                            <a:srgbClr val="000000"/>
                          </a:solidFill>
                          <a:latin typeface="Arial"/>
                          <a:ea typeface="Times New Roman"/>
                          <a:cs typeface="Arial"/>
                        </a:rPr>
                        <a:t>3. Failure of hardware monitoring system</a:t>
                      </a:r>
                    </a:p>
                  </a:txBody>
                  <a:tcPr marL="54610" marR="54610" marT="0" marB="91440"/>
                </a:tc>
                <a:tc>
                  <a:txBody>
                    <a:bodyPr/>
                    <a:lstStyle/>
                    <a:p>
                      <a:pPr algn="just">
                        <a:spcAft>
                          <a:spcPts val="0"/>
                        </a:spcAft>
                      </a:pPr>
                      <a:r>
                        <a:rPr lang="en-GB" sz="1300">
                          <a:solidFill>
                            <a:srgbClr val="000000"/>
                          </a:solidFill>
                          <a:latin typeface="Arial"/>
                          <a:ea typeface="Times New Roman"/>
                          <a:cs typeface="Arial"/>
                        </a:rPr>
                        <a:t>Medium</a:t>
                      </a:r>
                    </a:p>
                  </a:txBody>
                  <a:tcPr marL="54610" marR="54610" marT="0" marB="91440"/>
                </a:tc>
                <a:tc>
                  <a:txBody>
                    <a:bodyPr/>
                    <a:lstStyle/>
                    <a:p>
                      <a:pPr algn="just">
                        <a:spcAft>
                          <a:spcPts val="0"/>
                        </a:spcAft>
                      </a:pPr>
                      <a:r>
                        <a:rPr lang="en-GB" sz="1300">
                          <a:solidFill>
                            <a:srgbClr val="000000"/>
                          </a:solidFill>
                          <a:latin typeface="Arial"/>
                          <a:ea typeface="Times New Roman"/>
                          <a:cs typeface="Arial"/>
                        </a:rPr>
                        <a:t>Medium</a:t>
                      </a:r>
                    </a:p>
                  </a:txBody>
                  <a:tcPr marL="54610" marR="54610" marT="0" marB="91440"/>
                </a:tc>
                <a:tc>
                  <a:txBody>
                    <a:bodyPr/>
                    <a:lstStyle/>
                    <a:p>
                      <a:pPr algn="just">
                        <a:spcAft>
                          <a:spcPts val="0"/>
                        </a:spcAft>
                      </a:pPr>
                      <a:r>
                        <a:rPr lang="en-GB" sz="1300">
                          <a:solidFill>
                            <a:srgbClr val="000000"/>
                          </a:solidFill>
                          <a:latin typeface="Arial"/>
                          <a:ea typeface="Times New Roman"/>
                          <a:cs typeface="Arial"/>
                        </a:rPr>
                        <a:t>Low</a:t>
                      </a:r>
                    </a:p>
                  </a:txBody>
                  <a:tcPr marL="54610" marR="54610" marT="0" marB="91440"/>
                </a:tc>
                <a:tc>
                  <a:txBody>
                    <a:bodyPr/>
                    <a:lstStyle/>
                    <a:p>
                      <a:pPr algn="just">
                        <a:spcAft>
                          <a:spcPts val="0"/>
                        </a:spcAft>
                      </a:pPr>
                      <a:r>
                        <a:rPr lang="en-GB" sz="1300">
                          <a:solidFill>
                            <a:srgbClr val="000000"/>
                          </a:solidFill>
                          <a:latin typeface="Arial"/>
                          <a:ea typeface="Times New Roman"/>
                          <a:cs typeface="Arial"/>
                        </a:rPr>
                        <a:t>ALARP</a:t>
                      </a:r>
                    </a:p>
                  </a:txBody>
                  <a:tcPr marL="54610" marR="54610" marT="0" marB="91440"/>
                </a:tc>
              </a:tr>
              <a:tr h="370840">
                <a:tc>
                  <a:txBody>
                    <a:bodyPr/>
                    <a:lstStyle/>
                    <a:p>
                      <a:pPr algn="l">
                        <a:spcAft>
                          <a:spcPts val="0"/>
                        </a:spcAft>
                      </a:pPr>
                      <a:r>
                        <a:rPr lang="en-GB" sz="1300">
                          <a:solidFill>
                            <a:srgbClr val="000000"/>
                          </a:solidFill>
                          <a:latin typeface="Arial"/>
                          <a:ea typeface="Times New Roman"/>
                          <a:cs typeface="Arial"/>
                        </a:rPr>
                        <a:t>4. Power failure</a:t>
                      </a:r>
                    </a:p>
                  </a:txBody>
                  <a:tcPr marL="54610" marR="54610" marT="0" marB="91440"/>
                </a:tc>
                <a:tc>
                  <a:txBody>
                    <a:bodyPr/>
                    <a:lstStyle/>
                    <a:p>
                      <a:pPr algn="just">
                        <a:spcAft>
                          <a:spcPts val="0"/>
                        </a:spcAft>
                      </a:pPr>
                      <a:r>
                        <a:rPr lang="en-GB" sz="1300">
                          <a:solidFill>
                            <a:srgbClr val="000000"/>
                          </a:solidFill>
                          <a:latin typeface="Arial"/>
                          <a:ea typeface="Times New Roman"/>
                          <a:cs typeface="Arial"/>
                        </a:rPr>
                        <a:t>High</a:t>
                      </a:r>
                    </a:p>
                  </a:txBody>
                  <a:tcPr marL="54610" marR="54610" marT="0" marB="91440"/>
                </a:tc>
                <a:tc>
                  <a:txBody>
                    <a:bodyPr/>
                    <a:lstStyle/>
                    <a:p>
                      <a:pPr algn="just">
                        <a:spcAft>
                          <a:spcPts val="0"/>
                        </a:spcAft>
                      </a:pPr>
                      <a:r>
                        <a:rPr lang="en-GB" sz="1300">
                          <a:solidFill>
                            <a:srgbClr val="000000"/>
                          </a:solidFill>
                          <a:latin typeface="Arial"/>
                          <a:ea typeface="Times New Roman"/>
                          <a:cs typeface="Arial"/>
                        </a:rPr>
                        <a:t>Low</a:t>
                      </a:r>
                    </a:p>
                  </a:txBody>
                  <a:tcPr marL="54610" marR="54610" marT="0" marB="91440"/>
                </a:tc>
                <a:tc>
                  <a:txBody>
                    <a:bodyPr/>
                    <a:lstStyle/>
                    <a:p>
                      <a:pPr algn="just">
                        <a:spcAft>
                          <a:spcPts val="0"/>
                        </a:spcAft>
                      </a:pPr>
                      <a:r>
                        <a:rPr lang="en-GB" sz="1300">
                          <a:solidFill>
                            <a:srgbClr val="000000"/>
                          </a:solidFill>
                          <a:latin typeface="Arial"/>
                          <a:ea typeface="Times New Roman"/>
                          <a:cs typeface="Arial"/>
                        </a:rPr>
                        <a:t>Low</a:t>
                      </a:r>
                    </a:p>
                  </a:txBody>
                  <a:tcPr marL="54610" marR="54610" marT="0" marB="91440"/>
                </a:tc>
                <a:tc>
                  <a:txBody>
                    <a:bodyPr/>
                    <a:lstStyle/>
                    <a:p>
                      <a:pPr algn="just">
                        <a:spcAft>
                          <a:spcPts val="0"/>
                        </a:spcAft>
                      </a:pPr>
                      <a:r>
                        <a:rPr lang="en-GB" sz="1300">
                          <a:solidFill>
                            <a:srgbClr val="000000"/>
                          </a:solidFill>
                          <a:latin typeface="Arial"/>
                          <a:ea typeface="Times New Roman"/>
                          <a:cs typeface="Arial"/>
                        </a:rPr>
                        <a:t>Acceptable</a:t>
                      </a:r>
                    </a:p>
                  </a:txBody>
                  <a:tcPr marL="54610" marR="54610" marT="0" marB="91440"/>
                </a:tc>
              </a:tr>
              <a:tr h="370840">
                <a:tc>
                  <a:txBody>
                    <a:bodyPr/>
                    <a:lstStyle/>
                    <a:p>
                      <a:pPr algn="l">
                        <a:spcAft>
                          <a:spcPts val="0"/>
                        </a:spcAft>
                      </a:pPr>
                      <a:r>
                        <a:rPr lang="en-GB" sz="1300">
                          <a:solidFill>
                            <a:srgbClr val="000000"/>
                          </a:solidFill>
                          <a:latin typeface="Arial"/>
                          <a:ea typeface="Times New Roman"/>
                          <a:cs typeface="Arial"/>
                        </a:rPr>
                        <a:t>5. Machine incorrectly fitted</a:t>
                      </a:r>
                    </a:p>
                  </a:txBody>
                  <a:tcPr marL="54610" marR="54610" marT="0" marB="91440"/>
                </a:tc>
                <a:tc>
                  <a:txBody>
                    <a:bodyPr/>
                    <a:lstStyle/>
                    <a:p>
                      <a:pPr algn="just">
                        <a:spcAft>
                          <a:spcPts val="0"/>
                        </a:spcAft>
                      </a:pPr>
                      <a:r>
                        <a:rPr lang="en-GB" sz="1300">
                          <a:solidFill>
                            <a:srgbClr val="000000"/>
                          </a:solidFill>
                          <a:latin typeface="Arial"/>
                          <a:ea typeface="Times New Roman"/>
                          <a:cs typeface="Arial"/>
                        </a:rPr>
                        <a:t>High</a:t>
                      </a:r>
                    </a:p>
                  </a:txBody>
                  <a:tcPr marL="54610" marR="54610" marT="0" marB="91440"/>
                </a:tc>
                <a:tc>
                  <a:txBody>
                    <a:bodyPr/>
                    <a:lstStyle/>
                    <a:p>
                      <a:pPr algn="just">
                        <a:spcAft>
                          <a:spcPts val="0"/>
                        </a:spcAft>
                      </a:pPr>
                      <a:r>
                        <a:rPr lang="en-GB" sz="1300">
                          <a:solidFill>
                            <a:srgbClr val="000000"/>
                          </a:solidFill>
                          <a:latin typeface="Arial"/>
                          <a:ea typeface="Times New Roman"/>
                          <a:cs typeface="Arial"/>
                        </a:rPr>
                        <a:t>High</a:t>
                      </a:r>
                    </a:p>
                  </a:txBody>
                  <a:tcPr marL="54610" marR="54610" marT="0" marB="91440"/>
                </a:tc>
                <a:tc>
                  <a:txBody>
                    <a:bodyPr/>
                    <a:lstStyle/>
                    <a:p>
                      <a:pPr algn="just">
                        <a:spcAft>
                          <a:spcPts val="0"/>
                        </a:spcAft>
                      </a:pPr>
                      <a:r>
                        <a:rPr lang="en-GB" sz="1300">
                          <a:solidFill>
                            <a:srgbClr val="000000"/>
                          </a:solidFill>
                          <a:latin typeface="Arial"/>
                          <a:ea typeface="Times New Roman"/>
                          <a:cs typeface="Arial"/>
                        </a:rPr>
                        <a:t>High</a:t>
                      </a:r>
                    </a:p>
                  </a:txBody>
                  <a:tcPr marL="54610" marR="54610" marT="0" marB="91440"/>
                </a:tc>
                <a:tc>
                  <a:txBody>
                    <a:bodyPr/>
                    <a:lstStyle/>
                    <a:p>
                      <a:pPr algn="just">
                        <a:spcAft>
                          <a:spcPts val="0"/>
                        </a:spcAft>
                      </a:pPr>
                      <a:r>
                        <a:rPr lang="en-GB" sz="1300">
                          <a:solidFill>
                            <a:srgbClr val="000000"/>
                          </a:solidFill>
                          <a:latin typeface="Arial"/>
                          <a:ea typeface="Times New Roman"/>
                          <a:cs typeface="Arial"/>
                        </a:rPr>
                        <a:t>Intolerable</a:t>
                      </a:r>
                    </a:p>
                  </a:txBody>
                  <a:tcPr marL="54610" marR="54610" marT="0" marB="91440"/>
                </a:tc>
              </a:tr>
              <a:tr h="370840">
                <a:tc>
                  <a:txBody>
                    <a:bodyPr/>
                    <a:lstStyle/>
                    <a:p>
                      <a:pPr algn="l">
                        <a:spcAft>
                          <a:spcPts val="0"/>
                        </a:spcAft>
                      </a:pPr>
                      <a:r>
                        <a:rPr lang="en-GB" sz="1300">
                          <a:solidFill>
                            <a:srgbClr val="000000"/>
                          </a:solidFill>
                          <a:latin typeface="Arial"/>
                          <a:ea typeface="Times New Roman"/>
                          <a:cs typeface="Arial"/>
                        </a:rPr>
                        <a:t>6. Machine breaks in patient</a:t>
                      </a:r>
                    </a:p>
                  </a:txBody>
                  <a:tcPr marL="54610" marR="54610" marT="0" marB="91440"/>
                </a:tc>
                <a:tc>
                  <a:txBody>
                    <a:bodyPr/>
                    <a:lstStyle/>
                    <a:p>
                      <a:pPr algn="just">
                        <a:spcAft>
                          <a:spcPts val="0"/>
                        </a:spcAft>
                      </a:pPr>
                      <a:r>
                        <a:rPr lang="en-GB" sz="1300">
                          <a:solidFill>
                            <a:srgbClr val="000000"/>
                          </a:solidFill>
                          <a:latin typeface="Arial"/>
                          <a:ea typeface="Times New Roman"/>
                          <a:cs typeface="Arial"/>
                        </a:rPr>
                        <a:t>Low</a:t>
                      </a:r>
                    </a:p>
                  </a:txBody>
                  <a:tcPr marL="54610" marR="54610" marT="0" marB="91440"/>
                </a:tc>
                <a:tc>
                  <a:txBody>
                    <a:bodyPr/>
                    <a:lstStyle/>
                    <a:p>
                      <a:pPr algn="just">
                        <a:spcAft>
                          <a:spcPts val="0"/>
                        </a:spcAft>
                      </a:pPr>
                      <a:r>
                        <a:rPr lang="en-GB" sz="1300">
                          <a:solidFill>
                            <a:srgbClr val="000000"/>
                          </a:solidFill>
                          <a:latin typeface="Arial"/>
                          <a:ea typeface="Times New Roman"/>
                          <a:cs typeface="Arial"/>
                        </a:rPr>
                        <a:t>High</a:t>
                      </a:r>
                    </a:p>
                  </a:txBody>
                  <a:tcPr marL="54610" marR="54610" marT="0" marB="91440"/>
                </a:tc>
                <a:tc>
                  <a:txBody>
                    <a:bodyPr/>
                    <a:lstStyle/>
                    <a:p>
                      <a:pPr algn="just">
                        <a:spcAft>
                          <a:spcPts val="0"/>
                        </a:spcAft>
                      </a:pPr>
                      <a:r>
                        <a:rPr lang="en-GB" sz="1300">
                          <a:solidFill>
                            <a:srgbClr val="000000"/>
                          </a:solidFill>
                          <a:latin typeface="Arial"/>
                          <a:ea typeface="Times New Roman"/>
                          <a:cs typeface="Arial"/>
                        </a:rPr>
                        <a:t>Medium</a:t>
                      </a:r>
                    </a:p>
                  </a:txBody>
                  <a:tcPr marL="54610" marR="54610" marT="0" marB="91440"/>
                </a:tc>
                <a:tc>
                  <a:txBody>
                    <a:bodyPr/>
                    <a:lstStyle/>
                    <a:p>
                      <a:pPr algn="just">
                        <a:spcAft>
                          <a:spcPts val="0"/>
                        </a:spcAft>
                      </a:pPr>
                      <a:r>
                        <a:rPr lang="en-GB" sz="1300">
                          <a:solidFill>
                            <a:srgbClr val="000000"/>
                          </a:solidFill>
                          <a:latin typeface="Arial"/>
                          <a:ea typeface="Times New Roman"/>
                          <a:cs typeface="Arial"/>
                        </a:rPr>
                        <a:t>ALARP</a:t>
                      </a:r>
                    </a:p>
                  </a:txBody>
                  <a:tcPr marL="54610" marR="54610" marT="0" marB="91440"/>
                </a:tc>
              </a:tr>
              <a:tr h="370840">
                <a:tc>
                  <a:txBody>
                    <a:bodyPr/>
                    <a:lstStyle/>
                    <a:p>
                      <a:pPr algn="l">
                        <a:spcAft>
                          <a:spcPts val="0"/>
                        </a:spcAft>
                      </a:pPr>
                      <a:r>
                        <a:rPr lang="en-GB" sz="1300">
                          <a:solidFill>
                            <a:srgbClr val="000000"/>
                          </a:solidFill>
                          <a:latin typeface="Arial"/>
                          <a:ea typeface="Times New Roman"/>
                          <a:cs typeface="Arial"/>
                        </a:rPr>
                        <a:t>7. Machine causes infection</a:t>
                      </a:r>
                    </a:p>
                  </a:txBody>
                  <a:tcPr marL="54610" marR="54610" marT="0" marB="91440"/>
                </a:tc>
                <a:tc>
                  <a:txBody>
                    <a:bodyPr/>
                    <a:lstStyle/>
                    <a:p>
                      <a:pPr algn="just">
                        <a:spcAft>
                          <a:spcPts val="0"/>
                        </a:spcAft>
                      </a:pPr>
                      <a:r>
                        <a:rPr lang="en-GB" sz="1300">
                          <a:solidFill>
                            <a:srgbClr val="000000"/>
                          </a:solidFill>
                          <a:latin typeface="Arial"/>
                          <a:ea typeface="Times New Roman"/>
                          <a:cs typeface="Arial"/>
                        </a:rPr>
                        <a:t>Medium</a:t>
                      </a:r>
                    </a:p>
                  </a:txBody>
                  <a:tcPr marL="54610" marR="54610" marT="0" marB="91440"/>
                </a:tc>
                <a:tc>
                  <a:txBody>
                    <a:bodyPr/>
                    <a:lstStyle/>
                    <a:p>
                      <a:pPr algn="just">
                        <a:spcAft>
                          <a:spcPts val="0"/>
                        </a:spcAft>
                      </a:pPr>
                      <a:r>
                        <a:rPr lang="en-GB" sz="1300">
                          <a:solidFill>
                            <a:srgbClr val="000000"/>
                          </a:solidFill>
                          <a:latin typeface="Arial"/>
                          <a:ea typeface="Times New Roman"/>
                          <a:cs typeface="Arial"/>
                        </a:rPr>
                        <a:t>Medium</a:t>
                      </a:r>
                    </a:p>
                  </a:txBody>
                  <a:tcPr marL="54610" marR="54610" marT="0" marB="91440"/>
                </a:tc>
                <a:tc>
                  <a:txBody>
                    <a:bodyPr/>
                    <a:lstStyle/>
                    <a:p>
                      <a:pPr algn="just">
                        <a:spcAft>
                          <a:spcPts val="0"/>
                        </a:spcAft>
                      </a:pPr>
                      <a:r>
                        <a:rPr lang="en-GB" sz="1300">
                          <a:solidFill>
                            <a:srgbClr val="000000"/>
                          </a:solidFill>
                          <a:latin typeface="Arial"/>
                          <a:ea typeface="Times New Roman"/>
                          <a:cs typeface="Arial"/>
                        </a:rPr>
                        <a:t>Medium</a:t>
                      </a:r>
                    </a:p>
                  </a:txBody>
                  <a:tcPr marL="54610" marR="54610" marT="0" marB="91440"/>
                </a:tc>
                <a:tc>
                  <a:txBody>
                    <a:bodyPr/>
                    <a:lstStyle/>
                    <a:p>
                      <a:pPr algn="just">
                        <a:spcAft>
                          <a:spcPts val="0"/>
                        </a:spcAft>
                      </a:pPr>
                      <a:r>
                        <a:rPr lang="en-GB" sz="1300">
                          <a:solidFill>
                            <a:srgbClr val="000000"/>
                          </a:solidFill>
                          <a:latin typeface="Arial"/>
                          <a:ea typeface="Times New Roman"/>
                          <a:cs typeface="Arial"/>
                        </a:rPr>
                        <a:t>ALARP</a:t>
                      </a:r>
                    </a:p>
                  </a:txBody>
                  <a:tcPr marL="54610" marR="54610" marT="0" marB="91440"/>
                </a:tc>
              </a:tr>
              <a:tr h="370840">
                <a:tc>
                  <a:txBody>
                    <a:bodyPr/>
                    <a:lstStyle/>
                    <a:p>
                      <a:pPr algn="l">
                        <a:spcAft>
                          <a:spcPts val="0"/>
                        </a:spcAft>
                      </a:pPr>
                      <a:r>
                        <a:rPr lang="en-GB" sz="1300">
                          <a:solidFill>
                            <a:srgbClr val="000000"/>
                          </a:solidFill>
                          <a:latin typeface="Arial"/>
                          <a:ea typeface="Times New Roman"/>
                          <a:cs typeface="Arial"/>
                        </a:rPr>
                        <a:t>8. Electrical interference</a:t>
                      </a:r>
                    </a:p>
                  </a:txBody>
                  <a:tcPr marL="54610" marR="54610" marT="0" marB="91440"/>
                </a:tc>
                <a:tc>
                  <a:txBody>
                    <a:bodyPr/>
                    <a:lstStyle/>
                    <a:p>
                      <a:pPr algn="just">
                        <a:spcAft>
                          <a:spcPts val="0"/>
                        </a:spcAft>
                      </a:pPr>
                      <a:r>
                        <a:rPr lang="en-GB" sz="1300">
                          <a:solidFill>
                            <a:srgbClr val="000000"/>
                          </a:solidFill>
                          <a:latin typeface="Arial"/>
                          <a:ea typeface="Times New Roman"/>
                          <a:cs typeface="Arial"/>
                        </a:rPr>
                        <a:t>Low</a:t>
                      </a:r>
                    </a:p>
                  </a:txBody>
                  <a:tcPr marL="54610" marR="54610" marT="0" marB="91440"/>
                </a:tc>
                <a:tc>
                  <a:txBody>
                    <a:bodyPr/>
                    <a:lstStyle/>
                    <a:p>
                      <a:pPr algn="just">
                        <a:spcAft>
                          <a:spcPts val="0"/>
                        </a:spcAft>
                      </a:pPr>
                      <a:r>
                        <a:rPr lang="en-GB" sz="1300">
                          <a:solidFill>
                            <a:srgbClr val="000000"/>
                          </a:solidFill>
                          <a:latin typeface="Arial"/>
                          <a:ea typeface="Times New Roman"/>
                          <a:cs typeface="Arial"/>
                        </a:rPr>
                        <a:t>High</a:t>
                      </a:r>
                    </a:p>
                  </a:txBody>
                  <a:tcPr marL="54610" marR="54610" marT="0" marB="91440"/>
                </a:tc>
                <a:tc>
                  <a:txBody>
                    <a:bodyPr/>
                    <a:lstStyle/>
                    <a:p>
                      <a:pPr algn="just">
                        <a:spcAft>
                          <a:spcPts val="0"/>
                        </a:spcAft>
                      </a:pPr>
                      <a:r>
                        <a:rPr lang="en-GB" sz="1300">
                          <a:solidFill>
                            <a:srgbClr val="000000"/>
                          </a:solidFill>
                          <a:latin typeface="Arial"/>
                          <a:ea typeface="Times New Roman"/>
                          <a:cs typeface="Arial"/>
                        </a:rPr>
                        <a:t>Medium</a:t>
                      </a:r>
                    </a:p>
                  </a:txBody>
                  <a:tcPr marL="54610" marR="54610" marT="0" marB="91440"/>
                </a:tc>
                <a:tc>
                  <a:txBody>
                    <a:bodyPr/>
                    <a:lstStyle/>
                    <a:p>
                      <a:pPr algn="just">
                        <a:spcAft>
                          <a:spcPts val="0"/>
                        </a:spcAft>
                      </a:pPr>
                      <a:r>
                        <a:rPr lang="en-GB" sz="1300">
                          <a:solidFill>
                            <a:srgbClr val="000000"/>
                          </a:solidFill>
                          <a:latin typeface="Arial"/>
                          <a:ea typeface="Times New Roman"/>
                          <a:cs typeface="Arial"/>
                        </a:rPr>
                        <a:t>ALARP</a:t>
                      </a:r>
                    </a:p>
                  </a:txBody>
                  <a:tcPr marL="54610" marR="54610" marT="0" marB="91440"/>
                </a:tc>
              </a:tr>
              <a:tr h="370840">
                <a:tc>
                  <a:txBody>
                    <a:bodyPr/>
                    <a:lstStyle/>
                    <a:p>
                      <a:pPr algn="l">
                        <a:spcAft>
                          <a:spcPts val="0"/>
                        </a:spcAft>
                      </a:pPr>
                      <a:r>
                        <a:rPr lang="en-GB" sz="1300">
                          <a:solidFill>
                            <a:srgbClr val="000000"/>
                          </a:solidFill>
                          <a:latin typeface="Arial"/>
                          <a:ea typeface="Times New Roman"/>
                          <a:cs typeface="Arial"/>
                        </a:rPr>
                        <a:t>9. Allergic reaction</a:t>
                      </a:r>
                    </a:p>
                  </a:txBody>
                  <a:tcPr marL="54610" marR="54610" marT="0" marB="91440"/>
                </a:tc>
                <a:tc>
                  <a:txBody>
                    <a:bodyPr/>
                    <a:lstStyle/>
                    <a:p>
                      <a:pPr algn="just">
                        <a:spcAft>
                          <a:spcPts val="0"/>
                        </a:spcAft>
                      </a:pPr>
                      <a:r>
                        <a:rPr lang="en-GB" sz="1300">
                          <a:solidFill>
                            <a:srgbClr val="000000"/>
                          </a:solidFill>
                          <a:latin typeface="Arial"/>
                          <a:ea typeface="Times New Roman"/>
                          <a:cs typeface="Arial"/>
                        </a:rPr>
                        <a:t>Low</a:t>
                      </a:r>
                    </a:p>
                  </a:txBody>
                  <a:tcPr marL="54610" marR="54610" marT="0" marB="91440"/>
                </a:tc>
                <a:tc>
                  <a:txBody>
                    <a:bodyPr/>
                    <a:lstStyle/>
                    <a:p>
                      <a:pPr algn="just">
                        <a:spcAft>
                          <a:spcPts val="0"/>
                        </a:spcAft>
                      </a:pPr>
                      <a:r>
                        <a:rPr lang="en-GB" sz="1300">
                          <a:solidFill>
                            <a:srgbClr val="000000"/>
                          </a:solidFill>
                          <a:latin typeface="Arial"/>
                          <a:ea typeface="Times New Roman"/>
                          <a:cs typeface="Arial"/>
                        </a:rPr>
                        <a:t>Low</a:t>
                      </a:r>
                    </a:p>
                  </a:txBody>
                  <a:tcPr marL="54610" marR="54610" marT="0" marB="91440"/>
                </a:tc>
                <a:tc>
                  <a:txBody>
                    <a:bodyPr/>
                    <a:lstStyle/>
                    <a:p>
                      <a:pPr algn="just">
                        <a:spcAft>
                          <a:spcPts val="0"/>
                        </a:spcAft>
                      </a:pPr>
                      <a:r>
                        <a:rPr lang="en-GB" sz="1300">
                          <a:solidFill>
                            <a:srgbClr val="000000"/>
                          </a:solidFill>
                          <a:latin typeface="Arial"/>
                          <a:ea typeface="Times New Roman"/>
                          <a:cs typeface="Arial"/>
                        </a:rPr>
                        <a:t>Low</a:t>
                      </a:r>
                    </a:p>
                  </a:txBody>
                  <a:tcPr marL="54610" marR="54610" marT="0" marB="91440"/>
                </a:tc>
                <a:tc>
                  <a:txBody>
                    <a:bodyPr/>
                    <a:lstStyle/>
                    <a:p>
                      <a:pPr algn="just">
                        <a:spcAft>
                          <a:spcPts val="0"/>
                        </a:spcAft>
                      </a:pPr>
                      <a:r>
                        <a:rPr lang="en-GB" sz="1300" dirty="0" smtClean="0">
                          <a:solidFill>
                            <a:srgbClr val="000000"/>
                          </a:solidFill>
                          <a:latin typeface="Arial"/>
                          <a:ea typeface="Times New Roman"/>
                          <a:cs typeface="Arial"/>
                        </a:rPr>
                        <a:t>Acceptable</a:t>
                      </a:r>
                      <a:endParaRPr lang="en-GB" sz="1300" dirty="0">
                        <a:solidFill>
                          <a:srgbClr val="000000"/>
                        </a:solidFill>
                        <a:latin typeface="Arial"/>
                        <a:ea typeface="Times New Roman"/>
                        <a:cs typeface="Arial"/>
                      </a:endParaRPr>
                    </a:p>
                  </a:txBody>
                  <a:tcPr marL="54610" marR="54610" marT="0" marB="91440"/>
                </a:tc>
              </a:tr>
            </a:tbl>
          </a:graphicData>
        </a:graphic>
      </p:graphicFrame>
      <p:sp>
        <p:nvSpPr>
          <p:cNvPr id="5" name="Slide Number Placeholder 4"/>
          <p:cNvSpPr>
            <a:spLocks noGrp="1"/>
          </p:cNvSpPr>
          <p:nvPr>
            <p:ph type="sldNum" sz="quarter" idx="12"/>
          </p:nvPr>
        </p:nvSpPr>
        <p:spPr/>
        <p:txBody>
          <a:bodyPr/>
          <a:lstStyle/>
          <a:p>
            <a:fld id="{348D88E4-469E-644E-9952-CB69E8EF64CD}" type="slidenum">
              <a:rPr lang="en-US" smtClean="0"/>
              <a:pPr/>
              <a:t>15</a:t>
            </a:fld>
            <a:endParaRPr lang="en-US"/>
          </a:p>
        </p:txBody>
      </p:sp>
      <p:sp>
        <p:nvSpPr>
          <p:cNvPr id="6" name="Footer Placeholder 5"/>
          <p:cNvSpPr>
            <a:spLocks noGrp="1"/>
          </p:cNvSpPr>
          <p:nvPr>
            <p:ph type="ftr" sz="quarter" idx="11"/>
          </p:nvPr>
        </p:nvSpPr>
        <p:spPr/>
        <p:txBody>
          <a:bodyPr/>
          <a:lstStyle/>
          <a:p>
            <a:r>
              <a:rPr lang="en-US" smtClean="0"/>
              <a:t>Chapter 12 Dependability and Security Specification</a:t>
            </a:r>
            <a:endParaRPr lang="en-US"/>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56674" name="Rectangle 2"/>
          <p:cNvSpPr>
            <a:spLocks noGrp="1" noChangeArrowheads="1"/>
          </p:cNvSpPr>
          <p:nvPr>
            <p:ph type="title"/>
          </p:nvPr>
        </p:nvSpPr>
        <p:spPr/>
        <p:txBody>
          <a:bodyPr/>
          <a:lstStyle/>
          <a:p>
            <a:r>
              <a:rPr lang="en-US" dirty="0" smtClean="0"/>
              <a:t>Hazard analysis</a:t>
            </a:r>
            <a:endParaRPr lang="en-US" dirty="0"/>
          </a:p>
        </p:txBody>
      </p:sp>
      <p:sp>
        <p:nvSpPr>
          <p:cNvPr id="156675" name="Rectangle 3"/>
          <p:cNvSpPr>
            <a:spLocks noGrp="1" noChangeArrowheads="1"/>
          </p:cNvSpPr>
          <p:nvPr>
            <p:ph idx="1"/>
          </p:nvPr>
        </p:nvSpPr>
        <p:spPr/>
        <p:txBody>
          <a:bodyPr/>
          <a:lstStyle/>
          <a:p>
            <a:pPr>
              <a:lnSpc>
                <a:spcPct val="90000"/>
              </a:lnSpc>
            </a:pPr>
            <a:r>
              <a:rPr lang="en-US"/>
              <a:t>Concerned with discovering the root causes of risks in a particular system.</a:t>
            </a:r>
          </a:p>
          <a:p>
            <a:pPr>
              <a:lnSpc>
                <a:spcPct val="90000"/>
              </a:lnSpc>
            </a:pPr>
            <a:r>
              <a:rPr lang="en-US"/>
              <a:t>Techniques have been mostly derived from safety-critical systems and can be</a:t>
            </a:r>
          </a:p>
          <a:p>
            <a:pPr lvl="1">
              <a:lnSpc>
                <a:spcPct val="90000"/>
              </a:lnSpc>
            </a:pPr>
            <a:r>
              <a:rPr lang="en-US"/>
              <a:t>Inductive, bottom-up techniques. Start with a proposed system failure and assess the hazards that could arise from that failure;</a:t>
            </a:r>
          </a:p>
          <a:p>
            <a:pPr lvl="1">
              <a:lnSpc>
                <a:spcPct val="90000"/>
              </a:lnSpc>
            </a:pPr>
            <a:r>
              <a:rPr lang="en-US"/>
              <a:t>Deductive, top-down techniques. Start with a hazard and deduce what the causes of this could be.</a:t>
            </a:r>
          </a:p>
        </p:txBody>
      </p:sp>
      <p:sp>
        <p:nvSpPr>
          <p:cNvPr id="4" name="Slide Number Placeholder 3"/>
          <p:cNvSpPr>
            <a:spLocks noGrp="1"/>
          </p:cNvSpPr>
          <p:nvPr>
            <p:ph type="sldNum" sz="quarter" idx="12"/>
          </p:nvPr>
        </p:nvSpPr>
        <p:spPr/>
        <p:txBody>
          <a:bodyPr/>
          <a:lstStyle/>
          <a:p>
            <a:fld id="{348D88E4-469E-644E-9952-CB69E8EF64CD}" type="slidenum">
              <a:rPr lang="en-US" smtClean="0"/>
              <a:pPr/>
              <a:t>16</a:t>
            </a:fld>
            <a:endParaRPr lang="en-US"/>
          </a:p>
        </p:txBody>
      </p:sp>
      <p:sp>
        <p:nvSpPr>
          <p:cNvPr id="5" name="Footer Placeholder 4"/>
          <p:cNvSpPr>
            <a:spLocks noGrp="1"/>
          </p:cNvSpPr>
          <p:nvPr>
            <p:ph type="ftr" sz="quarter" idx="11"/>
          </p:nvPr>
        </p:nvSpPr>
        <p:spPr/>
        <p:txBody>
          <a:bodyPr/>
          <a:lstStyle/>
          <a:p>
            <a:r>
              <a:rPr lang="en-US" smtClean="0"/>
              <a:t>Chapter 12 Dependability and Security Specification</a:t>
            </a:r>
            <a:endParaRPr lang="en-US"/>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63842" name="Rectangle 2"/>
          <p:cNvSpPr>
            <a:spLocks noGrp="1" noChangeArrowheads="1"/>
          </p:cNvSpPr>
          <p:nvPr>
            <p:ph type="title"/>
          </p:nvPr>
        </p:nvSpPr>
        <p:spPr/>
        <p:txBody>
          <a:bodyPr/>
          <a:lstStyle/>
          <a:p>
            <a:r>
              <a:rPr lang="en-US"/>
              <a:t>Fault-tree analysis</a:t>
            </a:r>
          </a:p>
        </p:txBody>
      </p:sp>
      <p:sp>
        <p:nvSpPr>
          <p:cNvPr id="163843" name="Rectangle 3"/>
          <p:cNvSpPr>
            <a:spLocks noGrp="1" noChangeArrowheads="1"/>
          </p:cNvSpPr>
          <p:nvPr>
            <p:ph idx="1"/>
          </p:nvPr>
        </p:nvSpPr>
        <p:spPr/>
        <p:txBody>
          <a:bodyPr/>
          <a:lstStyle/>
          <a:p>
            <a:r>
              <a:rPr lang="en-US"/>
              <a:t>A deductive top-down technique.</a:t>
            </a:r>
          </a:p>
          <a:p>
            <a:r>
              <a:rPr lang="en-US"/>
              <a:t>Put the risk or hazard at the root of the tree and identify the system states that could lead to that hazard.</a:t>
            </a:r>
          </a:p>
          <a:p>
            <a:r>
              <a:rPr lang="en-US"/>
              <a:t>Where appropriate, link these with ‘and’ or ‘or’ conditions.</a:t>
            </a:r>
          </a:p>
          <a:p>
            <a:r>
              <a:rPr lang="en-US"/>
              <a:t>A goal should be to minimise the number of single causes of system failure.</a:t>
            </a:r>
          </a:p>
        </p:txBody>
      </p:sp>
      <p:sp>
        <p:nvSpPr>
          <p:cNvPr id="4" name="Slide Number Placeholder 3"/>
          <p:cNvSpPr>
            <a:spLocks noGrp="1"/>
          </p:cNvSpPr>
          <p:nvPr>
            <p:ph type="sldNum" sz="quarter" idx="12"/>
          </p:nvPr>
        </p:nvSpPr>
        <p:spPr/>
        <p:txBody>
          <a:bodyPr/>
          <a:lstStyle/>
          <a:p>
            <a:fld id="{348D88E4-469E-644E-9952-CB69E8EF64CD}" type="slidenum">
              <a:rPr lang="en-US" smtClean="0"/>
              <a:pPr/>
              <a:t>17</a:t>
            </a:fld>
            <a:endParaRPr lang="en-US"/>
          </a:p>
        </p:txBody>
      </p:sp>
      <p:sp>
        <p:nvSpPr>
          <p:cNvPr id="5" name="Footer Placeholder 4"/>
          <p:cNvSpPr>
            <a:spLocks noGrp="1"/>
          </p:cNvSpPr>
          <p:nvPr>
            <p:ph type="ftr" sz="quarter" idx="11"/>
          </p:nvPr>
        </p:nvSpPr>
        <p:spPr/>
        <p:txBody>
          <a:bodyPr/>
          <a:lstStyle/>
          <a:p>
            <a:r>
              <a:rPr lang="en-US" smtClean="0"/>
              <a:t>Chapter 12 Dependability and Security Specification</a:t>
            </a:r>
            <a:endParaRPr lang="en-US"/>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An </a:t>
            </a:r>
            <a:r>
              <a:rPr lang="en-US" dirty="0"/>
              <a:t>example of </a:t>
            </a:r>
            <a:r>
              <a:rPr lang="en-US" dirty="0" smtClean="0"/>
              <a:t>a software </a:t>
            </a:r>
            <a:r>
              <a:rPr lang="en-US" dirty="0"/>
              <a:t>fault tree</a:t>
            </a:r>
            <a:r>
              <a:rPr lang="en-GB" dirty="0" smtClean="0"/>
              <a:t> </a:t>
            </a:r>
            <a:endParaRPr lang="en-US" dirty="0"/>
          </a:p>
        </p:txBody>
      </p:sp>
      <p:pic>
        <p:nvPicPr>
          <p:cNvPr id="4" name="Content Placeholder 3" descr="12.4 Fault-tree.eps"/>
          <p:cNvPicPr>
            <a:picLocks noGrp="1" noChangeAspect="1"/>
          </p:cNvPicPr>
          <p:nvPr>
            <p:ph idx="1"/>
          </p:nvPr>
        </p:nvPicPr>
        <mc:AlternateContent xmlns:ma="http://schemas.microsoft.com/office/mac/drawingml/2008/main">
          <mc:Choice Requires="ma">
            <p:blipFill>
              <a:blip r:embed="rId2"/>
              <a:srcRect l="-66803" r="-66803"/>
              <a:stretch>
                <a:fillRect/>
              </a:stretch>
            </p:blipFill>
          </mc:Choice>
          <mc:Fallback xmlns:p="http://schemas.openxmlformats.org/presentationml/2006/main" xmlns:mv="urn:schemas-microsoft-com:mac:vml" xmlns:mc="http://schemas.openxmlformats.org/markup-compatibility/2006" xmlns:r="http://schemas.openxmlformats.org/officeDocument/2006/relationships" xmlns:a="http://schemas.openxmlformats.org/drawingml/2006/main" xmlns="">
            <p:blipFill>
              <a:blip r:embed="rId3"/>
              <a:srcRect l="-66803" r="-66803"/>
              <a:stretch>
                <a:fillRect/>
              </a:stretch>
            </p:blipFill>
          </mc:Fallback>
        </mc:AlternateContent>
        <p:spPr/>
      </p:pic>
      <p:sp>
        <p:nvSpPr>
          <p:cNvPr id="5" name="Slide Number Placeholder 4"/>
          <p:cNvSpPr>
            <a:spLocks noGrp="1"/>
          </p:cNvSpPr>
          <p:nvPr>
            <p:ph type="sldNum" sz="quarter" idx="12"/>
          </p:nvPr>
        </p:nvSpPr>
        <p:spPr/>
        <p:txBody>
          <a:bodyPr/>
          <a:lstStyle/>
          <a:p>
            <a:fld id="{348D88E4-469E-644E-9952-CB69E8EF64CD}" type="slidenum">
              <a:rPr lang="en-US" smtClean="0"/>
              <a:pPr/>
              <a:t>18</a:t>
            </a:fld>
            <a:endParaRPr lang="en-US"/>
          </a:p>
        </p:txBody>
      </p:sp>
      <p:sp>
        <p:nvSpPr>
          <p:cNvPr id="6" name="Footer Placeholder 5"/>
          <p:cNvSpPr>
            <a:spLocks noGrp="1"/>
          </p:cNvSpPr>
          <p:nvPr>
            <p:ph type="ftr" sz="quarter" idx="11"/>
          </p:nvPr>
        </p:nvSpPr>
        <p:spPr/>
        <p:txBody>
          <a:bodyPr/>
          <a:lstStyle/>
          <a:p>
            <a:r>
              <a:rPr lang="en-US" smtClean="0"/>
              <a:t>Chapter 12 Dependability and Security Specification</a:t>
            </a:r>
            <a:endParaRPr lang="en-US"/>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Fault tree analysis</a:t>
            </a:r>
            <a:endParaRPr lang="en-US" dirty="0"/>
          </a:p>
        </p:txBody>
      </p:sp>
      <p:sp>
        <p:nvSpPr>
          <p:cNvPr id="3" name="Content Placeholder 2"/>
          <p:cNvSpPr>
            <a:spLocks noGrp="1"/>
          </p:cNvSpPr>
          <p:nvPr>
            <p:ph idx="1"/>
          </p:nvPr>
        </p:nvSpPr>
        <p:spPr/>
        <p:txBody>
          <a:bodyPr/>
          <a:lstStyle/>
          <a:p>
            <a:r>
              <a:rPr lang="en-US" dirty="0" smtClean="0"/>
              <a:t>Three possible conditions that can lead to delivery of incorrect dose of insulin</a:t>
            </a:r>
          </a:p>
          <a:p>
            <a:pPr lvl="1"/>
            <a:r>
              <a:rPr lang="en-US" dirty="0" smtClean="0"/>
              <a:t>Incorrect measurement of blood sugar level</a:t>
            </a:r>
          </a:p>
          <a:p>
            <a:pPr lvl="1"/>
            <a:r>
              <a:rPr lang="en-US" dirty="0" smtClean="0"/>
              <a:t>Failure of delivery system</a:t>
            </a:r>
          </a:p>
          <a:p>
            <a:pPr lvl="1"/>
            <a:r>
              <a:rPr lang="en-US" dirty="0" smtClean="0"/>
              <a:t>Dose delivered at wrong time</a:t>
            </a:r>
          </a:p>
          <a:p>
            <a:r>
              <a:rPr lang="en-US" dirty="0" smtClean="0"/>
              <a:t>By analysis of the fault tree, root causes of these hazards related to software are:</a:t>
            </a:r>
          </a:p>
          <a:p>
            <a:pPr lvl="1"/>
            <a:r>
              <a:rPr lang="en-US" dirty="0" smtClean="0"/>
              <a:t>Algorithm error</a:t>
            </a:r>
          </a:p>
          <a:p>
            <a:pPr lvl="1"/>
            <a:r>
              <a:rPr lang="en-US" dirty="0" smtClean="0"/>
              <a:t>Arithmetic error</a:t>
            </a:r>
          </a:p>
        </p:txBody>
      </p:sp>
      <p:sp>
        <p:nvSpPr>
          <p:cNvPr id="4" name="Slide Number Placeholder 3"/>
          <p:cNvSpPr>
            <a:spLocks noGrp="1"/>
          </p:cNvSpPr>
          <p:nvPr>
            <p:ph type="sldNum" sz="quarter" idx="12"/>
          </p:nvPr>
        </p:nvSpPr>
        <p:spPr/>
        <p:txBody>
          <a:bodyPr/>
          <a:lstStyle/>
          <a:p>
            <a:fld id="{348D88E4-469E-644E-9952-CB69E8EF64CD}" type="slidenum">
              <a:rPr lang="en-US" smtClean="0"/>
              <a:pPr/>
              <a:t>19</a:t>
            </a:fld>
            <a:endParaRPr lang="en-US"/>
          </a:p>
        </p:txBody>
      </p:sp>
      <p:sp>
        <p:nvSpPr>
          <p:cNvPr id="5" name="Footer Placeholder 4"/>
          <p:cNvSpPr>
            <a:spLocks noGrp="1"/>
          </p:cNvSpPr>
          <p:nvPr>
            <p:ph type="ftr" sz="quarter" idx="11"/>
          </p:nvPr>
        </p:nvSpPr>
        <p:spPr/>
        <p:txBody>
          <a:bodyPr/>
          <a:lstStyle/>
          <a:p>
            <a:r>
              <a:rPr lang="en-US" smtClean="0"/>
              <a:t>Chapter 12 Dependability and Security Specification</a:t>
            </a:r>
            <a:endParaRPr lang="en-US"/>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22882" name="Rectangle 2"/>
          <p:cNvSpPr>
            <a:spLocks noGrp="1" noChangeArrowheads="1"/>
          </p:cNvSpPr>
          <p:nvPr>
            <p:ph type="title"/>
          </p:nvPr>
        </p:nvSpPr>
        <p:spPr/>
        <p:txBody>
          <a:bodyPr/>
          <a:lstStyle/>
          <a:p>
            <a:r>
              <a:rPr lang="en-US"/>
              <a:t>Topics covered</a:t>
            </a:r>
          </a:p>
        </p:txBody>
      </p:sp>
      <p:sp>
        <p:nvSpPr>
          <p:cNvPr id="122883" name="Rectangle 3"/>
          <p:cNvSpPr>
            <a:spLocks noGrp="1" noChangeArrowheads="1"/>
          </p:cNvSpPr>
          <p:nvPr>
            <p:ph idx="1"/>
          </p:nvPr>
        </p:nvSpPr>
        <p:spPr/>
        <p:txBody>
          <a:bodyPr/>
          <a:lstStyle/>
          <a:p>
            <a:r>
              <a:rPr lang="en-US"/>
              <a:t>Risk-driven specification</a:t>
            </a:r>
          </a:p>
          <a:p>
            <a:r>
              <a:rPr lang="en-US"/>
              <a:t>Safety specification</a:t>
            </a:r>
          </a:p>
          <a:p>
            <a:r>
              <a:rPr lang="en-US"/>
              <a:t>Security specification</a:t>
            </a:r>
          </a:p>
          <a:p>
            <a:r>
              <a:rPr lang="en-US"/>
              <a:t>Software reliability specification</a:t>
            </a:r>
          </a:p>
        </p:txBody>
      </p:sp>
      <p:sp>
        <p:nvSpPr>
          <p:cNvPr id="4" name="Slide Number Placeholder 3"/>
          <p:cNvSpPr>
            <a:spLocks noGrp="1"/>
          </p:cNvSpPr>
          <p:nvPr>
            <p:ph type="sldNum" sz="quarter" idx="12"/>
          </p:nvPr>
        </p:nvSpPr>
        <p:spPr/>
        <p:txBody>
          <a:bodyPr/>
          <a:lstStyle/>
          <a:p>
            <a:fld id="{348D88E4-469E-644E-9952-CB69E8EF64CD}" type="slidenum">
              <a:rPr lang="en-US" smtClean="0"/>
              <a:pPr/>
              <a:t>2</a:t>
            </a:fld>
            <a:endParaRPr lang="en-US"/>
          </a:p>
        </p:txBody>
      </p:sp>
      <p:sp>
        <p:nvSpPr>
          <p:cNvPr id="5" name="Footer Placeholder 4"/>
          <p:cNvSpPr>
            <a:spLocks noGrp="1"/>
          </p:cNvSpPr>
          <p:nvPr>
            <p:ph type="ftr" sz="quarter" idx="11"/>
          </p:nvPr>
        </p:nvSpPr>
        <p:spPr/>
        <p:txBody>
          <a:bodyPr/>
          <a:lstStyle/>
          <a:p>
            <a:r>
              <a:rPr lang="en-US" smtClean="0"/>
              <a:t>Chapter 12 Dependability and Security Specification</a:t>
            </a:r>
            <a:endParaRPr lang="en-US"/>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57698" name="Rectangle 2"/>
          <p:cNvSpPr>
            <a:spLocks noGrp="1" noChangeArrowheads="1"/>
          </p:cNvSpPr>
          <p:nvPr>
            <p:ph type="title"/>
          </p:nvPr>
        </p:nvSpPr>
        <p:spPr/>
        <p:txBody>
          <a:bodyPr/>
          <a:lstStyle/>
          <a:p>
            <a:r>
              <a:rPr lang="en-US" dirty="0"/>
              <a:t>Risk </a:t>
            </a:r>
            <a:r>
              <a:rPr lang="en-US" dirty="0" smtClean="0"/>
              <a:t>reduction</a:t>
            </a:r>
            <a:endParaRPr lang="en-US" dirty="0"/>
          </a:p>
        </p:txBody>
      </p:sp>
      <p:sp>
        <p:nvSpPr>
          <p:cNvPr id="157699" name="Rectangle 3"/>
          <p:cNvSpPr>
            <a:spLocks noGrp="1" noChangeArrowheads="1"/>
          </p:cNvSpPr>
          <p:nvPr>
            <p:ph idx="1"/>
          </p:nvPr>
        </p:nvSpPr>
        <p:spPr/>
        <p:txBody>
          <a:bodyPr/>
          <a:lstStyle/>
          <a:p>
            <a:r>
              <a:rPr lang="en-US"/>
              <a:t>The aim of this process is to identify dependability requirements that specify how the risks should be managed and ensure that accidents/incidents do not arise.</a:t>
            </a:r>
          </a:p>
          <a:p>
            <a:r>
              <a:rPr lang="en-US"/>
              <a:t>Risk reduction strategies</a:t>
            </a:r>
          </a:p>
          <a:p>
            <a:pPr lvl="1"/>
            <a:r>
              <a:rPr lang="en-US"/>
              <a:t>Risk avoidance;</a:t>
            </a:r>
          </a:p>
          <a:p>
            <a:pPr lvl="1"/>
            <a:r>
              <a:rPr lang="en-US"/>
              <a:t>Risk detection and removal;</a:t>
            </a:r>
          </a:p>
          <a:p>
            <a:pPr lvl="1"/>
            <a:r>
              <a:rPr lang="en-US"/>
              <a:t>Damage limitation.</a:t>
            </a:r>
          </a:p>
        </p:txBody>
      </p:sp>
      <p:sp>
        <p:nvSpPr>
          <p:cNvPr id="4" name="Slide Number Placeholder 3"/>
          <p:cNvSpPr>
            <a:spLocks noGrp="1"/>
          </p:cNvSpPr>
          <p:nvPr>
            <p:ph type="sldNum" sz="quarter" idx="12"/>
          </p:nvPr>
        </p:nvSpPr>
        <p:spPr/>
        <p:txBody>
          <a:bodyPr/>
          <a:lstStyle/>
          <a:p>
            <a:fld id="{348D88E4-469E-644E-9952-CB69E8EF64CD}" type="slidenum">
              <a:rPr lang="en-US" smtClean="0"/>
              <a:pPr/>
              <a:t>20</a:t>
            </a:fld>
            <a:endParaRPr lang="en-US"/>
          </a:p>
        </p:txBody>
      </p:sp>
      <p:sp>
        <p:nvSpPr>
          <p:cNvPr id="5" name="Footer Placeholder 4"/>
          <p:cNvSpPr>
            <a:spLocks noGrp="1"/>
          </p:cNvSpPr>
          <p:nvPr>
            <p:ph type="ftr" sz="quarter" idx="11"/>
          </p:nvPr>
        </p:nvSpPr>
        <p:spPr/>
        <p:txBody>
          <a:bodyPr/>
          <a:lstStyle/>
          <a:p>
            <a:r>
              <a:rPr lang="en-US" smtClean="0"/>
              <a:t>Chapter 12 Dependability and Security Specification</a:t>
            </a:r>
            <a:endParaRPr lang="en-US"/>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65890" name="Rectangle 2"/>
          <p:cNvSpPr>
            <a:spLocks noGrp="1" noChangeArrowheads="1"/>
          </p:cNvSpPr>
          <p:nvPr>
            <p:ph type="title"/>
          </p:nvPr>
        </p:nvSpPr>
        <p:spPr/>
        <p:txBody>
          <a:bodyPr/>
          <a:lstStyle/>
          <a:p>
            <a:r>
              <a:rPr lang="en-US"/>
              <a:t>Strategy use</a:t>
            </a:r>
          </a:p>
        </p:txBody>
      </p:sp>
      <p:sp>
        <p:nvSpPr>
          <p:cNvPr id="165891" name="Rectangle 3"/>
          <p:cNvSpPr>
            <a:spLocks noGrp="1" noChangeArrowheads="1"/>
          </p:cNvSpPr>
          <p:nvPr>
            <p:ph idx="1"/>
          </p:nvPr>
        </p:nvSpPr>
        <p:spPr/>
        <p:txBody>
          <a:bodyPr/>
          <a:lstStyle/>
          <a:p>
            <a:r>
              <a:rPr lang="en-US"/>
              <a:t>Normally, in critical systems, a mix of risk reduction strategies are used.</a:t>
            </a:r>
          </a:p>
          <a:p>
            <a:r>
              <a:rPr lang="en-US"/>
              <a:t>In a chemical plant control system, the system will include sensors to detect and correct excess pressure in the reactor.</a:t>
            </a:r>
          </a:p>
          <a:p>
            <a:r>
              <a:rPr lang="en-US"/>
              <a:t>However, it will also include an independent protection system that opens a relief valve if dangerously high pressure is detected.</a:t>
            </a:r>
          </a:p>
        </p:txBody>
      </p:sp>
      <p:sp>
        <p:nvSpPr>
          <p:cNvPr id="4" name="Slide Number Placeholder 3"/>
          <p:cNvSpPr>
            <a:spLocks noGrp="1"/>
          </p:cNvSpPr>
          <p:nvPr>
            <p:ph type="sldNum" sz="quarter" idx="12"/>
          </p:nvPr>
        </p:nvSpPr>
        <p:spPr/>
        <p:txBody>
          <a:bodyPr/>
          <a:lstStyle/>
          <a:p>
            <a:fld id="{348D88E4-469E-644E-9952-CB69E8EF64CD}" type="slidenum">
              <a:rPr lang="en-US" smtClean="0"/>
              <a:pPr/>
              <a:t>21</a:t>
            </a:fld>
            <a:endParaRPr lang="en-US"/>
          </a:p>
        </p:txBody>
      </p:sp>
      <p:sp>
        <p:nvSpPr>
          <p:cNvPr id="5" name="Footer Placeholder 4"/>
          <p:cNvSpPr>
            <a:spLocks noGrp="1"/>
          </p:cNvSpPr>
          <p:nvPr>
            <p:ph type="ftr" sz="quarter" idx="11"/>
          </p:nvPr>
        </p:nvSpPr>
        <p:spPr/>
        <p:txBody>
          <a:bodyPr/>
          <a:lstStyle/>
          <a:p>
            <a:r>
              <a:rPr lang="en-US" smtClean="0"/>
              <a:t>Chapter 12 Dependability and Security Specification</a:t>
            </a:r>
            <a:endParaRPr lang="en-US"/>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66914" name="Rectangle 2"/>
          <p:cNvSpPr>
            <a:spLocks noGrp="1" noChangeArrowheads="1"/>
          </p:cNvSpPr>
          <p:nvPr>
            <p:ph type="title"/>
          </p:nvPr>
        </p:nvSpPr>
        <p:spPr/>
        <p:txBody>
          <a:bodyPr/>
          <a:lstStyle/>
          <a:p>
            <a:r>
              <a:rPr lang="en-US"/>
              <a:t>Insulin pump - software risks</a:t>
            </a:r>
          </a:p>
        </p:txBody>
      </p:sp>
      <p:sp>
        <p:nvSpPr>
          <p:cNvPr id="166915" name="Rectangle 3"/>
          <p:cNvSpPr>
            <a:spLocks noGrp="1" noChangeArrowheads="1"/>
          </p:cNvSpPr>
          <p:nvPr>
            <p:ph idx="1"/>
          </p:nvPr>
        </p:nvSpPr>
        <p:spPr/>
        <p:txBody>
          <a:bodyPr/>
          <a:lstStyle/>
          <a:p>
            <a:r>
              <a:rPr lang="en-US"/>
              <a:t>Arithmetic error</a:t>
            </a:r>
          </a:p>
          <a:p>
            <a:pPr lvl="1"/>
            <a:r>
              <a:rPr lang="en-US"/>
              <a:t>A computation causes the value of a variable to overflow or underflow;</a:t>
            </a:r>
          </a:p>
          <a:p>
            <a:pPr lvl="1"/>
            <a:r>
              <a:rPr lang="en-US"/>
              <a:t>Maybe include an exception handler for each type of arithmetic error.</a:t>
            </a:r>
          </a:p>
          <a:p>
            <a:r>
              <a:rPr lang="en-US"/>
              <a:t>Algorithmic error</a:t>
            </a:r>
          </a:p>
          <a:p>
            <a:pPr lvl="1"/>
            <a:r>
              <a:rPr lang="en-US"/>
              <a:t>Compare dose to be delivered with previous dose or safe maximum doses. Reduce dose if too high.</a:t>
            </a:r>
          </a:p>
        </p:txBody>
      </p:sp>
      <p:sp>
        <p:nvSpPr>
          <p:cNvPr id="4" name="Slide Number Placeholder 3"/>
          <p:cNvSpPr>
            <a:spLocks noGrp="1"/>
          </p:cNvSpPr>
          <p:nvPr>
            <p:ph type="sldNum" sz="quarter" idx="12"/>
          </p:nvPr>
        </p:nvSpPr>
        <p:spPr/>
        <p:txBody>
          <a:bodyPr/>
          <a:lstStyle/>
          <a:p>
            <a:fld id="{348D88E4-469E-644E-9952-CB69E8EF64CD}" type="slidenum">
              <a:rPr lang="en-US" smtClean="0"/>
              <a:pPr/>
              <a:t>22</a:t>
            </a:fld>
            <a:endParaRPr lang="en-US"/>
          </a:p>
        </p:txBody>
      </p:sp>
      <p:sp>
        <p:nvSpPr>
          <p:cNvPr id="5" name="Footer Placeholder 4"/>
          <p:cNvSpPr>
            <a:spLocks noGrp="1"/>
          </p:cNvSpPr>
          <p:nvPr>
            <p:ph type="ftr" sz="quarter" idx="11"/>
          </p:nvPr>
        </p:nvSpPr>
        <p:spPr/>
        <p:txBody>
          <a:bodyPr/>
          <a:lstStyle/>
          <a:p>
            <a:r>
              <a:rPr lang="en-US" smtClean="0"/>
              <a:t>Chapter 12 Dependability and Security Specification</a:t>
            </a:r>
            <a:endParaRPr lang="en-US"/>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Examples </a:t>
            </a:r>
            <a:r>
              <a:rPr lang="en-US" dirty="0"/>
              <a:t>of safety requirements</a:t>
            </a:r>
            <a:r>
              <a:rPr lang="en-GB" dirty="0" smtClean="0"/>
              <a:t> </a:t>
            </a:r>
            <a:endParaRPr lang="en-US" dirty="0"/>
          </a:p>
        </p:txBody>
      </p:sp>
      <p:sp>
        <p:nvSpPr>
          <p:cNvPr id="4" name="TextBox 3"/>
          <p:cNvSpPr txBox="1"/>
          <p:nvPr/>
        </p:nvSpPr>
        <p:spPr>
          <a:xfrm>
            <a:off x="624660" y="1898119"/>
            <a:ext cx="7713962" cy="4431983"/>
          </a:xfrm>
          <a:prstGeom prst="rect">
            <a:avLst/>
          </a:prstGeom>
          <a:solidFill>
            <a:srgbClr val="FFFF00">
              <a:alpha val="35000"/>
            </a:srgbClr>
          </a:solidFill>
        </p:spPr>
        <p:txBody>
          <a:bodyPr wrap="square" rtlCol="0">
            <a:spAutoFit/>
          </a:bodyPr>
          <a:lstStyle/>
          <a:p>
            <a:pPr>
              <a:spcAft>
                <a:spcPts val="600"/>
              </a:spcAft>
            </a:pPr>
            <a:r>
              <a:rPr lang="en-GB" b="1" dirty="0" smtClean="0"/>
              <a:t>SR1</a:t>
            </a:r>
            <a:r>
              <a:rPr lang="en-GB" dirty="0"/>
              <a:t>: The system shall not deliver a single dose of insulin that is greater than a specified maximum dose for a system user.</a:t>
            </a:r>
          </a:p>
          <a:p>
            <a:pPr>
              <a:spcAft>
                <a:spcPts val="600"/>
              </a:spcAft>
            </a:pPr>
            <a:r>
              <a:rPr lang="en-GB" b="1" dirty="0"/>
              <a:t>SR2</a:t>
            </a:r>
            <a:r>
              <a:rPr lang="en-GB" dirty="0"/>
              <a:t>: The system shall not deliver a daily cumulative dose of insulin that is greater than a specified maximum daily dose for a system user.</a:t>
            </a:r>
          </a:p>
          <a:p>
            <a:pPr>
              <a:spcAft>
                <a:spcPts val="600"/>
              </a:spcAft>
            </a:pPr>
            <a:r>
              <a:rPr lang="en-GB" b="1" dirty="0"/>
              <a:t>SR3</a:t>
            </a:r>
            <a:r>
              <a:rPr lang="en-GB" dirty="0"/>
              <a:t>: The system shall include a hardware diagnostic facility that shall be executed at least four times per hour.</a:t>
            </a:r>
          </a:p>
          <a:p>
            <a:pPr>
              <a:spcAft>
                <a:spcPts val="600"/>
              </a:spcAft>
            </a:pPr>
            <a:r>
              <a:rPr lang="en-GB" b="1" dirty="0"/>
              <a:t>SR4</a:t>
            </a:r>
            <a:r>
              <a:rPr lang="en-GB" dirty="0"/>
              <a:t>: The system shall include an exception handler for all of the exceptions that are identified in Table 3.</a:t>
            </a:r>
          </a:p>
          <a:p>
            <a:pPr>
              <a:spcAft>
                <a:spcPts val="600"/>
              </a:spcAft>
            </a:pPr>
            <a:r>
              <a:rPr lang="en-GB" b="1" dirty="0"/>
              <a:t>SR5</a:t>
            </a:r>
            <a:r>
              <a:rPr lang="en-GB" dirty="0"/>
              <a:t>: The audible alarm shall be sounded when any hardware or software anomaly is discovered and a diagnostic message, as defined in Table 4, shall be displayed.</a:t>
            </a:r>
          </a:p>
          <a:p>
            <a:pPr>
              <a:spcAft>
                <a:spcPts val="600"/>
              </a:spcAft>
            </a:pPr>
            <a:r>
              <a:rPr lang="en-GB" b="1" dirty="0"/>
              <a:t>SR6</a:t>
            </a:r>
            <a:r>
              <a:rPr lang="en-GB" dirty="0"/>
              <a:t>: In the event of an alarm, insulin delivery shall be suspended until the user has reset the system and cleared the alarm.</a:t>
            </a:r>
          </a:p>
          <a:p>
            <a:endParaRPr lang="en-US" dirty="0"/>
          </a:p>
        </p:txBody>
      </p:sp>
      <p:sp>
        <p:nvSpPr>
          <p:cNvPr id="5" name="Slide Number Placeholder 4"/>
          <p:cNvSpPr>
            <a:spLocks noGrp="1"/>
          </p:cNvSpPr>
          <p:nvPr>
            <p:ph type="sldNum" sz="quarter" idx="12"/>
          </p:nvPr>
        </p:nvSpPr>
        <p:spPr/>
        <p:txBody>
          <a:bodyPr/>
          <a:lstStyle/>
          <a:p>
            <a:fld id="{348D88E4-469E-644E-9952-CB69E8EF64CD}" type="slidenum">
              <a:rPr lang="en-US" smtClean="0"/>
              <a:pPr/>
              <a:t>23</a:t>
            </a:fld>
            <a:endParaRPr lang="en-US"/>
          </a:p>
        </p:txBody>
      </p:sp>
      <p:sp>
        <p:nvSpPr>
          <p:cNvPr id="6" name="Footer Placeholder 5"/>
          <p:cNvSpPr>
            <a:spLocks noGrp="1"/>
          </p:cNvSpPr>
          <p:nvPr>
            <p:ph type="ftr" sz="quarter" idx="11"/>
          </p:nvPr>
        </p:nvSpPr>
        <p:spPr/>
        <p:txBody>
          <a:bodyPr/>
          <a:lstStyle/>
          <a:p>
            <a:r>
              <a:rPr lang="en-US" smtClean="0"/>
              <a:t>Chapter 12 Dependability and Security Specification</a:t>
            </a:r>
            <a:endParaRPr lang="en-US"/>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Key points</a:t>
            </a:r>
            <a:endParaRPr lang="en-US" dirty="0"/>
          </a:p>
        </p:txBody>
      </p:sp>
      <p:sp>
        <p:nvSpPr>
          <p:cNvPr id="3" name="Content Placeholder 2"/>
          <p:cNvSpPr>
            <a:spLocks noGrp="1"/>
          </p:cNvSpPr>
          <p:nvPr>
            <p:ph idx="1"/>
          </p:nvPr>
        </p:nvSpPr>
        <p:spPr/>
        <p:txBody>
          <a:bodyPr/>
          <a:lstStyle/>
          <a:p>
            <a:pPr lvl="0"/>
            <a:r>
              <a:rPr lang="en-US" dirty="0" smtClean="0"/>
              <a:t>Risk analysis is an important activity in the specification of security and dependability requirements. It involves identifying risks that can result in accidents or incidents. </a:t>
            </a:r>
            <a:endParaRPr lang="en-GB" dirty="0" smtClean="0"/>
          </a:p>
          <a:p>
            <a:pPr lvl="0"/>
            <a:r>
              <a:rPr lang="en-US" dirty="0" smtClean="0"/>
              <a:t>A hazard-driven approach may be used to understand the safety requirements for a system. You identify potential hazards and decompose these (using methods such as fault tree analysis) to discover their root causes.</a:t>
            </a:r>
          </a:p>
          <a:p>
            <a:pPr lvl="0"/>
            <a:r>
              <a:rPr lang="en-US" dirty="0" smtClean="0"/>
              <a:t>Safety requirements should be included to ensure that hazards and accidents do not arise or, if this is impossible, to limit the damage caused by system failure.</a:t>
            </a:r>
            <a:endParaRPr lang="en-GB" dirty="0" smtClean="0"/>
          </a:p>
          <a:p>
            <a:endParaRPr lang="en-US" dirty="0"/>
          </a:p>
        </p:txBody>
      </p:sp>
      <p:sp>
        <p:nvSpPr>
          <p:cNvPr id="4" name="Slide Number Placeholder 3"/>
          <p:cNvSpPr>
            <a:spLocks noGrp="1"/>
          </p:cNvSpPr>
          <p:nvPr>
            <p:ph type="sldNum" sz="quarter" idx="12"/>
          </p:nvPr>
        </p:nvSpPr>
        <p:spPr/>
        <p:txBody>
          <a:bodyPr/>
          <a:lstStyle/>
          <a:p>
            <a:fld id="{348D88E4-469E-644E-9952-CB69E8EF64CD}" type="slidenum">
              <a:rPr lang="en-US" smtClean="0"/>
              <a:pPr/>
              <a:t>24</a:t>
            </a:fld>
            <a:endParaRPr lang="en-US"/>
          </a:p>
        </p:txBody>
      </p:sp>
      <p:sp>
        <p:nvSpPr>
          <p:cNvPr id="5" name="Footer Placeholder 4"/>
          <p:cNvSpPr>
            <a:spLocks noGrp="1"/>
          </p:cNvSpPr>
          <p:nvPr>
            <p:ph type="ftr" sz="quarter" idx="11"/>
          </p:nvPr>
        </p:nvSpPr>
        <p:spPr/>
        <p:txBody>
          <a:bodyPr/>
          <a:lstStyle/>
          <a:p>
            <a:r>
              <a:rPr lang="en-US" smtClean="0"/>
              <a:t>Chapter 12 Dependability and Security Specification</a:t>
            </a:r>
            <a:endParaRPr lang="en-US"/>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Chapter 12 – Dependability and Security Specification</a:t>
            </a:r>
            <a:endParaRPr lang="en-US" dirty="0"/>
          </a:p>
        </p:txBody>
      </p:sp>
      <p:sp>
        <p:nvSpPr>
          <p:cNvPr id="3" name="Subtitle 2"/>
          <p:cNvSpPr>
            <a:spLocks noGrp="1"/>
          </p:cNvSpPr>
          <p:nvPr>
            <p:ph type="subTitle" idx="1"/>
          </p:nvPr>
        </p:nvSpPr>
        <p:spPr/>
        <p:txBody>
          <a:bodyPr/>
          <a:lstStyle/>
          <a:p>
            <a:r>
              <a:rPr lang="en-US" dirty="0" smtClean="0"/>
              <a:t>Lecture 2</a:t>
            </a:r>
            <a:endParaRPr lang="en-US" dirty="0"/>
          </a:p>
        </p:txBody>
      </p:sp>
      <p:sp>
        <p:nvSpPr>
          <p:cNvPr id="4" name="Slide Number Placeholder 3"/>
          <p:cNvSpPr>
            <a:spLocks noGrp="1"/>
          </p:cNvSpPr>
          <p:nvPr>
            <p:ph type="sldNum" sz="quarter" idx="12"/>
          </p:nvPr>
        </p:nvSpPr>
        <p:spPr/>
        <p:txBody>
          <a:bodyPr/>
          <a:lstStyle/>
          <a:p>
            <a:fld id="{348D88E4-469E-644E-9952-CB69E8EF64CD}" type="slidenum">
              <a:rPr lang="en-US" smtClean="0"/>
              <a:pPr/>
              <a:t>25</a:t>
            </a:fld>
            <a:endParaRPr lang="en-US"/>
          </a:p>
        </p:txBody>
      </p:sp>
      <p:sp>
        <p:nvSpPr>
          <p:cNvPr id="5" name="Footer Placeholder 4"/>
          <p:cNvSpPr>
            <a:spLocks noGrp="1"/>
          </p:cNvSpPr>
          <p:nvPr>
            <p:ph type="ftr" sz="quarter" idx="11"/>
          </p:nvPr>
        </p:nvSpPr>
        <p:spPr/>
        <p:txBody>
          <a:bodyPr/>
          <a:lstStyle/>
          <a:p>
            <a:r>
              <a:rPr lang="en-US" smtClean="0"/>
              <a:t>Chapter 12 Dependability and Security Specification</a:t>
            </a:r>
            <a:endParaRPr lang="en-US"/>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31074" name="Rectangle 2"/>
          <p:cNvSpPr>
            <a:spLocks noGrp="1" noChangeArrowheads="1"/>
          </p:cNvSpPr>
          <p:nvPr>
            <p:ph type="title"/>
          </p:nvPr>
        </p:nvSpPr>
        <p:spPr/>
        <p:txBody>
          <a:bodyPr/>
          <a:lstStyle/>
          <a:p>
            <a:r>
              <a:rPr lang="en-GB" smtClean="0"/>
              <a:t>System reliability specification</a:t>
            </a:r>
            <a:endParaRPr lang="en-GB"/>
          </a:p>
        </p:txBody>
      </p:sp>
      <p:sp>
        <p:nvSpPr>
          <p:cNvPr id="131075" name="Rectangle 3"/>
          <p:cNvSpPr>
            <a:spLocks noGrp="1" noChangeArrowheads="1"/>
          </p:cNvSpPr>
          <p:nvPr>
            <p:ph idx="1"/>
          </p:nvPr>
        </p:nvSpPr>
        <p:spPr/>
        <p:txBody>
          <a:bodyPr/>
          <a:lstStyle/>
          <a:p>
            <a:pPr marL="342900" lvl="1" indent="-342900">
              <a:spcBef>
                <a:spcPts val="600"/>
              </a:spcBef>
              <a:spcAft>
                <a:spcPts val="600"/>
              </a:spcAft>
              <a:buFont typeface="Wingdings" charset="2"/>
              <a:buChar char="²"/>
            </a:pPr>
            <a:r>
              <a:rPr lang="en-GB" sz="2400" dirty="0" smtClean="0"/>
              <a:t>Reliability is a measurable system attribute so non-functional reliability requirements may be specified quantitatively. These define the number of failures that are acceptable during normal use of the system or the time in which the system must be available. </a:t>
            </a:r>
          </a:p>
          <a:p>
            <a:r>
              <a:rPr lang="en-GB" dirty="0" smtClean="0"/>
              <a:t>Functional reliability requirements define system and software functions that avoid, detect or tolerate faults in the software and so ensure that these faults do not lead to system failure.</a:t>
            </a:r>
          </a:p>
          <a:p>
            <a:r>
              <a:rPr lang="en-GB" dirty="0" smtClean="0"/>
              <a:t>Software reliability requirements may also be included to cope with hardware failure or operator error.</a:t>
            </a:r>
            <a:endParaRPr lang="en-GB" dirty="0"/>
          </a:p>
        </p:txBody>
      </p:sp>
      <p:sp>
        <p:nvSpPr>
          <p:cNvPr id="6" name="Slide Number Placeholder 5"/>
          <p:cNvSpPr>
            <a:spLocks noGrp="1"/>
          </p:cNvSpPr>
          <p:nvPr>
            <p:ph type="sldNum" sz="quarter" idx="12"/>
          </p:nvPr>
        </p:nvSpPr>
        <p:spPr/>
        <p:txBody>
          <a:bodyPr/>
          <a:lstStyle/>
          <a:p>
            <a:fld id="{348D88E4-469E-644E-9952-CB69E8EF64CD}" type="slidenum">
              <a:rPr lang="en-US" smtClean="0"/>
              <a:pPr/>
              <a:t>26</a:t>
            </a:fld>
            <a:endParaRPr lang="en-US"/>
          </a:p>
        </p:txBody>
      </p:sp>
      <p:sp>
        <p:nvSpPr>
          <p:cNvPr id="7" name="Footer Placeholder 6"/>
          <p:cNvSpPr>
            <a:spLocks noGrp="1"/>
          </p:cNvSpPr>
          <p:nvPr>
            <p:ph type="ftr" sz="quarter" idx="11"/>
          </p:nvPr>
        </p:nvSpPr>
        <p:spPr/>
        <p:txBody>
          <a:bodyPr/>
          <a:lstStyle/>
          <a:p>
            <a:r>
              <a:rPr lang="en-US" smtClean="0"/>
              <a:t>Chapter 12 Dependability and Security Specification</a:t>
            </a:r>
            <a:endParaRPr lang="en-US"/>
          </a:p>
        </p:txBody>
      </p:sp>
    </p:spTree>
  </p:cSld>
  <p:clrMapOvr>
    <a:masterClrMapping/>
  </p:clrMapOvr>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Reliability specification process</a:t>
            </a:r>
            <a:endParaRPr lang="en-US" dirty="0"/>
          </a:p>
        </p:txBody>
      </p:sp>
      <p:sp>
        <p:nvSpPr>
          <p:cNvPr id="3" name="Content Placeholder 2"/>
          <p:cNvSpPr>
            <a:spLocks noGrp="1"/>
          </p:cNvSpPr>
          <p:nvPr>
            <p:ph idx="1"/>
          </p:nvPr>
        </p:nvSpPr>
        <p:spPr/>
        <p:txBody>
          <a:bodyPr/>
          <a:lstStyle/>
          <a:p>
            <a:r>
              <a:rPr lang="en-US" dirty="0" smtClean="0"/>
              <a:t>Risk identification</a:t>
            </a:r>
          </a:p>
          <a:p>
            <a:pPr lvl="1"/>
            <a:r>
              <a:rPr lang="en-US" dirty="0" smtClean="0"/>
              <a:t>Identify the types of system failure that may lead to economic losses.</a:t>
            </a:r>
          </a:p>
          <a:p>
            <a:r>
              <a:rPr lang="en-US" dirty="0" smtClean="0"/>
              <a:t>Risk analysis</a:t>
            </a:r>
          </a:p>
          <a:p>
            <a:pPr lvl="1"/>
            <a:r>
              <a:rPr lang="en-US" dirty="0" smtClean="0"/>
              <a:t>Estimate the costs and consequences of the different types of software failure.</a:t>
            </a:r>
          </a:p>
          <a:p>
            <a:r>
              <a:rPr lang="en-US" dirty="0" smtClean="0"/>
              <a:t>Risk decomposition</a:t>
            </a:r>
          </a:p>
          <a:p>
            <a:pPr lvl="1"/>
            <a:r>
              <a:rPr lang="en-US" dirty="0" smtClean="0"/>
              <a:t>Identify the root causes of system failure.</a:t>
            </a:r>
          </a:p>
          <a:p>
            <a:r>
              <a:rPr lang="en-US" dirty="0" smtClean="0"/>
              <a:t>Risk reduction</a:t>
            </a:r>
          </a:p>
          <a:p>
            <a:pPr lvl="1"/>
            <a:r>
              <a:rPr lang="en-US" dirty="0" smtClean="0"/>
              <a:t>Generate reliability specifications, including quantitative requirements defining the acceptable levels of failure.</a:t>
            </a:r>
            <a:endParaRPr lang="en-US" dirty="0"/>
          </a:p>
        </p:txBody>
      </p:sp>
      <p:sp>
        <p:nvSpPr>
          <p:cNvPr id="4" name="Slide Number Placeholder 3"/>
          <p:cNvSpPr>
            <a:spLocks noGrp="1"/>
          </p:cNvSpPr>
          <p:nvPr>
            <p:ph type="sldNum" sz="quarter" idx="12"/>
          </p:nvPr>
        </p:nvSpPr>
        <p:spPr/>
        <p:txBody>
          <a:bodyPr/>
          <a:lstStyle/>
          <a:p>
            <a:fld id="{348D88E4-469E-644E-9952-CB69E8EF64CD}" type="slidenum">
              <a:rPr lang="en-US" smtClean="0"/>
              <a:pPr/>
              <a:t>27</a:t>
            </a:fld>
            <a:endParaRPr lang="en-US"/>
          </a:p>
        </p:txBody>
      </p:sp>
      <p:sp>
        <p:nvSpPr>
          <p:cNvPr id="5" name="Footer Placeholder 4"/>
          <p:cNvSpPr>
            <a:spLocks noGrp="1"/>
          </p:cNvSpPr>
          <p:nvPr>
            <p:ph type="ftr" sz="quarter" idx="11"/>
          </p:nvPr>
        </p:nvSpPr>
        <p:spPr/>
        <p:txBody>
          <a:bodyPr/>
          <a:lstStyle/>
          <a:p>
            <a:r>
              <a:rPr lang="en-US" smtClean="0"/>
              <a:t>Chapter 12 Dependability and Security Specification</a:t>
            </a:r>
            <a:endParaRPr lang="en-US"/>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Types </a:t>
            </a:r>
            <a:r>
              <a:rPr lang="en-US" dirty="0"/>
              <a:t>of system failure</a:t>
            </a:r>
            <a:r>
              <a:rPr lang="en-GB" dirty="0" smtClean="0"/>
              <a:t> </a:t>
            </a:r>
            <a:endParaRPr lang="en-US" dirty="0"/>
          </a:p>
        </p:txBody>
      </p:sp>
      <p:graphicFrame>
        <p:nvGraphicFramePr>
          <p:cNvPr id="4" name="Content Placeholder 3"/>
          <p:cNvGraphicFramePr>
            <a:graphicFrameLocks noGrp="1"/>
          </p:cNvGraphicFramePr>
          <p:nvPr>
            <p:ph idx="1"/>
          </p:nvPr>
        </p:nvGraphicFramePr>
        <p:xfrm>
          <a:off x="457200" y="1877886"/>
          <a:ext cx="8229600" cy="3257799"/>
        </p:xfrm>
        <a:graphic>
          <a:graphicData uri="http://schemas.openxmlformats.org/drawingml/2006/table">
            <a:tbl>
              <a:tblPr firstRow="1" bandRow="1">
                <a:tableStyleId>{5C22544A-7EE6-4342-B048-85BDC9FD1C3A}</a:tableStyleId>
              </a:tblPr>
              <a:tblGrid>
                <a:gridCol w="3042314"/>
                <a:gridCol w="5187286"/>
              </a:tblGrid>
              <a:tr h="370840">
                <a:tc>
                  <a:txBody>
                    <a:bodyPr/>
                    <a:lstStyle/>
                    <a:p>
                      <a:pPr algn="just">
                        <a:spcAft>
                          <a:spcPts val="0"/>
                        </a:spcAft>
                      </a:pPr>
                      <a:r>
                        <a:rPr lang="en-GB" sz="1400" b="1" dirty="0" smtClean="0">
                          <a:solidFill>
                            <a:srgbClr val="000000"/>
                          </a:solidFill>
                          <a:latin typeface="Arial"/>
                          <a:ea typeface="Times New Roman"/>
                          <a:cs typeface="Arial"/>
                        </a:rPr>
                        <a:t>Failure </a:t>
                      </a:r>
                      <a:r>
                        <a:rPr lang="en-GB" sz="1400" b="1" dirty="0">
                          <a:solidFill>
                            <a:srgbClr val="000000"/>
                          </a:solidFill>
                          <a:latin typeface="Arial"/>
                          <a:ea typeface="Times New Roman"/>
                          <a:cs typeface="Arial"/>
                        </a:rPr>
                        <a:t>type</a:t>
                      </a:r>
                    </a:p>
                  </a:txBody>
                  <a:tcPr marL="68580" marR="68580" marT="0" marB="0"/>
                </a:tc>
                <a:tc>
                  <a:txBody>
                    <a:bodyPr/>
                    <a:lstStyle/>
                    <a:p>
                      <a:pPr algn="just">
                        <a:spcAft>
                          <a:spcPts val="0"/>
                        </a:spcAft>
                      </a:pPr>
                      <a:r>
                        <a:rPr lang="en-GB" sz="1400" b="1" dirty="0" smtClean="0">
                          <a:solidFill>
                            <a:srgbClr val="000000"/>
                          </a:solidFill>
                          <a:latin typeface="Arial"/>
                          <a:ea typeface="Times New Roman"/>
                          <a:cs typeface="Arial"/>
                        </a:rPr>
                        <a:t>Description</a:t>
                      </a:r>
                      <a:endParaRPr lang="en-GB" sz="1400" b="1" dirty="0">
                        <a:solidFill>
                          <a:srgbClr val="000000"/>
                        </a:solidFill>
                        <a:latin typeface="Arial"/>
                        <a:ea typeface="Times New Roman"/>
                        <a:cs typeface="Arial"/>
                      </a:endParaRPr>
                    </a:p>
                  </a:txBody>
                  <a:tcPr marL="68580" marR="68580" marT="0" marB="0"/>
                </a:tc>
              </a:tr>
              <a:tr h="370840">
                <a:tc>
                  <a:txBody>
                    <a:bodyPr/>
                    <a:lstStyle/>
                    <a:p>
                      <a:pPr algn="just">
                        <a:spcAft>
                          <a:spcPts val="0"/>
                        </a:spcAft>
                      </a:pPr>
                      <a:r>
                        <a:rPr lang="en-GB" sz="1400" dirty="0" smtClean="0">
                          <a:solidFill>
                            <a:srgbClr val="000000"/>
                          </a:solidFill>
                          <a:latin typeface="Arial"/>
                          <a:ea typeface="Times New Roman"/>
                          <a:cs typeface="Arial"/>
                        </a:rPr>
                        <a:t>Loss </a:t>
                      </a:r>
                      <a:r>
                        <a:rPr lang="en-GB" sz="1400" dirty="0">
                          <a:solidFill>
                            <a:srgbClr val="000000"/>
                          </a:solidFill>
                          <a:latin typeface="Arial"/>
                          <a:ea typeface="Times New Roman"/>
                          <a:cs typeface="Arial"/>
                        </a:rPr>
                        <a:t>of service</a:t>
                      </a:r>
                    </a:p>
                  </a:txBody>
                  <a:tcPr marL="68580" marR="68580" marT="72000" marB="108000"/>
                </a:tc>
                <a:tc>
                  <a:txBody>
                    <a:bodyPr/>
                    <a:lstStyle/>
                    <a:p>
                      <a:pPr algn="just">
                        <a:spcAft>
                          <a:spcPts val="600"/>
                        </a:spcAft>
                      </a:pPr>
                      <a:r>
                        <a:rPr lang="en-GB" sz="1400" dirty="0">
                          <a:solidFill>
                            <a:srgbClr val="000000"/>
                          </a:solidFill>
                          <a:latin typeface="Arial"/>
                          <a:ea typeface="Times New Roman"/>
                          <a:cs typeface="Arial"/>
                        </a:rPr>
                        <a:t>The system is unavailable and cannot deliver its services to users. You may separate this into loss of critical services and loss of non-critical services, where the consequences of a failure in non-critical services are less than the consequences of critical service failure.</a:t>
                      </a:r>
                    </a:p>
                  </a:txBody>
                  <a:tcPr marL="68580" marR="68580" marT="72000" marB="108000"/>
                </a:tc>
              </a:tr>
              <a:tr h="370840">
                <a:tc>
                  <a:txBody>
                    <a:bodyPr/>
                    <a:lstStyle/>
                    <a:p>
                      <a:pPr algn="just">
                        <a:spcAft>
                          <a:spcPts val="0"/>
                        </a:spcAft>
                      </a:pPr>
                      <a:r>
                        <a:rPr lang="en-GB" sz="1400">
                          <a:solidFill>
                            <a:srgbClr val="000000"/>
                          </a:solidFill>
                          <a:latin typeface="Arial"/>
                          <a:ea typeface="Times New Roman"/>
                          <a:cs typeface="Arial"/>
                        </a:rPr>
                        <a:t>Incorrect service delivery</a:t>
                      </a:r>
                    </a:p>
                  </a:txBody>
                  <a:tcPr marL="68580" marR="68580" marT="72000" marB="108000"/>
                </a:tc>
                <a:tc>
                  <a:txBody>
                    <a:bodyPr/>
                    <a:lstStyle/>
                    <a:p>
                      <a:pPr algn="just">
                        <a:spcAft>
                          <a:spcPts val="0"/>
                        </a:spcAft>
                      </a:pPr>
                      <a:r>
                        <a:rPr lang="en-GB" sz="1400" dirty="0">
                          <a:solidFill>
                            <a:srgbClr val="000000"/>
                          </a:solidFill>
                          <a:latin typeface="Arial"/>
                          <a:ea typeface="Times New Roman"/>
                          <a:cs typeface="Arial"/>
                        </a:rPr>
                        <a:t>The system does not deliver a service correctly to users. Again, this may be specified in terms of minor and major errors or errors in the delivery of critical and non-critical services.</a:t>
                      </a:r>
                    </a:p>
                  </a:txBody>
                  <a:tcPr marL="68580" marR="68580" marT="72000" marB="108000"/>
                </a:tc>
              </a:tr>
              <a:tr h="370840">
                <a:tc>
                  <a:txBody>
                    <a:bodyPr/>
                    <a:lstStyle/>
                    <a:p>
                      <a:pPr algn="just">
                        <a:spcAft>
                          <a:spcPts val="0"/>
                        </a:spcAft>
                      </a:pPr>
                      <a:r>
                        <a:rPr lang="en-GB" sz="1400">
                          <a:solidFill>
                            <a:srgbClr val="000000"/>
                          </a:solidFill>
                          <a:latin typeface="Arial"/>
                          <a:ea typeface="Times New Roman"/>
                          <a:cs typeface="Arial"/>
                        </a:rPr>
                        <a:t>System/data corruption</a:t>
                      </a:r>
                    </a:p>
                  </a:txBody>
                  <a:tcPr marL="68580" marR="68580" marT="72000" marB="108000"/>
                </a:tc>
                <a:tc>
                  <a:txBody>
                    <a:bodyPr/>
                    <a:lstStyle/>
                    <a:p>
                      <a:pPr algn="just">
                        <a:spcAft>
                          <a:spcPts val="0"/>
                        </a:spcAft>
                      </a:pPr>
                      <a:r>
                        <a:rPr lang="en-GB" sz="1400" dirty="0">
                          <a:solidFill>
                            <a:srgbClr val="000000"/>
                          </a:solidFill>
                          <a:latin typeface="Arial"/>
                          <a:ea typeface="Times New Roman"/>
                          <a:cs typeface="Arial"/>
                        </a:rPr>
                        <a:t>The failure of the system causes damage to the system itself or its data. This will usually but not necessarily be in conjunction with other types of failures</a:t>
                      </a:r>
                      <a:r>
                        <a:rPr lang="en-GB" sz="1400" dirty="0" smtClean="0">
                          <a:solidFill>
                            <a:srgbClr val="000000"/>
                          </a:solidFill>
                          <a:latin typeface="Arial"/>
                          <a:ea typeface="Times New Roman"/>
                          <a:cs typeface="Arial"/>
                        </a:rPr>
                        <a:t>.</a:t>
                      </a:r>
                      <a:endParaRPr lang="en-GB" sz="1400" dirty="0">
                        <a:solidFill>
                          <a:srgbClr val="000000"/>
                        </a:solidFill>
                        <a:latin typeface="Arial"/>
                        <a:ea typeface="Times New Roman"/>
                        <a:cs typeface="Arial"/>
                      </a:endParaRPr>
                    </a:p>
                  </a:txBody>
                  <a:tcPr marL="68580" marR="68580" marT="72000" marB="108000"/>
                </a:tc>
              </a:tr>
            </a:tbl>
          </a:graphicData>
        </a:graphic>
      </p:graphicFrame>
      <p:sp>
        <p:nvSpPr>
          <p:cNvPr id="5" name="Slide Number Placeholder 4"/>
          <p:cNvSpPr>
            <a:spLocks noGrp="1"/>
          </p:cNvSpPr>
          <p:nvPr>
            <p:ph type="sldNum" sz="quarter" idx="12"/>
          </p:nvPr>
        </p:nvSpPr>
        <p:spPr/>
        <p:txBody>
          <a:bodyPr/>
          <a:lstStyle/>
          <a:p>
            <a:fld id="{348D88E4-469E-644E-9952-CB69E8EF64CD}" type="slidenum">
              <a:rPr lang="en-US" smtClean="0"/>
              <a:pPr/>
              <a:t>28</a:t>
            </a:fld>
            <a:endParaRPr lang="en-US"/>
          </a:p>
        </p:txBody>
      </p:sp>
      <p:sp>
        <p:nvSpPr>
          <p:cNvPr id="6" name="Footer Placeholder 5"/>
          <p:cNvSpPr>
            <a:spLocks noGrp="1"/>
          </p:cNvSpPr>
          <p:nvPr>
            <p:ph type="ftr" sz="quarter" idx="11"/>
          </p:nvPr>
        </p:nvSpPr>
        <p:spPr/>
        <p:txBody>
          <a:bodyPr/>
          <a:lstStyle/>
          <a:p>
            <a:r>
              <a:rPr lang="en-US" smtClean="0"/>
              <a:t>Chapter 12 Dependability and Security Specification</a:t>
            </a:r>
            <a:endParaRPr lang="en-US"/>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36195" name="Rectangle 3"/>
          <p:cNvSpPr>
            <a:spLocks noGrp="1" noChangeArrowheads="1"/>
          </p:cNvSpPr>
          <p:nvPr>
            <p:ph type="title"/>
          </p:nvPr>
        </p:nvSpPr>
        <p:spPr>
          <a:noFill/>
          <a:ln/>
        </p:spPr>
        <p:txBody>
          <a:bodyPr lIns="90840" tIns="44623" rIns="90840" bIns="44623"/>
          <a:lstStyle/>
          <a:p>
            <a:r>
              <a:rPr lang="en-GB"/>
              <a:t>Reliability metrics</a:t>
            </a:r>
          </a:p>
        </p:txBody>
      </p:sp>
      <p:sp>
        <p:nvSpPr>
          <p:cNvPr id="136194" name="Rectangle 2"/>
          <p:cNvSpPr>
            <a:spLocks noGrp="1" noChangeArrowheads="1"/>
          </p:cNvSpPr>
          <p:nvPr>
            <p:ph idx="1"/>
          </p:nvPr>
        </p:nvSpPr>
        <p:spPr>
          <a:noFill/>
          <a:ln/>
        </p:spPr>
        <p:txBody>
          <a:bodyPr lIns="90840" tIns="44623" rIns="90840" bIns="44623">
            <a:normAutofit lnSpcReduction="10000"/>
          </a:bodyPr>
          <a:lstStyle/>
          <a:p>
            <a:pPr>
              <a:lnSpc>
                <a:spcPct val="90000"/>
              </a:lnSpc>
            </a:pPr>
            <a:r>
              <a:rPr lang="en-GB" dirty="0"/>
              <a:t>Reliability metrics are units of measurement of system reliability.</a:t>
            </a:r>
          </a:p>
          <a:p>
            <a:pPr>
              <a:lnSpc>
                <a:spcPct val="90000"/>
              </a:lnSpc>
            </a:pPr>
            <a:r>
              <a:rPr lang="en-GB" dirty="0"/>
              <a:t>System reliability is measured by counting the number of operational failures and, where appropriate, relating these to the demands made on the system and the time that the system has been operational.</a:t>
            </a:r>
          </a:p>
          <a:p>
            <a:pPr>
              <a:lnSpc>
                <a:spcPct val="90000"/>
              </a:lnSpc>
            </a:pPr>
            <a:r>
              <a:rPr lang="en-GB" dirty="0"/>
              <a:t>A long-term measurement programme is required to assess the reliability of critical systems</a:t>
            </a:r>
            <a:r>
              <a:rPr lang="en-GB" dirty="0" smtClean="0"/>
              <a:t>.</a:t>
            </a:r>
          </a:p>
          <a:p>
            <a:pPr>
              <a:lnSpc>
                <a:spcPct val="90000"/>
              </a:lnSpc>
            </a:pPr>
            <a:r>
              <a:rPr lang="en-GB" dirty="0" smtClean="0"/>
              <a:t>Metrics</a:t>
            </a:r>
          </a:p>
          <a:p>
            <a:pPr lvl="1">
              <a:lnSpc>
                <a:spcPct val="90000"/>
              </a:lnSpc>
            </a:pPr>
            <a:r>
              <a:rPr lang="en-GB" dirty="0" smtClean="0"/>
              <a:t>Probability of failure on demand</a:t>
            </a:r>
          </a:p>
          <a:p>
            <a:pPr lvl="1">
              <a:lnSpc>
                <a:spcPct val="90000"/>
              </a:lnSpc>
            </a:pPr>
            <a:r>
              <a:rPr lang="en-GB" dirty="0" smtClean="0"/>
              <a:t>Rate of occurrence of failures/Mean time to failure</a:t>
            </a:r>
          </a:p>
          <a:p>
            <a:pPr lvl="1">
              <a:lnSpc>
                <a:spcPct val="90000"/>
              </a:lnSpc>
            </a:pPr>
            <a:r>
              <a:rPr lang="en-GB" dirty="0" smtClean="0"/>
              <a:t>Availability</a:t>
            </a:r>
          </a:p>
        </p:txBody>
      </p:sp>
      <p:sp>
        <p:nvSpPr>
          <p:cNvPr id="4" name="Slide Number Placeholder 3"/>
          <p:cNvSpPr>
            <a:spLocks noGrp="1"/>
          </p:cNvSpPr>
          <p:nvPr>
            <p:ph type="sldNum" sz="quarter" idx="12"/>
          </p:nvPr>
        </p:nvSpPr>
        <p:spPr/>
        <p:txBody>
          <a:bodyPr/>
          <a:lstStyle/>
          <a:p>
            <a:fld id="{348D88E4-469E-644E-9952-CB69E8EF64CD}" type="slidenum">
              <a:rPr lang="en-US" smtClean="0"/>
              <a:pPr/>
              <a:t>29</a:t>
            </a:fld>
            <a:endParaRPr lang="en-US"/>
          </a:p>
        </p:txBody>
      </p:sp>
      <p:sp>
        <p:nvSpPr>
          <p:cNvPr id="5" name="Footer Placeholder 4"/>
          <p:cNvSpPr>
            <a:spLocks noGrp="1"/>
          </p:cNvSpPr>
          <p:nvPr>
            <p:ph type="ftr" sz="quarter" idx="11"/>
          </p:nvPr>
        </p:nvSpPr>
        <p:spPr/>
        <p:txBody>
          <a:bodyPr/>
          <a:lstStyle/>
          <a:p>
            <a:r>
              <a:rPr lang="en-US" smtClean="0"/>
              <a:t>Chapter 12 Dependability and Security Specification</a:t>
            </a:r>
            <a:endParaRPr lang="en-US"/>
          </a:p>
        </p:txBody>
      </p:sp>
    </p:spTree>
  </p:cSld>
  <p:clrMapOvr>
    <a:masterClrMapping/>
  </p:clrMapOvr>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60770" name="Rectangle 2"/>
          <p:cNvSpPr>
            <a:spLocks noGrp="1" noChangeArrowheads="1"/>
          </p:cNvSpPr>
          <p:nvPr>
            <p:ph type="title"/>
          </p:nvPr>
        </p:nvSpPr>
        <p:spPr/>
        <p:txBody>
          <a:bodyPr/>
          <a:lstStyle/>
          <a:p>
            <a:r>
              <a:rPr lang="en-US"/>
              <a:t>Dependability requirements</a:t>
            </a:r>
          </a:p>
        </p:txBody>
      </p:sp>
      <p:sp>
        <p:nvSpPr>
          <p:cNvPr id="160771" name="Rectangle 3"/>
          <p:cNvSpPr>
            <a:spLocks noGrp="1" noChangeArrowheads="1"/>
          </p:cNvSpPr>
          <p:nvPr>
            <p:ph idx="1"/>
          </p:nvPr>
        </p:nvSpPr>
        <p:spPr/>
        <p:txBody>
          <a:bodyPr/>
          <a:lstStyle/>
          <a:p>
            <a:r>
              <a:rPr lang="en-US">
                <a:solidFill>
                  <a:schemeClr val="accent1"/>
                </a:solidFill>
              </a:rPr>
              <a:t>Functional requirements</a:t>
            </a:r>
            <a:r>
              <a:rPr lang="en-US"/>
              <a:t> to define error checking and recovery facilities and protection against system failures.</a:t>
            </a:r>
          </a:p>
          <a:p>
            <a:r>
              <a:rPr lang="en-US">
                <a:solidFill>
                  <a:schemeClr val="accent1"/>
                </a:solidFill>
              </a:rPr>
              <a:t>Non-functional requirements</a:t>
            </a:r>
            <a:r>
              <a:rPr lang="en-US"/>
              <a:t> defining the required reliability and availability of the system.</a:t>
            </a:r>
          </a:p>
          <a:p>
            <a:r>
              <a:rPr lang="en-US">
                <a:solidFill>
                  <a:schemeClr val="accent1"/>
                </a:solidFill>
              </a:rPr>
              <a:t>Excluding requirements</a:t>
            </a:r>
            <a:r>
              <a:rPr lang="en-US"/>
              <a:t> that define states and conditions that must not arise.</a:t>
            </a:r>
          </a:p>
        </p:txBody>
      </p:sp>
      <p:sp>
        <p:nvSpPr>
          <p:cNvPr id="4" name="Slide Number Placeholder 3"/>
          <p:cNvSpPr>
            <a:spLocks noGrp="1"/>
          </p:cNvSpPr>
          <p:nvPr>
            <p:ph type="sldNum" sz="quarter" idx="12"/>
          </p:nvPr>
        </p:nvSpPr>
        <p:spPr/>
        <p:txBody>
          <a:bodyPr/>
          <a:lstStyle/>
          <a:p>
            <a:fld id="{348D88E4-469E-644E-9952-CB69E8EF64CD}" type="slidenum">
              <a:rPr lang="en-US" smtClean="0"/>
              <a:pPr/>
              <a:t>3</a:t>
            </a:fld>
            <a:endParaRPr lang="en-US"/>
          </a:p>
        </p:txBody>
      </p:sp>
      <p:sp>
        <p:nvSpPr>
          <p:cNvPr id="5" name="Footer Placeholder 4"/>
          <p:cNvSpPr>
            <a:spLocks noGrp="1"/>
          </p:cNvSpPr>
          <p:nvPr>
            <p:ph type="ftr" sz="quarter" idx="11"/>
          </p:nvPr>
        </p:nvSpPr>
        <p:spPr/>
        <p:txBody>
          <a:bodyPr/>
          <a:lstStyle/>
          <a:p>
            <a:r>
              <a:rPr lang="en-US" smtClean="0"/>
              <a:t>Chapter 12 Dependability and Security Specification</a:t>
            </a:r>
            <a:endParaRPr lang="en-US"/>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40290" name="Rectangle 2"/>
          <p:cNvSpPr>
            <a:spLocks noGrp="1" noChangeArrowheads="1"/>
          </p:cNvSpPr>
          <p:nvPr>
            <p:ph type="title"/>
          </p:nvPr>
        </p:nvSpPr>
        <p:spPr/>
        <p:txBody>
          <a:bodyPr/>
          <a:lstStyle/>
          <a:p>
            <a:r>
              <a:rPr lang="en-GB" dirty="0"/>
              <a:t>Probability of failure on </a:t>
            </a:r>
            <a:r>
              <a:rPr lang="en-GB" dirty="0" smtClean="0"/>
              <a:t>demand (POFOD)</a:t>
            </a:r>
            <a:endParaRPr lang="en-GB" dirty="0"/>
          </a:p>
        </p:txBody>
      </p:sp>
      <p:sp>
        <p:nvSpPr>
          <p:cNvPr id="140291" name="Rectangle 3"/>
          <p:cNvSpPr>
            <a:spLocks noGrp="1" noChangeArrowheads="1"/>
          </p:cNvSpPr>
          <p:nvPr>
            <p:ph idx="1"/>
          </p:nvPr>
        </p:nvSpPr>
        <p:spPr/>
        <p:txBody>
          <a:bodyPr/>
          <a:lstStyle/>
          <a:p>
            <a:r>
              <a:rPr lang="en-GB" sz="2400"/>
              <a:t>This is the probability that the system will fail when a service request is made. Useful when demands for service are intermittent and relatively infrequent.</a:t>
            </a:r>
          </a:p>
          <a:p>
            <a:r>
              <a:rPr lang="en-GB" sz="2400"/>
              <a:t>Appropriate for protection systems where services are demanded occasionally and where there are serious consequence if the service is not delivered.</a:t>
            </a:r>
          </a:p>
          <a:p>
            <a:r>
              <a:rPr lang="en-GB" sz="2400"/>
              <a:t>Relevant for many safety-critical systems with exception management components</a:t>
            </a:r>
          </a:p>
          <a:p>
            <a:pPr lvl="1"/>
            <a:r>
              <a:rPr lang="en-GB" sz="2000"/>
              <a:t>Emergency shutdown system in a chemical plant.</a:t>
            </a:r>
            <a:endParaRPr lang="en-GB" sz="1800"/>
          </a:p>
          <a:p>
            <a:endParaRPr lang="en-GB" sz="2000"/>
          </a:p>
        </p:txBody>
      </p:sp>
      <p:sp>
        <p:nvSpPr>
          <p:cNvPr id="4" name="Slide Number Placeholder 3"/>
          <p:cNvSpPr>
            <a:spLocks noGrp="1"/>
          </p:cNvSpPr>
          <p:nvPr>
            <p:ph type="sldNum" sz="quarter" idx="12"/>
          </p:nvPr>
        </p:nvSpPr>
        <p:spPr/>
        <p:txBody>
          <a:bodyPr/>
          <a:lstStyle/>
          <a:p>
            <a:fld id="{348D88E4-469E-644E-9952-CB69E8EF64CD}" type="slidenum">
              <a:rPr lang="en-US" smtClean="0"/>
              <a:pPr/>
              <a:t>30</a:t>
            </a:fld>
            <a:endParaRPr lang="en-US"/>
          </a:p>
        </p:txBody>
      </p:sp>
      <p:sp>
        <p:nvSpPr>
          <p:cNvPr id="5" name="Footer Placeholder 4"/>
          <p:cNvSpPr>
            <a:spLocks noGrp="1"/>
          </p:cNvSpPr>
          <p:nvPr>
            <p:ph type="ftr" sz="quarter" idx="11"/>
          </p:nvPr>
        </p:nvSpPr>
        <p:spPr/>
        <p:txBody>
          <a:bodyPr/>
          <a:lstStyle/>
          <a:p>
            <a:r>
              <a:rPr lang="en-US" smtClean="0"/>
              <a:t>Chapter 12 Dependability and Security Specification</a:t>
            </a:r>
            <a:endParaRPr lang="en-US"/>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41314" name="Rectangle 2"/>
          <p:cNvSpPr>
            <a:spLocks noGrp="1" noChangeArrowheads="1"/>
          </p:cNvSpPr>
          <p:nvPr>
            <p:ph type="title"/>
          </p:nvPr>
        </p:nvSpPr>
        <p:spPr/>
        <p:txBody>
          <a:bodyPr/>
          <a:lstStyle/>
          <a:p>
            <a:r>
              <a:rPr lang="en-GB" dirty="0"/>
              <a:t>Rate of fault occurrence (ROCOF)</a:t>
            </a:r>
          </a:p>
        </p:txBody>
      </p:sp>
      <p:sp>
        <p:nvSpPr>
          <p:cNvPr id="141315" name="Rectangle 3"/>
          <p:cNvSpPr>
            <a:spLocks noGrp="1" noChangeArrowheads="1"/>
          </p:cNvSpPr>
          <p:nvPr>
            <p:ph idx="1"/>
          </p:nvPr>
        </p:nvSpPr>
        <p:spPr/>
        <p:txBody>
          <a:bodyPr/>
          <a:lstStyle/>
          <a:p>
            <a:r>
              <a:rPr lang="en-GB" sz="2400" dirty="0"/>
              <a:t>Reflects the rate of occurrence of failure in the system.</a:t>
            </a:r>
          </a:p>
          <a:p>
            <a:r>
              <a:rPr lang="en-GB" sz="2400" dirty="0"/>
              <a:t>ROCOF of 0.002 means 2 failures are likely in each 1000 operational time units e.g. 2 failures per 1000 hours of operation.</a:t>
            </a:r>
          </a:p>
          <a:p>
            <a:r>
              <a:rPr lang="en-GB" sz="2400" dirty="0"/>
              <a:t>Relevant for</a:t>
            </a:r>
            <a:r>
              <a:rPr lang="en-GB" sz="2400" dirty="0" smtClean="0"/>
              <a:t> systems </a:t>
            </a:r>
            <a:r>
              <a:rPr lang="en-GB" sz="2400" dirty="0"/>
              <a:t>where the system has to process a large number of similar requests</a:t>
            </a:r>
            <a:r>
              <a:rPr lang="en-GB" sz="2400" dirty="0" smtClean="0"/>
              <a:t> in a short time</a:t>
            </a:r>
          </a:p>
          <a:p>
            <a:pPr lvl="1"/>
            <a:r>
              <a:rPr lang="en-GB" sz="2000" dirty="0"/>
              <a:t>Credit card processing system, airline booking system</a:t>
            </a:r>
            <a:r>
              <a:rPr lang="en-GB" sz="2000" dirty="0" smtClean="0"/>
              <a:t>.</a:t>
            </a:r>
          </a:p>
          <a:p>
            <a:r>
              <a:rPr lang="en-GB" sz="2200" dirty="0" smtClean="0"/>
              <a:t>Reciprocal of ROCOF is Mean time to Failure (MTTF)</a:t>
            </a:r>
          </a:p>
          <a:p>
            <a:pPr lvl="1"/>
            <a:r>
              <a:rPr lang="en-GB" sz="1800" dirty="0" smtClean="0"/>
              <a:t>Relevant for systems with long transactions i.e. where system processing takes a long time (e.g. CAD systems). MTTF should be longer than expected transaction length.</a:t>
            </a:r>
          </a:p>
          <a:p>
            <a:pPr lvl="1"/>
            <a:endParaRPr lang="en-GB" sz="1800" dirty="0"/>
          </a:p>
        </p:txBody>
      </p:sp>
      <p:sp>
        <p:nvSpPr>
          <p:cNvPr id="4" name="Slide Number Placeholder 3"/>
          <p:cNvSpPr>
            <a:spLocks noGrp="1"/>
          </p:cNvSpPr>
          <p:nvPr>
            <p:ph type="sldNum" sz="quarter" idx="12"/>
          </p:nvPr>
        </p:nvSpPr>
        <p:spPr/>
        <p:txBody>
          <a:bodyPr/>
          <a:lstStyle/>
          <a:p>
            <a:fld id="{348D88E4-469E-644E-9952-CB69E8EF64CD}" type="slidenum">
              <a:rPr lang="en-US" smtClean="0"/>
              <a:pPr/>
              <a:t>31</a:t>
            </a:fld>
            <a:endParaRPr lang="en-US"/>
          </a:p>
        </p:txBody>
      </p:sp>
      <p:sp>
        <p:nvSpPr>
          <p:cNvPr id="5" name="Footer Placeholder 4"/>
          <p:cNvSpPr>
            <a:spLocks noGrp="1"/>
          </p:cNvSpPr>
          <p:nvPr>
            <p:ph type="ftr" sz="quarter" idx="11"/>
          </p:nvPr>
        </p:nvSpPr>
        <p:spPr/>
        <p:txBody>
          <a:bodyPr/>
          <a:lstStyle/>
          <a:p>
            <a:r>
              <a:rPr lang="en-US" smtClean="0"/>
              <a:t>Chapter 12 Dependability and Security Specification</a:t>
            </a:r>
            <a:endParaRPr lang="en-US"/>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39266" name="Rectangle 2"/>
          <p:cNvSpPr>
            <a:spLocks noGrp="1" noChangeArrowheads="1"/>
          </p:cNvSpPr>
          <p:nvPr>
            <p:ph type="title"/>
          </p:nvPr>
        </p:nvSpPr>
        <p:spPr/>
        <p:txBody>
          <a:bodyPr/>
          <a:lstStyle/>
          <a:p>
            <a:r>
              <a:rPr lang="en-GB"/>
              <a:t>Availability</a:t>
            </a:r>
          </a:p>
        </p:txBody>
      </p:sp>
      <p:sp>
        <p:nvSpPr>
          <p:cNvPr id="139267" name="Rectangle 3"/>
          <p:cNvSpPr>
            <a:spLocks noGrp="1" noChangeArrowheads="1"/>
          </p:cNvSpPr>
          <p:nvPr>
            <p:ph idx="1"/>
          </p:nvPr>
        </p:nvSpPr>
        <p:spPr/>
        <p:txBody>
          <a:bodyPr/>
          <a:lstStyle/>
          <a:p>
            <a:pPr>
              <a:lnSpc>
                <a:spcPct val="90000"/>
              </a:lnSpc>
            </a:pPr>
            <a:r>
              <a:rPr lang="en-GB"/>
              <a:t>Measure of the fraction of the time that the system is available for use.</a:t>
            </a:r>
          </a:p>
          <a:p>
            <a:pPr>
              <a:lnSpc>
                <a:spcPct val="90000"/>
              </a:lnSpc>
            </a:pPr>
            <a:r>
              <a:rPr lang="en-GB"/>
              <a:t>Takes repair and restart time into account</a:t>
            </a:r>
          </a:p>
          <a:p>
            <a:pPr>
              <a:lnSpc>
                <a:spcPct val="90000"/>
              </a:lnSpc>
            </a:pPr>
            <a:r>
              <a:rPr lang="en-GB"/>
              <a:t>Availability of 0.998 means software is available for 998 out of 1000 time units.</a:t>
            </a:r>
          </a:p>
          <a:p>
            <a:pPr>
              <a:lnSpc>
                <a:spcPct val="90000"/>
              </a:lnSpc>
            </a:pPr>
            <a:r>
              <a:rPr lang="en-GB"/>
              <a:t>Relevant for non-stop, continuously running systems </a:t>
            </a:r>
          </a:p>
          <a:p>
            <a:pPr lvl="1">
              <a:lnSpc>
                <a:spcPct val="90000"/>
              </a:lnSpc>
            </a:pPr>
            <a:r>
              <a:rPr lang="en-GB"/>
              <a:t>telephone switching systems, railway signalling systems.</a:t>
            </a:r>
          </a:p>
        </p:txBody>
      </p:sp>
      <p:sp>
        <p:nvSpPr>
          <p:cNvPr id="4" name="Slide Number Placeholder 3"/>
          <p:cNvSpPr>
            <a:spLocks noGrp="1"/>
          </p:cNvSpPr>
          <p:nvPr>
            <p:ph type="sldNum" sz="quarter" idx="12"/>
          </p:nvPr>
        </p:nvSpPr>
        <p:spPr/>
        <p:txBody>
          <a:bodyPr/>
          <a:lstStyle/>
          <a:p>
            <a:fld id="{348D88E4-469E-644E-9952-CB69E8EF64CD}" type="slidenum">
              <a:rPr lang="en-US" smtClean="0"/>
              <a:pPr/>
              <a:t>32</a:t>
            </a:fld>
            <a:endParaRPr lang="en-US"/>
          </a:p>
        </p:txBody>
      </p:sp>
      <p:sp>
        <p:nvSpPr>
          <p:cNvPr id="5" name="Footer Placeholder 4"/>
          <p:cNvSpPr>
            <a:spLocks noGrp="1"/>
          </p:cNvSpPr>
          <p:nvPr>
            <p:ph type="ftr" sz="quarter" idx="11"/>
          </p:nvPr>
        </p:nvSpPr>
        <p:spPr/>
        <p:txBody>
          <a:bodyPr/>
          <a:lstStyle/>
          <a:p>
            <a:r>
              <a:rPr lang="en-US" smtClean="0"/>
              <a:t>Chapter 12 Dependability and Security Specification</a:t>
            </a:r>
            <a:endParaRPr lang="en-US"/>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Availability </a:t>
            </a:r>
            <a:r>
              <a:rPr lang="en-US" dirty="0"/>
              <a:t>specification</a:t>
            </a:r>
            <a:r>
              <a:rPr lang="en-GB" dirty="0" smtClean="0"/>
              <a:t> </a:t>
            </a:r>
            <a:endParaRPr lang="en-US" dirty="0"/>
          </a:p>
        </p:txBody>
      </p:sp>
      <p:graphicFrame>
        <p:nvGraphicFramePr>
          <p:cNvPr id="4" name="Content Placeholder 3"/>
          <p:cNvGraphicFramePr>
            <a:graphicFrameLocks noGrp="1"/>
          </p:cNvGraphicFramePr>
          <p:nvPr>
            <p:ph idx="1"/>
          </p:nvPr>
        </p:nvGraphicFramePr>
        <p:xfrm>
          <a:off x="457200" y="1600200"/>
          <a:ext cx="8229600" cy="2543519"/>
        </p:xfrm>
        <a:graphic>
          <a:graphicData uri="http://schemas.openxmlformats.org/drawingml/2006/table">
            <a:tbl>
              <a:tblPr firstRow="1" bandRow="1">
                <a:tableStyleId>{5C22544A-7EE6-4342-B048-85BDC9FD1C3A}</a:tableStyleId>
              </a:tblPr>
              <a:tblGrid>
                <a:gridCol w="2920709"/>
                <a:gridCol w="5308891"/>
              </a:tblGrid>
              <a:tr h="370840">
                <a:tc>
                  <a:txBody>
                    <a:bodyPr/>
                    <a:lstStyle/>
                    <a:p>
                      <a:pPr algn="l">
                        <a:spcAft>
                          <a:spcPts val="0"/>
                        </a:spcAft>
                      </a:pPr>
                      <a:r>
                        <a:rPr lang="en-GB" sz="1400" b="1" dirty="0" smtClean="0">
                          <a:solidFill>
                            <a:srgbClr val="000000"/>
                          </a:solidFill>
                          <a:latin typeface="Arial"/>
                          <a:ea typeface="Times New Roman"/>
                          <a:cs typeface="Arial"/>
                        </a:rPr>
                        <a:t>Availability</a:t>
                      </a:r>
                      <a:endParaRPr lang="en-GB" sz="1400" dirty="0">
                        <a:solidFill>
                          <a:srgbClr val="000000"/>
                        </a:solidFill>
                        <a:latin typeface="Arial"/>
                        <a:ea typeface="Times New Roman"/>
                        <a:cs typeface="Arial"/>
                      </a:endParaRPr>
                    </a:p>
                  </a:txBody>
                  <a:tcPr marL="54610" marR="54610" marT="91440" marB="91440"/>
                </a:tc>
                <a:tc>
                  <a:txBody>
                    <a:bodyPr/>
                    <a:lstStyle/>
                    <a:p>
                      <a:pPr algn="just">
                        <a:spcAft>
                          <a:spcPts val="0"/>
                        </a:spcAft>
                      </a:pPr>
                      <a:r>
                        <a:rPr lang="en-GB" sz="1400" b="1" dirty="0" smtClean="0">
                          <a:solidFill>
                            <a:srgbClr val="000000"/>
                          </a:solidFill>
                          <a:latin typeface="Arial"/>
                          <a:ea typeface="Times New Roman"/>
                          <a:cs typeface="Arial"/>
                        </a:rPr>
                        <a:t>Explanation</a:t>
                      </a:r>
                      <a:endParaRPr lang="en-GB" sz="1400" dirty="0">
                        <a:solidFill>
                          <a:srgbClr val="000000"/>
                        </a:solidFill>
                        <a:latin typeface="Arial"/>
                        <a:ea typeface="Times New Roman"/>
                        <a:cs typeface="Arial"/>
                      </a:endParaRPr>
                    </a:p>
                  </a:txBody>
                  <a:tcPr marL="54610" marR="54610" marT="91440" marB="91440"/>
                </a:tc>
              </a:tr>
              <a:tr h="370840">
                <a:tc>
                  <a:txBody>
                    <a:bodyPr/>
                    <a:lstStyle/>
                    <a:p>
                      <a:pPr indent="630555" algn="l">
                        <a:spcBef>
                          <a:spcPts val="600"/>
                        </a:spcBef>
                        <a:spcAft>
                          <a:spcPts val="0"/>
                        </a:spcAft>
                      </a:pPr>
                      <a:r>
                        <a:rPr lang="en-GB" sz="1400" dirty="0" smtClean="0">
                          <a:solidFill>
                            <a:srgbClr val="000000"/>
                          </a:solidFill>
                          <a:latin typeface="Arial"/>
                          <a:ea typeface="Times New Roman"/>
                          <a:cs typeface="Arial"/>
                        </a:rPr>
                        <a:t>0.9</a:t>
                      </a:r>
                      <a:endParaRPr lang="en-GB" sz="1400" dirty="0">
                        <a:solidFill>
                          <a:srgbClr val="000000"/>
                        </a:solidFill>
                        <a:latin typeface="Arial"/>
                        <a:ea typeface="Times New Roman"/>
                        <a:cs typeface="Arial"/>
                      </a:endParaRPr>
                    </a:p>
                  </a:txBody>
                  <a:tcPr marL="54610" marR="54610" marT="72000" marB="91440"/>
                </a:tc>
                <a:tc>
                  <a:txBody>
                    <a:bodyPr/>
                    <a:lstStyle/>
                    <a:p>
                      <a:pPr algn="just">
                        <a:spcBef>
                          <a:spcPts val="600"/>
                        </a:spcBef>
                        <a:spcAft>
                          <a:spcPts val="0"/>
                        </a:spcAft>
                      </a:pPr>
                      <a:r>
                        <a:rPr lang="en-GB" sz="1400">
                          <a:solidFill>
                            <a:srgbClr val="000000"/>
                          </a:solidFill>
                          <a:latin typeface="Arial"/>
                          <a:ea typeface="Times New Roman"/>
                          <a:cs typeface="Arial"/>
                        </a:rPr>
                        <a:t>The system is available for 90% of the time. This means that, in a 24-hour period (1,440 minutes), the system will be unavailable for 144 minutes.</a:t>
                      </a:r>
                    </a:p>
                  </a:txBody>
                  <a:tcPr marL="54610" marR="54610" marT="72000" marB="91440"/>
                </a:tc>
              </a:tr>
              <a:tr h="370840">
                <a:tc>
                  <a:txBody>
                    <a:bodyPr/>
                    <a:lstStyle/>
                    <a:p>
                      <a:pPr indent="630555" algn="l">
                        <a:spcAft>
                          <a:spcPts val="0"/>
                        </a:spcAft>
                      </a:pPr>
                      <a:r>
                        <a:rPr lang="en-GB" sz="1400" dirty="0">
                          <a:solidFill>
                            <a:srgbClr val="000000"/>
                          </a:solidFill>
                          <a:latin typeface="Arial"/>
                          <a:ea typeface="Times New Roman"/>
                          <a:cs typeface="Arial"/>
                        </a:rPr>
                        <a:t>0.99</a:t>
                      </a:r>
                    </a:p>
                  </a:txBody>
                  <a:tcPr marL="54610" marR="54610" marT="72000" marB="91440"/>
                </a:tc>
                <a:tc>
                  <a:txBody>
                    <a:bodyPr/>
                    <a:lstStyle/>
                    <a:p>
                      <a:pPr algn="just">
                        <a:spcAft>
                          <a:spcPts val="0"/>
                        </a:spcAft>
                      </a:pPr>
                      <a:r>
                        <a:rPr lang="en-GB" sz="1400">
                          <a:solidFill>
                            <a:srgbClr val="000000"/>
                          </a:solidFill>
                          <a:latin typeface="Arial"/>
                          <a:ea typeface="Times New Roman"/>
                          <a:cs typeface="Arial"/>
                        </a:rPr>
                        <a:t>In a 24-hour period, the system is unavailable for 14.4 minutes. </a:t>
                      </a:r>
                    </a:p>
                  </a:txBody>
                  <a:tcPr marL="54610" marR="54610" marT="72000" marB="91440"/>
                </a:tc>
              </a:tr>
              <a:tr h="370840">
                <a:tc>
                  <a:txBody>
                    <a:bodyPr/>
                    <a:lstStyle/>
                    <a:p>
                      <a:pPr indent="630555" algn="l">
                        <a:spcAft>
                          <a:spcPts val="0"/>
                        </a:spcAft>
                      </a:pPr>
                      <a:r>
                        <a:rPr lang="en-GB" sz="1400" dirty="0">
                          <a:solidFill>
                            <a:srgbClr val="000000"/>
                          </a:solidFill>
                          <a:latin typeface="Arial"/>
                          <a:ea typeface="Times New Roman"/>
                          <a:cs typeface="Arial"/>
                        </a:rPr>
                        <a:t>0.999</a:t>
                      </a:r>
                    </a:p>
                  </a:txBody>
                  <a:tcPr marL="54610" marR="54610" marT="72000" marB="91440"/>
                </a:tc>
                <a:tc>
                  <a:txBody>
                    <a:bodyPr/>
                    <a:lstStyle/>
                    <a:p>
                      <a:pPr algn="just">
                        <a:spcAft>
                          <a:spcPts val="0"/>
                        </a:spcAft>
                      </a:pPr>
                      <a:r>
                        <a:rPr lang="en-GB" sz="1400">
                          <a:solidFill>
                            <a:srgbClr val="000000"/>
                          </a:solidFill>
                          <a:latin typeface="Arial"/>
                          <a:ea typeface="Times New Roman"/>
                          <a:cs typeface="Arial"/>
                        </a:rPr>
                        <a:t>The system is unavailable for 84 seconds in a 24-hour period.</a:t>
                      </a:r>
                    </a:p>
                  </a:txBody>
                  <a:tcPr marL="54610" marR="54610" marT="72000" marB="91440"/>
                </a:tc>
              </a:tr>
              <a:tr h="370840">
                <a:tc>
                  <a:txBody>
                    <a:bodyPr/>
                    <a:lstStyle/>
                    <a:p>
                      <a:pPr indent="630555" algn="l">
                        <a:spcAft>
                          <a:spcPts val="0"/>
                        </a:spcAft>
                      </a:pPr>
                      <a:r>
                        <a:rPr lang="en-GB" sz="1400" dirty="0">
                          <a:solidFill>
                            <a:srgbClr val="000000"/>
                          </a:solidFill>
                          <a:latin typeface="Arial"/>
                          <a:ea typeface="Times New Roman"/>
                          <a:cs typeface="Arial"/>
                        </a:rPr>
                        <a:t>0.9999</a:t>
                      </a:r>
                    </a:p>
                  </a:txBody>
                  <a:tcPr marL="54610" marR="54610" marT="72000" marB="91440"/>
                </a:tc>
                <a:tc>
                  <a:txBody>
                    <a:bodyPr/>
                    <a:lstStyle/>
                    <a:p>
                      <a:pPr algn="just">
                        <a:spcAft>
                          <a:spcPts val="0"/>
                        </a:spcAft>
                      </a:pPr>
                      <a:r>
                        <a:rPr lang="en-GB" sz="1400" dirty="0">
                          <a:solidFill>
                            <a:srgbClr val="000000"/>
                          </a:solidFill>
                          <a:latin typeface="Arial"/>
                          <a:ea typeface="Times New Roman"/>
                          <a:cs typeface="Arial"/>
                        </a:rPr>
                        <a:t>The system is unavailable for 8.4 seconds in a 24-hour period. Roughly, one minute per week</a:t>
                      </a:r>
                      <a:r>
                        <a:rPr lang="en-GB" sz="1400" dirty="0" smtClean="0">
                          <a:solidFill>
                            <a:srgbClr val="000000"/>
                          </a:solidFill>
                          <a:latin typeface="Arial"/>
                          <a:ea typeface="Times New Roman"/>
                          <a:cs typeface="Arial"/>
                        </a:rPr>
                        <a:t>.</a:t>
                      </a:r>
                      <a:endParaRPr lang="en-GB" sz="1400" dirty="0">
                        <a:solidFill>
                          <a:srgbClr val="000000"/>
                        </a:solidFill>
                        <a:latin typeface="Arial"/>
                        <a:ea typeface="Times New Roman"/>
                        <a:cs typeface="Arial"/>
                      </a:endParaRPr>
                    </a:p>
                  </a:txBody>
                  <a:tcPr marL="54610" marR="54610" marT="72000" marB="91440"/>
                </a:tc>
              </a:tr>
            </a:tbl>
          </a:graphicData>
        </a:graphic>
      </p:graphicFrame>
      <p:sp>
        <p:nvSpPr>
          <p:cNvPr id="5" name="Slide Number Placeholder 4"/>
          <p:cNvSpPr>
            <a:spLocks noGrp="1"/>
          </p:cNvSpPr>
          <p:nvPr>
            <p:ph type="sldNum" sz="quarter" idx="12"/>
          </p:nvPr>
        </p:nvSpPr>
        <p:spPr/>
        <p:txBody>
          <a:bodyPr/>
          <a:lstStyle/>
          <a:p>
            <a:fld id="{348D88E4-469E-644E-9952-CB69E8EF64CD}" type="slidenum">
              <a:rPr lang="en-US" smtClean="0"/>
              <a:pPr/>
              <a:t>33</a:t>
            </a:fld>
            <a:endParaRPr lang="en-US"/>
          </a:p>
        </p:txBody>
      </p:sp>
      <p:sp>
        <p:nvSpPr>
          <p:cNvPr id="6" name="Footer Placeholder 5"/>
          <p:cNvSpPr>
            <a:spLocks noGrp="1"/>
          </p:cNvSpPr>
          <p:nvPr>
            <p:ph type="ftr" sz="quarter" idx="11"/>
          </p:nvPr>
        </p:nvSpPr>
        <p:spPr/>
        <p:txBody>
          <a:bodyPr/>
          <a:lstStyle/>
          <a:p>
            <a:r>
              <a:rPr lang="en-US" smtClean="0"/>
              <a:t>Chapter 12 Dependability and Security Specification</a:t>
            </a:r>
            <a:endParaRPr lang="en-US"/>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44386" name="Rectangle 2"/>
          <p:cNvSpPr>
            <a:spLocks noGrp="1" noChangeArrowheads="1"/>
          </p:cNvSpPr>
          <p:nvPr>
            <p:ph type="title"/>
          </p:nvPr>
        </p:nvSpPr>
        <p:spPr/>
        <p:txBody>
          <a:bodyPr/>
          <a:lstStyle/>
          <a:p>
            <a:r>
              <a:rPr lang="en-GB"/>
              <a:t>Failure consequences</a:t>
            </a:r>
          </a:p>
        </p:txBody>
      </p:sp>
      <p:sp>
        <p:nvSpPr>
          <p:cNvPr id="144387" name="Rectangle 3"/>
          <p:cNvSpPr>
            <a:spLocks noGrp="1" noChangeArrowheads="1"/>
          </p:cNvSpPr>
          <p:nvPr>
            <p:ph idx="1"/>
          </p:nvPr>
        </p:nvSpPr>
        <p:spPr/>
        <p:txBody>
          <a:bodyPr>
            <a:normAutofit/>
          </a:bodyPr>
          <a:lstStyle/>
          <a:p>
            <a:r>
              <a:rPr lang="en-GB"/>
              <a:t>When specifying reliability, it is not just the number of system failures that matter but the consequences of these failures.</a:t>
            </a:r>
          </a:p>
          <a:p>
            <a:r>
              <a:rPr lang="en-GB"/>
              <a:t>Failures that have serious consequences are clearly more damaging than those where repair and recovery is straightforward.</a:t>
            </a:r>
          </a:p>
          <a:p>
            <a:r>
              <a:rPr lang="en-GB"/>
              <a:t>In some cases, therefore, different reliability specifications for different types of failure may be defined.</a:t>
            </a:r>
          </a:p>
        </p:txBody>
      </p:sp>
      <p:sp>
        <p:nvSpPr>
          <p:cNvPr id="4" name="Slide Number Placeholder 3"/>
          <p:cNvSpPr>
            <a:spLocks noGrp="1"/>
          </p:cNvSpPr>
          <p:nvPr>
            <p:ph type="sldNum" sz="quarter" idx="12"/>
          </p:nvPr>
        </p:nvSpPr>
        <p:spPr/>
        <p:txBody>
          <a:bodyPr/>
          <a:lstStyle/>
          <a:p>
            <a:fld id="{348D88E4-469E-644E-9952-CB69E8EF64CD}" type="slidenum">
              <a:rPr lang="en-US" smtClean="0"/>
              <a:pPr/>
              <a:t>34</a:t>
            </a:fld>
            <a:endParaRPr lang="en-US"/>
          </a:p>
        </p:txBody>
      </p:sp>
      <p:sp>
        <p:nvSpPr>
          <p:cNvPr id="5" name="Footer Placeholder 4"/>
          <p:cNvSpPr>
            <a:spLocks noGrp="1"/>
          </p:cNvSpPr>
          <p:nvPr>
            <p:ph type="ftr" sz="quarter" idx="11"/>
          </p:nvPr>
        </p:nvSpPr>
        <p:spPr/>
        <p:txBody>
          <a:bodyPr/>
          <a:lstStyle/>
          <a:p>
            <a:r>
              <a:rPr lang="en-US" smtClean="0"/>
              <a:t>Chapter 12 Dependability and Security Specification</a:t>
            </a:r>
            <a:endParaRPr lang="en-US"/>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43362" name="Rectangle 2"/>
          <p:cNvSpPr>
            <a:spLocks noGrp="1" noChangeArrowheads="1"/>
          </p:cNvSpPr>
          <p:nvPr>
            <p:ph type="title"/>
          </p:nvPr>
        </p:nvSpPr>
        <p:spPr>
          <a:xfrm>
            <a:off x="669925" y="306388"/>
            <a:ext cx="8169275" cy="917575"/>
          </a:xfrm>
          <a:noFill/>
          <a:ln/>
        </p:spPr>
        <p:txBody>
          <a:bodyPr lIns="90840" tIns="44623" rIns="90840" bIns="44623"/>
          <a:lstStyle/>
          <a:p>
            <a:r>
              <a:rPr lang="en-GB" dirty="0" smtClean="0"/>
              <a:t>Over-specification of reliability</a:t>
            </a:r>
            <a:endParaRPr lang="en-GB" dirty="0"/>
          </a:p>
        </p:txBody>
      </p:sp>
      <p:sp>
        <p:nvSpPr>
          <p:cNvPr id="143363" name="Rectangle 3"/>
          <p:cNvSpPr>
            <a:spLocks noGrp="1" noChangeArrowheads="1"/>
          </p:cNvSpPr>
          <p:nvPr>
            <p:ph idx="1"/>
          </p:nvPr>
        </p:nvSpPr>
        <p:spPr>
          <a:noFill/>
          <a:ln/>
        </p:spPr>
        <p:txBody>
          <a:bodyPr lIns="90840" tIns="44623" rIns="90840" bIns="44623"/>
          <a:lstStyle/>
          <a:p>
            <a:pPr>
              <a:lnSpc>
                <a:spcPct val="90000"/>
              </a:lnSpc>
            </a:pPr>
            <a:r>
              <a:rPr lang="en-GB" dirty="0" smtClean="0"/>
              <a:t>Over-specification of reliability is a situation where a high-level of reliability is specified but it is not cost-effective to achieve this.</a:t>
            </a:r>
          </a:p>
          <a:p>
            <a:pPr>
              <a:lnSpc>
                <a:spcPct val="90000"/>
              </a:lnSpc>
            </a:pPr>
            <a:r>
              <a:rPr lang="en-GB" dirty="0" smtClean="0"/>
              <a:t>In many cases, it is cheaper to accept and deal with failures rather than avoid them occurring.</a:t>
            </a:r>
          </a:p>
          <a:p>
            <a:pPr>
              <a:lnSpc>
                <a:spcPct val="90000"/>
              </a:lnSpc>
            </a:pPr>
            <a:r>
              <a:rPr lang="en-GB" dirty="0" smtClean="0"/>
              <a:t>To avoid over-specification</a:t>
            </a:r>
          </a:p>
          <a:p>
            <a:pPr lvl="1">
              <a:lnSpc>
                <a:spcPct val="90000"/>
              </a:lnSpc>
            </a:pPr>
            <a:r>
              <a:rPr lang="en-GB" dirty="0" smtClean="0"/>
              <a:t>Specify reliability requirements for different types of failure. Minor failures may be acceptable.</a:t>
            </a:r>
          </a:p>
          <a:p>
            <a:pPr lvl="1">
              <a:lnSpc>
                <a:spcPct val="90000"/>
              </a:lnSpc>
            </a:pPr>
            <a:r>
              <a:rPr lang="en-GB" dirty="0" smtClean="0"/>
              <a:t>Specify requirements for different services separately. Critical services should have the highest reliability requirements.</a:t>
            </a:r>
          </a:p>
          <a:p>
            <a:pPr lvl="1">
              <a:lnSpc>
                <a:spcPct val="90000"/>
              </a:lnSpc>
            </a:pPr>
            <a:r>
              <a:rPr lang="en-GB" dirty="0" smtClean="0"/>
              <a:t>Decide whether or not high reliability is really required or if dependability goals can be achieved in some other way.	</a:t>
            </a:r>
          </a:p>
          <a:p>
            <a:pPr lvl="1">
              <a:lnSpc>
                <a:spcPct val="90000"/>
              </a:lnSpc>
            </a:pPr>
            <a:endParaRPr lang="en-GB" dirty="0"/>
          </a:p>
        </p:txBody>
      </p:sp>
      <p:sp>
        <p:nvSpPr>
          <p:cNvPr id="4" name="Slide Number Placeholder 3"/>
          <p:cNvSpPr>
            <a:spLocks noGrp="1"/>
          </p:cNvSpPr>
          <p:nvPr>
            <p:ph type="sldNum" sz="quarter" idx="12"/>
          </p:nvPr>
        </p:nvSpPr>
        <p:spPr/>
        <p:txBody>
          <a:bodyPr/>
          <a:lstStyle/>
          <a:p>
            <a:fld id="{348D88E4-469E-644E-9952-CB69E8EF64CD}" type="slidenum">
              <a:rPr lang="en-US" smtClean="0"/>
              <a:pPr/>
              <a:t>35</a:t>
            </a:fld>
            <a:endParaRPr lang="en-US"/>
          </a:p>
        </p:txBody>
      </p:sp>
      <p:sp>
        <p:nvSpPr>
          <p:cNvPr id="5" name="Footer Placeholder 4"/>
          <p:cNvSpPr>
            <a:spLocks noGrp="1"/>
          </p:cNvSpPr>
          <p:nvPr>
            <p:ph type="ftr" sz="quarter" idx="11"/>
          </p:nvPr>
        </p:nvSpPr>
        <p:spPr/>
        <p:txBody>
          <a:bodyPr/>
          <a:lstStyle/>
          <a:p>
            <a:r>
              <a:rPr lang="en-US" smtClean="0"/>
              <a:t>Chapter 12 Dependability and Security Specification</a:t>
            </a:r>
            <a:endParaRPr lang="en-US"/>
          </a:p>
        </p:txBody>
      </p:sp>
    </p:spTree>
  </p:cSld>
  <p:clrMapOvr>
    <a:masterClrMapping/>
  </p:clrMapOvr>
  <p:transition/>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47459" name="Rectangle 3"/>
          <p:cNvSpPr>
            <a:spLocks noGrp="1" noChangeArrowheads="1"/>
          </p:cNvSpPr>
          <p:nvPr>
            <p:ph type="title"/>
          </p:nvPr>
        </p:nvSpPr>
        <p:spPr>
          <a:noFill/>
          <a:ln/>
        </p:spPr>
        <p:txBody>
          <a:bodyPr lIns="90840" tIns="44623" rIns="90840" bIns="44623"/>
          <a:lstStyle/>
          <a:p>
            <a:r>
              <a:rPr lang="en-GB"/>
              <a:t>Steps to a reliability specification</a:t>
            </a:r>
          </a:p>
        </p:txBody>
      </p:sp>
      <p:sp>
        <p:nvSpPr>
          <p:cNvPr id="147458" name="Rectangle 2"/>
          <p:cNvSpPr>
            <a:spLocks noGrp="1" noChangeArrowheads="1"/>
          </p:cNvSpPr>
          <p:nvPr>
            <p:ph idx="1"/>
          </p:nvPr>
        </p:nvSpPr>
        <p:spPr>
          <a:xfrm>
            <a:off x="609600" y="1600200"/>
            <a:ext cx="8001000" cy="4495800"/>
          </a:xfrm>
          <a:noFill/>
          <a:ln/>
        </p:spPr>
        <p:txBody>
          <a:bodyPr lIns="90840" tIns="44623" rIns="90840" bIns="44623">
            <a:normAutofit/>
          </a:bodyPr>
          <a:lstStyle/>
          <a:p>
            <a:pPr>
              <a:lnSpc>
                <a:spcPct val="90000"/>
              </a:lnSpc>
            </a:pPr>
            <a:r>
              <a:rPr lang="en-GB"/>
              <a:t>For each sub-system, analyse the consequences of possible system failures.</a:t>
            </a:r>
          </a:p>
          <a:p>
            <a:pPr>
              <a:lnSpc>
                <a:spcPct val="90000"/>
              </a:lnSpc>
            </a:pPr>
            <a:r>
              <a:rPr lang="en-GB"/>
              <a:t>From the system failure analysis, partition failures into appropriate classes.</a:t>
            </a:r>
          </a:p>
          <a:p>
            <a:pPr>
              <a:lnSpc>
                <a:spcPct val="90000"/>
              </a:lnSpc>
            </a:pPr>
            <a:r>
              <a:rPr lang="en-GB"/>
              <a:t>For each failure class identified, set out the reliability using an appropriate metric. Different metrics may be used for different reliability requirements.</a:t>
            </a:r>
          </a:p>
          <a:p>
            <a:pPr>
              <a:lnSpc>
                <a:spcPct val="90000"/>
              </a:lnSpc>
            </a:pPr>
            <a:r>
              <a:rPr lang="en-GB"/>
              <a:t>Identify functional reliability requirements to reduce the chances of critical failures.</a:t>
            </a:r>
          </a:p>
        </p:txBody>
      </p:sp>
      <p:sp>
        <p:nvSpPr>
          <p:cNvPr id="4" name="Slide Number Placeholder 3"/>
          <p:cNvSpPr>
            <a:spLocks noGrp="1"/>
          </p:cNvSpPr>
          <p:nvPr>
            <p:ph type="sldNum" sz="quarter" idx="12"/>
          </p:nvPr>
        </p:nvSpPr>
        <p:spPr/>
        <p:txBody>
          <a:bodyPr/>
          <a:lstStyle/>
          <a:p>
            <a:fld id="{348D88E4-469E-644E-9952-CB69E8EF64CD}" type="slidenum">
              <a:rPr lang="en-US" smtClean="0"/>
              <a:pPr/>
              <a:t>36</a:t>
            </a:fld>
            <a:endParaRPr lang="en-US"/>
          </a:p>
        </p:txBody>
      </p:sp>
      <p:sp>
        <p:nvSpPr>
          <p:cNvPr id="5" name="Footer Placeholder 4"/>
          <p:cNvSpPr>
            <a:spLocks noGrp="1"/>
          </p:cNvSpPr>
          <p:nvPr>
            <p:ph type="ftr" sz="quarter" idx="11"/>
          </p:nvPr>
        </p:nvSpPr>
        <p:spPr/>
        <p:txBody>
          <a:bodyPr/>
          <a:lstStyle/>
          <a:p>
            <a:r>
              <a:rPr lang="en-US" smtClean="0"/>
              <a:t>Chapter 12 Dependability and Security Specification</a:t>
            </a:r>
            <a:endParaRPr lang="en-US"/>
          </a:p>
        </p:txBody>
      </p:sp>
    </p:spTree>
  </p:cSld>
  <p:clrMapOvr>
    <a:masterClrMapping/>
  </p:clrMapOvr>
  <p:transition/>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45411" name="Rectangle 3"/>
          <p:cNvSpPr>
            <a:spLocks noGrp="1" noChangeArrowheads="1"/>
          </p:cNvSpPr>
          <p:nvPr>
            <p:ph type="title"/>
          </p:nvPr>
        </p:nvSpPr>
        <p:spPr/>
        <p:txBody>
          <a:bodyPr/>
          <a:lstStyle/>
          <a:p>
            <a:r>
              <a:rPr lang="en-GB" dirty="0" smtClean="0"/>
              <a:t>Insulin pump specification</a:t>
            </a:r>
            <a:endParaRPr lang="en-GB" dirty="0"/>
          </a:p>
        </p:txBody>
      </p:sp>
      <p:sp>
        <p:nvSpPr>
          <p:cNvPr id="7" name="Content Placeholder 6"/>
          <p:cNvSpPr>
            <a:spLocks noGrp="1"/>
          </p:cNvSpPr>
          <p:nvPr>
            <p:ph idx="1"/>
          </p:nvPr>
        </p:nvSpPr>
        <p:spPr/>
        <p:txBody>
          <a:bodyPr/>
          <a:lstStyle/>
          <a:p>
            <a:r>
              <a:rPr lang="en-US" dirty="0" smtClean="0"/>
              <a:t>Probability of failure (POFOD) is the most appropriate metric.</a:t>
            </a:r>
          </a:p>
          <a:p>
            <a:r>
              <a:rPr lang="en-US" dirty="0" smtClean="0"/>
              <a:t>Transient failures that can be repaired by user actions such as recalibration of the machine. A relatively low value of POFOD is acceptable (say 0.002) – one failure may occur in every 500 demands.</a:t>
            </a:r>
          </a:p>
          <a:p>
            <a:r>
              <a:rPr lang="en-US" dirty="0" smtClean="0"/>
              <a:t>Permanent failures require the software to be re-installed by the manufacturer. This should occur no more than once per year. POFOD for this situation should be less than 0.00002.</a:t>
            </a:r>
            <a:endParaRPr lang="en-US" dirty="0"/>
          </a:p>
        </p:txBody>
      </p:sp>
      <p:sp>
        <p:nvSpPr>
          <p:cNvPr id="8" name="Slide Number Placeholder 7"/>
          <p:cNvSpPr>
            <a:spLocks noGrp="1"/>
          </p:cNvSpPr>
          <p:nvPr>
            <p:ph type="sldNum" sz="quarter" idx="12"/>
          </p:nvPr>
        </p:nvSpPr>
        <p:spPr/>
        <p:txBody>
          <a:bodyPr/>
          <a:lstStyle/>
          <a:p>
            <a:fld id="{348D88E4-469E-644E-9952-CB69E8EF64CD}" type="slidenum">
              <a:rPr lang="en-US" smtClean="0"/>
              <a:pPr/>
              <a:t>37</a:t>
            </a:fld>
            <a:endParaRPr lang="en-US"/>
          </a:p>
        </p:txBody>
      </p:sp>
      <p:sp>
        <p:nvSpPr>
          <p:cNvPr id="9" name="Footer Placeholder 8"/>
          <p:cNvSpPr>
            <a:spLocks noGrp="1"/>
          </p:cNvSpPr>
          <p:nvPr>
            <p:ph type="ftr" sz="quarter" idx="11"/>
          </p:nvPr>
        </p:nvSpPr>
        <p:spPr/>
        <p:txBody>
          <a:bodyPr/>
          <a:lstStyle/>
          <a:p>
            <a:r>
              <a:rPr lang="en-US" smtClean="0"/>
              <a:t>Chapter 12 Dependability and Security Specification</a:t>
            </a:r>
            <a:endParaRPr lang="en-US"/>
          </a:p>
        </p:txBody>
      </p:sp>
    </p:spTree>
  </p:cSld>
  <p:clrMapOvr>
    <a:masterClrMapping/>
  </p:clrMapOvr>
  <p:transition/>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Functional reliability requirements</a:t>
            </a:r>
            <a:endParaRPr lang="en-US" dirty="0"/>
          </a:p>
        </p:txBody>
      </p:sp>
      <p:sp>
        <p:nvSpPr>
          <p:cNvPr id="3" name="Content Placeholder 2"/>
          <p:cNvSpPr>
            <a:spLocks noGrp="1"/>
          </p:cNvSpPr>
          <p:nvPr>
            <p:ph idx="1"/>
          </p:nvPr>
        </p:nvSpPr>
        <p:spPr/>
        <p:txBody>
          <a:bodyPr/>
          <a:lstStyle/>
          <a:p>
            <a:r>
              <a:rPr lang="en-US" dirty="0" smtClean="0"/>
              <a:t>Checking requirements that identify checks to ensure that incorrect data is detected before it leads to a failure.</a:t>
            </a:r>
          </a:p>
          <a:p>
            <a:r>
              <a:rPr lang="en-US" dirty="0" smtClean="0"/>
              <a:t>Recovery requirements that are geared to help the system recover after a failure has occurred.</a:t>
            </a:r>
          </a:p>
          <a:p>
            <a:r>
              <a:rPr lang="en-US" dirty="0" smtClean="0"/>
              <a:t>Redundancy requirements that specify redundant features of the system to be included.</a:t>
            </a:r>
          </a:p>
          <a:p>
            <a:r>
              <a:rPr lang="en-US" dirty="0" smtClean="0"/>
              <a:t>Process requirements for reliability which specify the development process to be used may also be included.</a:t>
            </a:r>
            <a:endParaRPr lang="en-US" dirty="0"/>
          </a:p>
        </p:txBody>
      </p:sp>
      <p:sp>
        <p:nvSpPr>
          <p:cNvPr id="4" name="Slide Number Placeholder 3"/>
          <p:cNvSpPr>
            <a:spLocks noGrp="1"/>
          </p:cNvSpPr>
          <p:nvPr>
            <p:ph type="sldNum" sz="quarter" idx="12"/>
          </p:nvPr>
        </p:nvSpPr>
        <p:spPr/>
        <p:txBody>
          <a:bodyPr/>
          <a:lstStyle/>
          <a:p>
            <a:fld id="{348D88E4-469E-644E-9952-CB69E8EF64CD}" type="slidenum">
              <a:rPr lang="en-US" smtClean="0"/>
              <a:pPr/>
              <a:t>38</a:t>
            </a:fld>
            <a:endParaRPr lang="en-US"/>
          </a:p>
        </p:txBody>
      </p:sp>
      <p:sp>
        <p:nvSpPr>
          <p:cNvPr id="5" name="Footer Placeholder 4"/>
          <p:cNvSpPr>
            <a:spLocks noGrp="1"/>
          </p:cNvSpPr>
          <p:nvPr>
            <p:ph type="ftr" sz="quarter" idx="11"/>
          </p:nvPr>
        </p:nvSpPr>
        <p:spPr/>
        <p:txBody>
          <a:bodyPr/>
          <a:lstStyle/>
          <a:p>
            <a:r>
              <a:rPr lang="en-US" smtClean="0"/>
              <a:t>Chapter 12 Dependability and Security Specification</a:t>
            </a:r>
            <a:endParaRPr lang="en-US"/>
          </a:p>
        </p:txBody>
      </p:sp>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Examples </a:t>
            </a:r>
            <a:r>
              <a:rPr lang="en-US" dirty="0"/>
              <a:t>of functional reliability </a:t>
            </a:r>
            <a:r>
              <a:rPr lang="en-US" dirty="0" smtClean="0"/>
              <a:t>requirements for MHC-PMS</a:t>
            </a:r>
            <a:r>
              <a:rPr lang="en-GB" dirty="0" smtClean="0"/>
              <a:t> </a:t>
            </a:r>
            <a:endParaRPr lang="en-US" dirty="0"/>
          </a:p>
        </p:txBody>
      </p:sp>
      <p:sp>
        <p:nvSpPr>
          <p:cNvPr id="4" name="TextBox 3"/>
          <p:cNvSpPr txBox="1"/>
          <p:nvPr/>
        </p:nvSpPr>
        <p:spPr>
          <a:xfrm>
            <a:off x="905280" y="2080535"/>
            <a:ext cx="7781520" cy="3170099"/>
          </a:xfrm>
          <a:prstGeom prst="rect">
            <a:avLst/>
          </a:prstGeom>
          <a:solidFill>
            <a:srgbClr val="FFFF00">
              <a:alpha val="39000"/>
            </a:srgbClr>
          </a:solidFill>
        </p:spPr>
        <p:txBody>
          <a:bodyPr wrap="square" rtlCol="0">
            <a:spAutoFit/>
          </a:bodyPr>
          <a:lstStyle/>
          <a:p>
            <a:pPr>
              <a:spcAft>
                <a:spcPts val="600"/>
              </a:spcAft>
            </a:pPr>
            <a:r>
              <a:rPr lang="en-US" dirty="0" smtClean="0"/>
              <a:t> </a:t>
            </a:r>
            <a:r>
              <a:rPr lang="en-GB" b="1" dirty="0"/>
              <a:t>RR1</a:t>
            </a:r>
            <a:r>
              <a:rPr lang="en-GB" dirty="0"/>
              <a:t>:	A pre-defined range for all operator inputs shall be defined and the system shall check that all operator inputs fall within this pre-defined range. (Checking)</a:t>
            </a:r>
          </a:p>
          <a:p>
            <a:pPr>
              <a:spcAft>
                <a:spcPts val="600"/>
              </a:spcAft>
            </a:pPr>
            <a:r>
              <a:rPr lang="en-GB" b="1" dirty="0"/>
              <a:t>RR2:</a:t>
            </a:r>
            <a:r>
              <a:rPr lang="en-GB" dirty="0"/>
              <a:t>	Copies of the patient database shall be maintained on two separate servers that are not housed in the same building. (Recovery, redundancy)</a:t>
            </a:r>
          </a:p>
          <a:p>
            <a:pPr>
              <a:spcAft>
                <a:spcPts val="600"/>
              </a:spcAft>
            </a:pPr>
            <a:r>
              <a:rPr lang="en-GB" b="1" dirty="0"/>
              <a:t>RR3:</a:t>
            </a:r>
            <a:r>
              <a:rPr lang="en-GB" dirty="0"/>
              <a:t>	N-version programming shall be used to implement the braking control system. (Redundancy)</a:t>
            </a:r>
          </a:p>
          <a:p>
            <a:pPr>
              <a:spcAft>
                <a:spcPts val="600"/>
              </a:spcAft>
            </a:pPr>
            <a:r>
              <a:rPr lang="en-GB" b="1" dirty="0"/>
              <a:t>RR4:</a:t>
            </a:r>
            <a:r>
              <a:rPr lang="en-GB" dirty="0"/>
              <a:t>	The system must be implemented in a safe subset of </a:t>
            </a:r>
            <a:r>
              <a:rPr lang="en-GB" dirty="0" err="1"/>
              <a:t>Ada</a:t>
            </a:r>
            <a:r>
              <a:rPr lang="en-GB" dirty="0"/>
              <a:t> and checked using static analysis. (Process)</a:t>
            </a:r>
          </a:p>
          <a:p>
            <a:pPr>
              <a:spcAft>
                <a:spcPts val="600"/>
              </a:spcAft>
            </a:pPr>
            <a:endParaRPr lang="en-US" dirty="0"/>
          </a:p>
        </p:txBody>
      </p:sp>
      <p:sp>
        <p:nvSpPr>
          <p:cNvPr id="5" name="Slide Number Placeholder 4"/>
          <p:cNvSpPr>
            <a:spLocks noGrp="1"/>
          </p:cNvSpPr>
          <p:nvPr>
            <p:ph type="sldNum" sz="quarter" idx="12"/>
          </p:nvPr>
        </p:nvSpPr>
        <p:spPr/>
        <p:txBody>
          <a:bodyPr/>
          <a:lstStyle/>
          <a:p>
            <a:fld id="{348D88E4-469E-644E-9952-CB69E8EF64CD}" type="slidenum">
              <a:rPr lang="en-US" smtClean="0"/>
              <a:pPr/>
              <a:t>39</a:t>
            </a:fld>
            <a:endParaRPr lang="en-US"/>
          </a:p>
        </p:txBody>
      </p:sp>
      <p:sp>
        <p:nvSpPr>
          <p:cNvPr id="6" name="Footer Placeholder 5"/>
          <p:cNvSpPr>
            <a:spLocks noGrp="1"/>
          </p:cNvSpPr>
          <p:nvPr>
            <p:ph type="ftr" sz="quarter" idx="11"/>
          </p:nvPr>
        </p:nvSpPr>
        <p:spPr/>
        <p:txBody>
          <a:bodyPr/>
          <a:lstStyle/>
          <a:p>
            <a:r>
              <a:rPr lang="en-US" smtClean="0"/>
              <a:t>Chapter 12 Dependability and Security Specification</a:t>
            </a:r>
            <a:endParaRPr lang="en-US"/>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23906" name="Rectangle 2"/>
          <p:cNvSpPr>
            <a:spLocks noGrp="1" noChangeArrowheads="1"/>
          </p:cNvSpPr>
          <p:nvPr>
            <p:ph type="title"/>
          </p:nvPr>
        </p:nvSpPr>
        <p:spPr/>
        <p:txBody>
          <a:bodyPr/>
          <a:lstStyle/>
          <a:p>
            <a:r>
              <a:rPr lang="en-US"/>
              <a:t>Risk-driven specification</a:t>
            </a:r>
          </a:p>
        </p:txBody>
      </p:sp>
      <p:sp>
        <p:nvSpPr>
          <p:cNvPr id="123907" name="Rectangle 3"/>
          <p:cNvSpPr>
            <a:spLocks noGrp="1" noChangeArrowheads="1"/>
          </p:cNvSpPr>
          <p:nvPr>
            <p:ph idx="1"/>
          </p:nvPr>
        </p:nvSpPr>
        <p:spPr/>
        <p:txBody>
          <a:bodyPr/>
          <a:lstStyle/>
          <a:p>
            <a:r>
              <a:rPr lang="en-US"/>
              <a:t>Critical systems specification should be risk-driven.</a:t>
            </a:r>
          </a:p>
          <a:p>
            <a:r>
              <a:rPr lang="en-US"/>
              <a:t>This approach has been widely used in safety and security-critical systems.</a:t>
            </a:r>
          </a:p>
          <a:p>
            <a:r>
              <a:rPr lang="en-US"/>
              <a:t>The aim of the specification process should be to understand the risks (safety, security, etc.) faced by the system and to define requirements that reduce these risks.</a:t>
            </a:r>
          </a:p>
        </p:txBody>
      </p:sp>
      <p:sp>
        <p:nvSpPr>
          <p:cNvPr id="4" name="Slide Number Placeholder 3"/>
          <p:cNvSpPr>
            <a:spLocks noGrp="1"/>
          </p:cNvSpPr>
          <p:nvPr>
            <p:ph type="sldNum" sz="quarter" idx="12"/>
          </p:nvPr>
        </p:nvSpPr>
        <p:spPr/>
        <p:txBody>
          <a:bodyPr/>
          <a:lstStyle/>
          <a:p>
            <a:fld id="{348D88E4-469E-644E-9952-CB69E8EF64CD}" type="slidenum">
              <a:rPr lang="en-US" smtClean="0"/>
              <a:pPr/>
              <a:t>4</a:t>
            </a:fld>
            <a:endParaRPr lang="en-US"/>
          </a:p>
        </p:txBody>
      </p:sp>
      <p:sp>
        <p:nvSpPr>
          <p:cNvPr id="5" name="Footer Placeholder 4"/>
          <p:cNvSpPr>
            <a:spLocks noGrp="1"/>
          </p:cNvSpPr>
          <p:nvPr>
            <p:ph type="ftr" sz="quarter" idx="11"/>
          </p:nvPr>
        </p:nvSpPr>
        <p:spPr/>
        <p:txBody>
          <a:bodyPr/>
          <a:lstStyle/>
          <a:p>
            <a:r>
              <a:rPr lang="en-US" smtClean="0"/>
              <a:t>Chapter 12 Dependability and Security Specification</a:t>
            </a:r>
            <a:endParaRPr lang="en-US"/>
          </a:p>
        </p:txBody>
      </p: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Security specification</a:t>
            </a:r>
            <a:endParaRPr lang="en-US" dirty="0"/>
          </a:p>
        </p:txBody>
      </p:sp>
      <p:sp>
        <p:nvSpPr>
          <p:cNvPr id="3" name="Content Placeholder 2"/>
          <p:cNvSpPr>
            <a:spLocks noGrp="1"/>
          </p:cNvSpPr>
          <p:nvPr>
            <p:ph idx="1"/>
          </p:nvPr>
        </p:nvSpPr>
        <p:spPr/>
        <p:txBody>
          <a:bodyPr/>
          <a:lstStyle/>
          <a:p>
            <a:r>
              <a:rPr lang="en-US" sz="2000" dirty="0" smtClean="0"/>
              <a:t>Security specification has something in common with safety requirements specification – in both cases, your concern is to avoid something bad happening.</a:t>
            </a:r>
          </a:p>
          <a:p>
            <a:r>
              <a:rPr lang="en-US" sz="2000" dirty="0" smtClean="0"/>
              <a:t>Four major differences</a:t>
            </a:r>
          </a:p>
          <a:p>
            <a:pPr lvl="1"/>
            <a:r>
              <a:rPr lang="en-US" sz="1800" dirty="0" smtClean="0"/>
              <a:t>Safety problems are accidental – the software is not operating in a hostile environment. In security, you must assume that attackers have knowledge of system weaknesses</a:t>
            </a:r>
          </a:p>
          <a:p>
            <a:pPr lvl="1"/>
            <a:r>
              <a:rPr lang="en-US" sz="1800" dirty="0" smtClean="0"/>
              <a:t>When safety failures occur, you can look for the root cause or weakness that led to the failure. When failure results from a deliberate attack, the attacker may conceal the cause of the failure.</a:t>
            </a:r>
          </a:p>
          <a:p>
            <a:pPr lvl="1"/>
            <a:r>
              <a:rPr lang="en-US" sz="1800" dirty="0" smtClean="0"/>
              <a:t>Shutting down a system can avoid a safety-related failure. Causing a shut down may be the aim of an attack.</a:t>
            </a:r>
          </a:p>
          <a:p>
            <a:pPr lvl="1"/>
            <a:r>
              <a:rPr lang="en-US" sz="1800" dirty="0" smtClean="0"/>
              <a:t>Safety-related events are not generated from an intelligent adversary. An attacker can probe defenses over time to discover weaknesses.</a:t>
            </a:r>
            <a:endParaRPr lang="en-US" sz="1800" dirty="0"/>
          </a:p>
        </p:txBody>
      </p:sp>
      <p:sp>
        <p:nvSpPr>
          <p:cNvPr id="4" name="Slide Number Placeholder 3"/>
          <p:cNvSpPr>
            <a:spLocks noGrp="1"/>
          </p:cNvSpPr>
          <p:nvPr>
            <p:ph type="sldNum" sz="quarter" idx="12"/>
          </p:nvPr>
        </p:nvSpPr>
        <p:spPr/>
        <p:txBody>
          <a:bodyPr/>
          <a:lstStyle/>
          <a:p>
            <a:fld id="{348D88E4-469E-644E-9952-CB69E8EF64CD}" type="slidenum">
              <a:rPr lang="en-US" smtClean="0"/>
              <a:pPr/>
              <a:t>40</a:t>
            </a:fld>
            <a:endParaRPr lang="en-US"/>
          </a:p>
        </p:txBody>
      </p:sp>
      <p:sp>
        <p:nvSpPr>
          <p:cNvPr id="5" name="Footer Placeholder 4"/>
          <p:cNvSpPr>
            <a:spLocks noGrp="1"/>
          </p:cNvSpPr>
          <p:nvPr>
            <p:ph type="ftr" sz="quarter" idx="11"/>
          </p:nvPr>
        </p:nvSpPr>
        <p:spPr/>
        <p:txBody>
          <a:bodyPr/>
          <a:lstStyle/>
          <a:p>
            <a:r>
              <a:rPr lang="en-US" smtClean="0"/>
              <a:t>Chapter 12 Dependability and Security Specification</a:t>
            </a:r>
            <a:endParaRPr lang="en-US"/>
          </a:p>
        </p:txBody>
      </p:sp>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71010" name="Rectangle 2"/>
          <p:cNvSpPr>
            <a:spLocks noGrp="1" noChangeArrowheads="1"/>
          </p:cNvSpPr>
          <p:nvPr>
            <p:ph type="title"/>
          </p:nvPr>
        </p:nvSpPr>
        <p:spPr/>
        <p:txBody>
          <a:bodyPr/>
          <a:lstStyle/>
          <a:p>
            <a:r>
              <a:rPr lang="en-US"/>
              <a:t>Types of security requirement</a:t>
            </a:r>
          </a:p>
        </p:txBody>
      </p:sp>
      <p:sp>
        <p:nvSpPr>
          <p:cNvPr id="171011" name="Rectangle 3"/>
          <p:cNvSpPr>
            <a:spLocks noGrp="1" noChangeArrowheads="1"/>
          </p:cNvSpPr>
          <p:nvPr>
            <p:ph idx="1"/>
          </p:nvPr>
        </p:nvSpPr>
        <p:spPr/>
        <p:txBody>
          <a:bodyPr/>
          <a:lstStyle/>
          <a:p>
            <a:pPr>
              <a:lnSpc>
                <a:spcPct val="90000"/>
              </a:lnSpc>
            </a:pPr>
            <a:r>
              <a:rPr lang="en-US" sz="2400"/>
              <a:t>Identification requirements.</a:t>
            </a:r>
          </a:p>
          <a:p>
            <a:pPr>
              <a:lnSpc>
                <a:spcPct val="90000"/>
              </a:lnSpc>
            </a:pPr>
            <a:r>
              <a:rPr lang="en-US" sz="2400"/>
              <a:t>Authentication requirements.</a:t>
            </a:r>
          </a:p>
          <a:p>
            <a:pPr>
              <a:lnSpc>
                <a:spcPct val="90000"/>
              </a:lnSpc>
            </a:pPr>
            <a:r>
              <a:rPr lang="en-US" sz="2400"/>
              <a:t>Authorisation requirements.</a:t>
            </a:r>
          </a:p>
          <a:p>
            <a:pPr>
              <a:lnSpc>
                <a:spcPct val="90000"/>
              </a:lnSpc>
            </a:pPr>
            <a:r>
              <a:rPr lang="en-US" sz="2400"/>
              <a:t>Immunity requirements.</a:t>
            </a:r>
          </a:p>
          <a:p>
            <a:pPr>
              <a:lnSpc>
                <a:spcPct val="90000"/>
              </a:lnSpc>
            </a:pPr>
            <a:r>
              <a:rPr lang="en-US" sz="2400"/>
              <a:t>Integrity requirements.</a:t>
            </a:r>
          </a:p>
          <a:p>
            <a:pPr>
              <a:lnSpc>
                <a:spcPct val="90000"/>
              </a:lnSpc>
            </a:pPr>
            <a:r>
              <a:rPr lang="en-US" sz="2400"/>
              <a:t>Intrusion detection requirements.</a:t>
            </a:r>
          </a:p>
          <a:p>
            <a:pPr>
              <a:lnSpc>
                <a:spcPct val="90000"/>
              </a:lnSpc>
            </a:pPr>
            <a:r>
              <a:rPr lang="en-US" sz="2400"/>
              <a:t>Non-repudiation requirements.</a:t>
            </a:r>
          </a:p>
          <a:p>
            <a:pPr>
              <a:lnSpc>
                <a:spcPct val="90000"/>
              </a:lnSpc>
            </a:pPr>
            <a:r>
              <a:rPr lang="en-US" sz="2400"/>
              <a:t>Privacy requirements.</a:t>
            </a:r>
          </a:p>
          <a:p>
            <a:pPr>
              <a:lnSpc>
                <a:spcPct val="90000"/>
              </a:lnSpc>
            </a:pPr>
            <a:r>
              <a:rPr lang="en-US" sz="2400"/>
              <a:t>Security auditing requirements.</a:t>
            </a:r>
          </a:p>
          <a:p>
            <a:pPr>
              <a:lnSpc>
                <a:spcPct val="90000"/>
              </a:lnSpc>
            </a:pPr>
            <a:r>
              <a:rPr lang="en-US" sz="2400"/>
              <a:t>System maintenance security requirements.</a:t>
            </a:r>
          </a:p>
        </p:txBody>
      </p:sp>
      <p:sp>
        <p:nvSpPr>
          <p:cNvPr id="4" name="Slide Number Placeholder 3"/>
          <p:cNvSpPr>
            <a:spLocks noGrp="1"/>
          </p:cNvSpPr>
          <p:nvPr>
            <p:ph type="sldNum" sz="quarter" idx="12"/>
          </p:nvPr>
        </p:nvSpPr>
        <p:spPr/>
        <p:txBody>
          <a:bodyPr/>
          <a:lstStyle/>
          <a:p>
            <a:fld id="{348D88E4-469E-644E-9952-CB69E8EF64CD}" type="slidenum">
              <a:rPr lang="en-US" smtClean="0"/>
              <a:pPr/>
              <a:t>41</a:t>
            </a:fld>
            <a:endParaRPr lang="en-US"/>
          </a:p>
        </p:txBody>
      </p:sp>
      <p:sp>
        <p:nvSpPr>
          <p:cNvPr id="5" name="Footer Placeholder 4"/>
          <p:cNvSpPr>
            <a:spLocks noGrp="1"/>
          </p:cNvSpPr>
          <p:nvPr>
            <p:ph type="ftr" sz="quarter" idx="11"/>
          </p:nvPr>
        </p:nvSpPr>
        <p:spPr/>
        <p:txBody>
          <a:bodyPr/>
          <a:lstStyle/>
          <a:p>
            <a:r>
              <a:rPr lang="en-US" smtClean="0"/>
              <a:t>Chapter 12 Dependability and Security Specification</a:t>
            </a:r>
            <a:endParaRPr lang="en-US"/>
          </a:p>
        </p:txBody>
      </p:sp>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a:t>
            </a:r>
            <a:r>
              <a:rPr lang="en-US" dirty="0"/>
              <a:t>preliminary risk assessment process for security requirements</a:t>
            </a:r>
            <a:r>
              <a:rPr lang="en-GB" dirty="0" smtClean="0"/>
              <a:t> </a:t>
            </a:r>
            <a:endParaRPr lang="en-US" dirty="0"/>
          </a:p>
        </p:txBody>
      </p:sp>
      <p:pic>
        <p:nvPicPr>
          <p:cNvPr id="4" name="Content Placeholder 3" descr="12.9SecurityRiskAssessment.eps"/>
          <p:cNvPicPr>
            <a:picLocks noGrp="1" noChangeAspect="1"/>
          </p:cNvPicPr>
          <p:nvPr>
            <p:ph idx="1"/>
          </p:nvPr>
        </p:nvPicPr>
        <mc:AlternateContent xmlns:ma="http://schemas.microsoft.com/office/mac/drawingml/2008/main">
          <mc:Choice Requires="ma">
            <p:blipFill>
              <a:blip r:embed="rId2"/>
              <a:srcRect t="-2839" b="-2839"/>
              <a:stretch>
                <a:fillRect/>
              </a:stretch>
            </p:blipFill>
          </mc:Choice>
          <mc:Fallback xmlns:p="http://schemas.openxmlformats.org/presentationml/2006/main" xmlns:mv="urn:schemas-microsoft-com:mac:vml" xmlns:mc="http://schemas.openxmlformats.org/markup-compatibility/2006" xmlns:r="http://schemas.openxmlformats.org/officeDocument/2006/relationships" xmlns:a="http://schemas.openxmlformats.org/drawingml/2006/main" xmlns="">
            <p:blipFill>
              <a:blip r:embed="rId3"/>
              <a:srcRect t="-2839" b="-2839"/>
              <a:stretch>
                <a:fillRect/>
              </a:stretch>
            </p:blipFill>
          </mc:Fallback>
        </mc:AlternateContent>
        <p:spPr>
          <a:xfrm>
            <a:off x="1452543" y="2252391"/>
            <a:ext cx="5983929" cy="3290930"/>
          </a:xfrm>
        </p:spPr>
      </p:pic>
      <p:sp>
        <p:nvSpPr>
          <p:cNvPr id="5" name="Slide Number Placeholder 4"/>
          <p:cNvSpPr>
            <a:spLocks noGrp="1"/>
          </p:cNvSpPr>
          <p:nvPr>
            <p:ph type="sldNum" sz="quarter" idx="12"/>
          </p:nvPr>
        </p:nvSpPr>
        <p:spPr/>
        <p:txBody>
          <a:bodyPr/>
          <a:lstStyle/>
          <a:p>
            <a:fld id="{348D88E4-469E-644E-9952-CB69E8EF64CD}" type="slidenum">
              <a:rPr lang="en-US" smtClean="0"/>
              <a:pPr/>
              <a:t>42</a:t>
            </a:fld>
            <a:endParaRPr lang="en-US"/>
          </a:p>
        </p:txBody>
      </p:sp>
      <p:sp>
        <p:nvSpPr>
          <p:cNvPr id="6" name="Footer Placeholder 5"/>
          <p:cNvSpPr>
            <a:spLocks noGrp="1"/>
          </p:cNvSpPr>
          <p:nvPr>
            <p:ph type="ftr" sz="quarter" idx="11"/>
          </p:nvPr>
        </p:nvSpPr>
        <p:spPr/>
        <p:txBody>
          <a:bodyPr/>
          <a:lstStyle/>
          <a:p>
            <a:r>
              <a:rPr lang="en-US" smtClean="0"/>
              <a:t>Chapter 12 Dependability and Security Specification</a:t>
            </a:r>
            <a:endParaRPr lang="en-US"/>
          </a:p>
        </p:txBody>
      </p:sp>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Security risk assessment</a:t>
            </a:r>
            <a:endParaRPr lang="en-US" dirty="0"/>
          </a:p>
        </p:txBody>
      </p:sp>
      <p:sp>
        <p:nvSpPr>
          <p:cNvPr id="3" name="Content Placeholder 2"/>
          <p:cNvSpPr>
            <a:spLocks noGrp="1"/>
          </p:cNvSpPr>
          <p:nvPr>
            <p:ph idx="1"/>
          </p:nvPr>
        </p:nvSpPr>
        <p:spPr/>
        <p:txBody>
          <a:bodyPr/>
          <a:lstStyle/>
          <a:p>
            <a:r>
              <a:rPr lang="en-US" dirty="0" smtClean="0"/>
              <a:t>Asset identification</a:t>
            </a:r>
          </a:p>
          <a:p>
            <a:pPr lvl="1"/>
            <a:r>
              <a:rPr lang="en-US" dirty="0" smtClean="0"/>
              <a:t>Identify the key system assets (or services) that have to be protected.</a:t>
            </a:r>
          </a:p>
          <a:p>
            <a:r>
              <a:rPr lang="en-US" dirty="0" smtClean="0"/>
              <a:t>Asset value assessment</a:t>
            </a:r>
          </a:p>
          <a:p>
            <a:pPr lvl="1"/>
            <a:r>
              <a:rPr lang="en-US" dirty="0" smtClean="0"/>
              <a:t>Estimate the value of the identified assets.</a:t>
            </a:r>
          </a:p>
          <a:p>
            <a:r>
              <a:rPr lang="en-US" dirty="0" smtClean="0"/>
              <a:t>Exposure assessment</a:t>
            </a:r>
          </a:p>
          <a:p>
            <a:pPr lvl="1"/>
            <a:r>
              <a:rPr lang="en-US" dirty="0" smtClean="0"/>
              <a:t>Assess the potential losses associated with each asset.</a:t>
            </a:r>
          </a:p>
          <a:p>
            <a:r>
              <a:rPr lang="en-US" dirty="0" smtClean="0"/>
              <a:t>Threat identification</a:t>
            </a:r>
          </a:p>
          <a:p>
            <a:pPr lvl="1"/>
            <a:r>
              <a:rPr lang="en-US" dirty="0" smtClean="0"/>
              <a:t>Identify the most probable threats to the system assets</a:t>
            </a:r>
            <a:endParaRPr lang="en-US" dirty="0"/>
          </a:p>
        </p:txBody>
      </p:sp>
      <p:sp>
        <p:nvSpPr>
          <p:cNvPr id="4" name="Slide Number Placeholder 3"/>
          <p:cNvSpPr>
            <a:spLocks noGrp="1"/>
          </p:cNvSpPr>
          <p:nvPr>
            <p:ph type="sldNum" sz="quarter" idx="12"/>
          </p:nvPr>
        </p:nvSpPr>
        <p:spPr/>
        <p:txBody>
          <a:bodyPr/>
          <a:lstStyle/>
          <a:p>
            <a:fld id="{348D88E4-469E-644E-9952-CB69E8EF64CD}" type="slidenum">
              <a:rPr lang="en-US" smtClean="0"/>
              <a:pPr/>
              <a:t>43</a:t>
            </a:fld>
            <a:endParaRPr lang="en-US"/>
          </a:p>
        </p:txBody>
      </p:sp>
      <p:sp>
        <p:nvSpPr>
          <p:cNvPr id="5" name="Footer Placeholder 4"/>
          <p:cNvSpPr>
            <a:spLocks noGrp="1"/>
          </p:cNvSpPr>
          <p:nvPr>
            <p:ph type="ftr" sz="quarter" idx="11"/>
          </p:nvPr>
        </p:nvSpPr>
        <p:spPr/>
        <p:txBody>
          <a:bodyPr/>
          <a:lstStyle/>
          <a:p>
            <a:r>
              <a:rPr lang="en-US" smtClean="0"/>
              <a:t>Chapter 12 Dependability and Security Specification</a:t>
            </a:r>
            <a:endParaRPr lang="en-US"/>
          </a:p>
        </p:txBody>
      </p:sp>
    </p:spTree>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Security risk assessment</a:t>
            </a:r>
            <a:endParaRPr lang="en-US" dirty="0"/>
          </a:p>
        </p:txBody>
      </p:sp>
      <p:sp>
        <p:nvSpPr>
          <p:cNvPr id="3" name="Content Placeholder 2"/>
          <p:cNvSpPr>
            <a:spLocks noGrp="1"/>
          </p:cNvSpPr>
          <p:nvPr>
            <p:ph idx="1"/>
          </p:nvPr>
        </p:nvSpPr>
        <p:spPr/>
        <p:txBody>
          <a:bodyPr/>
          <a:lstStyle/>
          <a:p>
            <a:r>
              <a:rPr lang="en-US" dirty="0" smtClean="0"/>
              <a:t>Attack assessment</a:t>
            </a:r>
          </a:p>
          <a:p>
            <a:pPr lvl="1"/>
            <a:r>
              <a:rPr lang="en-US" dirty="0" smtClean="0"/>
              <a:t>Decompose threats into possible attacks on the system and the ways that these may occur.</a:t>
            </a:r>
          </a:p>
          <a:p>
            <a:r>
              <a:rPr lang="en-US" dirty="0" smtClean="0"/>
              <a:t>Control identification</a:t>
            </a:r>
          </a:p>
          <a:p>
            <a:pPr lvl="1"/>
            <a:r>
              <a:rPr lang="en-US" dirty="0" smtClean="0"/>
              <a:t>Propose the controls that may be put in place to protect an asset.</a:t>
            </a:r>
          </a:p>
          <a:p>
            <a:r>
              <a:rPr lang="en-US" dirty="0" smtClean="0"/>
              <a:t>Feasibility assessment</a:t>
            </a:r>
          </a:p>
          <a:p>
            <a:pPr lvl="1"/>
            <a:r>
              <a:rPr lang="en-US" dirty="0" smtClean="0"/>
              <a:t>Assess the technical feasibility and cost of the controls.</a:t>
            </a:r>
          </a:p>
          <a:p>
            <a:r>
              <a:rPr lang="en-US" dirty="0" smtClean="0"/>
              <a:t>Security requirements definition</a:t>
            </a:r>
          </a:p>
          <a:p>
            <a:pPr lvl="1"/>
            <a:r>
              <a:rPr lang="en-US" dirty="0" smtClean="0"/>
              <a:t>Define system security requirements. These can be infrastructure or application system requirements.</a:t>
            </a:r>
          </a:p>
        </p:txBody>
      </p:sp>
      <p:sp>
        <p:nvSpPr>
          <p:cNvPr id="4" name="Slide Number Placeholder 3"/>
          <p:cNvSpPr>
            <a:spLocks noGrp="1"/>
          </p:cNvSpPr>
          <p:nvPr>
            <p:ph type="sldNum" sz="quarter" idx="12"/>
          </p:nvPr>
        </p:nvSpPr>
        <p:spPr/>
        <p:txBody>
          <a:bodyPr/>
          <a:lstStyle/>
          <a:p>
            <a:fld id="{348D88E4-469E-644E-9952-CB69E8EF64CD}" type="slidenum">
              <a:rPr lang="en-US" smtClean="0"/>
              <a:pPr/>
              <a:t>44</a:t>
            </a:fld>
            <a:endParaRPr lang="en-US"/>
          </a:p>
        </p:txBody>
      </p:sp>
      <p:sp>
        <p:nvSpPr>
          <p:cNvPr id="5" name="Footer Placeholder 4"/>
          <p:cNvSpPr>
            <a:spLocks noGrp="1"/>
          </p:cNvSpPr>
          <p:nvPr>
            <p:ph type="ftr" sz="quarter" idx="11"/>
          </p:nvPr>
        </p:nvSpPr>
        <p:spPr/>
        <p:txBody>
          <a:bodyPr/>
          <a:lstStyle/>
          <a:p>
            <a:r>
              <a:rPr lang="en-US" smtClean="0"/>
              <a:t>Chapter 12 Dependability and Security Specification</a:t>
            </a:r>
            <a:endParaRPr lang="en-US"/>
          </a:p>
        </p:txBody>
      </p:sp>
    </p:spTree>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Asset </a:t>
            </a:r>
            <a:r>
              <a:rPr lang="en-US" dirty="0"/>
              <a:t>analysis in a preliminary risk assessment report for the MHC-</a:t>
            </a:r>
            <a:r>
              <a:rPr lang="en-US" dirty="0" smtClean="0"/>
              <a:t>PMS</a:t>
            </a:r>
            <a:endParaRPr lang="en-US" dirty="0"/>
          </a:p>
        </p:txBody>
      </p:sp>
      <p:graphicFrame>
        <p:nvGraphicFramePr>
          <p:cNvPr id="4" name="Content Placeholder 3"/>
          <p:cNvGraphicFramePr>
            <a:graphicFrameLocks noGrp="1"/>
          </p:cNvGraphicFramePr>
          <p:nvPr>
            <p:ph idx="1"/>
          </p:nvPr>
        </p:nvGraphicFramePr>
        <p:xfrm>
          <a:off x="457200" y="2040006"/>
          <a:ext cx="8229600" cy="3707039"/>
        </p:xfrm>
        <a:graphic>
          <a:graphicData uri="http://schemas.openxmlformats.org/drawingml/2006/table">
            <a:tbl>
              <a:tblPr firstRow="1" bandRow="1">
                <a:tableStyleId>{5C22544A-7EE6-4342-B048-85BDC9FD1C3A}</a:tableStyleId>
              </a:tblPr>
              <a:tblGrid>
                <a:gridCol w="2743200"/>
                <a:gridCol w="2743200"/>
                <a:gridCol w="2743200"/>
              </a:tblGrid>
              <a:tr h="370840">
                <a:tc>
                  <a:txBody>
                    <a:bodyPr/>
                    <a:lstStyle/>
                    <a:p>
                      <a:pPr indent="347345" algn="just">
                        <a:spcAft>
                          <a:spcPts val="0"/>
                        </a:spcAft>
                        <a:tabLst>
                          <a:tab pos="342900" algn="l"/>
                          <a:tab pos="685800" algn="l"/>
                          <a:tab pos="1028700" algn="l"/>
                        </a:tabLst>
                      </a:pPr>
                      <a:r>
                        <a:rPr lang="en-GB" sz="1400" b="1" dirty="0" smtClean="0">
                          <a:solidFill>
                            <a:srgbClr val="000000"/>
                          </a:solidFill>
                          <a:latin typeface="Arial"/>
                          <a:ea typeface="Times New Roman"/>
                          <a:cs typeface="Arial"/>
                        </a:rPr>
                        <a:t>Asset</a:t>
                      </a:r>
                      <a:endParaRPr lang="en-GB" sz="1400" b="1" dirty="0">
                        <a:solidFill>
                          <a:srgbClr val="000000"/>
                        </a:solidFill>
                        <a:latin typeface="Arial"/>
                        <a:ea typeface="Times New Roman"/>
                        <a:cs typeface="Arial"/>
                      </a:endParaRPr>
                    </a:p>
                  </a:txBody>
                  <a:tcPr marL="68580" marR="68580" marT="72000" marB="108000"/>
                </a:tc>
                <a:tc>
                  <a:txBody>
                    <a:bodyPr/>
                    <a:lstStyle/>
                    <a:p>
                      <a:pPr indent="347345" algn="just">
                        <a:spcAft>
                          <a:spcPts val="0"/>
                        </a:spcAft>
                        <a:tabLst>
                          <a:tab pos="342900" algn="l"/>
                          <a:tab pos="685800" algn="l"/>
                          <a:tab pos="1028700" algn="l"/>
                        </a:tabLst>
                      </a:pPr>
                      <a:r>
                        <a:rPr lang="en-GB" sz="1400" b="1" dirty="0">
                          <a:solidFill>
                            <a:srgbClr val="000000"/>
                          </a:solidFill>
                          <a:latin typeface="Arial"/>
                          <a:ea typeface="Times New Roman"/>
                          <a:cs typeface="Arial"/>
                        </a:rPr>
                        <a:t>Value</a:t>
                      </a:r>
                    </a:p>
                  </a:txBody>
                  <a:tcPr marL="68580" marR="68580" marT="72000" marB="108000"/>
                </a:tc>
                <a:tc>
                  <a:txBody>
                    <a:bodyPr/>
                    <a:lstStyle/>
                    <a:p>
                      <a:pPr indent="347345" algn="just">
                        <a:spcAft>
                          <a:spcPts val="0"/>
                        </a:spcAft>
                        <a:tabLst>
                          <a:tab pos="342900" algn="l"/>
                          <a:tab pos="685800" algn="l"/>
                          <a:tab pos="1028700" algn="l"/>
                        </a:tabLst>
                      </a:pPr>
                      <a:r>
                        <a:rPr lang="en-GB" sz="1400" b="1" dirty="0" smtClean="0">
                          <a:solidFill>
                            <a:srgbClr val="000000"/>
                          </a:solidFill>
                          <a:latin typeface="Arial"/>
                          <a:ea typeface="Times New Roman"/>
                          <a:cs typeface="Arial"/>
                        </a:rPr>
                        <a:t>Exposure</a:t>
                      </a:r>
                      <a:endParaRPr lang="en-GB" sz="1400" b="1" dirty="0">
                        <a:solidFill>
                          <a:srgbClr val="000000"/>
                        </a:solidFill>
                        <a:latin typeface="Arial"/>
                        <a:ea typeface="Times New Roman"/>
                        <a:cs typeface="Arial"/>
                      </a:endParaRPr>
                    </a:p>
                  </a:txBody>
                  <a:tcPr marL="68580" marR="68580" marT="72000" marB="108000"/>
                </a:tc>
              </a:tr>
              <a:tr h="370840">
                <a:tc>
                  <a:txBody>
                    <a:bodyPr/>
                    <a:lstStyle/>
                    <a:p>
                      <a:pPr algn="just">
                        <a:spcAft>
                          <a:spcPts val="0"/>
                        </a:spcAft>
                        <a:tabLst>
                          <a:tab pos="342900" algn="l"/>
                          <a:tab pos="685800" algn="l"/>
                          <a:tab pos="1028700" algn="l"/>
                        </a:tabLst>
                      </a:pPr>
                      <a:r>
                        <a:rPr lang="en-GB" sz="1400" dirty="0" smtClean="0">
                          <a:solidFill>
                            <a:srgbClr val="000000"/>
                          </a:solidFill>
                          <a:latin typeface="Arial"/>
                          <a:ea typeface="Times New Roman"/>
                          <a:cs typeface="Arial"/>
                        </a:rPr>
                        <a:t>The </a:t>
                      </a:r>
                      <a:r>
                        <a:rPr lang="en-GB" sz="1400" dirty="0">
                          <a:solidFill>
                            <a:srgbClr val="000000"/>
                          </a:solidFill>
                          <a:latin typeface="Arial"/>
                          <a:ea typeface="Times New Roman"/>
                          <a:cs typeface="Arial"/>
                        </a:rPr>
                        <a:t>information system</a:t>
                      </a:r>
                    </a:p>
                  </a:txBody>
                  <a:tcPr marL="68580" marR="68580" marT="72000" marB="108000"/>
                </a:tc>
                <a:tc>
                  <a:txBody>
                    <a:bodyPr/>
                    <a:lstStyle/>
                    <a:p>
                      <a:pPr algn="l">
                        <a:spcAft>
                          <a:spcPts val="0"/>
                        </a:spcAft>
                        <a:tabLst>
                          <a:tab pos="342900" algn="l"/>
                          <a:tab pos="685800" algn="l"/>
                          <a:tab pos="1028700" algn="l"/>
                        </a:tabLst>
                      </a:pPr>
                      <a:r>
                        <a:rPr lang="en-GB" sz="1400">
                          <a:solidFill>
                            <a:srgbClr val="000000"/>
                          </a:solidFill>
                          <a:latin typeface="Arial"/>
                          <a:ea typeface="Times New Roman"/>
                          <a:cs typeface="Arial"/>
                        </a:rPr>
                        <a:t>High. Required to support all clinical consultations. Potentially safety-critical.</a:t>
                      </a:r>
                    </a:p>
                  </a:txBody>
                  <a:tcPr marL="68580" marR="68580" marT="72000" marB="108000"/>
                </a:tc>
                <a:tc>
                  <a:txBody>
                    <a:bodyPr/>
                    <a:lstStyle/>
                    <a:p>
                      <a:pPr algn="just">
                        <a:spcAft>
                          <a:spcPts val="0"/>
                        </a:spcAft>
                        <a:tabLst>
                          <a:tab pos="342900" algn="l"/>
                          <a:tab pos="685800" algn="l"/>
                          <a:tab pos="1028700" algn="l"/>
                        </a:tabLst>
                      </a:pPr>
                      <a:r>
                        <a:rPr lang="en-GB" sz="1400">
                          <a:solidFill>
                            <a:srgbClr val="000000"/>
                          </a:solidFill>
                          <a:latin typeface="Arial"/>
                          <a:ea typeface="Times New Roman"/>
                          <a:cs typeface="Arial"/>
                        </a:rPr>
                        <a:t>High. Financial loss as clinics may have to be canceled. Costs of restoring system. Possible patient harm if treatment cannot be prescribed.</a:t>
                      </a:r>
                    </a:p>
                  </a:txBody>
                  <a:tcPr marL="68580" marR="68580" marT="72000" marB="108000"/>
                </a:tc>
              </a:tr>
              <a:tr h="370840">
                <a:tc>
                  <a:txBody>
                    <a:bodyPr/>
                    <a:lstStyle/>
                    <a:p>
                      <a:pPr algn="just">
                        <a:spcAft>
                          <a:spcPts val="0"/>
                        </a:spcAft>
                        <a:tabLst>
                          <a:tab pos="342900" algn="l"/>
                          <a:tab pos="685800" algn="l"/>
                          <a:tab pos="1028700" algn="l"/>
                        </a:tabLst>
                      </a:pPr>
                      <a:r>
                        <a:rPr lang="en-GB" sz="1400">
                          <a:solidFill>
                            <a:srgbClr val="000000"/>
                          </a:solidFill>
                          <a:latin typeface="Arial"/>
                          <a:ea typeface="Times New Roman"/>
                          <a:cs typeface="Arial"/>
                        </a:rPr>
                        <a:t>The patient database</a:t>
                      </a:r>
                    </a:p>
                  </a:txBody>
                  <a:tcPr marL="68580" marR="68580" marT="72000" marB="108000"/>
                </a:tc>
                <a:tc>
                  <a:txBody>
                    <a:bodyPr/>
                    <a:lstStyle/>
                    <a:p>
                      <a:pPr algn="l">
                        <a:spcAft>
                          <a:spcPts val="0"/>
                        </a:spcAft>
                        <a:tabLst>
                          <a:tab pos="342900" algn="l"/>
                          <a:tab pos="685800" algn="l"/>
                          <a:tab pos="1028700" algn="l"/>
                        </a:tabLst>
                      </a:pPr>
                      <a:r>
                        <a:rPr lang="en-GB" sz="1400">
                          <a:solidFill>
                            <a:srgbClr val="000000"/>
                          </a:solidFill>
                          <a:latin typeface="Arial"/>
                          <a:ea typeface="Times New Roman"/>
                          <a:cs typeface="Arial"/>
                        </a:rPr>
                        <a:t>High. Required to support all clinical consultations. Potentially safety-critical.</a:t>
                      </a:r>
                    </a:p>
                  </a:txBody>
                  <a:tcPr marL="68580" marR="68580" marT="72000" marB="108000"/>
                </a:tc>
                <a:tc>
                  <a:txBody>
                    <a:bodyPr/>
                    <a:lstStyle/>
                    <a:p>
                      <a:pPr algn="just">
                        <a:spcAft>
                          <a:spcPts val="0"/>
                        </a:spcAft>
                        <a:tabLst>
                          <a:tab pos="342900" algn="l"/>
                          <a:tab pos="685800" algn="l"/>
                          <a:tab pos="1028700" algn="l"/>
                        </a:tabLst>
                      </a:pPr>
                      <a:r>
                        <a:rPr lang="en-GB" sz="1400">
                          <a:solidFill>
                            <a:srgbClr val="000000"/>
                          </a:solidFill>
                          <a:latin typeface="Arial"/>
                          <a:ea typeface="Times New Roman"/>
                          <a:cs typeface="Arial"/>
                        </a:rPr>
                        <a:t>High. Financial loss as clinics may have to be canceled. Costs of restoring system. Possible patient harm if treatment cannot be prescribed.</a:t>
                      </a:r>
                    </a:p>
                  </a:txBody>
                  <a:tcPr marL="68580" marR="68580" marT="72000" marB="108000"/>
                </a:tc>
              </a:tr>
              <a:tr h="370840">
                <a:tc>
                  <a:txBody>
                    <a:bodyPr/>
                    <a:lstStyle/>
                    <a:p>
                      <a:pPr algn="just">
                        <a:spcAft>
                          <a:spcPts val="0"/>
                        </a:spcAft>
                        <a:tabLst>
                          <a:tab pos="342900" algn="l"/>
                          <a:tab pos="685800" algn="l"/>
                          <a:tab pos="1028700" algn="l"/>
                        </a:tabLst>
                      </a:pPr>
                      <a:r>
                        <a:rPr lang="en-GB" sz="1400">
                          <a:solidFill>
                            <a:srgbClr val="000000"/>
                          </a:solidFill>
                          <a:latin typeface="Arial"/>
                          <a:ea typeface="Times New Roman"/>
                          <a:cs typeface="Arial"/>
                        </a:rPr>
                        <a:t>An individual patient record</a:t>
                      </a:r>
                    </a:p>
                  </a:txBody>
                  <a:tcPr marL="68580" marR="68580" marT="72000" marB="108000"/>
                </a:tc>
                <a:tc>
                  <a:txBody>
                    <a:bodyPr/>
                    <a:lstStyle/>
                    <a:p>
                      <a:pPr algn="just">
                        <a:spcAft>
                          <a:spcPts val="0"/>
                        </a:spcAft>
                        <a:tabLst>
                          <a:tab pos="342900" algn="l"/>
                          <a:tab pos="685800" algn="l"/>
                          <a:tab pos="1028700" algn="l"/>
                        </a:tabLst>
                      </a:pPr>
                      <a:r>
                        <a:rPr lang="en-GB" sz="1400">
                          <a:solidFill>
                            <a:srgbClr val="000000"/>
                          </a:solidFill>
                          <a:latin typeface="Arial"/>
                          <a:ea typeface="Times New Roman"/>
                          <a:cs typeface="Arial"/>
                        </a:rPr>
                        <a:t>Normally low although may be high for specific high-profile patients.</a:t>
                      </a:r>
                    </a:p>
                  </a:txBody>
                  <a:tcPr marL="68580" marR="68580" marT="72000" marB="108000"/>
                </a:tc>
                <a:tc>
                  <a:txBody>
                    <a:bodyPr/>
                    <a:lstStyle/>
                    <a:p>
                      <a:pPr algn="just">
                        <a:spcAft>
                          <a:spcPts val="0"/>
                        </a:spcAft>
                        <a:tabLst>
                          <a:tab pos="342900" algn="l"/>
                          <a:tab pos="685800" algn="l"/>
                          <a:tab pos="1028700" algn="l"/>
                        </a:tabLst>
                      </a:pPr>
                      <a:r>
                        <a:rPr lang="en-GB" sz="1400" dirty="0">
                          <a:solidFill>
                            <a:srgbClr val="000000"/>
                          </a:solidFill>
                          <a:latin typeface="Arial"/>
                          <a:ea typeface="Times New Roman"/>
                          <a:cs typeface="Arial"/>
                        </a:rPr>
                        <a:t>Low direct losses but possible loss of reputation</a:t>
                      </a:r>
                      <a:r>
                        <a:rPr lang="en-GB" sz="1400" dirty="0" smtClean="0">
                          <a:solidFill>
                            <a:srgbClr val="000000"/>
                          </a:solidFill>
                          <a:latin typeface="Arial"/>
                          <a:ea typeface="Times New Roman"/>
                          <a:cs typeface="Arial"/>
                        </a:rPr>
                        <a:t>.</a:t>
                      </a:r>
                      <a:endParaRPr lang="en-GB" sz="1400" dirty="0">
                        <a:solidFill>
                          <a:srgbClr val="000000"/>
                        </a:solidFill>
                        <a:latin typeface="Arial"/>
                        <a:ea typeface="Times New Roman"/>
                        <a:cs typeface="Arial"/>
                      </a:endParaRPr>
                    </a:p>
                  </a:txBody>
                  <a:tcPr marL="68580" marR="68580" marT="72000" marB="108000"/>
                </a:tc>
              </a:tr>
            </a:tbl>
          </a:graphicData>
        </a:graphic>
      </p:graphicFrame>
      <p:sp>
        <p:nvSpPr>
          <p:cNvPr id="5" name="Slide Number Placeholder 4"/>
          <p:cNvSpPr>
            <a:spLocks noGrp="1"/>
          </p:cNvSpPr>
          <p:nvPr>
            <p:ph type="sldNum" sz="quarter" idx="12"/>
          </p:nvPr>
        </p:nvSpPr>
        <p:spPr/>
        <p:txBody>
          <a:bodyPr/>
          <a:lstStyle/>
          <a:p>
            <a:fld id="{348D88E4-469E-644E-9952-CB69E8EF64CD}" type="slidenum">
              <a:rPr lang="en-US" smtClean="0"/>
              <a:pPr/>
              <a:t>45</a:t>
            </a:fld>
            <a:endParaRPr lang="en-US"/>
          </a:p>
        </p:txBody>
      </p:sp>
      <p:sp>
        <p:nvSpPr>
          <p:cNvPr id="6" name="Footer Placeholder 5"/>
          <p:cNvSpPr>
            <a:spLocks noGrp="1"/>
          </p:cNvSpPr>
          <p:nvPr>
            <p:ph type="ftr" sz="quarter" idx="11"/>
          </p:nvPr>
        </p:nvSpPr>
        <p:spPr/>
        <p:txBody>
          <a:bodyPr/>
          <a:lstStyle/>
          <a:p>
            <a:r>
              <a:rPr lang="en-US" smtClean="0"/>
              <a:t>Chapter 12 Dependability and Security Specification</a:t>
            </a:r>
            <a:endParaRPr lang="en-US"/>
          </a:p>
        </p:txBody>
      </p:sp>
    </p:spTree>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Threat </a:t>
            </a:r>
            <a:r>
              <a:rPr lang="en-US" dirty="0"/>
              <a:t>and control analysis in a preliminary risk assessment </a:t>
            </a:r>
            <a:r>
              <a:rPr lang="en-US" dirty="0" smtClean="0"/>
              <a:t>report</a:t>
            </a:r>
            <a:r>
              <a:rPr lang="en-GB" dirty="0" smtClean="0"/>
              <a:t> </a:t>
            </a:r>
            <a:endParaRPr lang="en-US" dirty="0"/>
          </a:p>
        </p:txBody>
      </p:sp>
      <p:graphicFrame>
        <p:nvGraphicFramePr>
          <p:cNvPr id="4" name="Content Placeholder 3"/>
          <p:cNvGraphicFramePr>
            <a:graphicFrameLocks noGrp="1"/>
          </p:cNvGraphicFramePr>
          <p:nvPr>
            <p:ph idx="1"/>
          </p:nvPr>
        </p:nvGraphicFramePr>
        <p:xfrm>
          <a:off x="457200" y="2219732"/>
          <a:ext cx="7940292" cy="3389879"/>
        </p:xfrm>
        <a:graphic>
          <a:graphicData uri="http://schemas.openxmlformats.org/drawingml/2006/table">
            <a:tbl>
              <a:tblPr firstRow="1" bandRow="1">
                <a:tableStyleId>{5C22544A-7EE6-4342-B048-85BDC9FD1C3A}</a:tableStyleId>
              </a:tblPr>
              <a:tblGrid>
                <a:gridCol w="1985073"/>
                <a:gridCol w="1115793"/>
                <a:gridCol w="2142851"/>
                <a:gridCol w="2696575"/>
              </a:tblGrid>
              <a:tr h="370840">
                <a:tc>
                  <a:txBody>
                    <a:bodyPr/>
                    <a:lstStyle/>
                    <a:p>
                      <a:pPr algn="just">
                        <a:spcBef>
                          <a:spcPts val="300"/>
                        </a:spcBef>
                        <a:spcAft>
                          <a:spcPts val="300"/>
                        </a:spcAft>
                        <a:tabLst>
                          <a:tab pos="342900" algn="l"/>
                          <a:tab pos="685800" algn="l"/>
                          <a:tab pos="1028700" algn="l"/>
                        </a:tabLst>
                      </a:pPr>
                      <a:r>
                        <a:rPr lang="en-GB" sz="1400" b="1" dirty="0" smtClean="0">
                          <a:solidFill>
                            <a:srgbClr val="000000"/>
                          </a:solidFill>
                          <a:latin typeface="Arial"/>
                          <a:ea typeface="Times New Roman"/>
                          <a:cs typeface="Arial"/>
                        </a:rPr>
                        <a:t>Threat</a:t>
                      </a:r>
                      <a:endParaRPr lang="en-GB" sz="1400" b="1" dirty="0">
                        <a:solidFill>
                          <a:srgbClr val="000000"/>
                        </a:solidFill>
                        <a:latin typeface="Arial"/>
                        <a:ea typeface="Times New Roman"/>
                        <a:cs typeface="Arial"/>
                      </a:endParaRPr>
                    </a:p>
                  </a:txBody>
                  <a:tcPr marL="68580" marR="68580" marT="72000" marB="108000"/>
                </a:tc>
                <a:tc>
                  <a:txBody>
                    <a:bodyPr/>
                    <a:lstStyle/>
                    <a:p>
                      <a:pPr algn="just">
                        <a:spcBef>
                          <a:spcPts val="300"/>
                        </a:spcBef>
                        <a:spcAft>
                          <a:spcPts val="300"/>
                        </a:spcAft>
                        <a:tabLst>
                          <a:tab pos="342900" algn="l"/>
                          <a:tab pos="685800" algn="l"/>
                          <a:tab pos="1028700" algn="l"/>
                        </a:tabLst>
                      </a:pPr>
                      <a:r>
                        <a:rPr lang="en-GB" sz="1400" b="1">
                          <a:solidFill>
                            <a:srgbClr val="000000"/>
                          </a:solidFill>
                          <a:latin typeface="Arial"/>
                          <a:ea typeface="Times New Roman"/>
                          <a:cs typeface="Arial"/>
                        </a:rPr>
                        <a:t>Probability</a:t>
                      </a:r>
                    </a:p>
                  </a:txBody>
                  <a:tcPr marL="68580" marR="68580" marT="72000" marB="108000"/>
                </a:tc>
                <a:tc>
                  <a:txBody>
                    <a:bodyPr/>
                    <a:lstStyle/>
                    <a:p>
                      <a:pPr algn="just">
                        <a:spcBef>
                          <a:spcPts val="300"/>
                        </a:spcBef>
                        <a:spcAft>
                          <a:spcPts val="300"/>
                        </a:spcAft>
                        <a:tabLst>
                          <a:tab pos="342900" algn="l"/>
                          <a:tab pos="685800" algn="l"/>
                          <a:tab pos="1028700" algn="l"/>
                        </a:tabLst>
                      </a:pPr>
                      <a:r>
                        <a:rPr lang="en-GB" sz="1400" b="1">
                          <a:solidFill>
                            <a:srgbClr val="000000"/>
                          </a:solidFill>
                          <a:latin typeface="Arial"/>
                          <a:ea typeface="Times New Roman"/>
                          <a:cs typeface="Arial"/>
                        </a:rPr>
                        <a:t>Control</a:t>
                      </a:r>
                    </a:p>
                  </a:txBody>
                  <a:tcPr marL="68580" marR="68580" marT="72000" marB="108000"/>
                </a:tc>
                <a:tc>
                  <a:txBody>
                    <a:bodyPr/>
                    <a:lstStyle/>
                    <a:p>
                      <a:pPr algn="just">
                        <a:spcBef>
                          <a:spcPts val="300"/>
                        </a:spcBef>
                        <a:spcAft>
                          <a:spcPts val="300"/>
                        </a:spcAft>
                        <a:tabLst>
                          <a:tab pos="342900" algn="l"/>
                          <a:tab pos="685800" algn="l"/>
                          <a:tab pos="1028700" algn="l"/>
                        </a:tabLst>
                      </a:pPr>
                      <a:r>
                        <a:rPr lang="en-GB" sz="1400" b="1" dirty="0" smtClean="0">
                          <a:solidFill>
                            <a:srgbClr val="000000"/>
                          </a:solidFill>
                          <a:latin typeface="Arial"/>
                          <a:ea typeface="Times New Roman"/>
                          <a:cs typeface="Arial"/>
                        </a:rPr>
                        <a:t>Feasibility</a:t>
                      </a:r>
                      <a:endParaRPr lang="en-GB" sz="1400" b="1" dirty="0">
                        <a:solidFill>
                          <a:srgbClr val="000000"/>
                        </a:solidFill>
                        <a:latin typeface="Arial"/>
                        <a:ea typeface="Times New Roman"/>
                        <a:cs typeface="Arial"/>
                      </a:endParaRPr>
                    </a:p>
                  </a:txBody>
                  <a:tcPr marL="68580" marR="68580" marT="72000" marB="108000"/>
                </a:tc>
              </a:tr>
              <a:tr h="370840">
                <a:tc>
                  <a:txBody>
                    <a:bodyPr/>
                    <a:lstStyle/>
                    <a:p>
                      <a:pPr algn="just">
                        <a:spcAft>
                          <a:spcPts val="0"/>
                        </a:spcAft>
                        <a:tabLst>
                          <a:tab pos="342900" algn="l"/>
                          <a:tab pos="685800" algn="l"/>
                          <a:tab pos="1028700" algn="l"/>
                        </a:tabLst>
                      </a:pPr>
                      <a:r>
                        <a:rPr lang="en-GB" sz="1400" dirty="0" smtClean="0">
                          <a:solidFill>
                            <a:srgbClr val="000000"/>
                          </a:solidFill>
                          <a:latin typeface="Arial"/>
                          <a:ea typeface="Times New Roman"/>
                          <a:cs typeface="Arial"/>
                        </a:rPr>
                        <a:t>Unauthorized </a:t>
                      </a:r>
                      <a:r>
                        <a:rPr lang="en-GB" sz="1400" dirty="0">
                          <a:solidFill>
                            <a:srgbClr val="000000"/>
                          </a:solidFill>
                          <a:latin typeface="Arial"/>
                          <a:ea typeface="Times New Roman"/>
                          <a:cs typeface="Arial"/>
                        </a:rPr>
                        <a:t>user gains access as system manager and makes system unavailable</a:t>
                      </a:r>
                    </a:p>
                  </a:txBody>
                  <a:tcPr marL="68580" marR="68580" marT="72000" marB="108000"/>
                </a:tc>
                <a:tc>
                  <a:txBody>
                    <a:bodyPr/>
                    <a:lstStyle/>
                    <a:p>
                      <a:pPr algn="just">
                        <a:spcAft>
                          <a:spcPts val="0"/>
                        </a:spcAft>
                        <a:tabLst>
                          <a:tab pos="342900" algn="l"/>
                          <a:tab pos="685800" algn="l"/>
                          <a:tab pos="1028700" algn="l"/>
                        </a:tabLst>
                      </a:pPr>
                      <a:r>
                        <a:rPr lang="en-GB" sz="1400">
                          <a:solidFill>
                            <a:srgbClr val="000000"/>
                          </a:solidFill>
                          <a:latin typeface="Arial"/>
                          <a:ea typeface="Times New Roman"/>
                          <a:cs typeface="Arial"/>
                        </a:rPr>
                        <a:t>Low</a:t>
                      </a:r>
                    </a:p>
                  </a:txBody>
                  <a:tcPr marL="68580" marR="68580" marT="72000" marB="108000"/>
                </a:tc>
                <a:tc>
                  <a:txBody>
                    <a:bodyPr/>
                    <a:lstStyle/>
                    <a:p>
                      <a:pPr algn="l">
                        <a:spcAft>
                          <a:spcPts val="0"/>
                        </a:spcAft>
                        <a:tabLst>
                          <a:tab pos="342900" algn="l"/>
                          <a:tab pos="685800" algn="l"/>
                          <a:tab pos="1028700" algn="l"/>
                        </a:tabLst>
                      </a:pPr>
                      <a:r>
                        <a:rPr lang="en-GB" sz="1400" dirty="0">
                          <a:solidFill>
                            <a:srgbClr val="000000"/>
                          </a:solidFill>
                          <a:latin typeface="Arial"/>
                          <a:ea typeface="Times New Roman"/>
                          <a:cs typeface="Arial"/>
                        </a:rPr>
                        <a:t>Only allow system management from specific locations that are physically secure.</a:t>
                      </a:r>
                    </a:p>
                  </a:txBody>
                  <a:tcPr marL="68580" marR="68580" marT="72000" marB="108000"/>
                </a:tc>
                <a:tc>
                  <a:txBody>
                    <a:bodyPr/>
                    <a:lstStyle/>
                    <a:p>
                      <a:pPr algn="just">
                        <a:spcAft>
                          <a:spcPts val="0"/>
                        </a:spcAft>
                        <a:tabLst>
                          <a:tab pos="342900" algn="l"/>
                          <a:tab pos="685800" algn="l"/>
                          <a:tab pos="1028700" algn="l"/>
                        </a:tabLst>
                      </a:pPr>
                      <a:r>
                        <a:rPr lang="en-GB" sz="1400" dirty="0">
                          <a:solidFill>
                            <a:srgbClr val="000000"/>
                          </a:solidFill>
                          <a:latin typeface="Arial"/>
                          <a:ea typeface="Times New Roman"/>
                          <a:cs typeface="Arial"/>
                        </a:rPr>
                        <a:t>Low cost of implementation but care must be taken with key distribution and to ensure that keys are available in the event of an emergency. </a:t>
                      </a:r>
                    </a:p>
                  </a:txBody>
                  <a:tcPr marL="68580" marR="68580" marT="72000" marB="108000"/>
                </a:tc>
              </a:tr>
              <a:tr h="370840">
                <a:tc>
                  <a:txBody>
                    <a:bodyPr/>
                    <a:lstStyle/>
                    <a:p>
                      <a:pPr algn="just">
                        <a:spcBef>
                          <a:spcPts val="600"/>
                        </a:spcBef>
                        <a:spcAft>
                          <a:spcPts val="0"/>
                        </a:spcAft>
                        <a:tabLst>
                          <a:tab pos="342900" algn="l"/>
                          <a:tab pos="685800" algn="l"/>
                          <a:tab pos="1028700" algn="l"/>
                        </a:tabLst>
                      </a:pPr>
                      <a:r>
                        <a:rPr lang="en-GB" sz="1400">
                          <a:solidFill>
                            <a:srgbClr val="000000"/>
                          </a:solidFill>
                          <a:latin typeface="Arial"/>
                          <a:ea typeface="Times New Roman"/>
                          <a:cs typeface="Arial"/>
                        </a:rPr>
                        <a:t>Unauthorized user gains access as system user and accesses confidential information</a:t>
                      </a:r>
                    </a:p>
                  </a:txBody>
                  <a:tcPr marL="68580" marR="68580" marT="72000" marB="108000"/>
                </a:tc>
                <a:tc>
                  <a:txBody>
                    <a:bodyPr/>
                    <a:lstStyle/>
                    <a:p>
                      <a:pPr algn="just">
                        <a:spcBef>
                          <a:spcPts val="600"/>
                        </a:spcBef>
                        <a:spcAft>
                          <a:spcPts val="0"/>
                        </a:spcAft>
                        <a:tabLst>
                          <a:tab pos="342900" algn="l"/>
                          <a:tab pos="685800" algn="l"/>
                          <a:tab pos="1028700" algn="l"/>
                        </a:tabLst>
                      </a:pPr>
                      <a:r>
                        <a:rPr lang="en-GB" sz="1400">
                          <a:solidFill>
                            <a:srgbClr val="000000"/>
                          </a:solidFill>
                          <a:latin typeface="Arial"/>
                          <a:ea typeface="Times New Roman"/>
                          <a:cs typeface="Arial"/>
                        </a:rPr>
                        <a:t>High</a:t>
                      </a:r>
                    </a:p>
                  </a:txBody>
                  <a:tcPr marL="68580" marR="68580" marT="72000" marB="108000"/>
                </a:tc>
                <a:tc>
                  <a:txBody>
                    <a:bodyPr/>
                    <a:lstStyle/>
                    <a:p>
                      <a:pPr algn="just">
                        <a:spcBef>
                          <a:spcPts val="600"/>
                        </a:spcBef>
                        <a:spcAft>
                          <a:spcPts val="600"/>
                        </a:spcAft>
                        <a:tabLst>
                          <a:tab pos="342900" algn="l"/>
                          <a:tab pos="685800" algn="l"/>
                          <a:tab pos="1028700" algn="l"/>
                        </a:tabLst>
                      </a:pPr>
                      <a:r>
                        <a:rPr lang="en-GB" sz="1400">
                          <a:solidFill>
                            <a:srgbClr val="000000"/>
                          </a:solidFill>
                          <a:latin typeface="Arial"/>
                          <a:ea typeface="Times New Roman"/>
                          <a:cs typeface="Arial"/>
                        </a:rPr>
                        <a:t>Require all users to authenticate themselves using a biometric mechanism.</a:t>
                      </a:r>
                    </a:p>
                    <a:p>
                      <a:pPr algn="just">
                        <a:spcAft>
                          <a:spcPts val="0"/>
                        </a:spcAft>
                        <a:tabLst>
                          <a:tab pos="342900" algn="l"/>
                          <a:tab pos="685800" algn="l"/>
                          <a:tab pos="1028700" algn="l"/>
                        </a:tabLst>
                      </a:pPr>
                      <a:r>
                        <a:rPr lang="en-GB" sz="1400">
                          <a:solidFill>
                            <a:srgbClr val="000000"/>
                          </a:solidFill>
                          <a:latin typeface="Arial"/>
                          <a:ea typeface="Times New Roman"/>
                          <a:cs typeface="Arial"/>
                        </a:rPr>
                        <a:t>Log all changes to patient information to track system usage.</a:t>
                      </a:r>
                    </a:p>
                  </a:txBody>
                  <a:tcPr marL="68580" marR="68580" marT="72000" marB="108000"/>
                </a:tc>
                <a:tc>
                  <a:txBody>
                    <a:bodyPr/>
                    <a:lstStyle/>
                    <a:p>
                      <a:pPr algn="just">
                        <a:spcBef>
                          <a:spcPts val="600"/>
                        </a:spcBef>
                        <a:spcAft>
                          <a:spcPts val="600"/>
                        </a:spcAft>
                        <a:tabLst>
                          <a:tab pos="342900" algn="l"/>
                          <a:tab pos="685800" algn="l"/>
                          <a:tab pos="1028700" algn="l"/>
                        </a:tabLst>
                      </a:pPr>
                      <a:r>
                        <a:rPr lang="en-GB" sz="1400" dirty="0">
                          <a:solidFill>
                            <a:srgbClr val="000000"/>
                          </a:solidFill>
                          <a:latin typeface="Arial"/>
                          <a:ea typeface="Times New Roman"/>
                          <a:cs typeface="Arial"/>
                        </a:rPr>
                        <a:t>Technically feasible but high-cost solution. Possible user resistance.</a:t>
                      </a:r>
                    </a:p>
                    <a:p>
                      <a:pPr algn="just">
                        <a:spcBef>
                          <a:spcPts val="600"/>
                        </a:spcBef>
                        <a:spcAft>
                          <a:spcPts val="0"/>
                        </a:spcAft>
                        <a:tabLst>
                          <a:tab pos="342900" algn="l"/>
                          <a:tab pos="685800" algn="l"/>
                          <a:tab pos="1028700" algn="l"/>
                        </a:tabLst>
                      </a:pPr>
                      <a:r>
                        <a:rPr lang="en-GB" sz="1400" dirty="0">
                          <a:solidFill>
                            <a:srgbClr val="000000"/>
                          </a:solidFill>
                          <a:latin typeface="Arial"/>
                          <a:ea typeface="Times New Roman"/>
                          <a:cs typeface="Arial"/>
                        </a:rPr>
                        <a:t>Simple and transparent to implement and also supports recovery</a:t>
                      </a:r>
                      <a:r>
                        <a:rPr lang="en-GB" sz="1400" dirty="0" smtClean="0">
                          <a:solidFill>
                            <a:srgbClr val="000000"/>
                          </a:solidFill>
                          <a:latin typeface="Arial"/>
                          <a:ea typeface="Times New Roman"/>
                          <a:cs typeface="Arial"/>
                        </a:rPr>
                        <a:t>.</a:t>
                      </a:r>
                      <a:endParaRPr lang="en-GB" sz="1400" dirty="0">
                        <a:solidFill>
                          <a:srgbClr val="000000"/>
                        </a:solidFill>
                        <a:latin typeface="Arial"/>
                        <a:ea typeface="Times New Roman"/>
                        <a:cs typeface="Arial"/>
                      </a:endParaRPr>
                    </a:p>
                  </a:txBody>
                  <a:tcPr marL="68580" marR="68580" marT="72000" marB="108000"/>
                </a:tc>
              </a:tr>
            </a:tbl>
          </a:graphicData>
        </a:graphic>
      </p:graphicFrame>
      <p:sp>
        <p:nvSpPr>
          <p:cNvPr id="5" name="Slide Number Placeholder 4"/>
          <p:cNvSpPr>
            <a:spLocks noGrp="1"/>
          </p:cNvSpPr>
          <p:nvPr>
            <p:ph type="sldNum" sz="quarter" idx="12"/>
          </p:nvPr>
        </p:nvSpPr>
        <p:spPr/>
        <p:txBody>
          <a:bodyPr/>
          <a:lstStyle/>
          <a:p>
            <a:fld id="{348D88E4-469E-644E-9952-CB69E8EF64CD}" type="slidenum">
              <a:rPr lang="en-US" smtClean="0"/>
              <a:pPr/>
              <a:t>46</a:t>
            </a:fld>
            <a:endParaRPr lang="en-US"/>
          </a:p>
        </p:txBody>
      </p:sp>
      <p:sp>
        <p:nvSpPr>
          <p:cNvPr id="6" name="Footer Placeholder 5"/>
          <p:cNvSpPr>
            <a:spLocks noGrp="1"/>
          </p:cNvSpPr>
          <p:nvPr>
            <p:ph type="ftr" sz="quarter" idx="11"/>
          </p:nvPr>
        </p:nvSpPr>
        <p:spPr/>
        <p:txBody>
          <a:bodyPr/>
          <a:lstStyle/>
          <a:p>
            <a:r>
              <a:rPr lang="en-US" smtClean="0"/>
              <a:t>Chapter 12 Dependability and Security Specification</a:t>
            </a:r>
            <a:endParaRPr lang="en-US"/>
          </a:p>
        </p:txBody>
      </p:sp>
    </p:spTree>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Security policy</a:t>
            </a:r>
            <a:endParaRPr lang="en-US" dirty="0"/>
          </a:p>
        </p:txBody>
      </p:sp>
      <p:sp>
        <p:nvSpPr>
          <p:cNvPr id="3" name="Content Placeholder 2"/>
          <p:cNvSpPr>
            <a:spLocks noGrp="1"/>
          </p:cNvSpPr>
          <p:nvPr>
            <p:ph idx="1"/>
          </p:nvPr>
        </p:nvSpPr>
        <p:spPr/>
        <p:txBody>
          <a:bodyPr/>
          <a:lstStyle/>
          <a:p>
            <a:r>
              <a:rPr lang="en-US" dirty="0" smtClean="0"/>
              <a:t>An organizational security policy applies to all systems and sets out what should and should not be allowed.</a:t>
            </a:r>
          </a:p>
          <a:p>
            <a:r>
              <a:rPr lang="en-US" dirty="0" smtClean="0"/>
              <a:t>For example, a military policy might be:</a:t>
            </a:r>
          </a:p>
          <a:p>
            <a:pPr lvl="1"/>
            <a:r>
              <a:rPr lang="en-US" dirty="0" smtClean="0"/>
              <a:t>Readers may only examine documents whose classification is the same as or below the readers vetting level.</a:t>
            </a:r>
          </a:p>
          <a:p>
            <a:r>
              <a:rPr lang="en-US" dirty="0" smtClean="0"/>
              <a:t>A security policy sets out the conditions that must be maintained by a security system and so helps identify system security requirements.</a:t>
            </a:r>
            <a:endParaRPr lang="en-US" dirty="0"/>
          </a:p>
        </p:txBody>
      </p:sp>
      <p:sp>
        <p:nvSpPr>
          <p:cNvPr id="4" name="Slide Number Placeholder 3"/>
          <p:cNvSpPr>
            <a:spLocks noGrp="1"/>
          </p:cNvSpPr>
          <p:nvPr>
            <p:ph type="sldNum" sz="quarter" idx="12"/>
          </p:nvPr>
        </p:nvSpPr>
        <p:spPr/>
        <p:txBody>
          <a:bodyPr/>
          <a:lstStyle/>
          <a:p>
            <a:fld id="{348D88E4-469E-644E-9952-CB69E8EF64CD}" type="slidenum">
              <a:rPr lang="en-US" smtClean="0"/>
              <a:pPr/>
              <a:t>47</a:t>
            </a:fld>
            <a:endParaRPr lang="en-US"/>
          </a:p>
        </p:txBody>
      </p:sp>
      <p:sp>
        <p:nvSpPr>
          <p:cNvPr id="5" name="Footer Placeholder 4"/>
          <p:cNvSpPr>
            <a:spLocks noGrp="1"/>
          </p:cNvSpPr>
          <p:nvPr>
            <p:ph type="ftr" sz="quarter" idx="11"/>
          </p:nvPr>
        </p:nvSpPr>
        <p:spPr/>
        <p:txBody>
          <a:bodyPr/>
          <a:lstStyle/>
          <a:p>
            <a:r>
              <a:rPr lang="en-US" smtClean="0"/>
              <a:t>Chapter 12 Dependability and Security Specification</a:t>
            </a:r>
            <a:endParaRPr lang="en-US"/>
          </a:p>
        </p:txBody>
      </p:sp>
    </p:spTree>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Security requirements for the MHC-PMS</a:t>
            </a:r>
            <a:endParaRPr lang="en-US" dirty="0"/>
          </a:p>
        </p:txBody>
      </p:sp>
      <p:sp>
        <p:nvSpPr>
          <p:cNvPr id="3" name="Content Placeholder 2"/>
          <p:cNvSpPr>
            <a:spLocks noGrp="1"/>
          </p:cNvSpPr>
          <p:nvPr>
            <p:ph idx="1"/>
          </p:nvPr>
        </p:nvSpPr>
        <p:spPr/>
        <p:txBody>
          <a:bodyPr/>
          <a:lstStyle/>
          <a:p>
            <a:r>
              <a:rPr lang="en-US" dirty="0" smtClean="0"/>
              <a:t>Patient information shall be downloaded at the start of a clinic session to a secure area on the system client that is used by clinical staff.</a:t>
            </a:r>
          </a:p>
          <a:p>
            <a:r>
              <a:rPr lang="en-US" dirty="0" smtClean="0"/>
              <a:t>All patient information on the system client shall be encrypted.</a:t>
            </a:r>
          </a:p>
          <a:p>
            <a:r>
              <a:rPr lang="en-US" dirty="0" smtClean="0"/>
              <a:t>Patient information shall be uploaded to the database after a clinic session has finished and deleted from the client computer.</a:t>
            </a:r>
          </a:p>
          <a:p>
            <a:r>
              <a:rPr lang="en-US" dirty="0" smtClean="0"/>
              <a:t>A log on a separate computer from the database server must be maintained of all changes made to the system database.</a:t>
            </a:r>
          </a:p>
          <a:p>
            <a:endParaRPr lang="en-US" dirty="0"/>
          </a:p>
        </p:txBody>
      </p:sp>
      <p:sp>
        <p:nvSpPr>
          <p:cNvPr id="4" name="Slide Number Placeholder 3"/>
          <p:cNvSpPr>
            <a:spLocks noGrp="1"/>
          </p:cNvSpPr>
          <p:nvPr>
            <p:ph type="sldNum" sz="quarter" idx="12"/>
          </p:nvPr>
        </p:nvSpPr>
        <p:spPr/>
        <p:txBody>
          <a:bodyPr/>
          <a:lstStyle/>
          <a:p>
            <a:fld id="{348D88E4-469E-644E-9952-CB69E8EF64CD}" type="slidenum">
              <a:rPr lang="en-US" smtClean="0"/>
              <a:pPr/>
              <a:t>48</a:t>
            </a:fld>
            <a:endParaRPr lang="en-US"/>
          </a:p>
        </p:txBody>
      </p:sp>
      <p:sp>
        <p:nvSpPr>
          <p:cNvPr id="5" name="Footer Placeholder 4"/>
          <p:cNvSpPr>
            <a:spLocks noGrp="1"/>
          </p:cNvSpPr>
          <p:nvPr>
            <p:ph type="ftr" sz="quarter" idx="11"/>
          </p:nvPr>
        </p:nvSpPr>
        <p:spPr/>
        <p:txBody>
          <a:bodyPr/>
          <a:lstStyle/>
          <a:p>
            <a:r>
              <a:rPr lang="en-US" smtClean="0"/>
              <a:t>Chapter 12 Dependability and Security Specification</a:t>
            </a:r>
            <a:endParaRPr lang="en-US"/>
          </a:p>
        </p:txBody>
      </p:sp>
    </p:spTree>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64514" name="Rectangle 2"/>
          <p:cNvSpPr>
            <a:spLocks noGrp="1" noChangeArrowheads="1"/>
          </p:cNvSpPr>
          <p:nvPr>
            <p:ph type="title"/>
          </p:nvPr>
        </p:nvSpPr>
        <p:spPr/>
        <p:txBody>
          <a:bodyPr/>
          <a:lstStyle/>
          <a:p>
            <a:r>
              <a:rPr lang="en-GB" dirty="0"/>
              <a:t>Formal</a:t>
            </a:r>
            <a:r>
              <a:rPr lang="en-GB" dirty="0" smtClean="0"/>
              <a:t> specification</a:t>
            </a:r>
            <a:endParaRPr lang="en-GB" dirty="0"/>
          </a:p>
        </p:txBody>
      </p:sp>
      <p:sp>
        <p:nvSpPr>
          <p:cNvPr id="64515" name="Rectangle 3"/>
          <p:cNvSpPr>
            <a:spLocks noGrp="1" noChangeArrowheads="1"/>
          </p:cNvSpPr>
          <p:nvPr>
            <p:ph idx="1"/>
          </p:nvPr>
        </p:nvSpPr>
        <p:spPr/>
        <p:txBody>
          <a:bodyPr/>
          <a:lstStyle/>
          <a:p>
            <a:r>
              <a:rPr lang="en-GB" sz="2400"/>
              <a:t>Formal specification is part of a more general collection of techniques that are known as ‘formal methods’.</a:t>
            </a:r>
          </a:p>
          <a:p>
            <a:r>
              <a:rPr lang="en-GB" sz="2400"/>
              <a:t>These are all based on mathematical representation and analysis of software.</a:t>
            </a:r>
          </a:p>
          <a:p>
            <a:r>
              <a:rPr lang="en-GB" sz="2400"/>
              <a:t>Formal methods include</a:t>
            </a:r>
          </a:p>
          <a:p>
            <a:pPr lvl="1"/>
            <a:r>
              <a:rPr lang="en-GB" sz="2000"/>
              <a:t>Formal specification;</a:t>
            </a:r>
          </a:p>
          <a:p>
            <a:pPr lvl="1"/>
            <a:r>
              <a:rPr lang="en-GB" sz="2000"/>
              <a:t>Specification analysis and proof;</a:t>
            </a:r>
          </a:p>
          <a:p>
            <a:pPr lvl="1"/>
            <a:r>
              <a:rPr lang="en-GB" sz="2000"/>
              <a:t>Transformational development;</a:t>
            </a:r>
          </a:p>
          <a:p>
            <a:pPr lvl="1"/>
            <a:r>
              <a:rPr lang="en-GB" sz="2000"/>
              <a:t>Program verification.</a:t>
            </a:r>
          </a:p>
        </p:txBody>
      </p:sp>
      <p:sp>
        <p:nvSpPr>
          <p:cNvPr id="4" name="Slide Number Placeholder 3"/>
          <p:cNvSpPr>
            <a:spLocks noGrp="1"/>
          </p:cNvSpPr>
          <p:nvPr>
            <p:ph type="sldNum" sz="quarter" idx="12"/>
          </p:nvPr>
        </p:nvSpPr>
        <p:spPr/>
        <p:txBody>
          <a:bodyPr/>
          <a:lstStyle/>
          <a:p>
            <a:fld id="{348D88E4-469E-644E-9952-CB69E8EF64CD}" type="slidenum">
              <a:rPr lang="en-US" smtClean="0"/>
              <a:pPr/>
              <a:t>49</a:t>
            </a:fld>
            <a:endParaRPr lang="en-US"/>
          </a:p>
        </p:txBody>
      </p:sp>
      <p:sp>
        <p:nvSpPr>
          <p:cNvPr id="5" name="Footer Placeholder 4"/>
          <p:cNvSpPr>
            <a:spLocks noGrp="1"/>
          </p:cNvSpPr>
          <p:nvPr>
            <p:ph type="ftr" sz="quarter" idx="11"/>
          </p:nvPr>
        </p:nvSpPr>
        <p:spPr/>
        <p:txBody>
          <a:bodyPr/>
          <a:lstStyle/>
          <a:p>
            <a:r>
              <a:rPr lang="en-US" smtClean="0"/>
              <a:t>Chapter 12 Dependability and Security Specification</a:t>
            </a:r>
            <a:endParaRPr lang="en-US"/>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26978" name="Rectangle 2"/>
          <p:cNvSpPr>
            <a:spLocks noGrp="1" noChangeArrowheads="1"/>
          </p:cNvSpPr>
          <p:nvPr>
            <p:ph type="title"/>
          </p:nvPr>
        </p:nvSpPr>
        <p:spPr>
          <a:xfrm>
            <a:off x="390525" y="368300"/>
            <a:ext cx="7942263" cy="687388"/>
          </a:xfrm>
          <a:noFill/>
          <a:ln/>
        </p:spPr>
        <p:txBody>
          <a:bodyPr lIns="86362" tIns="42424" rIns="86362" bIns="42424"/>
          <a:lstStyle/>
          <a:p>
            <a:r>
              <a:rPr lang="en-GB"/>
              <a:t>Stages of risk-based analysis</a:t>
            </a:r>
          </a:p>
        </p:txBody>
      </p:sp>
      <p:sp>
        <p:nvSpPr>
          <p:cNvPr id="126979" name="Rectangle 3"/>
          <p:cNvSpPr>
            <a:spLocks noGrp="1" noChangeArrowheads="1"/>
          </p:cNvSpPr>
          <p:nvPr>
            <p:ph idx="1"/>
          </p:nvPr>
        </p:nvSpPr>
        <p:spPr>
          <a:noFill/>
          <a:ln/>
        </p:spPr>
        <p:txBody>
          <a:bodyPr lIns="86362" tIns="42424" rIns="86362" bIns="42424"/>
          <a:lstStyle/>
          <a:p>
            <a:r>
              <a:rPr lang="en-GB" sz="2400"/>
              <a:t>Risk identification</a:t>
            </a:r>
          </a:p>
          <a:p>
            <a:pPr lvl="1"/>
            <a:r>
              <a:rPr lang="en-GB" sz="2000"/>
              <a:t>Identify potential risks that may arise.</a:t>
            </a:r>
          </a:p>
          <a:p>
            <a:r>
              <a:rPr lang="en-GB" sz="2400"/>
              <a:t>Risk analysis and classification</a:t>
            </a:r>
          </a:p>
          <a:p>
            <a:pPr lvl="1"/>
            <a:r>
              <a:rPr lang="en-GB" sz="2000"/>
              <a:t>Assess the seriousness of each risk.</a:t>
            </a:r>
          </a:p>
          <a:p>
            <a:r>
              <a:rPr lang="en-GB" sz="2400"/>
              <a:t>Risk decomposition</a:t>
            </a:r>
          </a:p>
          <a:p>
            <a:pPr lvl="1"/>
            <a:r>
              <a:rPr lang="en-GB" sz="2000"/>
              <a:t>Decompose risks to discover their potential root causes.</a:t>
            </a:r>
          </a:p>
          <a:p>
            <a:r>
              <a:rPr lang="en-GB" sz="2400"/>
              <a:t>Risk reduction assessment</a:t>
            </a:r>
          </a:p>
          <a:p>
            <a:pPr lvl="1"/>
            <a:r>
              <a:rPr lang="en-GB" sz="2000"/>
              <a:t>Define how each risk must be taken into eliminated or reduced when the system is designed.</a:t>
            </a:r>
            <a:endParaRPr lang="en-GB" sz="1600"/>
          </a:p>
        </p:txBody>
      </p:sp>
      <p:sp>
        <p:nvSpPr>
          <p:cNvPr id="4" name="Slide Number Placeholder 3"/>
          <p:cNvSpPr>
            <a:spLocks noGrp="1"/>
          </p:cNvSpPr>
          <p:nvPr>
            <p:ph type="sldNum" sz="quarter" idx="12"/>
          </p:nvPr>
        </p:nvSpPr>
        <p:spPr/>
        <p:txBody>
          <a:bodyPr/>
          <a:lstStyle/>
          <a:p>
            <a:fld id="{348D88E4-469E-644E-9952-CB69E8EF64CD}" type="slidenum">
              <a:rPr lang="en-US" smtClean="0"/>
              <a:pPr/>
              <a:t>5</a:t>
            </a:fld>
            <a:endParaRPr lang="en-US"/>
          </a:p>
        </p:txBody>
      </p:sp>
      <p:sp>
        <p:nvSpPr>
          <p:cNvPr id="5" name="Footer Placeholder 4"/>
          <p:cNvSpPr>
            <a:spLocks noGrp="1"/>
          </p:cNvSpPr>
          <p:nvPr>
            <p:ph type="ftr" sz="quarter" idx="11"/>
          </p:nvPr>
        </p:nvSpPr>
        <p:spPr/>
        <p:txBody>
          <a:bodyPr/>
          <a:lstStyle/>
          <a:p>
            <a:r>
              <a:rPr lang="en-US" smtClean="0"/>
              <a:t>Chapter 12 Dependability and Security Specification</a:t>
            </a:r>
            <a:endParaRPr lang="en-US"/>
          </a:p>
        </p:txBody>
      </p:sp>
    </p:spTree>
  </p:cSld>
  <p:clrMapOvr>
    <a:masterClrMapping/>
  </p:clrMapOvr>
  <p:transition/>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66564" name="Rectangle 1028"/>
          <p:cNvSpPr>
            <a:spLocks noGrp="1" noChangeArrowheads="1"/>
          </p:cNvSpPr>
          <p:nvPr>
            <p:ph type="title"/>
          </p:nvPr>
        </p:nvSpPr>
        <p:spPr/>
        <p:txBody>
          <a:bodyPr/>
          <a:lstStyle/>
          <a:p>
            <a:r>
              <a:rPr lang="en-GB"/>
              <a:t>Use of formal methods</a:t>
            </a:r>
          </a:p>
        </p:txBody>
      </p:sp>
      <p:sp>
        <p:nvSpPr>
          <p:cNvPr id="66565" name="Rectangle 1029"/>
          <p:cNvSpPr>
            <a:spLocks noGrp="1" noChangeArrowheads="1"/>
          </p:cNvSpPr>
          <p:nvPr>
            <p:ph idx="1"/>
          </p:nvPr>
        </p:nvSpPr>
        <p:spPr/>
        <p:txBody>
          <a:bodyPr>
            <a:normAutofit/>
          </a:bodyPr>
          <a:lstStyle/>
          <a:p>
            <a:r>
              <a:rPr lang="en-GB"/>
              <a:t>The principal benefits of formal methods are in reducing the number of faults in systems.</a:t>
            </a:r>
          </a:p>
          <a:p>
            <a:r>
              <a:rPr lang="en-GB"/>
              <a:t>Consequently, their main area of applicability is in critical systems engineering. There have been several successful projects where formal methods have been used in this area.</a:t>
            </a:r>
          </a:p>
          <a:p>
            <a:r>
              <a:rPr lang="en-GB"/>
              <a:t>In this area, the use of formal methods is most likely to be cost-effective because high system failure costs must be avoided. </a:t>
            </a:r>
          </a:p>
        </p:txBody>
      </p:sp>
      <p:sp>
        <p:nvSpPr>
          <p:cNvPr id="4" name="Slide Number Placeholder 3"/>
          <p:cNvSpPr>
            <a:spLocks noGrp="1"/>
          </p:cNvSpPr>
          <p:nvPr>
            <p:ph type="sldNum" sz="quarter" idx="12"/>
          </p:nvPr>
        </p:nvSpPr>
        <p:spPr/>
        <p:txBody>
          <a:bodyPr/>
          <a:lstStyle/>
          <a:p>
            <a:fld id="{348D88E4-469E-644E-9952-CB69E8EF64CD}" type="slidenum">
              <a:rPr lang="en-US" smtClean="0"/>
              <a:pPr/>
              <a:t>50</a:t>
            </a:fld>
            <a:endParaRPr lang="en-US"/>
          </a:p>
        </p:txBody>
      </p:sp>
      <p:sp>
        <p:nvSpPr>
          <p:cNvPr id="5" name="Footer Placeholder 4"/>
          <p:cNvSpPr>
            <a:spLocks noGrp="1"/>
          </p:cNvSpPr>
          <p:nvPr>
            <p:ph type="ftr" sz="quarter" idx="11"/>
          </p:nvPr>
        </p:nvSpPr>
        <p:spPr/>
        <p:txBody>
          <a:bodyPr/>
          <a:lstStyle/>
          <a:p>
            <a:r>
              <a:rPr lang="en-US" smtClean="0"/>
              <a:t>Chapter 12 Dependability and Security Specification</a:t>
            </a:r>
            <a:endParaRPr lang="en-US"/>
          </a:p>
        </p:txBody>
      </p:sp>
    </p:spTree>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a:xfrm>
            <a:off x="381000" y="263525"/>
            <a:ext cx="8551863" cy="1108075"/>
          </a:xfrm>
          <a:noFill/>
          <a:ln/>
        </p:spPr>
        <p:txBody>
          <a:bodyPr lIns="90840" tIns="44623" rIns="90840" bIns="44623"/>
          <a:lstStyle/>
          <a:p>
            <a:r>
              <a:rPr lang="en-GB"/>
              <a:t>Specification in the software process</a:t>
            </a:r>
          </a:p>
        </p:txBody>
      </p:sp>
      <p:sp>
        <p:nvSpPr>
          <p:cNvPr id="8195" name="Rectangle 3"/>
          <p:cNvSpPr>
            <a:spLocks noGrp="1" noChangeArrowheads="1"/>
          </p:cNvSpPr>
          <p:nvPr>
            <p:ph idx="1"/>
          </p:nvPr>
        </p:nvSpPr>
        <p:spPr>
          <a:noFill/>
          <a:ln/>
        </p:spPr>
        <p:txBody>
          <a:bodyPr lIns="90840" tIns="44623" rIns="90840" bIns="44623"/>
          <a:lstStyle/>
          <a:p>
            <a:r>
              <a:rPr lang="en-GB"/>
              <a:t>Specification and design are inextricably </a:t>
            </a:r>
            <a:br>
              <a:rPr lang="en-GB"/>
            </a:br>
            <a:r>
              <a:rPr lang="en-GB"/>
              <a:t>intermingled.</a:t>
            </a:r>
          </a:p>
          <a:p>
            <a:r>
              <a:rPr lang="en-GB"/>
              <a:t>Architectural design is essential to structure a specification and the specification process.</a:t>
            </a:r>
          </a:p>
          <a:p>
            <a:r>
              <a:rPr lang="en-GB"/>
              <a:t>Formal specifications are expressed in a </a:t>
            </a:r>
            <a:br>
              <a:rPr lang="en-GB"/>
            </a:br>
            <a:r>
              <a:rPr lang="en-GB"/>
              <a:t>mathematical notation with precisely defined </a:t>
            </a:r>
            <a:br>
              <a:rPr lang="en-GB"/>
            </a:br>
            <a:r>
              <a:rPr lang="en-GB"/>
              <a:t>vocabulary, syntax and semantics.</a:t>
            </a:r>
          </a:p>
        </p:txBody>
      </p:sp>
      <p:sp>
        <p:nvSpPr>
          <p:cNvPr id="4" name="Slide Number Placeholder 3"/>
          <p:cNvSpPr>
            <a:spLocks noGrp="1"/>
          </p:cNvSpPr>
          <p:nvPr>
            <p:ph type="sldNum" sz="quarter" idx="12"/>
          </p:nvPr>
        </p:nvSpPr>
        <p:spPr/>
        <p:txBody>
          <a:bodyPr/>
          <a:lstStyle/>
          <a:p>
            <a:fld id="{348D88E4-469E-644E-9952-CB69E8EF64CD}" type="slidenum">
              <a:rPr lang="en-US" smtClean="0"/>
              <a:pPr/>
              <a:t>51</a:t>
            </a:fld>
            <a:endParaRPr lang="en-US"/>
          </a:p>
        </p:txBody>
      </p:sp>
      <p:sp>
        <p:nvSpPr>
          <p:cNvPr id="5" name="Footer Placeholder 4"/>
          <p:cNvSpPr>
            <a:spLocks noGrp="1"/>
          </p:cNvSpPr>
          <p:nvPr>
            <p:ph type="ftr" sz="quarter" idx="11"/>
          </p:nvPr>
        </p:nvSpPr>
        <p:spPr/>
        <p:txBody>
          <a:bodyPr/>
          <a:lstStyle/>
          <a:p>
            <a:r>
              <a:rPr lang="en-US" smtClean="0"/>
              <a:t>Chapter 12 Dependability and Security Specification</a:t>
            </a:r>
            <a:endParaRPr lang="en-US"/>
          </a:p>
        </p:txBody>
      </p:sp>
    </p:spTree>
  </p:cSld>
  <p:clrMapOvr>
    <a:masterClrMapping/>
  </p:clrMapOvr>
  <p:transition/>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Formal </a:t>
            </a:r>
            <a:r>
              <a:rPr lang="en-US" dirty="0"/>
              <a:t>specification in a plan-based software </a:t>
            </a:r>
            <a:r>
              <a:rPr lang="en-US" dirty="0" smtClean="0"/>
              <a:t>process</a:t>
            </a:r>
            <a:r>
              <a:rPr lang="en-GB" dirty="0" smtClean="0"/>
              <a:t> </a:t>
            </a:r>
            <a:endParaRPr lang="en-US" dirty="0"/>
          </a:p>
        </p:txBody>
      </p:sp>
      <p:pic>
        <p:nvPicPr>
          <p:cNvPr id="4" name="Content Placeholder 3" descr="12.12 PlanBasedFormalSpec.eps"/>
          <p:cNvPicPr>
            <a:picLocks noGrp="1" noChangeAspect="1"/>
          </p:cNvPicPr>
          <p:nvPr>
            <p:ph idx="1"/>
          </p:nvPr>
        </p:nvPicPr>
        <mc:AlternateContent xmlns:ma="http://schemas.microsoft.com/office/mac/drawingml/2008/main">
          <mc:Choice Requires="ma">
            <p:blipFill>
              <a:blip r:embed="rId2"/>
              <a:srcRect t="-42726" b="-42726"/>
              <a:stretch>
                <a:fillRect/>
              </a:stretch>
            </p:blipFill>
          </mc:Choice>
          <mc:Fallback xmlns:p="http://schemas.openxmlformats.org/presentationml/2006/main" xmlns:mv="urn:schemas-microsoft-com:mac:vml" xmlns:mc="http://schemas.openxmlformats.org/markup-compatibility/2006" xmlns:r="http://schemas.openxmlformats.org/officeDocument/2006/relationships" xmlns:a="http://schemas.openxmlformats.org/drawingml/2006/main" xmlns="">
            <p:blipFill>
              <a:blip r:embed="rId3"/>
              <a:srcRect t="-42726" b="-42726"/>
              <a:stretch>
                <a:fillRect/>
              </a:stretch>
            </p:blipFill>
          </mc:Fallback>
        </mc:AlternateContent>
        <p:spPr>
          <a:xfrm>
            <a:off x="697455" y="1600201"/>
            <a:ext cx="7700037" cy="4234724"/>
          </a:xfrm>
        </p:spPr>
      </p:pic>
      <p:sp>
        <p:nvSpPr>
          <p:cNvPr id="5" name="Slide Number Placeholder 4"/>
          <p:cNvSpPr>
            <a:spLocks noGrp="1"/>
          </p:cNvSpPr>
          <p:nvPr>
            <p:ph type="sldNum" sz="quarter" idx="12"/>
          </p:nvPr>
        </p:nvSpPr>
        <p:spPr/>
        <p:txBody>
          <a:bodyPr/>
          <a:lstStyle/>
          <a:p>
            <a:fld id="{348D88E4-469E-644E-9952-CB69E8EF64CD}" type="slidenum">
              <a:rPr lang="en-US" smtClean="0"/>
              <a:pPr/>
              <a:t>52</a:t>
            </a:fld>
            <a:endParaRPr lang="en-US"/>
          </a:p>
        </p:txBody>
      </p:sp>
      <p:sp>
        <p:nvSpPr>
          <p:cNvPr id="6" name="Footer Placeholder 5"/>
          <p:cNvSpPr>
            <a:spLocks noGrp="1"/>
          </p:cNvSpPr>
          <p:nvPr>
            <p:ph type="ftr" sz="quarter" idx="11"/>
          </p:nvPr>
        </p:nvSpPr>
        <p:spPr/>
        <p:txBody>
          <a:bodyPr/>
          <a:lstStyle/>
          <a:p>
            <a:r>
              <a:rPr lang="en-US" smtClean="0"/>
              <a:t>Chapter 12 Dependability and Security Specification</a:t>
            </a:r>
            <a:endParaRPr lang="en-US"/>
          </a:p>
        </p:txBody>
      </p:sp>
    </p:spTree>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Benefits of formal specification</a:t>
            </a:r>
            <a:endParaRPr lang="en-US" dirty="0"/>
          </a:p>
        </p:txBody>
      </p:sp>
      <p:sp>
        <p:nvSpPr>
          <p:cNvPr id="3" name="Content Placeholder 2"/>
          <p:cNvSpPr>
            <a:spLocks noGrp="1"/>
          </p:cNvSpPr>
          <p:nvPr>
            <p:ph idx="1"/>
          </p:nvPr>
        </p:nvSpPr>
        <p:spPr/>
        <p:txBody>
          <a:bodyPr/>
          <a:lstStyle/>
          <a:p>
            <a:r>
              <a:rPr lang="en-US" sz="2200" dirty="0" smtClean="0"/>
              <a:t>Developing a formal specification requires the system requirements to be analyzed in detail. This helps to detect problems, inconsistencies and incompleteness in the requirements.</a:t>
            </a:r>
          </a:p>
          <a:p>
            <a:r>
              <a:rPr lang="en-US" sz="2200" dirty="0" smtClean="0"/>
              <a:t>As the specification is expressed in a formal language, it can be automatically analyzed to discover inconsistencies and incompleteness.</a:t>
            </a:r>
          </a:p>
          <a:p>
            <a:r>
              <a:rPr lang="en-US" sz="2200" dirty="0" smtClean="0"/>
              <a:t>If you use a formal method such as the B method, you can transform the formal specification into a ‘correct’ program.</a:t>
            </a:r>
          </a:p>
          <a:p>
            <a:r>
              <a:rPr lang="en-US" sz="2200" dirty="0" smtClean="0"/>
              <a:t>Program testing costs may be reduced if the program is formally verified against its specification.</a:t>
            </a:r>
            <a:endParaRPr lang="en-US" sz="2200" dirty="0"/>
          </a:p>
        </p:txBody>
      </p:sp>
      <p:sp>
        <p:nvSpPr>
          <p:cNvPr id="4" name="Slide Number Placeholder 3"/>
          <p:cNvSpPr>
            <a:spLocks noGrp="1"/>
          </p:cNvSpPr>
          <p:nvPr>
            <p:ph type="sldNum" sz="quarter" idx="12"/>
          </p:nvPr>
        </p:nvSpPr>
        <p:spPr/>
        <p:txBody>
          <a:bodyPr/>
          <a:lstStyle/>
          <a:p>
            <a:fld id="{348D88E4-469E-644E-9952-CB69E8EF64CD}" type="slidenum">
              <a:rPr lang="en-US" smtClean="0"/>
              <a:pPr/>
              <a:t>53</a:t>
            </a:fld>
            <a:endParaRPr lang="en-US"/>
          </a:p>
        </p:txBody>
      </p:sp>
      <p:sp>
        <p:nvSpPr>
          <p:cNvPr id="5" name="Footer Placeholder 4"/>
          <p:cNvSpPr>
            <a:spLocks noGrp="1"/>
          </p:cNvSpPr>
          <p:nvPr>
            <p:ph type="ftr" sz="quarter" idx="11"/>
          </p:nvPr>
        </p:nvSpPr>
        <p:spPr/>
        <p:txBody>
          <a:bodyPr/>
          <a:lstStyle/>
          <a:p>
            <a:r>
              <a:rPr lang="en-US" smtClean="0"/>
              <a:t>Chapter 12 Dependability and Security Specification</a:t>
            </a:r>
            <a:endParaRPr lang="en-US"/>
          </a:p>
        </p:txBody>
      </p:sp>
    </p:spTree>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65538" name="Rectangle 2"/>
          <p:cNvSpPr>
            <a:spLocks noGrp="1" noChangeArrowheads="1"/>
          </p:cNvSpPr>
          <p:nvPr>
            <p:ph type="title"/>
          </p:nvPr>
        </p:nvSpPr>
        <p:spPr/>
        <p:txBody>
          <a:bodyPr/>
          <a:lstStyle/>
          <a:p>
            <a:r>
              <a:rPr lang="en-GB"/>
              <a:t>Acceptance of formal methods</a:t>
            </a:r>
          </a:p>
        </p:txBody>
      </p:sp>
      <p:sp>
        <p:nvSpPr>
          <p:cNvPr id="65539" name="Rectangle 3"/>
          <p:cNvSpPr>
            <a:spLocks noGrp="1" noChangeArrowheads="1"/>
          </p:cNvSpPr>
          <p:nvPr>
            <p:ph idx="1"/>
          </p:nvPr>
        </p:nvSpPr>
        <p:spPr/>
        <p:txBody>
          <a:bodyPr/>
          <a:lstStyle/>
          <a:p>
            <a:pPr>
              <a:lnSpc>
                <a:spcPct val="90000"/>
              </a:lnSpc>
            </a:pPr>
            <a:r>
              <a:rPr lang="en-GB" sz="2400" dirty="0"/>
              <a:t>Formal methods have</a:t>
            </a:r>
            <a:r>
              <a:rPr lang="en-GB" sz="2400" dirty="0" smtClean="0"/>
              <a:t> had limited impact on practical software development:</a:t>
            </a:r>
          </a:p>
          <a:p>
            <a:pPr lvl="1">
              <a:lnSpc>
                <a:spcPct val="90000"/>
              </a:lnSpc>
            </a:pPr>
            <a:r>
              <a:rPr lang="en-GB" sz="2000" dirty="0" smtClean="0"/>
              <a:t>Problem owners cannot understand a formal specification and so cannot </a:t>
            </a:r>
            <a:r>
              <a:rPr lang="en-GB" dirty="0" smtClean="0"/>
              <a:t>assess if it is an accurate representation of their requirements.</a:t>
            </a:r>
            <a:endParaRPr lang="en-GB" sz="2000" dirty="0" smtClean="0"/>
          </a:p>
          <a:p>
            <a:pPr lvl="1">
              <a:lnSpc>
                <a:spcPct val="90000"/>
              </a:lnSpc>
            </a:pPr>
            <a:r>
              <a:rPr lang="en-GB" sz="2000" dirty="0" smtClean="0"/>
              <a:t>It is easy to assess the costs of developing a formal specification but harder to assess the benefits. Managers may therefore be </a:t>
            </a:r>
            <a:r>
              <a:rPr lang="en-GB" dirty="0" smtClean="0"/>
              <a:t>unwilling to invest in formal methods.</a:t>
            </a:r>
            <a:endParaRPr lang="en-GB" sz="2000" dirty="0" smtClean="0"/>
          </a:p>
          <a:p>
            <a:pPr lvl="1">
              <a:lnSpc>
                <a:spcPct val="90000"/>
              </a:lnSpc>
            </a:pPr>
            <a:r>
              <a:rPr lang="en-GB" sz="2000" dirty="0" smtClean="0"/>
              <a:t>Software engineers </a:t>
            </a:r>
            <a:r>
              <a:rPr lang="en-GB" dirty="0" smtClean="0"/>
              <a:t>are  unfamiliar with this approach and are therefore reluctant to propose the use of FM.</a:t>
            </a:r>
            <a:endParaRPr lang="en-GB" sz="2000" dirty="0" smtClean="0"/>
          </a:p>
          <a:p>
            <a:pPr lvl="1">
              <a:lnSpc>
                <a:spcPct val="90000"/>
              </a:lnSpc>
            </a:pPr>
            <a:r>
              <a:rPr lang="en-GB" sz="2000" dirty="0"/>
              <a:t>Formal methods are still hard to scale up to large systems</a:t>
            </a:r>
            <a:r>
              <a:rPr lang="en-GB" sz="2000" dirty="0" smtClean="0"/>
              <a:t>.</a:t>
            </a:r>
          </a:p>
          <a:p>
            <a:pPr lvl="1">
              <a:lnSpc>
                <a:spcPct val="90000"/>
              </a:lnSpc>
            </a:pPr>
            <a:r>
              <a:rPr lang="en-GB" dirty="0" smtClean="0"/>
              <a:t>Formal specification is not really compatible with agile development methods.</a:t>
            </a:r>
            <a:endParaRPr lang="en-GB" sz="2000" dirty="0"/>
          </a:p>
        </p:txBody>
      </p:sp>
      <p:sp>
        <p:nvSpPr>
          <p:cNvPr id="4" name="Slide Number Placeholder 3"/>
          <p:cNvSpPr>
            <a:spLocks noGrp="1"/>
          </p:cNvSpPr>
          <p:nvPr>
            <p:ph type="sldNum" sz="quarter" idx="12"/>
          </p:nvPr>
        </p:nvSpPr>
        <p:spPr/>
        <p:txBody>
          <a:bodyPr/>
          <a:lstStyle/>
          <a:p>
            <a:fld id="{348D88E4-469E-644E-9952-CB69E8EF64CD}" type="slidenum">
              <a:rPr lang="en-US" smtClean="0"/>
              <a:pPr/>
              <a:t>54</a:t>
            </a:fld>
            <a:endParaRPr lang="en-US"/>
          </a:p>
        </p:txBody>
      </p:sp>
      <p:sp>
        <p:nvSpPr>
          <p:cNvPr id="5" name="Footer Placeholder 4"/>
          <p:cNvSpPr>
            <a:spLocks noGrp="1"/>
          </p:cNvSpPr>
          <p:nvPr>
            <p:ph type="ftr" sz="quarter" idx="11"/>
          </p:nvPr>
        </p:nvSpPr>
        <p:spPr/>
        <p:txBody>
          <a:bodyPr/>
          <a:lstStyle/>
          <a:p>
            <a:r>
              <a:rPr lang="en-US" smtClean="0"/>
              <a:t>Chapter 12 Dependability and Security Specification</a:t>
            </a:r>
            <a:endParaRPr lang="en-US"/>
          </a:p>
        </p:txBody>
      </p:sp>
    </p:spTree>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53604" name="Rectangle 4"/>
          <p:cNvSpPr>
            <a:spLocks noGrp="1" noChangeArrowheads="1"/>
          </p:cNvSpPr>
          <p:nvPr>
            <p:ph type="title"/>
          </p:nvPr>
        </p:nvSpPr>
        <p:spPr/>
        <p:txBody>
          <a:bodyPr/>
          <a:lstStyle/>
          <a:p>
            <a:r>
              <a:rPr lang="en-GB"/>
              <a:t>Key points</a:t>
            </a:r>
          </a:p>
        </p:txBody>
      </p:sp>
      <p:sp>
        <p:nvSpPr>
          <p:cNvPr id="153605" name="Rectangle 5"/>
          <p:cNvSpPr>
            <a:spLocks noGrp="1" noChangeArrowheads="1"/>
          </p:cNvSpPr>
          <p:nvPr>
            <p:ph idx="1"/>
          </p:nvPr>
        </p:nvSpPr>
        <p:spPr/>
        <p:txBody>
          <a:bodyPr/>
          <a:lstStyle/>
          <a:p>
            <a:pPr lvl="0"/>
            <a:r>
              <a:rPr lang="en-US" sz="2000" dirty="0" smtClean="0"/>
              <a:t>Reliability requirements can be defined quantitatively. They include probability of failure on demand (POFOD), rate of occurrence of failure (ROCOF) and availability (AVAIL). </a:t>
            </a:r>
            <a:endParaRPr lang="en-GB" sz="2000" dirty="0" smtClean="0"/>
          </a:p>
          <a:p>
            <a:pPr lvl="0"/>
            <a:r>
              <a:rPr lang="en-US" sz="2000" dirty="0" smtClean="0"/>
              <a:t>Security requirements are more difficult to identify than safety requirements because a system attacker can use knowledge of system vulnerabilities to plan a system attack, and can learn about vulnerabilities from unsuccessful attacks.</a:t>
            </a:r>
            <a:endParaRPr lang="en-GB" sz="2000" dirty="0" smtClean="0"/>
          </a:p>
          <a:p>
            <a:pPr lvl="0"/>
            <a:r>
              <a:rPr lang="en-US" sz="2000" dirty="0" smtClean="0"/>
              <a:t>To specify security requirements, you should identify the assets that are to be protected and define how security techniques and technology should be used to protect these assets.</a:t>
            </a:r>
            <a:endParaRPr lang="en-GB" sz="2000" dirty="0" smtClean="0"/>
          </a:p>
          <a:p>
            <a:pPr lvl="0"/>
            <a:r>
              <a:rPr lang="en-US" sz="2000" dirty="0" smtClean="0"/>
              <a:t>Formal methods of software development rely on a system specification that is expressed as a mathematical model. The use of formal methods avoids ambiguity in a critical systems specification.</a:t>
            </a:r>
            <a:endParaRPr lang="en-GB" sz="2000" dirty="0" smtClean="0"/>
          </a:p>
          <a:p>
            <a:pPr>
              <a:lnSpc>
                <a:spcPct val="90000"/>
              </a:lnSpc>
            </a:pPr>
            <a:endParaRPr lang="en-GB" dirty="0"/>
          </a:p>
        </p:txBody>
      </p:sp>
      <p:sp>
        <p:nvSpPr>
          <p:cNvPr id="4" name="Slide Number Placeholder 3"/>
          <p:cNvSpPr>
            <a:spLocks noGrp="1"/>
          </p:cNvSpPr>
          <p:nvPr>
            <p:ph type="sldNum" sz="quarter" idx="12"/>
          </p:nvPr>
        </p:nvSpPr>
        <p:spPr/>
        <p:txBody>
          <a:bodyPr/>
          <a:lstStyle/>
          <a:p>
            <a:fld id="{348D88E4-469E-644E-9952-CB69E8EF64CD}" type="slidenum">
              <a:rPr lang="en-US" smtClean="0"/>
              <a:pPr/>
              <a:t>55</a:t>
            </a:fld>
            <a:endParaRPr lang="en-US"/>
          </a:p>
        </p:txBody>
      </p:sp>
      <p:sp>
        <p:nvSpPr>
          <p:cNvPr id="5" name="Footer Placeholder 4"/>
          <p:cNvSpPr>
            <a:spLocks noGrp="1"/>
          </p:cNvSpPr>
          <p:nvPr>
            <p:ph type="ftr" sz="quarter" idx="11"/>
          </p:nvPr>
        </p:nvSpPr>
        <p:spPr/>
        <p:txBody>
          <a:bodyPr/>
          <a:lstStyle/>
          <a:p>
            <a:r>
              <a:rPr lang="en-US" smtClean="0"/>
              <a:t>Chapter 12 Dependability and Security Specification</a:t>
            </a:r>
            <a:endParaRPr lang="en-US"/>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Risk</a:t>
            </a:r>
            <a:r>
              <a:rPr lang="en-US" dirty="0"/>
              <a:t>-driven specification</a:t>
            </a:r>
            <a:r>
              <a:rPr lang="en-GB" dirty="0" smtClean="0"/>
              <a:t> </a:t>
            </a:r>
            <a:endParaRPr lang="en-US" dirty="0"/>
          </a:p>
        </p:txBody>
      </p:sp>
      <p:pic>
        <p:nvPicPr>
          <p:cNvPr id="4" name="Content Placeholder 3" descr="12.1 Risk-driven-Spec.eps"/>
          <p:cNvPicPr>
            <a:picLocks noGrp="1" noChangeAspect="1"/>
          </p:cNvPicPr>
          <p:nvPr>
            <p:ph idx="1"/>
          </p:nvPr>
        </p:nvPicPr>
        <mc:AlternateContent xmlns:ma="http://schemas.microsoft.com/office/mac/drawingml/2008/main">
          <mc:Choice Requires="ma">
            <p:blipFill>
              <a:blip r:embed="rId2"/>
              <a:srcRect t="-57148" b="-57148"/>
              <a:stretch>
                <a:fillRect/>
              </a:stretch>
            </p:blipFill>
          </mc:Choice>
          <mc:Fallback xmlns:p="http://schemas.openxmlformats.org/presentationml/2006/main" xmlns:mv="urn:schemas-microsoft-com:mac:vml" xmlns:mc="http://schemas.openxmlformats.org/markup-compatibility/2006" xmlns:r="http://schemas.openxmlformats.org/officeDocument/2006/relationships" xmlns:a="http://schemas.openxmlformats.org/drawingml/2006/main" xmlns="">
            <p:blipFill>
              <a:blip r:embed="rId3"/>
              <a:srcRect t="-57148" b="-57148"/>
              <a:stretch>
                <a:fillRect/>
              </a:stretch>
            </p:blipFill>
          </mc:Fallback>
        </mc:AlternateContent>
        <p:spPr/>
      </p:pic>
      <p:sp>
        <p:nvSpPr>
          <p:cNvPr id="5" name="Slide Number Placeholder 4"/>
          <p:cNvSpPr>
            <a:spLocks noGrp="1"/>
          </p:cNvSpPr>
          <p:nvPr>
            <p:ph type="sldNum" sz="quarter" idx="12"/>
          </p:nvPr>
        </p:nvSpPr>
        <p:spPr/>
        <p:txBody>
          <a:bodyPr/>
          <a:lstStyle/>
          <a:p>
            <a:fld id="{348D88E4-469E-644E-9952-CB69E8EF64CD}" type="slidenum">
              <a:rPr lang="en-US" smtClean="0"/>
              <a:pPr/>
              <a:t>6</a:t>
            </a:fld>
            <a:endParaRPr lang="en-US"/>
          </a:p>
        </p:txBody>
      </p:sp>
      <p:sp>
        <p:nvSpPr>
          <p:cNvPr id="6" name="Footer Placeholder 5"/>
          <p:cNvSpPr>
            <a:spLocks noGrp="1"/>
          </p:cNvSpPr>
          <p:nvPr>
            <p:ph type="ftr" sz="quarter" idx="11"/>
          </p:nvPr>
        </p:nvSpPr>
        <p:spPr/>
        <p:txBody>
          <a:bodyPr/>
          <a:lstStyle/>
          <a:p>
            <a:r>
              <a:rPr lang="en-US" smtClean="0"/>
              <a:t>Chapter 12 Dependability and Security Specification</a:t>
            </a:r>
            <a:endParaRPr lang="en-US"/>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Phased risk analysis</a:t>
            </a:r>
            <a:endParaRPr lang="en-US" dirty="0"/>
          </a:p>
        </p:txBody>
      </p:sp>
      <p:sp>
        <p:nvSpPr>
          <p:cNvPr id="3" name="Content Placeholder 2"/>
          <p:cNvSpPr>
            <a:spLocks noGrp="1"/>
          </p:cNvSpPr>
          <p:nvPr>
            <p:ph idx="1"/>
          </p:nvPr>
        </p:nvSpPr>
        <p:spPr/>
        <p:txBody>
          <a:bodyPr/>
          <a:lstStyle/>
          <a:p>
            <a:r>
              <a:rPr lang="en-US" dirty="0" smtClean="0"/>
              <a:t>Preliminary risk analysis</a:t>
            </a:r>
          </a:p>
          <a:p>
            <a:pPr lvl="1"/>
            <a:r>
              <a:rPr lang="en-US" dirty="0" smtClean="0"/>
              <a:t>Identifies risks from the systems environment. Aim is to develop an initial set of system security and dependability requirements.</a:t>
            </a:r>
          </a:p>
          <a:p>
            <a:r>
              <a:rPr lang="en-US" dirty="0" smtClean="0"/>
              <a:t>Life cycle risk analysis</a:t>
            </a:r>
          </a:p>
          <a:p>
            <a:pPr lvl="1"/>
            <a:r>
              <a:rPr lang="en-US" dirty="0" smtClean="0"/>
              <a:t>Identifies risks that emerge during design and development e.g. risks that are associated with the technologies used for system construction. Requirements are extended to protect against these risks.</a:t>
            </a:r>
          </a:p>
          <a:p>
            <a:r>
              <a:rPr lang="en-US" dirty="0" smtClean="0"/>
              <a:t>Operational risk analysis</a:t>
            </a:r>
          </a:p>
          <a:p>
            <a:pPr lvl="1"/>
            <a:r>
              <a:rPr lang="en-US" dirty="0" smtClean="0"/>
              <a:t>Risks associated with the system user interface and operator errors. Further protection requirements may be added to cope with these.</a:t>
            </a:r>
            <a:endParaRPr lang="en-US" dirty="0"/>
          </a:p>
        </p:txBody>
      </p:sp>
      <p:sp>
        <p:nvSpPr>
          <p:cNvPr id="4" name="Slide Number Placeholder 3"/>
          <p:cNvSpPr>
            <a:spLocks noGrp="1"/>
          </p:cNvSpPr>
          <p:nvPr>
            <p:ph type="sldNum" sz="quarter" idx="12"/>
          </p:nvPr>
        </p:nvSpPr>
        <p:spPr/>
        <p:txBody>
          <a:bodyPr/>
          <a:lstStyle/>
          <a:p>
            <a:fld id="{348D88E4-469E-644E-9952-CB69E8EF64CD}" type="slidenum">
              <a:rPr lang="en-US" smtClean="0"/>
              <a:pPr/>
              <a:t>7</a:t>
            </a:fld>
            <a:endParaRPr lang="en-US"/>
          </a:p>
        </p:txBody>
      </p:sp>
      <p:sp>
        <p:nvSpPr>
          <p:cNvPr id="5" name="Footer Placeholder 4"/>
          <p:cNvSpPr>
            <a:spLocks noGrp="1"/>
          </p:cNvSpPr>
          <p:nvPr>
            <p:ph type="ftr" sz="quarter" idx="11"/>
          </p:nvPr>
        </p:nvSpPr>
        <p:spPr/>
        <p:txBody>
          <a:bodyPr/>
          <a:lstStyle/>
          <a:p>
            <a:r>
              <a:rPr lang="en-US" smtClean="0"/>
              <a:t>Chapter 12 Dependability and Security Specification</a:t>
            </a:r>
            <a:endParaRPr lang="en-US"/>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Safety specification</a:t>
            </a:r>
            <a:endParaRPr lang="en-US" dirty="0"/>
          </a:p>
        </p:txBody>
      </p:sp>
      <p:sp>
        <p:nvSpPr>
          <p:cNvPr id="3" name="Content Placeholder 2"/>
          <p:cNvSpPr>
            <a:spLocks noGrp="1"/>
          </p:cNvSpPr>
          <p:nvPr>
            <p:ph idx="1"/>
          </p:nvPr>
        </p:nvSpPr>
        <p:spPr/>
        <p:txBody>
          <a:bodyPr/>
          <a:lstStyle/>
          <a:p>
            <a:r>
              <a:rPr lang="en-US" dirty="0" smtClean="0"/>
              <a:t>Goal is to identify protection requirements that ensure that system failures do not cause injury or death or environmental damage.</a:t>
            </a:r>
          </a:p>
          <a:p>
            <a:r>
              <a:rPr lang="en-US" dirty="0" smtClean="0"/>
              <a:t>Risk identification = Hazard identification</a:t>
            </a:r>
          </a:p>
          <a:p>
            <a:r>
              <a:rPr lang="en-US" dirty="0" smtClean="0"/>
              <a:t>Risk analysis = Hazard assessment</a:t>
            </a:r>
          </a:p>
          <a:p>
            <a:r>
              <a:rPr lang="en-US" dirty="0" smtClean="0"/>
              <a:t>Risk decomposition = Hazard analysis</a:t>
            </a:r>
          </a:p>
          <a:p>
            <a:r>
              <a:rPr lang="en-US" dirty="0" smtClean="0"/>
              <a:t>Risk reduction = safety requirements specification</a:t>
            </a:r>
            <a:endParaRPr lang="en-US" dirty="0"/>
          </a:p>
        </p:txBody>
      </p:sp>
      <p:sp>
        <p:nvSpPr>
          <p:cNvPr id="4" name="Slide Number Placeholder 3"/>
          <p:cNvSpPr>
            <a:spLocks noGrp="1"/>
          </p:cNvSpPr>
          <p:nvPr>
            <p:ph type="sldNum" sz="quarter" idx="12"/>
          </p:nvPr>
        </p:nvSpPr>
        <p:spPr/>
        <p:txBody>
          <a:bodyPr/>
          <a:lstStyle/>
          <a:p>
            <a:fld id="{348D88E4-469E-644E-9952-CB69E8EF64CD}" type="slidenum">
              <a:rPr lang="en-US" smtClean="0"/>
              <a:pPr/>
              <a:t>8</a:t>
            </a:fld>
            <a:endParaRPr lang="en-US"/>
          </a:p>
        </p:txBody>
      </p:sp>
      <p:sp>
        <p:nvSpPr>
          <p:cNvPr id="5" name="Footer Placeholder 4"/>
          <p:cNvSpPr>
            <a:spLocks noGrp="1"/>
          </p:cNvSpPr>
          <p:nvPr>
            <p:ph type="ftr" sz="quarter" idx="11"/>
          </p:nvPr>
        </p:nvSpPr>
        <p:spPr/>
        <p:txBody>
          <a:bodyPr/>
          <a:lstStyle/>
          <a:p>
            <a:r>
              <a:rPr lang="en-US" smtClean="0"/>
              <a:t>Chapter 12 Dependability and Security Specification</a:t>
            </a:r>
            <a:endParaRPr lang="en-US"/>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54626" name="Rectangle 2"/>
          <p:cNvSpPr>
            <a:spLocks noGrp="1" noChangeArrowheads="1"/>
          </p:cNvSpPr>
          <p:nvPr>
            <p:ph type="title"/>
          </p:nvPr>
        </p:nvSpPr>
        <p:spPr/>
        <p:txBody>
          <a:bodyPr/>
          <a:lstStyle/>
          <a:p>
            <a:r>
              <a:rPr lang="en-US" dirty="0" smtClean="0"/>
              <a:t>Hazard identification</a:t>
            </a:r>
            <a:endParaRPr lang="en-US" dirty="0"/>
          </a:p>
        </p:txBody>
      </p:sp>
      <p:sp>
        <p:nvSpPr>
          <p:cNvPr id="5" name="Content Placeholder 4"/>
          <p:cNvSpPr>
            <a:spLocks noGrp="1"/>
          </p:cNvSpPr>
          <p:nvPr>
            <p:ph idx="1"/>
          </p:nvPr>
        </p:nvSpPr>
        <p:spPr/>
        <p:txBody>
          <a:bodyPr/>
          <a:lstStyle/>
          <a:p>
            <a:r>
              <a:rPr lang="en-US" dirty="0" smtClean="0"/>
              <a:t>Identify the hazards that may threaten the system.</a:t>
            </a:r>
          </a:p>
          <a:p>
            <a:r>
              <a:rPr lang="en-US" dirty="0" smtClean="0"/>
              <a:t>Hazard identification may be based on different types of hazard:</a:t>
            </a:r>
          </a:p>
          <a:p>
            <a:pPr lvl="1"/>
            <a:r>
              <a:rPr lang="en-US" dirty="0" smtClean="0"/>
              <a:t>Physical hazards</a:t>
            </a:r>
          </a:p>
          <a:p>
            <a:pPr lvl="1"/>
            <a:r>
              <a:rPr lang="en-US" dirty="0" smtClean="0"/>
              <a:t>Electrical hazards</a:t>
            </a:r>
          </a:p>
          <a:p>
            <a:pPr lvl="1"/>
            <a:r>
              <a:rPr lang="en-US" dirty="0" smtClean="0"/>
              <a:t>Biological hazards</a:t>
            </a:r>
          </a:p>
          <a:p>
            <a:pPr lvl="1"/>
            <a:r>
              <a:rPr lang="en-US" dirty="0" smtClean="0"/>
              <a:t>Service failure hazards</a:t>
            </a:r>
          </a:p>
          <a:p>
            <a:pPr lvl="1"/>
            <a:r>
              <a:rPr lang="en-US" dirty="0" smtClean="0"/>
              <a:t>Etc.</a:t>
            </a:r>
            <a:endParaRPr lang="en-US" dirty="0"/>
          </a:p>
        </p:txBody>
      </p:sp>
      <p:sp>
        <p:nvSpPr>
          <p:cNvPr id="6" name="Slide Number Placeholder 5"/>
          <p:cNvSpPr>
            <a:spLocks noGrp="1"/>
          </p:cNvSpPr>
          <p:nvPr>
            <p:ph type="sldNum" sz="quarter" idx="12"/>
          </p:nvPr>
        </p:nvSpPr>
        <p:spPr/>
        <p:txBody>
          <a:bodyPr/>
          <a:lstStyle/>
          <a:p>
            <a:fld id="{348D88E4-469E-644E-9952-CB69E8EF64CD}" type="slidenum">
              <a:rPr lang="en-US" smtClean="0"/>
              <a:pPr/>
              <a:t>9</a:t>
            </a:fld>
            <a:endParaRPr lang="en-US"/>
          </a:p>
        </p:txBody>
      </p:sp>
      <p:sp>
        <p:nvSpPr>
          <p:cNvPr id="7" name="Footer Placeholder 6"/>
          <p:cNvSpPr>
            <a:spLocks noGrp="1"/>
          </p:cNvSpPr>
          <p:nvPr>
            <p:ph type="ftr" sz="quarter" idx="11"/>
          </p:nvPr>
        </p:nvSpPr>
        <p:spPr/>
        <p:txBody>
          <a:bodyPr/>
          <a:lstStyle/>
          <a:p>
            <a:r>
              <a:rPr lang="en-US" smtClean="0"/>
              <a:t>Chapter 12 Dependability and Security Specification</a:t>
            </a:r>
            <a:endParaRPr lang="en-US"/>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SE9">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SE9.thmx</Template>
  <TotalTime>10238</TotalTime>
  <Words>4199</Words>
  <Application>Microsoft Macintosh PowerPoint</Application>
  <PresentationFormat>On-screen Show (4:3)</PresentationFormat>
  <Paragraphs>479</Paragraphs>
  <Slides>55</Slides>
  <Notes>4</Notes>
  <HiddenSlides>0</HiddenSlides>
  <MMClips>0</MMClips>
  <ScaleCrop>false</ScaleCrop>
  <HeadingPairs>
    <vt:vector size="4" baseType="variant">
      <vt:variant>
        <vt:lpstr>Design Template</vt:lpstr>
      </vt:variant>
      <vt:variant>
        <vt:i4>1</vt:i4>
      </vt:variant>
      <vt:variant>
        <vt:lpstr>Slide Titles</vt:lpstr>
      </vt:variant>
      <vt:variant>
        <vt:i4>55</vt:i4>
      </vt:variant>
    </vt:vector>
  </HeadingPairs>
  <TitlesOfParts>
    <vt:vector size="56" baseType="lpstr">
      <vt:lpstr>SE9</vt:lpstr>
      <vt:lpstr>Chapter 12 – Dependability and Security Specification</vt:lpstr>
      <vt:lpstr>Topics covered</vt:lpstr>
      <vt:lpstr>Dependability requirements</vt:lpstr>
      <vt:lpstr>Risk-driven specification</vt:lpstr>
      <vt:lpstr>Stages of risk-based analysis</vt:lpstr>
      <vt:lpstr>Risk-driven specification </vt:lpstr>
      <vt:lpstr>Phased risk analysis</vt:lpstr>
      <vt:lpstr>Safety specification</vt:lpstr>
      <vt:lpstr>Hazard identification</vt:lpstr>
      <vt:lpstr>Insulin pump risks</vt:lpstr>
      <vt:lpstr>Hazard assessment</vt:lpstr>
      <vt:lpstr>The risk triangle </vt:lpstr>
      <vt:lpstr>Social acceptability of risk</vt:lpstr>
      <vt:lpstr>Hazard assessment</vt:lpstr>
      <vt:lpstr>Risk classification for the insulin pump </vt:lpstr>
      <vt:lpstr>Hazard analysis</vt:lpstr>
      <vt:lpstr>Fault-tree analysis</vt:lpstr>
      <vt:lpstr>An example of a software fault tree </vt:lpstr>
      <vt:lpstr>Fault tree analysis</vt:lpstr>
      <vt:lpstr>Risk reduction</vt:lpstr>
      <vt:lpstr>Strategy use</vt:lpstr>
      <vt:lpstr>Insulin pump - software risks</vt:lpstr>
      <vt:lpstr>Examples of safety requirements </vt:lpstr>
      <vt:lpstr>Key points</vt:lpstr>
      <vt:lpstr>Chapter 12 – Dependability and Security Specification</vt:lpstr>
      <vt:lpstr>System reliability specification</vt:lpstr>
      <vt:lpstr>Reliability specification process</vt:lpstr>
      <vt:lpstr>Types of system failure </vt:lpstr>
      <vt:lpstr>Reliability metrics</vt:lpstr>
      <vt:lpstr>Probability of failure on demand (POFOD)</vt:lpstr>
      <vt:lpstr>Rate of fault occurrence (ROCOF)</vt:lpstr>
      <vt:lpstr>Availability</vt:lpstr>
      <vt:lpstr>Availability specification </vt:lpstr>
      <vt:lpstr>Failure consequences</vt:lpstr>
      <vt:lpstr>Over-specification of reliability</vt:lpstr>
      <vt:lpstr>Steps to a reliability specification</vt:lpstr>
      <vt:lpstr>Insulin pump specification</vt:lpstr>
      <vt:lpstr>Functional reliability requirements</vt:lpstr>
      <vt:lpstr>Examples of functional reliability requirements for MHC-PMS </vt:lpstr>
      <vt:lpstr>Security specification</vt:lpstr>
      <vt:lpstr>Types of security requirement</vt:lpstr>
      <vt:lpstr>The preliminary risk assessment process for security requirements </vt:lpstr>
      <vt:lpstr>Security risk assessment</vt:lpstr>
      <vt:lpstr>Security risk assessment</vt:lpstr>
      <vt:lpstr>Asset analysis in a preliminary risk assessment report for the MHC-PMS</vt:lpstr>
      <vt:lpstr>Threat and control analysis in a preliminary risk assessment report </vt:lpstr>
      <vt:lpstr>Security policy</vt:lpstr>
      <vt:lpstr>Security requirements for the MHC-PMS</vt:lpstr>
      <vt:lpstr>Formal specification</vt:lpstr>
      <vt:lpstr>Use of formal methods</vt:lpstr>
      <vt:lpstr>Specification in the software process</vt:lpstr>
      <vt:lpstr>Formal specification in a plan-based software process </vt:lpstr>
      <vt:lpstr>Benefits of formal specification</vt:lpstr>
      <vt:lpstr>Acceptance of formal methods</vt:lpstr>
      <vt:lpstr>Key points</vt:lpstr>
    </vt:vector>
  </TitlesOfParts>
  <Company>St Andrews University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Figures – Chapter 12</dc:title>
  <dc:creator>Ian Sommerville</dc:creator>
  <cp:lastModifiedBy>Ian Sommerville</cp:lastModifiedBy>
  <cp:revision>13</cp:revision>
  <cp:lastPrinted>2009-12-04T15:20:14Z</cp:lastPrinted>
  <dcterms:created xsi:type="dcterms:W3CDTF">2009-12-09T14:52:21Z</dcterms:created>
  <dcterms:modified xsi:type="dcterms:W3CDTF">2009-12-09T16:57:59Z</dcterms:modified>
</cp:coreProperties>
</file>