
<file path=[Content_Types].xml><?xml version="1.0" encoding="utf-8"?>
<Types xmlns="http://schemas.openxmlformats.org/package/2006/content-types">
  <Override PartName="/ppt/slides/slide45.xml" ContentType="application/vnd.openxmlformats-officedocument.presentationml.slide+xml"/>
  <Override PartName="/ppt/slides/slide18.xml" ContentType="application/vnd.openxmlformats-officedocument.presentationml.slide+xml"/>
  <Override PartName="/ppt/slides/slide9.xml" ContentType="application/vnd.openxmlformats-officedocument.presentationml.slide+xml"/>
  <Override PartName="/ppt/slides/slide41.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slides/slide38.xml" ContentType="application/vnd.openxmlformats-officedocument.presentationml.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Override PartName="/ppt/handoutMasters/handoutMaster1.xml" ContentType="application/vnd.openxmlformats-officedocument.presentationml.handoutMaster+xml"/>
  <Default Extension="jpeg" ContentType="image/jpeg"/>
  <Override PartName="/ppt/slideLayouts/slideLayout1.xml" ContentType="application/vnd.openxmlformats-officedocument.presentationml.slideLayout+xml"/>
  <Override PartName="/ppt/theme/theme2.xml" ContentType="application/vnd.openxmlformats-officedocument.theme+xml"/>
  <Override PartName="/ppt/slides/slide22.xml" ContentType="application/vnd.openxmlformats-officedocument.presentationml.slide+xml"/>
  <Override PartName="/ppt/slides/slide30.xml" ContentType="application/vnd.openxmlformats-officedocument.presentationml.slide+xml"/>
  <Override PartName="/docProps/app.xml" ContentType="application/vnd.openxmlformats-officedocument.extended-properties+xml"/>
  <Override PartName="/ppt/slides/slide46.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42.xml" ContentType="application/vnd.openxmlformats-officedocument.presentationml.slide+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ppt/slides/slide39.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Override PartName="/ppt/theme/theme3.xml" ContentType="application/vnd.openxmlformats-officedocument.theme+xml"/>
  <Override PartName="/ppt/slideLayouts/slideLayout2.xml" ContentType="application/vnd.openxmlformats-officedocument.presentationml.slideLayout+xml"/>
  <Default Extension="png" ContentType="image/png"/>
  <Override PartName="/ppt/slides/slide23.xml" ContentType="application/vnd.openxmlformats-officedocument.presentationml.slide+xml"/>
  <Override PartName="/ppt/slides/slide31.xml" ContentType="application/vnd.openxmlformats-officedocument.presentationml.slide+xml"/>
  <Default Extension="pdf" ContentType="application/pdf"/>
  <Override PartName="/ppt/slides/slide47.xml" ContentType="application/vnd.openxmlformats-officedocument.presentationml.slide+xml"/>
  <Override PartName="/ppt/slides/slide43.xml" ContentType="application/vnd.openxmlformats-officedocument.presentationml.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48.xml" ContentType="application/vnd.openxmlformats-officedocument.presentationml.slide+xml"/>
  <Override PartName="/ppt/slides/slide20.xml" ContentType="application/vnd.openxmlformats-officedocument.presentationml.slide+xml"/>
  <Override PartName="/ppt/slides/slide44.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slides/slide49.xml" ContentType="application/vnd.openxmlformats-officedocument.presentationml.slide+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SpecialPlsOnTitleSld="0" saveSubsetFonts="1" autoCompressPictures="0">
  <p:sldMasterIdLst>
    <p:sldMasterId id="2147483672" r:id="rId1"/>
  </p:sldMasterIdLst>
  <p:notesMasterIdLst>
    <p:notesMasterId r:id="rId51"/>
  </p:notesMasterIdLst>
  <p:handoutMasterIdLst>
    <p:handoutMasterId r:id="rId52"/>
  </p:handoutMasterIdLst>
  <p:sldIdLst>
    <p:sldId id="256" r:id="rId2"/>
    <p:sldId id="295" r:id="rId3"/>
    <p:sldId id="267" r:id="rId4"/>
    <p:sldId id="268" r:id="rId5"/>
    <p:sldId id="297" r:id="rId6"/>
    <p:sldId id="298" r:id="rId7"/>
    <p:sldId id="257" r:id="rId8"/>
    <p:sldId id="296" r:id="rId9"/>
    <p:sldId id="258" r:id="rId10"/>
    <p:sldId id="299" r:id="rId11"/>
    <p:sldId id="303" r:id="rId12"/>
    <p:sldId id="304" r:id="rId13"/>
    <p:sldId id="305" r:id="rId14"/>
    <p:sldId id="300" r:id="rId15"/>
    <p:sldId id="306" r:id="rId16"/>
    <p:sldId id="307" r:id="rId17"/>
    <p:sldId id="308" r:id="rId18"/>
    <p:sldId id="309" r:id="rId19"/>
    <p:sldId id="301" r:id="rId20"/>
    <p:sldId id="310" r:id="rId21"/>
    <p:sldId id="311" r:id="rId22"/>
    <p:sldId id="312" r:id="rId23"/>
    <p:sldId id="313" r:id="rId24"/>
    <p:sldId id="314" r:id="rId25"/>
    <p:sldId id="284" r:id="rId26"/>
    <p:sldId id="285" r:id="rId27"/>
    <p:sldId id="286" r:id="rId28"/>
    <p:sldId id="287" r:id="rId29"/>
    <p:sldId id="315" r:id="rId30"/>
    <p:sldId id="259" r:id="rId31"/>
    <p:sldId id="316" r:id="rId32"/>
    <p:sldId id="292" r:id="rId33"/>
    <p:sldId id="302" r:id="rId34"/>
    <p:sldId id="317" r:id="rId35"/>
    <p:sldId id="260" r:id="rId36"/>
    <p:sldId id="261" r:id="rId37"/>
    <p:sldId id="318" r:id="rId38"/>
    <p:sldId id="319" r:id="rId39"/>
    <p:sldId id="320" r:id="rId40"/>
    <p:sldId id="321" r:id="rId41"/>
    <p:sldId id="262" r:id="rId42"/>
    <p:sldId id="323" r:id="rId43"/>
    <p:sldId id="324" r:id="rId44"/>
    <p:sldId id="322" r:id="rId45"/>
    <p:sldId id="263" r:id="rId46"/>
    <p:sldId id="325" r:id="rId47"/>
    <p:sldId id="326" r:id="rId48"/>
    <p:sldId id="294" r:id="rId49"/>
    <p:sldId id="327" r:id="rId50"/>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46424D"/>
    <a:srgbClr val="5B8693"/>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94" d="100"/>
          <a:sy n="94" d="100"/>
        </p:scale>
        <p:origin x="-984"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notesMaster" Target="notesMasters/notesMaster1.xml"/><Relationship Id="rId52" Type="http://schemas.openxmlformats.org/officeDocument/2006/relationships/handoutMaster" Target="handoutMasters/handoutMaster1.xml"/><Relationship Id="rId53" Type="http://schemas.openxmlformats.org/officeDocument/2006/relationships/printerSettings" Target="printerSettings/printerSettings1.bin"/><Relationship Id="rId54" Type="http://schemas.openxmlformats.org/officeDocument/2006/relationships/presProps" Target="presProps.xml"/><Relationship Id="rId55" Type="http://schemas.openxmlformats.org/officeDocument/2006/relationships/viewProps" Target="viewProps.xml"/><Relationship Id="rId56" Type="http://schemas.openxmlformats.org/officeDocument/2006/relationships/theme" Target="theme/theme1.xml"/><Relationship Id="rId57"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B44B6B1-5441-9644-AE1C-BB7EA5DBA264}" type="datetimeFigureOut">
              <a:rPr lang="en-US" smtClean="0"/>
              <a:pPr/>
              <a:t>12/29/09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0300CC7-81E2-B842-8904-673E09748720}"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878819-472C-A14B-95BF-39C94BA106B2}" type="datetimeFigureOut">
              <a:rPr lang="en-US" smtClean="0"/>
              <a:pPr/>
              <a:t>12/29/09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4F38C2-4548-F541-8261-4C1D96E7A166}"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Rectangle 2"/>
          <p:cNvSpPr>
            <a:spLocks noGrp="1" noChangeArrowheads="1"/>
          </p:cNvSpPr>
          <p:nvPr>
            <p:ph type="body" idx="1"/>
          </p:nvPr>
        </p:nvSpPr>
        <p:spPr>
          <a:xfrm>
            <a:off x="914730" y="4345781"/>
            <a:ext cx="5028543" cy="3853161"/>
          </a:xfrm>
          <a:ln/>
        </p:spPr>
        <p:txBody>
          <a:bodyPr lIns="89166" tIns="43801" rIns="89166" bIns="43801"/>
          <a:lstStyle/>
          <a:p>
            <a:endParaRPr lang="en-US"/>
          </a:p>
        </p:txBody>
      </p:sp>
      <p:sp>
        <p:nvSpPr>
          <p:cNvPr id="65539" name="Rectangle 3"/>
          <p:cNvSpPr>
            <a:spLocks noGrp="1" noRot="1" noChangeAspect="1" noChangeArrowheads="1" noTextEdit="1"/>
          </p:cNvSpPr>
          <p:nvPr>
            <p:ph type="sldImg"/>
          </p:nvPr>
        </p:nvSpPr>
        <p:spPr>
          <a:xfrm>
            <a:off x="1295400" y="798513"/>
            <a:ext cx="4267200" cy="3200400"/>
          </a:xfrm>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6" name="Rectangle 1026"/>
          <p:cNvSpPr>
            <a:spLocks noGrp="1" noChangeArrowheads="1"/>
          </p:cNvSpPr>
          <p:nvPr>
            <p:ph type="body" idx="1"/>
          </p:nvPr>
        </p:nvSpPr>
        <p:spPr>
          <a:xfrm>
            <a:off x="914730" y="4345781"/>
            <a:ext cx="5028543" cy="3853161"/>
          </a:xfrm>
          <a:ln/>
        </p:spPr>
        <p:txBody>
          <a:bodyPr lIns="89166" tIns="43801" rIns="89166" bIns="43801"/>
          <a:lstStyle/>
          <a:p>
            <a:endParaRPr lang="en-US"/>
          </a:p>
        </p:txBody>
      </p:sp>
      <p:sp>
        <p:nvSpPr>
          <p:cNvPr id="67587" name="Rectangle 1027"/>
          <p:cNvSpPr>
            <a:spLocks noGrp="1" noRot="1" noChangeAspect="1" noChangeArrowheads="1" noTextEdit="1"/>
          </p:cNvSpPr>
          <p:nvPr>
            <p:ph type="sldImg"/>
          </p:nvPr>
        </p:nvSpPr>
        <p:spPr>
          <a:xfrm>
            <a:off x="1295400" y="798513"/>
            <a:ext cx="4267200" cy="3200400"/>
          </a:xfrm>
          <a:ln cap="fla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0A7055C-8A82-1E43-AADF-396B26E07F2B}" type="datetime1">
              <a:rPr lang="en-US" smtClean="0"/>
              <a:pPr>
                <a:defRPr/>
              </a:pPr>
              <a:t>12/29/09</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1  Introduction</a:t>
            </a:r>
            <a:endParaRPr lang="en-US"/>
          </a:p>
        </p:txBody>
      </p:sp>
      <p:sp>
        <p:nvSpPr>
          <p:cNvPr id="6" name="Slide Number Placeholder 5"/>
          <p:cNvSpPr>
            <a:spLocks noGrp="1"/>
          </p:cNvSpPr>
          <p:nvPr>
            <p:ph type="sldNum" sz="quarter" idx="12"/>
          </p:nvPr>
        </p:nvSpPr>
        <p:spPr/>
        <p:txBody>
          <a:bodyPr/>
          <a:lstStyle>
            <a:lvl1pPr>
              <a:defRPr/>
            </a:lvl1pPr>
          </a:lstStyle>
          <a:p>
            <a:pPr>
              <a:defRPr/>
            </a:pPr>
            <a:fld id="{8A6632A1-E96B-D240-A8CB-6EE7FCFAC9F9}"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2F71CA6-DDE3-BD41-A149-F9C0D24AC3A1}" type="datetime1">
              <a:rPr lang="en-US" smtClean="0"/>
              <a:pPr>
                <a:defRPr/>
              </a:pPr>
              <a:t>12/29/09</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1  Introduction</a:t>
            </a:r>
            <a:endParaRPr lang="en-US"/>
          </a:p>
        </p:txBody>
      </p:sp>
      <p:sp>
        <p:nvSpPr>
          <p:cNvPr id="6" name="Slide Number Placeholder 5"/>
          <p:cNvSpPr>
            <a:spLocks noGrp="1"/>
          </p:cNvSpPr>
          <p:nvPr>
            <p:ph type="sldNum" sz="quarter" idx="12"/>
          </p:nvPr>
        </p:nvSpPr>
        <p:spPr/>
        <p:txBody>
          <a:bodyPr/>
          <a:lstStyle>
            <a:lvl1pPr>
              <a:defRPr/>
            </a:lvl1pPr>
          </a:lstStyle>
          <a:p>
            <a:pPr>
              <a:defRPr/>
            </a:pPr>
            <a:fld id="{3463E0A2-0798-9745-87DA-7E77F2F38D9A}"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F23FA63-2FD4-ED40-AA09-0FF67DD9B210}" type="datetime1">
              <a:rPr lang="en-US" smtClean="0"/>
              <a:pPr>
                <a:defRPr/>
              </a:pPr>
              <a:t>12/29/09</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1  Introduction</a:t>
            </a:r>
            <a:endParaRPr lang="en-US"/>
          </a:p>
        </p:txBody>
      </p:sp>
      <p:sp>
        <p:nvSpPr>
          <p:cNvPr id="6" name="Slide Number Placeholder 5"/>
          <p:cNvSpPr>
            <a:spLocks noGrp="1"/>
          </p:cNvSpPr>
          <p:nvPr>
            <p:ph type="sldNum" sz="quarter" idx="12"/>
          </p:nvPr>
        </p:nvSpPr>
        <p:spPr/>
        <p:txBody>
          <a:bodyPr/>
          <a:lstStyle>
            <a:lvl1pPr>
              <a:defRPr/>
            </a:lvl1pPr>
          </a:lstStyle>
          <a:p>
            <a:pPr>
              <a:defRPr/>
            </a:pPr>
            <a:fld id="{5B7A154E-9DB1-494A-8AF2-8A9764AB2719}"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06587C51-A7E8-E041-9BD1-9BCA697A5811}" type="datetime1">
              <a:rPr lang="en-US" smtClean="0"/>
              <a:pPr>
                <a:defRPr/>
              </a:pPr>
              <a:t>12/29/09</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1  Introduction</a:t>
            </a:r>
            <a:endParaRPr lang="en-US"/>
          </a:p>
        </p:txBody>
      </p:sp>
      <p:sp>
        <p:nvSpPr>
          <p:cNvPr id="6" name="Slide Number Placeholder 5"/>
          <p:cNvSpPr>
            <a:spLocks noGrp="1"/>
          </p:cNvSpPr>
          <p:nvPr>
            <p:ph type="sldNum" sz="quarter" idx="12"/>
          </p:nvPr>
        </p:nvSpPr>
        <p:spPr/>
        <p:txBody>
          <a:bodyPr/>
          <a:lstStyle>
            <a:lvl1pPr>
              <a:defRPr/>
            </a:lvl1pPr>
          </a:lstStyle>
          <a:p>
            <a:pPr>
              <a:defRPr/>
            </a:pPr>
            <a:fld id="{6A4D3DC4-9E7F-1C47-B729-896D53019E3D}"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2BDDE94-1FC3-7840-BAE2-EB57978533F4}" type="datetime1">
              <a:rPr lang="en-US" smtClean="0"/>
              <a:pPr>
                <a:defRPr/>
              </a:pPr>
              <a:t>12/29/09</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1  Introduction</a:t>
            </a:r>
            <a:endParaRPr lang="en-US"/>
          </a:p>
        </p:txBody>
      </p:sp>
      <p:sp>
        <p:nvSpPr>
          <p:cNvPr id="6" name="Slide Number Placeholder 5"/>
          <p:cNvSpPr>
            <a:spLocks noGrp="1"/>
          </p:cNvSpPr>
          <p:nvPr>
            <p:ph type="sldNum" sz="quarter" idx="12"/>
          </p:nvPr>
        </p:nvSpPr>
        <p:spPr/>
        <p:txBody>
          <a:bodyPr/>
          <a:lstStyle>
            <a:lvl1pPr>
              <a:defRPr/>
            </a:lvl1pPr>
          </a:lstStyle>
          <a:p>
            <a:pPr>
              <a:defRPr/>
            </a:pPr>
            <a:fld id="{D7DFF1E1-6940-BA49-963A-85FADE0EAFB2}"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4A5A006-5C58-2B4C-917D-DC522223A38A}" type="datetime1">
              <a:rPr lang="en-US" smtClean="0"/>
              <a:pPr>
                <a:defRPr/>
              </a:pPr>
              <a:t>12/29/09</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1  Introduction</a:t>
            </a:r>
            <a:endParaRPr lang="en-US"/>
          </a:p>
        </p:txBody>
      </p:sp>
      <p:sp>
        <p:nvSpPr>
          <p:cNvPr id="7" name="Slide Number Placeholder 5"/>
          <p:cNvSpPr>
            <a:spLocks noGrp="1"/>
          </p:cNvSpPr>
          <p:nvPr>
            <p:ph type="sldNum" sz="quarter" idx="12"/>
          </p:nvPr>
        </p:nvSpPr>
        <p:spPr/>
        <p:txBody>
          <a:bodyPr/>
          <a:lstStyle>
            <a:lvl1pPr>
              <a:defRPr/>
            </a:lvl1pPr>
          </a:lstStyle>
          <a:p>
            <a:pPr>
              <a:defRPr/>
            </a:pPr>
            <a:fld id="{C2FAEA27-515E-094A-842B-7E18C3B58789}"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1254EF3D-88D6-7744-A172-8368A7C6913D}" type="datetime1">
              <a:rPr lang="en-US" smtClean="0"/>
              <a:pPr>
                <a:defRPr/>
              </a:pPr>
              <a:t>12/29/09</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smtClean="0"/>
              <a:t>Chapter 1  Introduction</a:t>
            </a:r>
            <a:endParaRPr lang="en-US"/>
          </a:p>
        </p:txBody>
      </p:sp>
      <p:sp>
        <p:nvSpPr>
          <p:cNvPr id="9" name="Slide Number Placeholder 5"/>
          <p:cNvSpPr>
            <a:spLocks noGrp="1"/>
          </p:cNvSpPr>
          <p:nvPr>
            <p:ph type="sldNum" sz="quarter" idx="12"/>
          </p:nvPr>
        </p:nvSpPr>
        <p:spPr/>
        <p:txBody>
          <a:bodyPr/>
          <a:lstStyle>
            <a:lvl1pPr>
              <a:defRPr/>
            </a:lvl1pPr>
          </a:lstStyle>
          <a:p>
            <a:pPr>
              <a:defRPr/>
            </a:pPr>
            <a:fld id="{1CB38100-995D-D845-AEB2-0A3B47AC4C36}"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42C67EE4-B3D2-0E43-92EA-AF9BDEBF847C}" type="datetime1">
              <a:rPr lang="en-US" smtClean="0"/>
              <a:pPr>
                <a:defRPr/>
              </a:pPr>
              <a:t>12/29/09</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smtClean="0"/>
              <a:t>Chapter 1  Introduction</a:t>
            </a:r>
            <a:endParaRPr lang="en-US"/>
          </a:p>
        </p:txBody>
      </p:sp>
      <p:sp>
        <p:nvSpPr>
          <p:cNvPr id="5" name="Slide Number Placeholder 5"/>
          <p:cNvSpPr>
            <a:spLocks noGrp="1"/>
          </p:cNvSpPr>
          <p:nvPr>
            <p:ph type="sldNum" sz="quarter" idx="12"/>
          </p:nvPr>
        </p:nvSpPr>
        <p:spPr/>
        <p:txBody>
          <a:bodyPr/>
          <a:lstStyle>
            <a:lvl1pPr>
              <a:defRPr/>
            </a:lvl1pPr>
          </a:lstStyle>
          <a:p>
            <a:pPr>
              <a:defRPr/>
            </a:pPr>
            <a:fld id="{5323AA34-E435-CB43-B1EC-D16A672B4041}"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BE8FE08-9159-5F4F-AA60-5E481B75A42B}" type="datetime1">
              <a:rPr lang="en-US" smtClean="0"/>
              <a:pPr>
                <a:defRPr/>
              </a:pPr>
              <a:t>12/29/09</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smtClean="0"/>
              <a:t>Chapter 1  Introduction</a:t>
            </a:r>
            <a:endParaRPr lang="en-US"/>
          </a:p>
        </p:txBody>
      </p:sp>
      <p:sp>
        <p:nvSpPr>
          <p:cNvPr id="4" name="Slide Number Placeholder 5"/>
          <p:cNvSpPr>
            <a:spLocks noGrp="1"/>
          </p:cNvSpPr>
          <p:nvPr>
            <p:ph type="sldNum" sz="quarter" idx="12"/>
          </p:nvPr>
        </p:nvSpPr>
        <p:spPr/>
        <p:txBody>
          <a:bodyPr/>
          <a:lstStyle>
            <a:lvl1pPr>
              <a:defRPr/>
            </a:lvl1pPr>
          </a:lstStyle>
          <a:p>
            <a:pPr>
              <a:defRPr/>
            </a:pPr>
            <a:fld id="{483CC7AD-8559-7E43-A1EB-295EC20609A1}"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6182ED7-CE03-0249-AD06-B17D70FBB114}" type="datetime1">
              <a:rPr lang="en-US" smtClean="0"/>
              <a:pPr>
                <a:defRPr/>
              </a:pPr>
              <a:t>12/29/09</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1  Introduction</a:t>
            </a:r>
            <a:endParaRPr lang="en-US"/>
          </a:p>
        </p:txBody>
      </p:sp>
      <p:sp>
        <p:nvSpPr>
          <p:cNvPr id="7" name="Slide Number Placeholder 5"/>
          <p:cNvSpPr>
            <a:spLocks noGrp="1"/>
          </p:cNvSpPr>
          <p:nvPr>
            <p:ph type="sldNum" sz="quarter" idx="12"/>
          </p:nvPr>
        </p:nvSpPr>
        <p:spPr/>
        <p:txBody>
          <a:bodyPr/>
          <a:lstStyle>
            <a:lvl1pPr>
              <a:defRPr/>
            </a:lvl1pPr>
          </a:lstStyle>
          <a:p>
            <a:pPr>
              <a:defRPr/>
            </a:pPr>
            <a:fld id="{9CCF4E67-007C-EC49-A171-0CCACA5728AA}"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DD2171E-7F5B-1645-A3F1-E3F76AA76B1C}" type="datetime1">
              <a:rPr lang="en-US" smtClean="0"/>
              <a:pPr>
                <a:defRPr/>
              </a:pPr>
              <a:t>12/29/09</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1  Introduction</a:t>
            </a:r>
            <a:endParaRPr lang="en-US"/>
          </a:p>
        </p:txBody>
      </p:sp>
      <p:sp>
        <p:nvSpPr>
          <p:cNvPr id="7" name="Slide Number Placeholder 5"/>
          <p:cNvSpPr>
            <a:spLocks noGrp="1"/>
          </p:cNvSpPr>
          <p:nvPr>
            <p:ph type="sldNum" sz="quarter" idx="12"/>
          </p:nvPr>
        </p:nvSpPr>
        <p:spPr/>
        <p:txBody>
          <a:bodyPr/>
          <a:lstStyle>
            <a:lvl1pPr>
              <a:defRPr/>
            </a:lvl1pPr>
          </a:lstStyle>
          <a:p>
            <a:pPr>
              <a:defRPr/>
            </a:pPr>
            <a:fld id="{6F498F28-1EFD-694F-A2AA-842B8894902D}"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1272B022-BC72-0B43-A9D0-138C93EE97D0}" type="datetime1">
              <a:rPr lang="en-US" smtClean="0"/>
              <a:pPr>
                <a:defRPr/>
              </a:pPr>
              <a:t>12/29/09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r>
              <a:rPr lang="en-US" smtClean="0"/>
              <a:t>Chapter 1  Introduction</a:t>
            </a:r>
            <a:endParaRPr lang="en-US" dirty="0" smtClean="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FC0CE10A-1ABB-4B47-8A20-2A1E99C99C63}" type="slidenum">
              <a:rPr lang="en-US" smtClean="0"/>
              <a:pPr>
                <a:defRPr/>
              </a:pPr>
              <a:t>‹#›</a:t>
            </a:fld>
            <a:endParaRPr lang="en-US" dirty="0"/>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pic>
        <p:nvPicPr>
          <p:cNvPr id="8" name="Picture 7" descr="Cover.jpg"/>
          <p:cNvPicPr>
            <a:picLocks noChangeAspect="1"/>
          </p:cNvPicPr>
          <p:nvPr userDrawn="1"/>
        </p:nvPicPr>
        <p:blipFill>
          <a:blip r:embed="rId13"/>
          <a:stretch>
            <a:fillRect/>
          </a:stretch>
        </p:blipFill>
        <p:spPr>
          <a:xfrm>
            <a:off x="7750432" y="287213"/>
            <a:ext cx="923795" cy="1143000"/>
          </a:xfrm>
          <a:prstGeom prst="rect">
            <a:avLst/>
          </a:prstGeom>
        </p:spPr>
      </p:pic>
      <p:cxnSp>
        <p:nvCxnSpPr>
          <p:cNvPr id="10" name="Straight Connector 9"/>
          <p:cNvCxnSpPr/>
          <p:nvPr userDrawn="1"/>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itle 1"/>
          <p:cNvSpPr>
            <a:spLocks noGrp="1"/>
          </p:cNvSpPr>
          <p:nvPr>
            <p:ph type="ctrTitle"/>
          </p:nvPr>
        </p:nvSpPr>
        <p:spPr/>
        <p:txBody>
          <a:bodyPr/>
          <a:lstStyle/>
          <a:p>
            <a:pPr eaLnBrk="1" hangingPunct="1"/>
            <a:r>
              <a:rPr lang="en-US" dirty="0" smtClean="0"/>
              <a:t>Chapter 1- Introduction</a:t>
            </a:r>
          </a:p>
        </p:txBody>
      </p:sp>
      <p:sp>
        <p:nvSpPr>
          <p:cNvPr id="3" name="Subtitle 2"/>
          <p:cNvSpPr>
            <a:spLocks noGrp="1"/>
          </p:cNvSpPr>
          <p:nvPr>
            <p:ph type="subTitle" idx="1"/>
          </p:nvPr>
        </p:nvSpPr>
        <p:spPr/>
        <p:txBody>
          <a:bodyPr/>
          <a:lstStyle/>
          <a:p>
            <a:pPr eaLnBrk="1" fontAlgn="auto" hangingPunct="1">
              <a:spcAft>
                <a:spcPts val="0"/>
              </a:spcAft>
              <a:buFont typeface="Arial"/>
              <a:buNone/>
              <a:defRPr/>
            </a:pPr>
            <a:r>
              <a:rPr lang="en-US" dirty="0" smtClean="0">
                <a:ea typeface="+mn-ea"/>
                <a:cs typeface="+mn-cs"/>
              </a:rPr>
              <a:t>Lecture 1</a:t>
            </a:r>
            <a:endParaRPr lang="en-US" dirty="0">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engineering</a:t>
            </a:r>
            <a:endParaRPr lang="en-US" dirty="0"/>
          </a:p>
        </p:txBody>
      </p:sp>
      <p:sp>
        <p:nvSpPr>
          <p:cNvPr id="3" name="Content Placeholder 2"/>
          <p:cNvSpPr>
            <a:spLocks noGrp="1"/>
          </p:cNvSpPr>
          <p:nvPr>
            <p:ph idx="1"/>
          </p:nvPr>
        </p:nvSpPr>
        <p:spPr/>
        <p:txBody>
          <a:bodyPr/>
          <a:lstStyle/>
          <a:p>
            <a:r>
              <a:rPr lang="en-US" dirty="0" smtClean="0"/>
              <a:t>Software engineering is an engineering discipline that is concerned with all aspects of software production from the early stages of system specification through to maintaining the system after it has gone into use.</a:t>
            </a:r>
          </a:p>
          <a:p>
            <a:r>
              <a:rPr lang="en-US" dirty="0" smtClean="0"/>
              <a:t>Engineering discipline</a:t>
            </a:r>
          </a:p>
          <a:p>
            <a:pPr lvl="1"/>
            <a:r>
              <a:rPr lang="en-US" dirty="0" smtClean="0"/>
              <a:t>Using appropriate theories and methods to solve problems bearing in mind organizational and financial constraints.</a:t>
            </a:r>
          </a:p>
          <a:p>
            <a:r>
              <a:rPr lang="en-US" dirty="0" smtClean="0"/>
              <a:t>All aspects of software production</a:t>
            </a:r>
          </a:p>
          <a:p>
            <a:pPr lvl="1"/>
            <a:r>
              <a:rPr lang="en-US" dirty="0" smtClean="0"/>
              <a:t>Not just technical process of development. Also project management and the development of tools, methods etc. to support software production.</a:t>
            </a:r>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Importance of software engineering</a:t>
            </a:r>
            <a:endParaRPr lang="en-US" dirty="0"/>
          </a:p>
        </p:txBody>
      </p:sp>
      <p:sp>
        <p:nvSpPr>
          <p:cNvPr id="3" name="Content Placeholder 2"/>
          <p:cNvSpPr>
            <a:spLocks noGrp="1"/>
          </p:cNvSpPr>
          <p:nvPr>
            <p:ph idx="1"/>
          </p:nvPr>
        </p:nvSpPr>
        <p:spPr/>
        <p:txBody>
          <a:bodyPr/>
          <a:lstStyle/>
          <a:p>
            <a:r>
              <a:rPr lang="en-GB" dirty="0" smtClean="0"/>
              <a:t>More and more, individuals and society rely on advanced software systems. We need to be able to produce reliable and trustworthy systems economically and quickly.</a:t>
            </a:r>
            <a:endParaRPr lang="en-GB" dirty="0" smtClean="0"/>
          </a:p>
          <a:p>
            <a:r>
              <a:rPr lang="en-GB" dirty="0" smtClean="0"/>
              <a:t>It </a:t>
            </a:r>
            <a:r>
              <a:rPr lang="en-GB" dirty="0" smtClean="0"/>
              <a:t>is usually cheaper, in the long run, to use software engineering methods and techniques for software systems rather than just write the programs as if it was a personal programming project. For most types of system, the majority of costs are the costs of changing the software after it has gone into use.</a:t>
            </a:r>
          </a:p>
          <a:p>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process activities</a:t>
            </a:r>
            <a:endParaRPr lang="en-US" dirty="0"/>
          </a:p>
        </p:txBody>
      </p:sp>
      <p:sp>
        <p:nvSpPr>
          <p:cNvPr id="3" name="Content Placeholder 2"/>
          <p:cNvSpPr>
            <a:spLocks noGrp="1"/>
          </p:cNvSpPr>
          <p:nvPr>
            <p:ph idx="1"/>
          </p:nvPr>
        </p:nvSpPr>
        <p:spPr/>
        <p:txBody>
          <a:bodyPr/>
          <a:lstStyle/>
          <a:p>
            <a:r>
              <a:rPr lang="en-GB" dirty="0" smtClean="0"/>
              <a:t>Software specification, where customers and engineers define the software that is to be produced and the constraints on its operation.</a:t>
            </a:r>
            <a:endParaRPr lang="en-GB" dirty="0" smtClean="0"/>
          </a:p>
          <a:p>
            <a:r>
              <a:rPr lang="en-GB" dirty="0" smtClean="0"/>
              <a:t>Software </a:t>
            </a:r>
            <a:r>
              <a:rPr lang="en-GB" dirty="0" smtClean="0"/>
              <a:t>development, where the software is designed and programmed.</a:t>
            </a:r>
            <a:endParaRPr lang="en-GB" dirty="0" smtClean="0"/>
          </a:p>
          <a:p>
            <a:r>
              <a:rPr lang="en-GB" dirty="0" smtClean="0"/>
              <a:t>Software </a:t>
            </a:r>
            <a:r>
              <a:rPr lang="en-GB" dirty="0" smtClean="0"/>
              <a:t>validation, where the software is checked to ensure that it is what the customer requires.</a:t>
            </a:r>
            <a:endParaRPr lang="en-GB" dirty="0" smtClean="0"/>
          </a:p>
          <a:p>
            <a:r>
              <a:rPr lang="en-GB" dirty="0" smtClean="0"/>
              <a:t>Software </a:t>
            </a:r>
            <a:r>
              <a:rPr lang="en-GB" dirty="0" smtClean="0"/>
              <a:t>evolution, where the software is modified to reflect changing customer and market requirements.</a:t>
            </a:r>
          </a:p>
          <a:p>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issues that affect most software</a:t>
            </a:r>
            <a:endParaRPr lang="en-US" dirty="0"/>
          </a:p>
        </p:txBody>
      </p:sp>
      <p:sp>
        <p:nvSpPr>
          <p:cNvPr id="3" name="Content Placeholder 2"/>
          <p:cNvSpPr>
            <a:spLocks noGrp="1"/>
          </p:cNvSpPr>
          <p:nvPr>
            <p:ph idx="1"/>
          </p:nvPr>
        </p:nvSpPr>
        <p:spPr/>
        <p:txBody>
          <a:bodyPr/>
          <a:lstStyle/>
          <a:p>
            <a:r>
              <a:rPr lang="en-GB" dirty="0" smtClean="0"/>
              <a:t>Heterogeneity</a:t>
            </a:r>
            <a:r>
              <a:rPr lang="en-GB" dirty="0" smtClean="0"/>
              <a:t> </a:t>
            </a:r>
          </a:p>
          <a:p>
            <a:pPr lvl="1"/>
            <a:r>
              <a:rPr lang="en-GB" dirty="0" smtClean="0"/>
              <a:t>Increasingly</a:t>
            </a:r>
            <a:r>
              <a:rPr lang="en-GB" dirty="0" smtClean="0"/>
              <a:t>, systems are required to operate as distributed systems across networks that include different types of computer and mobile devices.</a:t>
            </a:r>
            <a:r>
              <a:rPr lang="en-GB" dirty="0" smtClean="0"/>
              <a:t> </a:t>
            </a:r>
          </a:p>
          <a:p>
            <a:r>
              <a:rPr lang="en-GB" dirty="0" smtClean="0"/>
              <a:t>Business and social change</a:t>
            </a:r>
            <a:r>
              <a:rPr lang="en-GB" dirty="0" smtClean="0"/>
              <a:t> </a:t>
            </a:r>
          </a:p>
          <a:p>
            <a:pPr lvl="1"/>
            <a:r>
              <a:rPr lang="en-GB" dirty="0" smtClean="0"/>
              <a:t>Business </a:t>
            </a:r>
            <a:r>
              <a:rPr lang="en-GB" dirty="0" smtClean="0"/>
              <a:t>and society are changing incredibly quickly as emerging economies develop and new technologies become available. They need to be able to change their existing software and to rapidly develop new software.</a:t>
            </a:r>
            <a:r>
              <a:rPr lang="en-GB" dirty="0" smtClean="0"/>
              <a:t> </a:t>
            </a:r>
          </a:p>
          <a:p>
            <a:r>
              <a:rPr lang="en-GB" dirty="0" smtClean="0"/>
              <a:t>Security and trust</a:t>
            </a:r>
            <a:r>
              <a:rPr lang="en-GB" dirty="0" smtClean="0"/>
              <a:t> </a:t>
            </a:r>
          </a:p>
          <a:p>
            <a:pPr lvl="1"/>
            <a:r>
              <a:rPr lang="en-GB" dirty="0" smtClean="0"/>
              <a:t>As </a:t>
            </a:r>
            <a:r>
              <a:rPr lang="en-GB" dirty="0" smtClean="0"/>
              <a:t>software is intertwined with all aspects of our lives, it is essential that we can trust that software. </a:t>
            </a:r>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engineering diversity</a:t>
            </a:r>
            <a:endParaRPr lang="en-US" dirty="0"/>
          </a:p>
        </p:txBody>
      </p:sp>
      <p:sp>
        <p:nvSpPr>
          <p:cNvPr id="3" name="Content Placeholder 2"/>
          <p:cNvSpPr>
            <a:spLocks noGrp="1"/>
          </p:cNvSpPr>
          <p:nvPr>
            <p:ph idx="1"/>
          </p:nvPr>
        </p:nvSpPr>
        <p:spPr/>
        <p:txBody>
          <a:bodyPr/>
          <a:lstStyle/>
          <a:p>
            <a:r>
              <a:rPr lang="en-US" dirty="0" smtClean="0"/>
              <a:t>There are many different types of software system and there is no universal set of software techniques that is applicable to all of these.</a:t>
            </a:r>
          </a:p>
          <a:p>
            <a:r>
              <a:rPr lang="en-US" dirty="0" smtClean="0"/>
              <a:t>The software engineering methods and tools used depend on the type of application being developed, the requirements of the customer and the background of the development team.</a:t>
            </a:r>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types</a:t>
            </a:r>
            <a:endParaRPr lang="en-US" dirty="0"/>
          </a:p>
        </p:txBody>
      </p:sp>
      <p:sp>
        <p:nvSpPr>
          <p:cNvPr id="3" name="Content Placeholder 2"/>
          <p:cNvSpPr>
            <a:spLocks noGrp="1"/>
          </p:cNvSpPr>
          <p:nvPr>
            <p:ph idx="1"/>
          </p:nvPr>
        </p:nvSpPr>
        <p:spPr/>
        <p:txBody>
          <a:bodyPr/>
          <a:lstStyle/>
          <a:p>
            <a:r>
              <a:rPr lang="en-GB" dirty="0" smtClean="0"/>
              <a:t>Stand-alone applications</a:t>
            </a:r>
            <a:r>
              <a:rPr lang="en-GB" dirty="0" smtClean="0"/>
              <a:t> </a:t>
            </a:r>
          </a:p>
          <a:p>
            <a:pPr lvl="1"/>
            <a:r>
              <a:rPr lang="en-GB" dirty="0" smtClean="0"/>
              <a:t>These </a:t>
            </a:r>
            <a:r>
              <a:rPr lang="en-GB" dirty="0" smtClean="0"/>
              <a:t>are application systems that run on a local computer, such as a PC. They include all necessary functionality and do not need to be connected to a network.</a:t>
            </a:r>
            <a:r>
              <a:rPr lang="en-GB" dirty="0" smtClean="0"/>
              <a:t> </a:t>
            </a:r>
          </a:p>
          <a:p>
            <a:r>
              <a:rPr lang="en-GB" dirty="0" smtClean="0"/>
              <a:t>Interactive transaction-based applications</a:t>
            </a:r>
            <a:r>
              <a:rPr lang="en-GB" i="1" dirty="0" smtClean="0"/>
              <a:t> </a:t>
            </a:r>
          </a:p>
          <a:p>
            <a:pPr lvl="1"/>
            <a:r>
              <a:rPr lang="en-GB" dirty="0" smtClean="0"/>
              <a:t>Applications that </a:t>
            </a:r>
            <a:r>
              <a:rPr lang="en-GB" dirty="0" smtClean="0"/>
              <a:t>execute on a remote computer and</a:t>
            </a:r>
            <a:r>
              <a:rPr lang="en-GB" dirty="0" smtClean="0"/>
              <a:t> are </a:t>
            </a:r>
            <a:r>
              <a:rPr lang="en-GB" dirty="0" smtClean="0"/>
              <a:t>accessed by users from their own PCs or </a:t>
            </a:r>
            <a:r>
              <a:rPr lang="en-GB" dirty="0" smtClean="0"/>
              <a:t>terminals. These include </a:t>
            </a:r>
            <a:r>
              <a:rPr lang="en-GB" dirty="0" smtClean="0"/>
              <a:t>web applications such as </a:t>
            </a:r>
            <a:r>
              <a:rPr lang="en-GB" dirty="0" err="1" smtClean="0"/>
              <a:t>e</a:t>
            </a:r>
            <a:r>
              <a:rPr lang="en-GB" dirty="0" smtClean="0"/>
              <a:t>-commerce </a:t>
            </a:r>
            <a:r>
              <a:rPr lang="en-GB" dirty="0" smtClean="0"/>
              <a:t>applications. </a:t>
            </a:r>
          </a:p>
          <a:p>
            <a:r>
              <a:rPr lang="en-GB" dirty="0" smtClean="0"/>
              <a:t>Embedded control systems</a:t>
            </a:r>
            <a:r>
              <a:rPr lang="en-GB" dirty="0" smtClean="0"/>
              <a:t> </a:t>
            </a:r>
          </a:p>
          <a:p>
            <a:pPr lvl="1"/>
            <a:r>
              <a:rPr lang="en-GB" dirty="0" smtClean="0"/>
              <a:t>These </a:t>
            </a:r>
            <a:r>
              <a:rPr lang="en-GB" dirty="0" smtClean="0"/>
              <a:t>are software control systems that control and manage hardware devices.</a:t>
            </a:r>
            <a:r>
              <a:rPr lang="en-GB" dirty="0" smtClean="0"/>
              <a:t> </a:t>
            </a:r>
            <a:r>
              <a:rPr lang="en-GB" dirty="0" smtClean="0"/>
              <a:t>Numerically, there are probably more embedded systems than any other type of system. </a:t>
            </a:r>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types</a:t>
            </a:r>
            <a:endParaRPr lang="en-US" dirty="0"/>
          </a:p>
        </p:txBody>
      </p:sp>
      <p:sp>
        <p:nvSpPr>
          <p:cNvPr id="3" name="Content Placeholder 2"/>
          <p:cNvSpPr>
            <a:spLocks noGrp="1"/>
          </p:cNvSpPr>
          <p:nvPr>
            <p:ph idx="1"/>
          </p:nvPr>
        </p:nvSpPr>
        <p:spPr/>
        <p:txBody>
          <a:bodyPr/>
          <a:lstStyle/>
          <a:p>
            <a:r>
              <a:rPr lang="en-GB" dirty="0" smtClean="0"/>
              <a:t>Batch processing systems</a:t>
            </a:r>
            <a:r>
              <a:rPr lang="en-GB" dirty="0" smtClean="0"/>
              <a:t> </a:t>
            </a:r>
          </a:p>
          <a:p>
            <a:pPr lvl="1"/>
            <a:r>
              <a:rPr lang="en-GB" dirty="0" smtClean="0"/>
              <a:t>These </a:t>
            </a:r>
            <a:r>
              <a:rPr lang="en-GB" dirty="0" smtClean="0"/>
              <a:t>are business systems that are designed to process data in large batches. They process large numbers of individual inputs to create corresponding outputs.</a:t>
            </a:r>
            <a:r>
              <a:rPr lang="en-GB" dirty="0" smtClean="0"/>
              <a:t> </a:t>
            </a:r>
          </a:p>
          <a:p>
            <a:r>
              <a:rPr lang="en-GB" dirty="0" smtClean="0"/>
              <a:t>Entertainment systems</a:t>
            </a:r>
            <a:r>
              <a:rPr lang="en-GB" dirty="0" smtClean="0"/>
              <a:t> </a:t>
            </a:r>
          </a:p>
          <a:p>
            <a:pPr lvl="1"/>
            <a:r>
              <a:rPr lang="en-GB" dirty="0" smtClean="0"/>
              <a:t>These </a:t>
            </a:r>
            <a:r>
              <a:rPr lang="en-GB" dirty="0" smtClean="0"/>
              <a:t>are systems that are primarily for personal use and which are intended to entertain the user.</a:t>
            </a:r>
            <a:r>
              <a:rPr lang="en-GB" dirty="0" smtClean="0"/>
              <a:t> </a:t>
            </a:r>
          </a:p>
          <a:p>
            <a:r>
              <a:rPr lang="en-GB" dirty="0" smtClean="0"/>
              <a:t>Systems for </a:t>
            </a:r>
            <a:r>
              <a:rPr lang="en-GB" dirty="0" err="1" smtClean="0"/>
              <a:t>modeling</a:t>
            </a:r>
            <a:r>
              <a:rPr lang="en-GB" dirty="0" smtClean="0"/>
              <a:t> and simulation</a:t>
            </a:r>
            <a:r>
              <a:rPr lang="en-GB" dirty="0" smtClean="0"/>
              <a:t> </a:t>
            </a:r>
          </a:p>
          <a:p>
            <a:pPr lvl="1"/>
            <a:r>
              <a:rPr lang="en-GB" dirty="0" smtClean="0"/>
              <a:t>These </a:t>
            </a:r>
            <a:r>
              <a:rPr lang="en-GB" dirty="0" smtClean="0"/>
              <a:t>are systems that are developed by scientists and engineers to model physical processes or situations, which include many, separate, interacting objects. </a:t>
            </a:r>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types</a:t>
            </a:r>
            <a:endParaRPr lang="en-US" dirty="0"/>
          </a:p>
        </p:txBody>
      </p:sp>
      <p:sp>
        <p:nvSpPr>
          <p:cNvPr id="3" name="Content Placeholder 2"/>
          <p:cNvSpPr>
            <a:spLocks noGrp="1"/>
          </p:cNvSpPr>
          <p:nvPr>
            <p:ph idx="1"/>
          </p:nvPr>
        </p:nvSpPr>
        <p:spPr/>
        <p:txBody>
          <a:bodyPr/>
          <a:lstStyle/>
          <a:p>
            <a:r>
              <a:rPr lang="en-GB" dirty="0" smtClean="0"/>
              <a:t>Data collection systems</a:t>
            </a:r>
            <a:r>
              <a:rPr lang="en-GB" dirty="0" smtClean="0"/>
              <a:t> </a:t>
            </a:r>
            <a:r>
              <a:rPr lang="en-GB" i="1" dirty="0" smtClean="0"/>
              <a:t>	</a:t>
            </a:r>
          </a:p>
          <a:p>
            <a:pPr lvl="1"/>
            <a:r>
              <a:rPr lang="en-GB" dirty="0" smtClean="0"/>
              <a:t>These </a:t>
            </a:r>
            <a:r>
              <a:rPr lang="en-GB" dirty="0" smtClean="0"/>
              <a:t>are systems that collect data from their environment using a set of sensors and send that data to other systems for processing.</a:t>
            </a:r>
            <a:r>
              <a:rPr lang="en-GB" dirty="0" smtClean="0"/>
              <a:t> </a:t>
            </a:r>
          </a:p>
          <a:p>
            <a:r>
              <a:rPr lang="en-GB" dirty="0" smtClean="0"/>
              <a:t>Systems of systems</a:t>
            </a:r>
            <a:r>
              <a:rPr lang="en-GB" dirty="0" smtClean="0"/>
              <a:t> </a:t>
            </a:r>
          </a:p>
          <a:p>
            <a:pPr lvl="1"/>
            <a:r>
              <a:rPr lang="en-GB" dirty="0" smtClean="0"/>
              <a:t>These </a:t>
            </a:r>
            <a:r>
              <a:rPr lang="en-GB" dirty="0" smtClean="0"/>
              <a:t>are systems that are composed of a number of other software systems. </a:t>
            </a:r>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engineering fundamentals</a:t>
            </a:r>
            <a:endParaRPr lang="en-US" dirty="0"/>
          </a:p>
        </p:txBody>
      </p:sp>
      <p:sp>
        <p:nvSpPr>
          <p:cNvPr id="3" name="Content Placeholder 2"/>
          <p:cNvSpPr>
            <a:spLocks noGrp="1"/>
          </p:cNvSpPr>
          <p:nvPr>
            <p:ph idx="1"/>
          </p:nvPr>
        </p:nvSpPr>
        <p:spPr/>
        <p:txBody>
          <a:bodyPr/>
          <a:lstStyle/>
          <a:p>
            <a:r>
              <a:rPr lang="en-US" dirty="0" smtClean="0"/>
              <a:t>Some fundamental principles apply to all types of software system, irrespective of the development techniques used:</a:t>
            </a:r>
          </a:p>
          <a:p>
            <a:pPr lvl="1"/>
            <a:r>
              <a:rPr lang="en-GB" dirty="0" smtClean="0"/>
              <a:t>Systems should </a:t>
            </a:r>
            <a:r>
              <a:rPr lang="en-GB" dirty="0" smtClean="0"/>
              <a:t>be developed using a managed and understood development process.</a:t>
            </a:r>
            <a:r>
              <a:rPr lang="en-GB" dirty="0" smtClean="0"/>
              <a:t> Of </a:t>
            </a:r>
            <a:r>
              <a:rPr lang="en-GB" dirty="0" smtClean="0"/>
              <a:t>course, different processes are used for different types of software.</a:t>
            </a:r>
            <a:endParaRPr lang="en-GB" dirty="0" smtClean="0"/>
          </a:p>
          <a:p>
            <a:pPr lvl="1"/>
            <a:r>
              <a:rPr lang="en-GB" dirty="0" smtClean="0"/>
              <a:t>Dependability </a:t>
            </a:r>
            <a:r>
              <a:rPr lang="en-GB" dirty="0" smtClean="0"/>
              <a:t>and performance are important for all types of system.</a:t>
            </a:r>
            <a:r>
              <a:rPr lang="en-GB" dirty="0" smtClean="0"/>
              <a:t> </a:t>
            </a:r>
          </a:p>
          <a:p>
            <a:pPr lvl="1"/>
            <a:r>
              <a:rPr lang="en-GB" dirty="0" smtClean="0"/>
              <a:t>Understanding </a:t>
            </a:r>
            <a:r>
              <a:rPr lang="en-GB" dirty="0" smtClean="0"/>
              <a:t>and managing the software specification and requirements (what the software should do) are important.</a:t>
            </a:r>
            <a:r>
              <a:rPr lang="en-GB" dirty="0" smtClean="0"/>
              <a:t> </a:t>
            </a:r>
          </a:p>
          <a:p>
            <a:pPr lvl="1"/>
            <a:r>
              <a:rPr lang="en-GB" dirty="0" smtClean="0"/>
              <a:t>Where appropriate</a:t>
            </a:r>
            <a:r>
              <a:rPr lang="en-GB" dirty="0" smtClean="0"/>
              <a:t>, you should reuse software that has already been developed rather than write new software.</a:t>
            </a:r>
          </a:p>
          <a:p>
            <a:pPr lvl="1"/>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engineering and the web</a:t>
            </a:r>
            <a:endParaRPr lang="en-US" dirty="0"/>
          </a:p>
        </p:txBody>
      </p:sp>
      <p:sp>
        <p:nvSpPr>
          <p:cNvPr id="3" name="Content Placeholder 2"/>
          <p:cNvSpPr>
            <a:spLocks noGrp="1"/>
          </p:cNvSpPr>
          <p:nvPr>
            <p:ph idx="1"/>
          </p:nvPr>
        </p:nvSpPr>
        <p:spPr/>
        <p:txBody>
          <a:bodyPr/>
          <a:lstStyle/>
          <a:p>
            <a:r>
              <a:rPr lang="en-US" dirty="0" smtClean="0"/>
              <a:t>The Web is now a platform for running application and organizations are increasingly developing web-based systems rather than local systems.</a:t>
            </a:r>
          </a:p>
          <a:p>
            <a:r>
              <a:rPr lang="en-US" dirty="0" smtClean="0"/>
              <a:t>Web services (discussed in Chapter 19) allow application functionality to be accessed over the web.</a:t>
            </a:r>
          </a:p>
          <a:p>
            <a:r>
              <a:rPr lang="en-US" dirty="0" smtClean="0"/>
              <a:t>Cloud computing is an approach to the provision of computer services where applications run remotely on the ‘cloud’. </a:t>
            </a:r>
          </a:p>
          <a:p>
            <a:pPr lvl="1"/>
            <a:r>
              <a:rPr lang="en-US" dirty="0" smtClean="0"/>
              <a:t>Users do not buy software buy pay according to use.</a:t>
            </a:r>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US" dirty="0" smtClean="0"/>
              <a:t>Professional software development</a:t>
            </a:r>
          </a:p>
          <a:p>
            <a:pPr lvl="1"/>
            <a:r>
              <a:rPr lang="en-US" dirty="0" smtClean="0"/>
              <a:t>What is meant by software engineering.</a:t>
            </a:r>
            <a:endParaRPr lang="en-US" dirty="0" smtClean="0"/>
          </a:p>
          <a:p>
            <a:r>
              <a:rPr lang="en-US" dirty="0" smtClean="0"/>
              <a:t>Software engineering ethics</a:t>
            </a:r>
          </a:p>
          <a:p>
            <a:pPr lvl="1"/>
            <a:r>
              <a:rPr lang="en-US" dirty="0" smtClean="0"/>
              <a:t>A brief introduction to ethical issues that affect software engineering.</a:t>
            </a:r>
          </a:p>
          <a:p>
            <a:r>
              <a:rPr lang="en-US" dirty="0" smtClean="0"/>
              <a:t>Case studies</a:t>
            </a:r>
          </a:p>
          <a:p>
            <a:pPr lvl="1"/>
            <a:r>
              <a:rPr lang="en-US" dirty="0" smtClean="0"/>
              <a:t>An introduction to three examples that are used in later chapters in the book.</a:t>
            </a:r>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 software engineering</a:t>
            </a:r>
            <a:endParaRPr lang="en-US" dirty="0"/>
          </a:p>
        </p:txBody>
      </p:sp>
      <p:sp>
        <p:nvSpPr>
          <p:cNvPr id="3" name="Content Placeholder 2"/>
          <p:cNvSpPr>
            <a:spLocks noGrp="1"/>
          </p:cNvSpPr>
          <p:nvPr>
            <p:ph idx="1"/>
          </p:nvPr>
        </p:nvSpPr>
        <p:spPr>
          <a:xfrm>
            <a:off x="256721" y="1559670"/>
            <a:ext cx="8660959" cy="4525963"/>
          </a:xfrm>
        </p:spPr>
        <p:txBody>
          <a:bodyPr/>
          <a:lstStyle/>
          <a:p>
            <a:r>
              <a:rPr lang="en-GB" dirty="0" smtClean="0"/>
              <a:t>Software </a:t>
            </a:r>
            <a:r>
              <a:rPr lang="en-GB" dirty="0" smtClean="0"/>
              <a:t>reuse</a:t>
            </a:r>
            <a:r>
              <a:rPr lang="en-GB" dirty="0" smtClean="0"/>
              <a:t> is the </a:t>
            </a:r>
            <a:r>
              <a:rPr lang="en-GB" dirty="0" smtClean="0"/>
              <a:t>dominant approach for constructing web-based systems.</a:t>
            </a:r>
            <a:r>
              <a:rPr lang="en-GB" dirty="0" smtClean="0"/>
              <a:t> 	</a:t>
            </a:r>
          </a:p>
          <a:p>
            <a:pPr lvl="1"/>
            <a:r>
              <a:rPr lang="en-GB" dirty="0" smtClean="0"/>
              <a:t>When </a:t>
            </a:r>
            <a:r>
              <a:rPr lang="en-GB" dirty="0" smtClean="0"/>
              <a:t>building these systems, you think about how you can assemble them from pre-existing software components and systems.</a:t>
            </a:r>
            <a:endParaRPr lang="en-GB" dirty="0" smtClean="0"/>
          </a:p>
          <a:p>
            <a:r>
              <a:rPr lang="en-GB" dirty="0" smtClean="0"/>
              <a:t>Web-based systems should be developed and delivered incrementally</a:t>
            </a:r>
            <a:r>
              <a:rPr lang="en-GB" dirty="0" smtClean="0"/>
              <a:t>.</a:t>
            </a:r>
          </a:p>
          <a:p>
            <a:pPr lvl="1"/>
            <a:r>
              <a:rPr lang="en-GB" dirty="0" smtClean="0"/>
              <a:t>It </a:t>
            </a:r>
            <a:r>
              <a:rPr lang="en-GB" dirty="0" smtClean="0"/>
              <a:t>is now generally recognized that it is impractical to specify all the requirements for such systems in advance.</a:t>
            </a:r>
            <a:r>
              <a:rPr lang="en-GB" dirty="0" smtClean="0"/>
              <a:t> </a:t>
            </a:r>
          </a:p>
          <a:p>
            <a:r>
              <a:rPr lang="en-GB" dirty="0" smtClean="0"/>
              <a:t>User </a:t>
            </a:r>
            <a:r>
              <a:rPr lang="en-GB" dirty="0" smtClean="0"/>
              <a:t>interfaces are constrained by the capabilities of web browsers.</a:t>
            </a:r>
            <a:r>
              <a:rPr lang="en-GB" dirty="0" smtClean="0"/>
              <a:t> </a:t>
            </a:r>
          </a:p>
          <a:p>
            <a:pPr lvl="1"/>
            <a:r>
              <a:rPr lang="en-GB" dirty="0" smtClean="0"/>
              <a:t>Technologies such </a:t>
            </a:r>
            <a:r>
              <a:rPr lang="en-GB" dirty="0" smtClean="0"/>
              <a:t>as AJAX</a:t>
            </a:r>
            <a:r>
              <a:rPr lang="en-GB" dirty="0" smtClean="0"/>
              <a:t> allow rich </a:t>
            </a:r>
            <a:r>
              <a:rPr lang="en-GB" dirty="0" smtClean="0"/>
              <a:t>interfaces</a:t>
            </a:r>
            <a:r>
              <a:rPr lang="en-GB" dirty="0" smtClean="0"/>
              <a:t> to be </a:t>
            </a:r>
            <a:r>
              <a:rPr lang="en-GB" dirty="0" smtClean="0"/>
              <a:t>created within a web </a:t>
            </a:r>
            <a:r>
              <a:rPr lang="en-GB" dirty="0" smtClean="0"/>
              <a:t>browser but are </a:t>
            </a:r>
            <a:r>
              <a:rPr lang="en-GB" dirty="0" smtClean="0"/>
              <a:t>still difficult to use. Web forms with local scripting are more commonly used.</a:t>
            </a:r>
            <a:r>
              <a:rPr lang="en-GB" dirty="0" smtClean="0"/>
              <a:t> </a:t>
            </a:r>
          </a:p>
          <a:p>
            <a:endParaRPr lang="en-US" dirty="0"/>
          </a:p>
        </p:txBody>
      </p:sp>
      <p:sp>
        <p:nvSpPr>
          <p:cNvPr id="4" name="Footer Placeholder 3"/>
          <p:cNvSpPr>
            <a:spLocks noGrp="1"/>
          </p:cNvSpPr>
          <p:nvPr>
            <p:ph type="ftr" sz="quarter" idx="11"/>
          </p:nvPr>
        </p:nvSpPr>
        <p:spPr/>
        <p:txBody>
          <a:bodyPr/>
          <a:lstStyle/>
          <a:p>
            <a:pPr>
              <a:defRPr/>
            </a:pPr>
            <a:r>
              <a:rPr lang="en-US" dirty="0" smtClean="0"/>
              <a:t>Chapter 1  Introduction</a:t>
            </a:r>
            <a:endParaRPr lang="en-US" dirty="0"/>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Web-based software engineering</a:t>
            </a:r>
            <a:endParaRPr lang="en-US" dirty="0"/>
          </a:p>
        </p:txBody>
      </p:sp>
      <p:sp>
        <p:nvSpPr>
          <p:cNvPr id="3" name="Content Placeholder 2"/>
          <p:cNvSpPr>
            <a:spLocks noGrp="1"/>
          </p:cNvSpPr>
          <p:nvPr>
            <p:ph idx="1"/>
          </p:nvPr>
        </p:nvSpPr>
        <p:spPr/>
        <p:txBody>
          <a:bodyPr/>
          <a:lstStyle/>
          <a:p>
            <a:r>
              <a:rPr lang="en-US" dirty="0" smtClean="0"/>
              <a:t>Web-based systems are complex distributed systems but the fundamental principles of software engineering discussed previously are as applicable to them as they are to any other types of system.</a:t>
            </a:r>
          </a:p>
          <a:p>
            <a:r>
              <a:rPr lang="en-GB" dirty="0" smtClean="0"/>
              <a:t>The fundamental ideas of software engineering, discussed in the previous section, apply to web-based software in the same way that they apply to other types of software system. </a:t>
            </a:r>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GB" dirty="0" smtClean="0"/>
              <a:t>Software engineering is an engineering discipline that is concerned with all aspects of software production.</a:t>
            </a:r>
            <a:endParaRPr lang="en-GB" dirty="0" smtClean="0"/>
          </a:p>
          <a:p>
            <a:r>
              <a:rPr lang="en-GB" dirty="0" smtClean="0"/>
              <a:t>Essential </a:t>
            </a:r>
            <a:r>
              <a:rPr lang="en-GB" dirty="0" smtClean="0"/>
              <a:t>software product attributes are maintainability, dependability and security, efficiency and acceptability.</a:t>
            </a:r>
            <a:endParaRPr lang="en-GB" dirty="0" smtClean="0"/>
          </a:p>
          <a:p>
            <a:r>
              <a:rPr lang="en-GB" dirty="0" smtClean="0"/>
              <a:t>The </a:t>
            </a:r>
            <a:r>
              <a:rPr lang="en-GB" dirty="0" smtClean="0"/>
              <a:t>high-level activities of specification, development, validation and evolution are part of all software processes.</a:t>
            </a:r>
          </a:p>
          <a:p>
            <a:r>
              <a:rPr lang="en-GB" dirty="0" smtClean="0"/>
              <a:t>The fundamental notions of software engineering are universally applicable to all types of system development. </a:t>
            </a:r>
            <a:r>
              <a:rPr lang="en-GB" dirty="0" smtClean="0"/>
              <a:t> </a:t>
            </a:r>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GB" dirty="0" smtClean="0"/>
              <a:t>There are many different types of system and each requires appropriate software engineering tools and techniques for their development. </a:t>
            </a:r>
          </a:p>
          <a:p>
            <a:r>
              <a:rPr lang="en-GB" dirty="0" smtClean="0"/>
              <a:t>The fundamental ideas of software engineering are applicable to all types of software system. </a:t>
            </a:r>
            <a:endParaRPr lang="en-US" dirty="0" smtClean="0"/>
          </a:p>
          <a:p>
            <a:pPr>
              <a:buNone/>
            </a:pPr>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itle 1"/>
          <p:cNvSpPr>
            <a:spLocks noGrp="1"/>
          </p:cNvSpPr>
          <p:nvPr>
            <p:ph type="ctrTitle"/>
          </p:nvPr>
        </p:nvSpPr>
        <p:spPr/>
        <p:txBody>
          <a:bodyPr/>
          <a:lstStyle/>
          <a:p>
            <a:pPr eaLnBrk="1" hangingPunct="1"/>
            <a:r>
              <a:rPr lang="en-US" dirty="0" smtClean="0"/>
              <a:t>Chapter 1- Introduction</a:t>
            </a:r>
          </a:p>
        </p:txBody>
      </p:sp>
      <p:sp>
        <p:nvSpPr>
          <p:cNvPr id="3" name="Subtitle 2"/>
          <p:cNvSpPr>
            <a:spLocks noGrp="1"/>
          </p:cNvSpPr>
          <p:nvPr>
            <p:ph type="subTitle" idx="1"/>
          </p:nvPr>
        </p:nvSpPr>
        <p:spPr/>
        <p:txBody>
          <a:bodyPr/>
          <a:lstStyle/>
          <a:p>
            <a:pPr eaLnBrk="1" fontAlgn="auto" hangingPunct="1">
              <a:spcAft>
                <a:spcPts val="0"/>
              </a:spcAft>
              <a:buFont typeface="Arial"/>
              <a:buNone/>
              <a:defRPr/>
            </a:pPr>
            <a:r>
              <a:rPr lang="en-US" dirty="0" smtClean="0">
                <a:ea typeface="+mn-ea"/>
                <a:cs typeface="+mn-cs"/>
              </a:rPr>
              <a:t>Lecture 2</a:t>
            </a:r>
            <a:endParaRPr lang="en-US" dirty="0">
              <a:ea typeface="+mn-ea"/>
              <a:cs typeface="+mn-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0900" name="Rectangle 4"/>
          <p:cNvSpPr>
            <a:spLocks noGrp="1" noChangeArrowheads="1"/>
          </p:cNvSpPr>
          <p:nvPr>
            <p:ph type="title"/>
          </p:nvPr>
        </p:nvSpPr>
        <p:spPr>
          <a:xfrm>
            <a:off x="474785" y="304801"/>
            <a:ext cx="8192966" cy="917575"/>
          </a:xfrm>
          <a:noFill/>
        </p:spPr>
        <p:txBody>
          <a:bodyPr anchor="ctr"/>
          <a:lstStyle/>
          <a:p>
            <a:r>
              <a:rPr lang="en-GB" dirty="0" smtClean="0"/>
              <a:t>Software engineering ethics</a:t>
            </a:r>
            <a:endParaRPr lang="en-GB" dirty="0"/>
          </a:p>
        </p:txBody>
      </p:sp>
      <p:sp>
        <p:nvSpPr>
          <p:cNvPr id="80901" name="Rectangle 5"/>
          <p:cNvSpPr>
            <a:spLocks noGrp="1" noChangeArrowheads="1"/>
          </p:cNvSpPr>
          <p:nvPr>
            <p:ph idx="1"/>
          </p:nvPr>
        </p:nvSpPr>
        <p:spPr/>
        <p:txBody>
          <a:bodyPr/>
          <a:lstStyle/>
          <a:p>
            <a:r>
              <a:rPr lang="en-GB" dirty="0"/>
              <a:t>Software engineering involves wider responsibilities than simply the application of technical skills.</a:t>
            </a:r>
          </a:p>
          <a:p>
            <a:r>
              <a:rPr lang="en-GB" dirty="0"/>
              <a:t>Software engineers must behave in an honest and ethically responsible way if they are to be respected as professionals.</a:t>
            </a:r>
          </a:p>
          <a:p>
            <a:r>
              <a:rPr lang="en-GB" dirty="0"/>
              <a:t>Ethical behaviour is more than simply upholding the </a:t>
            </a:r>
            <a:r>
              <a:rPr lang="en-GB" dirty="0" smtClean="0"/>
              <a:t>law but involves following a set of principles that are morally correct.</a:t>
            </a:r>
            <a:endParaRPr lang="en-GB" dirty="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24" name="Rectangle 4"/>
          <p:cNvSpPr>
            <a:spLocks noGrp="1" noChangeArrowheads="1"/>
          </p:cNvSpPr>
          <p:nvPr>
            <p:ph type="title"/>
          </p:nvPr>
        </p:nvSpPr>
        <p:spPr>
          <a:noFill/>
        </p:spPr>
        <p:txBody>
          <a:bodyPr anchor="ctr"/>
          <a:lstStyle/>
          <a:p>
            <a:r>
              <a:rPr lang="en-GB"/>
              <a:t>Issues of professional responsibility</a:t>
            </a:r>
          </a:p>
        </p:txBody>
      </p:sp>
      <p:sp>
        <p:nvSpPr>
          <p:cNvPr id="81925" name="Rectangle 5"/>
          <p:cNvSpPr>
            <a:spLocks noGrp="1" noChangeArrowheads="1"/>
          </p:cNvSpPr>
          <p:nvPr>
            <p:ph idx="1"/>
          </p:nvPr>
        </p:nvSpPr>
        <p:spPr/>
        <p:txBody>
          <a:bodyPr/>
          <a:lstStyle/>
          <a:p>
            <a:pPr>
              <a:lnSpc>
                <a:spcPct val="90000"/>
              </a:lnSpc>
            </a:pPr>
            <a:r>
              <a:rPr lang="en-GB"/>
              <a:t>Confidentiality </a:t>
            </a:r>
          </a:p>
          <a:p>
            <a:pPr lvl="1">
              <a:lnSpc>
                <a:spcPct val="90000"/>
              </a:lnSpc>
            </a:pPr>
            <a:r>
              <a:rPr lang="en-GB"/>
              <a:t>Engineers should normally respect the confidentiality of their employers or clients irrespective of whether or not a formal confidentiality agreement has been signed.</a:t>
            </a:r>
          </a:p>
          <a:p>
            <a:pPr>
              <a:lnSpc>
                <a:spcPct val="90000"/>
              </a:lnSpc>
            </a:pPr>
            <a:r>
              <a:rPr lang="en-GB"/>
              <a:t>Competence </a:t>
            </a:r>
          </a:p>
          <a:p>
            <a:pPr lvl="1">
              <a:lnSpc>
                <a:spcPct val="90000"/>
              </a:lnSpc>
            </a:pPr>
            <a:r>
              <a:rPr lang="en-GB"/>
              <a:t>Engineers should not misrepresent their level of competence. They should not knowingly accept work which is outwith their competence.</a:t>
            </a:r>
          </a:p>
          <a:p>
            <a:pPr>
              <a:lnSpc>
                <a:spcPct val="90000"/>
              </a:lnSpc>
            </a:pPr>
            <a:endParaRPr lang="en-GB"/>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3972" name="Rectangle 4"/>
          <p:cNvSpPr>
            <a:spLocks noGrp="1" noChangeArrowheads="1"/>
          </p:cNvSpPr>
          <p:nvPr>
            <p:ph type="title"/>
          </p:nvPr>
        </p:nvSpPr>
        <p:spPr/>
        <p:txBody>
          <a:bodyPr/>
          <a:lstStyle/>
          <a:p>
            <a:r>
              <a:rPr lang="en-GB"/>
              <a:t>Issues of professional responsibility</a:t>
            </a:r>
          </a:p>
        </p:txBody>
      </p:sp>
      <p:sp>
        <p:nvSpPr>
          <p:cNvPr id="83973" name="Rectangle 5"/>
          <p:cNvSpPr>
            <a:spLocks noGrp="1" noChangeArrowheads="1"/>
          </p:cNvSpPr>
          <p:nvPr>
            <p:ph idx="1"/>
          </p:nvPr>
        </p:nvSpPr>
        <p:spPr/>
        <p:txBody>
          <a:bodyPr/>
          <a:lstStyle/>
          <a:p>
            <a:r>
              <a:rPr lang="en-GB" sz="2400"/>
              <a:t>Intellectual property rights </a:t>
            </a:r>
          </a:p>
          <a:p>
            <a:pPr lvl="1"/>
            <a:r>
              <a:rPr lang="en-GB" sz="2000"/>
              <a:t>Engineers should be aware of local laws governing the use of intellectual property such as patents, copyright, etc. They should be careful to ensure that the intellectual property of employers and clients is protected.</a:t>
            </a:r>
          </a:p>
          <a:p>
            <a:r>
              <a:rPr lang="en-GB" sz="2400"/>
              <a:t>Computer misuse </a:t>
            </a:r>
          </a:p>
          <a:p>
            <a:pPr lvl="1"/>
            <a:r>
              <a:rPr lang="en-GB" sz="2000"/>
              <a:t>Software engineers should not use their technical skills to misuse other people’s computers. Computer misuse ranges from relatively trivial (game playing on an employer’s machine, say) to extremely serious (dissemination of viruses). </a:t>
            </a: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8" name="Rectangle 4"/>
          <p:cNvSpPr>
            <a:spLocks noGrp="1" noChangeArrowheads="1"/>
          </p:cNvSpPr>
          <p:nvPr>
            <p:ph type="title"/>
          </p:nvPr>
        </p:nvSpPr>
        <p:spPr/>
        <p:txBody>
          <a:bodyPr/>
          <a:lstStyle/>
          <a:p>
            <a:r>
              <a:rPr lang="en-GB" dirty="0"/>
              <a:t>ACM/IEEE Code of Ethics</a:t>
            </a:r>
          </a:p>
        </p:txBody>
      </p:sp>
      <p:sp>
        <p:nvSpPr>
          <p:cNvPr id="82949" name="Rectangle 5"/>
          <p:cNvSpPr>
            <a:spLocks noGrp="1" noChangeArrowheads="1"/>
          </p:cNvSpPr>
          <p:nvPr>
            <p:ph idx="1"/>
          </p:nvPr>
        </p:nvSpPr>
        <p:spPr/>
        <p:txBody>
          <a:bodyPr/>
          <a:lstStyle/>
          <a:p>
            <a:pPr>
              <a:lnSpc>
                <a:spcPct val="90000"/>
              </a:lnSpc>
            </a:pPr>
            <a:r>
              <a:rPr lang="en-GB" dirty="0"/>
              <a:t>The professional societies in the US have cooperated to produce a code of ethical practice.</a:t>
            </a:r>
          </a:p>
          <a:p>
            <a:pPr>
              <a:lnSpc>
                <a:spcPct val="90000"/>
              </a:lnSpc>
            </a:pPr>
            <a:r>
              <a:rPr lang="en-GB" dirty="0"/>
              <a:t>Members of these organisations sign up to the code of practice when they join.</a:t>
            </a:r>
          </a:p>
          <a:p>
            <a:pPr>
              <a:lnSpc>
                <a:spcPct val="90000"/>
              </a:lnSpc>
            </a:pPr>
            <a:r>
              <a:rPr lang="en-GB" dirty="0"/>
              <a:t>The Code contains eight Principles related to the behaviour of and decisions made by professional software engineers, including practitioners, educators, managers, supervisors and policy makers, as well as trainees and students of the profession. </a:t>
            </a: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 for the code of ethics</a:t>
            </a:r>
            <a:endParaRPr lang="en-US" dirty="0"/>
          </a:p>
        </p:txBody>
      </p:sp>
      <p:sp>
        <p:nvSpPr>
          <p:cNvPr id="3" name="Content Placeholder 2"/>
          <p:cNvSpPr>
            <a:spLocks noGrp="1"/>
          </p:cNvSpPr>
          <p:nvPr>
            <p:ph idx="1"/>
          </p:nvPr>
        </p:nvSpPr>
        <p:spPr/>
        <p:txBody>
          <a:bodyPr/>
          <a:lstStyle/>
          <a:p>
            <a:pPr lvl="1"/>
            <a:r>
              <a:rPr lang="en-GB" i="1" dirty="0" smtClean="0"/>
              <a:t>Computers have a central and growing role in commerce, industry, government, medicine, education, entertainment and society at large. Software engineers are those who contribute by direct participation or by teaching, to the analysis, specification, design, development, certification, maintenance and testing of software systems.</a:t>
            </a:r>
            <a:r>
              <a:rPr lang="en-GB" i="1" dirty="0" smtClean="0"/>
              <a:t> </a:t>
            </a:r>
          </a:p>
          <a:p>
            <a:pPr lvl="1"/>
            <a:r>
              <a:rPr lang="en-GB" i="1" dirty="0" smtClean="0"/>
              <a:t>Because </a:t>
            </a:r>
            <a:r>
              <a:rPr lang="en-GB" i="1" dirty="0" smtClean="0"/>
              <a:t>of their roles in developing software systems, software engineers have significant</a:t>
            </a:r>
            <a:r>
              <a:rPr lang="en-GB" dirty="0" smtClean="0"/>
              <a:t> </a:t>
            </a:r>
            <a:r>
              <a:rPr lang="en-GB" i="1" dirty="0" smtClean="0"/>
              <a:t>opportunities </a:t>
            </a:r>
            <a:r>
              <a:rPr lang="en-GB" i="1" dirty="0" smtClean="0"/>
              <a:t>to do good or cause harm, to enable others to do good or cause harm, or to influence others to do good or cause harm. To ensure, as much as possible, that their efforts will be used for good, software engineers must commit themselves to making software engineering a beneficial and respected profession. </a:t>
            </a:r>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6" name="Rectangle 4"/>
          <p:cNvSpPr>
            <a:spLocks noGrp="1" noChangeArrowheads="1"/>
          </p:cNvSpPr>
          <p:nvPr>
            <p:ph type="title"/>
          </p:nvPr>
        </p:nvSpPr>
        <p:spPr/>
        <p:txBody>
          <a:bodyPr/>
          <a:lstStyle/>
          <a:p>
            <a:r>
              <a:rPr lang="en-GB" dirty="0" smtClean="0"/>
              <a:t>Software engineering</a:t>
            </a:r>
            <a:endParaRPr lang="en-GB" dirty="0"/>
          </a:p>
        </p:txBody>
      </p:sp>
      <p:sp>
        <p:nvSpPr>
          <p:cNvPr id="64517" name="Rectangle 5"/>
          <p:cNvSpPr>
            <a:spLocks noGrp="1" noChangeArrowheads="1"/>
          </p:cNvSpPr>
          <p:nvPr>
            <p:ph idx="1"/>
          </p:nvPr>
        </p:nvSpPr>
        <p:spPr/>
        <p:txBody>
          <a:bodyPr/>
          <a:lstStyle/>
          <a:p>
            <a:r>
              <a:rPr lang="en-GB" dirty="0" smtClean="0"/>
              <a:t>The economies of ALL developed nations are </a:t>
            </a:r>
            <a:br>
              <a:rPr lang="en-GB" dirty="0" smtClean="0"/>
            </a:br>
            <a:r>
              <a:rPr lang="en-GB" dirty="0" smtClean="0"/>
              <a:t>dependent on software.</a:t>
            </a:r>
          </a:p>
          <a:p>
            <a:r>
              <a:rPr lang="en-GB" dirty="0" smtClean="0"/>
              <a:t>More and more systems are software controlled</a:t>
            </a:r>
          </a:p>
          <a:p>
            <a:r>
              <a:rPr lang="en-GB" dirty="0" smtClean="0"/>
              <a:t>Software engineering is concerned with theories, methods and tools for professional software development.</a:t>
            </a:r>
          </a:p>
          <a:p>
            <a:r>
              <a:rPr lang="en-GB" dirty="0" smtClean="0"/>
              <a:t>Expenditure on software represents a </a:t>
            </a:r>
            <a:br>
              <a:rPr lang="en-GB" dirty="0" smtClean="0"/>
            </a:br>
            <a:r>
              <a:rPr lang="en-GB" dirty="0" smtClean="0"/>
              <a:t>significant fraction of GNP in all developed countries.</a:t>
            </a:r>
            <a:endParaRPr lang="en-GB"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7" name="Title 1"/>
          <p:cNvSpPr>
            <a:spLocks noGrp="1"/>
          </p:cNvSpPr>
          <p:nvPr>
            <p:ph type="title"/>
          </p:nvPr>
        </p:nvSpPr>
        <p:spPr>
          <a:xfrm>
            <a:off x="457200" y="331897"/>
            <a:ext cx="6873874" cy="836957"/>
          </a:xfrm>
        </p:spPr>
        <p:txBody>
          <a:bodyPr/>
          <a:lstStyle/>
          <a:p>
            <a:pPr eaLnBrk="1" hangingPunct="1"/>
            <a:r>
              <a:rPr lang="en-GB" dirty="0" smtClean="0"/>
              <a:t>The ACM/IEEE Code of Ethics </a:t>
            </a:r>
            <a:endParaRPr lang="en-US" dirty="0" smtClean="0"/>
          </a:p>
        </p:txBody>
      </p:sp>
      <p:sp>
        <p:nvSpPr>
          <p:cNvPr id="5" name="Footer Placeholder 4"/>
          <p:cNvSpPr>
            <a:spLocks noGrp="1"/>
          </p:cNvSpPr>
          <p:nvPr>
            <p:ph type="ftr" sz="quarter" idx="11"/>
          </p:nvPr>
        </p:nvSpPr>
        <p:spPr/>
        <p:txBody>
          <a:bodyPr/>
          <a:lstStyle/>
          <a:p>
            <a:pPr>
              <a:defRPr/>
            </a:pPr>
            <a:r>
              <a:rPr lang="en-US" smtClean="0"/>
              <a:t>Chapter 1  Introduction</a:t>
            </a:r>
            <a:endParaRPr lang="en-US"/>
          </a:p>
        </p:txBody>
      </p:sp>
      <p:sp>
        <p:nvSpPr>
          <p:cNvPr id="4" name="Slide Number Placeholder 3"/>
          <p:cNvSpPr>
            <a:spLocks noGrp="1"/>
          </p:cNvSpPr>
          <p:nvPr>
            <p:ph type="sldNum" sz="quarter" idx="12"/>
          </p:nvPr>
        </p:nvSpPr>
        <p:spPr/>
        <p:txBody>
          <a:bodyPr/>
          <a:lstStyle/>
          <a:p>
            <a:pPr>
              <a:defRPr/>
            </a:pPr>
            <a:fld id="{6A4D3DC4-9E7F-1C47-B729-896D53019E3D}" type="slidenum">
              <a:rPr lang="en-US" smtClean="0"/>
              <a:pPr>
                <a:defRPr/>
              </a:pPr>
              <a:t>30</a:t>
            </a:fld>
            <a:endParaRPr lang="en-US"/>
          </a:p>
        </p:txBody>
      </p:sp>
      <p:sp>
        <p:nvSpPr>
          <p:cNvPr id="6" name="TextBox 5"/>
          <p:cNvSpPr txBox="1"/>
          <p:nvPr/>
        </p:nvSpPr>
        <p:spPr>
          <a:xfrm>
            <a:off x="457200" y="1616194"/>
            <a:ext cx="8461312" cy="4231927"/>
          </a:xfrm>
          <a:prstGeom prst="rect">
            <a:avLst/>
          </a:prstGeom>
          <a:solidFill>
            <a:srgbClr val="FFFF00">
              <a:alpha val="34000"/>
            </a:srgbClr>
          </a:solidFill>
        </p:spPr>
        <p:txBody>
          <a:bodyPr wrap="square" rtlCol="0">
            <a:spAutoFit/>
          </a:bodyPr>
          <a:lstStyle/>
          <a:p>
            <a:r>
              <a:rPr lang="en-US" sz="1600" b="1" dirty="0" smtClean="0"/>
              <a:t>Software Engineering Code of Ethics and Professional Practice</a:t>
            </a:r>
          </a:p>
          <a:p>
            <a:endParaRPr lang="en-GB" sz="1600" dirty="0" smtClean="0"/>
          </a:p>
          <a:p>
            <a:r>
              <a:rPr lang="en-US" sz="1600" dirty="0" smtClean="0"/>
              <a:t>ACM/IEEE-CS Joint Task Force on Software Engineering Ethics and Professional </a:t>
            </a:r>
            <a:r>
              <a:rPr lang="en-US" sz="1600" dirty="0" smtClean="0"/>
              <a:t>Practices</a:t>
            </a:r>
          </a:p>
          <a:p>
            <a:r>
              <a:rPr lang="en-US" sz="1600" b="1" dirty="0" smtClean="0"/>
              <a:t> </a:t>
            </a:r>
            <a:endParaRPr lang="en-GB" sz="1600" dirty="0" smtClean="0"/>
          </a:p>
          <a:p>
            <a:r>
              <a:rPr lang="en-US" sz="1600" b="1" dirty="0" smtClean="0"/>
              <a:t>PREAMBLE</a:t>
            </a:r>
            <a:endParaRPr lang="en-GB" sz="1600" dirty="0" smtClean="0"/>
          </a:p>
          <a:p>
            <a:pPr>
              <a:spcAft>
                <a:spcPts val="600"/>
              </a:spcAft>
            </a:pPr>
            <a:r>
              <a:rPr lang="en-US" sz="1600" dirty="0" smtClean="0"/>
              <a:t>The short version of the code summarizes aspirations at a high level of the abstraction; the clauses that are included in the full version give examples and details of how these aspirations change the way we act as software engineering professionals. Without the aspirations, the details can become legalistic and tedious; without the details, the aspirations can become high sounding but empty; together, the aspirations and the details form a cohesive </a:t>
            </a:r>
            <a:r>
              <a:rPr lang="en-US" sz="1600" dirty="0" smtClean="0"/>
              <a:t>code.</a:t>
            </a:r>
            <a:endParaRPr lang="en-GB" sz="1600" dirty="0" smtClean="0"/>
          </a:p>
          <a:p>
            <a:r>
              <a:rPr lang="en-US" sz="1600" dirty="0" smtClean="0"/>
              <a:t>Software </a:t>
            </a:r>
            <a:r>
              <a:rPr lang="en-US" sz="1600" dirty="0" smtClean="0"/>
              <a:t>engineers shall commit themselves to making the analysis, specification, design, development, testing and maintenance of software a beneficial and respected profession. In accordance with their commitment to the health, safety and welfare of the public, software engineers shall adhere to the following Eight Principles:</a:t>
            </a:r>
            <a:endParaRPr lang="en-GB" sz="1600" dirty="0" smtClean="0"/>
          </a:p>
          <a:p>
            <a:r>
              <a:rPr lang="en-US" sz="1200" dirty="0" smtClean="0"/>
              <a:t> </a:t>
            </a:r>
            <a:endParaRPr lang="en-GB" sz="1200" dirty="0" smtClean="0"/>
          </a:p>
          <a:p>
            <a:endParaRPr lang="en-US" sz="12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7" name="Title 1"/>
          <p:cNvSpPr>
            <a:spLocks noGrp="1"/>
          </p:cNvSpPr>
          <p:nvPr>
            <p:ph type="title"/>
          </p:nvPr>
        </p:nvSpPr>
        <p:spPr>
          <a:xfrm>
            <a:off x="457200" y="331897"/>
            <a:ext cx="6873874" cy="836957"/>
          </a:xfrm>
        </p:spPr>
        <p:txBody>
          <a:bodyPr/>
          <a:lstStyle/>
          <a:p>
            <a:pPr eaLnBrk="1" hangingPunct="1"/>
            <a:r>
              <a:rPr lang="en-GB" dirty="0" smtClean="0"/>
              <a:t>Ethical principles</a:t>
            </a:r>
            <a:endParaRPr lang="en-US" dirty="0" smtClean="0"/>
          </a:p>
        </p:txBody>
      </p:sp>
      <p:sp>
        <p:nvSpPr>
          <p:cNvPr id="5" name="Footer Placeholder 4"/>
          <p:cNvSpPr>
            <a:spLocks noGrp="1"/>
          </p:cNvSpPr>
          <p:nvPr>
            <p:ph type="ftr" sz="quarter" idx="11"/>
          </p:nvPr>
        </p:nvSpPr>
        <p:spPr/>
        <p:txBody>
          <a:bodyPr/>
          <a:lstStyle/>
          <a:p>
            <a:pPr>
              <a:defRPr/>
            </a:pPr>
            <a:r>
              <a:rPr lang="en-US" smtClean="0"/>
              <a:t>Chapter 1  Introduction</a:t>
            </a:r>
            <a:endParaRPr lang="en-US"/>
          </a:p>
        </p:txBody>
      </p:sp>
      <p:sp>
        <p:nvSpPr>
          <p:cNvPr id="4" name="Slide Number Placeholder 3"/>
          <p:cNvSpPr>
            <a:spLocks noGrp="1"/>
          </p:cNvSpPr>
          <p:nvPr>
            <p:ph type="sldNum" sz="quarter" idx="12"/>
          </p:nvPr>
        </p:nvSpPr>
        <p:spPr/>
        <p:txBody>
          <a:bodyPr/>
          <a:lstStyle/>
          <a:p>
            <a:pPr>
              <a:defRPr/>
            </a:pPr>
            <a:fld id="{6A4D3DC4-9E7F-1C47-B729-896D53019E3D}" type="slidenum">
              <a:rPr lang="en-US" smtClean="0"/>
              <a:pPr>
                <a:defRPr/>
              </a:pPr>
              <a:t>31</a:t>
            </a:fld>
            <a:endParaRPr lang="en-US"/>
          </a:p>
        </p:txBody>
      </p:sp>
      <p:sp>
        <p:nvSpPr>
          <p:cNvPr id="6" name="TextBox 5"/>
          <p:cNvSpPr txBox="1"/>
          <p:nvPr/>
        </p:nvSpPr>
        <p:spPr>
          <a:xfrm>
            <a:off x="457200" y="1616194"/>
            <a:ext cx="8461312" cy="4770537"/>
          </a:xfrm>
          <a:prstGeom prst="rect">
            <a:avLst/>
          </a:prstGeom>
          <a:solidFill>
            <a:srgbClr val="FFFF00">
              <a:alpha val="34000"/>
            </a:srgbClr>
          </a:solidFill>
        </p:spPr>
        <p:txBody>
          <a:bodyPr wrap="square" rtlCol="0">
            <a:spAutoFit/>
          </a:bodyPr>
          <a:lstStyle/>
          <a:p>
            <a:r>
              <a:rPr lang="en-US" sz="1200" dirty="0" smtClean="0"/>
              <a:t> </a:t>
            </a:r>
            <a:endParaRPr lang="en-GB" sz="1200" dirty="0" smtClean="0"/>
          </a:p>
          <a:p>
            <a:pPr>
              <a:spcAft>
                <a:spcPts val="600"/>
              </a:spcAft>
            </a:pPr>
            <a:r>
              <a:rPr lang="en-US" sz="1600" dirty="0" smtClean="0"/>
              <a:t>1. PUBLIC - Software engineers shall act consistently with the public interest.</a:t>
            </a:r>
            <a:endParaRPr lang="en-GB" sz="1600" dirty="0" smtClean="0"/>
          </a:p>
          <a:p>
            <a:pPr>
              <a:spcAft>
                <a:spcPts val="600"/>
              </a:spcAft>
            </a:pPr>
            <a:r>
              <a:rPr lang="en-GB" sz="1600" dirty="0" smtClean="0"/>
              <a:t>2. CLIENT AND EMPLOYER - Software engineers shall act in a manner that is in the best interests of their client and employer consistent with the public interest.</a:t>
            </a:r>
          </a:p>
          <a:p>
            <a:pPr>
              <a:spcAft>
                <a:spcPts val="600"/>
              </a:spcAft>
            </a:pPr>
            <a:r>
              <a:rPr lang="en-US" sz="1600" dirty="0" smtClean="0"/>
              <a:t>3. PRODUCT - Software engineers shall ensure that their products and related modifications meet the highest professional standards possible.</a:t>
            </a:r>
            <a:endParaRPr lang="en-GB" sz="1600" dirty="0" smtClean="0"/>
          </a:p>
          <a:p>
            <a:pPr>
              <a:spcAft>
                <a:spcPts val="600"/>
              </a:spcAft>
            </a:pPr>
            <a:r>
              <a:rPr lang="en-US" sz="1600" dirty="0" smtClean="0"/>
              <a:t>4. JUDGMENT - Software engineers shall maintain integrity and independence in their professional judgment.</a:t>
            </a:r>
            <a:endParaRPr lang="en-GB" sz="1600" dirty="0" smtClean="0"/>
          </a:p>
          <a:p>
            <a:pPr>
              <a:spcAft>
                <a:spcPts val="600"/>
              </a:spcAft>
            </a:pPr>
            <a:r>
              <a:rPr lang="en-US" sz="1600" dirty="0" smtClean="0"/>
              <a:t>5. MANAGEMENT - Software engineering managers and leaders shall subscribe to and promote an ethical approach to the management of software development and maintenance.</a:t>
            </a:r>
            <a:endParaRPr lang="en-GB" sz="1600" dirty="0" smtClean="0"/>
          </a:p>
          <a:p>
            <a:pPr>
              <a:spcAft>
                <a:spcPts val="600"/>
              </a:spcAft>
            </a:pPr>
            <a:r>
              <a:rPr lang="en-US" sz="1600" dirty="0" smtClean="0"/>
              <a:t>6. PROFESSION - Software engineers shall advance the integrity and reputation of the profession consistent with the public interest.</a:t>
            </a:r>
            <a:endParaRPr lang="en-GB" sz="1600" dirty="0" smtClean="0"/>
          </a:p>
          <a:p>
            <a:pPr>
              <a:spcAft>
                <a:spcPts val="600"/>
              </a:spcAft>
            </a:pPr>
            <a:r>
              <a:rPr lang="en-US" sz="1600" dirty="0" smtClean="0"/>
              <a:t>7. COLLEAGUES - Software engineers shall be fair to and supportive of their colleagues.</a:t>
            </a:r>
            <a:endParaRPr lang="en-GB" sz="1600" dirty="0" smtClean="0"/>
          </a:p>
          <a:p>
            <a:pPr>
              <a:spcAft>
                <a:spcPts val="600"/>
              </a:spcAft>
            </a:pPr>
            <a:r>
              <a:rPr lang="en-US" sz="1600" dirty="0" smtClean="0"/>
              <a:t>8. SELF - Software engineers shall participate in lifelong learning regarding the practice of their profession and shall promote an ethical approach to the practice of the profession.</a:t>
            </a:r>
          </a:p>
          <a:p>
            <a:endParaRPr lang="en-US" sz="12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9092" name="Rectangle 4"/>
          <p:cNvSpPr>
            <a:spLocks noGrp="1" noChangeArrowheads="1"/>
          </p:cNvSpPr>
          <p:nvPr>
            <p:ph type="title"/>
          </p:nvPr>
        </p:nvSpPr>
        <p:spPr/>
        <p:txBody>
          <a:bodyPr/>
          <a:lstStyle/>
          <a:p>
            <a:r>
              <a:rPr lang="en-GB"/>
              <a:t>Ethical dilemmas</a:t>
            </a:r>
          </a:p>
        </p:txBody>
      </p:sp>
      <p:sp>
        <p:nvSpPr>
          <p:cNvPr id="89093" name="Rectangle 5"/>
          <p:cNvSpPr>
            <a:spLocks noGrp="1" noChangeArrowheads="1"/>
          </p:cNvSpPr>
          <p:nvPr>
            <p:ph idx="1"/>
          </p:nvPr>
        </p:nvSpPr>
        <p:spPr/>
        <p:txBody>
          <a:bodyPr/>
          <a:lstStyle/>
          <a:p>
            <a:r>
              <a:rPr lang="en-GB" dirty="0"/>
              <a:t>Disagreement in principle with the policies of senior management</a:t>
            </a:r>
            <a:r>
              <a:rPr lang="en-GB" dirty="0" smtClean="0"/>
              <a:t>.</a:t>
            </a:r>
          </a:p>
          <a:p>
            <a:r>
              <a:rPr lang="en-GB" dirty="0"/>
              <a:t>Your employer acts in an unethical way and releases a safety-critical system without finishing the testing of the system.</a:t>
            </a:r>
          </a:p>
          <a:p>
            <a:r>
              <a:rPr lang="en-GB" dirty="0"/>
              <a:t>Participation in the development of military weapons systems or nuclear systems.</a:t>
            </a:r>
          </a:p>
          <a:p>
            <a:endParaRPr lang="en-GB" dirty="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studies</a:t>
            </a:r>
            <a:endParaRPr lang="en-US" dirty="0"/>
          </a:p>
        </p:txBody>
      </p:sp>
      <p:sp>
        <p:nvSpPr>
          <p:cNvPr id="3" name="Content Placeholder 2"/>
          <p:cNvSpPr>
            <a:spLocks noGrp="1"/>
          </p:cNvSpPr>
          <p:nvPr>
            <p:ph idx="1"/>
          </p:nvPr>
        </p:nvSpPr>
        <p:spPr/>
        <p:txBody>
          <a:bodyPr/>
          <a:lstStyle/>
          <a:p>
            <a:r>
              <a:rPr lang="en-US" dirty="0" smtClean="0"/>
              <a:t>A personal insulin pump</a:t>
            </a:r>
          </a:p>
          <a:p>
            <a:pPr lvl="1"/>
            <a:r>
              <a:rPr lang="en-US" dirty="0" smtClean="0"/>
              <a:t>An embedded system in an insulin pump used by diabetics to maintain blood glucose control.</a:t>
            </a:r>
          </a:p>
          <a:p>
            <a:r>
              <a:rPr lang="en-US" dirty="0" smtClean="0"/>
              <a:t>A mental health case patient management system</a:t>
            </a:r>
          </a:p>
          <a:p>
            <a:pPr lvl="1"/>
            <a:r>
              <a:rPr lang="en-US" dirty="0" smtClean="0"/>
              <a:t>A system used to maintain records of people receiving care for mental health problems.</a:t>
            </a:r>
          </a:p>
          <a:p>
            <a:r>
              <a:rPr lang="en-US" dirty="0" smtClean="0"/>
              <a:t>A wilderness weather station</a:t>
            </a:r>
          </a:p>
          <a:p>
            <a:pPr lvl="1"/>
            <a:r>
              <a:rPr lang="en-US" dirty="0" smtClean="0"/>
              <a:t>A data collection system that collects data about weather conditions in remote areas.</a:t>
            </a:r>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Insulin pump control system</a:t>
            </a:r>
            <a:endParaRPr lang="en-US" dirty="0"/>
          </a:p>
        </p:txBody>
      </p:sp>
      <p:sp>
        <p:nvSpPr>
          <p:cNvPr id="3" name="Content Placeholder 2"/>
          <p:cNvSpPr>
            <a:spLocks noGrp="1"/>
          </p:cNvSpPr>
          <p:nvPr>
            <p:ph idx="1"/>
          </p:nvPr>
        </p:nvSpPr>
        <p:spPr/>
        <p:txBody>
          <a:bodyPr/>
          <a:lstStyle/>
          <a:p>
            <a:r>
              <a:rPr lang="en-US" dirty="0" smtClean="0"/>
              <a:t>Collects data from a blood sugar sensor and calculates the amount of insulin required to be injected.</a:t>
            </a:r>
          </a:p>
          <a:p>
            <a:r>
              <a:rPr lang="en-US" dirty="0" smtClean="0"/>
              <a:t>Calculation based on the rate of change of blood sugar levels.</a:t>
            </a:r>
          </a:p>
          <a:p>
            <a:r>
              <a:rPr lang="en-US" dirty="0" smtClean="0"/>
              <a:t>Sends signals to a micro-pump to deliver the correct dose of insulin.</a:t>
            </a:r>
          </a:p>
          <a:p>
            <a:r>
              <a:rPr lang="en-US" dirty="0" smtClean="0"/>
              <a:t>Safety-critical system as low blood sugars can lead to brain malfunctioning, coma and death; high-blood sugar levels have long-term consequences such as eye and kidney damage.</a:t>
            </a:r>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dirty="0" smtClean="0"/>
              <a:t>Insulin pump hardware architecture</a:t>
            </a:r>
            <a:endParaRPr lang="en-US" dirty="0" smtClean="0"/>
          </a:p>
        </p:txBody>
      </p:sp>
      <p:sp>
        <p:nvSpPr>
          <p:cNvPr id="6" name="Footer Placeholder 5"/>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35</a:t>
            </a:fld>
            <a:endParaRPr lang="en-US"/>
          </a:p>
        </p:txBody>
      </p:sp>
      <p:pic>
        <p:nvPicPr>
          <p:cNvPr id="4" name="Picture 3" descr="1.4 InsulinPumpHW.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911696" y="2068286"/>
            <a:ext cx="5345447" cy="3401648"/>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GB" dirty="0" smtClean="0"/>
              <a:t>Activity model of the insulin pump</a:t>
            </a:r>
            <a:endParaRPr lang="en-US" dirty="0" smtClean="0"/>
          </a:p>
        </p:txBody>
      </p:sp>
      <p:sp>
        <p:nvSpPr>
          <p:cNvPr id="6" name="Footer Placeholder 5"/>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36</a:t>
            </a:fld>
            <a:endParaRPr lang="en-US"/>
          </a:p>
        </p:txBody>
      </p:sp>
      <p:pic>
        <p:nvPicPr>
          <p:cNvPr id="4" name="Picture 3" descr="1.5 InsulinPumpActDiag.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522043" y="2497946"/>
            <a:ext cx="6537900" cy="2239007"/>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Essential high-level requirements</a:t>
            </a:r>
            <a:endParaRPr lang="en-US" dirty="0"/>
          </a:p>
        </p:txBody>
      </p:sp>
      <p:sp>
        <p:nvSpPr>
          <p:cNvPr id="3" name="Content Placeholder 2"/>
          <p:cNvSpPr>
            <a:spLocks noGrp="1"/>
          </p:cNvSpPr>
          <p:nvPr>
            <p:ph idx="1"/>
          </p:nvPr>
        </p:nvSpPr>
        <p:spPr/>
        <p:txBody>
          <a:bodyPr/>
          <a:lstStyle/>
          <a:p>
            <a:r>
              <a:rPr lang="en-GB" dirty="0" smtClean="0"/>
              <a:t>The </a:t>
            </a:r>
            <a:r>
              <a:rPr lang="en-GB" dirty="0" smtClean="0"/>
              <a:t>system shall be available to deliver insulin when required. </a:t>
            </a:r>
            <a:endParaRPr lang="en-GB" dirty="0" smtClean="0"/>
          </a:p>
          <a:p>
            <a:r>
              <a:rPr lang="en-GB" dirty="0" smtClean="0"/>
              <a:t>The </a:t>
            </a:r>
            <a:r>
              <a:rPr lang="en-GB" dirty="0" smtClean="0"/>
              <a:t>system shall perform reliably and deliver the correct amount of insulin to counteract the current level of blood sugar.</a:t>
            </a:r>
          </a:p>
          <a:p>
            <a:r>
              <a:rPr lang="en-GB" dirty="0" smtClean="0"/>
              <a:t>The system must therefore be designed and implemented to ensure that the system always meets these requirements. </a:t>
            </a:r>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patient information system for mental health care</a:t>
            </a:r>
            <a:endParaRPr lang="en-US" dirty="0"/>
          </a:p>
        </p:txBody>
      </p:sp>
      <p:sp>
        <p:nvSpPr>
          <p:cNvPr id="3" name="Content Placeholder 2"/>
          <p:cNvSpPr>
            <a:spLocks noGrp="1"/>
          </p:cNvSpPr>
          <p:nvPr>
            <p:ph idx="1"/>
          </p:nvPr>
        </p:nvSpPr>
        <p:spPr/>
        <p:txBody>
          <a:bodyPr/>
          <a:lstStyle/>
          <a:p>
            <a:r>
              <a:rPr lang="en-GB" dirty="0" smtClean="0"/>
              <a:t>A patient information system to support mental health care is a medical information system that maintains information about patients suffering from mental health problems and the treatments that they have </a:t>
            </a:r>
            <a:r>
              <a:rPr lang="en-GB" dirty="0" smtClean="0"/>
              <a:t>received.</a:t>
            </a:r>
          </a:p>
          <a:p>
            <a:r>
              <a:rPr lang="en-GB" dirty="0" smtClean="0"/>
              <a:t>Most </a:t>
            </a:r>
            <a:r>
              <a:rPr lang="en-GB" dirty="0" smtClean="0"/>
              <a:t>mental health patients do not require dedicated hospital treatment but need to attend specialist clinics regularly where they can meet a doctor who has detailed knowledge of their problems.</a:t>
            </a:r>
            <a:r>
              <a:rPr lang="en-GB" dirty="0" smtClean="0"/>
              <a:t> </a:t>
            </a:r>
          </a:p>
          <a:p>
            <a:r>
              <a:rPr lang="en-GB" dirty="0" smtClean="0"/>
              <a:t>To </a:t>
            </a:r>
            <a:r>
              <a:rPr lang="en-GB" dirty="0" smtClean="0"/>
              <a:t>make it easier for patients to attend, these clinics are not just run in hospitals. They may also be held in local medical practices or community centres. </a:t>
            </a:r>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MHC-PMS</a:t>
            </a:r>
            <a:endParaRPr lang="en-US" dirty="0"/>
          </a:p>
        </p:txBody>
      </p:sp>
      <p:sp>
        <p:nvSpPr>
          <p:cNvPr id="3" name="Content Placeholder 2"/>
          <p:cNvSpPr>
            <a:spLocks noGrp="1"/>
          </p:cNvSpPr>
          <p:nvPr>
            <p:ph idx="1"/>
          </p:nvPr>
        </p:nvSpPr>
        <p:spPr/>
        <p:txBody>
          <a:bodyPr/>
          <a:lstStyle/>
          <a:p>
            <a:r>
              <a:rPr lang="en-GB" dirty="0" smtClean="0"/>
              <a:t>The MHC-PMS (Mental Health Care-Patient Management System) is an information system that is intended for use in clinics.</a:t>
            </a:r>
            <a:r>
              <a:rPr lang="en-GB" dirty="0" smtClean="0"/>
              <a:t> </a:t>
            </a:r>
          </a:p>
          <a:p>
            <a:r>
              <a:rPr lang="en-GB" dirty="0" smtClean="0"/>
              <a:t>It </a:t>
            </a:r>
            <a:r>
              <a:rPr lang="en-GB" dirty="0" smtClean="0"/>
              <a:t>makes use of a centralized database of patient information but has also been designed to run on a PC, so that it may be accessed and used from sites that do not have secure network connectivity.</a:t>
            </a:r>
            <a:r>
              <a:rPr lang="en-GB" dirty="0" smtClean="0"/>
              <a:t> </a:t>
            </a:r>
          </a:p>
          <a:p>
            <a:r>
              <a:rPr lang="en-GB" dirty="0" smtClean="0"/>
              <a:t>When </a:t>
            </a:r>
            <a:r>
              <a:rPr lang="en-GB" dirty="0" smtClean="0"/>
              <a:t>the local systems have secure network access, they use patient information in the database but they can download and use local copies of patient records when they are disconnected. </a:t>
            </a:r>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4" name="Rectangle 4"/>
          <p:cNvSpPr>
            <a:spLocks noGrp="1" noChangeArrowheads="1"/>
          </p:cNvSpPr>
          <p:nvPr>
            <p:ph type="title"/>
          </p:nvPr>
        </p:nvSpPr>
        <p:spPr/>
        <p:txBody>
          <a:bodyPr/>
          <a:lstStyle/>
          <a:p>
            <a:r>
              <a:rPr lang="en-GB"/>
              <a:t>Software costs</a:t>
            </a:r>
          </a:p>
        </p:txBody>
      </p:sp>
      <p:sp>
        <p:nvSpPr>
          <p:cNvPr id="66565" name="Rectangle 5"/>
          <p:cNvSpPr>
            <a:spLocks noGrp="1" noChangeArrowheads="1"/>
          </p:cNvSpPr>
          <p:nvPr>
            <p:ph idx="1"/>
          </p:nvPr>
        </p:nvSpPr>
        <p:spPr/>
        <p:txBody>
          <a:bodyPr/>
          <a:lstStyle/>
          <a:p>
            <a:r>
              <a:rPr lang="en-GB"/>
              <a:t>Software costs often dominate computer system costs. The costs of software on a PC are often greater than the hardware cost.</a:t>
            </a:r>
          </a:p>
          <a:p>
            <a:r>
              <a:rPr lang="en-GB"/>
              <a:t>Software costs more to maintain than it does to develop. For systems with a long life, maintenance costs may be several times development costs.</a:t>
            </a:r>
          </a:p>
          <a:p>
            <a:r>
              <a:rPr lang="en-GB"/>
              <a:t>Software engineering is concerned with cost-effective software development.</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MHC-PMS goals</a:t>
            </a:r>
            <a:endParaRPr lang="en-US" dirty="0"/>
          </a:p>
        </p:txBody>
      </p:sp>
      <p:sp>
        <p:nvSpPr>
          <p:cNvPr id="3" name="Content Placeholder 2"/>
          <p:cNvSpPr>
            <a:spLocks noGrp="1"/>
          </p:cNvSpPr>
          <p:nvPr>
            <p:ph idx="1"/>
          </p:nvPr>
        </p:nvSpPr>
        <p:spPr/>
        <p:txBody>
          <a:bodyPr/>
          <a:lstStyle/>
          <a:p>
            <a:r>
              <a:rPr lang="en-GB" dirty="0" smtClean="0"/>
              <a:t>To generate management information that allows health service managers to assess performance against local and government targets.</a:t>
            </a:r>
            <a:endParaRPr lang="en-GB" dirty="0" smtClean="0"/>
          </a:p>
          <a:p>
            <a:r>
              <a:rPr lang="en-GB" dirty="0" smtClean="0"/>
              <a:t>To </a:t>
            </a:r>
            <a:r>
              <a:rPr lang="en-GB" dirty="0" smtClean="0"/>
              <a:t>provide medical staff with timely information to support the treatment of patients.</a:t>
            </a:r>
          </a:p>
          <a:p>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GB" dirty="0" smtClean="0"/>
              <a:t>The organization of the MHC-PMS </a:t>
            </a:r>
            <a:endParaRPr lang="en-US" dirty="0" smtClean="0"/>
          </a:p>
        </p:txBody>
      </p:sp>
      <p:sp>
        <p:nvSpPr>
          <p:cNvPr id="6" name="Footer Placeholder 5"/>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41</a:t>
            </a:fld>
            <a:endParaRPr lang="en-US"/>
          </a:p>
        </p:txBody>
      </p:sp>
      <p:pic>
        <p:nvPicPr>
          <p:cNvPr id="4" name="Picture 3" descr="1.6 MHC-PM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203904" y="1899312"/>
            <a:ext cx="5289771" cy="3339728"/>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MHC-PMS key features</a:t>
            </a:r>
            <a:endParaRPr lang="en-US" dirty="0"/>
          </a:p>
        </p:txBody>
      </p:sp>
      <p:sp>
        <p:nvSpPr>
          <p:cNvPr id="3" name="Content Placeholder 2"/>
          <p:cNvSpPr>
            <a:spLocks noGrp="1"/>
          </p:cNvSpPr>
          <p:nvPr>
            <p:ph idx="1"/>
          </p:nvPr>
        </p:nvSpPr>
        <p:spPr>
          <a:xfrm>
            <a:off x="457200" y="1600200"/>
            <a:ext cx="8473992" cy="4525963"/>
          </a:xfrm>
        </p:spPr>
        <p:txBody>
          <a:bodyPr/>
          <a:lstStyle/>
          <a:p>
            <a:r>
              <a:rPr lang="en-GB" dirty="0" smtClean="0"/>
              <a:t>Individual care management</a:t>
            </a:r>
            <a:r>
              <a:rPr lang="en-GB" dirty="0" smtClean="0"/>
              <a:t> </a:t>
            </a:r>
          </a:p>
          <a:p>
            <a:pPr lvl="1"/>
            <a:r>
              <a:rPr lang="en-GB" dirty="0" smtClean="0"/>
              <a:t>Clinicians </a:t>
            </a:r>
            <a:r>
              <a:rPr lang="en-GB" dirty="0" smtClean="0"/>
              <a:t>can create records for patients, edit the information in the system, view patient history, etc. The system supports data summaries so that doctors</a:t>
            </a:r>
            <a:r>
              <a:rPr lang="en-GB" dirty="0" smtClean="0"/>
              <a:t> can </a:t>
            </a:r>
            <a:r>
              <a:rPr lang="en-GB" dirty="0" smtClean="0"/>
              <a:t>quickly learn about the key problems and treatments that have been prescribed.</a:t>
            </a:r>
            <a:endParaRPr lang="en-GB" dirty="0" smtClean="0"/>
          </a:p>
          <a:p>
            <a:r>
              <a:rPr lang="en-GB" dirty="0" smtClean="0"/>
              <a:t>Patient </a:t>
            </a:r>
            <a:r>
              <a:rPr lang="en-GB" dirty="0" smtClean="0"/>
              <a:t>monitoring</a:t>
            </a:r>
            <a:r>
              <a:rPr lang="en-GB" dirty="0" smtClean="0"/>
              <a:t> </a:t>
            </a:r>
          </a:p>
          <a:p>
            <a:pPr lvl="1"/>
            <a:r>
              <a:rPr lang="en-GB" dirty="0" smtClean="0"/>
              <a:t>The </a:t>
            </a:r>
            <a:r>
              <a:rPr lang="en-GB" dirty="0" smtClean="0"/>
              <a:t>system</a:t>
            </a:r>
            <a:r>
              <a:rPr lang="en-GB" dirty="0" smtClean="0"/>
              <a:t> monitors </a:t>
            </a:r>
            <a:r>
              <a:rPr lang="en-GB" dirty="0" smtClean="0"/>
              <a:t>the records of patients that are involved in treatment and issues warnings if possible problems are detected.</a:t>
            </a:r>
            <a:r>
              <a:rPr lang="en-GB" dirty="0" smtClean="0"/>
              <a:t> </a:t>
            </a:r>
          </a:p>
          <a:p>
            <a:r>
              <a:rPr lang="en-GB" dirty="0" smtClean="0"/>
              <a:t>Administrative </a:t>
            </a:r>
            <a:r>
              <a:rPr lang="en-GB" dirty="0" smtClean="0"/>
              <a:t>reporting</a:t>
            </a:r>
            <a:r>
              <a:rPr lang="en-GB" dirty="0" smtClean="0"/>
              <a:t> </a:t>
            </a:r>
          </a:p>
          <a:p>
            <a:pPr lvl="1"/>
            <a:r>
              <a:rPr lang="en-GB" dirty="0" smtClean="0"/>
              <a:t>The </a:t>
            </a:r>
            <a:r>
              <a:rPr lang="en-GB" dirty="0" smtClean="0"/>
              <a:t>system generates monthly management reports showing the number of patients treated at each clinic, the number of patients who have entered and left the care system, number of patients sectioned, the drugs prescribed and their costs, etc. </a:t>
            </a:r>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MHC-PMS concerns</a:t>
            </a:r>
            <a:endParaRPr lang="en-US" dirty="0"/>
          </a:p>
        </p:txBody>
      </p:sp>
      <p:sp>
        <p:nvSpPr>
          <p:cNvPr id="3" name="Content Placeholder 2"/>
          <p:cNvSpPr>
            <a:spLocks noGrp="1"/>
          </p:cNvSpPr>
          <p:nvPr>
            <p:ph idx="1"/>
          </p:nvPr>
        </p:nvSpPr>
        <p:spPr/>
        <p:txBody>
          <a:bodyPr/>
          <a:lstStyle/>
          <a:p>
            <a:r>
              <a:rPr lang="en-US" dirty="0" smtClean="0"/>
              <a:t>Privacy</a:t>
            </a:r>
          </a:p>
          <a:p>
            <a:pPr lvl="1"/>
            <a:r>
              <a:rPr lang="en-GB" dirty="0" smtClean="0"/>
              <a:t>It is essential that patient information is confidential and is never disclosed to anyone apart from authorised medical staff and the patient themselves. </a:t>
            </a:r>
            <a:endParaRPr lang="en-US" dirty="0" smtClean="0"/>
          </a:p>
          <a:p>
            <a:r>
              <a:rPr lang="en-US" dirty="0" smtClean="0"/>
              <a:t>Safety</a:t>
            </a:r>
          </a:p>
          <a:p>
            <a:pPr lvl="1"/>
            <a:r>
              <a:rPr lang="en-GB" dirty="0" smtClean="0"/>
              <a:t>Some mental illnesses cause patients to become suicidal or a danger to other people. Wherever possible, the system should warn medical staff about potentially suicidal or dangerous patients.</a:t>
            </a:r>
            <a:r>
              <a:rPr lang="en-GB" dirty="0" smtClean="0"/>
              <a:t> </a:t>
            </a:r>
          </a:p>
          <a:p>
            <a:pPr lvl="1"/>
            <a:r>
              <a:rPr lang="en-GB" dirty="0" smtClean="0"/>
              <a:t>The </a:t>
            </a:r>
            <a:r>
              <a:rPr lang="en-GB" dirty="0" smtClean="0"/>
              <a:t>system must be available when needed otherwise safety may be compromised and it may be impossible to prescribe the correct medication to patients. </a:t>
            </a:r>
            <a:endParaRPr lang="en-US" dirty="0" smtClean="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Wilderness weather station</a:t>
            </a:r>
            <a:endParaRPr lang="en-US" dirty="0"/>
          </a:p>
        </p:txBody>
      </p:sp>
      <p:sp>
        <p:nvSpPr>
          <p:cNvPr id="3" name="Content Placeholder 2"/>
          <p:cNvSpPr>
            <a:spLocks noGrp="1"/>
          </p:cNvSpPr>
          <p:nvPr>
            <p:ph idx="1"/>
          </p:nvPr>
        </p:nvSpPr>
        <p:spPr/>
        <p:txBody>
          <a:bodyPr/>
          <a:lstStyle/>
          <a:p>
            <a:r>
              <a:rPr lang="en-GB" dirty="0" smtClean="0"/>
              <a:t>The government </a:t>
            </a:r>
            <a:r>
              <a:rPr lang="en-GB" dirty="0" smtClean="0"/>
              <a:t>of a country with large areas of wilderness decides to deploy several hundred weather stations in remote areas.</a:t>
            </a:r>
            <a:r>
              <a:rPr lang="en-GB" dirty="0" smtClean="0"/>
              <a:t> </a:t>
            </a:r>
          </a:p>
          <a:p>
            <a:r>
              <a:rPr lang="en-GB" dirty="0" smtClean="0"/>
              <a:t>Weather stations </a:t>
            </a:r>
            <a:r>
              <a:rPr lang="en-GB" dirty="0" smtClean="0"/>
              <a:t>collect data from a set of instruments that measure temperature and pressure, sunshine, rainfall, wind speed and wind direction</a:t>
            </a:r>
            <a:r>
              <a:rPr lang="en-GB" dirty="0" smtClean="0"/>
              <a:t>.</a:t>
            </a:r>
          </a:p>
          <a:p>
            <a:pPr lvl="1"/>
            <a:r>
              <a:rPr lang="en-GB" dirty="0" smtClean="0"/>
              <a:t>The weather station includes a number of instruments that measure weather parameters such as the wind speed and direction, the ground and air temperatures, the barometric pressure and the rainfall over a 24-hour period. Each of these instruments is controlled by a software system that takes parameter readings periodically and manages the data collected from the instruments.  </a:t>
            </a:r>
          </a:p>
          <a:p>
            <a:r>
              <a:rPr lang="en-GB" dirty="0" smtClean="0"/>
              <a:t> </a:t>
            </a:r>
            <a:endParaRPr lang="en-GB" dirty="0" smtClean="0"/>
          </a:p>
          <a:p>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44</a:t>
            </a:fld>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GB" dirty="0" smtClean="0"/>
              <a:t>The weather station’s environment </a:t>
            </a:r>
            <a:endParaRPr lang="en-US" dirty="0" smtClean="0"/>
          </a:p>
        </p:txBody>
      </p:sp>
      <p:sp>
        <p:nvSpPr>
          <p:cNvPr id="6" name="Footer Placeholder 5"/>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45</a:t>
            </a:fld>
            <a:endParaRPr lang="en-US"/>
          </a:p>
        </p:txBody>
      </p:sp>
      <p:pic>
        <p:nvPicPr>
          <p:cNvPr id="4" name="Picture 3" descr="1.7 WeatherStationEnv.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932944" y="2314698"/>
            <a:ext cx="5159738" cy="2490908"/>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Weather information system</a:t>
            </a:r>
            <a:endParaRPr lang="en-US" dirty="0"/>
          </a:p>
        </p:txBody>
      </p:sp>
      <p:sp>
        <p:nvSpPr>
          <p:cNvPr id="3" name="Content Placeholder 2"/>
          <p:cNvSpPr>
            <a:spLocks noGrp="1"/>
          </p:cNvSpPr>
          <p:nvPr>
            <p:ph idx="1"/>
          </p:nvPr>
        </p:nvSpPr>
        <p:spPr>
          <a:xfrm>
            <a:off x="283745" y="1600200"/>
            <a:ext cx="8606912" cy="4525963"/>
          </a:xfrm>
        </p:spPr>
        <p:txBody>
          <a:bodyPr/>
          <a:lstStyle/>
          <a:p>
            <a:r>
              <a:rPr lang="en-GB" dirty="0" smtClean="0"/>
              <a:t>	The weather station system</a:t>
            </a:r>
            <a:r>
              <a:rPr lang="en-GB" dirty="0" smtClean="0"/>
              <a:t> </a:t>
            </a:r>
          </a:p>
          <a:p>
            <a:pPr lvl="1"/>
            <a:r>
              <a:rPr lang="en-GB" dirty="0" smtClean="0"/>
              <a:t>This </a:t>
            </a:r>
            <a:r>
              <a:rPr lang="en-GB" dirty="0" smtClean="0"/>
              <a:t>is responsible for collecting weather data, carrying out some initial data processing and transmitting it to the data management system.</a:t>
            </a:r>
            <a:endParaRPr lang="en-GB" dirty="0" smtClean="0"/>
          </a:p>
          <a:p>
            <a:r>
              <a:rPr lang="en-GB" dirty="0" smtClean="0"/>
              <a:t>The </a:t>
            </a:r>
            <a:r>
              <a:rPr lang="en-GB" dirty="0" smtClean="0"/>
              <a:t>data management and archiving system</a:t>
            </a:r>
            <a:r>
              <a:rPr lang="en-GB" dirty="0" smtClean="0"/>
              <a:t> </a:t>
            </a:r>
          </a:p>
          <a:p>
            <a:pPr lvl="1"/>
            <a:r>
              <a:rPr lang="en-GB" dirty="0" smtClean="0"/>
              <a:t>This </a:t>
            </a:r>
            <a:r>
              <a:rPr lang="en-GB" dirty="0" smtClean="0"/>
              <a:t>system collects the data from all of the wilderness weather stations, carries out data processing and analysis and archives the</a:t>
            </a:r>
            <a:r>
              <a:rPr lang="en-GB" dirty="0" smtClean="0"/>
              <a:t> data.</a:t>
            </a:r>
          </a:p>
          <a:p>
            <a:r>
              <a:rPr lang="en-GB" dirty="0" smtClean="0"/>
              <a:t>The </a:t>
            </a:r>
            <a:r>
              <a:rPr lang="en-GB" dirty="0" smtClean="0"/>
              <a:t>station maintenance system</a:t>
            </a:r>
            <a:r>
              <a:rPr lang="en-GB" dirty="0" smtClean="0"/>
              <a:t> </a:t>
            </a:r>
          </a:p>
          <a:p>
            <a:pPr lvl="1"/>
            <a:r>
              <a:rPr lang="en-GB" dirty="0" smtClean="0"/>
              <a:t>This </a:t>
            </a:r>
            <a:r>
              <a:rPr lang="en-GB" dirty="0" smtClean="0"/>
              <a:t>system can communicate by satellite with all wilderness weather stations to monitor the health of these systems and provide reports of problems.</a:t>
            </a:r>
            <a:r>
              <a:rPr lang="en-GB" dirty="0" smtClean="0"/>
              <a:t> </a:t>
            </a:r>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software functionality</a:t>
            </a:r>
            <a:endParaRPr lang="en-US" dirty="0"/>
          </a:p>
        </p:txBody>
      </p:sp>
      <p:sp>
        <p:nvSpPr>
          <p:cNvPr id="3" name="Content Placeholder 2"/>
          <p:cNvSpPr>
            <a:spLocks noGrp="1"/>
          </p:cNvSpPr>
          <p:nvPr>
            <p:ph idx="1"/>
          </p:nvPr>
        </p:nvSpPr>
        <p:spPr/>
        <p:txBody>
          <a:bodyPr/>
          <a:lstStyle/>
          <a:p>
            <a:r>
              <a:rPr lang="en-GB" dirty="0" smtClean="0"/>
              <a:t>Monitor the </a:t>
            </a:r>
            <a:r>
              <a:rPr lang="en-GB" dirty="0" smtClean="0"/>
              <a:t>instruments, power and communication hardware and report faults to the management system.</a:t>
            </a:r>
            <a:endParaRPr lang="en-GB" dirty="0" smtClean="0"/>
          </a:p>
          <a:p>
            <a:r>
              <a:rPr lang="en-GB" dirty="0" smtClean="0"/>
              <a:t>Manage the </a:t>
            </a:r>
            <a:r>
              <a:rPr lang="en-GB" dirty="0" smtClean="0"/>
              <a:t>system power, ensuring that batteries are charged whenever the environmental conditions permit but also that generators are shut down in potentially damaging weather conditions, such as high wind.</a:t>
            </a:r>
            <a:endParaRPr lang="en-GB" dirty="0" smtClean="0"/>
          </a:p>
          <a:p>
            <a:r>
              <a:rPr lang="en-GB" dirty="0" smtClean="0"/>
              <a:t>Support dynamic </a:t>
            </a:r>
            <a:r>
              <a:rPr lang="en-GB" dirty="0" smtClean="0"/>
              <a:t>reconfiguration where parts of the software are replaced with new versions and where backup instruments are switched into the system in the event of system failure.</a:t>
            </a:r>
          </a:p>
          <a:p>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47</a:t>
            </a:fld>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0116" name="Rectangle 4"/>
          <p:cNvSpPr>
            <a:spLocks noGrp="1" noChangeArrowheads="1"/>
          </p:cNvSpPr>
          <p:nvPr>
            <p:ph type="title"/>
          </p:nvPr>
        </p:nvSpPr>
        <p:spPr/>
        <p:txBody>
          <a:bodyPr/>
          <a:lstStyle/>
          <a:p>
            <a:r>
              <a:rPr lang="en-GB"/>
              <a:t>Key points</a:t>
            </a:r>
          </a:p>
        </p:txBody>
      </p:sp>
      <p:sp>
        <p:nvSpPr>
          <p:cNvPr id="90117" name="Rectangle 5"/>
          <p:cNvSpPr>
            <a:spLocks noGrp="1" noChangeArrowheads="1"/>
          </p:cNvSpPr>
          <p:nvPr>
            <p:ph idx="1"/>
          </p:nvPr>
        </p:nvSpPr>
        <p:spPr/>
        <p:txBody>
          <a:bodyPr/>
          <a:lstStyle/>
          <a:p>
            <a:r>
              <a:rPr lang="en-GB" sz="2400" dirty="0" smtClean="0"/>
              <a:t>Software </a:t>
            </a:r>
            <a:r>
              <a:rPr lang="en-GB" sz="2400" dirty="0"/>
              <a:t>engineers have responsibilities to the engineering profession and society. They should not simply be concerned with technical issues.</a:t>
            </a:r>
          </a:p>
          <a:p>
            <a:r>
              <a:rPr lang="en-GB" sz="2400" dirty="0"/>
              <a:t>Professional societies publish codes of conduct which set out the standards of behaviour expected of their members</a:t>
            </a:r>
            <a:r>
              <a:rPr lang="en-GB" sz="2400" dirty="0" smtClean="0"/>
              <a:t>.</a:t>
            </a:r>
          </a:p>
          <a:p>
            <a:r>
              <a:rPr lang="en-GB" dirty="0" smtClean="0"/>
              <a:t>Three case studies are used in the book:</a:t>
            </a:r>
          </a:p>
          <a:p>
            <a:pPr lvl="1"/>
            <a:r>
              <a:rPr lang="en-GB" sz="2000" dirty="0" smtClean="0"/>
              <a:t>An embedded insulin pump control system</a:t>
            </a:r>
          </a:p>
          <a:p>
            <a:pPr lvl="1"/>
            <a:r>
              <a:rPr lang="en-GB" dirty="0" smtClean="0"/>
              <a:t>A system for mental health care patient management</a:t>
            </a:r>
          </a:p>
          <a:p>
            <a:pPr lvl="1"/>
            <a:r>
              <a:rPr lang="en-GB" sz="2000" dirty="0" smtClean="0"/>
              <a:t>A wilderness weather station</a:t>
            </a:r>
            <a:endParaRPr lang="en-GB" sz="20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structure and organization</a:t>
            </a:r>
            <a:endParaRPr lang="en-US" dirty="0"/>
          </a:p>
        </p:txBody>
      </p:sp>
      <p:sp>
        <p:nvSpPr>
          <p:cNvPr id="3" name="Content Placeholder 2"/>
          <p:cNvSpPr>
            <a:spLocks noGrp="1"/>
          </p:cNvSpPr>
          <p:nvPr>
            <p:ph idx="1"/>
          </p:nvPr>
        </p:nvSpPr>
        <p:spPr/>
        <p:txBody>
          <a:bodyPr/>
          <a:lstStyle/>
          <a:p>
            <a:r>
              <a:rPr lang="en-US" i="1" dirty="0" smtClean="0"/>
              <a:t>Add your own material here about how you will be running the course</a:t>
            </a:r>
            <a:endParaRPr lang="en-US" i="1"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products</a:t>
            </a:r>
            <a:endParaRPr lang="en-US" dirty="0"/>
          </a:p>
        </p:txBody>
      </p:sp>
      <p:sp>
        <p:nvSpPr>
          <p:cNvPr id="3" name="Content Placeholder 2"/>
          <p:cNvSpPr>
            <a:spLocks noGrp="1"/>
          </p:cNvSpPr>
          <p:nvPr>
            <p:ph idx="1"/>
          </p:nvPr>
        </p:nvSpPr>
        <p:spPr/>
        <p:txBody>
          <a:bodyPr/>
          <a:lstStyle/>
          <a:p>
            <a:r>
              <a:rPr lang="en-US" dirty="0" smtClean="0"/>
              <a:t>Generic products</a:t>
            </a:r>
          </a:p>
          <a:p>
            <a:pPr lvl="1"/>
            <a:r>
              <a:rPr lang="en-US" dirty="0" smtClean="0"/>
              <a:t>Stand-alone systems that are marketed and sold to any customer who wishes to buy them.</a:t>
            </a:r>
          </a:p>
          <a:p>
            <a:pPr lvl="1"/>
            <a:r>
              <a:rPr lang="en-US" dirty="0" smtClean="0"/>
              <a:t>Examples – PC software such as graphics programs, project management tools; CAD software; software for specific markets such as appointments systems for dentists.</a:t>
            </a:r>
          </a:p>
          <a:p>
            <a:r>
              <a:rPr lang="en-US" dirty="0" smtClean="0"/>
              <a:t>Customized products</a:t>
            </a:r>
          </a:p>
          <a:p>
            <a:pPr lvl="1"/>
            <a:r>
              <a:rPr lang="en-US" dirty="0" smtClean="0"/>
              <a:t>Software that is commissioned by a specific customer to meet their own needs. </a:t>
            </a:r>
          </a:p>
          <a:p>
            <a:pPr lvl="1"/>
            <a:r>
              <a:rPr lang="en-US" dirty="0" smtClean="0"/>
              <a:t>Examples – embedded control systems, air traffic control software, traffic monitoring systems.</a:t>
            </a:r>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 specification</a:t>
            </a:r>
            <a:endParaRPr lang="en-US" dirty="0"/>
          </a:p>
        </p:txBody>
      </p:sp>
      <p:sp>
        <p:nvSpPr>
          <p:cNvPr id="3" name="Content Placeholder 2"/>
          <p:cNvSpPr>
            <a:spLocks noGrp="1"/>
          </p:cNvSpPr>
          <p:nvPr>
            <p:ph idx="1"/>
          </p:nvPr>
        </p:nvSpPr>
        <p:spPr/>
        <p:txBody>
          <a:bodyPr/>
          <a:lstStyle/>
          <a:p>
            <a:r>
              <a:rPr lang="en-US" dirty="0" smtClean="0"/>
              <a:t>Generic products</a:t>
            </a:r>
          </a:p>
          <a:p>
            <a:pPr lvl="1"/>
            <a:r>
              <a:rPr lang="en-US" dirty="0" smtClean="0"/>
              <a:t>The specification of what the software should do is owned by the software developer and decisions on software change are made by the developer.</a:t>
            </a:r>
          </a:p>
          <a:p>
            <a:r>
              <a:rPr lang="en-US" dirty="0" smtClean="0"/>
              <a:t>Customized products</a:t>
            </a:r>
          </a:p>
          <a:p>
            <a:pPr lvl="1"/>
            <a:r>
              <a:rPr lang="en-US" dirty="0" smtClean="0"/>
              <a:t>The specification of what the software should do is owned by the customer for the software and they make decisions on software changes that are required.</a:t>
            </a:r>
            <a:endParaRPr lang="en-US" dirty="0"/>
          </a:p>
        </p:txBody>
      </p:sp>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199" y="274639"/>
            <a:ext cx="7688597" cy="1178486"/>
          </a:xfrm>
        </p:spPr>
        <p:txBody>
          <a:bodyPr/>
          <a:lstStyle/>
          <a:p>
            <a:pPr eaLnBrk="1" hangingPunct="1"/>
            <a:r>
              <a:rPr lang="en-GB" dirty="0" smtClean="0"/>
              <a:t>Frequently asked questions about software engineering</a:t>
            </a:r>
            <a:br>
              <a:rPr lang="en-GB" dirty="0" smtClean="0"/>
            </a:br>
            <a:endParaRPr lang="en-US" dirty="0" smtClean="0"/>
          </a:p>
        </p:txBody>
      </p:sp>
      <p:sp>
        <p:nvSpPr>
          <p:cNvPr id="6" name="Footer Placeholder 5"/>
          <p:cNvSpPr>
            <a:spLocks noGrp="1"/>
          </p:cNvSpPr>
          <p:nvPr>
            <p:ph type="ftr" sz="quarter" idx="11"/>
          </p:nvPr>
        </p:nvSpPr>
        <p:spPr/>
        <p:txBody>
          <a:bodyPr/>
          <a:lstStyle/>
          <a:p>
            <a:pPr>
              <a:defRPr/>
            </a:pPr>
            <a:r>
              <a:rPr lang="en-US" smtClean="0"/>
              <a:t>Chapter 1  Introduction</a:t>
            </a:r>
            <a:endParaRPr lang="en-US"/>
          </a:p>
        </p:txBody>
      </p:sp>
      <p:sp>
        <p:nvSpPr>
          <p:cNvPr id="4" name="Slide Number Placeholder 3"/>
          <p:cNvSpPr>
            <a:spLocks noGrp="1"/>
          </p:cNvSpPr>
          <p:nvPr>
            <p:ph type="sldNum" sz="quarter" idx="12"/>
          </p:nvPr>
        </p:nvSpPr>
        <p:spPr/>
        <p:txBody>
          <a:bodyPr/>
          <a:lstStyle/>
          <a:p>
            <a:pPr>
              <a:defRPr/>
            </a:pPr>
            <a:fld id="{6A4D3DC4-9E7F-1C47-B729-896D53019E3D}" type="slidenum">
              <a:rPr lang="en-US" smtClean="0"/>
              <a:pPr>
                <a:defRPr/>
              </a:pPr>
              <a:t>7</a:t>
            </a:fld>
            <a:endParaRPr lang="en-US"/>
          </a:p>
        </p:txBody>
      </p:sp>
      <p:graphicFrame>
        <p:nvGraphicFramePr>
          <p:cNvPr id="5" name="Table 4"/>
          <p:cNvGraphicFramePr>
            <a:graphicFrameLocks noGrp="1"/>
          </p:cNvGraphicFramePr>
          <p:nvPr/>
        </p:nvGraphicFramePr>
        <p:xfrm>
          <a:off x="457199" y="1636194"/>
          <a:ext cx="8089977" cy="4512449"/>
        </p:xfrm>
        <a:graphic>
          <a:graphicData uri="http://schemas.openxmlformats.org/drawingml/2006/table">
            <a:tbl>
              <a:tblPr firstRow="1" bandRow="1">
                <a:tableStyleId>{B301B821-A1FF-4177-AEE7-76D212191A09}</a:tableStyleId>
              </a:tblPr>
              <a:tblGrid>
                <a:gridCol w="3464288"/>
                <a:gridCol w="4625689"/>
              </a:tblGrid>
              <a:tr h="473850">
                <a:tc>
                  <a:txBody>
                    <a:bodyPr/>
                    <a:lstStyle/>
                    <a:p>
                      <a:pPr algn="just">
                        <a:spcAft>
                          <a:spcPts val="0"/>
                        </a:spcAft>
                      </a:pPr>
                      <a:r>
                        <a:rPr lang="en-GB" sz="1400" dirty="0">
                          <a:latin typeface="Arial"/>
                          <a:cs typeface="Arial"/>
                        </a:rPr>
                        <a:t>Question</a:t>
                      </a:r>
                      <a:endParaRPr lang="en-GB" sz="1400" b="1" dirty="0">
                        <a:solidFill>
                          <a:srgbClr val="000000"/>
                        </a:solidFill>
                        <a:latin typeface="Arial"/>
                        <a:ea typeface="Times New Roman"/>
                        <a:cs typeface="Arial"/>
                      </a:endParaRPr>
                    </a:p>
                  </a:txBody>
                  <a:tcPr marL="73025" marR="73025" marT="73025" marB="73025"/>
                </a:tc>
                <a:tc>
                  <a:txBody>
                    <a:bodyPr/>
                    <a:lstStyle/>
                    <a:p>
                      <a:pPr algn="just">
                        <a:spcAft>
                          <a:spcPts val="0"/>
                        </a:spcAft>
                      </a:pPr>
                      <a:r>
                        <a:rPr lang="en-GB" sz="1400" dirty="0">
                          <a:latin typeface="Arial"/>
                          <a:cs typeface="Arial"/>
                        </a:rPr>
                        <a:t>Answer</a:t>
                      </a:r>
                      <a:endParaRPr lang="en-GB" sz="1400" b="1" dirty="0">
                        <a:solidFill>
                          <a:srgbClr val="000000"/>
                        </a:solidFill>
                        <a:latin typeface="Arial"/>
                        <a:ea typeface="Times New Roman"/>
                        <a:cs typeface="Arial"/>
                      </a:endParaRPr>
                    </a:p>
                  </a:txBody>
                  <a:tcPr marL="73025" marR="73025" marT="73025" marB="73025"/>
                </a:tc>
              </a:tr>
              <a:tr h="613408">
                <a:tc>
                  <a:txBody>
                    <a:bodyPr/>
                    <a:lstStyle/>
                    <a:p>
                      <a:pPr algn="just">
                        <a:spcAft>
                          <a:spcPts val="0"/>
                        </a:spcAft>
                      </a:pPr>
                      <a:r>
                        <a:rPr lang="en-GB" sz="1400" dirty="0">
                          <a:latin typeface="Arial"/>
                          <a:cs typeface="Arial"/>
                        </a:rPr>
                        <a:t>What is software?</a:t>
                      </a:r>
                      <a:endParaRPr lang="en-GB" sz="1400" dirty="0">
                        <a:solidFill>
                          <a:srgbClr val="000000"/>
                        </a:solidFill>
                        <a:latin typeface="Arial"/>
                        <a:ea typeface="Times New Roman"/>
                        <a:cs typeface="Arial"/>
                      </a:endParaRPr>
                    </a:p>
                  </a:txBody>
                  <a:tcPr marL="73025" marR="73025" marT="0" marB="68580"/>
                </a:tc>
                <a:tc>
                  <a:txBody>
                    <a:bodyPr/>
                    <a:lstStyle/>
                    <a:p>
                      <a:pPr algn="just">
                        <a:spcAft>
                          <a:spcPts val="0"/>
                        </a:spcAft>
                      </a:pPr>
                      <a:r>
                        <a:rPr lang="en-GB" sz="1400" dirty="0">
                          <a:latin typeface="Arial"/>
                          <a:cs typeface="Arial"/>
                        </a:rPr>
                        <a:t>Computer programs and associated documentation. Software products may be developed for a particular customer or may be developed for a general market.</a:t>
                      </a:r>
                      <a:endParaRPr lang="en-GB" sz="1400" dirty="0">
                        <a:solidFill>
                          <a:srgbClr val="000000"/>
                        </a:solidFill>
                        <a:latin typeface="Arial"/>
                        <a:ea typeface="Times New Roman"/>
                        <a:cs typeface="Arial"/>
                      </a:endParaRPr>
                    </a:p>
                  </a:txBody>
                  <a:tcPr marL="73025" marR="73025" marT="0" marB="68580"/>
                </a:tc>
              </a:tr>
              <a:tr h="613408">
                <a:tc>
                  <a:txBody>
                    <a:bodyPr/>
                    <a:lstStyle/>
                    <a:p>
                      <a:pPr algn="just">
                        <a:spcAft>
                          <a:spcPts val="0"/>
                        </a:spcAft>
                      </a:pPr>
                      <a:r>
                        <a:rPr lang="en-GB" sz="1400" dirty="0">
                          <a:latin typeface="Arial"/>
                          <a:cs typeface="Arial"/>
                        </a:rPr>
                        <a:t>What are the attributes of good software?</a:t>
                      </a:r>
                      <a:endParaRPr lang="en-GB" sz="1400" dirty="0">
                        <a:solidFill>
                          <a:srgbClr val="000000"/>
                        </a:solidFill>
                        <a:latin typeface="Arial"/>
                        <a:ea typeface="Times New Roman"/>
                        <a:cs typeface="Arial"/>
                      </a:endParaRPr>
                    </a:p>
                  </a:txBody>
                  <a:tcPr marL="73025" marR="73025" marT="0" marB="68580"/>
                </a:tc>
                <a:tc>
                  <a:txBody>
                    <a:bodyPr/>
                    <a:lstStyle/>
                    <a:p>
                      <a:pPr algn="just">
                        <a:spcAft>
                          <a:spcPts val="0"/>
                        </a:spcAft>
                      </a:pPr>
                      <a:r>
                        <a:rPr lang="en-GB" sz="1400" dirty="0">
                          <a:latin typeface="Arial"/>
                          <a:cs typeface="Arial"/>
                        </a:rPr>
                        <a:t>Good software should deliver the required functionality and performance to the user and should be maintainable, dependable and usable.</a:t>
                      </a:r>
                      <a:endParaRPr lang="en-GB" sz="1400" dirty="0">
                        <a:solidFill>
                          <a:srgbClr val="000000"/>
                        </a:solidFill>
                        <a:latin typeface="Arial"/>
                        <a:ea typeface="Times New Roman"/>
                        <a:cs typeface="Arial"/>
                      </a:endParaRPr>
                    </a:p>
                  </a:txBody>
                  <a:tcPr marL="73025" marR="73025" marT="0" marB="68580"/>
                </a:tc>
              </a:tr>
              <a:tr h="473850">
                <a:tc>
                  <a:txBody>
                    <a:bodyPr/>
                    <a:lstStyle/>
                    <a:p>
                      <a:pPr algn="just">
                        <a:spcAft>
                          <a:spcPts val="0"/>
                        </a:spcAft>
                      </a:pPr>
                      <a:r>
                        <a:rPr lang="en-GB" sz="1400" dirty="0">
                          <a:latin typeface="Arial"/>
                          <a:cs typeface="Arial"/>
                        </a:rPr>
                        <a:t>What is software engineering?</a:t>
                      </a:r>
                      <a:endParaRPr lang="en-GB" sz="1400" dirty="0">
                        <a:solidFill>
                          <a:srgbClr val="000000"/>
                        </a:solidFill>
                        <a:latin typeface="Arial"/>
                        <a:ea typeface="Times New Roman"/>
                        <a:cs typeface="Arial"/>
                      </a:endParaRPr>
                    </a:p>
                  </a:txBody>
                  <a:tcPr marL="73025" marR="73025" marT="0" marB="68580"/>
                </a:tc>
                <a:tc>
                  <a:txBody>
                    <a:bodyPr/>
                    <a:lstStyle/>
                    <a:p>
                      <a:pPr algn="just">
                        <a:spcAft>
                          <a:spcPts val="0"/>
                        </a:spcAft>
                      </a:pPr>
                      <a:r>
                        <a:rPr lang="en-GB" sz="1400" dirty="0">
                          <a:latin typeface="Arial"/>
                          <a:cs typeface="Arial"/>
                        </a:rPr>
                        <a:t>Software engineering is an engineering discipline that is concerned with all aspects of software production.</a:t>
                      </a:r>
                      <a:endParaRPr lang="en-GB" sz="1400" dirty="0">
                        <a:solidFill>
                          <a:srgbClr val="000000"/>
                        </a:solidFill>
                        <a:latin typeface="Arial"/>
                        <a:ea typeface="Times New Roman"/>
                        <a:cs typeface="Arial"/>
                      </a:endParaRPr>
                    </a:p>
                  </a:txBody>
                  <a:tcPr marL="73025" marR="73025" marT="0" marB="68580"/>
                </a:tc>
              </a:tr>
              <a:tr h="473850">
                <a:tc>
                  <a:txBody>
                    <a:bodyPr/>
                    <a:lstStyle/>
                    <a:p>
                      <a:pPr algn="just">
                        <a:spcAft>
                          <a:spcPts val="0"/>
                        </a:spcAft>
                      </a:pPr>
                      <a:r>
                        <a:rPr lang="en-GB" sz="1400">
                          <a:latin typeface="Arial"/>
                          <a:cs typeface="Arial"/>
                        </a:rPr>
                        <a:t>What are the fundamental software engineering activities?</a:t>
                      </a:r>
                      <a:endParaRPr lang="en-GB" sz="1400">
                        <a:solidFill>
                          <a:srgbClr val="000000"/>
                        </a:solidFill>
                        <a:latin typeface="Arial"/>
                        <a:ea typeface="Times New Roman"/>
                        <a:cs typeface="Arial"/>
                      </a:endParaRPr>
                    </a:p>
                  </a:txBody>
                  <a:tcPr marL="73025" marR="73025" marT="0" marB="68580"/>
                </a:tc>
                <a:tc>
                  <a:txBody>
                    <a:bodyPr/>
                    <a:lstStyle/>
                    <a:p>
                      <a:pPr algn="just">
                        <a:spcAft>
                          <a:spcPts val="0"/>
                        </a:spcAft>
                      </a:pPr>
                      <a:r>
                        <a:rPr lang="en-GB" sz="1400" dirty="0">
                          <a:latin typeface="Arial"/>
                          <a:cs typeface="Arial"/>
                        </a:rPr>
                        <a:t>Software specification, software development, software validation and software evolution.</a:t>
                      </a:r>
                      <a:endParaRPr lang="en-GB" sz="1400" dirty="0">
                        <a:solidFill>
                          <a:srgbClr val="000000"/>
                        </a:solidFill>
                        <a:latin typeface="Arial"/>
                        <a:ea typeface="Times New Roman"/>
                        <a:cs typeface="Arial"/>
                      </a:endParaRPr>
                    </a:p>
                  </a:txBody>
                  <a:tcPr marL="73025" marR="73025" marT="0" marB="68580"/>
                </a:tc>
              </a:tr>
              <a:tr h="613408">
                <a:tc>
                  <a:txBody>
                    <a:bodyPr/>
                    <a:lstStyle/>
                    <a:p>
                      <a:pPr algn="just">
                        <a:spcAft>
                          <a:spcPts val="0"/>
                        </a:spcAft>
                      </a:pPr>
                      <a:r>
                        <a:rPr lang="en-GB" sz="1400">
                          <a:latin typeface="Arial"/>
                          <a:cs typeface="Arial"/>
                        </a:rPr>
                        <a:t>What is the difference between software engineering and computer science?</a:t>
                      </a:r>
                      <a:endParaRPr lang="en-GB" sz="1400">
                        <a:solidFill>
                          <a:srgbClr val="000000"/>
                        </a:solidFill>
                        <a:latin typeface="Arial"/>
                        <a:ea typeface="Times New Roman"/>
                        <a:cs typeface="Arial"/>
                      </a:endParaRPr>
                    </a:p>
                  </a:txBody>
                  <a:tcPr marL="73025" marR="73025" marT="0" marB="68580"/>
                </a:tc>
                <a:tc>
                  <a:txBody>
                    <a:bodyPr/>
                    <a:lstStyle/>
                    <a:p>
                      <a:pPr algn="just">
                        <a:spcAft>
                          <a:spcPts val="0"/>
                        </a:spcAft>
                      </a:pPr>
                      <a:r>
                        <a:rPr lang="en-GB" sz="1400" dirty="0">
                          <a:latin typeface="Arial"/>
                          <a:cs typeface="Arial"/>
                        </a:rPr>
                        <a:t>Computer science focuses on theory and fundamentals; software engineering is concerned with the practicalities of developing and delivering useful software.</a:t>
                      </a:r>
                      <a:endParaRPr lang="en-GB" sz="1400" dirty="0">
                        <a:solidFill>
                          <a:srgbClr val="000000"/>
                        </a:solidFill>
                        <a:latin typeface="Arial"/>
                        <a:ea typeface="Times New Roman"/>
                        <a:cs typeface="Arial"/>
                      </a:endParaRPr>
                    </a:p>
                  </a:txBody>
                  <a:tcPr marL="73025" marR="73025" marT="0" marB="68580"/>
                </a:tc>
              </a:tr>
              <a:tr h="788667">
                <a:tc>
                  <a:txBody>
                    <a:bodyPr/>
                    <a:lstStyle/>
                    <a:p>
                      <a:pPr algn="just">
                        <a:spcAft>
                          <a:spcPts val="0"/>
                        </a:spcAft>
                      </a:pPr>
                      <a:r>
                        <a:rPr lang="en-GB" sz="1400">
                          <a:latin typeface="Arial"/>
                          <a:cs typeface="Arial"/>
                        </a:rPr>
                        <a:t>What is the difference between software engineering and system engineering?</a:t>
                      </a:r>
                      <a:endParaRPr lang="en-GB" sz="1400">
                        <a:solidFill>
                          <a:srgbClr val="000000"/>
                        </a:solidFill>
                        <a:latin typeface="Arial"/>
                        <a:ea typeface="Times New Roman"/>
                        <a:cs typeface="Arial"/>
                      </a:endParaRPr>
                    </a:p>
                  </a:txBody>
                  <a:tcPr marL="73025" marR="73025" marT="0" marB="68580"/>
                </a:tc>
                <a:tc>
                  <a:txBody>
                    <a:bodyPr/>
                    <a:lstStyle/>
                    <a:p>
                      <a:pPr algn="just">
                        <a:spcAft>
                          <a:spcPts val="0"/>
                        </a:spcAft>
                      </a:pPr>
                      <a:r>
                        <a:rPr lang="en-GB" sz="1400" dirty="0">
                          <a:latin typeface="Arial"/>
                          <a:cs typeface="Arial"/>
                        </a:rPr>
                        <a:t>System engineering is concerned with all aspects of computer-based systems development including hardware, software and process engineering. Software engineering is part of this more general process.</a:t>
                      </a:r>
                      <a:endParaRPr lang="en-GB" sz="1400" dirty="0">
                        <a:solidFill>
                          <a:srgbClr val="000000"/>
                        </a:solidFill>
                        <a:latin typeface="Arial"/>
                        <a:ea typeface="Times New Roman"/>
                        <a:cs typeface="Arial"/>
                      </a:endParaRPr>
                    </a:p>
                  </a:txBody>
                  <a:tcPr marL="73025" marR="73025" marT="0" marB="68580"/>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Frequently asked questions about software engineering</a:t>
            </a:r>
            <a:endParaRPr lang="en-US" dirty="0"/>
          </a:p>
        </p:txBody>
      </p:sp>
      <p:graphicFrame>
        <p:nvGraphicFramePr>
          <p:cNvPr id="6" name="Content Placeholder 5"/>
          <p:cNvGraphicFramePr>
            <a:graphicFrameLocks noGrp="1"/>
          </p:cNvGraphicFramePr>
          <p:nvPr>
            <p:ph idx="1"/>
          </p:nvPr>
        </p:nvGraphicFramePr>
        <p:xfrm>
          <a:off x="457200" y="1735300"/>
          <a:ext cx="8229600" cy="4485639"/>
        </p:xfrm>
        <a:graphic>
          <a:graphicData uri="http://schemas.openxmlformats.org/drawingml/2006/table">
            <a:tbl>
              <a:tblPr firstRow="1" bandRow="1">
                <a:tableStyleId>{5C22544A-7EE6-4342-B048-85BDC9FD1C3A}</a:tableStyleId>
              </a:tblPr>
              <a:tblGrid>
                <a:gridCol w="3488198"/>
                <a:gridCol w="4741402"/>
              </a:tblGrid>
              <a:tr h="370840">
                <a:tc>
                  <a:txBody>
                    <a:bodyPr/>
                    <a:lstStyle/>
                    <a:p>
                      <a:r>
                        <a:rPr lang="en-US" sz="1400" dirty="0" smtClean="0">
                          <a:latin typeface="Arial"/>
                          <a:cs typeface="Arial"/>
                        </a:rPr>
                        <a:t>Question</a:t>
                      </a:r>
                      <a:endParaRPr lang="en-US" sz="1400" dirty="0">
                        <a:latin typeface="Arial"/>
                        <a:cs typeface="Arial"/>
                      </a:endParaRPr>
                    </a:p>
                  </a:txBody>
                  <a:tcPr/>
                </a:tc>
                <a:tc>
                  <a:txBody>
                    <a:bodyPr/>
                    <a:lstStyle/>
                    <a:p>
                      <a:r>
                        <a:rPr lang="en-US" sz="1400" dirty="0" smtClean="0">
                          <a:latin typeface="Arial"/>
                          <a:cs typeface="Arial"/>
                        </a:rPr>
                        <a:t>Answer</a:t>
                      </a:r>
                      <a:endParaRPr lang="en-US" sz="1400" dirty="0">
                        <a:latin typeface="Arial"/>
                        <a:cs typeface="Arial"/>
                      </a:endParaRPr>
                    </a:p>
                  </a:txBody>
                  <a:tcPr/>
                </a:tc>
              </a:tr>
              <a:tr h="370840">
                <a:tc>
                  <a:txBody>
                    <a:bodyPr/>
                    <a:lstStyle/>
                    <a:p>
                      <a:pPr algn="just">
                        <a:spcAft>
                          <a:spcPts val="0"/>
                        </a:spcAft>
                      </a:pPr>
                      <a:r>
                        <a:rPr lang="en-GB" sz="1400" dirty="0">
                          <a:latin typeface="Arial"/>
                          <a:cs typeface="Arial"/>
                        </a:rPr>
                        <a:t>What are the key challenges facing software engineering?</a:t>
                      </a:r>
                      <a:endParaRPr lang="en-GB" sz="1400" dirty="0">
                        <a:solidFill>
                          <a:srgbClr val="000000"/>
                        </a:solidFill>
                        <a:latin typeface="Arial"/>
                        <a:ea typeface="Times New Roman"/>
                        <a:cs typeface="Arial"/>
                      </a:endParaRPr>
                    </a:p>
                  </a:txBody>
                  <a:tcPr marL="73025" marR="73025" marT="0" marB="68580"/>
                </a:tc>
                <a:tc>
                  <a:txBody>
                    <a:bodyPr/>
                    <a:lstStyle/>
                    <a:p>
                      <a:pPr algn="just">
                        <a:spcAft>
                          <a:spcPts val="0"/>
                        </a:spcAft>
                      </a:pPr>
                      <a:r>
                        <a:rPr lang="en-GB" sz="1400" dirty="0">
                          <a:latin typeface="Arial"/>
                          <a:cs typeface="Arial"/>
                        </a:rPr>
                        <a:t>Coping with increasing diversity, demands for reduced delivery times and developing trustworthy software.</a:t>
                      </a:r>
                      <a:endParaRPr lang="en-GB" sz="1400" dirty="0">
                        <a:solidFill>
                          <a:srgbClr val="000000"/>
                        </a:solidFill>
                        <a:latin typeface="Arial"/>
                        <a:ea typeface="Times New Roman"/>
                        <a:cs typeface="Arial"/>
                      </a:endParaRPr>
                    </a:p>
                  </a:txBody>
                  <a:tcPr marL="73025" marR="73025" marT="0" marB="68580"/>
                </a:tc>
              </a:tr>
              <a:tr h="370840">
                <a:tc>
                  <a:txBody>
                    <a:bodyPr/>
                    <a:lstStyle/>
                    <a:p>
                      <a:pPr algn="just">
                        <a:spcAft>
                          <a:spcPts val="0"/>
                        </a:spcAft>
                      </a:pPr>
                      <a:r>
                        <a:rPr lang="en-GB" sz="1400" dirty="0">
                          <a:latin typeface="Arial"/>
                          <a:cs typeface="Arial"/>
                        </a:rPr>
                        <a:t>What are the costs of software engineering?</a:t>
                      </a:r>
                      <a:endParaRPr lang="en-GB" sz="1400" dirty="0">
                        <a:solidFill>
                          <a:srgbClr val="000000"/>
                        </a:solidFill>
                        <a:latin typeface="Arial"/>
                        <a:ea typeface="Times New Roman"/>
                        <a:cs typeface="Arial"/>
                      </a:endParaRPr>
                    </a:p>
                  </a:txBody>
                  <a:tcPr marL="73025" marR="73025" marT="0" marB="68580"/>
                </a:tc>
                <a:tc>
                  <a:txBody>
                    <a:bodyPr/>
                    <a:lstStyle/>
                    <a:p>
                      <a:pPr algn="just">
                        <a:spcAft>
                          <a:spcPts val="0"/>
                        </a:spcAft>
                      </a:pPr>
                      <a:r>
                        <a:rPr lang="en-GB" sz="1400" dirty="0">
                          <a:latin typeface="Arial"/>
                          <a:cs typeface="Arial"/>
                        </a:rPr>
                        <a:t>Roughly 60% of software costs are development costs, 40% are testing costs. For custom software, evolution costs often exceed development costs.</a:t>
                      </a:r>
                      <a:endParaRPr lang="en-GB" sz="1400" dirty="0">
                        <a:solidFill>
                          <a:srgbClr val="000000"/>
                        </a:solidFill>
                        <a:latin typeface="Arial"/>
                        <a:ea typeface="Times New Roman"/>
                        <a:cs typeface="Arial"/>
                      </a:endParaRPr>
                    </a:p>
                  </a:txBody>
                  <a:tcPr marL="73025" marR="73025" marT="0" marB="68580"/>
                </a:tc>
              </a:tr>
              <a:tr h="370840">
                <a:tc>
                  <a:txBody>
                    <a:bodyPr/>
                    <a:lstStyle/>
                    <a:p>
                      <a:pPr algn="just">
                        <a:spcAft>
                          <a:spcPts val="0"/>
                        </a:spcAft>
                      </a:pPr>
                      <a:r>
                        <a:rPr lang="en-GB" sz="1400" dirty="0">
                          <a:latin typeface="Arial"/>
                          <a:cs typeface="Arial"/>
                        </a:rPr>
                        <a:t>What are the best software engineering techniques and methods?</a:t>
                      </a:r>
                      <a:endParaRPr lang="en-GB" sz="1400" dirty="0">
                        <a:solidFill>
                          <a:srgbClr val="000000"/>
                        </a:solidFill>
                        <a:latin typeface="Arial"/>
                        <a:ea typeface="Times New Roman"/>
                        <a:cs typeface="Arial"/>
                      </a:endParaRPr>
                    </a:p>
                  </a:txBody>
                  <a:tcPr marL="73025" marR="73025" marT="0" marB="68580"/>
                </a:tc>
                <a:tc>
                  <a:txBody>
                    <a:bodyPr/>
                    <a:lstStyle/>
                    <a:p>
                      <a:pPr algn="just">
                        <a:spcAft>
                          <a:spcPts val="0"/>
                        </a:spcAft>
                      </a:pPr>
                      <a:r>
                        <a:rPr lang="en-GB" sz="1400" dirty="0">
                          <a:latin typeface="Arial"/>
                          <a:cs typeface="Arial"/>
                        </a:rPr>
                        <a:t>While all software projects have to be professionally managed and developed, different techniques are appropriate for different types of system. For example, games should always be developed using a series of prototypes whereas safety critical control systems require a complete and analyzable specification to be developed. You can’t, therefore, say that one method is better than another.</a:t>
                      </a:r>
                      <a:endParaRPr lang="en-GB" sz="1400" dirty="0">
                        <a:solidFill>
                          <a:srgbClr val="000000"/>
                        </a:solidFill>
                        <a:latin typeface="Arial"/>
                        <a:ea typeface="Times New Roman"/>
                        <a:cs typeface="Arial"/>
                      </a:endParaRPr>
                    </a:p>
                  </a:txBody>
                  <a:tcPr marL="73025" marR="73025" marT="0" marB="68580"/>
                </a:tc>
              </a:tr>
              <a:tr h="370840">
                <a:tc>
                  <a:txBody>
                    <a:bodyPr/>
                    <a:lstStyle/>
                    <a:p>
                      <a:pPr algn="just">
                        <a:spcAft>
                          <a:spcPts val="0"/>
                        </a:spcAft>
                      </a:pPr>
                      <a:r>
                        <a:rPr lang="en-GB" sz="1400">
                          <a:latin typeface="Arial"/>
                          <a:cs typeface="Arial"/>
                        </a:rPr>
                        <a:t>What differences has the web made to software engineering?</a:t>
                      </a:r>
                      <a:endParaRPr lang="en-GB" sz="1400">
                        <a:solidFill>
                          <a:srgbClr val="000000"/>
                        </a:solidFill>
                        <a:latin typeface="Arial"/>
                        <a:ea typeface="Times New Roman"/>
                        <a:cs typeface="Arial"/>
                      </a:endParaRPr>
                    </a:p>
                  </a:txBody>
                  <a:tcPr marL="73025" marR="73025" marT="0" marB="68580"/>
                </a:tc>
                <a:tc>
                  <a:txBody>
                    <a:bodyPr/>
                    <a:lstStyle/>
                    <a:p>
                      <a:pPr algn="just">
                        <a:spcAft>
                          <a:spcPts val="0"/>
                        </a:spcAft>
                      </a:pPr>
                      <a:r>
                        <a:rPr lang="en-GB" sz="1400" dirty="0">
                          <a:latin typeface="Arial"/>
                          <a:cs typeface="Arial"/>
                        </a:rPr>
                        <a:t>The web has led to the availability of software services and the possibility of developing highly distributed service-based systems. Web-based systems development has led to important advances in programming languages and software reuse.</a:t>
                      </a:r>
                      <a:endParaRPr lang="en-GB" sz="1400" dirty="0">
                        <a:solidFill>
                          <a:srgbClr val="000000"/>
                        </a:solidFill>
                        <a:latin typeface="Arial"/>
                        <a:ea typeface="Times New Roman"/>
                        <a:cs typeface="Arial"/>
                      </a:endParaRPr>
                    </a:p>
                  </a:txBody>
                  <a:tcPr marL="73025" marR="73025" marT="0" marB="68580"/>
                </a:tc>
              </a:tr>
            </a:tbl>
          </a:graphicData>
        </a:graphic>
      </p:graphicFrame>
      <p:sp>
        <p:nvSpPr>
          <p:cNvPr id="4" name="Footer Placeholder 3"/>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GB" dirty="0" smtClean="0"/>
              <a:t>Essential attributes of good software</a:t>
            </a:r>
            <a:endParaRPr lang="en-US" dirty="0" smtClean="0"/>
          </a:p>
        </p:txBody>
      </p:sp>
      <p:sp>
        <p:nvSpPr>
          <p:cNvPr id="6" name="Footer Placeholder 5"/>
          <p:cNvSpPr>
            <a:spLocks noGrp="1"/>
          </p:cNvSpPr>
          <p:nvPr>
            <p:ph type="ftr" sz="quarter" idx="11"/>
          </p:nvPr>
        </p:nvSpPr>
        <p:spPr/>
        <p:txBody>
          <a:bodyPr/>
          <a:lstStyle/>
          <a:p>
            <a:pPr>
              <a:defRPr/>
            </a:pPr>
            <a:r>
              <a:rPr lang="en-US" smtClean="0"/>
              <a:t>Chapter 1  Introduction</a:t>
            </a:r>
            <a:endParaRPr lang="en-US"/>
          </a:p>
        </p:txBody>
      </p:sp>
      <p:sp>
        <p:nvSpPr>
          <p:cNvPr id="5" name="Slide Number Placeholder 4"/>
          <p:cNvSpPr>
            <a:spLocks noGrp="1"/>
          </p:cNvSpPr>
          <p:nvPr>
            <p:ph type="sldNum" sz="quarter" idx="12"/>
          </p:nvPr>
        </p:nvSpPr>
        <p:spPr/>
        <p:txBody>
          <a:bodyPr/>
          <a:lstStyle/>
          <a:p>
            <a:pPr>
              <a:defRPr/>
            </a:pPr>
            <a:fld id="{6A4D3DC4-9E7F-1C47-B729-896D53019E3D}" type="slidenum">
              <a:rPr lang="en-US" smtClean="0"/>
              <a:pPr>
                <a:defRPr/>
              </a:pPr>
              <a:t>9</a:t>
            </a:fld>
            <a:endParaRPr lang="en-US"/>
          </a:p>
        </p:txBody>
      </p:sp>
      <p:graphicFrame>
        <p:nvGraphicFramePr>
          <p:cNvPr id="4" name="Table 3"/>
          <p:cNvGraphicFramePr>
            <a:graphicFrameLocks noGrp="1"/>
          </p:cNvGraphicFramePr>
          <p:nvPr/>
        </p:nvGraphicFramePr>
        <p:xfrm>
          <a:off x="892175" y="1782763"/>
          <a:ext cx="7485040" cy="4190530"/>
        </p:xfrm>
        <a:graphic>
          <a:graphicData uri="http://schemas.openxmlformats.org/drawingml/2006/table">
            <a:tbl>
              <a:tblPr firstRow="1" bandRow="1">
                <a:tableStyleId>{B301B821-A1FF-4177-AEE7-76D212191A09}</a:tableStyleId>
              </a:tblPr>
              <a:tblGrid>
                <a:gridCol w="2132105"/>
                <a:gridCol w="5352935"/>
              </a:tblGrid>
              <a:tr h="497387">
                <a:tc>
                  <a:txBody>
                    <a:bodyPr/>
                    <a:lstStyle/>
                    <a:p>
                      <a:pPr algn="just">
                        <a:spcAft>
                          <a:spcPts val="0"/>
                        </a:spcAft>
                      </a:pPr>
                      <a:r>
                        <a:rPr lang="en-GB" sz="1400" dirty="0">
                          <a:latin typeface="Arial"/>
                          <a:cs typeface="Arial"/>
                        </a:rPr>
                        <a:t>Product characteristic</a:t>
                      </a:r>
                      <a:endParaRPr lang="en-GB" sz="1400" b="1"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GB" sz="1400" dirty="0">
                          <a:latin typeface="Arial"/>
                          <a:cs typeface="Arial"/>
                        </a:rPr>
                        <a:t>Description</a:t>
                      </a:r>
                      <a:endParaRPr lang="en-GB" sz="1400" b="1" dirty="0">
                        <a:solidFill>
                          <a:srgbClr val="000000"/>
                        </a:solidFill>
                        <a:latin typeface="Arial"/>
                        <a:ea typeface="Times New Roman"/>
                        <a:cs typeface="Arial"/>
                      </a:endParaRPr>
                    </a:p>
                  </a:txBody>
                  <a:tcPr marL="54610" marR="54610" marT="91440" marB="91440"/>
                </a:tc>
              </a:tr>
              <a:tr h="858504">
                <a:tc>
                  <a:txBody>
                    <a:bodyPr/>
                    <a:lstStyle/>
                    <a:p>
                      <a:pPr algn="just">
                        <a:spcAft>
                          <a:spcPts val="0"/>
                        </a:spcAft>
                      </a:pPr>
                      <a:r>
                        <a:rPr lang="en-GB" sz="1400" dirty="0">
                          <a:latin typeface="Arial"/>
                          <a:cs typeface="Arial"/>
                        </a:rPr>
                        <a:t>Maintainability</a:t>
                      </a:r>
                      <a:endParaRPr lang="en-GB" sz="1400" dirty="0">
                        <a:solidFill>
                          <a:srgbClr val="000000"/>
                        </a:solidFill>
                        <a:latin typeface="Arial"/>
                        <a:ea typeface="Times New Roman"/>
                        <a:cs typeface="Arial"/>
                      </a:endParaRPr>
                    </a:p>
                  </a:txBody>
                  <a:tcPr marL="54610" marR="54610" marT="0" marB="91440"/>
                </a:tc>
                <a:tc>
                  <a:txBody>
                    <a:bodyPr/>
                    <a:lstStyle/>
                    <a:p>
                      <a:pPr algn="just">
                        <a:spcAft>
                          <a:spcPts val="0"/>
                        </a:spcAft>
                      </a:pPr>
                      <a:r>
                        <a:rPr lang="en-GB" sz="1400">
                          <a:latin typeface="Arial"/>
                          <a:cs typeface="Arial"/>
                        </a:rPr>
                        <a:t>Software should be written in such a way so that it can evolve to meet the changing needs of customers. This is a critical attribute because software change is an inevitable requirement of a changing business environment.</a:t>
                      </a:r>
                      <a:endParaRPr lang="en-GB" sz="1400">
                        <a:solidFill>
                          <a:srgbClr val="000000"/>
                        </a:solidFill>
                        <a:latin typeface="Arial"/>
                        <a:ea typeface="Times New Roman"/>
                        <a:cs typeface="Arial"/>
                      </a:endParaRPr>
                    </a:p>
                  </a:txBody>
                  <a:tcPr marL="54610" marR="54610" marT="0" marB="91440"/>
                </a:tc>
              </a:tr>
              <a:tr h="1042469">
                <a:tc>
                  <a:txBody>
                    <a:bodyPr/>
                    <a:lstStyle/>
                    <a:p>
                      <a:pPr algn="l">
                        <a:spcAft>
                          <a:spcPts val="0"/>
                        </a:spcAft>
                      </a:pPr>
                      <a:r>
                        <a:rPr lang="en-GB" sz="1400" dirty="0">
                          <a:latin typeface="Arial"/>
                          <a:cs typeface="Arial"/>
                        </a:rPr>
                        <a:t>Dependability and security</a:t>
                      </a:r>
                      <a:endParaRPr lang="en-GB" sz="1400" dirty="0">
                        <a:solidFill>
                          <a:srgbClr val="000000"/>
                        </a:solidFill>
                        <a:latin typeface="Arial"/>
                        <a:ea typeface="Times New Roman"/>
                        <a:cs typeface="Arial"/>
                      </a:endParaRPr>
                    </a:p>
                  </a:txBody>
                  <a:tcPr marL="54610" marR="54610" marT="0" marB="91440"/>
                </a:tc>
                <a:tc>
                  <a:txBody>
                    <a:bodyPr/>
                    <a:lstStyle/>
                    <a:p>
                      <a:pPr algn="just">
                        <a:spcAft>
                          <a:spcPts val="0"/>
                        </a:spcAft>
                      </a:pPr>
                      <a:r>
                        <a:rPr lang="en-GB" sz="1400">
                          <a:latin typeface="Arial"/>
                          <a:cs typeface="Arial"/>
                        </a:rPr>
                        <a:t>Software dependability includes a range of characteristics including reliability, security and safety. Dependable software should not cause physical or economic damage in the event of system failure. Malicious users should not be  able to access or damage the system.</a:t>
                      </a:r>
                      <a:endParaRPr lang="en-GB" sz="1400">
                        <a:solidFill>
                          <a:srgbClr val="000000"/>
                        </a:solidFill>
                        <a:latin typeface="Arial"/>
                        <a:ea typeface="Times New Roman"/>
                        <a:cs typeface="Arial"/>
                      </a:endParaRPr>
                    </a:p>
                  </a:txBody>
                  <a:tcPr marL="54610" marR="54610" marT="0" marB="91440"/>
                </a:tc>
              </a:tr>
              <a:tr h="858504">
                <a:tc>
                  <a:txBody>
                    <a:bodyPr/>
                    <a:lstStyle/>
                    <a:p>
                      <a:pPr algn="just">
                        <a:spcAft>
                          <a:spcPts val="0"/>
                        </a:spcAft>
                      </a:pPr>
                      <a:r>
                        <a:rPr lang="en-GB" sz="1400">
                          <a:latin typeface="Arial"/>
                          <a:cs typeface="Arial"/>
                        </a:rPr>
                        <a:t>Efficiency</a:t>
                      </a:r>
                      <a:endParaRPr lang="en-GB" sz="1400">
                        <a:solidFill>
                          <a:srgbClr val="000000"/>
                        </a:solidFill>
                        <a:latin typeface="Arial"/>
                        <a:ea typeface="Times New Roman"/>
                        <a:cs typeface="Arial"/>
                      </a:endParaRPr>
                    </a:p>
                  </a:txBody>
                  <a:tcPr marL="54610" marR="54610" marT="0" marB="91440"/>
                </a:tc>
                <a:tc>
                  <a:txBody>
                    <a:bodyPr/>
                    <a:lstStyle/>
                    <a:p>
                      <a:pPr algn="just">
                        <a:spcAft>
                          <a:spcPts val="0"/>
                        </a:spcAft>
                      </a:pPr>
                      <a:r>
                        <a:rPr lang="en-GB" sz="1400" dirty="0">
                          <a:latin typeface="Arial"/>
                          <a:cs typeface="Arial"/>
                        </a:rPr>
                        <a:t>Software should not make wasteful use of system resources such as memory and processor cycles. Efficiency therefore includes responsiveness, processing time, memory utilisation, etc.</a:t>
                      </a:r>
                      <a:endParaRPr lang="en-GB" sz="1400" dirty="0">
                        <a:solidFill>
                          <a:srgbClr val="000000"/>
                        </a:solidFill>
                        <a:latin typeface="Arial"/>
                        <a:ea typeface="Times New Roman"/>
                        <a:cs typeface="Arial"/>
                      </a:endParaRPr>
                    </a:p>
                  </a:txBody>
                  <a:tcPr marL="54610" marR="54610" marT="0" marB="91440"/>
                </a:tc>
              </a:tr>
              <a:tr h="674539">
                <a:tc>
                  <a:txBody>
                    <a:bodyPr/>
                    <a:lstStyle/>
                    <a:p>
                      <a:pPr algn="just">
                        <a:spcAft>
                          <a:spcPts val="0"/>
                        </a:spcAft>
                      </a:pPr>
                      <a:r>
                        <a:rPr lang="en-GB" sz="1400">
                          <a:latin typeface="Arial"/>
                          <a:cs typeface="Arial"/>
                        </a:rPr>
                        <a:t>Acceptability</a:t>
                      </a:r>
                      <a:endParaRPr lang="en-GB" sz="1400">
                        <a:solidFill>
                          <a:srgbClr val="000000"/>
                        </a:solidFill>
                        <a:latin typeface="Arial"/>
                        <a:ea typeface="Times New Roman"/>
                        <a:cs typeface="Arial"/>
                      </a:endParaRPr>
                    </a:p>
                  </a:txBody>
                  <a:tcPr marL="54610" marR="54610" marT="0" marB="91440"/>
                </a:tc>
                <a:tc>
                  <a:txBody>
                    <a:bodyPr/>
                    <a:lstStyle/>
                    <a:p>
                      <a:pPr algn="just">
                        <a:spcAft>
                          <a:spcPts val="0"/>
                        </a:spcAft>
                      </a:pPr>
                      <a:r>
                        <a:rPr lang="en-GB" sz="1400" dirty="0">
                          <a:latin typeface="Arial"/>
                          <a:cs typeface="Arial"/>
                        </a:rPr>
                        <a:t>Software must be acceptable to the type of users for which it is designed. This means that it must be understandable, usable and compatible with other systems that they use. </a:t>
                      </a:r>
                      <a:endParaRPr lang="en-GB" sz="1400" dirty="0">
                        <a:solidFill>
                          <a:srgbClr val="000000"/>
                        </a:solidFill>
                        <a:latin typeface="Arial"/>
                        <a:ea typeface="Times New Roman"/>
                        <a:cs typeface="Arial"/>
                      </a:endParaRPr>
                    </a:p>
                  </a:txBody>
                  <a:tcPr marL="54610" marR="54610" marT="0" marB="91440"/>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1819</TotalTime>
  <Words>3903</Words>
  <Application>Microsoft Macintosh PowerPoint</Application>
  <PresentationFormat>On-screen Show (4:3)</PresentationFormat>
  <Paragraphs>332</Paragraphs>
  <Slides>49</Slides>
  <Notes>2</Notes>
  <HiddenSlides>0</HiddenSlides>
  <MMClips>0</MMClips>
  <ScaleCrop>false</ScaleCrop>
  <HeadingPairs>
    <vt:vector size="4" baseType="variant">
      <vt:variant>
        <vt:lpstr>Design Template</vt:lpstr>
      </vt:variant>
      <vt:variant>
        <vt:i4>1</vt:i4>
      </vt:variant>
      <vt:variant>
        <vt:lpstr>Slide Titles</vt:lpstr>
      </vt:variant>
      <vt:variant>
        <vt:i4>49</vt:i4>
      </vt:variant>
    </vt:vector>
  </HeadingPairs>
  <TitlesOfParts>
    <vt:vector size="50" baseType="lpstr">
      <vt:lpstr>SE9</vt:lpstr>
      <vt:lpstr>Chapter 1- Introduction</vt:lpstr>
      <vt:lpstr>Topics covered</vt:lpstr>
      <vt:lpstr>Software engineering</vt:lpstr>
      <vt:lpstr>Software costs</vt:lpstr>
      <vt:lpstr>Software products</vt:lpstr>
      <vt:lpstr>Product specification</vt:lpstr>
      <vt:lpstr>Frequently asked questions about software engineering </vt:lpstr>
      <vt:lpstr>Frequently asked questions about software engineering</vt:lpstr>
      <vt:lpstr>Essential attributes of good software</vt:lpstr>
      <vt:lpstr>Software engineering</vt:lpstr>
      <vt:lpstr>Importance of software engineering</vt:lpstr>
      <vt:lpstr>Software process activities</vt:lpstr>
      <vt:lpstr>General issues that affect most software</vt:lpstr>
      <vt:lpstr>Software engineering diversity</vt:lpstr>
      <vt:lpstr>Application types</vt:lpstr>
      <vt:lpstr>Application types</vt:lpstr>
      <vt:lpstr>Application types</vt:lpstr>
      <vt:lpstr>Software engineering fundamentals</vt:lpstr>
      <vt:lpstr>Software engineering and the web</vt:lpstr>
      <vt:lpstr>Web software engineering</vt:lpstr>
      <vt:lpstr>Web-based software engineering</vt:lpstr>
      <vt:lpstr>Key points</vt:lpstr>
      <vt:lpstr>Key points</vt:lpstr>
      <vt:lpstr>Chapter 1- Introduction</vt:lpstr>
      <vt:lpstr>Software engineering ethics</vt:lpstr>
      <vt:lpstr>Issues of professional responsibility</vt:lpstr>
      <vt:lpstr>Issues of professional responsibility</vt:lpstr>
      <vt:lpstr>ACM/IEEE Code of Ethics</vt:lpstr>
      <vt:lpstr>Rationale for the code of ethics</vt:lpstr>
      <vt:lpstr>The ACM/IEEE Code of Ethics </vt:lpstr>
      <vt:lpstr>Ethical principles</vt:lpstr>
      <vt:lpstr>Ethical dilemmas</vt:lpstr>
      <vt:lpstr>Case studies</vt:lpstr>
      <vt:lpstr>Insulin pump control system</vt:lpstr>
      <vt:lpstr>Insulin pump hardware architecture</vt:lpstr>
      <vt:lpstr>Activity model of the insulin pump</vt:lpstr>
      <vt:lpstr>Essential high-level requirements</vt:lpstr>
      <vt:lpstr>A patient information system for mental health care</vt:lpstr>
      <vt:lpstr>MHC-PMS</vt:lpstr>
      <vt:lpstr>MHC-PMS goals</vt:lpstr>
      <vt:lpstr>The organization of the MHC-PMS </vt:lpstr>
      <vt:lpstr>MHC-PMS key features</vt:lpstr>
      <vt:lpstr>MHC-PMS concerns</vt:lpstr>
      <vt:lpstr>Wilderness weather station</vt:lpstr>
      <vt:lpstr>The weather station’s environment </vt:lpstr>
      <vt:lpstr>Weather information system</vt:lpstr>
      <vt:lpstr>Additional software functionality</vt:lpstr>
      <vt:lpstr>Key points</vt:lpstr>
      <vt:lpstr>Course structure and organization</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1</dc:title>
  <dc:creator>Ian Sommerville</dc:creator>
  <cp:lastModifiedBy>Ian Sommerville</cp:lastModifiedBy>
  <cp:revision>15</cp:revision>
  <dcterms:created xsi:type="dcterms:W3CDTF">2009-12-29T10:39:27Z</dcterms:created>
  <dcterms:modified xsi:type="dcterms:W3CDTF">2009-12-29T15:02:16Z</dcterms:modified>
</cp:coreProperties>
</file>