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s/slide1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trictFirstAndLastChars="0" saveSubsetFonts="1" autoCompressPictures="0">
  <p:sldMasterIdLst>
    <p:sldMasterId id="2147483673" r:id="rId1"/>
  </p:sldMasterIdLst>
  <p:sldIdLst>
    <p:sldId id="256" r:id="rId2"/>
    <p:sldId id="276" r:id="rId3"/>
    <p:sldId id="283" r:id="rId4"/>
    <p:sldId id="284" r:id="rId5"/>
    <p:sldId id="260" r:id="rId6"/>
    <p:sldId id="261" r:id="rId7"/>
    <p:sldId id="286" r:id="rId8"/>
    <p:sldId id="287" r:id="rId9"/>
    <p:sldId id="262" r:id="rId10"/>
    <p:sldId id="263" r:id="rId11"/>
    <p:sldId id="288" r:id="rId12"/>
    <p:sldId id="289" r:id="rId13"/>
    <p:sldId id="265" r:id="rId14"/>
    <p:sldId id="266" r:id="rId15"/>
    <p:sldId id="271" r:id="rId16"/>
    <p:sldId id="292" r:id="rId17"/>
  </p:sldIdLst>
  <p:sldSz cx="9144000" cy="6858000" type="screen4x3"/>
  <p:notesSz cx="6858000" cy="91440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32787"/>
    <p:restoredTop sz="90929"/>
  </p:normalViewPr>
  <p:slideViewPr>
    <p:cSldViewPr>
      <p:cViewPr varScale="1">
        <p:scale>
          <a:sx n="94" d="100"/>
          <a:sy n="94" d="100"/>
        </p:scale>
        <p:origin x="-320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535D3E-EF13-D445-9570-E64E9C2210B8}" type="datetimeFigureOut">
              <a:rPr lang="en-US" smtClean="0"/>
              <a:pPr/>
              <a:t>2/17/10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CE82A-87C3-2841-AAF3-37DF1E34DC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535D3E-EF13-D445-9570-E64E9C2210B8}" type="datetimeFigureOut">
              <a:rPr lang="en-US" smtClean="0"/>
              <a:pPr/>
              <a:t>2/17/10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CE82A-87C3-2841-AAF3-37DF1E34DC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535D3E-EF13-D445-9570-E64E9C2210B8}" type="datetimeFigureOut">
              <a:rPr lang="en-US" smtClean="0"/>
              <a:pPr/>
              <a:t>2/17/10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CE82A-87C3-2841-AAF3-37DF1E34DC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spcAft>
                <a:spcPts val="600"/>
              </a:spcAft>
              <a:buFont typeface="Wingdings" charset="2"/>
              <a:buChar char="²"/>
              <a:defRPr sz="2400">
                <a:solidFill>
                  <a:srgbClr val="46424D"/>
                </a:solidFill>
                <a:latin typeface="Arial"/>
                <a:cs typeface="Arial"/>
              </a:defRPr>
            </a:lvl1pPr>
            <a:lvl2pPr>
              <a:spcBef>
                <a:spcPts val="300"/>
              </a:spcBef>
              <a:spcAft>
                <a:spcPts val="300"/>
              </a:spcAft>
              <a:buFont typeface="Wingdings" charset="2"/>
              <a:buChar char="§"/>
              <a:defRPr sz="2000">
                <a:solidFill>
                  <a:srgbClr val="46424D"/>
                </a:solidFill>
                <a:latin typeface="Arial"/>
                <a:cs typeface="Arial"/>
              </a:defRPr>
            </a:lvl2pPr>
            <a:lvl3pPr>
              <a:defRPr sz="1800">
                <a:solidFill>
                  <a:srgbClr val="46424D"/>
                </a:solidFill>
                <a:latin typeface="Arial"/>
                <a:cs typeface="Arial"/>
              </a:defRPr>
            </a:lvl3pPr>
            <a:lvl4pPr>
              <a:defRPr sz="1800">
                <a:solidFill>
                  <a:srgbClr val="46424D"/>
                </a:solidFill>
                <a:latin typeface="Arial"/>
                <a:cs typeface="Arial"/>
              </a:defRPr>
            </a:lvl4pPr>
            <a:lvl5pPr>
              <a:defRPr sz="1800">
                <a:solidFill>
                  <a:srgbClr val="46424D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535D3E-EF13-D445-9570-E64E9C2210B8}" type="datetimeFigureOut">
              <a:rPr lang="en-US" smtClean="0"/>
              <a:pPr/>
              <a:t>2/17/10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CE82A-87C3-2841-AAF3-37DF1E34DC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535D3E-EF13-D445-9570-E64E9C2210B8}" type="datetimeFigureOut">
              <a:rPr lang="en-US" smtClean="0"/>
              <a:pPr/>
              <a:t>2/17/10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CE82A-87C3-2841-AAF3-37DF1E34DC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535D3E-EF13-D445-9570-E64E9C2210B8}" type="datetimeFigureOut">
              <a:rPr lang="en-US" smtClean="0"/>
              <a:pPr/>
              <a:t>2/17/10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CE82A-87C3-2841-AAF3-37DF1E34DC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535D3E-EF13-D445-9570-E64E9C2210B8}" type="datetimeFigureOut">
              <a:rPr lang="en-US" smtClean="0"/>
              <a:pPr/>
              <a:t>2/17/10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CE82A-87C3-2841-AAF3-37DF1E34DC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535D3E-EF13-D445-9570-E64E9C2210B8}" type="datetimeFigureOut">
              <a:rPr lang="en-US" smtClean="0"/>
              <a:pPr/>
              <a:t>2/17/10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CE82A-87C3-2841-AAF3-37DF1E34DC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535D3E-EF13-D445-9570-E64E9C2210B8}" type="datetimeFigureOut">
              <a:rPr lang="en-US" smtClean="0"/>
              <a:pPr/>
              <a:t>2/17/10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CE82A-87C3-2841-AAF3-37DF1E34DC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535D3E-EF13-D445-9570-E64E9C2210B8}" type="datetimeFigureOut">
              <a:rPr lang="en-US" smtClean="0"/>
              <a:pPr/>
              <a:t>2/17/10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CE82A-87C3-2841-AAF3-37DF1E34DC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535D3E-EF13-D445-9570-E64E9C2210B8}" type="datetimeFigureOut">
              <a:rPr lang="en-US" smtClean="0"/>
              <a:pPr/>
              <a:t>2/17/10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CE82A-87C3-2841-AAF3-37DF1E34DC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729323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0F535D3E-EF13-D445-9570-E64E9C2210B8}" type="datetimeFigureOut">
              <a:rPr lang="en-US" smtClean="0"/>
              <a:pPr/>
              <a:t>2/17/10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745CE82A-87C3-2841-AAF3-37DF1E34DC62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Cover.jp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750432" y="287213"/>
            <a:ext cx="923795" cy="1143000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457200" y="1419226"/>
            <a:ext cx="7305805" cy="1588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b="1" u="none" kern="1200">
          <a:solidFill>
            <a:srgbClr val="46424D"/>
          </a:solidFill>
          <a:latin typeface="Arial"/>
          <a:ea typeface="ＭＳ Ｐゴシック" charset="-128"/>
          <a:cs typeface="Arial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590800"/>
            <a:ext cx="7804150" cy="1108075"/>
          </a:xfrm>
        </p:spPr>
        <p:txBody>
          <a:bodyPr/>
          <a:lstStyle/>
          <a:p>
            <a:pPr algn="ctr"/>
            <a:r>
              <a:rPr lang="en-US" dirty="0" smtClean="0"/>
              <a:t>The Mental Health Care Patient Management System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From concerns to questions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400"/>
              <a:t>A problem that I find with hazard analysis is the ‘requirements gap’. You identify the hazards and possible root causes but there is no method for going from there to requirements</a:t>
            </a:r>
          </a:p>
          <a:p>
            <a:r>
              <a:rPr lang="en-US" sz="2400"/>
              <a:t>To address this, we proposed that, after sub-concerns are identified, you should then explicitly identify questions and sub-questions associated with each concern</a:t>
            </a:r>
          </a:p>
          <a:p>
            <a:r>
              <a:rPr lang="en-US" sz="2400"/>
              <a:t>Answers to these questions come from system stakeholders and help generate system requirements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Generic questions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What information relates to the sub-concern being considered?</a:t>
            </a:r>
          </a:p>
          <a:p>
            <a:r>
              <a:rPr lang="en-US"/>
              <a:t>Who requires the information and when do they require it?</a:t>
            </a:r>
          </a:p>
          <a:p>
            <a:r>
              <a:rPr lang="en-US"/>
              <a:t>How is the information delivered?</a:t>
            </a:r>
          </a:p>
          <a:p>
            <a:r>
              <a:rPr lang="en-US"/>
              <a:t>What constraints does the (sub) concern impose?</a:t>
            </a:r>
          </a:p>
          <a:p>
            <a:r>
              <a:rPr lang="en-US"/>
              <a:t>What are the consequences of failing to deliver this information?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Deliberate self-harm sub-concern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400"/>
              <a:t>Information about previous history of self-harm or threats of self-harm</a:t>
            </a:r>
          </a:p>
          <a:p>
            <a:r>
              <a:rPr lang="en-US" sz="2400"/>
              <a:t>Medical staff during consultations. Relatives and carers</a:t>
            </a:r>
          </a:p>
          <a:p>
            <a:r>
              <a:rPr lang="en-US" sz="2400"/>
              <a:t>Can be delivered to medical staff directly through the system. Delivered to relatives and carers through a message from the clinic</a:t>
            </a:r>
          </a:p>
          <a:p>
            <a:r>
              <a:rPr lang="en-US" sz="2400"/>
              <a:t>No obvious constraints imposed</a:t>
            </a:r>
          </a:p>
          <a:p>
            <a:r>
              <a:rPr lang="en-US" sz="2400"/>
              <a:t>Failing to deliver may mean an incident of preventable self-harm occurs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Concern-cross checking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A generic problem in complex systems is requirements conflicts where different system requirements are mutually contradictory</a:t>
            </a:r>
          </a:p>
          <a:p>
            <a:r>
              <a:rPr lang="en-US"/>
              <a:t>In my view, separating safety analysis in the RE process increases the likelihood of conflict and the costs of resolving that conflict</a:t>
            </a:r>
          </a:p>
          <a:p>
            <a:r>
              <a:rPr lang="en-US"/>
              <a:t>Concerns partially address this problem as it allows cross-checking at a higher level of abstraction than the requirements themselves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Concern comparison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/>
              <a:t>Concerns should be compared in pairs to assess the likelihood of of potential conflicts</a:t>
            </a:r>
          </a:p>
          <a:p>
            <a:pPr>
              <a:lnSpc>
                <a:spcPct val="90000"/>
              </a:lnSpc>
            </a:pPr>
            <a:r>
              <a:rPr lang="en-US" sz="2400"/>
              <a:t>Safety and information quality</a:t>
            </a:r>
          </a:p>
          <a:p>
            <a:pPr lvl="1">
              <a:lnSpc>
                <a:spcPct val="90000"/>
              </a:lnSpc>
            </a:pPr>
            <a:r>
              <a:rPr lang="en-US" sz="1800"/>
              <a:t>Conflicts only likely if the requirements allow erroneous or out of date information to be maintained in the system</a:t>
            </a:r>
          </a:p>
          <a:p>
            <a:pPr>
              <a:lnSpc>
                <a:spcPct val="90000"/>
              </a:lnSpc>
            </a:pPr>
            <a:r>
              <a:rPr lang="en-US" sz="2400"/>
              <a:t>Safety and privacy</a:t>
            </a:r>
          </a:p>
          <a:p>
            <a:pPr lvl="1">
              <a:lnSpc>
                <a:spcPct val="90000"/>
              </a:lnSpc>
            </a:pPr>
            <a:r>
              <a:rPr lang="en-US" sz="1800"/>
              <a:t>Privacy may impose limits on what information can be shared and who can access that information. Requirements on information sharing and access should be checked</a:t>
            </a:r>
          </a:p>
          <a:p>
            <a:pPr>
              <a:lnSpc>
                <a:spcPct val="90000"/>
              </a:lnSpc>
            </a:pPr>
            <a:r>
              <a:rPr lang="en-US" sz="2400"/>
              <a:t>Safety and operational costs</a:t>
            </a:r>
          </a:p>
          <a:p>
            <a:pPr lvl="1">
              <a:lnSpc>
                <a:spcPct val="90000"/>
              </a:lnSpc>
            </a:pPr>
            <a:r>
              <a:rPr lang="en-US" sz="1800"/>
              <a:t>Operational processes that require extensive staff time may be problematic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Requirements derivation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Requirements are derived from the answers to the questions associated with concerns.</a:t>
            </a:r>
          </a:p>
          <a:p>
            <a:r>
              <a:rPr lang="en-US"/>
              <a:t>However, there is not a simple 1:1 relationship between answers and requirements</a:t>
            </a:r>
          </a:p>
          <a:p>
            <a:r>
              <a:rPr lang="en-US"/>
              <a:t>By using answers to questions, the problem of stakeholders suggesting requirements that are too specific is reduced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MHCPMS requirements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The system shall provide fields in each patient record that allow details of incidents or threats of deliberate self-harm to be maintained</a:t>
            </a:r>
          </a:p>
          <a:p>
            <a:r>
              <a:rPr lang="en-US"/>
              <a:t>The records of patients with a record of deliberate self-harm shall be highlighted to bring them to the attention of clinical system users</a:t>
            </a:r>
          </a:p>
          <a:p>
            <a:r>
              <a:rPr lang="en-US"/>
              <a:t>The system shall only permit the transmission of personal patient information to accredited staff and to the patient themselves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MHCPMS</a:t>
            </a:r>
          </a:p>
        </p:txBody>
      </p:sp>
      <p:sp>
        <p:nvSpPr>
          <p:cNvPr id="29699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This system (not its real name but a real system) is a generic medical information system that is configured for use in different regional health trusts</a:t>
            </a:r>
          </a:p>
          <a:p>
            <a:r>
              <a:rPr lang="en-US"/>
              <a:t>It supports the management of patients suffering from mental health problems and provides information on their treatment to health service managers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System goals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To provide management information that allows health service managers to assess performance against local and government targets</a:t>
            </a:r>
          </a:p>
          <a:p>
            <a:r>
              <a:rPr lang="en-US"/>
              <a:t>To provide medical staff with timely information to facilitate the treatment of patients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Mental health care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Patients do not always attend the same clinic but may attend in different hospitals and local health centres</a:t>
            </a:r>
          </a:p>
          <a:p>
            <a:pPr>
              <a:lnSpc>
                <a:spcPct val="90000"/>
              </a:lnSpc>
            </a:pPr>
            <a:r>
              <a:rPr lang="en-US"/>
              <a:t>Patients may be confused and disorganised, miss appointments, deliberately or accidentally lose medication, forget instructions and make unreasonable demands on staff</a:t>
            </a:r>
          </a:p>
          <a:p>
            <a:pPr>
              <a:lnSpc>
                <a:spcPct val="90000"/>
              </a:lnSpc>
            </a:pPr>
            <a:r>
              <a:rPr lang="en-US"/>
              <a:t>Mental health care is safety-critical as a small number of patients may be a danger to themselves and others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Concerns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Are issues that an organisation must pay attention to and that are </a:t>
            </a:r>
            <a:r>
              <a:rPr lang="en-US">
                <a:solidFill>
                  <a:schemeClr val="accent1"/>
                </a:solidFill>
              </a:rPr>
              <a:t>systemic</a:t>
            </a:r>
            <a:r>
              <a:rPr lang="en-US"/>
              <a:t> ie they apply to the system as a whole</a:t>
            </a:r>
          </a:p>
          <a:p>
            <a:r>
              <a:rPr lang="en-US"/>
              <a:t>They are cross-cutting issues that may affect all system stakeholders</a:t>
            </a:r>
          </a:p>
          <a:p>
            <a:r>
              <a:rPr lang="en-US"/>
              <a:t>Help bridge the gap between organisational goals and system requirements</a:t>
            </a:r>
          </a:p>
          <a:p>
            <a:r>
              <a:rPr lang="en-US"/>
              <a:t>May exist at a number of levels so may be decomposed into more specific sub-concerns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42900"/>
            <a:ext cx="7366000" cy="1155700"/>
          </a:xfrm>
        </p:spPr>
        <p:txBody>
          <a:bodyPr/>
          <a:lstStyle/>
          <a:p>
            <a:r>
              <a:rPr lang="en-US"/>
              <a:t>Concerns</a:t>
            </a:r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1905000" y="1676400"/>
            <a:ext cx="4876800" cy="4114800"/>
          </a:xfrm>
          <a:prstGeom prst="triangle">
            <a:avLst>
              <a:gd name="adj" fmla="val 50000"/>
            </a:avLst>
          </a:prstGeom>
          <a:solidFill>
            <a:srgbClr val="8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293" name="Line 5"/>
          <p:cNvSpPr>
            <a:spLocks noChangeShapeType="1"/>
          </p:cNvSpPr>
          <p:nvPr/>
        </p:nvSpPr>
        <p:spPr bwMode="auto">
          <a:xfrm>
            <a:off x="3429000" y="32766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294" name="Line 6"/>
          <p:cNvSpPr>
            <a:spLocks noChangeShapeType="1"/>
          </p:cNvSpPr>
          <p:nvPr/>
        </p:nvSpPr>
        <p:spPr bwMode="auto">
          <a:xfrm>
            <a:off x="2895600" y="4114800"/>
            <a:ext cx="289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295" name="Line 7"/>
          <p:cNvSpPr>
            <a:spLocks noChangeShapeType="1"/>
          </p:cNvSpPr>
          <p:nvPr/>
        </p:nvSpPr>
        <p:spPr bwMode="auto">
          <a:xfrm>
            <a:off x="2438400" y="4876800"/>
            <a:ext cx="3810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5257800" y="1981200"/>
            <a:ext cx="169227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Software and hardware</a:t>
            </a:r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3657600" y="3429000"/>
            <a:ext cx="1385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Operators</a:t>
            </a:r>
          </a:p>
        </p:txBody>
      </p:sp>
      <p:sp>
        <p:nvSpPr>
          <p:cNvPr id="12299" name="Text Box 11"/>
          <p:cNvSpPr txBox="1">
            <a:spLocks noChangeArrowheads="1"/>
          </p:cNvSpPr>
          <p:nvPr/>
        </p:nvSpPr>
        <p:spPr bwMode="auto">
          <a:xfrm>
            <a:off x="3733800" y="5105400"/>
            <a:ext cx="110784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Society</a:t>
            </a:r>
          </a:p>
        </p:txBody>
      </p:sp>
      <p:sp>
        <p:nvSpPr>
          <p:cNvPr id="12300" name="Text Box 12"/>
          <p:cNvSpPr txBox="1">
            <a:spLocks noChangeArrowheads="1"/>
          </p:cNvSpPr>
          <p:nvPr/>
        </p:nvSpPr>
        <p:spPr bwMode="auto">
          <a:xfrm>
            <a:off x="3276600" y="4267200"/>
            <a:ext cx="2238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dirty="0">
                <a:solidFill>
                  <a:srgbClr val="FFFFFF"/>
                </a:solidFill>
              </a:rPr>
              <a:t>The </a:t>
            </a:r>
            <a:r>
              <a:rPr lang="en-US" dirty="0" err="1">
                <a:solidFill>
                  <a:srgbClr val="FFFFFF"/>
                </a:solidFill>
              </a:rPr>
              <a:t>organisation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301" name="Line 13"/>
          <p:cNvSpPr>
            <a:spLocks noChangeShapeType="1"/>
          </p:cNvSpPr>
          <p:nvPr/>
        </p:nvSpPr>
        <p:spPr bwMode="auto">
          <a:xfrm>
            <a:off x="3505200" y="1676400"/>
            <a:ext cx="0" cy="4419600"/>
          </a:xfrm>
          <a:prstGeom prst="line">
            <a:avLst/>
          </a:prstGeom>
          <a:noFill/>
          <a:ln w="38100">
            <a:solidFill>
              <a:schemeClr val="accent1">
                <a:alpha val="52000"/>
              </a:schemeClr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302" name="Line 14"/>
          <p:cNvSpPr>
            <a:spLocks noChangeShapeType="1"/>
          </p:cNvSpPr>
          <p:nvPr/>
        </p:nvSpPr>
        <p:spPr bwMode="auto">
          <a:xfrm>
            <a:off x="4343400" y="1676400"/>
            <a:ext cx="0" cy="4419600"/>
          </a:xfrm>
          <a:prstGeom prst="line">
            <a:avLst/>
          </a:prstGeom>
          <a:noFill/>
          <a:ln w="38100">
            <a:solidFill>
              <a:schemeClr val="accent1">
                <a:alpha val="52000"/>
              </a:schemeClr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303" name="Line 15"/>
          <p:cNvSpPr>
            <a:spLocks noChangeShapeType="1"/>
          </p:cNvSpPr>
          <p:nvPr/>
        </p:nvSpPr>
        <p:spPr bwMode="auto">
          <a:xfrm>
            <a:off x="5181600" y="1676400"/>
            <a:ext cx="0" cy="4419600"/>
          </a:xfrm>
          <a:prstGeom prst="line">
            <a:avLst/>
          </a:prstGeom>
          <a:noFill/>
          <a:ln w="38100">
            <a:solidFill>
              <a:schemeClr val="accent1">
                <a:alpha val="52000"/>
              </a:schemeClr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304" name="Text Box 16"/>
          <p:cNvSpPr txBox="1">
            <a:spLocks noChangeArrowheads="1"/>
          </p:cNvSpPr>
          <p:nvPr/>
        </p:nvSpPr>
        <p:spPr bwMode="auto">
          <a:xfrm>
            <a:off x="5241925" y="5927725"/>
            <a:ext cx="9620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Safety</a:t>
            </a:r>
          </a:p>
        </p:txBody>
      </p:sp>
      <p:sp>
        <p:nvSpPr>
          <p:cNvPr id="12305" name="Text Box 17"/>
          <p:cNvSpPr txBox="1">
            <a:spLocks noChangeArrowheads="1"/>
          </p:cNvSpPr>
          <p:nvPr/>
        </p:nvSpPr>
        <p:spPr bwMode="auto">
          <a:xfrm>
            <a:off x="3962400" y="6096000"/>
            <a:ext cx="742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Cost</a:t>
            </a:r>
          </a:p>
        </p:txBody>
      </p:sp>
      <p:sp>
        <p:nvSpPr>
          <p:cNvPr id="12306" name="Text Box 18"/>
          <p:cNvSpPr txBox="1">
            <a:spLocks noChangeArrowheads="1"/>
          </p:cNvSpPr>
          <p:nvPr/>
        </p:nvSpPr>
        <p:spPr bwMode="auto">
          <a:xfrm>
            <a:off x="2286000" y="5943600"/>
            <a:ext cx="11985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Security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Concerns in the MHCPMS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We have identified the principal concerns in the MHCPMS as:</a:t>
            </a:r>
          </a:p>
          <a:p>
            <a:pPr lvl="1"/>
            <a:r>
              <a:rPr lang="en-US"/>
              <a:t>Safety - the system should help reduce the number of occasions where patients cause harm to themselves and others</a:t>
            </a:r>
          </a:p>
          <a:p>
            <a:pPr lvl="1"/>
            <a:r>
              <a:rPr lang="en-US"/>
              <a:t>Privacy - patient privacy must be maintained according to the provisions of the Data Protection Act and local ethical guidelines</a:t>
            </a:r>
          </a:p>
          <a:p>
            <a:pPr lvl="1"/>
            <a:r>
              <a:rPr lang="en-US"/>
              <a:t>Information quality - the information maintained by the system must be accurate and up-to date</a:t>
            </a:r>
          </a:p>
          <a:p>
            <a:pPr lvl="1"/>
            <a:r>
              <a:rPr lang="en-US"/>
              <a:t>Operational costs - the operational costs of the system must be ‘reasonable’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Concern decomposition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Concerns are decomposed into sub-concerns:</a:t>
            </a:r>
          </a:p>
        </p:txBody>
      </p:sp>
      <p:sp>
        <p:nvSpPr>
          <p:cNvPr id="41988" name="Text Box 4"/>
          <p:cNvSpPr txBox="1">
            <a:spLocks noChangeArrowheads="1"/>
          </p:cNvSpPr>
          <p:nvPr/>
        </p:nvSpPr>
        <p:spPr bwMode="auto">
          <a:xfrm>
            <a:off x="990600" y="3429000"/>
            <a:ext cx="2568575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Information quality</a:t>
            </a:r>
          </a:p>
        </p:txBody>
      </p:sp>
      <p:sp>
        <p:nvSpPr>
          <p:cNvPr id="41989" name="Text Box 5"/>
          <p:cNvSpPr txBox="1">
            <a:spLocks noChangeArrowheads="1"/>
          </p:cNvSpPr>
          <p:nvPr/>
        </p:nvSpPr>
        <p:spPr bwMode="auto">
          <a:xfrm>
            <a:off x="4876800" y="2590800"/>
            <a:ext cx="2754313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Information integrity</a:t>
            </a:r>
          </a:p>
        </p:txBody>
      </p:sp>
      <p:sp>
        <p:nvSpPr>
          <p:cNvPr id="41990" name="Text Box 6"/>
          <p:cNvSpPr txBox="1">
            <a:spLocks noChangeArrowheads="1"/>
          </p:cNvSpPr>
          <p:nvPr/>
        </p:nvSpPr>
        <p:spPr bwMode="auto">
          <a:xfrm>
            <a:off x="4953000" y="3429000"/>
            <a:ext cx="2805113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Information accuracy</a:t>
            </a:r>
          </a:p>
        </p:txBody>
      </p:sp>
      <p:sp>
        <p:nvSpPr>
          <p:cNvPr id="41991" name="Text Box 7"/>
          <p:cNvSpPr txBox="1">
            <a:spLocks noChangeArrowheads="1"/>
          </p:cNvSpPr>
          <p:nvPr/>
        </p:nvSpPr>
        <p:spPr bwMode="auto">
          <a:xfrm>
            <a:off x="5029200" y="4419600"/>
            <a:ext cx="2957513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Information timeliness</a:t>
            </a:r>
          </a:p>
        </p:txBody>
      </p:sp>
      <p:sp>
        <p:nvSpPr>
          <p:cNvPr id="41992" name="Line 8"/>
          <p:cNvSpPr>
            <a:spLocks noChangeShapeType="1"/>
          </p:cNvSpPr>
          <p:nvPr/>
        </p:nvSpPr>
        <p:spPr bwMode="auto">
          <a:xfrm flipV="1">
            <a:off x="3581400" y="2819400"/>
            <a:ext cx="1295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993" name="Line 9"/>
          <p:cNvSpPr>
            <a:spLocks noChangeShapeType="1"/>
          </p:cNvSpPr>
          <p:nvPr/>
        </p:nvSpPr>
        <p:spPr bwMode="auto">
          <a:xfrm>
            <a:off x="3581400" y="36576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994" name="Line 10"/>
          <p:cNvSpPr>
            <a:spLocks noChangeShapeType="1"/>
          </p:cNvSpPr>
          <p:nvPr/>
        </p:nvSpPr>
        <p:spPr bwMode="auto">
          <a:xfrm>
            <a:off x="3581400" y="3886200"/>
            <a:ext cx="14478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safety concern</a:t>
            </a: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457200" y="3657600"/>
            <a:ext cx="9715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Safety</a:t>
            </a: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2346325" y="2346325"/>
            <a:ext cx="184150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Patient safety</a:t>
            </a: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2346325" y="3184525"/>
            <a:ext cx="1589088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Staff safety</a:t>
            </a:r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2346325" y="4022725"/>
            <a:ext cx="1774825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Public safety</a:t>
            </a:r>
          </a:p>
        </p:txBody>
      </p:sp>
      <p:sp>
        <p:nvSpPr>
          <p:cNvPr id="13321" name="Text Box 9"/>
          <p:cNvSpPr txBox="1">
            <a:spLocks noChangeArrowheads="1"/>
          </p:cNvSpPr>
          <p:nvPr/>
        </p:nvSpPr>
        <p:spPr bwMode="auto">
          <a:xfrm>
            <a:off x="2346325" y="4937125"/>
            <a:ext cx="2459038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Mental Health Act</a:t>
            </a:r>
          </a:p>
        </p:txBody>
      </p:sp>
      <p:sp>
        <p:nvSpPr>
          <p:cNvPr id="13322" name="Line 10"/>
          <p:cNvSpPr>
            <a:spLocks noChangeShapeType="1"/>
          </p:cNvSpPr>
          <p:nvPr/>
        </p:nvSpPr>
        <p:spPr bwMode="auto">
          <a:xfrm flipV="1">
            <a:off x="1371600" y="2590800"/>
            <a:ext cx="99060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323" name="Line 11"/>
          <p:cNvSpPr>
            <a:spLocks noChangeShapeType="1"/>
          </p:cNvSpPr>
          <p:nvPr/>
        </p:nvSpPr>
        <p:spPr bwMode="auto">
          <a:xfrm flipV="1">
            <a:off x="1447800" y="3429000"/>
            <a:ext cx="9144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324" name="Line 12"/>
          <p:cNvSpPr>
            <a:spLocks noChangeShapeType="1"/>
          </p:cNvSpPr>
          <p:nvPr/>
        </p:nvSpPr>
        <p:spPr bwMode="auto">
          <a:xfrm>
            <a:off x="1447800" y="3962400"/>
            <a:ext cx="914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325" name="Line 13"/>
          <p:cNvSpPr>
            <a:spLocks noChangeShapeType="1"/>
          </p:cNvSpPr>
          <p:nvPr/>
        </p:nvSpPr>
        <p:spPr bwMode="auto">
          <a:xfrm>
            <a:off x="1447800" y="4114800"/>
            <a:ext cx="91440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331" name="Text Box 19"/>
          <p:cNvSpPr txBox="1">
            <a:spLocks noChangeArrowheads="1"/>
          </p:cNvSpPr>
          <p:nvPr/>
        </p:nvSpPr>
        <p:spPr bwMode="auto">
          <a:xfrm>
            <a:off x="4860925" y="1736725"/>
            <a:ext cx="2754313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Accidental self-harm</a:t>
            </a:r>
          </a:p>
        </p:txBody>
      </p:sp>
      <p:sp>
        <p:nvSpPr>
          <p:cNvPr id="13332" name="Text Box 20"/>
          <p:cNvSpPr txBox="1">
            <a:spLocks noChangeArrowheads="1"/>
          </p:cNvSpPr>
          <p:nvPr/>
        </p:nvSpPr>
        <p:spPr bwMode="auto">
          <a:xfrm>
            <a:off x="4860925" y="2498725"/>
            <a:ext cx="2703513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Deliberate self-harm</a:t>
            </a:r>
          </a:p>
        </p:txBody>
      </p:sp>
      <p:sp>
        <p:nvSpPr>
          <p:cNvPr id="13333" name="Text Box 21"/>
          <p:cNvSpPr txBox="1">
            <a:spLocks noChangeArrowheads="1"/>
          </p:cNvSpPr>
          <p:nvPr/>
        </p:nvSpPr>
        <p:spPr bwMode="auto">
          <a:xfrm>
            <a:off x="4860925" y="3184525"/>
            <a:ext cx="2516188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Incorrect treatment</a:t>
            </a:r>
          </a:p>
        </p:txBody>
      </p:sp>
      <p:sp>
        <p:nvSpPr>
          <p:cNvPr id="13334" name="Text Box 22"/>
          <p:cNvSpPr txBox="1">
            <a:spLocks noChangeArrowheads="1"/>
          </p:cNvSpPr>
          <p:nvPr/>
        </p:nvSpPr>
        <p:spPr bwMode="auto">
          <a:xfrm>
            <a:off x="4860925" y="3870325"/>
            <a:ext cx="4005263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Adverse reaction to medication</a:t>
            </a:r>
          </a:p>
        </p:txBody>
      </p:sp>
      <p:sp>
        <p:nvSpPr>
          <p:cNvPr id="13335" name="Line 23"/>
          <p:cNvSpPr>
            <a:spLocks noChangeShapeType="1"/>
          </p:cNvSpPr>
          <p:nvPr/>
        </p:nvSpPr>
        <p:spPr bwMode="auto">
          <a:xfrm flipV="1">
            <a:off x="4191000" y="1981200"/>
            <a:ext cx="6858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336" name="Line 24"/>
          <p:cNvSpPr>
            <a:spLocks noChangeShapeType="1"/>
          </p:cNvSpPr>
          <p:nvPr/>
        </p:nvSpPr>
        <p:spPr bwMode="auto">
          <a:xfrm>
            <a:off x="4191000" y="2819400"/>
            <a:ext cx="685800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337" name="Line 25"/>
          <p:cNvSpPr>
            <a:spLocks noChangeShapeType="1"/>
          </p:cNvSpPr>
          <p:nvPr/>
        </p:nvSpPr>
        <p:spPr bwMode="auto">
          <a:xfrm>
            <a:off x="4191000" y="2667000"/>
            <a:ext cx="6858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338" name="Line 26"/>
          <p:cNvSpPr>
            <a:spLocks noChangeShapeType="1"/>
          </p:cNvSpPr>
          <p:nvPr/>
        </p:nvSpPr>
        <p:spPr bwMode="auto">
          <a:xfrm>
            <a:off x="4191000" y="2514600"/>
            <a:ext cx="685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E9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SE9.thmx</Template>
  <TotalTime>1794</TotalTime>
  <Words>822</Words>
  <Application>Microsoft Macintosh PowerPoint</Application>
  <PresentationFormat>On-screen Show (4:3)</PresentationFormat>
  <Paragraphs>82</Paragraphs>
  <Slides>16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SE9</vt:lpstr>
      <vt:lpstr>The Mental Health Care Patient Management System</vt:lpstr>
      <vt:lpstr>The MHCPMS</vt:lpstr>
      <vt:lpstr>System goals</vt:lpstr>
      <vt:lpstr>Mental health care</vt:lpstr>
      <vt:lpstr>Concerns</vt:lpstr>
      <vt:lpstr>Concerns</vt:lpstr>
      <vt:lpstr>Concerns in the MHCPMS</vt:lpstr>
      <vt:lpstr>Concern decomposition</vt:lpstr>
      <vt:lpstr>The safety concern</vt:lpstr>
      <vt:lpstr>From concerns to questions</vt:lpstr>
      <vt:lpstr>Generic questions</vt:lpstr>
      <vt:lpstr>Deliberate self-harm sub-concern</vt:lpstr>
      <vt:lpstr>Concern-cross checking</vt:lpstr>
      <vt:lpstr>Concern comparison</vt:lpstr>
      <vt:lpstr>Requirements derivation</vt:lpstr>
      <vt:lpstr>MHCPMS requirements</vt:lpstr>
    </vt:vector>
  </TitlesOfParts>
  <Company>Lancaster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Integrated safety requirements engineering</dc:title>
  <dc:creator>Ian Sommerville</dc:creator>
  <cp:lastModifiedBy>Ian Sommerville</cp:lastModifiedBy>
  <cp:revision>8</cp:revision>
  <dcterms:created xsi:type="dcterms:W3CDTF">2010-02-17T13:22:46Z</dcterms:created>
  <dcterms:modified xsi:type="dcterms:W3CDTF">2010-02-17T13:50:36Z</dcterms:modified>
</cp:coreProperties>
</file>