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Default Extension="png" ContentType="image/png"/>
  <Override PartName="/ppt/slides/slide11.xml" ContentType="application/vnd.openxmlformats-officedocument.presentationml.slide+xml"/>
  <Default Extension="xml" ContentType="application/xml"/>
  <Override PartName="/ppt/slides/slide9.xml" ContentType="application/vnd.openxmlformats-officedocument.presentationml.slide+xml"/>
  <Default Extension="jpeg" ContentType="image/jpeg"/>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s/slide5.xml" ContentType="application/vnd.openxmlformats-officedocument.presentationml.slide+xml"/>
  <Override PartName="/ppt/slides/slide16.xml" ContentType="application/vnd.openxmlformats-officedocument.presentationml.slide+xml"/>
  <Override PartName="/ppt/slides/slide21.xml" ContentType="application/vnd.openxmlformats-officedocument.presentationml.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ppt/slides/slide14.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Override PartName="/ppt/slides/slide12.xml" ContentType="application/vnd.openxmlformats-officedocument.presentationml.slide+xml"/>
  <Default Extension="bin" ContentType="application/vnd.openxmlformats-officedocument.presentationml.printerSettings"/>
  <Override PartName="/ppt/slides/slide10.xml" ContentType="application/vnd.openxmlformats-officedocument.presentationml.slide+xml"/>
  <Override PartName="/ppt/viewProps.xml" ContentType="application/vnd.openxmlformats-officedocument.presentationml.viewProps+xml"/>
  <Override PartName="/ppt/slides/slide8.xml" ContentType="application/vnd.openxmlformats-officedocument.presentationml.slide+xml"/>
  <Override PartName="/ppt/presentation.xml" ContentType="application/vnd.openxmlformats-officedocument.presentationml.presentation.main+xml"/>
  <Override PartName="/ppt/slides/slide19.xml" ContentType="application/vnd.openxmlformats-officedocument.presentationml.slide+xml"/>
  <Override PartName="/ppt/slideLayouts/slideLayout9.xml" ContentType="application/vnd.openxmlformats-officedocument.presentationml.slideLayout+xml"/>
  <Override PartName="/ppt/slideLayouts/slideLayout7.xml" ContentType="application/vnd.openxmlformats-officedocument.presentationml.slideLayout+xml"/>
  <Override PartName="/ppt/slides/slide6.xml" ContentType="application/vnd.openxmlformats-officedocument.presentationml.slide+xml"/>
  <Override PartName="/ppt/slides/slide17.xml" ContentType="application/vnd.openxmlformats-officedocument.presentationml.slide+xml"/>
  <Override PartName="/ppt/slides/slide22.xml" ContentType="application/vnd.openxmlformats-officedocument.presentationml.slide+xml"/>
  <Default Extension="pdf" ContentType="application/pdf"/>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slides/slide15.xml" ContentType="application/vnd.openxmlformats-officedocument.presentationml.slide+xml"/>
  <Override PartName="/ppt/theme/theme1.xml" ContentType="application/vnd.openxmlformats-officedocument.theme+xml"/>
  <Override PartName="/ppt/slides/slide20.xml" ContentType="application/vnd.openxmlformats-officedocument.presentationml.slid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Override PartName="/ppt/slides/slide13.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7" r:id="rId20"/>
    <p:sldId id="274" r:id="rId21"/>
    <p:sldId id="275" r:id="rId22"/>
    <p:sldId id="276" r:id="rId23"/>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2286000" algn="l" defTabSz="457200" rtl="0" eaLnBrk="1" latinLnBrk="0" hangingPunct="1">
      <a:defRPr kern="1200">
        <a:solidFill>
          <a:schemeClr val="tx1"/>
        </a:solidFill>
        <a:latin typeface="Arial" charset="0"/>
        <a:ea typeface="ＭＳ Ｐゴシック" charset="-128"/>
        <a:cs typeface="ＭＳ Ｐゴシック" charset="-128"/>
      </a:defRPr>
    </a:lvl6pPr>
    <a:lvl7pPr marL="2743200" algn="l" defTabSz="457200" rtl="0" eaLnBrk="1" latinLnBrk="0" hangingPunct="1">
      <a:defRPr kern="1200">
        <a:solidFill>
          <a:schemeClr val="tx1"/>
        </a:solidFill>
        <a:latin typeface="Arial" charset="0"/>
        <a:ea typeface="ＭＳ Ｐゴシック" charset="-128"/>
        <a:cs typeface="ＭＳ Ｐゴシック" charset="-128"/>
      </a:defRPr>
    </a:lvl7pPr>
    <a:lvl8pPr marL="3200400" algn="l" defTabSz="457200" rtl="0" eaLnBrk="1" latinLnBrk="0" hangingPunct="1">
      <a:defRPr kern="1200">
        <a:solidFill>
          <a:schemeClr val="tx1"/>
        </a:solidFill>
        <a:latin typeface="Arial" charset="0"/>
        <a:ea typeface="ＭＳ Ｐゴシック" charset="-128"/>
        <a:cs typeface="ＭＳ Ｐゴシック" charset="-128"/>
      </a:defRPr>
    </a:lvl8pPr>
    <a:lvl9pPr marL="3657600" algn="l" defTabSz="457200" rtl="0" eaLnBrk="1" latinLnBrk="0" hangingPunct="1">
      <a:defRPr kern="1200">
        <a:solidFill>
          <a:schemeClr val="tx1"/>
        </a:solidFill>
        <a:latin typeface="Arial"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p:scale>
          <a:sx n="100" d="100"/>
          <a:sy n="100" d="100"/>
        </p:scale>
        <p:origin x="-808" y="-33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printerSettings" Target="printerSettings/printerSettings1.bin"/><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8A5CD018-FFFF-3D4D-8540-AC12C70CA50C}" type="datetime1">
              <a:rPr lang="en-US"/>
              <a:pPr>
                <a:defRPr/>
              </a:pPr>
              <a:t>10/29/09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FE8DFF9-44C4-6B4E-B5A3-96ED369AFD93}"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073679A-1728-EF46-8A8E-C992E6DA2E83}" type="datetime1">
              <a:rPr lang="en-US"/>
              <a:pPr>
                <a:defRPr/>
              </a:pPr>
              <a:t>10/29/09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869BD90-93E8-7D4C-B473-7191F00429CB}"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4EFD560-7E15-7A4C-8E2F-00BA2FA32367}" type="datetime1">
              <a:rPr lang="en-US"/>
              <a:pPr>
                <a:defRPr/>
              </a:pPr>
              <a:t>10/29/09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A7DC435-2897-F34A-8447-1EC8A691D119}"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7AC216B-A8BD-5145-A5E1-CF45ECDC7B77}" type="datetime1">
              <a:rPr lang="en-US"/>
              <a:pPr>
                <a:defRPr/>
              </a:pPr>
              <a:t>10/29/09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EC9DA09-039A-A841-BA90-58CFCFBF8E01}"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214A5A72-6C0E-8046-A23E-A1C099CFC24D}" type="datetime1">
              <a:rPr lang="en-US"/>
              <a:pPr>
                <a:defRPr/>
              </a:pPr>
              <a:t>10/29/09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0F2F7EC-46EB-964D-B691-B03AC1106FC0}"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535CA1BA-B027-B542-9CAA-7C33E7C3E331}" type="datetime1">
              <a:rPr lang="en-US"/>
              <a:pPr>
                <a:defRPr/>
              </a:pPr>
              <a:t>10/29/09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1F6D4F7-D30A-2D46-8C56-BBD860B78FB6}"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AC685356-EB35-264C-9C6C-7266ECE16059}" type="datetime1">
              <a:rPr lang="en-US"/>
              <a:pPr>
                <a:defRPr/>
              </a:pPr>
              <a:t>10/29/09</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D227A3EF-D9D8-3141-91A2-80F03BEF3F9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9F3D69DD-DDDE-A64F-A0DE-77CF1A9430E1}" type="datetime1">
              <a:rPr lang="en-US"/>
              <a:pPr>
                <a:defRPr/>
              </a:pPr>
              <a:t>10/29/09</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964AD586-7C25-0244-A129-E014CC0A164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C97DEB0-800D-0547-ADBD-ED6B60A7F6E2}" type="datetime1">
              <a:rPr lang="en-US"/>
              <a:pPr>
                <a:defRPr/>
              </a:pPr>
              <a:t>10/29/09</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9941E2DB-6B26-1148-BBB7-224489DC4320}"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68A3AC9-EE7B-E341-9C01-CE019E83CBED}" type="datetime1">
              <a:rPr lang="en-US"/>
              <a:pPr>
                <a:defRPr/>
              </a:pPr>
              <a:t>10/29/09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C7EC744-B227-4A42-B0B8-DD1F9FC186DB}"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830BAA1-15BE-0842-A2A6-4A11991451DE}" type="datetime1">
              <a:rPr lang="en-US"/>
              <a:pPr>
                <a:defRPr/>
              </a:pPr>
              <a:t>10/29/09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26C30EE-4725-9040-82E4-7631508820E2}"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ea typeface="+mn-ea"/>
                <a:cs typeface="+mn-cs"/>
              </a:defRPr>
            </a:lvl1pPr>
          </a:lstStyle>
          <a:p>
            <a:pPr>
              <a:defRPr/>
            </a:pPr>
            <a:fld id="{2C56ABBF-D1FE-6C47-AEEF-FD1A33D6DB39}" type="datetime1">
              <a:rPr lang="en-US"/>
              <a:pPr>
                <a:defRPr/>
              </a:pPr>
              <a:t>10/29/09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ea typeface="+mn-ea"/>
                <a:cs typeface="+mn-cs"/>
              </a:defRPr>
            </a:lvl1pPr>
          </a:lstStyle>
          <a:p>
            <a:pPr>
              <a:defRPr/>
            </a:pPr>
            <a:fld id="{5AC5F77F-66C9-B04B-B94C-B68F7102428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fontAlgn="base">
        <a:spcBef>
          <a:spcPct val="0"/>
        </a:spcBef>
        <a:spcAft>
          <a:spcPct val="0"/>
        </a:spcAft>
        <a:defRPr sz="2400" kern="1200">
          <a:solidFill>
            <a:schemeClr val="tx1"/>
          </a:solidFill>
          <a:latin typeface="+mj-lt"/>
          <a:ea typeface="ＭＳ Ｐゴシック" charset="-128"/>
          <a:cs typeface="ＭＳ Ｐゴシック" charset="-128"/>
        </a:defRPr>
      </a:lvl1pPr>
      <a:lvl2pPr algn="ctr" defTabSz="457200" rtl="0" fontAlgn="base">
        <a:spcBef>
          <a:spcPct val="0"/>
        </a:spcBef>
        <a:spcAft>
          <a:spcPct val="0"/>
        </a:spcAft>
        <a:defRPr sz="2400">
          <a:solidFill>
            <a:schemeClr val="tx1"/>
          </a:solidFill>
          <a:latin typeface="Calibri" charset="0"/>
          <a:ea typeface="ＭＳ Ｐゴシック" charset="-128"/>
          <a:cs typeface="ＭＳ Ｐゴシック" charset="-128"/>
        </a:defRPr>
      </a:lvl2pPr>
      <a:lvl3pPr algn="ctr" defTabSz="457200" rtl="0" fontAlgn="base">
        <a:spcBef>
          <a:spcPct val="0"/>
        </a:spcBef>
        <a:spcAft>
          <a:spcPct val="0"/>
        </a:spcAft>
        <a:defRPr sz="2400">
          <a:solidFill>
            <a:schemeClr val="tx1"/>
          </a:solidFill>
          <a:latin typeface="Calibri" charset="0"/>
          <a:ea typeface="ＭＳ Ｐゴシック" charset="-128"/>
          <a:cs typeface="ＭＳ Ｐゴシック" charset="-128"/>
        </a:defRPr>
      </a:lvl3pPr>
      <a:lvl4pPr algn="ctr" defTabSz="457200" rtl="0" fontAlgn="base">
        <a:spcBef>
          <a:spcPct val="0"/>
        </a:spcBef>
        <a:spcAft>
          <a:spcPct val="0"/>
        </a:spcAft>
        <a:defRPr sz="2400">
          <a:solidFill>
            <a:schemeClr val="tx1"/>
          </a:solidFill>
          <a:latin typeface="Calibri" charset="0"/>
          <a:ea typeface="ＭＳ Ｐゴシック" charset="-128"/>
          <a:cs typeface="ＭＳ Ｐゴシック" charset="-128"/>
        </a:defRPr>
      </a:lvl4pPr>
      <a:lvl5pPr algn="ctr" defTabSz="457200" rtl="0" fontAlgn="base">
        <a:spcBef>
          <a:spcPct val="0"/>
        </a:spcBef>
        <a:spcAft>
          <a:spcPct val="0"/>
        </a:spcAft>
        <a:defRPr sz="2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2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2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2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2400">
          <a:solidFill>
            <a:schemeClr val="tx1"/>
          </a:solidFill>
          <a:latin typeface="Calibri" charset="0"/>
          <a:ea typeface="ＭＳ Ｐゴシック" charset="-128"/>
          <a:cs typeface="ＭＳ Ｐゴシック" charset="-128"/>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fontAlgn="base">
        <a:spcBef>
          <a:spcPct val="20000"/>
        </a:spcBef>
        <a:spcAft>
          <a:spcPct val="0"/>
        </a:spcAft>
        <a:buFont typeface="Arial" charset="0"/>
        <a:defRPr sz="2800" kern="1200">
          <a:solidFill>
            <a:schemeClr val="tx1"/>
          </a:solidFill>
          <a:latin typeface="+mn-lt"/>
          <a:ea typeface="ＭＳ Ｐゴシック" charset="-128"/>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5.pdf"/><Relationship Id="rId3"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7.pdf"/><Relationship Id="rId3"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9.pdf"/><Relationship Id="rId3" Type="http://schemas.openxmlformats.org/officeDocument/2006/relationships/image" Target="../media/image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1.pdf"/><Relationship Id="rId3" Type="http://schemas.openxmlformats.org/officeDocument/2006/relationships/image" Target="../media/image2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3.pdf"/><Relationship Id="rId3" Type="http://schemas.openxmlformats.org/officeDocument/2006/relationships/image" Target="../media/image2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5.pdf"/><Relationship Id="rId3" Type="http://schemas.openxmlformats.org/officeDocument/2006/relationships/image" Target="../media/image2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7.pdf"/><Relationship Id="rId3" Type="http://schemas.openxmlformats.org/officeDocument/2006/relationships/image" Target="../media/image2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9.pdf"/><Relationship Id="rId3" Type="http://schemas.openxmlformats.org/officeDocument/2006/relationships/image" Target="../media/image3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df"/><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1.pdf"/><Relationship Id="rId3" Type="http://schemas.openxmlformats.org/officeDocument/2006/relationships/image" Target="../media/image3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3.pdf"/><Relationship Id="rId3" Type="http://schemas.openxmlformats.org/officeDocument/2006/relationships/image" Target="../media/image3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5.pdf"/><Relationship Id="rId3" Type="http://schemas.openxmlformats.org/officeDocument/2006/relationships/image" Target="../media/image3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pdf"/><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pdf"/><Relationship Id="rId3"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pdf"/><Relationship Id="rId3"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pdf"/><Relationship Id="rId3"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1.pdf"/><Relationship Id="rId3"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3.pdf"/><Relationship Id="rId3"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314" name="Title 3"/>
          <p:cNvSpPr>
            <a:spLocks noGrp="1"/>
          </p:cNvSpPr>
          <p:nvPr>
            <p:ph type="title"/>
          </p:nvPr>
        </p:nvSpPr>
        <p:spPr>
          <a:xfrm>
            <a:off x="457200" y="2432050"/>
            <a:ext cx="8229600" cy="1143000"/>
          </a:xfrm>
        </p:spPr>
        <p:txBody>
          <a:bodyPr/>
          <a:lstStyle/>
          <a:p>
            <a:r>
              <a:rPr lang="en-US" smtClean="0"/>
              <a:t>Figures – Chapter 5</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smtClean="0"/>
              <a:t>Figure 5.9 Classes and associations in the MHC-PMS </a:t>
            </a:r>
          </a:p>
        </p:txBody>
      </p:sp>
      <p:pic>
        <p:nvPicPr>
          <p:cNvPr id="4" name="Picture 3" descr="5.9 MHCPMS-classes.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2241549" y="2178050"/>
            <a:ext cx="5141829" cy="3448050"/>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smtClean="0"/>
              <a:t>Figure 5.10 The Consultation class</a:t>
            </a:r>
            <a:r>
              <a:rPr lang="en-GB" smtClean="0"/>
              <a:t> </a:t>
            </a:r>
            <a:endParaRPr lang="en-US" smtClean="0"/>
          </a:p>
        </p:txBody>
      </p:sp>
      <p:pic>
        <p:nvPicPr>
          <p:cNvPr id="4" name="Picture 3" descr="5.10 Consultation Class.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3263900" y="1778000"/>
            <a:ext cx="2184400" cy="3744686"/>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smtClean="0"/>
              <a:t>Figure 5.11 A generalization hierarchy</a:t>
            </a:r>
            <a:r>
              <a:rPr lang="en-GB" smtClean="0"/>
              <a:t> </a:t>
            </a:r>
            <a:endParaRPr lang="en-US" smtClean="0"/>
          </a:p>
        </p:txBody>
      </p:sp>
      <p:pic>
        <p:nvPicPr>
          <p:cNvPr id="4" name="Picture 3" descr="5.11 GeneralizationHierarchy.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2374900" y="2133600"/>
            <a:ext cx="4495800" cy="3238500"/>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smtClean="0"/>
              <a:t>Figure 5.12 A generalization hierarchy with added detail</a:t>
            </a:r>
            <a:r>
              <a:rPr lang="en-GB" smtClean="0"/>
              <a:t> </a:t>
            </a:r>
            <a:endParaRPr lang="en-US" smtClean="0"/>
          </a:p>
        </p:txBody>
      </p:sp>
      <p:pic>
        <p:nvPicPr>
          <p:cNvPr id="4" name="Picture 3" descr="5.12 GeneralisationDetail.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2432049" y="1879600"/>
            <a:ext cx="4576879" cy="3771900"/>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smtClean="0"/>
              <a:t>Figure 5.13 The aggregation association</a:t>
            </a:r>
            <a:r>
              <a:rPr lang="en-GB" smtClean="0"/>
              <a:t> </a:t>
            </a:r>
            <a:endParaRPr lang="en-US" smtClean="0"/>
          </a:p>
        </p:txBody>
      </p:sp>
      <p:pic>
        <p:nvPicPr>
          <p:cNvPr id="4" name="Picture 3" descr="5.13 Aggregation.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2425699" y="2540000"/>
            <a:ext cx="4199467" cy="236220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smtClean="0"/>
              <a:t>Figure 5.14 An activity model of the insulin pump’s operation</a:t>
            </a:r>
            <a:r>
              <a:rPr lang="en-GB" smtClean="0"/>
              <a:t> </a:t>
            </a:r>
            <a:endParaRPr lang="en-US" smtClean="0"/>
          </a:p>
        </p:txBody>
      </p:sp>
      <p:pic>
        <p:nvPicPr>
          <p:cNvPr id="4" name="Picture 3" descr="5.14 PumpDFD.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035049" y="2355850"/>
            <a:ext cx="7215073" cy="2457450"/>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smtClean="0"/>
              <a:t>Figure 5.15 Order processing</a:t>
            </a:r>
            <a:r>
              <a:rPr lang="en-GB" smtClean="0"/>
              <a:t> </a:t>
            </a:r>
            <a:endParaRPr lang="en-US" smtClean="0"/>
          </a:p>
        </p:txBody>
      </p:sp>
      <p:pic>
        <p:nvPicPr>
          <p:cNvPr id="4" name="Picture 3" descr="5.15 OrderSeq.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701800" y="2000250"/>
            <a:ext cx="5920458" cy="3917950"/>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smtClean="0"/>
              <a:t>Figure 5.16 State diagram of a microwave oven</a:t>
            </a:r>
            <a:r>
              <a:rPr lang="en-GB" smtClean="0"/>
              <a:t> </a:t>
            </a:r>
            <a:endParaRPr lang="en-US" smtClean="0"/>
          </a:p>
        </p:txBody>
      </p:sp>
      <p:pic>
        <p:nvPicPr>
          <p:cNvPr id="4" name="Picture 3" descr="5.16 MWOvenStateDiag.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276349" y="1689100"/>
            <a:ext cx="7086461" cy="4305300"/>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smtClean="0"/>
              <a:t>Figure 5.17 States and stimuli for the microwave oven (a)</a:t>
            </a:r>
            <a:r>
              <a:rPr lang="en-GB" smtClean="0"/>
              <a:t> </a:t>
            </a:r>
            <a:endParaRPr lang="en-US" smtClean="0"/>
          </a:p>
        </p:txBody>
      </p:sp>
      <p:graphicFrame>
        <p:nvGraphicFramePr>
          <p:cNvPr id="3" name="Table 2"/>
          <p:cNvGraphicFramePr>
            <a:graphicFrameLocks noGrp="1"/>
          </p:cNvGraphicFramePr>
          <p:nvPr/>
        </p:nvGraphicFramePr>
        <p:xfrm>
          <a:off x="1458913" y="1397000"/>
          <a:ext cx="6161087" cy="4120515"/>
        </p:xfrm>
        <a:graphic>
          <a:graphicData uri="http://schemas.openxmlformats.org/drawingml/2006/table">
            <a:tbl>
              <a:tblPr/>
              <a:tblGrid>
                <a:gridCol w="1757362"/>
                <a:gridCol w="4403725"/>
              </a:tblGrid>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solidFill>
                            <a:srgbClr val="000000"/>
                          </a:solidFill>
                          <a:effectLst/>
                          <a:latin typeface="Arial" charset="0"/>
                          <a:ea typeface="Times New Roman" charset="0"/>
                        </a:rPr>
                        <a:t>State</a:t>
                      </a:r>
                      <a:endParaRPr kumimoji="0" lang="en-GB" sz="1200" b="1" i="0" u="none" strike="noStrike" cap="none" normalizeH="0" baseline="0" dirty="0">
                        <a:ln>
                          <a:noFill/>
                        </a:ln>
                        <a:solidFill>
                          <a:srgbClr val="000000"/>
                        </a:solidFill>
                        <a:effectLst/>
                        <a:latin typeface="Arial" charset="0"/>
                        <a:ea typeface="Times New Roman" charset="0"/>
                      </a:endParaRPr>
                    </a:p>
                  </a:txBody>
                  <a:tcPr marL="54610" marR="54610" marT="9144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smtClean="0">
                          <a:ln>
                            <a:noFill/>
                          </a:ln>
                          <a:solidFill>
                            <a:srgbClr val="000000"/>
                          </a:solidFill>
                          <a:effectLst/>
                          <a:latin typeface="Arial" charset="0"/>
                          <a:ea typeface="Times New Roman" charset="0"/>
                        </a:rPr>
                        <a:t>Description</a:t>
                      </a:r>
                      <a:endParaRPr kumimoji="0" lang="en-GB" sz="1200" b="1" i="0" u="none" strike="noStrike" cap="none" normalizeH="0" baseline="0">
                        <a:ln>
                          <a:noFill/>
                        </a:ln>
                        <a:solidFill>
                          <a:srgbClr val="000000"/>
                        </a:solidFill>
                        <a:effectLst/>
                        <a:latin typeface="Arial" charset="0"/>
                        <a:ea typeface="Times New Roman" charset="0"/>
                      </a:endParaRPr>
                    </a:p>
                  </a:txBody>
                  <a:tcPr marL="54610" marR="54610" marT="9144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rgbClr val="000000"/>
                          </a:solidFill>
                          <a:effectLst/>
                          <a:latin typeface="Arial" charset="0"/>
                          <a:ea typeface="Times New Roman" charset="0"/>
                        </a:rPr>
                        <a:t>Waiting</a:t>
                      </a:r>
                      <a:endParaRPr kumimoji="0" lang="en-GB" sz="1200" b="0" i="0" u="none" strike="noStrike" cap="none" normalizeH="0" baseline="0">
                        <a:ln>
                          <a:noFill/>
                        </a:ln>
                        <a:solidFill>
                          <a:srgbClr val="000000"/>
                        </a:solidFill>
                        <a:effectLst/>
                        <a:latin typeface="Arial" charset="0"/>
                        <a:ea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Arial" charset="0"/>
                          <a:ea typeface="Times New Roman" charset="0"/>
                        </a:rPr>
                        <a:t>The oven is waiting for input. The display shows the current time.</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Arial" charset="0"/>
                          <a:ea typeface="Times New Roman" charset="0"/>
                        </a:rPr>
                        <a:t>Half power</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Arial" charset="0"/>
                          <a:ea typeface="Times New Roman" charset="0"/>
                        </a:rPr>
                        <a:t>The oven power is set to 300 watts. The display shows ‘Half power’.</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Arial" charset="0"/>
                          <a:ea typeface="Times New Roman" charset="0"/>
                        </a:rPr>
                        <a:t>Full power</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Arial" charset="0"/>
                          <a:ea typeface="Times New Roman" charset="0"/>
                        </a:rPr>
                        <a:t>The oven power is set to 600 watts. The display shows ‘Full power’.</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Arial" charset="0"/>
                          <a:ea typeface="Times New Roman" charset="0"/>
                        </a:rPr>
                        <a:t>Set time</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Arial" charset="0"/>
                          <a:ea typeface="Times New Roman" charset="0"/>
                        </a:rPr>
                        <a:t>The cooking time is set to the user’s input value. The display shows the cooking time selected and is updated as the time is set.</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Arial" charset="0"/>
                          <a:ea typeface="Times New Roman" charset="0"/>
                        </a:rPr>
                        <a:t>Disabled</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Arial" charset="0"/>
                          <a:ea typeface="Times New Roman" charset="0"/>
                        </a:rPr>
                        <a:t>Oven operation is disabled for safety. Interior oven light is on. Display shows ‘Not ready’.</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Arial" charset="0"/>
                          <a:ea typeface="Times New Roman" charset="0"/>
                        </a:rPr>
                        <a:t>Enabled</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Arial" charset="0"/>
                          <a:ea typeface="Times New Roman" charset="0"/>
                        </a:rPr>
                        <a:t>Oven operation is enabled. Interior oven light is off. Display shows ‘Ready to cook’.</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Arial" charset="0"/>
                          <a:ea typeface="Times New Roman" charset="0"/>
                        </a:rPr>
                        <a:t>Operation</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Arial" charset="0"/>
                          <a:ea typeface="Times New Roman" charset="0"/>
                        </a:rPr>
                        <a:t>Oven in operation. Interior oven light is on. Display shows the timer countdown. On completion of cooking, the buzzer is sounded for five seconds. Oven light is on. Display shows ‘Cooking complete’ while buzzer is sounding</a:t>
                      </a:r>
                      <a:r>
                        <a:rPr kumimoji="0" lang="en-GB" sz="1200" b="0" i="0" u="none" strike="noStrike" cap="none" normalizeH="0" baseline="0" dirty="0" smtClean="0">
                          <a:ln>
                            <a:noFill/>
                          </a:ln>
                          <a:solidFill>
                            <a:srgbClr val="000000"/>
                          </a:solidFill>
                          <a:effectLst/>
                          <a:latin typeface="Arial" charset="0"/>
                          <a:ea typeface="Times New Roman" charset="0"/>
                        </a:rPr>
                        <a:t>.</a:t>
                      </a:r>
                      <a:endParaRPr kumimoji="0" lang="en-GB" sz="1200" b="0" i="0" u="none" strike="noStrike" cap="none" normalizeH="0" baseline="0" dirty="0">
                        <a:ln>
                          <a:noFill/>
                        </a:ln>
                        <a:solidFill>
                          <a:srgbClr val="000000"/>
                        </a:solidFill>
                        <a:effectLst/>
                        <a:latin typeface="Arial" charset="0"/>
                        <a:ea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smtClean="0"/>
              <a:t>Figure 5.17 States and stimuli for the microwave oven (b)</a:t>
            </a:r>
            <a:r>
              <a:rPr lang="en-GB" smtClean="0"/>
              <a:t> </a:t>
            </a:r>
            <a:endParaRPr lang="en-US" smtClean="0"/>
          </a:p>
        </p:txBody>
      </p:sp>
      <p:graphicFrame>
        <p:nvGraphicFramePr>
          <p:cNvPr id="3" name="Table 2"/>
          <p:cNvGraphicFramePr>
            <a:graphicFrameLocks noGrp="1"/>
          </p:cNvGraphicFramePr>
          <p:nvPr/>
        </p:nvGraphicFramePr>
        <p:xfrm>
          <a:off x="1524000" y="1624013"/>
          <a:ext cx="6394450" cy="3727450"/>
        </p:xfrm>
        <a:graphic>
          <a:graphicData uri="http://schemas.openxmlformats.org/drawingml/2006/table">
            <a:tbl>
              <a:tblPr/>
              <a:tblGrid>
                <a:gridCol w="2794000"/>
                <a:gridCol w="3600450"/>
              </a:tblGrid>
              <a:tr h="393700">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solidFill>
                            <a:srgbClr val="000000"/>
                          </a:solidFill>
                          <a:effectLst/>
                          <a:latin typeface="Arial" charset="0"/>
                          <a:ea typeface="Times New Roman" charset="0"/>
                        </a:rPr>
                        <a:t>Stimulus</a:t>
                      </a:r>
                      <a:endParaRPr kumimoji="0" lang="en-GB" sz="1200" b="1" i="0" u="none" strike="noStrike" cap="none" normalizeH="0" baseline="0" dirty="0">
                        <a:ln>
                          <a:noFill/>
                        </a:ln>
                        <a:solidFill>
                          <a:srgbClr val="000000"/>
                        </a:solidFill>
                        <a:effectLst/>
                        <a:latin typeface="Arial" charset="0"/>
                        <a:ea typeface="Times New Roman" charset="0"/>
                      </a:endParaRPr>
                    </a:p>
                  </a:txBody>
                  <a:tcPr marL="54610" marR="54610" marT="9144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smtClean="0">
                          <a:ln>
                            <a:noFill/>
                          </a:ln>
                          <a:solidFill>
                            <a:srgbClr val="000000"/>
                          </a:solidFill>
                          <a:effectLst/>
                          <a:latin typeface="Arial" charset="0"/>
                          <a:ea typeface="Times New Roman" charset="0"/>
                        </a:rPr>
                        <a:t>Description</a:t>
                      </a:r>
                      <a:endParaRPr kumimoji="0" lang="en-GB" sz="1200" b="1" i="0" u="none" strike="noStrike" cap="none" normalizeH="0" baseline="0">
                        <a:ln>
                          <a:noFill/>
                        </a:ln>
                        <a:solidFill>
                          <a:srgbClr val="000000"/>
                        </a:solidFill>
                        <a:effectLst/>
                        <a:latin typeface="Arial" charset="0"/>
                        <a:ea typeface="Times New Roman" charset="0"/>
                      </a:endParaRPr>
                    </a:p>
                  </a:txBody>
                  <a:tcPr marL="54610" marR="54610" marT="9144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4857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rgbClr val="000000"/>
                          </a:solidFill>
                          <a:effectLst/>
                          <a:latin typeface="Arial" charset="0"/>
                          <a:ea typeface="Times New Roman" charset="0"/>
                        </a:rPr>
                        <a:t>Half </a:t>
                      </a:r>
                      <a:r>
                        <a:rPr kumimoji="0" lang="en-GB" sz="1200" b="0" i="0" u="none" strike="noStrike" cap="none" normalizeH="0" baseline="0">
                          <a:ln>
                            <a:noFill/>
                          </a:ln>
                          <a:solidFill>
                            <a:srgbClr val="000000"/>
                          </a:solidFill>
                          <a:effectLst/>
                          <a:latin typeface="Arial" charset="0"/>
                          <a:ea typeface="Times New Roman" charset="0"/>
                        </a:rPr>
                        <a:t>power </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Arial" charset="0"/>
                          <a:ea typeface="Times New Roman" charset="0"/>
                        </a:rPr>
                        <a:t>The user has pressed the half-power button.</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93700">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Arial" charset="0"/>
                          <a:ea typeface="Times New Roman" charset="0"/>
                        </a:rPr>
                        <a:t>Full power </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Arial" charset="0"/>
                          <a:ea typeface="Times New Roman" charset="0"/>
                        </a:rPr>
                        <a:t>The user has pressed the full-power button.</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4857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Arial" charset="0"/>
                          <a:ea typeface="Times New Roman" charset="0"/>
                        </a:rPr>
                        <a:t>Timer</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Arial" charset="0"/>
                          <a:ea typeface="Times New Roman" charset="0"/>
                        </a:rPr>
                        <a:t>The user has pressed one of the timer buttons.</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93700">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Arial" charset="0"/>
                          <a:ea typeface="Times New Roman" charset="0"/>
                        </a:rPr>
                        <a:t>Number</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Arial" charset="0"/>
                          <a:ea typeface="Times New Roman" charset="0"/>
                        </a:rPr>
                        <a:t>The user has pressed a numeric key.</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93700">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Arial" charset="0"/>
                          <a:ea typeface="Times New Roman" charset="0"/>
                        </a:rPr>
                        <a:t>Door open</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Arial" charset="0"/>
                          <a:ea typeface="Times New Roman" charset="0"/>
                        </a:rPr>
                        <a:t>The oven door switch is not closed.</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93700">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Arial" charset="0"/>
                          <a:ea typeface="Times New Roman" charset="0"/>
                        </a:rPr>
                        <a:t>Door closed</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Arial" charset="0"/>
                          <a:ea typeface="Times New Roman" charset="0"/>
                        </a:rPr>
                        <a:t>The oven door switch is closed.</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93700">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Arial" charset="0"/>
                          <a:ea typeface="Times New Roman" charset="0"/>
                        </a:rPr>
                        <a:t>Start</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Arial" charset="0"/>
                          <a:ea typeface="Times New Roman" charset="0"/>
                        </a:rPr>
                        <a:t>The user has pressed the Start button.</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93700">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Arial" charset="0"/>
                          <a:ea typeface="Times New Roman" charset="0"/>
                        </a:rPr>
                        <a:t>Cancel</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Arial" charset="0"/>
                          <a:ea typeface="Times New Roman" charset="0"/>
                        </a:rPr>
                        <a:t>The user has pressed the Cancel button</a:t>
                      </a:r>
                      <a:r>
                        <a:rPr kumimoji="0" lang="en-GB" sz="1200" b="0" i="0" u="none" strike="noStrike" cap="none" normalizeH="0" baseline="0" dirty="0" smtClean="0">
                          <a:ln>
                            <a:noFill/>
                          </a:ln>
                          <a:solidFill>
                            <a:srgbClr val="000000"/>
                          </a:solidFill>
                          <a:effectLst/>
                          <a:latin typeface="Arial" charset="0"/>
                          <a:ea typeface="Times New Roman" charset="0"/>
                        </a:rPr>
                        <a:t>. </a:t>
                      </a:r>
                      <a:endParaRPr kumimoji="0" lang="en-GB" sz="1200" b="0" i="0" u="none" strike="noStrike" cap="none" normalizeH="0" baseline="0" dirty="0">
                        <a:ln>
                          <a:noFill/>
                        </a:ln>
                        <a:solidFill>
                          <a:srgbClr val="000000"/>
                        </a:solidFill>
                        <a:effectLst/>
                        <a:latin typeface="Arial" charset="0"/>
                        <a:ea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smtClean="0"/>
              <a:t>Figure 5.1 The context of the MHC-PMS</a:t>
            </a:r>
            <a:r>
              <a:rPr lang="en-GB" smtClean="0"/>
              <a:t> </a:t>
            </a:r>
            <a:endParaRPr lang="en-US" smtClean="0"/>
          </a:p>
        </p:txBody>
      </p:sp>
      <p:pic>
        <p:nvPicPr>
          <p:cNvPr id="4" name="Picture 3" descr="5.1 MHCPMS-Context.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2112485" y="2046859"/>
            <a:ext cx="4760957" cy="2999028"/>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smtClean="0"/>
              <a:t>Figure 5.18 Microwave oven operation</a:t>
            </a:r>
            <a:r>
              <a:rPr lang="en-GB" smtClean="0"/>
              <a:t> </a:t>
            </a:r>
            <a:endParaRPr lang="en-US" smtClean="0"/>
          </a:p>
        </p:txBody>
      </p:sp>
      <p:pic>
        <p:nvPicPr>
          <p:cNvPr id="4" name="Picture 3" descr="5.18 Operate-state-mc.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2228850" y="1746250"/>
            <a:ext cx="5048250" cy="4057650"/>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smtClean="0"/>
              <a:t>Figure 5.19 MDA transformations</a:t>
            </a:r>
          </a:p>
        </p:txBody>
      </p:sp>
      <p:pic>
        <p:nvPicPr>
          <p:cNvPr id="4" name="Picture 3" descr="5.19 MDA-Transformations.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365250" y="2273300"/>
            <a:ext cx="6789738" cy="2806700"/>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smtClean="0"/>
              <a:t>Figure 5.20 Multiple platform-specific models </a:t>
            </a:r>
          </a:p>
        </p:txBody>
      </p:sp>
      <p:pic>
        <p:nvPicPr>
          <p:cNvPr id="4" name="Picture 3" descr="5.20 Multiple PSMs.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857250" y="2438400"/>
            <a:ext cx="7117940" cy="251460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smtClean="0"/>
              <a:t>Figure 5.2 Process model of involuntary detention</a:t>
            </a:r>
            <a:r>
              <a:rPr lang="en-GB" smtClean="0"/>
              <a:t> </a:t>
            </a:r>
            <a:endParaRPr lang="en-US" smtClean="0"/>
          </a:p>
        </p:txBody>
      </p:sp>
      <p:pic>
        <p:nvPicPr>
          <p:cNvPr id="4" name="Picture 3" descr="5.2 DetentionProcess.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110659" y="1968500"/>
            <a:ext cx="7032447" cy="3626598"/>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smtClean="0"/>
              <a:t>Figure 5.3 Transfer-data use case</a:t>
            </a:r>
            <a:r>
              <a:rPr lang="en-GB" smtClean="0"/>
              <a:t> </a:t>
            </a:r>
            <a:endParaRPr lang="en-US" smtClean="0"/>
          </a:p>
        </p:txBody>
      </p:sp>
      <p:pic>
        <p:nvPicPr>
          <p:cNvPr id="4" name="Picture 3" descr="5.3 UseCase.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866722" y="2548517"/>
            <a:ext cx="7486946" cy="1214863"/>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smtClean="0"/>
              <a:t>Figure 5.4 Tabular description of the ‘Transfer data’ use-case</a:t>
            </a:r>
            <a:r>
              <a:rPr lang="en-GB" smtClean="0"/>
              <a:t> </a:t>
            </a:r>
            <a:endParaRPr lang="en-US" smtClean="0"/>
          </a:p>
        </p:txBody>
      </p:sp>
      <p:graphicFrame>
        <p:nvGraphicFramePr>
          <p:cNvPr id="3" name="Table 2"/>
          <p:cNvGraphicFramePr>
            <a:graphicFrameLocks noGrp="1"/>
          </p:cNvGraphicFramePr>
          <p:nvPr/>
        </p:nvGraphicFramePr>
        <p:xfrm>
          <a:off x="1227138" y="1635125"/>
          <a:ext cx="6096000" cy="3503295"/>
        </p:xfrm>
        <a:graphic>
          <a:graphicData uri="http://schemas.openxmlformats.org/drawingml/2006/table">
            <a:tbl>
              <a:tblPr/>
              <a:tblGrid>
                <a:gridCol w="2043112"/>
                <a:gridCol w="4052888"/>
              </a:tblGrid>
              <a:tr h="371475">
                <a:tc gridSpan="2">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solidFill>
                            <a:srgbClr val="000000"/>
                          </a:solidFill>
                          <a:effectLst/>
                          <a:latin typeface="Arial" charset="0"/>
                          <a:ea typeface="Times New Roman" charset="0"/>
                        </a:rPr>
                        <a:t>MHC</a:t>
                      </a:r>
                      <a:r>
                        <a:rPr kumimoji="0" lang="en-GB" sz="1200" b="1" i="0" u="none" strike="noStrike" cap="none" normalizeH="0" baseline="0" dirty="0">
                          <a:ln>
                            <a:noFill/>
                          </a:ln>
                          <a:solidFill>
                            <a:srgbClr val="000000"/>
                          </a:solidFill>
                          <a:effectLst/>
                          <a:latin typeface="Arial" charset="0"/>
                          <a:ea typeface="Times New Roman" charset="0"/>
                        </a:rPr>
                        <a:t>-PMS: Transfer </a:t>
                      </a:r>
                      <a:r>
                        <a:rPr kumimoji="0" lang="en-GB" sz="1200" b="1" i="0" u="none" strike="noStrike" cap="none" normalizeH="0" baseline="0" dirty="0" smtClean="0">
                          <a:ln>
                            <a:noFill/>
                          </a:ln>
                          <a:solidFill>
                            <a:srgbClr val="000000"/>
                          </a:solidFill>
                          <a:effectLst/>
                          <a:latin typeface="Arial" charset="0"/>
                          <a:ea typeface="Times New Roman" charset="0"/>
                        </a:rPr>
                        <a:t>data</a:t>
                      </a:r>
                      <a:endParaRPr kumimoji="0" lang="en-GB" sz="1200" b="1" i="0" u="none" strike="noStrike" cap="none" normalizeH="0" baseline="0" dirty="0">
                        <a:ln>
                          <a:noFill/>
                        </a:ln>
                        <a:solidFill>
                          <a:srgbClr val="000000"/>
                        </a:solidFill>
                        <a:effectLst/>
                        <a:latin typeface="Arial" charset="0"/>
                        <a:ea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en-US"/>
                    </a:p>
                  </a:txBody>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Arial" charset="0"/>
                          <a:ea typeface="Times New Roman" charset="0"/>
                        </a:rPr>
                        <a:t>Actors</a:t>
                      </a:r>
                      <a:endParaRPr kumimoji="0" lang="en-GB" sz="1200" b="0" i="0" u="none" strike="noStrike" cap="none" normalizeH="0" baseline="0" dirty="0">
                        <a:ln>
                          <a:noFill/>
                        </a:ln>
                        <a:solidFill>
                          <a:srgbClr val="000000"/>
                        </a:solidFill>
                        <a:effectLst/>
                        <a:latin typeface="Arial" charset="0"/>
                        <a:ea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Arial" charset="0"/>
                          <a:ea typeface="Times New Roman" charset="0"/>
                        </a:rPr>
                        <a:t>Medical receptionist, patient records system (PRS)</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Arial" charset="0"/>
                          <a:ea typeface="Times New Roman" charset="0"/>
                        </a:rPr>
                        <a:t>Description</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Arial" charset="0"/>
                          <a:ea typeface="Times New Roman" charset="0"/>
                        </a:rPr>
                        <a:t>A receptionist may transfer data from the MHC-PMS to a general patient record database that is maintained by a health authority. The information transferred may either be updated personal information (address, phone number, etc.) or a summary of the patient’s diagnosis and treatment.</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Arial" charset="0"/>
                          <a:ea typeface="Times New Roman" charset="0"/>
                        </a:rPr>
                        <a:t>Data</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Arial" charset="0"/>
                          <a:ea typeface="Times New Roman" charset="0"/>
                        </a:rPr>
                        <a:t>Patient’s personal information, treatment summary</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Arial" charset="0"/>
                          <a:ea typeface="Times New Roman" charset="0"/>
                        </a:rPr>
                        <a:t>Stimulus</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Arial" charset="0"/>
                          <a:ea typeface="Times New Roman" charset="0"/>
                        </a:rPr>
                        <a:t>User command issued by medical receptionist</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Arial" charset="0"/>
                          <a:ea typeface="Times New Roman" charset="0"/>
                        </a:rPr>
                        <a:t>Response</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Arial" charset="0"/>
                          <a:ea typeface="Times New Roman" charset="0"/>
                        </a:rPr>
                        <a:t>Confirmation that PRS has been updated</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Arial" charset="0"/>
                          <a:ea typeface="Times New Roman" charset="0"/>
                        </a:rPr>
                        <a:t>Comments</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Arial" charset="0"/>
                          <a:ea typeface="Times New Roman" charset="0"/>
                        </a:rPr>
                        <a:t>The receptionist must have appropriate security permissions to access the patient information and the PRS</a:t>
                      </a:r>
                      <a:r>
                        <a:rPr kumimoji="0" lang="en-GB" sz="1200" b="0" i="0" u="none" strike="noStrike" cap="none" normalizeH="0" baseline="0" dirty="0" smtClean="0">
                          <a:ln>
                            <a:noFill/>
                          </a:ln>
                          <a:solidFill>
                            <a:srgbClr val="000000"/>
                          </a:solidFill>
                          <a:effectLst/>
                          <a:latin typeface="Arial" charset="0"/>
                          <a:ea typeface="Times New Roman" charset="0"/>
                        </a:rPr>
                        <a:t>.</a:t>
                      </a:r>
                      <a:endParaRPr kumimoji="0" lang="en-GB" sz="1200" b="0" i="0" u="none" strike="noStrike" cap="none" normalizeH="0" baseline="0" dirty="0">
                        <a:ln>
                          <a:noFill/>
                        </a:ln>
                        <a:solidFill>
                          <a:srgbClr val="000000"/>
                        </a:solidFill>
                        <a:effectLst/>
                        <a:latin typeface="Arial" charset="0"/>
                        <a:ea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smtClean="0"/>
              <a:t>Figure 5.5 Use cases involving the role ‘Medical Receptionist’</a:t>
            </a:r>
            <a:r>
              <a:rPr lang="en-GB" smtClean="0"/>
              <a:t> </a:t>
            </a:r>
            <a:endParaRPr lang="en-US" smtClean="0"/>
          </a:p>
        </p:txBody>
      </p:sp>
      <p:pic>
        <p:nvPicPr>
          <p:cNvPr id="4" name="Picture 3" descr="5.5 RecepUseCases.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2279650" y="1417638"/>
            <a:ext cx="4451350" cy="4795654"/>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smtClean="0"/>
              <a:t>Figure 5.6 Sequence diagram for View patient information</a:t>
            </a:r>
            <a:r>
              <a:rPr lang="en-GB" smtClean="0"/>
              <a:t> </a:t>
            </a:r>
            <a:endParaRPr lang="en-US" smtClean="0"/>
          </a:p>
        </p:txBody>
      </p:sp>
      <p:pic>
        <p:nvPicPr>
          <p:cNvPr id="4" name="Picture 3" descr="5.6 ViewInfoSeqDiag.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530349" y="1727200"/>
            <a:ext cx="6455927" cy="438150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smtClean="0"/>
              <a:t>Figure 5.7 Sequence diagram for Transfer Data</a:t>
            </a:r>
            <a:r>
              <a:rPr lang="en-GB" smtClean="0"/>
              <a:t> </a:t>
            </a:r>
            <a:endParaRPr lang="en-US" smtClean="0"/>
          </a:p>
        </p:txBody>
      </p:sp>
      <p:pic>
        <p:nvPicPr>
          <p:cNvPr id="4" name="Picture 3" descr="5.7 TransferData.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2057399" y="1231900"/>
            <a:ext cx="5395649" cy="542290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smtClean="0"/>
              <a:t>Figure 5.8 UML classes and association</a:t>
            </a:r>
            <a:r>
              <a:rPr lang="en-GB" smtClean="0"/>
              <a:t> </a:t>
            </a:r>
            <a:endParaRPr lang="en-US" smtClean="0"/>
          </a:p>
        </p:txBody>
      </p:sp>
      <p:pic>
        <p:nvPicPr>
          <p:cNvPr id="4" name="Picture 3" descr="5.8 ClassAssoc.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2076449" y="3060700"/>
            <a:ext cx="5312019" cy="952500"/>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Figur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Figures.thmx</Template>
  <TotalTime>250</TotalTime>
  <Words>528</Words>
  <Application>Microsoft Macintosh PowerPoint</Application>
  <PresentationFormat>On-screen Show (4:3)</PresentationFormat>
  <Paragraphs>69</Paragraphs>
  <Slides>22</Slides>
  <Notes>0</Notes>
  <HiddenSlides>0</HiddenSlides>
  <MMClips>0</MMClips>
  <ScaleCrop>false</ScaleCrop>
  <HeadingPairs>
    <vt:vector size="6" baseType="variant">
      <vt:variant>
        <vt:lpstr>Fonts Used</vt:lpstr>
      </vt:variant>
      <vt:variant>
        <vt:i4>4</vt:i4>
      </vt:variant>
      <vt:variant>
        <vt:lpstr>Design Template</vt:lpstr>
      </vt:variant>
      <vt:variant>
        <vt:i4>1</vt:i4>
      </vt:variant>
      <vt:variant>
        <vt:lpstr>Slide Titles</vt:lpstr>
      </vt:variant>
      <vt:variant>
        <vt:i4>22</vt:i4>
      </vt:variant>
    </vt:vector>
  </HeadingPairs>
  <TitlesOfParts>
    <vt:vector size="27" baseType="lpstr">
      <vt:lpstr>Calibri</vt:lpstr>
      <vt:lpstr>ＭＳ Ｐゴシック</vt:lpstr>
      <vt:lpstr>Arial</vt:lpstr>
      <vt:lpstr>Times New Roman</vt:lpstr>
      <vt:lpstr>Figures</vt:lpstr>
      <vt:lpstr>Figures – Chapter 5</vt:lpstr>
      <vt:lpstr>Figure 5.1 The context of the MHC-PMS </vt:lpstr>
      <vt:lpstr>Figure 5.2 Process model of involuntary detention </vt:lpstr>
      <vt:lpstr>Figure 5.3 Transfer-data use case </vt:lpstr>
      <vt:lpstr>Figure 5.4 Tabular description of the ‘Transfer data’ use-case </vt:lpstr>
      <vt:lpstr>Figure 5.5 Use cases involving the role ‘Medical Receptionist’ </vt:lpstr>
      <vt:lpstr>Figure 5.6 Sequence diagram for View patient information </vt:lpstr>
      <vt:lpstr>Figure 5.7 Sequence diagram for Transfer Data </vt:lpstr>
      <vt:lpstr>Figure 5.8 UML classes and association </vt:lpstr>
      <vt:lpstr>Figure 5.9 Classes and associations in the MHC-PMS </vt:lpstr>
      <vt:lpstr>Figure 5.10 The Consultation class </vt:lpstr>
      <vt:lpstr>Figure 5.11 A generalization hierarchy </vt:lpstr>
      <vt:lpstr>Figure 5.12 A generalization hierarchy with added detail </vt:lpstr>
      <vt:lpstr>Figure 5.13 The aggregation association </vt:lpstr>
      <vt:lpstr>Figure 5.14 An activity model of the insulin pump’s operation </vt:lpstr>
      <vt:lpstr>Figure 5.15 Order processing </vt:lpstr>
      <vt:lpstr>Figure 5.16 State diagram of a microwave oven </vt:lpstr>
      <vt:lpstr>Figure 5.17 States and stimuli for the microwave oven (a) </vt:lpstr>
      <vt:lpstr>Figure 5.17 States and stimuli for the microwave oven (b) </vt:lpstr>
      <vt:lpstr>Figure 5.18 Microwave oven operation </vt:lpstr>
      <vt:lpstr>Figure 5.19 MDA transformations</vt:lpstr>
      <vt:lpstr>Figure 5.20 Multiple platform-specific models </vt:lpstr>
    </vt:vector>
  </TitlesOfParts>
  <Company>St Andrews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 – Chapter 5</dc:title>
  <dc:creator>Ian Sommerville</dc:creator>
  <cp:lastModifiedBy>Ian Sommerville</cp:lastModifiedBy>
  <cp:revision>7</cp:revision>
  <dcterms:created xsi:type="dcterms:W3CDTF">2009-10-29T19:23:41Z</dcterms:created>
  <dcterms:modified xsi:type="dcterms:W3CDTF">2009-10-29T19:31:05Z</dcterms:modified>
</cp:coreProperties>
</file>