
<file path=[Content_Types].xml><?xml version="1.0" encoding="utf-8"?>
<Types xmlns="http://schemas.openxmlformats.org/package/2006/content-types">
  <Default Extension="rels" ContentType="application/vnd.openxmlformats-package.relationships+xml"/>
  <Override PartName="/ppt/slideLayouts/slideLayout1.xml" ContentType="application/vnd.openxmlformats-officedocument.presentationml.slideLayout+xml"/>
  <Default Extension="png" ContentType="image/png"/>
  <Override PartName="/ppt/slides/slide11.xml" ContentType="application/vnd.openxmlformats-officedocument.presentationml.slide+xml"/>
  <Default Extension="xml" ContentType="application/xml"/>
  <Override PartName="/ppt/slides/slide9.xml" ContentType="application/vnd.openxmlformats-officedocument.presentationml.slide+xml"/>
  <Default Extension="jpeg" ContentType="image/jpeg"/>
  <Override PartName="/ppt/tableStyles.xml" ContentType="application/vnd.openxmlformats-officedocument.presentationml.tableStyles+xml"/>
  <Override PartName="/ppt/slideLayouts/slideLayout8.xml" ContentType="application/vnd.openxmlformats-officedocument.presentationml.slideLayout+xml"/>
  <Override PartName="/ppt/slides/slide7.xml" ContentType="application/vnd.openxmlformats-officedocument.presentationml.slide+xml"/>
  <Override PartName="/ppt/slideLayouts/slideLayout6.xml" ContentType="application/vnd.openxmlformats-officedocument.presentationml.slideLayout+xml"/>
  <Override PartName="/ppt/slides/slide5.xml" ContentType="application/vnd.openxmlformats-officedocument.presentationml.slide+xml"/>
  <Override PartName="/ppt/slideMasters/slideMaster1.xml" ContentType="application/vnd.openxmlformats-officedocument.presentationml.slideMaster+xml"/>
  <Override PartName="/ppt/slideLayouts/slideLayout4.xml" ContentType="application/vnd.openxmlformats-officedocument.presentationml.slideLayout+xml"/>
  <Override PartName="/ppt/slides/slide3.xml" ContentType="application/vnd.openxmlformats-officedocument.presentationml.slide+xml"/>
  <Override PartName="/ppt/slideLayouts/slideLayout10.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ppt/slideLayouts/slideLayout2.xml" ContentType="application/vnd.openxmlformats-officedocument.presentationml.slideLayout+xml"/>
  <Override PartName="/ppt/slides/slide1.xml" ContentType="application/vnd.openxmlformats-officedocument.presentationml.slide+xml"/>
  <Override PartName="/ppt/slides/slide12.xml" ContentType="application/vnd.openxmlformats-officedocument.presentationml.slide+xml"/>
  <Default Extension="bin" ContentType="application/vnd.openxmlformats-officedocument.presentationml.printerSettings"/>
  <Override PartName="/ppt/slides/slide10.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slides/slide8.xml" ContentType="application/vnd.openxmlformats-officedocument.presentationml.slide+xml"/>
  <Override PartName="/ppt/presentation.xml" ContentType="application/vnd.openxmlformats-officedocument.presentationml.presentation.main+xml"/>
  <Override PartName="/ppt/slideLayouts/slideLayout7.xml" ContentType="application/vnd.openxmlformats-officedocument.presentationml.slideLayout+xml"/>
  <Override PartName="/ppt/slides/slide6.xml" ContentType="application/vnd.openxmlformats-officedocument.presentationml.slide+xml"/>
  <Default Extension="pdf" ContentType="application/pdf"/>
  <Override PartName="/ppt/slideLayouts/slideLayout5.xml" ContentType="application/vnd.openxmlformats-officedocument.presentationml.slideLayout+xml"/>
  <Override PartName="/ppt/slides/slide4.xml" ContentType="application/vnd.openxmlformats-officedocument.presentationml.slide+xml"/>
  <Override PartName="/ppt/slideLayouts/slideLayout11.xml" ContentType="application/vnd.openxmlformats-officedocument.presentationml.slideLayout+xml"/>
  <Override PartName="/ppt/theme/theme1.xml" ContentType="application/vnd.openxmlformats-officedocument.theme+xml"/>
  <Override PartName="/ppt/presProps.xml" ContentType="application/vnd.openxmlformats-officedocument.presentationml.presProps+xml"/>
  <Override PartName="/ppt/slideLayouts/slideLayout3.xml" ContentType="application/vnd.openxmlformats-officedocument.presentationml.slideLayout+xml"/>
  <Override PartName="/ppt/slides/slide2.xml" ContentType="application/vnd.openxmlformats-officedocument.presentationml.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aveSubsetFonts="1" autoCompressPictures="0">
  <p:sldMasterIdLst>
    <p:sldMasterId id="2147483648" r:id="rId1"/>
  </p:sldMasterIdLst>
  <p:sldIdLst>
    <p:sldId id="256" r:id="rId2"/>
    <p:sldId id="257" r:id="rId3"/>
    <p:sldId id="258" r:id="rId4"/>
    <p:sldId id="259" r:id="rId5"/>
    <p:sldId id="260" r:id="rId6"/>
    <p:sldId id="261" r:id="rId7"/>
    <p:sldId id="262" r:id="rId8"/>
    <p:sldId id="267" r:id="rId9"/>
    <p:sldId id="263" r:id="rId10"/>
    <p:sldId id="264" r:id="rId11"/>
    <p:sldId id="265" r:id="rId12"/>
    <p:sldId id="266" r:id="rId13"/>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lastView="sldThumbnailView">
  <p:normalViewPr>
    <p:restoredLeft sz="15620"/>
    <p:restoredTop sz="94660"/>
  </p:normalViewPr>
  <p:slideViewPr>
    <p:cSldViewPr snapToGrid="0" snapToObjects="1">
      <p:cViewPr varScale="1">
        <p:scale>
          <a:sx n="94" d="100"/>
          <a:sy n="94" d="100"/>
        </p:scale>
        <p:origin x="-984" y="-104"/>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printerSettings" Target="printerSettings/printerSettings1.bin"/><Relationship Id="rId15" Type="http://schemas.openxmlformats.org/officeDocument/2006/relationships/presProps" Target="presProps.xml"/><Relationship Id="rId16" Type="http://schemas.openxmlformats.org/officeDocument/2006/relationships/viewProps" Target="viewProps.xml"/><Relationship Id="rId17" Type="http://schemas.openxmlformats.org/officeDocument/2006/relationships/theme" Target="theme/theme1.xml"/><Relationship Id="rId18"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GB"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smtClean="0"/>
              <a:t>Click to edit Master subtitle style</a:t>
            </a:r>
            <a:endParaRPr lang="en-US"/>
          </a:p>
        </p:txBody>
      </p:sp>
      <p:sp>
        <p:nvSpPr>
          <p:cNvPr id="4" name="Date Placeholder 3"/>
          <p:cNvSpPr>
            <a:spLocks noGrp="1"/>
          </p:cNvSpPr>
          <p:nvPr>
            <p:ph type="dt" sz="half" idx="10"/>
          </p:nvPr>
        </p:nvSpPr>
        <p:spPr/>
        <p:txBody>
          <a:bodyPr/>
          <a:lstStyle/>
          <a:p>
            <a:fld id="{62A0BA05-32FD-0143-A734-72B61622214E}" type="datetimeFigureOut">
              <a:rPr lang="en-US" smtClean="0"/>
              <a:t>11/30/09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8FEBCE9-A86B-9C48-9EF4-AA1E30B0DC27}" type="slidenum">
              <a:rPr lang="en-US" smtClean="0"/>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10"/>
          </p:nvPr>
        </p:nvSpPr>
        <p:spPr/>
        <p:txBody>
          <a:bodyPr/>
          <a:lstStyle/>
          <a:p>
            <a:fld id="{62A0BA05-32FD-0143-A734-72B61622214E}" type="datetimeFigureOut">
              <a:rPr lang="en-US" smtClean="0"/>
              <a:t>11/30/09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8FEBCE9-A86B-9C48-9EF4-AA1E30B0DC27}"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GB"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10"/>
          </p:nvPr>
        </p:nvSpPr>
        <p:spPr/>
        <p:txBody>
          <a:bodyPr/>
          <a:lstStyle/>
          <a:p>
            <a:fld id="{62A0BA05-32FD-0143-A734-72B61622214E}" type="datetimeFigureOut">
              <a:rPr lang="en-US" smtClean="0"/>
              <a:t>11/30/09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8FEBCE9-A86B-9C48-9EF4-AA1E30B0DC27}"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Content Placeholder 2"/>
          <p:cNvSpPr>
            <a:spLocks noGrp="1"/>
          </p:cNvSpPr>
          <p:nvPr>
            <p:ph idx="1"/>
          </p:nvPr>
        </p:nvSpPr>
        <p:spPr/>
        <p:txBody>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10"/>
          </p:nvPr>
        </p:nvSpPr>
        <p:spPr/>
        <p:txBody>
          <a:bodyPr/>
          <a:lstStyle/>
          <a:p>
            <a:fld id="{62A0BA05-32FD-0143-A734-72B61622214E}" type="datetimeFigureOut">
              <a:rPr lang="en-US" smtClean="0"/>
              <a:t>11/30/09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8FEBCE9-A86B-9C48-9EF4-AA1E30B0DC27}"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GB"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GB" smtClean="0"/>
              <a:t>Click to edit Master text styles</a:t>
            </a:r>
          </a:p>
        </p:txBody>
      </p:sp>
      <p:sp>
        <p:nvSpPr>
          <p:cNvPr id="4" name="Date Placeholder 3"/>
          <p:cNvSpPr>
            <a:spLocks noGrp="1"/>
          </p:cNvSpPr>
          <p:nvPr>
            <p:ph type="dt" sz="half" idx="10"/>
          </p:nvPr>
        </p:nvSpPr>
        <p:spPr/>
        <p:txBody>
          <a:bodyPr/>
          <a:lstStyle/>
          <a:p>
            <a:fld id="{62A0BA05-32FD-0143-A734-72B61622214E}" type="datetimeFigureOut">
              <a:rPr lang="en-US" smtClean="0"/>
              <a:t>11/30/09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8FEBCE9-A86B-9C48-9EF4-AA1E30B0DC27}" type="slidenum">
              <a:rPr lang="en-US" smtClean="0"/>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5" name="Date Placeholder 4"/>
          <p:cNvSpPr>
            <a:spLocks noGrp="1"/>
          </p:cNvSpPr>
          <p:nvPr>
            <p:ph type="dt" sz="half" idx="10"/>
          </p:nvPr>
        </p:nvSpPr>
        <p:spPr/>
        <p:txBody>
          <a:bodyPr/>
          <a:lstStyle/>
          <a:p>
            <a:fld id="{62A0BA05-32FD-0143-A734-72B61622214E}" type="datetimeFigureOut">
              <a:rPr lang="en-US" smtClean="0"/>
              <a:t>11/30/09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8FEBCE9-A86B-9C48-9EF4-AA1E30B0DC27}"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GB"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7" name="Date Placeholder 6"/>
          <p:cNvSpPr>
            <a:spLocks noGrp="1"/>
          </p:cNvSpPr>
          <p:nvPr>
            <p:ph type="dt" sz="half" idx="10"/>
          </p:nvPr>
        </p:nvSpPr>
        <p:spPr/>
        <p:txBody>
          <a:bodyPr/>
          <a:lstStyle/>
          <a:p>
            <a:fld id="{62A0BA05-32FD-0143-A734-72B61622214E}" type="datetimeFigureOut">
              <a:rPr lang="en-US" smtClean="0"/>
              <a:t>11/30/09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8FEBCE9-A86B-9C48-9EF4-AA1E30B0DC27}"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Date Placeholder 2"/>
          <p:cNvSpPr>
            <a:spLocks noGrp="1"/>
          </p:cNvSpPr>
          <p:nvPr>
            <p:ph type="dt" sz="half" idx="10"/>
          </p:nvPr>
        </p:nvSpPr>
        <p:spPr/>
        <p:txBody>
          <a:bodyPr/>
          <a:lstStyle/>
          <a:p>
            <a:fld id="{62A0BA05-32FD-0143-A734-72B61622214E}" type="datetimeFigureOut">
              <a:rPr lang="en-US" smtClean="0"/>
              <a:t>11/30/09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8FEBCE9-A86B-9C48-9EF4-AA1E30B0DC27}"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2A0BA05-32FD-0143-A734-72B61622214E}" type="datetimeFigureOut">
              <a:rPr lang="en-US" smtClean="0"/>
              <a:t>11/30/09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68FEBCE9-A86B-9C48-9EF4-AA1E30B0DC27}"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GB"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smtClean="0"/>
              <a:t>Click to edit Master text styles</a:t>
            </a:r>
          </a:p>
        </p:txBody>
      </p:sp>
      <p:sp>
        <p:nvSpPr>
          <p:cNvPr id="5" name="Date Placeholder 4"/>
          <p:cNvSpPr>
            <a:spLocks noGrp="1"/>
          </p:cNvSpPr>
          <p:nvPr>
            <p:ph type="dt" sz="half" idx="10"/>
          </p:nvPr>
        </p:nvSpPr>
        <p:spPr/>
        <p:txBody>
          <a:bodyPr/>
          <a:lstStyle/>
          <a:p>
            <a:fld id="{62A0BA05-32FD-0143-A734-72B61622214E}" type="datetimeFigureOut">
              <a:rPr lang="en-US" smtClean="0"/>
              <a:t>11/30/09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8FEBCE9-A86B-9C48-9EF4-AA1E30B0DC27}"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GB"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smtClean="0"/>
              <a:t>Click to edit Master text styles</a:t>
            </a:r>
          </a:p>
        </p:txBody>
      </p:sp>
      <p:sp>
        <p:nvSpPr>
          <p:cNvPr id="5" name="Date Placeholder 4"/>
          <p:cNvSpPr>
            <a:spLocks noGrp="1"/>
          </p:cNvSpPr>
          <p:nvPr>
            <p:ph type="dt" sz="half" idx="10"/>
          </p:nvPr>
        </p:nvSpPr>
        <p:spPr/>
        <p:txBody>
          <a:bodyPr/>
          <a:lstStyle/>
          <a:p>
            <a:fld id="{62A0BA05-32FD-0143-A734-72B61622214E}" type="datetimeFigureOut">
              <a:rPr lang="en-US" smtClean="0"/>
              <a:t>11/30/09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8FEBCE9-A86B-9C48-9EF4-AA1E30B0DC27}"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GB" dirty="0" smtClean="0"/>
              <a:t>Click to edit Master title style</a:t>
            </a:r>
            <a:endParaRPr lang="en-US"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2A0BA05-32FD-0143-A734-72B61622214E}" type="datetimeFigureOut">
              <a:rPr lang="en-US" smtClean="0"/>
              <a:t>11/30/09</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8FEBCE9-A86B-9C48-9EF4-AA1E30B0DC27}"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2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9.pdf"/><Relationship Id="rId3" Type="http://schemas.openxmlformats.org/officeDocument/2006/relationships/image" Target="../media/image10.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1.pdf"/><Relationship Id="rId3" Type="http://schemas.openxmlformats.org/officeDocument/2006/relationships/image" Target="../media/image12.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pdf"/><Relationship Id="rId3" Type="http://schemas.openxmlformats.org/officeDocument/2006/relationships/image" Target="../media/image2.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pdf"/><Relationship Id="rId3" Type="http://schemas.openxmlformats.org/officeDocument/2006/relationships/image" Target="../media/image4.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5.pdf"/><Relationship Id="rId3" Type="http://schemas.openxmlformats.org/officeDocument/2006/relationships/image" Target="../media/image6.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7.pdf"/><Relationship Id="rId3" Type="http://schemas.openxmlformats.org/officeDocument/2006/relationships/image" Target="../media/image8.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Figures – Chapter 26</a:t>
            </a:r>
            <a:endParaRPr lang="en-US" dirty="0"/>
          </a:p>
        </p:txBody>
      </p:sp>
      <p:sp>
        <p:nvSpPr>
          <p:cNvPr id="3" name="Subtitle 2"/>
          <p:cNvSpPr>
            <a:spLocks noGrp="1"/>
          </p:cNvSpPr>
          <p:nvPr>
            <p:ph type="subTitle" idx="1"/>
          </p:nvPr>
        </p:nvSpPr>
        <p:spPr/>
        <p:txBody>
          <a:bodyPr/>
          <a:lstStyle/>
          <a:p>
            <a:endParaRPr lang="en-US"/>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Figure 26.9  </a:t>
            </a:r>
            <a:r>
              <a:rPr lang="en-US" dirty="0"/>
              <a:t>Goals and associated practices in the </a:t>
            </a:r>
            <a:r>
              <a:rPr lang="en-US" dirty="0" smtClean="0"/>
              <a:t>CMMI</a:t>
            </a:r>
            <a:r>
              <a:rPr lang="en-GB" dirty="0" smtClean="0"/>
              <a:t> </a:t>
            </a:r>
            <a:endParaRPr lang="en-US" dirty="0"/>
          </a:p>
        </p:txBody>
      </p:sp>
      <p:graphicFrame>
        <p:nvGraphicFramePr>
          <p:cNvPr id="4" name="Content Placeholder 3"/>
          <p:cNvGraphicFramePr>
            <a:graphicFrameLocks noGrp="1"/>
          </p:cNvGraphicFramePr>
          <p:nvPr>
            <p:ph idx="1"/>
          </p:nvPr>
        </p:nvGraphicFramePr>
        <p:xfrm>
          <a:off x="457200" y="1600200"/>
          <a:ext cx="8229600" cy="3997959"/>
        </p:xfrm>
        <a:graphic>
          <a:graphicData uri="http://schemas.openxmlformats.org/drawingml/2006/table">
            <a:tbl>
              <a:tblPr firstRow="1" bandRow="1">
                <a:tableStyleId>{5C22544A-7EE6-4342-B048-85BDC9FD1C3A}</a:tableStyleId>
              </a:tblPr>
              <a:tblGrid>
                <a:gridCol w="3285523"/>
                <a:gridCol w="4944077"/>
              </a:tblGrid>
              <a:tr h="370840">
                <a:tc>
                  <a:txBody>
                    <a:bodyPr/>
                    <a:lstStyle/>
                    <a:p>
                      <a:pPr algn="l">
                        <a:spcAft>
                          <a:spcPts val="0"/>
                        </a:spcAft>
                      </a:pPr>
                      <a:r>
                        <a:rPr lang="en-GB" sz="1400" b="1" dirty="0" smtClean="0">
                          <a:solidFill>
                            <a:srgbClr val="000000"/>
                          </a:solidFill>
                          <a:latin typeface="Arial"/>
                          <a:ea typeface="Times New Roman"/>
                          <a:cs typeface="Arial"/>
                        </a:rPr>
                        <a:t>Goal</a:t>
                      </a:r>
                      <a:endParaRPr lang="en-GB" sz="1400" b="1" dirty="0">
                        <a:solidFill>
                          <a:srgbClr val="000000"/>
                        </a:solidFill>
                        <a:latin typeface="Arial"/>
                        <a:ea typeface="Times New Roman"/>
                        <a:cs typeface="Arial"/>
                      </a:endParaRPr>
                    </a:p>
                  </a:txBody>
                  <a:tcPr marL="73025" marR="73025" marT="0" marB="91440"/>
                </a:tc>
                <a:tc>
                  <a:txBody>
                    <a:bodyPr/>
                    <a:lstStyle/>
                    <a:p>
                      <a:pPr algn="just">
                        <a:spcAft>
                          <a:spcPts val="0"/>
                        </a:spcAft>
                      </a:pPr>
                      <a:r>
                        <a:rPr lang="en-GB" sz="1400" b="1" dirty="0">
                          <a:solidFill>
                            <a:srgbClr val="000000"/>
                          </a:solidFill>
                          <a:latin typeface="Arial"/>
                          <a:ea typeface="Times New Roman"/>
                          <a:cs typeface="Arial"/>
                        </a:rPr>
                        <a:t>Associated </a:t>
                      </a:r>
                      <a:r>
                        <a:rPr lang="en-GB" sz="1400" b="1" dirty="0" smtClean="0">
                          <a:solidFill>
                            <a:srgbClr val="000000"/>
                          </a:solidFill>
                          <a:latin typeface="Arial"/>
                          <a:ea typeface="Times New Roman"/>
                          <a:cs typeface="Arial"/>
                        </a:rPr>
                        <a:t>practices</a:t>
                      </a:r>
                      <a:endParaRPr lang="en-GB" sz="1400" b="1" dirty="0">
                        <a:solidFill>
                          <a:srgbClr val="000000"/>
                        </a:solidFill>
                        <a:latin typeface="Arial"/>
                        <a:ea typeface="Times New Roman"/>
                        <a:cs typeface="Arial"/>
                      </a:endParaRPr>
                    </a:p>
                  </a:txBody>
                  <a:tcPr marL="73025" marR="73025" marT="91440" marB="91440"/>
                </a:tc>
              </a:tr>
              <a:tr h="370840">
                <a:tc>
                  <a:txBody>
                    <a:bodyPr/>
                    <a:lstStyle/>
                    <a:p>
                      <a:pPr algn="l">
                        <a:spcAft>
                          <a:spcPts val="0"/>
                        </a:spcAft>
                      </a:pPr>
                      <a:r>
                        <a:rPr lang="en-GB" sz="1400" dirty="0" smtClean="0">
                          <a:solidFill>
                            <a:srgbClr val="000000"/>
                          </a:solidFill>
                          <a:latin typeface="Arial"/>
                          <a:ea typeface="Times New Roman"/>
                          <a:cs typeface="Arial"/>
                        </a:rPr>
                        <a:t>The </a:t>
                      </a:r>
                      <a:r>
                        <a:rPr lang="en-GB" sz="1400" dirty="0">
                          <a:solidFill>
                            <a:srgbClr val="000000"/>
                          </a:solidFill>
                          <a:latin typeface="Arial"/>
                          <a:ea typeface="Times New Roman"/>
                          <a:cs typeface="Arial"/>
                        </a:rPr>
                        <a:t>requirements are analyzed and validated, and a definition of the required functionality is developed.</a:t>
                      </a:r>
                    </a:p>
                  </a:txBody>
                  <a:tcPr marL="73025" marR="73025" marT="0" marB="91440"/>
                </a:tc>
                <a:tc>
                  <a:txBody>
                    <a:bodyPr/>
                    <a:lstStyle/>
                    <a:p>
                      <a:pPr algn="just">
                        <a:spcAft>
                          <a:spcPts val="0"/>
                        </a:spcAft>
                      </a:pPr>
                      <a:r>
                        <a:rPr lang="en-GB" sz="1400">
                          <a:solidFill>
                            <a:srgbClr val="000000"/>
                          </a:solidFill>
                          <a:latin typeface="Arial"/>
                          <a:ea typeface="Times New Roman"/>
                          <a:cs typeface="Arial"/>
                        </a:rPr>
                        <a:t>Analyze derived requirements systematically to ensure that they are necessary and sufficient.</a:t>
                      </a:r>
                    </a:p>
                  </a:txBody>
                  <a:tcPr marL="73025" marR="73025" marT="0" marB="0"/>
                </a:tc>
              </a:tr>
              <a:tr h="370840">
                <a:tc>
                  <a:txBody>
                    <a:bodyPr/>
                    <a:lstStyle/>
                    <a:p>
                      <a:pPr algn="l">
                        <a:spcAft>
                          <a:spcPts val="0"/>
                        </a:spcAft>
                      </a:pPr>
                      <a:endParaRPr lang="en-GB" sz="1400">
                        <a:solidFill>
                          <a:srgbClr val="000000"/>
                        </a:solidFill>
                        <a:latin typeface="Arial"/>
                        <a:ea typeface="Times New Roman"/>
                        <a:cs typeface="Arial"/>
                      </a:endParaRPr>
                    </a:p>
                  </a:txBody>
                  <a:tcPr marL="73025" marR="73025" marT="0" marB="91440"/>
                </a:tc>
                <a:tc>
                  <a:txBody>
                    <a:bodyPr/>
                    <a:lstStyle/>
                    <a:p>
                      <a:pPr algn="just">
                        <a:spcAft>
                          <a:spcPts val="0"/>
                        </a:spcAft>
                      </a:pPr>
                      <a:r>
                        <a:rPr lang="en-GB" sz="1400">
                          <a:solidFill>
                            <a:srgbClr val="000000"/>
                          </a:solidFill>
                          <a:latin typeface="Arial"/>
                          <a:ea typeface="Times New Roman"/>
                          <a:cs typeface="Arial"/>
                        </a:rPr>
                        <a:t>Validate requirements to ensure that the resulting product will perform as intended in the user’s environment, using multiple techniques as appropriate.</a:t>
                      </a:r>
                    </a:p>
                  </a:txBody>
                  <a:tcPr marL="73025" marR="73025" marT="0" marB="91440"/>
                </a:tc>
              </a:tr>
              <a:tr h="370840">
                <a:tc>
                  <a:txBody>
                    <a:bodyPr/>
                    <a:lstStyle/>
                    <a:p>
                      <a:pPr algn="l">
                        <a:spcAft>
                          <a:spcPts val="0"/>
                        </a:spcAft>
                      </a:pPr>
                      <a:r>
                        <a:rPr lang="en-GB" sz="1400">
                          <a:solidFill>
                            <a:srgbClr val="000000"/>
                          </a:solidFill>
                          <a:latin typeface="Arial"/>
                          <a:ea typeface="Times New Roman"/>
                          <a:cs typeface="Arial"/>
                        </a:rPr>
                        <a:t>Root causes of defects and other problems are systematically determined.</a:t>
                      </a:r>
                    </a:p>
                  </a:txBody>
                  <a:tcPr marL="73025" marR="73025" marT="0" marB="91440"/>
                </a:tc>
                <a:tc>
                  <a:txBody>
                    <a:bodyPr/>
                    <a:lstStyle/>
                    <a:p>
                      <a:pPr algn="just">
                        <a:spcAft>
                          <a:spcPts val="0"/>
                        </a:spcAft>
                      </a:pPr>
                      <a:r>
                        <a:rPr lang="en-GB" sz="1400">
                          <a:solidFill>
                            <a:srgbClr val="000000"/>
                          </a:solidFill>
                          <a:latin typeface="Arial"/>
                          <a:ea typeface="Times New Roman"/>
                          <a:cs typeface="Arial"/>
                        </a:rPr>
                        <a:t>Select the critical defects and other problems for analysis.</a:t>
                      </a:r>
                    </a:p>
                  </a:txBody>
                  <a:tcPr marL="73025" marR="73025" marT="0" marB="91440"/>
                </a:tc>
              </a:tr>
              <a:tr h="370840">
                <a:tc>
                  <a:txBody>
                    <a:bodyPr/>
                    <a:lstStyle/>
                    <a:p>
                      <a:pPr algn="l">
                        <a:spcAft>
                          <a:spcPts val="0"/>
                        </a:spcAft>
                      </a:pPr>
                      <a:endParaRPr lang="en-GB" sz="1400">
                        <a:solidFill>
                          <a:srgbClr val="000000"/>
                        </a:solidFill>
                        <a:latin typeface="Arial"/>
                        <a:ea typeface="Times New Roman"/>
                        <a:cs typeface="Arial"/>
                      </a:endParaRPr>
                    </a:p>
                  </a:txBody>
                  <a:tcPr marL="73025" marR="73025" marT="0" marB="91440"/>
                </a:tc>
                <a:tc>
                  <a:txBody>
                    <a:bodyPr/>
                    <a:lstStyle/>
                    <a:p>
                      <a:pPr algn="just">
                        <a:spcAft>
                          <a:spcPts val="0"/>
                        </a:spcAft>
                      </a:pPr>
                      <a:r>
                        <a:rPr lang="en-GB" sz="1400">
                          <a:solidFill>
                            <a:srgbClr val="000000"/>
                          </a:solidFill>
                          <a:latin typeface="Arial"/>
                          <a:ea typeface="Times New Roman"/>
                          <a:cs typeface="Arial"/>
                        </a:rPr>
                        <a:t>Perform causal analysis of selected defects and other problems and propose actions to address them.</a:t>
                      </a:r>
                    </a:p>
                  </a:txBody>
                  <a:tcPr marL="73025" marR="73025" marT="0" marB="91440"/>
                </a:tc>
              </a:tr>
              <a:tr h="370840">
                <a:tc>
                  <a:txBody>
                    <a:bodyPr/>
                    <a:lstStyle/>
                    <a:p>
                      <a:pPr algn="l">
                        <a:spcAft>
                          <a:spcPts val="0"/>
                        </a:spcAft>
                      </a:pPr>
                      <a:r>
                        <a:rPr lang="en-GB" sz="1400">
                          <a:solidFill>
                            <a:srgbClr val="000000"/>
                          </a:solidFill>
                          <a:latin typeface="Arial"/>
                          <a:ea typeface="Times New Roman"/>
                          <a:cs typeface="Arial"/>
                        </a:rPr>
                        <a:t>The process is institutionalized as a defined process.</a:t>
                      </a:r>
                    </a:p>
                  </a:txBody>
                  <a:tcPr marL="73025" marR="73025" marT="0" marB="91440"/>
                </a:tc>
                <a:tc>
                  <a:txBody>
                    <a:bodyPr/>
                    <a:lstStyle/>
                    <a:p>
                      <a:pPr algn="just">
                        <a:spcAft>
                          <a:spcPts val="0"/>
                        </a:spcAft>
                      </a:pPr>
                      <a:r>
                        <a:rPr lang="en-GB" sz="1400" dirty="0">
                          <a:solidFill>
                            <a:srgbClr val="000000"/>
                          </a:solidFill>
                          <a:latin typeface="Arial"/>
                          <a:ea typeface="Times New Roman"/>
                          <a:cs typeface="Arial"/>
                        </a:rPr>
                        <a:t>Establish and maintain an organizational policy for planning and performing the requirements development process.</a:t>
                      </a:r>
                    </a:p>
                  </a:txBody>
                  <a:tcPr marL="73025" marR="73025" marT="0" marB="91440"/>
                </a:tc>
              </a:tr>
              <a:tr h="370840">
                <a:tc>
                  <a:txBody>
                    <a:bodyPr/>
                    <a:lstStyle/>
                    <a:p>
                      <a:endParaRPr lang="en-US"/>
                    </a:p>
                  </a:txBody>
                  <a:tcPr/>
                </a:tc>
                <a:tc>
                  <a:txBody>
                    <a:bodyPr/>
                    <a:lstStyle/>
                    <a:p>
                      <a:endParaRPr lang="en-US" dirty="0"/>
                    </a:p>
                  </a:txBody>
                  <a:tcPr/>
                </a:tc>
              </a:tr>
            </a:tbl>
          </a:graphicData>
        </a:graphic>
      </p:graphicFrame>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Figure 26.10 </a:t>
            </a:r>
            <a:r>
              <a:rPr lang="en-GB" dirty="0" smtClean="0"/>
              <a:t> </a:t>
            </a:r>
            <a:r>
              <a:rPr lang="en-GB" dirty="0"/>
              <a:t>The CMMI staged maturity model</a:t>
            </a:r>
            <a:r>
              <a:rPr lang="en-GB" dirty="0" smtClean="0"/>
              <a:t> </a:t>
            </a:r>
            <a:endParaRPr lang="en-US" dirty="0"/>
          </a:p>
        </p:txBody>
      </p:sp>
      <p:pic>
        <p:nvPicPr>
          <p:cNvPr id="4" name="Content Placeholder 3" descr="26.10 StagesCMMI.eps"/>
          <p:cNvPicPr>
            <a:picLocks noGrp="1" noChangeAspect="1"/>
          </p:cNvPicPr>
          <p:nvPr>
            <p:ph idx="1"/>
          </p:nvPr>
        </p:nvPicPr>
        <mc:AlternateContent>
          <mc:Choice xmlns:ma="http://schemas.microsoft.com/office/mac/drawingml/2008/main" Requires="ma">
            <p:blipFill>
              <a:blip r:embed="rId2"/>
              <a:srcRect l="-8446" r="-8446"/>
              <a:stretch>
                <a:fillRect/>
              </a:stretch>
            </p:blipFill>
          </mc:Choice>
          <mc:Fallback>
            <p:blipFill>
              <a:blip r:embed="rId3"/>
              <a:srcRect l="-8446" r="-8446"/>
              <a:stretch>
                <a:fillRect/>
              </a:stretch>
            </p:blipFill>
          </mc:Fallback>
        </mc:AlternateContent>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Figure 26.11  </a:t>
            </a:r>
            <a:r>
              <a:rPr lang="en-GB" dirty="0"/>
              <a:t> A process capability profile</a:t>
            </a:r>
            <a:r>
              <a:rPr lang="en-GB" dirty="0" smtClean="0"/>
              <a:t> </a:t>
            </a:r>
            <a:endParaRPr lang="en-US" dirty="0"/>
          </a:p>
        </p:txBody>
      </p:sp>
      <p:pic>
        <p:nvPicPr>
          <p:cNvPr id="4" name="Content Placeholder 3" descr="26.11 CMMIProcessProfile.eps"/>
          <p:cNvPicPr>
            <a:picLocks noGrp="1" noChangeAspect="1"/>
          </p:cNvPicPr>
          <p:nvPr>
            <p:ph idx="1"/>
          </p:nvPr>
        </p:nvPicPr>
        <mc:AlternateContent>
          <mc:Choice xmlns:ma="http://schemas.microsoft.com/office/mac/drawingml/2008/main" Requires="ma">
            <p:blipFill>
              <a:blip r:embed="rId2"/>
              <a:srcRect l="-32237" r="-32237"/>
              <a:stretch>
                <a:fillRect/>
              </a:stretch>
            </p:blipFill>
          </mc:Choice>
          <mc:Fallback>
            <p:blipFill>
              <a:blip r:embed="rId3"/>
              <a:srcRect l="-32237" r="-32237"/>
              <a:stretch>
                <a:fillRect/>
              </a:stretch>
            </p:blipFill>
          </mc:Fallback>
        </mc:AlternateContent>
        <p:spPr>
          <a:xfrm>
            <a:off x="0" y="1600200"/>
            <a:ext cx="8229600" cy="4525963"/>
          </a:xfrm>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Figure 26.1  </a:t>
            </a:r>
            <a:r>
              <a:rPr lang="en-US" dirty="0"/>
              <a:t>Factors affecting software product</a:t>
            </a:r>
            <a:r>
              <a:rPr lang="en-GB" dirty="0" smtClean="0"/>
              <a:t> quality</a:t>
            </a:r>
            <a:endParaRPr lang="en-US" dirty="0"/>
          </a:p>
        </p:txBody>
      </p:sp>
      <p:pic>
        <p:nvPicPr>
          <p:cNvPr id="4" name="Content Placeholder 3" descr="26.1 ProductQualityFactors.eps"/>
          <p:cNvPicPr>
            <a:picLocks noGrp="1" noChangeAspect="1"/>
          </p:cNvPicPr>
          <p:nvPr>
            <p:ph idx="1"/>
          </p:nvPr>
        </p:nvPicPr>
        <mc:AlternateContent>
          <mc:Choice xmlns:ma="http://schemas.microsoft.com/office/mac/drawingml/2008/main" Requires="ma">
            <p:blipFill>
              <a:blip r:embed="rId2"/>
              <a:srcRect l="-4549" r="-4549"/>
              <a:stretch>
                <a:fillRect/>
              </a:stretch>
            </p:blipFill>
          </mc:Choice>
          <mc:Fallback>
            <p:blipFill>
              <a:blip r:embed="rId3"/>
              <a:srcRect l="-4549" r="-4549"/>
              <a:stretch>
                <a:fillRect/>
              </a:stretch>
            </p:blipFill>
          </mc:Fallback>
        </mc:AlternateContent>
        <p:spPr>
          <a:xfrm>
            <a:off x="1624155" y="1600201"/>
            <a:ext cx="5686470" cy="3127339"/>
          </a:xfrm>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Figure 26.2  </a:t>
            </a:r>
            <a:r>
              <a:rPr lang="en-US" dirty="0"/>
              <a:t>Process attributes</a:t>
            </a:r>
            <a:r>
              <a:rPr lang="en-US" b="1" dirty="0"/>
              <a:t> </a:t>
            </a:r>
            <a:endParaRPr lang="en-US" dirty="0"/>
          </a:p>
        </p:txBody>
      </p:sp>
      <p:graphicFrame>
        <p:nvGraphicFramePr>
          <p:cNvPr id="4" name="Content Placeholder 3"/>
          <p:cNvGraphicFramePr>
            <a:graphicFrameLocks noGrp="1"/>
          </p:cNvGraphicFramePr>
          <p:nvPr>
            <p:ph idx="1"/>
          </p:nvPr>
        </p:nvGraphicFramePr>
        <p:xfrm>
          <a:off x="457200" y="1600200"/>
          <a:ext cx="8229600" cy="5044440"/>
        </p:xfrm>
        <a:graphic>
          <a:graphicData uri="http://schemas.openxmlformats.org/drawingml/2006/table">
            <a:tbl>
              <a:tblPr firstRow="1" bandRow="1">
                <a:tableStyleId>{5C22544A-7EE6-4342-B048-85BDC9FD1C3A}</a:tableStyleId>
              </a:tblPr>
              <a:tblGrid>
                <a:gridCol w="1529011"/>
                <a:gridCol w="6700589"/>
              </a:tblGrid>
              <a:tr h="370840">
                <a:tc>
                  <a:txBody>
                    <a:bodyPr/>
                    <a:lstStyle/>
                    <a:p>
                      <a:pPr algn="just">
                        <a:spcAft>
                          <a:spcPts val="0"/>
                        </a:spcAft>
                      </a:pPr>
                      <a:r>
                        <a:rPr lang="en-US" sz="1200" b="1" dirty="0">
                          <a:solidFill>
                            <a:srgbClr val="000000"/>
                          </a:solidFill>
                          <a:latin typeface="Arial"/>
                          <a:ea typeface="Times New Roman"/>
                          <a:cs typeface="Arial"/>
                        </a:rPr>
                        <a:t>Process characteristic</a:t>
                      </a:r>
                      <a:endParaRPr lang="en-GB" sz="1200" b="1" dirty="0">
                        <a:solidFill>
                          <a:srgbClr val="000000"/>
                        </a:solidFill>
                        <a:latin typeface="Arial"/>
                        <a:ea typeface="Times New Roman"/>
                        <a:cs typeface="Arial"/>
                      </a:endParaRPr>
                    </a:p>
                  </a:txBody>
                  <a:tcPr marL="54610" marR="54610" marT="91440" marB="91440"/>
                </a:tc>
                <a:tc>
                  <a:txBody>
                    <a:bodyPr/>
                    <a:lstStyle/>
                    <a:p>
                      <a:pPr algn="just">
                        <a:spcAft>
                          <a:spcPts val="0"/>
                        </a:spcAft>
                      </a:pPr>
                      <a:r>
                        <a:rPr lang="en-US" sz="1200" b="1">
                          <a:solidFill>
                            <a:srgbClr val="000000"/>
                          </a:solidFill>
                          <a:latin typeface="Arial"/>
                          <a:ea typeface="Times New Roman"/>
                          <a:cs typeface="Arial"/>
                        </a:rPr>
                        <a:t>Key issues</a:t>
                      </a:r>
                      <a:endParaRPr lang="en-GB" sz="1200" b="1">
                        <a:solidFill>
                          <a:srgbClr val="000000"/>
                        </a:solidFill>
                        <a:latin typeface="Arial"/>
                        <a:ea typeface="Times New Roman"/>
                        <a:cs typeface="Arial"/>
                      </a:endParaRPr>
                    </a:p>
                  </a:txBody>
                  <a:tcPr marL="54610" marR="54610" marT="91440" marB="91440"/>
                </a:tc>
              </a:tr>
              <a:tr h="370840">
                <a:tc>
                  <a:txBody>
                    <a:bodyPr/>
                    <a:lstStyle/>
                    <a:p>
                      <a:pPr algn="just">
                        <a:spcAft>
                          <a:spcPts val="0"/>
                        </a:spcAft>
                      </a:pPr>
                      <a:r>
                        <a:rPr lang="en-US" sz="1200">
                          <a:solidFill>
                            <a:srgbClr val="000000"/>
                          </a:solidFill>
                          <a:latin typeface="Arial"/>
                          <a:ea typeface="Times New Roman"/>
                          <a:cs typeface="Arial"/>
                        </a:rPr>
                        <a:t>Understandability </a:t>
                      </a:r>
                      <a:endParaRPr lang="en-GB" sz="1200">
                        <a:solidFill>
                          <a:srgbClr val="000000"/>
                        </a:solidFill>
                        <a:latin typeface="Arial"/>
                        <a:ea typeface="Times New Roman"/>
                        <a:cs typeface="Arial"/>
                      </a:endParaRPr>
                    </a:p>
                  </a:txBody>
                  <a:tcPr marL="54610" marR="54610" marT="0" marB="91440"/>
                </a:tc>
                <a:tc>
                  <a:txBody>
                    <a:bodyPr/>
                    <a:lstStyle/>
                    <a:p>
                      <a:pPr algn="just">
                        <a:spcAft>
                          <a:spcPts val="0"/>
                        </a:spcAft>
                      </a:pPr>
                      <a:r>
                        <a:rPr lang="en-US" sz="1200">
                          <a:solidFill>
                            <a:srgbClr val="000000"/>
                          </a:solidFill>
                          <a:latin typeface="Arial"/>
                          <a:ea typeface="Times New Roman"/>
                          <a:cs typeface="Arial"/>
                        </a:rPr>
                        <a:t>To what extent is the process explicitly defined and how easy is it to understand the process definition?</a:t>
                      </a:r>
                      <a:endParaRPr lang="en-GB" sz="1200">
                        <a:solidFill>
                          <a:srgbClr val="000000"/>
                        </a:solidFill>
                        <a:latin typeface="Arial"/>
                        <a:ea typeface="Times New Roman"/>
                        <a:cs typeface="Arial"/>
                      </a:endParaRPr>
                    </a:p>
                  </a:txBody>
                  <a:tcPr marL="54610" marR="54610" marT="0" marB="91440"/>
                </a:tc>
              </a:tr>
              <a:tr h="370840">
                <a:tc>
                  <a:txBody>
                    <a:bodyPr/>
                    <a:lstStyle/>
                    <a:p>
                      <a:pPr algn="just">
                        <a:spcAft>
                          <a:spcPts val="0"/>
                        </a:spcAft>
                      </a:pPr>
                      <a:r>
                        <a:rPr lang="en-US" sz="1200">
                          <a:solidFill>
                            <a:srgbClr val="000000"/>
                          </a:solidFill>
                          <a:latin typeface="Arial"/>
                          <a:ea typeface="Times New Roman"/>
                          <a:cs typeface="Arial"/>
                        </a:rPr>
                        <a:t>Standardization</a:t>
                      </a:r>
                      <a:endParaRPr lang="en-GB" sz="1200">
                        <a:solidFill>
                          <a:srgbClr val="000000"/>
                        </a:solidFill>
                        <a:latin typeface="Arial"/>
                        <a:ea typeface="Times New Roman"/>
                        <a:cs typeface="Arial"/>
                      </a:endParaRPr>
                    </a:p>
                  </a:txBody>
                  <a:tcPr marL="54610" marR="54610" marT="0" marB="91440"/>
                </a:tc>
                <a:tc>
                  <a:txBody>
                    <a:bodyPr/>
                    <a:lstStyle/>
                    <a:p>
                      <a:pPr algn="just">
                        <a:spcAft>
                          <a:spcPts val="0"/>
                        </a:spcAft>
                      </a:pPr>
                      <a:r>
                        <a:rPr lang="en-US" sz="1200">
                          <a:solidFill>
                            <a:srgbClr val="000000"/>
                          </a:solidFill>
                          <a:latin typeface="Arial"/>
                          <a:ea typeface="Times New Roman"/>
                          <a:cs typeface="Arial"/>
                        </a:rPr>
                        <a:t>To what extent is the process based on a standard generic process? This may be important for some customers who require conformance with a set of defined process standards. To what extent is the same process used in all parts of a company?</a:t>
                      </a:r>
                      <a:endParaRPr lang="en-GB" sz="1200">
                        <a:solidFill>
                          <a:srgbClr val="000000"/>
                        </a:solidFill>
                        <a:latin typeface="Arial"/>
                        <a:ea typeface="Times New Roman"/>
                        <a:cs typeface="Arial"/>
                      </a:endParaRPr>
                    </a:p>
                  </a:txBody>
                  <a:tcPr marL="54610" marR="54610" marT="0" marB="91440"/>
                </a:tc>
              </a:tr>
              <a:tr h="370840">
                <a:tc>
                  <a:txBody>
                    <a:bodyPr/>
                    <a:lstStyle/>
                    <a:p>
                      <a:pPr algn="just">
                        <a:spcAft>
                          <a:spcPts val="0"/>
                        </a:spcAft>
                      </a:pPr>
                      <a:r>
                        <a:rPr lang="en-US" sz="1200">
                          <a:solidFill>
                            <a:srgbClr val="000000"/>
                          </a:solidFill>
                          <a:latin typeface="Arial"/>
                          <a:ea typeface="Times New Roman"/>
                          <a:cs typeface="Arial"/>
                        </a:rPr>
                        <a:t>Visibility </a:t>
                      </a:r>
                      <a:endParaRPr lang="en-GB" sz="1200">
                        <a:solidFill>
                          <a:srgbClr val="000000"/>
                        </a:solidFill>
                        <a:latin typeface="Arial"/>
                        <a:ea typeface="Times New Roman"/>
                        <a:cs typeface="Arial"/>
                      </a:endParaRPr>
                    </a:p>
                  </a:txBody>
                  <a:tcPr marL="54610" marR="54610" marT="0" marB="91440"/>
                </a:tc>
                <a:tc>
                  <a:txBody>
                    <a:bodyPr/>
                    <a:lstStyle/>
                    <a:p>
                      <a:pPr algn="just">
                        <a:spcAft>
                          <a:spcPts val="0"/>
                        </a:spcAft>
                      </a:pPr>
                      <a:r>
                        <a:rPr lang="en-US" sz="1200">
                          <a:solidFill>
                            <a:srgbClr val="000000"/>
                          </a:solidFill>
                          <a:latin typeface="Arial"/>
                          <a:ea typeface="Times New Roman"/>
                          <a:cs typeface="Arial"/>
                        </a:rPr>
                        <a:t>Do the process activities culminate in clear results, so that the progress of the process is externally visible?</a:t>
                      </a:r>
                      <a:endParaRPr lang="en-GB" sz="1200">
                        <a:solidFill>
                          <a:srgbClr val="000000"/>
                        </a:solidFill>
                        <a:latin typeface="Arial"/>
                        <a:ea typeface="Times New Roman"/>
                        <a:cs typeface="Arial"/>
                      </a:endParaRPr>
                    </a:p>
                  </a:txBody>
                  <a:tcPr marL="54610" marR="54610" marT="0" marB="91440"/>
                </a:tc>
              </a:tr>
              <a:tr h="370840">
                <a:tc>
                  <a:txBody>
                    <a:bodyPr/>
                    <a:lstStyle/>
                    <a:p>
                      <a:pPr algn="just">
                        <a:spcAft>
                          <a:spcPts val="0"/>
                        </a:spcAft>
                      </a:pPr>
                      <a:r>
                        <a:rPr lang="en-US" sz="1200">
                          <a:solidFill>
                            <a:srgbClr val="000000"/>
                          </a:solidFill>
                          <a:latin typeface="Arial"/>
                          <a:ea typeface="Times New Roman"/>
                          <a:cs typeface="Arial"/>
                        </a:rPr>
                        <a:t>Measurability</a:t>
                      </a:r>
                      <a:endParaRPr lang="en-GB" sz="1200">
                        <a:solidFill>
                          <a:srgbClr val="000000"/>
                        </a:solidFill>
                        <a:latin typeface="Arial"/>
                        <a:ea typeface="Times New Roman"/>
                        <a:cs typeface="Arial"/>
                      </a:endParaRPr>
                    </a:p>
                  </a:txBody>
                  <a:tcPr marL="54610" marR="54610" marT="0" marB="91440"/>
                </a:tc>
                <a:tc>
                  <a:txBody>
                    <a:bodyPr/>
                    <a:lstStyle/>
                    <a:p>
                      <a:pPr algn="just">
                        <a:spcAft>
                          <a:spcPts val="0"/>
                        </a:spcAft>
                      </a:pPr>
                      <a:r>
                        <a:rPr lang="en-US" sz="1200">
                          <a:solidFill>
                            <a:srgbClr val="000000"/>
                          </a:solidFill>
                          <a:latin typeface="Arial"/>
                          <a:ea typeface="Times New Roman"/>
                          <a:cs typeface="Arial"/>
                        </a:rPr>
                        <a:t>Does the process include data collection or other activities that allow process or product characteristics to be measured?</a:t>
                      </a:r>
                      <a:endParaRPr lang="en-GB" sz="1200">
                        <a:solidFill>
                          <a:srgbClr val="000000"/>
                        </a:solidFill>
                        <a:latin typeface="Arial"/>
                        <a:ea typeface="Times New Roman"/>
                        <a:cs typeface="Arial"/>
                      </a:endParaRPr>
                    </a:p>
                  </a:txBody>
                  <a:tcPr marL="54610" marR="54610" marT="0" marB="91440"/>
                </a:tc>
              </a:tr>
              <a:tr h="370840">
                <a:tc>
                  <a:txBody>
                    <a:bodyPr/>
                    <a:lstStyle/>
                    <a:p>
                      <a:pPr algn="just">
                        <a:spcAft>
                          <a:spcPts val="0"/>
                        </a:spcAft>
                      </a:pPr>
                      <a:r>
                        <a:rPr lang="en-US" sz="1200">
                          <a:solidFill>
                            <a:srgbClr val="000000"/>
                          </a:solidFill>
                          <a:latin typeface="Arial"/>
                          <a:ea typeface="Times New Roman"/>
                          <a:cs typeface="Arial"/>
                        </a:rPr>
                        <a:t>Supportability</a:t>
                      </a:r>
                      <a:endParaRPr lang="en-GB" sz="1200">
                        <a:solidFill>
                          <a:srgbClr val="000000"/>
                        </a:solidFill>
                        <a:latin typeface="Arial"/>
                        <a:ea typeface="Times New Roman"/>
                        <a:cs typeface="Arial"/>
                      </a:endParaRPr>
                    </a:p>
                  </a:txBody>
                  <a:tcPr marL="54610" marR="54610" marT="0" marB="91440"/>
                </a:tc>
                <a:tc>
                  <a:txBody>
                    <a:bodyPr/>
                    <a:lstStyle/>
                    <a:p>
                      <a:pPr algn="just">
                        <a:spcAft>
                          <a:spcPts val="0"/>
                        </a:spcAft>
                      </a:pPr>
                      <a:r>
                        <a:rPr lang="en-US" sz="1200">
                          <a:solidFill>
                            <a:srgbClr val="000000"/>
                          </a:solidFill>
                          <a:latin typeface="Arial"/>
                          <a:ea typeface="Times New Roman"/>
                          <a:cs typeface="Arial"/>
                        </a:rPr>
                        <a:t>To what extent can software tools be used to support the process activities?</a:t>
                      </a:r>
                      <a:endParaRPr lang="en-GB" sz="1200">
                        <a:solidFill>
                          <a:srgbClr val="000000"/>
                        </a:solidFill>
                        <a:latin typeface="Arial"/>
                        <a:ea typeface="Times New Roman"/>
                        <a:cs typeface="Arial"/>
                      </a:endParaRPr>
                    </a:p>
                  </a:txBody>
                  <a:tcPr marL="54610" marR="54610" marT="0" marB="91440"/>
                </a:tc>
              </a:tr>
              <a:tr h="370840">
                <a:tc>
                  <a:txBody>
                    <a:bodyPr/>
                    <a:lstStyle/>
                    <a:p>
                      <a:pPr algn="just">
                        <a:spcAft>
                          <a:spcPts val="0"/>
                        </a:spcAft>
                      </a:pPr>
                      <a:r>
                        <a:rPr lang="en-US" sz="1200">
                          <a:solidFill>
                            <a:srgbClr val="000000"/>
                          </a:solidFill>
                          <a:latin typeface="Arial"/>
                          <a:ea typeface="Times New Roman"/>
                          <a:cs typeface="Arial"/>
                        </a:rPr>
                        <a:t>Acceptability </a:t>
                      </a:r>
                      <a:endParaRPr lang="en-GB" sz="1200">
                        <a:solidFill>
                          <a:srgbClr val="000000"/>
                        </a:solidFill>
                        <a:latin typeface="Arial"/>
                        <a:ea typeface="Times New Roman"/>
                        <a:cs typeface="Arial"/>
                      </a:endParaRPr>
                    </a:p>
                  </a:txBody>
                  <a:tcPr marL="54610" marR="54610" marT="0" marB="91440"/>
                </a:tc>
                <a:tc>
                  <a:txBody>
                    <a:bodyPr/>
                    <a:lstStyle/>
                    <a:p>
                      <a:pPr algn="just">
                        <a:spcAft>
                          <a:spcPts val="0"/>
                        </a:spcAft>
                      </a:pPr>
                      <a:r>
                        <a:rPr lang="en-US" sz="1200">
                          <a:solidFill>
                            <a:srgbClr val="000000"/>
                          </a:solidFill>
                          <a:latin typeface="Arial"/>
                          <a:ea typeface="Times New Roman"/>
                          <a:cs typeface="Arial"/>
                        </a:rPr>
                        <a:t>Is the defined process acceptable to and usable by the engineers responsible for producing the software product?</a:t>
                      </a:r>
                      <a:endParaRPr lang="en-GB" sz="1200">
                        <a:solidFill>
                          <a:srgbClr val="000000"/>
                        </a:solidFill>
                        <a:latin typeface="Arial"/>
                        <a:ea typeface="Times New Roman"/>
                        <a:cs typeface="Arial"/>
                      </a:endParaRPr>
                    </a:p>
                  </a:txBody>
                  <a:tcPr marL="54610" marR="54610" marT="0" marB="91440"/>
                </a:tc>
              </a:tr>
              <a:tr h="370840">
                <a:tc>
                  <a:txBody>
                    <a:bodyPr/>
                    <a:lstStyle/>
                    <a:p>
                      <a:pPr algn="just">
                        <a:spcAft>
                          <a:spcPts val="0"/>
                        </a:spcAft>
                      </a:pPr>
                      <a:r>
                        <a:rPr lang="en-US" sz="1200">
                          <a:solidFill>
                            <a:srgbClr val="000000"/>
                          </a:solidFill>
                          <a:latin typeface="Arial"/>
                          <a:ea typeface="Times New Roman"/>
                          <a:cs typeface="Arial"/>
                        </a:rPr>
                        <a:t>Reliability </a:t>
                      </a:r>
                      <a:endParaRPr lang="en-GB" sz="1200">
                        <a:solidFill>
                          <a:srgbClr val="000000"/>
                        </a:solidFill>
                        <a:latin typeface="Arial"/>
                        <a:ea typeface="Times New Roman"/>
                        <a:cs typeface="Arial"/>
                      </a:endParaRPr>
                    </a:p>
                  </a:txBody>
                  <a:tcPr marL="54610" marR="54610" marT="0" marB="91440"/>
                </a:tc>
                <a:tc>
                  <a:txBody>
                    <a:bodyPr/>
                    <a:lstStyle/>
                    <a:p>
                      <a:pPr algn="just">
                        <a:spcAft>
                          <a:spcPts val="0"/>
                        </a:spcAft>
                      </a:pPr>
                      <a:r>
                        <a:rPr lang="en-US" sz="1200">
                          <a:solidFill>
                            <a:srgbClr val="000000"/>
                          </a:solidFill>
                          <a:latin typeface="Arial"/>
                          <a:ea typeface="Times New Roman"/>
                          <a:cs typeface="Arial"/>
                        </a:rPr>
                        <a:t>Is the process designed in such a way that process errors are avoided or trapped before they result in product errors?</a:t>
                      </a:r>
                      <a:endParaRPr lang="en-GB" sz="1200">
                        <a:solidFill>
                          <a:srgbClr val="000000"/>
                        </a:solidFill>
                        <a:latin typeface="Arial"/>
                        <a:ea typeface="Times New Roman"/>
                        <a:cs typeface="Arial"/>
                      </a:endParaRPr>
                    </a:p>
                  </a:txBody>
                  <a:tcPr marL="54610" marR="54610" marT="0" marB="91440"/>
                </a:tc>
              </a:tr>
              <a:tr h="370840">
                <a:tc>
                  <a:txBody>
                    <a:bodyPr/>
                    <a:lstStyle/>
                    <a:p>
                      <a:pPr algn="just">
                        <a:spcAft>
                          <a:spcPts val="0"/>
                        </a:spcAft>
                      </a:pPr>
                      <a:r>
                        <a:rPr lang="en-US" sz="1200">
                          <a:solidFill>
                            <a:srgbClr val="000000"/>
                          </a:solidFill>
                          <a:latin typeface="Arial"/>
                          <a:ea typeface="Times New Roman"/>
                          <a:cs typeface="Arial"/>
                        </a:rPr>
                        <a:t>Robustness</a:t>
                      </a:r>
                      <a:endParaRPr lang="en-GB" sz="1200">
                        <a:solidFill>
                          <a:srgbClr val="000000"/>
                        </a:solidFill>
                        <a:latin typeface="Arial"/>
                        <a:ea typeface="Times New Roman"/>
                        <a:cs typeface="Arial"/>
                      </a:endParaRPr>
                    </a:p>
                  </a:txBody>
                  <a:tcPr marL="54610" marR="54610" marT="0" marB="91440"/>
                </a:tc>
                <a:tc>
                  <a:txBody>
                    <a:bodyPr/>
                    <a:lstStyle/>
                    <a:p>
                      <a:pPr algn="just">
                        <a:spcAft>
                          <a:spcPts val="0"/>
                        </a:spcAft>
                      </a:pPr>
                      <a:r>
                        <a:rPr lang="en-US" sz="1200">
                          <a:solidFill>
                            <a:srgbClr val="000000"/>
                          </a:solidFill>
                          <a:latin typeface="Arial"/>
                          <a:ea typeface="Times New Roman"/>
                          <a:cs typeface="Arial"/>
                        </a:rPr>
                        <a:t>Can the process continue in spite of unexpected problems?</a:t>
                      </a:r>
                      <a:endParaRPr lang="en-GB" sz="1200">
                        <a:solidFill>
                          <a:srgbClr val="000000"/>
                        </a:solidFill>
                        <a:latin typeface="Arial"/>
                        <a:ea typeface="Times New Roman"/>
                        <a:cs typeface="Arial"/>
                      </a:endParaRPr>
                    </a:p>
                  </a:txBody>
                  <a:tcPr marL="54610" marR="54610" marT="0" marB="91440"/>
                </a:tc>
              </a:tr>
              <a:tr h="370840">
                <a:tc>
                  <a:txBody>
                    <a:bodyPr/>
                    <a:lstStyle/>
                    <a:p>
                      <a:pPr algn="just">
                        <a:spcAft>
                          <a:spcPts val="0"/>
                        </a:spcAft>
                      </a:pPr>
                      <a:r>
                        <a:rPr lang="en-US" sz="1200">
                          <a:solidFill>
                            <a:srgbClr val="000000"/>
                          </a:solidFill>
                          <a:latin typeface="Arial"/>
                          <a:ea typeface="Times New Roman"/>
                          <a:cs typeface="Arial"/>
                        </a:rPr>
                        <a:t>Maintainability </a:t>
                      </a:r>
                      <a:endParaRPr lang="en-GB" sz="1200">
                        <a:solidFill>
                          <a:srgbClr val="000000"/>
                        </a:solidFill>
                        <a:latin typeface="Arial"/>
                        <a:ea typeface="Times New Roman"/>
                        <a:cs typeface="Arial"/>
                      </a:endParaRPr>
                    </a:p>
                  </a:txBody>
                  <a:tcPr marL="54610" marR="54610" marT="0" marB="91440"/>
                </a:tc>
                <a:tc>
                  <a:txBody>
                    <a:bodyPr/>
                    <a:lstStyle/>
                    <a:p>
                      <a:pPr algn="just">
                        <a:spcAft>
                          <a:spcPts val="0"/>
                        </a:spcAft>
                      </a:pPr>
                      <a:r>
                        <a:rPr lang="en-US" sz="1200">
                          <a:solidFill>
                            <a:srgbClr val="000000"/>
                          </a:solidFill>
                          <a:latin typeface="Arial"/>
                          <a:ea typeface="Times New Roman"/>
                          <a:cs typeface="Arial"/>
                        </a:rPr>
                        <a:t>Can the process evolve to reflect changing organizational requirements or identified process improvements?</a:t>
                      </a:r>
                      <a:endParaRPr lang="en-GB" sz="1200">
                        <a:solidFill>
                          <a:srgbClr val="000000"/>
                        </a:solidFill>
                        <a:latin typeface="Arial"/>
                        <a:ea typeface="Times New Roman"/>
                        <a:cs typeface="Arial"/>
                      </a:endParaRPr>
                    </a:p>
                  </a:txBody>
                  <a:tcPr marL="54610" marR="54610" marT="0" marB="91440"/>
                </a:tc>
              </a:tr>
              <a:tr h="370840">
                <a:tc>
                  <a:txBody>
                    <a:bodyPr/>
                    <a:lstStyle/>
                    <a:p>
                      <a:pPr algn="just">
                        <a:spcAft>
                          <a:spcPts val="0"/>
                        </a:spcAft>
                      </a:pPr>
                      <a:r>
                        <a:rPr lang="en-US" sz="1200">
                          <a:solidFill>
                            <a:srgbClr val="000000"/>
                          </a:solidFill>
                          <a:latin typeface="Arial"/>
                          <a:ea typeface="Times New Roman"/>
                          <a:cs typeface="Arial"/>
                        </a:rPr>
                        <a:t>Rapidity </a:t>
                      </a:r>
                      <a:endParaRPr lang="en-GB" sz="1200">
                        <a:solidFill>
                          <a:srgbClr val="000000"/>
                        </a:solidFill>
                        <a:latin typeface="Arial"/>
                        <a:ea typeface="Times New Roman"/>
                        <a:cs typeface="Arial"/>
                      </a:endParaRPr>
                    </a:p>
                  </a:txBody>
                  <a:tcPr marL="54610" marR="54610" marT="0" marB="91440"/>
                </a:tc>
                <a:tc>
                  <a:txBody>
                    <a:bodyPr/>
                    <a:lstStyle/>
                    <a:p>
                      <a:pPr algn="just">
                        <a:spcAft>
                          <a:spcPts val="0"/>
                        </a:spcAft>
                      </a:pPr>
                      <a:r>
                        <a:rPr lang="en-US" sz="1200" dirty="0">
                          <a:solidFill>
                            <a:srgbClr val="000000"/>
                          </a:solidFill>
                          <a:latin typeface="Arial"/>
                          <a:ea typeface="Times New Roman"/>
                          <a:cs typeface="Arial"/>
                        </a:rPr>
                        <a:t>How fast can the process of delivering a system from a given specification be completed?</a:t>
                      </a:r>
                      <a:endParaRPr lang="en-GB" sz="1200" dirty="0">
                        <a:solidFill>
                          <a:srgbClr val="000000"/>
                        </a:solidFill>
                        <a:latin typeface="Arial"/>
                        <a:ea typeface="Times New Roman"/>
                        <a:cs typeface="Arial"/>
                      </a:endParaRPr>
                    </a:p>
                  </a:txBody>
                  <a:tcPr marL="54610" marR="54610" marT="0" marB="91440"/>
                </a:tc>
              </a:tr>
            </a:tbl>
          </a:graphicData>
        </a:graphic>
      </p:graphicFrame>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Figure 26.3  </a:t>
            </a:r>
            <a:r>
              <a:rPr lang="en-US" dirty="0"/>
              <a:t>The process improvement cycle</a:t>
            </a:r>
            <a:r>
              <a:rPr lang="en-GB" dirty="0" smtClean="0"/>
              <a:t> </a:t>
            </a:r>
            <a:endParaRPr lang="en-US" dirty="0"/>
          </a:p>
        </p:txBody>
      </p:sp>
      <p:pic>
        <p:nvPicPr>
          <p:cNvPr id="4" name="Content Placeholder 3" descr="26.3 Process improvement.eps"/>
          <p:cNvPicPr>
            <a:picLocks noGrp="1" noChangeAspect="1"/>
          </p:cNvPicPr>
          <p:nvPr>
            <p:ph idx="1"/>
          </p:nvPr>
        </p:nvPicPr>
        <mc:AlternateContent>
          <mc:Choice xmlns:ma="http://schemas.microsoft.com/office/mac/drawingml/2008/main" Requires="ma">
            <p:blipFill>
              <a:blip r:embed="rId2"/>
              <a:srcRect l="-20824" r="-20824"/>
              <a:stretch>
                <a:fillRect/>
              </a:stretch>
            </p:blipFill>
          </mc:Choice>
          <mc:Fallback>
            <p:blipFill>
              <a:blip r:embed="rId3"/>
              <a:srcRect l="-20824" r="-20824"/>
              <a:stretch>
                <a:fillRect/>
              </a:stretch>
            </p:blipFill>
          </mc:Fallback>
        </mc:AlternateContent>
        <p:spPr>
          <a:xfrm>
            <a:off x="1011177" y="1802850"/>
            <a:ext cx="6541828" cy="3597753"/>
          </a:xfrm>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Figure 26.4  </a:t>
            </a:r>
            <a:r>
              <a:rPr lang="en-US" dirty="0"/>
              <a:t>The GQM paradigm</a:t>
            </a:r>
            <a:r>
              <a:rPr lang="en-GB" dirty="0" smtClean="0"/>
              <a:t> </a:t>
            </a:r>
            <a:endParaRPr lang="en-US" dirty="0"/>
          </a:p>
        </p:txBody>
      </p:sp>
      <p:pic>
        <p:nvPicPr>
          <p:cNvPr id="4" name="Content Placeholder 3" descr="26.4 GQM-diagram.eps"/>
          <p:cNvPicPr>
            <a:picLocks noGrp="1" noChangeAspect="1"/>
          </p:cNvPicPr>
          <p:nvPr>
            <p:ph idx="1"/>
          </p:nvPr>
        </p:nvPicPr>
        <mc:AlternateContent>
          <mc:Choice xmlns:ma="http://schemas.microsoft.com/office/mac/drawingml/2008/main" Requires="ma">
            <p:blipFill>
              <a:blip r:embed="rId2"/>
              <a:srcRect t="-20940" b="-20940"/>
              <a:stretch>
                <a:fillRect/>
              </a:stretch>
            </p:blipFill>
          </mc:Choice>
          <mc:Fallback>
            <p:blipFill>
              <a:blip r:embed="rId3"/>
              <a:srcRect t="-20940" b="-20940"/>
              <a:stretch>
                <a:fillRect/>
              </a:stretch>
            </p:blipFill>
          </mc:Fallback>
        </mc:AlternateContent>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Figure 26.5  </a:t>
            </a:r>
            <a:r>
              <a:rPr lang="en-US" dirty="0"/>
              <a:t>Aspects of process analysis</a:t>
            </a:r>
            <a:r>
              <a:rPr lang="en-GB" dirty="0" smtClean="0"/>
              <a:t> </a:t>
            </a:r>
            <a:endParaRPr lang="en-US" dirty="0"/>
          </a:p>
        </p:txBody>
      </p:sp>
      <p:graphicFrame>
        <p:nvGraphicFramePr>
          <p:cNvPr id="4" name="Content Placeholder 3"/>
          <p:cNvGraphicFramePr>
            <a:graphicFrameLocks noGrp="1"/>
          </p:cNvGraphicFramePr>
          <p:nvPr>
            <p:ph idx="1"/>
          </p:nvPr>
        </p:nvGraphicFramePr>
        <p:xfrm>
          <a:off x="457200" y="1417638"/>
          <a:ext cx="8229600" cy="4765040"/>
        </p:xfrm>
        <a:graphic>
          <a:graphicData uri="http://schemas.openxmlformats.org/drawingml/2006/table">
            <a:tbl>
              <a:tblPr firstRow="1" bandRow="1">
                <a:tableStyleId>{5C22544A-7EE6-4342-B048-85BDC9FD1C3A}</a:tableStyleId>
              </a:tblPr>
              <a:tblGrid>
                <a:gridCol w="1799243"/>
                <a:gridCol w="6430357"/>
              </a:tblGrid>
              <a:tr h="370840">
                <a:tc>
                  <a:txBody>
                    <a:bodyPr/>
                    <a:lstStyle/>
                    <a:p>
                      <a:pPr indent="347345" algn="just">
                        <a:spcAft>
                          <a:spcPts val="300"/>
                        </a:spcAft>
                        <a:tabLst>
                          <a:tab pos="342900" algn="l"/>
                          <a:tab pos="685800" algn="l"/>
                          <a:tab pos="1028700" algn="l"/>
                        </a:tabLst>
                      </a:pPr>
                      <a:r>
                        <a:rPr lang="en-GB" sz="1200" b="1" dirty="0" smtClean="0">
                          <a:solidFill>
                            <a:srgbClr val="000000"/>
                          </a:solidFill>
                          <a:latin typeface="Arial"/>
                          <a:ea typeface="Times New Roman"/>
                          <a:cs typeface="Arial"/>
                        </a:rPr>
                        <a:t>Process </a:t>
                      </a:r>
                      <a:r>
                        <a:rPr lang="en-GB" sz="1200" b="1" dirty="0">
                          <a:solidFill>
                            <a:srgbClr val="000000"/>
                          </a:solidFill>
                          <a:latin typeface="Arial"/>
                          <a:ea typeface="Times New Roman"/>
                          <a:cs typeface="Arial"/>
                        </a:rPr>
                        <a:t>aspect</a:t>
                      </a:r>
                      <a:endParaRPr lang="en-GB" sz="1200" dirty="0">
                        <a:solidFill>
                          <a:srgbClr val="000000"/>
                        </a:solidFill>
                        <a:latin typeface="Arial"/>
                        <a:ea typeface="Times New Roman"/>
                        <a:cs typeface="Arial"/>
                      </a:endParaRPr>
                    </a:p>
                  </a:txBody>
                  <a:tcPr marL="68580" marR="68580" marT="0" marB="0"/>
                </a:tc>
                <a:tc>
                  <a:txBody>
                    <a:bodyPr/>
                    <a:lstStyle/>
                    <a:p>
                      <a:pPr indent="347345" algn="just">
                        <a:spcAft>
                          <a:spcPts val="300"/>
                        </a:spcAft>
                        <a:tabLst>
                          <a:tab pos="342900" algn="l"/>
                          <a:tab pos="685800" algn="l"/>
                          <a:tab pos="1028700" algn="l"/>
                        </a:tabLst>
                      </a:pPr>
                      <a:r>
                        <a:rPr lang="en-GB" sz="1200" b="1" dirty="0" smtClean="0">
                          <a:solidFill>
                            <a:srgbClr val="000000"/>
                          </a:solidFill>
                          <a:latin typeface="Arial"/>
                          <a:ea typeface="Times New Roman"/>
                          <a:cs typeface="Arial"/>
                        </a:rPr>
                        <a:t>Questions</a:t>
                      </a:r>
                      <a:endParaRPr lang="en-GB" sz="1200" dirty="0">
                        <a:solidFill>
                          <a:srgbClr val="000000"/>
                        </a:solidFill>
                        <a:latin typeface="Arial"/>
                        <a:ea typeface="Times New Roman"/>
                        <a:cs typeface="Arial"/>
                      </a:endParaRPr>
                    </a:p>
                  </a:txBody>
                  <a:tcPr marL="68580" marR="68580" marT="0" marB="0"/>
                </a:tc>
              </a:tr>
              <a:tr h="370840">
                <a:tc>
                  <a:txBody>
                    <a:bodyPr/>
                    <a:lstStyle/>
                    <a:p>
                      <a:pPr indent="0" algn="l">
                        <a:spcAft>
                          <a:spcPts val="300"/>
                        </a:spcAft>
                        <a:tabLst>
                          <a:tab pos="342900" algn="l"/>
                          <a:tab pos="685800" algn="l"/>
                          <a:tab pos="1028700" algn="l"/>
                        </a:tabLst>
                      </a:pPr>
                      <a:r>
                        <a:rPr lang="en-GB" sz="1200" dirty="0" smtClean="0">
                          <a:solidFill>
                            <a:srgbClr val="000000"/>
                          </a:solidFill>
                          <a:latin typeface="Arial"/>
                          <a:ea typeface="Times New Roman"/>
                          <a:cs typeface="Arial"/>
                        </a:rPr>
                        <a:t>Adoption </a:t>
                      </a:r>
                      <a:r>
                        <a:rPr lang="en-GB" sz="1200" dirty="0">
                          <a:solidFill>
                            <a:srgbClr val="000000"/>
                          </a:solidFill>
                          <a:latin typeface="Arial"/>
                          <a:ea typeface="Times New Roman"/>
                          <a:cs typeface="Arial"/>
                        </a:rPr>
                        <a:t>and standardization</a:t>
                      </a:r>
                    </a:p>
                  </a:txBody>
                  <a:tcPr marL="68580" marR="68580" marT="0" marB="0"/>
                </a:tc>
                <a:tc>
                  <a:txBody>
                    <a:bodyPr/>
                    <a:lstStyle/>
                    <a:p>
                      <a:pPr indent="347345" algn="just">
                        <a:spcAft>
                          <a:spcPts val="300"/>
                        </a:spcAft>
                        <a:tabLst>
                          <a:tab pos="342900" algn="l"/>
                          <a:tab pos="685800" algn="l"/>
                          <a:tab pos="1028700" algn="l"/>
                        </a:tabLst>
                      </a:pPr>
                      <a:r>
                        <a:rPr lang="en-GB" sz="1200">
                          <a:solidFill>
                            <a:srgbClr val="000000"/>
                          </a:solidFill>
                          <a:latin typeface="Arial"/>
                          <a:ea typeface="Times New Roman"/>
                          <a:cs typeface="Arial"/>
                        </a:rPr>
                        <a:t>Is the process documented and standardized across the organization? If not, does this mean that any measurements made are specific only to a single process instance? If processes are not standardized, then changes to one process may not be transferable to comparable processes elsewhere in the company.</a:t>
                      </a:r>
                    </a:p>
                  </a:txBody>
                  <a:tcPr marL="68580" marR="68580" marT="0" marB="0"/>
                </a:tc>
              </a:tr>
              <a:tr h="370840">
                <a:tc>
                  <a:txBody>
                    <a:bodyPr/>
                    <a:lstStyle/>
                    <a:p>
                      <a:pPr indent="0" algn="l">
                        <a:spcAft>
                          <a:spcPts val="300"/>
                        </a:spcAft>
                        <a:tabLst>
                          <a:tab pos="342900" algn="l"/>
                          <a:tab pos="685800" algn="l"/>
                          <a:tab pos="1028700" algn="l"/>
                        </a:tabLst>
                      </a:pPr>
                      <a:r>
                        <a:rPr lang="en-GB" sz="1200" dirty="0">
                          <a:solidFill>
                            <a:srgbClr val="000000"/>
                          </a:solidFill>
                          <a:latin typeface="Arial"/>
                          <a:ea typeface="Times New Roman"/>
                          <a:cs typeface="Arial"/>
                        </a:rPr>
                        <a:t>Software engineering practice</a:t>
                      </a:r>
                    </a:p>
                  </a:txBody>
                  <a:tcPr marL="68580" marR="68580" marT="0" marB="0"/>
                </a:tc>
                <a:tc>
                  <a:txBody>
                    <a:bodyPr/>
                    <a:lstStyle/>
                    <a:p>
                      <a:pPr indent="347345" algn="just">
                        <a:spcAft>
                          <a:spcPts val="300"/>
                        </a:spcAft>
                        <a:tabLst>
                          <a:tab pos="342900" algn="l"/>
                          <a:tab pos="685800" algn="l"/>
                          <a:tab pos="1028700" algn="l"/>
                        </a:tabLst>
                      </a:pPr>
                      <a:r>
                        <a:rPr lang="en-GB" sz="1200">
                          <a:solidFill>
                            <a:srgbClr val="000000"/>
                          </a:solidFill>
                          <a:latin typeface="Arial"/>
                          <a:ea typeface="Times New Roman"/>
                          <a:cs typeface="Arial"/>
                        </a:rPr>
                        <a:t>Are there known, good software engineering practices that are not included in the process? Why are they not included? Does the lack of these practices affect product characteristics, such as the number of defects in a delivered software system?</a:t>
                      </a:r>
                    </a:p>
                  </a:txBody>
                  <a:tcPr marL="68580" marR="68580" marT="0" marB="0"/>
                </a:tc>
              </a:tr>
              <a:tr h="370840">
                <a:tc>
                  <a:txBody>
                    <a:bodyPr/>
                    <a:lstStyle/>
                    <a:p>
                      <a:pPr indent="0" algn="l">
                        <a:spcAft>
                          <a:spcPts val="300"/>
                        </a:spcAft>
                        <a:tabLst>
                          <a:tab pos="342900" algn="l"/>
                          <a:tab pos="685800" algn="l"/>
                          <a:tab pos="1028700" algn="l"/>
                        </a:tabLst>
                      </a:pPr>
                      <a:r>
                        <a:rPr lang="en-GB" sz="1200" dirty="0">
                          <a:solidFill>
                            <a:srgbClr val="000000"/>
                          </a:solidFill>
                          <a:latin typeface="Arial"/>
                          <a:ea typeface="Times New Roman"/>
                          <a:cs typeface="Arial"/>
                        </a:rPr>
                        <a:t>Organizational constraints</a:t>
                      </a:r>
                    </a:p>
                  </a:txBody>
                  <a:tcPr marL="68580" marR="68580" marT="0" marB="0"/>
                </a:tc>
                <a:tc>
                  <a:txBody>
                    <a:bodyPr/>
                    <a:lstStyle/>
                    <a:p>
                      <a:pPr indent="347345" algn="just">
                        <a:spcAft>
                          <a:spcPts val="300"/>
                        </a:spcAft>
                        <a:tabLst>
                          <a:tab pos="342900" algn="l"/>
                          <a:tab pos="685800" algn="l"/>
                          <a:tab pos="1028700" algn="l"/>
                        </a:tabLst>
                      </a:pPr>
                      <a:r>
                        <a:rPr lang="en-GB" sz="1200">
                          <a:solidFill>
                            <a:srgbClr val="000000"/>
                          </a:solidFill>
                          <a:latin typeface="Arial"/>
                          <a:ea typeface="Times New Roman"/>
                          <a:cs typeface="Arial"/>
                        </a:rPr>
                        <a:t>What are the organizational constraints that affect the process design and the ways that the process is performed? For example, if the process involves dealing with classified material, there may be activities in the process to check that classified information is not included in any material due to be released to external organizations. Organizational constraints may mean that possible process changes cannot be made.</a:t>
                      </a:r>
                    </a:p>
                  </a:txBody>
                  <a:tcPr marL="68580" marR="68580" marT="0" marB="0"/>
                </a:tc>
              </a:tr>
              <a:tr h="370840">
                <a:tc>
                  <a:txBody>
                    <a:bodyPr/>
                    <a:lstStyle/>
                    <a:p>
                      <a:pPr indent="0" algn="l">
                        <a:spcAft>
                          <a:spcPts val="300"/>
                        </a:spcAft>
                        <a:tabLst>
                          <a:tab pos="342900" algn="l"/>
                          <a:tab pos="685800" algn="l"/>
                          <a:tab pos="1028700" algn="l"/>
                        </a:tabLst>
                      </a:pPr>
                      <a:r>
                        <a:rPr lang="en-GB" sz="1200" dirty="0">
                          <a:solidFill>
                            <a:srgbClr val="000000"/>
                          </a:solidFill>
                          <a:latin typeface="Arial"/>
                          <a:ea typeface="Times New Roman"/>
                          <a:cs typeface="Arial"/>
                        </a:rPr>
                        <a:t>Communications</a:t>
                      </a:r>
                    </a:p>
                  </a:txBody>
                  <a:tcPr marL="68580" marR="68580" marT="0" marB="0"/>
                </a:tc>
                <a:tc>
                  <a:txBody>
                    <a:bodyPr/>
                    <a:lstStyle/>
                    <a:p>
                      <a:pPr indent="347345" algn="just">
                        <a:spcAft>
                          <a:spcPts val="300"/>
                        </a:spcAft>
                        <a:tabLst>
                          <a:tab pos="342900" algn="l"/>
                          <a:tab pos="685800" algn="l"/>
                          <a:tab pos="1028700" algn="l"/>
                        </a:tabLst>
                      </a:pPr>
                      <a:r>
                        <a:rPr lang="en-GB" sz="1200">
                          <a:solidFill>
                            <a:srgbClr val="000000"/>
                          </a:solidFill>
                          <a:latin typeface="Arial"/>
                          <a:ea typeface="Times New Roman"/>
                          <a:cs typeface="Arial"/>
                        </a:rPr>
                        <a:t>How are communications managed in the process? How do communication issues relate to the process measurements that have been made? Communication problems are a major issue in many processes and communication bottlenecks are often the reasons for project delays. </a:t>
                      </a:r>
                    </a:p>
                  </a:txBody>
                  <a:tcPr marL="68580" marR="68580" marT="0" marB="0"/>
                </a:tc>
              </a:tr>
              <a:tr h="370840">
                <a:tc>
                  <a:txBody>
                    <a:bodyPr/>
                    <a:lstStyle/>
                    <a:p>
                      <a:pPr indent="0" algn="l">
                        <a:spcAft>
                          <a:spcPts val="300"/>
                        </a:spcAft>
                        <a:tabLst>
                          <a:tab pos="342900" algn="l"/>
                          <a:tab pos="685800" algn="l"/>
                          <a:tab pos="1028700" algn="l"/>
                        </a:tabLst>
                      </a:pPr>
                      <a:r>
                        <a:rPr lang="en-GB" sz="1200" dirty="0">
                          <a:solidFill>
                            <a:srgbClr val="000000"/>
                          </a:solidFill>
                          <a:latin typeface="Arial"/>
                          <a:ea typeface="Times New Roman"/>
                          <a:cs typeface="Arial"/>
                        </a:rPr>
                        <a:t>Introspection</a:t>
                      </a:r>
                    </a:p>
                  </a:txBody>
                  <a:tcPr marL="68580" marR="68580" marT="0" marB="0"/>
                </a:tc>
                <a:tc>
                  <a:txBody>
                    <a:bodyPr/>
                    <a:lstStyle/>
                    <a:p>
                      <a:pPr indent="347345" algn="just">
                        <a:spcAft>
                          <a:spcPts val="300"/>
                        </a:spcAft>
                        <a:tabLst>
                          <a:tab pos="342900" algn="l"/>
                          <a:tab pos="685800" algn="l"/>
                          <a:tab pos="1028700" algn="l"/>
                        </a:tabLst>
                      </a:pPr>
                      <a:r>
                        <a:rPr lang="en-GB" sz="1200">
                          <a:solidFill>
                            <a:srgbClr val="000000"/>
                          </a:solidFill>
                          <a:latin typeface="Arial"/>
                          <a:ea typeface="Times New Roman"/>
                          <a:cs typeface="Arial"/>
                        </a:rPr>
                        <a:t>Is the process reflective (i.e., do the actors involved in the process explicitly think about and discuss the process and how it might be improved)? Are there mechanisms through which process actors can propose process improvements?</a:t>
                      </a:r>
                    </a:p>
                  </a:txBody>
                  <a:tcPr marL="68580" marR="68580" marT="0" marB="0"/>
                </a:tc>
              </a:tr>
              <a:tr h="370840">
                <a:tc>
                  <a:txBody>
                    <a:bodyPr/>
                    <a:lstStyle/>
                    <a:p>
                      <a:pPr indent="0" algn="l">
                        <a:spcAft>
                          <a:spcPts val="300"/>
                        </a:spcAft>
                        <a:tabLst>
                          <a:tab pos="342900" algn="l"/>
                          <a:tab pos="685800" algn="l"/>
                          <a:tab pos="1028700" algn="l"/>
                        </a:tabLst>
                      </a:pPr>
                      <a:r>
                        <a:rPr lang="en-GB" sz="1200" dirty="0">
                          <a:solidFill>
                            <a:srgbClr val="000000"/>
                          </a:solidFill>
                          <a:latin typeface="Arial"/>
                          <a:ea typeface="Times New Roman"/>
                          <a:cs typeface="Arial"/>
                        </a:rPr>
                        <a:t>Learning</a:t>
                      </a:r>
                    </a:p>
                  </a:txBody>
                  <a:tcPr marL="68580" marR="68580" marT="0" marB="0"/>
                </a:tc>
                <a:tc>
                  <a:txBody>
                    <a:bodyPr/>
                    <a:lstStyle/>
                    <a:p>
                      <a:pPr indent="347345" algn="just">
                        <a:spcAft>
                          <a:spcPts val="300"/>
                        </a:spcAft>
                        <a:tabLst>
                          <a:tab pos="342900" algn="l"/>
                          <a:tab pos="685800" algn="l"/>
                          <a:tab pos="1028700" algn="l"/>
                        </a:tabLst>
                      </a:pPr>
                      <a:r>
                        <a:rPr lang="en-GB" sz="1200">
                          <a:solidFill>
                            <a:srgbClr val="000000"/>
                          </a:solidFill>
                          <a:latin typeface="Arial"/>
                          <a:ea typeface="Times New Roman"/>
                          <a:cs typeface="Arial"/>
                        </a:rPr>
                        <a:t>How do people joining a development team learn about the software processes used? Does the company have process manuals and process training programs?</a:t>
                      </a:r>
                    </a:p>
                  </a:txBody>
                  <a:tcPr marL="68580" marR="68580" marT="0" marB="0"/>
                </a:tc>
              </a:tr>
              <a:tr h="370840">
                <a:tc>
                  <a:txBody>
                    <a:bodyPr/>
                    <a:lstStyle/>
                    <a:p>
                      <a:pPr indent="0" algn="l">
                        <a:spcAft>
                          <a:spcPts val="300"/>
                        </a:spcAft>
                        <a:tabLst>
                          <a:tab pos="342900" algn="l"/>
                          <a:tab pos="685800" algn="l"/>
                          <a:tab pos="1028700" algn="l"/>
                        </a:tabLst>
                      </a:pPr>
                      <a:r>
                        <a:rPr lang="en-GB" sz="1200" dirty="0">
                          <a:solidFill>
                            <a:srgbClr val="000000"/>
                          </a:solidFill>
                          <a:latin typeface="Arial"/>
                          <a:ea typeface="Times New Roman"/>
                          <a:cs typeface="Arial"/>
                        </a:rPr>
                        <a:t>Tool support</a:t>
                      </a:r>
                    </a:p>
                  </a:txBody>
                  <a:tcPr marL="68580" marR="68580" marT="0" marB="0"/>
                </a:tc>
                <a:tc>
                  <a:txBody>
                    <a:bodyPr/>
                    <a:lstStyle/>
                    <a:p>
                      <a:pPr indent="347345" algn="just">
                        <a:spcAft>
                          <a:spcPts val="300"/>
                        </a:spcAft>
                        <a:tabLst>
                          <a:tab pos="342900" algn="l"/>
                          <a:tab pos="685800" algn="l"/>
                          <a:tab pos="1028700" algn="l"/>
                        </a:tabLst>
                      </a:pPr>
                      <a:r>
                        <a:rPr lang="en-GB" sz="1200" dirty="0">
                          <a:solidFill>
                            <a:srgbClr val="000000"/>
                          </a:solidFill>
                          <a:latin typeface="Arial"/>
                          <a:ea typeface="Times New Roman"/>
                          <a:cs typeface="Arial"/>
                        </a:rPr>
                        <a:t>What aspects of the process are and aren’t supported by software tools? For unsupported areas, are there tools that could be deployed cost-effectively to provide support? For supported areas, are the tools effective and efficient? Are better tools available</a:t>
                      </a:r>
                      <a:r>
                        <a:rPr lang="en-GB" sz="1200" dirty="0" smtClean="0">
                          <a:solidFill>
                            <a:srgbClr val="000000"/>
                          </a:solidFill>
                          <a:latin typeface="Arial"/>
                          <a:ea typeface="Times New Roman"/>
                          <a:cs typeface="Arial"/>
                        </a:rPr>
                        <a:t>?</a:t>
                      </a:r>
                      <a:endParaRPr lang="en-GB" sz="1200" dirty="0">
                        <a:solidFill>
                          <a:srgbClr val="000000"/>
                        </a:solidFill>
                        <a:latin typeface="Arial"/>
                        <a:ea typeface="Times New Roman"/>
                        <a:cs typeface="Arial"/>
                      </a:endParaRPr>
                    </a:p>
                  </a:txBody>
                  <a:tcPr marL="68580" marR="68580" marT="0" marB="0"/>
                </a:tc>
              </a:tr>
            </a:tbl>
          </a:graphicData>
        </a:graphic>
      </p:graphicFrame>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Figure 26.6  </a:t>
            </a:r>
            <a:r>
              <a:rPr lang="en-US" dirty="0"/>
              <a:t>The process change process</a:t>
            </a:r>
            <a:r>
              <a:rPr lang="en-GB" dirty="0" smtClean="0"/>
              <a:t> </a:t>
            </a:r>
            <a:endParaRPr lang="en-US" dirty="0"/>
          </a:p>
        </p:txBody>
      </p:sp>
      <p:pic>
        <p:nvPicPr>
          <p:cNvPr id="4" name="Content Placeholder 3" descr="26.6 ProcessChangeProcess.eps"/>
          <p:cNvPicPr>
            <a:picLocks noGrp="1" noChangeAspect="1"/>
          </p:cNvPicPr>
          <p:nvPr>
            <p:ph idx="1"/>
          </p:nvPr>
        </p:nvPicPr>
        <mc:AlternateContent>
          <mc:Choice xmlns:ma="http://schemas.microsoft.com/office/mac/drawingml/2008/main" Requires="ma">
            <p:blipFill>
              <a:blip r:embed="rId2"/>
              <a:srcRect t="-31036" b="-31036"/>
              <a:stretch>
                <a:fillRect/>
              </a:stretch>
            </p:blipFill>
          </mc:Choice>
          <mc:Fallback>
            <p:blipFill>
              <a:blip r:embed="rId3"/>
              <a:srcRect t="-31036" b="-31036"/>
              <a:stretch>
                <a:fillRect/>
              </a:stretch>
            </p:blipFill>
          </mc:Fallback>
        </mc:AlternateContent>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Figure 26.7  </a:t>
            </a:r>
            <a:r>
              <a:rPr lang="en-GB" dirty="0"/>
              <a:t>Process areas in the CMMI</a:t>
            </a:r>
            <a:r>
              <a:rPr lang="en-GB" dirty="0" smtClean="0"/>
              <a:t> </a:t>
            </a:r>
            <a:r>
              <a:rPr lang="en-US" dirty="0" smtClean="0"/>
              <a:t>  </a:t>
            </a:r>
            <a:endParaRPr lang="en-US" dirty="0"/>
          </a:p>
        </p:txBody>
      </p:sp>
      <p:graphicFrame>
        <p:nvGraphicFramePr>
          <p:cNvPr id="4" name="Content Placeholder 3"/>
          <p:cNvGraphicFramePr>
            <a:graphicFrameLocks noGrp="1"/>
          </p:cNvGraphicFramePr>
          <p:nvPr>
            <p:ph idx="1"/>
          </p:nvPr>
        </p:nvGraphicFramePr>
        <p:xfrm>
          <a:off x="470716" y="1363598"/>
          <a:ext cx="8229600" cy="5283199"/>
        </p:xfrm>
        <a:graphic>
          <a:graphicData uri="http://schemas.openxmlformats.org/drawingml/2006/table">
            <a:tbl>
              <a:tblPr firstRow="1" bandRow="1">
                <a:tableStyleId>{5C22544A-7EE6-4342-B048-85BDC9FD1C3A}</a:tableStyleId>
              </a:tblPr>
              <a:tblGrid>
                <a:gridCol w="1569545"/>
                <a:gridCol w="2545255"/>
                <a:gridCol w="1373120"/>
                <a:gridCol w="2741680"/>
              </a:tblGrid>
              <a:tr h="370840">
                <a:tc>
                  <a:txBody>
                    <a:bodyPr/>
                    <a:lstStyle/>
                    <a:p>
                      <a:pPr algn="just">
                        <a:spcAft>
                          <a:spcPts val="0"/>
                        </a:spcAft>
                      </a:pPr>
                      <a:r>
                        <a:rPr lang="en-GB" sz="1400" b="1" dirty="0">
                          <a:solidFill>
                            <a:srgbClr val="000000"/>
                          </a:solidFill>
                          <a:latin typeface="Arial"/>
                          <a:ea typeface="Times New Roman"/>
                          <a:cs typeface="Arial"/>
                        </a:rPr>
                        <a:t>Category</a:t>
                      </a:r>
                    </a:p>
                  </a:txBody>
                  <a:tcPr marL="73025" marR="73025" marT="91440" marB="0"/>
                </a:tc>
                <a:tc>
                  <a:txBody>
                    <a:bodyPr/>
                    <a:lstStyle/>
                    <a:p>
                      <a:pPr algn="just">
                        <a:spcAft>
                          <a:spcPts val="0"/>
                        </a:spcAft>
                      </a:pPr>
                      <a:r>
                        <a:rPr lang="en-GB" sz="1400" b="1" dirty="0">
                          <a:solidFill>
                            <a:srgbClr val="000000"/>
                          </a:solidFill>
                          <a:latin typeface="Arial"/>
                          <a:ea typeface="Times New Roman"/>
                          <a:cs typeface="Arial"/>
                        </a:rPr>
                        <a:t>Process area</a:t>
                      </a:r>
                    </a:p>
                  </a:txBody>
                  <a:tcPr marL="73025" marR="73025" marT="91440" marB="0"/>
                </a:tc>
                <a:tc>
                  <a:txBody>
                    <a:bodyPr/>
                    <a:lstStyle/>
                    <a:p>
                      <a:pPr algn="just">
                        <a:spcAft>
                          <a:spcPts val="0"/>
                        </a:spcAft>
                      </a:pPr>
                      <a:r>
                        <a:rPr lang="en-GB" sz="1400" b="1" dirty="0">
                          <a:solidFill>
                            <a:srgbClr val="000000"/>
                          </a:solidFill>
                          <a:latin typeface="Arial"/>
                          <a:ea typeface="Times New Roman"/>
                          <a:cs typeface="Arial"/>
                        </a:rPr>
                        <a:t>Category</a:t>
                      </a:r>
                    </a:p>
                  </a:txBody>
                  <a:tcPr marL="73025" marR="73025" marT="91440" marB="0"/>
                </a:tc>
                <a:tc>
                  <a:txBody>
                    <a:bodyPr/>
                    <a:lstStyle/>
                    <a:p>
                      <a:pPr algn="just">
                        <a:spcAft>
                          <a:spcPts val="0"/>
                        </a:spcAft>
                      </a:pPr>
                      <a:r>
                        <a:rPr lang="en-GB" sz="1400" b="1" dirty="0">
                          <a:solidFill>
                            <a:srgbClr val="000000"/>
                          </a:solidFill>
                          <a:latin typeface="Arial"/>
                          <a:ea typeface="Times New Roman"/>
                          <a:cs typeface="Arial"/>
                        </a:rPr>
                        <a:t>Process area</a:t>
                      </a:r>
                    </a:p>
                  </a:txBody>
                  <a:tcPr marL="73025" marR="73025" marT="91440" marB="0"/>
                </a:tc>
              </a:tr>
              <a:tr h="370840">
                <a:tc>
                  <a:txBody>
                    <a:bodyPr/>
                    <a:lstStyle/>
                    <a:p>
                      <a:pPr algn="just">
                        <a:spcAft>
                          <a:spcPts val="0"/>
                        </a:spcAft>
                      </a:pPr>
                      <a:r>
                        <a:rPr lang="en-GB" sz="1400" dirty="0">
                          <a:solidFill>
                            <a:srgbClr val="000000"/>
                          </a:solidFill>
                          <a:latin typeface="Arial"/>
                          <a:ea typeface="Times New Roman"/>
                          <a:cs typeface="Arial"/>
                        </a:rPr>
                        <a:t>Process management</a:t>
                      </a:r>
                    </a:p>
                  </a:txBody>
                  <a:tcPr marL="73025" marR="73025" marT="0" marB="0" anchor="ctr"/>
                </a:tc>
                <a:tc>
                  <a:txBody>
                    <a:bodyPr/>
                    <a:lstStyle/>
                    <a:p>
                      <a:pPr algn="just">
                        <a:spcAft>
                          <a:spcPts val="0"/>
                        </a:spcAft>
                      </a:pPr>
                      <a:r>
                        <a:rPr lang="en-GB" sz="1400">
                          <a:solidFill>
                            <a:srgbClr val="000000"/>
                          </a:solidFill>
                          <a:latin typeface="Arial"/>
                          <a:ea typeface="Times New Roman"/>
                          <a:cs typeface="Arial"/>
                        </a:rPr>
                        <a:t>Organizational process definition (OPD)</a:t>
                      </a:r>
                    </a:p>
                  </a:txBody>
                  <a:tcPr marL="73025" marR="73025" marT="0" marB="0" anchor="ctr"/>
                </a:tc>
                <a:tc>
                  <a:txBody>
                    <a:bodyPr/>
                    <a:lstStyle/>
                    <a:p>
                      <a:pPr algn="just">
                        <a:spcAft>
                          <a:spcPts val="0"/>
                        </a:spcAft>
                      </a:pPr>
                      <a:r>
                        <a:rPr lang="en-GB" sz="1400" dirty="0">
                          <a:solidFill>
                            <a:srgbClr val="000000"/>
                          </a:solidFill>
                          <a:latin typeface="Arial"/>
                          <a:ea typeface="Times New Roman"/>
                          <a:cs typeface="Arial"/>
                        </a:rPr>
                        <a:t>Engineering</a:t>
                      </a:r>
                    </a:p>
                  </a:txBody>
                  <a:tcPr marL="73025" marR="73025" marT="91440" marB="0"/>
                </a:tc>
                <a:tc>
                  <a:txBody>
                    <a:bodyPr/>
                    <a:lstStyle/>
                    <a:p>
                      <a:pPr algn="just">
                        <a:spcAft>
                          <a:spcPts val="0"/>
                        </a:spcAft>
                      </a:pPr>
                      <a:r>
                        <a:rPr lang="en-GB" sz="1400">
                          <a:solidFill>
                            <a:srgbClr val="000000"/>
                          </a:solidFill>
                          <a:latin typeface="Arial"/>
                          <a:ea typeface="Times New Roman"/>
                          <a:cs typeface="Arial"/>
                        </a:rPr>
                        <a:t>Requirements management (REQM)</a:t>
                      </a:r>
                    </a:p>
                  </a:txBody>
                  <a:tcPr marL="73025" marR="73025" marT="91440" marB="0"/>
                </a:tc>
              </a:tr>
              <a:tr h="370840">
                <a:tc>
                  <a:txBody>
                    <a:bodyPr/>
                    <a:lstStyle/>
                    <a:p>
                      <a:pPr algn="just">
                        <a:spcAft>
                          <a:spcPts val="0"/>
                        </a:spcAft>
                      </a:pPr>
                      <a:endParaRPr lang="en-GB" sz="1400">
                        <a:solidFill>
                          <a:srgbClr val="000000"/>
                        </a:solidFill>
                        <a:latin typeface="Arial"/>
                        <a:ea typeface="Times New Roman"/>
                        <a:cs typeface="Arial"/>
                      </a:endParaRPr>
                    </a:p>
                  </a:txBody>
                  <a:tcPr marL="73025" marR="73025" marT="0" marB="0" anchor="ctr"/>
                </a:tc>
                <a:tc>
                  <a:txBody>
                    <a:bodyPr/>
                    <a:lstStyle/>
                    <a:p>
                      <a:pPr algn="just">
                        <a:spcAft>
                          <a:spcPts val="0"/>
                        </a:spcAft>
                      </a:pPr>
                      <a:r>
                        <a:rPr lang="en-GB" sz="1400">
                          <a:solidFill>
                            <a:srgbClr val="000000"/>
                          </a:solidFill>
                          <a:latin typeface="Arial"/>
                          <a:ea typeface="Times New Roman"/>
                          <a:cs typeface="Arial"/>
                        </a:rPr>
                        <a:t>Organizational process focus (OPF)</a:t>
                      </a:r>
                    </a:p>
                  </a:txBody>
                  <a:tcPr marL="73025" marR="73025" marT="0" marB="0" anchor="ctr"/>
                </a:tc>
                <a:tc>
                  <a:txBody>
                    <a:bodyPr/>
                    <a:lstStyle/>
                    <a:p>
                      <a:pPr algn="just">
                        <a:spcAft>
                          <a:spcPts val="0"/>
                        </a:spcAft>
                      </a:pPr>
                      <a:endParaRPr lang="en-GB" sz="1400">
                        <a:solidFill>
                          <a:srgbClr val="000000"/>
                        </a:solidFill>
                        <a:latin typeface="Arial"/>
                        <a:ea typeface="Times New Roman"/>
                        <a:cs typeface="Arial"/>
                      </a:endParaRPr>
                    </a:p>
                  </a:txBody>
                  <a:tcPr marL="73025" marR="73025" marT="0" marB="0" anchor="ctr"/>
                </a:tc>
                <a:tc>
                  <a:txBody>
                    <a:bodyPr/>
                    <a:lstStyle/>
                    <a:p>
                      <a:pPr algn="just">
                        <a:spcAft>
                          <a:spcPts val="0"/>
                        </a:spcAft>
                      </a:pPr>
                      <a:r>
                        <a:rPr lang="en-GB" sz="1400">
                          <a:solidFill>
                            <a:srgbClr val="000000"/>
                          </a:solidFill>
                          <a:latin typeface="Arial"/>
                          <a:ea typeface="Times New Roman"/>
                          <a:cs typeface="Arial"/>
                        </a:rPr>
                        <a:t>Requirements development (RD)</a:t>
                      </a:r>
                    </a:p>
                  </a:txBody>
                  <a:tcPr marL="73025" marR="73025" marT="0" marB="0" anchor="ctr"/>
                </a:tc>
              </a:tr>
              <a:tr h="370840">
                <a:tc>
                  <a:txBody>
                    <a:bodyPr/>
                    <a:lstStyle/>
                    <a:p>
                      <a:pPr algn="just">
                        <a:spcAft>
                          <a:spcPts val="0"/>
                        </a:spcAft>
                      </a:pPr>
                      <a:endParaRPr lang="en-GB" sz="1400">
                        <a:solidFill>
                          <a:srgbClr val="000000"/>
                        </a:solidFill>
                        <a:latin typeface="Arial"/>
                        <a:ea typeface="Times New Roman"/>
                        <a:cs typeface="Arial"/>
                      </a:endParaRPr>
                    </a:p>
                  </a:txBody>
                  <a:tcPr marL="73025" marR="73025" marT="0" marB="0" anchor="ctr"/>
                </a:tc>
                <a:tc>
                  <a:txBody>
                    <a:bodyPr/>
                    <a:lstStyle/>
                    <a:p>
                      <a:pPr algn="just">
                        <a:spcAft>
                          <a:spcPts val="0"/>
                        </a:spcAft>
                      </a:pPr>
                      <a:r>
                        <a:rPr lang="en-GB" sz="1400">
                          <a:solidFill>
                            <a:srgbClr val="000000"/>
                          </a:solidFill>
                          <a:latin typeface="Arial"/>
                          <a:ea typeface="Times New Roman"/>
                          <a:cs typeface="Arial"/>
                        </a:rPr>
                        <a:t>Organizational training (OT)</a:t>
                      </a:r>
                    </a:p>
                  </a:txBody>
                  <a:tcPr marL="73025" marR="73025" marT="0" marB="0" anchor="ctr"/>
                </a:tc>
                <a:tc>
                  <a:txBody>
                    <a:bodyPr/>
                    <a:lstStyle/>
                    <a:p>
                      <a:pPr algn="just">
                        <a:spcAft>
                          <a:spcPts val="0"/>
                        </a:spcAft>
                      </a:pPr>
                      <a:endParaRPr lang="en-GB" sz="1400">
                        <a:solidFill>
                          <a:srgbClr val="000000"/>
                        </a:solidFill>
                        <a:latin typeface="Arial"/>
                        <a:ea typeface="Times New Roman"/>
                        <a:cs typeface="Arial"/>
                      </a:endParaRPr>
                    </a:p>
                  </a:txBody>
                  <a:tcPr marL="73025" marR="73025" marT="0" marB="0" anchor="ctr"/>
                </a:tc>
                <a:tc>
                  <a:txBody>
                    <a:bodyPr/>
                    <a:lstStyle/>
                    <a:p>
                      <a:pPr algn="just">
                        <a:spcAft>
                          <a:spcPts val="0"/>
                        </a:spcAft>
                      </a:pPr>
                      <a:r>
                        <a:rPr lang="en-GB" sz="1400">
                          <a:solidFill>
                            <a:srgbClr val="000000"/>
                          </a:solidFill>
                          <a:latin typeface="Arial"/>
                          <a:ea typeface="Times New Roman"/>
                          <a:cs typeface="Arial"/>
                        </a:rPr>
                        <a:t>Technical solution (TS)</a:t>
                      </a:r>
                    </a:p>
                  </a:txBody>
                  <a:tcPr marL="73025" marR="73025" marT="0" marB="0" anchor="ctr"/>
                </a:tc>
              </a:tr>
              <a:tr h="370840">
                <a:tc>
                  <a:txBody>
                    <a:bodyPr/>
                    <a:lstStyle/>
                    <a:p>
                      <a:pPr algn="just">
                        <a:spcAft>
                          <a:spcPts val="0"/>
                        </a:spcAft>
                      </a:pPr>
                      <a:endParaRPr lang="en-GB" sz="1400">
                        <a:solidFill>
                          <a:srgbClr val="000000"/>
                        </a:solidFill>
                        <a:latin typeface="Arial"/>
                        <a:ea typeface="Times New Roman"/>
                        <a:cs typeface="Arial"/>
                      </a:endParaRPr>
                    </a:p>
                  </a:txBody>
                  <a:tcPr marL="73025" marR="73025" marT="0" marB="0" anchor="ctr"/>
                </a:tc>
                <a:tc>
                  <a:txBody>
                    <a:bodyPr/>
                    <a:lstStyle/>
                    <a:p>
                      <a:pPr algn="just">
                        <a:spcAft>
                          <a:spcPts val="0"/>
                        </a:spcAft>
                      </a:pPr>
                      <a:r>
                        <a:rPr lang="en-GB" sz="1400">
                          <a:solidFill>
                            <a:srgbClr val="000000"/>
                          </a:solidFill>
                          <a:latin typeface="Arial"/>
                          <a:ea typeface="Times New Roman"/>
                          <a:cs typeface="Arial"/>
                        </a:rPr>
                        <a:t>Organizational process performance (OPP)</a:t>
                      </a:r>
                    </a:p>
                  </a:txBody>
                  <a:tcPr marL="73025" marR="73025" marT="0" marB="0" anchor="ctr"/>
                </a:tc>
                <a:tc>
                  <a:txBody>
                    <a:bodyPr/>
                    <a:lstStyle/>
                    <a:p>
                      <a:pPr algn="just">
                        <a:spcAft>
                          <a:spcPts val="0"/>
                        </a:spcAft>
                      </a:pPr>
                      <a:endParaRPr lang="en-GB" sz="1400">
                        <a:solidFill>
                          <a:srgbClr val="000000"/>
                        </a:solidFill>
                        <a:latin typeface="Arial"/>
                        <a:ea typeface="Times New Roman"/>
                        <a:cs typeface="Arial"/>
                      </a:endParaRPr>
                    </a:p>
                  </a:txBody>
                  <a:tcPr marL="73025" marR="73025" marT="0" marB="0" anchor="ctr"/>
                </a:tc>
                <a:tc>
                  <a:txBody>
                    <a:bodyPr/>
                    <a:lstStyle/>
                    <a:p>
                      <a:pPr algn="just">
                        <a:spcAft>
                          <a:spcPts val="0"/>
                        </a:spcAft>
                      </a:pPr>
                      <a:r>
                        <a:rPr lang="en-GB" sz="1400">
                          <a:solidFill>
                            <a:srgbClr val="000000"/>
                          </a:solidFill>
                          <a:latin typeface="Arial"/>
                          <a:ea typeface="Times New Roman"/>
                          <a:cs typeface="Arial"/>
                        </a:rPr>
                        <a:t>Product integration (PI)</a:t>
                      </a:r>
                    </a:p>
                  </a:txBody>
                  <a:tcPr marL="73025" marR="73025" marT="0" marB="0" anchor="ctr"/>
                </a:tc>
              </a:tr>
              <a:tr h="370840">
                <a:tc>
                  <a:txBody>
                    <a:bodyPr/>
                    <a:lstStyle/>
                    <a:p>
                      <a:pPr algn="just">
                        <a:spcAft>
                          <a:spcPts val="0"/>
                        </a:spcAft>
                      </a:pPr>
                      <a:endParaRPr lang="en-GB" sz="1400">
                        <a:solidFill>
                          <a:srgbClr val="000000"/>
                        </a:solidFill>
                        <a:latin typeface="Arial"/>
                        <a:ea typeface="Times New Roman"/>
                        <a:cs typeface="Arial"/>
                      </a:endParaRPr>
                    </a:p>
                  </a:txBody>
                  <a:tcPr marL="73025" marR="73025" marT="0" marB="0" anchor="ctr"/>
                </a:tc>
                <a:tc>
                  <a:txBody>
                    <a:bodyPr/>
                    <a:lstStyle/>
                    <a:p>
                      <a:pPr algn="just">
                        <a:spcAft>
                          <a:spcPts val="0"/>
                        </a:spcAft>
                      </a:pPr>
                      <a:r>
                        <a:rPr lang="en-GB" sz="1400">
                          <a:solidFill>
                            <a:srgbClr val="000000"/>
                          </a:solidFill>
                          <a:latin typeface="Arial"/>
                          <a:ea typeface="Times New Roman"/>
                          <a:cs typeface="Arial"/>
                        </a:rPr>
                        <a:t>Organizational innovation and deployment (OID)</a:t>
                      </a:r>
                    </a:p>
                  </a:txBody>
                  <a:tcPr marL="73025" marR="73025" marT="0" marB="0" anchor="ctr"/>
                </a:tc>
                <a:tc>
                  <a:txBody>
                    <a:bodyPr/>
                    <a:lstStyle/>
                    <a:p>
                      <a:pPr algn="just">
                        <a:spcAft>
                          <a:spcPts val="0"/>
                        </a:spcAft>
                      </a:pPr>
                      <a:endParaRPr lang="en-GB" sz="1400">
                        <a:solidFill>
                          <a:srgbClr val="000000"/>
                        </a:solidFill>
                        <a:latin typeface="Arial"/>
                        <a:ea typeface="Times New Roman"/>
                        <a:cs typeface="Arial"/>
                      </a:endParaRPr>
                    </a:p>
                  </a:txBody>
                  <a:tcPr marL="73025" marR="73025" marT="0" marB="0" anchor="ctr"/>
                </a:tc>
                <a:tc>
                  <a:txBody>
                    <a:bodyPr/>
                    <a:lstStyle/>
                    <a:p>
                      <a:pPr algn="just">
                        <a:spcAft>
                          <a:spcPts val="0"/>
                        </a:spcAft>
                      </a:pPr>
                      <a:r>
                        <a:rPr lang="en-GB" sz="1400">
                          <a:solidFill>
                            <a:srgbClr val="000000"/>
                          </a:solidFill>
                          <a:latin typeface="Arial"/>
                          <a:ea typeface="Times New Roman"/>
                          <a:cs typeface="Arial"/>
                        </a:rPr>
                        <a:t>Verification (VER)</a:t>
                      </a:r>
                    </a:p>
                  </a:txBody>
                  <a:tcPr marL="73025" marR="73025" marT="0" marB="0" anchor="ctr"/>
                </a:tc>
              </a:tr>
              <a:tr h="370840">
                <a:tc>
                  <a:txBody>
                    <a:bodyPr/>
                    <a:lstStyle/>
                    <a:p>
                      <a:pPr algn="just">
                        <a:spcAft>
                          <a:spcPts val="0"/>
                        </a:spcAft>
                      </a:pPr>
                      <a:r>
                        <a:rPr lang="en-GB" sz="1400">
                          <a:solidFill>
                            <a:srgbClr val="000000"/>
                          </a:solidFill>
                          <a:latin typeface="Arial"/>
                          <a:ea typeface="Times New Roman"/>
                          <a:cs typeface="Arial"/>
                        </a:rPr>
                        <a:t>Project management</a:t>
                      </a:r>
                    </a:p>
                  </a:txBody>
                  <a:tcPr marL="73025" marR="73025" marT="91440" marB="0" anchor="ctr"/>
                </a:tc>
                <a:tc>
                  <a:txBody>
                    <a:bodyPr/>
                    <a:lstStyle/>
                    <a:p>
                      <a:pPr algn="just">
                        <a:spcAft>
                          <a:spcPts val="0"/>
                        </a:spcAft>
                      </a:pPr>
                      <a:r>
                        <a:rPr lang="en-GB" sz="1400">
                          <a:solidFill>
                            <a:srgbClr val="000000"/>
                          </a:solidFill>
                          <a:latin typeface="Arial"/>
                          <a:ea typeface="Times New Roman"/>
                          <a:cs typeface="Arial"/>
                        </a:rPr>
                        <a:t>Project planning (PP)</a:t>
                      </a:r>
                    </a:p>
                  </a:txBody>
                  <a:tcPr marL="73025" marR="73025" marT="91440" marB="0" anchor="ctr"/>
                </a:tc>
                <a:tc>
                  <a:txBody>
                    <a:bodyPr/>
                    <a:lstStyle/>
                    <a:p>
                      <a:pPr algn="just">
                        <a:spcAft>
                          <a:spcPts val="0"/>
                        </a:spcAft>
                      </a:pPr>
                      <a:endParaRPr lang="en-GB" sz="1400">
                        <a:solidFill>
                          <a:srgbClr val="000000"/>
                        </a:solidFill>
                        <a:latin typeface="Arial"/>
                        <a:ea typeface="Times New Roman"/>
                        <a:cs typeface="Arial"/>
                      </a:endParaRPr>
                    </a:p>
                  </a:txBody>
                  <a:tcPr marL="73025" marR="73025" marT="0" marB="0" anchor="ctr"/>
                </a:tc>
                <a:tc>
                  <a:txBody>
                    <a:bodyPr/>
                    <a:lstStyle/>
                    <a:p>
                      <a:pPr algn="just">
                        <a:spcAft>
                          <a:spcPts val="0"/>
                        </a:spcAft>
                      </a:pPr>
                      <a:r>
                        <a:rPr lang="en-GB" sz="1400">
                          <a:solidFill>
                            <a:srgbClr val="000000"/>
                          </a:solidFill>
                          <a:latin typeface="Arial"/>
                          <a:ea typeface="Times New Roman"/>
                          <a:cs typeface="Arial"/>
                        </a:rPr>
                        <a:t>Validation (VAL)</a:t>
                      </a:r>
                    </a:p>
                  </a:txBody>
                  <a:tcPr marL="73025" marR="73025" marT="0" marB="0" anchor="ctr"/>
                </a:tc>
              </a:tr>
              <a:tr h="370840">
                <a:tc>
                  <a:txBody>
                    <a:bodyPr/>
                    <a:lstStyle/>
                    <a:p>
                      <a:pPr algn="just">
                        <a:spcAft>
                          <a:spcPts val="0"/>
                        </a:spcAft>
                      </a:pPr>
                      <a:endParaRPr lang="en-GB" sz="1400">
                        <a:solidFill>
                          <a:srgbClr val="000000"/>
                        </a:solidFill>
                        <a:latin typeface="Arial"/>
                        <a:ea typeface="Times New Roman"/>
                        <a:cs typeface="Arial"/>
                      </a:endParaRPr>
                    </a:p>
                  </a:txBody>
                  <a:tcPr marL="73025" marR="73025" marT="0" marB="0" anchor="ctr"/>
                </a:tc>
                <a:tc>
                  <a:txBody>
                    <a:bodyPr/>
                    <a:lstStyle/>
                    <a:p>
                      <a:pPr algn="just">
                        <a:spcAft>
                          <a:spcPts val="0"/>
                        </a:spcAft>
                      </a:pPr>
                      <a:r>
                        <a:rPr lang="en-GB" sz="1400">
                          <a:solidFill>
                            <a:srgbClr val="000000"/>
                          </a:solidFill>
                          <a:latin typeface="Arial"/>
                          <a:ea typeface="Times New Roman"/>
                          <a:cs typeface="Arial"/>
                        </a:rPr>
                        <a:t>Project monitoring and control (PMC)</a:t>
                      </a:r>
                    </a:p>
                  </a:txBody>
                  <a:tcPr marL="73025" marR="73025" marT="0" marB="0" anchor="ctr"/>
                </a:tc>
                <a:tc>
                  <a:txBody>
                    <a:bodyPr/>
                    <a:lstStyle/>
                    <a:p>
                      <a:pPr algn="just">
                        <a:spcAft>
                          <a:spcPts val="0"/>
                        </a:spcAft>
                      </a:pPr>
                      <a:r>
                        <a:rPr lang="en-GB" sz="1400">
                          <a:solidFill>
                            <a:srgbClr val="000000"/>
                          </a:solidFill>
                          <a:latin typeface="Arial"/>
                          <a:ea typeface="Times New Roman"/>
                          <a:cs typeface="Arial"/>
                        </a:rPr>
                        <a:t>Support</a:t>
                      </a:r>
                    </a:p>
                  </a:txBody>
                  <a:tcPr marL="73025" marR="73025" marT="91440" marB="0" anchor="ctr"/>
                </a:tc>
                <a:tc>
                  <a:txBody>
                    <a:bodyPr/>
                    <a:lstStyle/>
                    <a:p>
                      <a:pPr algn="just">
                        <a:spcAft>
                          <a:spcPts val="0"/>
                        </a:spcAft>
                      </a:pPr>
                      <a:r>
                        <a:rPr lang="en-GB" sz="1400">
                          <a:solidFill>
                            <a:srgbClr val="000000"/>
                          </a:solidFill>
                          <a:latin typeface="Arial"/>
                          <a:ea typeface="Times New Roman"/>
                          <a:cs typeface="Arial"/>
                        </a:rPr>
                        <a:t>Configuration management (CM)</a:t>
                      </a:r>
                    </a:p>
                  </a:txBody>
                  <a:tcPr marL="73025" marR="73025" marT="91440" marB="0" anchor="ctr"/>
                </a:tc>
              </a:tr>
              <a:tr h="370840">
                <a:tc>
                  <a:txBody>
                    <a:bodyPr/>
                    <a:lstStyle/>
                    <a:p>
                      <a:pPr algn="just">
                        <a:spcAft>
                          <a:spcPts val="0"/>
                        </a:spcAft>
                      </a:pPr>
                      <a:endParaRPr lang="en-GB" sz="1400">
                        <a:solidFill>
                          <a:srgbClr val="000000"/>
                        </a:solidFill>
                        <a:latin typeface="Arial"/>
                        <a:ea typeface="Times New Roman"/>
                        <a:cs typeface="Arial"/>
                      </a:endParaRPr>
                    </a:p>
                  </a:txBody>
                  <a:tcPr marL="73025" marR="73025" marT="0" marB="0" anchor="ctr"/>
                </a:tc>
                <a:tc>
                  <a:txBody>
                    <a:bodyPr/>
                    <a:lstStyle/>
                    <a:p>
                      <a:pPr algn="just">
                        <a:spcAft>
                          <a:spcPts val="0"/>
                        </a:spcAft>
                      </a:pPr>
                      <a:r>
                        <a:rPr lang="en-GB" sz="1400">
                          <a:solidFill>
                            <a:srgbClr val="000000"/>
                          </a:solidFill>
                          <a:latin typeface="Arial"/>
                          <a:ea typeface="Times New Roman"/>
                          <a:cs typeface="Arial"/>
                        </a:rPr>
                        <a:t>Supplier agreement management (SAM)</a:t>
                      </a:r>
                    </a:p>
                  </a:txBody>
                  <a:tcPr marL="73025" marR="73025" marT="0" marB="0" anchor="ctr"/>
                </a:tc>
                <a:tc>
                  <a:txBody>
                    <a:bodyPr/>
                    <a:lstStyle/>
                    <a:p>
                      <a:pPr algn="just">
                        <a:spcAft>
                          <a:spcPts val="0"/>
                        </a:spcAft>
                      </a:pPr>
                      <a:endParaRPr lang="en-GB" sz="1400">
                        <a:solidFill>
                          <a:srgbClr val="000000"/>
                        </a:solidFill>
                        <a:latin typeface="Arial"/>
                        <a:ea typeface="Times New Roman"/>
                        <a:cs typeface="Arial"/>
                      </a:endParaRPr>
                    </a:p>
                  </a:txBody>
                  <a:tcPr marL="73025" marR="73025" marT="0" marB="0" anchor="ctr"/>
                </a:tc>
                <a:tc>
                  <a:txBody>
                    <a:bodyPr/>
                    <a:lstStyle/>
                    <a:p>
                      <a:pPr algn="just">
                        <a:spcAft>
                          <a:spcPts val="0"/>
                        </a:spcAft>
                      </a:pPr>
                      <a:r>
                        <a:rPr lang="en-GB" sz="1400">
                          <a:solidFill>
                            <a:srgbClr val="000000"/>
                          </a:solidFill>
                          <a:latin typeface="Arial"/>
                          <a:ea typeface="Times New Roman"/>
                          <a:cs typeface="Arial"/>
                        </a:rPr>
                        <a:t>Process and product quality management (PPQA)</a:t>
                      </a:r>
                    </a:p>
                  </a:txBody>
                  <a:tcPr marL="73025" marR="73025" marT="0" marB="0" anchor="ctr"/>
                </a:tc>
              </a:tr>
              <a:tr h="370840">
                <a:tc>
                  <a:txBody>
                    <a:bodyPr/>
                    <a:lstStyle/>
                    <a:p>
                      <a:pPr algn="just">
                        <a:spcAft>
                          <a:spcPts val="0"/>
                        </a:spcAft>
                      </a:pPr>
                      <a:endParaRPr lang="en-GB" sz="1400">
                        <a:solidFill>
                          <a:srgbClr val="000000"/>
                        </a:solidFill>
                        <a:latin typeface="Arial"/>
                        <a:ea typeface="Times New Roman"/>
                        <a:cs typeface="Arial"/>
                      </a:endParaRPr>
                    </a:p>
                  </a:txBody>
                  <a:tcPr marL="73025" marR="73025" marT="0" marB="0" anchor="ctr"/>
                </a:tc>
                <a:tc>
                  <a:txBody>
                    <a:bodyPr/>
                    <a:lstStyle/>
                    <a:p>
                      <a:pPr algn="just">
                        <a:spcAft>
                          <a:spcPts val="0"/>
                        </a:spcAft>
                      </a:pPr>
                      <a:r>
                        <a:rPr lang="en-GB" sz="1400">
                          <a:solidFill>
                            <a:srgbClr val="000000"/>
                          </a:solidFill>
                          <a:latin typeface="Arial"/>
                          <a:ea typeface="Times New Roman"/>
                          <a:cs typeface="Arial"/>
                        </a:rPr>
                        <a:t>Integrated project management (IPM)</a:t>
                      </a:r>
                    </a:p>
                  </a:txBody>
                  <a:tcPr marL="73025" marR="73025" marT="0" marB="0" anchor="ctr"/>
                </a:tc>
                <a:tc>
                  <a:txBody>
                    <a:bodyPr/>
                    <a:lstStyle/>
                    <a:p>
                      <a:pPr algn="just">
                        <a:spcAft>
                          <a:spcPts val="0"/>
                        </a:spcAft>
                      </a:pPr>
                      <a:endParaRPr lang="en-GB" sz="1400">
                        <a:solidFill>
                          <a:srgbClr val="000000"/>
                        </a:solidFill>
                        <a:latin typeface="Arial"/>
                        <a:ea typeface="Times New Roman"/>
                        <a:cs typeface="Arial"/>
                      </a:endParaRPr>
                    </a:p>
                  </a:txBody>
                  <a:tcPr marL="73025" marR="73025" marT="0" marB="0" anchor="ctr"/>
                </a:tc>
                <a:tc>
                  <a:txBody>
                    <a:bodyPr/>
                    <a:lstStyle/>
                    <a:p>
                      <a:pPr algn="just">
                        <a:spcAft>
                          <a:spcPts val="0"/>
                        </a:spcAft>
                      </a:pPr>
                      <a:r>
                        <a:rPr lang="en-GB" sz="1400">
                          <a:solidFill>
                            <a:srgbClr val="000000"/>
                          </a:solidFill>
                          <a:latin typeface="Arial"/>
                          <a:ea typeface="Times New Roman"/>
                          <a:cs typeface="Arial"/>
                        </a:rPr>
                        <a:t>Measurement and analysis (MA)</a:t>
                      </a:r>
                    </a:p>
                  </a:txBody>
                  <a:tcPr marL="73025" marR="73025" marT="0" marB="0" anchor="ctr"/>
                </a:tc>
              </a:tr>
              <a:tr h="370840">
                <a:tc>
                  <a:txBody>
                    <a:bodyPr/>
                    <a:lstStyle/>
                    <a:p>
                      <a:pPr algn="just">
                        <a:spcAft>
                          <a:spcPts val="0"/>
                        </a:spcAft>
                      </a:pPr>
                      <a:endParaRPr lang="en-GB" sz="1400">
                        <a:solidFill>
                          <a:srgbClr val="000000"/>
                        </a:solidFill>
                        <a:latin typeface="Arial"/>
                        <a:ea typeface="Times New Roman"/>
                        <a:cs typeface="Arial"/>
                      </a:endParaRPr>
                    </a:p>
                  </a:txBody>
                  <a:tcPr marL="73025" marR="73025" marT="0" marB="0" anchor="ctr"/>
                </a:tc>
                <a:tc>
                  <a:txBody>
                    <a:bodyPr/>
                    <a:lstStyle/>
                    <a:p>
                      <a:pPr algn="just">
                        <a:spcAft>
                          <a:spcPts val="0"/>
                        </a:spcAft>
                      </a:pPr>
                      <a:r>
                        <a:rPr lang="en-GB" sz="1400">
                          <a:solidFill>
                            <a:srgbClr val="000000"/>
                          </a:solidFill>
                          <a:latin typeface="Arial"/>
                          <a:ea typeface="Times New Roman"/>
                          <a:cs typeface="Arial"/>
                        </a:rPr>
                        <a:t>Risk management (RSKM)</a:t>
                      </a:r>
                    </a:p>
                  </a:txBody>
                  <a:tcPr marL="73025" marR="73025" marT="0" marB="0" anchor="ctr"/>
                </a:tc>
                <a:tc>
                  <a:txBody>
                    <a:bodyPr/>
                    <a:lstStyle/>
                    <a:p>
                      <a:pPr algn="just">
                        <a:spcAft>
                          <a:spcPts val="0"/>
                        </a:spcAft>
                      </a:pPr>
                      <a:endParaRPr lang="en-GB" sz="1400">
                        <a:solidFill>
                          <a:srgbClr val="000000"/>
                        </a:solidFill>
                        <a:latin typeface="Arial"/>
                        <a:ea typeface="Times New Roman"/>
                        <a:cs typeface="Arial"/>
                      </a:endParaRPr>
                    </a:p>
                  </a:txBody>
                  <a:tcPr marL="73025" marR="73025" marT="0" marB="0" anchor="ctr"/>
                </a:tc>
                <a:tc>
                  <a:txBody>
                    <a:bodyPr/>
                    <a:lstStyle/>
                    <a:p>
                      <a:pPr algn="just">
                        <a:spcAft>
                          <a:spcPts val="0"/>
                        </a:spcAft>
                      </a:pPr>
                      <a:r>
                        <a:rPr lang="en-GB" sz="1400">
                          <a:solidFill>
                            <a:srgbClr val="000000"/>
                          </a:solidFill>
                          <a:latin typeface="Arial"/>
                          <a:ea typeface="Times New Roman"/>
                          <a:cs typeface="Arial"/>
                        </a:rPr>
                        <a:t>Decision analysis and resolution (DAR)</a:t>
                      </a:r>
                    </a:p>
                  </a:txBody>
                  <a:tcPr marL="73025" marR="73025" marT="0" marB="0" anchor="ctr"/>
                </a:tc>
              </a:tr>
              <a:tr h="370840">
                <a:tc>
                  <a:txBody>
                    <a:bodyPr/>
                    <a:lstStyle/>
                    <a:p>
                      <a:pPr algn="just">
                        <a:spcAft>
                          <a:spcPts val="0"/>
                        </a:spcAft>
                      </a:pPr>
                      <a:endParaRPr lang="en-GB" sz="1400">
                        <a:solidFill>
                          <a:srgbClr val="000000"/>
                        </a:solidFill>
                        <a:latin typeface="Arial"/>
                        <a:ea typeface="Times New Roman"/>
                        <a:cs typeface="Arial"/>
                      </a:endParaRPr>
                    </a:p>
                  </a:txBody>
                  <a:tcPr marL="73025" marR="73025" marT="0" marB="0" anchor="ctr"/>
                </a:tc>
                <a:tc>
                  <a:txBody>
                    <a:bodyPr/>
                    <a:lstStyle/>
                    <a:p>
                      <a:pPr algn="just">
                        <a:spcAft>
                          <a:spcPts val="0"/>
                        </a:spcAft>
                      </a:pPr>
                      <a:r>
                        <a:rPr lang="en-GB" sz="1400" dirty="0">
                          <a:solidFill>
                            <a:srgbClr val="000000"/>
                          </a:solidFill>
                          <a:latin typeface="Arial"/>
                          <a:ea typeface="Times New Roman"/>
                          <a:cs typeface="Arial"/>
                        </a:rPr>
                        <a:t>Quantitative project management (QPM)</a:t>
                      </a:r>
                    </a:p>
                  </a:txBody>
                  <a:tcPr marL="73025" marR="73025" marT="0" marB="0" anchor="ctr"/>
                </a:tc>
                <a:tc>
                  <a:txBody>
                    <a:bodyPr/>
                    <a:lstStyle/>
                    <a:p>
                      <a:pPr algn="just">
                        <a:spcAft>
                          <a:spcPts val="0"/>
                        </a:spcAft>
                      </a:pPr>
                      <a:endParaRPr lang="en-GB" sz="1400">
                        <a:solidFill>
                          <a:srgbClr val="000000"/>
                        </a:solidFill>
                        <a:latin typeface="Arial"/>
                        <a:ea typeface="Times New Roman"/>
                        <a:cs typeface="Arial"/>
                      </a:endParaRPr>
                    </a:p>
                  </a:txBody>
                  <a:tcPr marL="73025" marR="73025" marT="0" marB="91440" anchor="ctr"/>
                </a:tc>
                <a:tc>
                  <a:txBody>
                    <a:bodyPr/>
                    <a:lstStyle/>
                    <a:p>
                      <a:pPr algn="just">
                        <a:spcAft>
                          <a:spcPts val="0"/>
                        </a:spcAft>
                      </a:pPr>
                      <a:r>
                        <a:rPr lang="en-GB" sz="1400" dirty="0">
                          <a:solidFill>
                            <a:srgbClr val="000000"/>
                          </a:solidFill>
                          <a:latin typeface="Arial"/>
                          <a:ea typeface="Times New Roman"/>
                          <a:cs typeface="Arial"/>
                        </a:rPr>
                        <a:t>Causal analysis and resolution (CAR)</a:t>
                      </a:r>
                    </a:p>
                  </a:txBody>
                  <a:tcPr marL="73025" marR="73025" marT="0" marB="91440" anchor="ctr"/>
                </a:tc>
              </a:tr>
            </a:tbl>
          </a:graphicData>
        </a:graphic>
      </p:graphicFrame>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Figure 26.8  </a:t>
            </a:r>
            <a:r>
              <a:rPr lang="en-GB" dirty="0" smtClean="0"/>
              <a:t>Examples of goals in the CMMI </a:t>
            </a:r>
            <a:endParaRPr lang="en-US" dirty="0"/>
          </a:p>
        </p:txBody>
      </p:sp>
      <p:graphicFrame>
        <p:nvGraphicFramePr>
          <p:cNvPr id="4" name="Content Placeholder 3"/>
          <p:cNvGraphicFramePr>
            <a:graphicFrameLocks noGrp="1"/>
          </p:cNvGraphicFramePr>
          <p:nvPr>
            <p:ph idx="1"/>
          </p:nvPr>
        </p:nvGraphicFramePr>
        <p:xfrm>
          <a:off x="457200" y="1600200"/>
          <a:ext cx="8229600" cy="3413759"/>
        </p:xfrm>
        <a:graphic>
          <a:graphicData uri="http://schemas.openxmlformats.org/drawingml/2006/table">
            <a:tbl>
              <a:tblPr firstRow="1" bandRow="1">
                <a:tableStyleId>{5C22544A-7EE6-4342-B048-85BDC9FD1C3A}</a:tableStyleId>
              </a:tblPr>
              <a:tblGrid>
                <a:gridCol w="4114800"/>
                <a:gridCol w="4114800"/>
              </a:tblGrid>
              <a:tr h="370840">
                <a:tc>
                  <a:txBody>
                    <a:bodyPr/>
                    <a:lstStyle/>
                    <a:p>
                      <a:pPr algn="just">
                        <a:spcAft>
                          <a:spcPts val="0"/>
                        </a:spcAft>
                      </a:pPr>
                      <a:r>
                        <a:rPr lang="en-GB" sz="1400" b="1" dirty="0" smtClean="0">
                          <a:solidFill>
                            <a:srgbClr val="000000"/>
                          </a:solidFill>
                          <a:latin typeface="Arial"/>
                          <a:ea typeface="Times New Roman"/>
                          <a:cs typeface="Arial"/>
                        </a:rPr>
                        <a:t>Goal</a:t>
                      </a:r>
                      <a:endParaRPr lang="en-GB" sz="1400" b="1" dirty="0">
                        <a:solidFill>
                          <a:srgbClr val="000000"/>
                        </a:solidFill>
                        <a:latin typeface="Arial"/>
                        <a:ea typeface="Times New Roman"/>
                        <a:cs typeface="Arial"/>
                      </a:endParaRPr>
                    </a:p>
                  </a:txBody>
                  <a:tcPr marL="73025" marR="73025" marT="91440" marB="91440"/>
                </a:tc>
                <a:tc>
                  <a:txBody>
                    <a:bodyPr/>
                    <a:lstStyle/>
                    <a:p>
                      <a:pPr algn="just">
                        <a:spcAft>
                          <a:spcPts val="0"/>
                        </a:spcAft>
                      </a:pPr>
                      <a:r>
                        <a:rPr lang="en-GB" sz="1400" b="1" dirty="0">
                          <a:solidFill>
                            <a:srgbClr val="000000"/>
                          </a:solidFill>
                          <a:latin typeface="Arial"/>
                          <a:ea typeface="Times New Roman"/>
                          <a:cs typeface="Arial"/>
                        </a:rPr>
                        <a:t>Process </a:t>
                      </a:r>
                      <a:r>
                        <a:rPr lang="en-GB" sz="1400" b="1" dirty="0" smtClean="0">
                          <a:solidFill>
                            <a:srgbClr val="000000"/>
                          </a:solidFill>
                          <a:latin typeface="Arial"/>
                          <a:ea typeface="Times New Roman"/>
                          <a:cs typeface="Arial"/>
                        </a:rPr>
                        <a:t>area</a:t>
                      </a:r>
                      <a:endParaRPr lang="en-GB" sz="1400" b="1" dirty="0">
                        <a:solidFill>
                          <a:srgbClr val="000000"/>
                        </a:solidFill>
                        <a:latin typeface="Arial"/>
                        <a:ea typeface="Times New Roman"/>
                        <a:cs typeface="Arial"/>
                      </a:endParaRPr>
                    </a:p>
                  </a:txBody>
                  <a:tcPr marL="73025" marR="73025" marT="91440" marB="91440"/>
                </a:tc>
              </a:tr>
              <a:tr h="370840">
                <a:tc>
                  <a:txBody>
                    <a:bodyPr/>
                    <a:lstStyle/>
                    <a:p>
                      <a:pPr algn="just">
                        <a:spcAft>
                          <a:spcPts val="0"/>
                        </a:spcAft>
                      </a:pPr>
                      <a:r>
                        <a:rPr lang="en-GB" sz="1400" dirty="0" smtClean="0">
                          <a:solidFill>
                            <a:srgbClr val="000000"/>
                          </a:solidFill>
                          <a:latin typeface="Arial"/>
                          <a:ea typeface="Times New Roman"/>
                          <a:cs typeface="Arial"/>
                        </a:rPr>
                        <a:t>Corrective </a:t>
                      </a:r>
                      <a:r>
                        <a:rPr lang="en-GB" sz="1400" dirty="0">
                          <a:solidFill>
                            <a:srgbClr val="000000"/>
                          </a:solidFill>
                          <a:latin typeface="Arial"/>
                          <a:ea typeface="Times New Roman"/>
                          <a:cs typeface="Arial"/>
                        </a:rPr>
                        <a:t>actions are managed to closure when the project’s performance or results deviate significantly from the plan.</a:t>
                      </a:r>
                    </a:p>
                  </a:txBody>
                  <a:tcPr marL="73025" marR="73025" marT="0" marB="91440"/>
                </a:tc>
                <a:tc>
                  <a:txBody>
                    <a:bodyPr/>
                    <a:lstStyle/>
                    <a:p>
                      <a:pPr algn="l">
                        <a:spcAft>
                          <a:spcPts val="0"/>
                        </a:spcAft>
                      </a:pPr>
                      <a:r>
                        <a:rPr lang="en-GB" sz="1400">
                          <a:solidFill>
                            <a:srgbClr val="000000"/>
                          </a:solidFill>
                          <a:latin typeface="Arial"/>
                          <a:ea typeface="Times New Roman"/>
                          <a:cs typeface="Arial"/>
                        </a:rPr>
                        <a:t>Project monitoring and control (specific goal)</a:t>
                      </a:r>
                    </a:p>
                  </a:txBody>
                  <a:tcPr marL="73025" marR="73025" marT="0" marB="91440"/>
                </a:tc>
              </a:tr>
              <a:tr h="370840">
                <a:tc>
                  <a:txBody>
                    <a:bodyPr/>
                    <a:lstStyle/>
                    <a:p>
                      <a:pPr algn="just">
                        <a:spcAft>
                          <a:spcPts val="0"/>
                        </a:spcAft>
                      </a:pPr>
                      <a:r>
                        <a:rPr lang="en-GB" sz="1400">
                          <a:solidFill>
                            <a:srgbClr val="000000"/>
                          </a:solidFill>
                          <a:latin typeface="Arial"/>
                          <a:ea typeface="Times New Roman"/>
                          <a:cs typeface="Arial"/>
                        </a:rPr>
                        <a:t>Actual performance and progress of the project are monitored against the project plan.</a:t>
                      </a:r>
                    </a:p>
                  </a:txBody>
                  <a:tcPr marL="73025" marR="73025" marT="0" marB="91440"/>
                </a:tc>
                <a:tc>
                  <a:txBody>
                    <a:bodyPr/>
                    <a:lstStyle/>
                    <a:p>
                      <a:pPr algn="l">
                        <a:spcAft>
                          <a:spcPts val="0"/>
                        </a:spcAft>
                      </a:pPr>
                      <a:r>
                        <a:rPr lang="en-GB" sz="1400">
                          <a:solidFill>
                            <a:srgbClr val="000000"/>
                          </a:solidFill>
                          <a:latin typeface="Arial"/>
                          <a:ea typeface="Times New Roman"/>
                          <a:cs typeface="Arial"/>
                        </a:rPr>
                        <a:t>Project monitoring and control (specific goal)</a:t>
                      </a:r>
                    </a:p>
                  </a:txBody>
                  <a:tcPr marL="73025" marR="73025" marT="0" marB="91440"/>
                </a:tc>
              </a:tr>
              <a:tr h="370840">
                <a:tc>
                  <a:txBody>
                    <a:bodyPr/>
                    <a:lstStyle/>
                    <a:p>
                      <a:pPr algn="just">
                        <a:spcAft>
                          <a:spcPts val="0"/>
                        </a:spcAft>
                      </a:pPr>
                      <a:r>
                        <a:rPr lang="en-GB" sz="1400">
                          <a:solidFill>
                            <a:srgbClr val="000000"/>
                          </a:solidFill>
                          <a:latin typeface="Arial"/>
                          <a:ea typeface="Times New Roman"/>
                          <a:cs typeface="Arial"/>
                        </a:rPr>
                        <a:t>The requirements are analyzed and validated, and a definition of the required functionality is developed.</a:t>
                      </a:r>
                    </a:p>
                  </a:txBody>
                  <a:tcPr marL="73025" marR="73025" marT="0" marB="91440"/>
                </a:tc>
                <a:tc>
                  <a:txBody>
                    <a:bodyPr/>
                    <a:lstStyle/>
                    <a:p>
                      <a:pPr algn="l">
                        <a:spcAft>
                          <a:spcPts val="0"/>
                        </a:spcAft>
                      </a:pPr>
                      <a:r>
                        <a:rPr lang="en-GB" sz="1400">
                          <a:solidFill>
                            <a:srgbClr val="000000"/>
                          </a:solidFill>
                          <a:latin typeface="Arial"/>
                          <a:ea typeface="Times New Roman"/>
                          <a:cs typeface="Arial"/>
                        </a:rPr>
                        <a:t>Requirements development (specific goal)</a:t>
                      </a:r>
                    </a:p>
                  </a:txBody>
                  <a:tcPr marL="73025" marR="73025" marT="0" marB="91440"/>
                </a:tc>
              </a:tr>
              <a:tr h="370840">
                <a:tc>
                  <a:txBody>
                    <a:bodyPr/>
                    <a:lstStyle/>
                    <a:p>
                      <a:pPr algn="just">
                        <a:spcAft>
                          <a:spcPts val="0"/>
                        </a:spcAft>
                      </a:pPr>
                      <a:r>
                        <a:rPr lang="en-GB" sz="1400">
                          <a:solidFill>
                            <a:srgbClr val="000000"/>
                          </a:solidFill>
                          <a:latin typeface="Arial"/>
                          <a:ea typeface="Times New Roman"/>
                          <a:cs typeface="Arial"/>
                        </a:rPr>
                        <a:t>Root causes of defects and other problems are systematically determined.</a:t>
                      </a:r>
                    </a:p>
                  </a:txBody>
                  <a:tcPr marL="73025" marR="73025" marT="0" marB="91440"/>
                </a:tc>
                <a:tc>
                  <a:txBody>
                    <a:bodyPr/>
                    <a:lstStyle/>
                    <a:p>
                      <a:pPr algn="l">
                        <a:spcAft>
                          <a:spcPts val="0"/>
                        </a:spcAft>
                      </a:pPr>
                      <a:r>
                        <a:rPr lang="en-GB" sz="1400">
                          <a:solidFill>
                            <a:srgbClr val="000000"/>
                          </a:solidFill>
                          <a:latin typeface="Arial"/>
                          <a:ea typeface="Times New Roman"/>
                          <a:cs typeface="Arial"/>
                        </a:rPr>
                        <a:t>Causal analysis and resolution (specific goal)</a:t>
                      </a:r>
                    </a:p>
                  </a:txBody>
                  <a:tcPr marL="73025" marR="73025" marT="0" marB="91440"/>
                </a:tc>
              </a:tr>
              <a:tr h="370840">
                <a:tc>
                  <a:txBody>
                    <a:bodyPr/>
                    <a:lstStyle/>
                    <a:p>
                      <a:pPr algn="just">
                        <a:spcAft>
                          <a:spcPts val="0"/>
                        </a:spcAft>
                      </a:pPr>
                      <a:r>
                        <a:rPr lang="en-GB" sz="1400">
                          <a:solidFill>
                            <a:srgbClr val="000000"/>
                          </a:solidFill>
                          <a:latin typeface="Arial"/>
                          <a:ea typeface="Times New Roman"/>
                          <a:cs typeface="Arial"/>
                        </a:rPr>
                        <a:t>The process is institutionalized as a defined process.</a:t>
                      </a:r>
                    </a:p>
                  </a:txBody>
                  <a:tcPr marL="73025" marR="73025" marT="0" marB="91440"/>
                </a:tc>
                <a:tc>
                  <a:txBody>
                    <a:bodyPr/>
                    <a:lstStyle/>
                    <a:p>
                      <a:pPr algn="l">
                        <a:spcAft>
                          <a:spcPts val="0"/>
                        </a:spcAft>
                      </a:pPr>
                      <a:r>
                        <a:rPr lang="en-GB" sz="1400" dirty="0">
                          <a:solidFill>
                            <a:srgbClr val="000000"/>
                          </a:solidFill>
                          <a:latin typeface="Arial"/>
                          <a:ea typeface="Times New Roman"/>
                          <a:cs typeface="Arial"/>
                        </a:rPr>
                        <a:t>Generic </a:t>
                      </a:r>
                      <a:r>
                        <a:rPr lang="en-GB" sz="1400" dirty="0" smtClean="0">
                          <a:solidFill>
                            <a:srgbClr val="000000"/>
                          </a:solidFill>
                          <a:latin typeface="Arial"/>
                          <a:ea typeface="Times New Roman"/>
                          <a:cs typeface="Arial"/>
                        </a:rPr>
                        <a:t>goal</a:t>
                      </a:r>
                      <a:endParaRPr lang="en-GB" sz="1400" dirty="0">
                        <a:solidFill>
                          <a:srgbClr val="000000"/>
                        </a:solidFill>
                        <a:latin typeface="Arial"/>
                        <a:ea typeface="Times New Roman"/>
                        <a:cs typeface="Arial"/>
                      </a:endParaRPr>
                    </a:p>
                  </a:txBody>
                  <a:tcPr marL="73025" marR="73025" marT="0" marB="91440"/>
                </a:tc>
              </a:tr>
            </a:tbl>
          </a:graphicData>
        </a:graphic>
      </p:graphicFrame>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30</TotalTime>
  <Words>983</Words>
  <Application>Microsoft Macintosh PowerPoint</Application>
  <PresentationFormat>On-screen Show (4:3)</PresentationFormat>
  <Paragraphs>102</Paragraphs>
  <Slides>12</Slides>
  <Notes>0</Notes>
  <HiddenSlides>0</HiddenSlides>
  <MMClips>0</MMClips>
  <ScaleCrop>false</ScaleCrop>
  <HeadingPairs>
    <vt:vector size="4" baseType="variant">
      <vt:variant>
        <vt:lpstr>Design Template</vt:lpstr>
      </vt:variant>
      <vt:variant>
        <vt:i4>1</vt:i4>
      </vt:variant>
      <vt:variant>
        <vt:lpstr>Slide Titles</vt:lpstr>
      </vt:variant>
      <vt:variant>
        <vt:i4>12</vt:i4>
      </vt:variant>
    </vt:vector>
  </HeadingPairs>
  <TitlesOfParts>
    <vt:vector size="13" baseType="lpstr">
      <vt:lpstr>Office Theme</vt:lpstr>
      <vt:lpstr>Figures – Chapter 26</vt:lpstr>
      <vt:lpstr>Figure 26.1  Factors affecting software product quality</vt:lpstr>
      <vt:lpstr>Figure 26.2  Process attributes </vt:lpstr>
      <vt:lpstr>Figure 26.3  The process improvement cycle </vt:lpstr>
      <vt:lpstr>Figure 26.4  The GQM paradigm </vt:lpstr>
      <vt:lpstr>Figure 26.5  Aspects of process analysis </vt:lpstr>
      <vt:lpstr>Figure 26.6  The process change process </vt:lpstr>
      <vt:lpstr>Figure 26.7  Process areas in the CMMI   </vt:lpstr>
      <vt:lpstr>Figure 26.8  Examples of goals in the CMMI </vt:lpstr>
      <vt:lpstr>Figure 26.9  Goals and associated practices in the CMMI </vt:lpstr>
      <vt:lpstr>Figure 26.10  The CMMI staged maturity model </vt:lpstr>
      <vt:lpstr>Figure 26.11   A process capability profile </vt:lpstr>
    </vt:vector>
  </TitlesOfParts>
  <Company>St Andrews University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Figures – Chapter 26</dc:title>
  <dc:creator>Ian Sommerville</dc:creator>
  <cp:lastModifiedBy>Ian Sommerville</cp:lastModifiedBy>
  <cp:revision>3</cp:revision>
  <dcterms:created xsi:type="dcterms:W3CDTF">2009-11-30T21:53:56Z</dcterms:created>
  <dcterms:modified xsi:type="dcterms:W3CDTF">2009-11-30T22:24:36Z</dcterms:modified>
</cp:coreProperties>
</file>