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Layouts/slideLayout1.xml" ContentType="application/vnd.openxmlformats-officedocument.presentationml.slideLayout+xml"/>
  <Default Extension="png" ContentType="image/png"/>
  <Override PartName="/ppt/slides/slide11.xml" ContentType="application/vnd.openxmlformats-officedocument.presentationml.slide+xml"/>
  <Default Extension="xml" ContentType="application/xml"/>
  <Override PartName="/ppt/slides/slide9.xml" ContentType="application/vnd.openxmlformats-officedocument.presentationml.slide+xml"/>
  <Default Extension="jpeg" ContentType="image/jpeg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slides/slide16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14.xml" ContentType="application/vnd.openxmlformats-officedocument.presentationml.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Override PartName="/ppt/slides/slide12.xml" ContentType="application/vnd.openxmlformats-officedocument.presentationml.slide+xml"/>
  <Default Extension="bin" ContentType="application/vnd.openxmlformats-officedocument.presentationml.printerSettings"/>
  <Override PartName="/ppt/slides/slide10.xml" ContentType="application/vnd.openxmlformats-officedocument.presentationml.slide+xml"/>
  <Override PartName="/ppt/viewProps.xml" ContentType="application/vnd.openxmlformats-officedocument.presentationml.viewProps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9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Default Extension="pdf" ContentType="application/pdf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  <Override PartName="/ppt/slides/slide13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>
      <p:cViewPr varScale="1">
        <p:scale>
          <a:sx n="91" d="100"/>
          <a:sy n="91" d="100"/>
        </p:scale>
        <p:origin x="-1072" y="2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printerSettings" Target="printerSettings/printerSettings1.bin"/><Relationship Id="rId1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4AB25-3E11-7C4A-9CED-EF67B5571B2D}" type="datetimeFigureOut">
              <a:rPr lang="en-US" smtClean="0"/>
              <a:t>11/29/09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99E3D-E6B6-F846-A8D3-309E56DC96C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4AB25-3E11-7C4A-9CED-EF67B5571B2D}" type="datetimeFigureOut">
              <a:rPr lang="en-US" smtClean="0"/>
              <a:t>11/29/09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99E3D-E6B6-F846-A8D3-309E56DC96C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4AB25-3E11-7C4A-9CED-EF67B5571B2D}" type="datetimeFigureOut">
              <a:rPr lang="en-US" smtClean="0"/>
              <a:t>11/29/09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99E3D-E6B6-F846-A8D3-309E56DC96C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4AB25-3E11-7C4A-9CED-EF67B5571B2D}" type="datetimeFigureOut">
              <a:rPr lang="en-US" smtClean="0"/>
              <a:t>11/29/09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99E3D-E6B6-F846-A8D3-309E56DC96C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4AB25-3E11-7C4A-9CED-EF67B5571B2D}" type="datetimeFigureOut">
              <a:rPr lang="en-US" smtClean="0"/>
              <a:t>11/29/09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99E3D-E6B6-F846-A8D3-309E56DC96C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4AB25-3E11-7C4A-9CED-EF67B5571B2D}" type="datetimeFigureOut">
              <a:rPr lang="en-US" smtClean="0"/>
              <a:t>11/29/09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99E3D-E6B6-F846-A8D3-309E56DC96C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4AB25-3E11-7C4A-9CED-EF67B5571B2D}" type="datetimeFigureOut">
              <a:rPr lang="en-US" smtClean="0"/>
              <a:t>11/29/09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99E3D-E6B6-F846-A8D3-309E56DC96C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4AB25-3E11-7C4A-9CED-EF67B5571B2D}" type="datetimeFigureOut">
              <a:rPr lang="en-US" smtClean="0"/>
              <a:t>11/29/09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99E3D-E6B6-F846-A8D3-309E56DC96C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4AB25-3E11-7C4A-9CED-EF67B5571B2D}" type="datetimeFigureOut">
              <a:rPr lang="en-US" smtClean="0"/>
              <a:t>11/29/09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99E3D-E6B6-F846-A8D3-309E56DC96C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4AB25-3E11-7C4A-9CED-EF67B5571B2D}" type="datetimeFigureOut">
              <a:rPr lang="en-US" smtClean="0"/>
              <a:t>11/29/09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99E3D-E6B6-F846-A8D3-309E56DC96C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4AB25-3E11-7C4A-9CED-EF67B5571B2D}" type="datetimeFigureOut">
              <a:rPr lang="en-US" smtClean="0"/>
              <a:t>11/29/09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99E3D-E6B6-F846-A8D3-309E56DC96C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E4AB25-3E11-7C4A-9CED-EF67B5571B2D}" type="datetimeFigureOut">
              <a:rPr lang="en-US" smtClean="0"/>
              <a:t>11/29/09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299E3D-E6B6-F846-A8D3-309E56DC96C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2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df"/><Relationship Id="rId3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df"/><Relationship Id="rId3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df"/><Relationship Id="rId3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df"/><Relationship Id="rId3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df"/><Relationship Id="rId3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df"/><Relationship Id="rId3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df"/><Relationship Id="rId3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df"/><Relationship Id="rId3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df"/><Relationship Id="rId3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df"/><Relationship Id="rId3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Figures – Chapter 21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Figure 21.9  Viewpoints </a:t>
            </a:r>
            <a:r>
              <a:rPr lang="en-US" dirty="0"/>
              <a:t>on an equipment inventory system</a:t>
            </a:r>
            <a:r>
              <a:rPr lang="en-GB" dirty="0" smtClean="0"/>
              <a:t> </a:t>
            </a:r>
            <a:endParaRPr lang="en-US" dirty="0"/>
          </a:p>
        </p:txBody>
      </p:sp>
      <p:sp>
        <p:nvSpPr>
          <p:cNvPr id="22530" name="Text Box 2"/>
          <p:cNvSpPr txBox="1">
            <a:spLocks noChangeArrowheads="1"/>
          </p:cNvSpPr>
          <p:nvPr/>
        </p:nvSpPr>
        <p:spPr bwMode="auto">
          <a:xfrm>
            <a:off x="1060450" y="1229408"/>
            <a:ext cx="5399088" cy="5214849"/>
          </a:xfrm>
          <a:prstGeom prst="rect">
            <a:avLst/>
          </a:prstGeom>
          <a:solidFill>
            <a:srgbClr val="FFFF00">
              <a:alpha val="34000"/>
            </a:srgbClr>
          </a:solidFill>
          <a:ln w="6350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/>
                <a:ea typeface="ＭＳ Ｐゴシック" charset="-128"/>
                <a:cs typeface="Arial"/>
              </a:rPr>
              <a:t>1. </a:t>
            </a:r>
            <a:r>
              <a:rPr kumimoji="0" lang="en-GB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/>
                <a:ea typeface="ＭＳ Ｐゴシック" charset="-128"/>
                <a:cs typeface="Arial"/>
              </a:rPr>
              <a:t>Emergency service users</a:t>
            </a:r>
            <a:endParaRPr kumimoji="0" lang="en-GB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/>
              <a:ea typeface="ＭＳ Ｐゴシック" charset="-128"/>
              <a:cs typeface="Arial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20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Times New Roman" charset="0"/>
                <a:cs typeface="Arial"/>
              </a:rPr>
              <a:t>1.1	Find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Times New Roman" charset="0"/>
                <a:cs typeface="Arial"/>
              </a:rPr>
              <a:t>a specified type of equipment (e.g., heavy lifting gear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Times New Roman" charset="0"/>
                <a:cs typeface="Arial"/>
              </a:rPr>
              <a:t>)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20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Times New Roman" charset="0"/>
                <a:cs typeface="Arial"/>
              </a:rPr>
              <a:t>1.2	View equipment available in a specified store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20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Times New Roman" charset="0"/>
                <a:cs typeface="Arial"/>
              </a:rPr>
              <a:t>1.3	Check-out equipment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20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Times New Roman" charset="0"/>
                <a:cs typeface="Arial"/>
              </a:rPr>
              <a:t>1.4	Check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Times New Roman" charset="0"/>
                <a:cs typeface="Arial"/>
              </a:rPr>
              <a:t>-in equipment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20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Times New Roman" charset="0"/>
                <a:cs typeface="Arial"/>
              </a:rPr>
              <a:t>1.5	Arrange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Times New Roman" charset="0"/>
                <a:cs typeface="Arial"/>
              </a:rPr>
              <a:t>equipment to be transported to emergency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20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Times New Roman" charset="0"/>
                <a:cs typeface="Arial"/>
              </a:rPr>
              <a:t>1.6	Submit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Times New Roman" charset="0"/>
                <a:cs typeface="Arial"/>
              </a:rPr>
              <a:t>damage report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20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Times New Roman" charset="0"/>
                <a:cs typeface="Arial"/>
              </a:rPr>
              <a:t>1.7	Find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Times New Roman" charset="0"/>
                <a:cs typeface="Arial"/>
              </a:rPr>
              <a:t>store close to emergency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20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/>
              <a:ea typeface="ＭＳ Ｐゴシック" charset="-128"/>
              <a:cs typeface="Arial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200"/>
              </a:spcAft>
              <a:buClrTx/>
              <a:buSzTx/>
              <a:buFontTx/>
              <a:buNone/>
              <a:tabLst/>
            </a:pPr>
            <a:r>
              <a:rPr kumimoji="0" lang="en-GB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/>
                <a:ea typeface="ＭＳ Ｐゴシック" charset="-128"/>
                <a:cs typeface="Arial"/>
              </a:rPr>
              <a:t>2. </a:t>
            </a:r>
            <a:r>
              <a:rPr kumimoji="0" lang="en-GB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/>
                <a:ea typeface="ＭＳ Ｐゴシック" charset="-128"/>
                <a:cs typeface="Arial"/>
              </a:rPr>
              <a:t>Emergency planners</a:t>
            </a:r>
            <a:endParaRPr kumimoji="0" lang="en-GB" sz="12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/>
              <a:ea typeface="ＭＳ Ｐゴシック" charset="-128"/>
              <a:cs typeface="Arial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20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Times New Roman" charset="0"/>
                <a:cs typeface="Arial"/>
              </a:rPr>
              <a:t>2.1	Find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Times New Roman" charset="0"/>
                <a:cs typeface="Arial"/>
              </a:rPr>
              <a:t>a specified type of equipment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20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Times New Roman" charset="0"/>
                <a:cs typeface="Arial"/>
              </a:rPr>
              <a:t>2.2	View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Times New Roman" charset="0"/>
                <a:cs typeface="Arial"/>
              </a:rPr>
              <a:t>equipment available in a specified location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20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Times New Roman" charset="0"/>
                <a:cs typeface="Arial"/>
              </a:rPr>
              <a:t>2.3	Check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Times New Roman" charset="0"/>
                <a:cs typeface="Arial"/>
              </a:rPr>
              <a:t>-in/cCheck out equipment from a store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20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Times New Roman" charset="0"/>
                <a:cs typeface="Arial"/>
              </a:rPr>
              <a:t>2.4	Move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Times New Roman" charset="0"/>
                <a:cs typeface="Arial"/>
              </a:rPr>
              <a:t>equipment from one store to another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20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Times New Roman" charset="0"/>
                <a:cs typeface="Arial"/>
              </a:rPr>
              <a:t>2.6	Order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Times New Roman" charset="0"/>
                <a:cs typeface="Arial"/>
              </a:rPr>
              <a:t>new equipment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20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/>
              <a:ea typeface="ＭＳ Ｐゴシック" charset="-128"/>
              <a:cs typeface="Arial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200"/>
              </a:spcAft>
              <a:buClrTx/>
              <a:buSzTx/>
              <a:buFontTx/>
              <a:buNone/>
              <a:tabLst/>
            </a:pPr>
            <a:r>
              <a:rPr kumimoji="0" lang="en-GB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/>
                <a:ea typeface="ＭＳ Ｐゴシック" charset="-128"/>
                <a:cs typeface="Arial"/>
              </a:rPr>
              <a:t>3. </a:t>
            </a:r>
            <a:r>
              <a:rPr kumimoji="0" lang="en-GB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/>
                <a:ea typeface="ＭＳ Ｐゴシック" charset="-128"/>
                <a:cs typeface="Arial"/>
              </a:rPr>
              <a:t>Maintenance staff</a:t>
            </a:r>
            <a:endParaRPr kumimoji="0" lang="en-GB" sz="12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/>
              <a:ea typeface="ＭＳ Ｐゴシック" charset="-128"/>
              <a:cs typeface="Arial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20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Times New Roman" charset="0"/>
                <a:cs typeface="Arial"/>
              </a:rPr>
              <a:t>3.1	Check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Times New Roman" charset="0"/>
                <a:cs typeface="Arial"/>
              </a:rPr>
              <a:t>-in/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Times New Roman" charset="0"/>
                <a:cs typeface="Arial"/>
              </a:rPr>
              <a:t>cCheck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Times New Roman" charset="0"/>
                <a:cs typeface="Arial"/>
              </a:rPr>
              <a:t> -out equipment for maintenance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20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Times New Roman" charset="0"/>
                <a:cs typeface="Arial"/>
              </a:rPr>
              <a:t>3.2	View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Times New Roman" charset="0"/>
                <a:cs typeface="Arial"/>
              </a:rPr>
              <a:t>equipment available at each store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20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Times New Roman" charset="0"/>
                <a:cs typeface="Arial"/>
              </a:rPr>
              <a:t>3.3	Find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Times New Roman" charset="0"/>
                <a:cs typeface="Arial"/>
              </a:rPr>
              <a:t>a specified type of equipment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20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Times New Roman" charset="0"/>
                <a:cs typeface="Arial"/>
              </a:rPr>
              <a:t>3.4	View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Times New Roman" charset="0"/>
                <a:cs typeface="Arial"/>
              </a:rPr>
              <a:t>maintenance schedule for an equipment item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20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Times New Roman" charset="0"/>
                <a:cs typeface="Arial"/>
              </a:rPr>
              <a:t>3.5	Complete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Times New Roman" charset="0"/>
                <a:cs typeface="Arial"/>
              </a:rPr>
              <a:t>maintenance record for an equipment item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20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Times New Roman" charset="0"/>
                <a:cs typeface="Arial"/>
              </a:rPr>
              <a:t>3.6	Show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Times New Roman" charset="0"/>
                <a:cs typeface="Arial"/>
              </a:rPr>
              <a:t>all items in a store requiring 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Times New Roman" charset="0"/>
                <a:cs typeface="Arial"/>
              </a:rPr>
              <a:t>maintenance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/>
              <a:ea typeface="Times New Roman" charset="0"/>
              <a:cs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Figure 21.10  Availability</a:t>
            </a:r>
            <a:r>
              <a:rPr lang="en-US" dirty="0"/>
              <a:t>-related requirements for the equipment inventory system</a:t>
            </a:r>
            <a:r>
              <a:rPr lang="en-GB" dirty="0" smtClean="0"/>
              <a:t> </a:t>
            </a:r>
            <a:endParaRPr lang="en-US" dirty="0"/>
          </a:p>
        </p:txBody>
      </p:sp>
      <p:sp>
        <p:nvSpPr>
          <p:cNvPr id="23554" name="Text Box 2"/>
          <p:cNvSpPr txBox="1">
            <a:spLocks noChangeArrowheads="1"/>
          </p:cNvSpPr>
          <p:nvPr/>
        </p:nvSpPr>
        <p:spPr bwMode="auto">
          <a:xfrm>
            <a:off x="1084262" y="1816100"/>
            <a:ext cx="6117439" cy="4006698"/>
          </a:xfrm>
          <a:prstGeom prst="rect">
            <a:avLst/>
          </a:prstGeom>
          <a:solidFill>
            <a:srgbClr val="FFFF00">
              <a:alpha val="34000"/>
            </a:srgbClr>
          </a:solidFill>
          <a:ln w="6350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en-GB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/>
                <a:ea typeface="ＭＳ Ｐゴシック" charset="-128"/>
                <a:cs typeface="Arial"/>
              </a:rPr>
              <a:t>AV.</a:t>
            </a:r>
            <a:r>
              <a:rPr kumimoji="0" lang="en-GB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/>
                <a:ea typeface="ＭＳ Ｐゴシック" charset="-128"/>
                <a:cs typeface="Arial"/>
              </a:rPr>
              <a:t>1	There </a:t>
            </a:r>
            <a:r>
              <a:rPr kumimoji="0" lang="en-GB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/>
                <a:ea typeface="ＭＳ Ｐゴシック" charset="-128"/>
                <a:cs typeface="Arial"/>
              </a:rPr>
              <a:t>shall be a ‘hot standby’ system available in a location that is geographically well-separated from the principal system.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en-GB" sz="140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/>
                <a:ea typeface="ＭＳ Ｐゴシック" charset="-128"/>
                <a:cs typeface="Arial"/>
              </a:rPr>
              <a:t>Rationale</a:t>
            </a:r>
            <a:r>
              <a:rPr kumimoji="0" lang="en-GB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/>
                <a:ea typeface="ＭＳ Ｐゴシック" charset="-128"/>
                <a:cs typeface="Arial"/>
              </a:rPr>
              <a:t>: The emergency may affect the principal location of the system.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en-GB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/>
                <a:ea typeface="ＭＳ Ｐゴシック" charset="-128"/>
                <a:cs typeface="Arial"/>
              </a:rPr>
              <a:t>AV.</a:t>
            </a:r>
            <a:r>
              <a:rPr kumimoji="0" lang="en-GB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/>
                <a:ea typeface="ＭＳ Ｐゴシック" charset="-128"/>
                <a:cs typeface="Arial"/>
              </a:rPr>
              <a:t>1.1	All </a:t>
            </a:r>
            <a:r>
              <a:rPr kumimoji="0" lang="en-GB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/>
                <a:ea typeface="ＭＳ Ｐゴシック" charset="-128"/>
                <a:cs typeface="Arial"/>
              </a:rPr>
              <a:t>transactions shall be logged at the site of the principal system and at the remote standby site.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en-GB" sz="140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/>
                <a:ea typeface="ＭＳ Ｐゴシック" charset="-128"/>
                <a:cs typeface="Arial"/>
              </a:rPr>
              <a:t>Rationale</a:t>
            </a:r>
            <a:r>
              <a:rPr kumimoji="0" lang="en-GB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/>
                <a:ea typeface="ＭＳ Ｐゴシック" charset="-128"/>
                <a:cs typeface="Arial"/>
              </a:rPr>
              <a:t>: This allows these transactions to be replayed and the system databases made consistent.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en-GB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/>
                <a:ea typeface="ＭＳ Ｐゴシック" charset="-128"/>
                <a:cs typeface="Arial"/>
              </a:rPr>
              <a:t>AV.</a:t>
            </a:r>
            <a:r>
              <a:rPr kumimoji="0" lang="en-GB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/>
                <a:ea typeface="ＭＳ Ｐゴシック" charset="-128"/>
                <a:cs typeface="Arial"/>
              </a:rPr>
              <a:t>1.2	The </a:t>
            </a:r>
            <a:r>
              <a:rPr kumimoji="0" lang="en-GB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/>
                <a:ea typeface="ＭＳ Ｐゴシック" charset="-128"/>
                <a:cs typeface="Arial"/>
              </a:rPr>
              <a:t>system shall send status information to the emergency control room system every five minutes.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en-GB" sz="140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/>
                <a:ea typeface="ＭＳ Ｐゴシック" charset="-128"/>
                <a:cs typeface="Arial"/>
              </a:rPr>
              <a:t>Rationale</a:t>
            </a:r>
            <a:r>
              <a:rPr kumimoji="0" lang="en-GB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/>
                <a:ea typeface="ＭＳ Ｐゴシック" charset="-128"/>
                <a:cs typeface="Arial"/>
              </a:rPr>
              <a:t>: The operators of the control room system can switch to the hot standby if the principal system is unavailable.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Figure 21.11  Use </a:t>
            </a:r>
            <a:r>
              <a:rPr lang="en-US" dirty="0"/>
              <a:t>cases from the inventory management system</a:t>
            </a:r>
            <a:r>
              <a:rPr lang="en-GB" dirty="0" smtClean="0"/>
              <a:t> </a:t>
            </a:r>
            <a:endParaRPr lang="en-US" dirty="0"/>
          </a:p>
        </p:txBody>
      </p:sp>
      <p:pic>
        <p:nvPicPr>
          <p:cNvPr id="4" name="Content Placeholder 3" descr="Fig. 21.11 InventUsecase.eps"/>
          <p:cNvPicPr>
            <a:picLocks noGrp="1" noChangeAspect="1"/>
          </p:cNvPicPr>
          <p:nvPr>
            <p:ph idx="1"/>
          </p:nvPr>
        </p:nvPicPr>
        <mc:AlternateContent>
          <mc:Choice xmlns:ma="http://schemas.microsoft.com/office/mac/drawingml/2008/main" Requires="ma">
            <p:blipFill>
              <a:blip r:embed="rId2"/>
              <a:srcRect l="-36586" r="-36586"/>
              <a:stretch>
                <a:fillRect/>
              </a:stretch>
            </p:blipFill>
          </mc:Choice>
          <mc:Fallback>
            <p:blipFill>
              <a:blip r:embed="rId3"/>
              <a:srcRect l="-36586" r="-36586"/>
              <a:stretch>
                <a:fillRect/>
              </a:stretch>
            </p:blipFill>
          </mc:Fallback>
        </mc:AlternateContent>
        <p:spPr>
          <a:xfrm>
            <a:off x="1294921" y="1600201"/>
            <a:ext cx="6582363" cy="3620046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Figure 21.12 </a:t>
            </a:r>
            <a:r>
              <a:rPr lang="en-US" dirty="0"/>
              <a:t>Extension use cases</a:t>
            </a:r>
            <a:r>
              <a:rPr lang="en-GB" dirty="0" smtClean="0"/>
              <a:t> </a:t>
            </a:r>
            <a:endParaRPr lang="en-US" dirty="0"/>
          </a:p>
        </p:txBody>
      </p:sp>
      <p:pic>
        <p:nvPicPr>
          <p:cNvPr id="4" name="Content Placeholder 3" descr="Fig. 21.12 ExtUsecase.eps"/>
          <p:cNvPicPr>
            <a:picLocks noGrp="1" noChangeAspect="1"/>
          </p:cNvPicPr>
          <p:nvPr>
            <p:ph idx="1"/>
          </p:nvPr>
        </p:nvPicPr>
        <mc:AlternateContent>
          <mc:Choice xmlns:ma="http://schemas.microsoft.com/office/mac/drawingml/2008/main" Requires="ma">
            <p:blipFill>
              <a:blip r:embed="rId2"/>
              <a:srcRect t="-15995" b="-15995"/>
              <a:stretch>
                <a:fillRect/>
              </a:stretch>
            </p:blipFill>
          </mc:Choice>
          <mc:Fallback>
            <p:blipFill>
              <a:blip r:embed="rId3"/>
              <a:srcRect t="-15995" b="-15995"/>
              <a:stretch>
                <a:fillRect/>
              </a:stretch>
            </p:blipFill>
          </mc:Fallback>
        </mc:AlternateContent>
        <p:spPr>
          <a:xfrm>
            <a:off x="1416527" y="1600201"/>
            <a:ext cx="5785176" cy="3181624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Figure 21.13 </a:t>
            </a:r>
            <a:r>
              <a:rPr lang="en-US" dirty="0"/>
              <a:t>A generic aspect-oriented design process</a:t>
            </a:r>
            <a:r>
              <a:rPr lang="en-GB" dirty="0" smtClean="0"/>
              <a:t> </a:t>
            </a:r>
            <a:endParaRPr lang="en-US" dirty="0"/>
          </a:p>
        </p:txBody>
      </p:sp>
      <p:pic>
        <p:nvPicPr>
          <p:cNvPr id="4" name="Content Placeholder 3" descr="Fig. 21.13 AOSDProcess.eps"/>
          <p:cNvPicPr>
            <a:picLocks noGrp="1" noChangeAspect="1"/>
          </p:cNvPicPr>
          <p:nvPr>
            <p:ph idx="1"/>
          </p:nvPr>
        </p:nvPicPr>
        <mc:AlternateContent>
          <mc:Choice xmlns:ma="http://schemas.microsoft.com/office/mac/drawingml/2008/main" Requires="ma">
            <p:blipFill>
              <a:blip r:embed="rId2"/>
              <a:srcRect t="-21066" b="-21066"/>
              <a:stretch>
                <a:fillRect/>
              </a:stretch>
            </p:blipFill>
          </mc:Choice>
          <mc:Fallback>
            <p:blipFill>
              <a:blip r:embed="rId3"/>
              <a:srcRect t="-21066" b="-21066"/>
              <a:stretch>
                <a:fillRect/>
              </a:stretch>
            </p:blipFill>
          </mc:Fallback>
        </mc:AlternateContent>
        <p:spPr>
          <a:xfrm>
            <a:off x="457200" y="274638"/>
            <a:ext cx="8540656" cy="4697032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Figure 21.14  </a:t>
            </a:r>
            <a:r>
              <a:rPr lang="en-US" dirty="0"/>
              <a:t>An aspect-oriented design model</a:t>
            </a:r>
            <a:r>
              <a:rPr lang="en-GB" dirty="0" smtClean="0"/>
              <a:t> </a:t>
            </a:r>
            <a:endParaRPr lang="en-US" dirty="0"/>
          </a:p>
        </p:txBody>
      </p:sp>
      <p:pic>
        <p:nvPicPr>
          <p:cNvPr id="4" name="Content Placeholder 3" descr="Fig. 21.14 AspectDesign.eps"/>
          <p:cNvPicPr>
            <a:picLocks noGrp="1" noChangeAspect="1"/>
          </p:cNvPicPr>
          <p:nvPr>
            <p:ph idx="1"/>
          </p:nvPr>
        </p:nvPicPr>
        <mc:AlternateContent>
          <mc:Choice xmlns:ma="http://schemas.microsoft.com/office/mac/drawingml/2008/main" Requires="ma">
            <p:blipFill>
              <a:blip r:embed="rId2"/>
              <a:srcRect l="-23280" r="-23280"/>
              <a:stretch>
                <a:fillRect/>
              </a:stretch>
            </p:blipFill>
          </mc:Choice>
          <mc:Fallback>
            <p:blipFill>
              <a:blip r:embed="rId3"/>
              <a:srcRect l="-23280" r="-23280"/>
              <a:stretch>
                <a:fillRect/>
              </a:stretch>
            </p:blipFill>
          </mc:Fallback>
        </mc:AlternateContent>
        <p:spPr>
          <a:xfrm>
            <a:off x="-448076" y="1566248"/>
            <a:ext cx="10149435" cy="5581798"/>
          </a:xfr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Figure 21.15  Part </a:t>
            </a:r>
            <a:r>
              <a:rPr lang="en-US" dirty="0"/>
              <a:t>of a model of an aspect</a:t>
            </a:r>
            <a:r>
              <a:rPr lang="en-GB" dirty="0" smtClean="0"/>
              <a:t> </a:t>
            </a:r>
            <a:endParaRPr lang="en-US" dirty="0"/>
          </a:p>
        </p:txBody>
      </p:sp>
      <p:pic>
        <p:nvPicPr>
          <p:cNvPr id="4" name="Content Placeholder 3" descr="Fig. 21.15 PartAspectModel.eps"/>
          <p:cNvPicPr>
            <a:picLocks noGrp="1" noChangeAspect="1"/>
          </p:cNvPicPr>
          <p:nvPr>
            <p:ph idx="1"/>
          </p:nvPr>
        </p:nvPicPr>
        <mc:AlternateContent>
          <mc:Choice xmlns:ma="http://schemas.microsoft.com/office/mac/drawingml/2008/main" Requires="ma">
            <p:blipFill>
              <a:blip r:embed="rId2"/>
              <a:srcRect l="-58816" r="-58816"/>
              <a:stretch>
                <a:fillRect/>
              </a:stretch>
            </p:blipFill>
          </mc:Choice>
          <mc:Fallback>
            <p:blipFill>
              <a:blip r:embed="rId3"/>
              <a:srcRect l="-58816" r="-58816"/>
              <a:stretch>
                <a:fillRect/>
              </a:stretch>
            </p:blipFill>
          </mc:Fallback>
        </mc:AlternateContent>
        <p:spPr>
          <a:xfrm>
            <a:off x="-756883" y="1780520"/>
            <a:ext cx="10994306" cy="6046445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Figure 21.1 </a:t>
            </a:r>
            <a:r>
              <a:rPr lang="en-US" dirty="0"/>
              <a:t>Cross-cutting concerns</a:t>
            </a:r>
            <a:r>
              <a:rPr lang="en-GB" dirty="0" smtClean="0"/>
              <a:t> </a:t>
            </a:r>
            <a:endParaRPr lang="en-US" dirty="0"/>
          </a:p>
        </p:txBody>
      </p:sp>
      <p:pic>
        <p:nvPicPr>
          <p:cNvPr id="4" name="Content Placeholder 3" descr="Fig. 21.1 X-cuttingConcs.eps"/>
          <p:cNvPicPr>
            <a:picLocks noGrp="1" noChangeAspect="1"/>
          </p:cNvPicPr>
          <p:nvPr>
            <p:ph idx="1"/>
          </p:nvPr>
        </p:nvPicPr>
        <mc:AlternateContent>
          <mc:Choice xmlns:ma="http://schemas.microsoft.com/office/mac/drawingml/2008/main" Requires="ma">
            <p:blipFill>
              <a:blip r:embed="rId2"/>
              <a:srcRect t="-1844" b="-1844"/>
              <a:stretch>
                <a:fillRect/>
              </a:stretch>
            </p:blipFill>
          </mc:Choice>
          <mc:Fallback>
            <p:blipFill>
              <a:blip r:embed="rId3"/>
              <a:srcRect t="-1844" b="-1844"/>
              <a:stretch>
                <a:fillRect/>
              </a:stretch>
            </p:blipFill>
          </mc:Fallback>
        </mc:AlternateContent>
        <p:spPr>
          <a:xfrm>
            <a:off x="1372458" y="1600201"/>
            <a:ext cx="6064014" cy="3334974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Figure 21.2 </a:t>
            </a:r>
            <a:r>
              <a:rPr lang="en-US" dirty="0"/>
              <a:t>Tangling of buffer management and synchronization code</a:t>
            </a:r>
            <a:r>
              <a:rPr lang="en-GB" dirty="0" smtClean="0"/>
              <a:t> </a:t>
            </a:r>
            <a:endParaRPr lang="en-US" dirty="0"/>
          </a:p>
        </p:txBody>
      </p:sp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919163" y="1457325"/>
            <a:ext cx="5126037" cy="2730500"/>
          </a:xfrm>
          <a:prstGeom prst="rect">
            <a:avLst/>
          </a:prstGeom>
          <a:solidFill>
            <a:srgbClr val="FFFFFF"/>
          </a:solidFill>
          <a:ln w="6350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/>
            </a:pPr>
            <a:r>
              <a: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synchronized void put (</a:t>
            </a:r>
            <a:r>
              <a:rPr kumimoji="0" lang="en-GB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SensorRecord</a:t>
            </a:r>
            <a:r>
              <a: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 </a:t>
            </a:r>
            <a:r>
              <a:rPr kumimoji="0" lang="en-GB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rec</a:t>
            </a:r>
            <a:r>
              <a: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 ) </a:t>
            </a:r>
          </a:p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/>
            </a:pPr>
            <a:r>
              <a: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{</a:t>
            </a:r>
          </a:p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/>
            </a:pPr>
            <a:r>
              <a: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// Check that there is space in the buffer; wait if </a:t>
            </a: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not</a:t>
            </a:r>
          </a:p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/>
            </a:pPr>
            <a:endParaRPr kumimoji="0" lang="en-GB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/>
              <a:ea typeface="ＭＳ Ｐゴシック" charset="-128"/>
              <a:cs typeface="Arial"/>
            </a:endParaRPr>
          </a:p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/>
            </a:pPr>
            <a:r>
              <a: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if ( </a:t>
            </a:r>
            <a:r>
              <a:rPr kumimoji="0" lang="en-GB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numberOfEntries</a:t>
            </a:r>
            <a:r>
              <a: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 == </a:t>
            </a:r>
            <a:r>
              <a:rPr kumimoji="0" lang="en-GB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bufsize</a:t>
            </a:r>
            <a:r>
              <a: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)</a:t>
            </a:r>
          </a:p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/>
            </a:pPr>
            <a:r>
              <a: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wait () </a:t>
            </a: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;</a:t>
            </a:r>
          </a:p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/>
            </a:pPr>
            <a:endParaRPr kumimoji="0" lang="en-GB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/>
              <a:ea typeface="ＭＳ Ｐゴシック" charset="-128"/>
              <a:cs typeface="Arial"/>
            </a:endParaRPr>
          </a:p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/>
            </a:pPr>
            <a:r>
              <a: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// Add record at end of buffer</a:t>
            </a:r>
          </a:p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/>
            </a:pPr>
            <a:r>
              <a: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store [back] = new </a:t>
            </a:r>
            <a:r>
              <a:rPr kumimoji="0" lang="en-GB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SensorRecord</a:t>
            </a:r>
            <a:r>
              <a: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 (</a:t>
            </a:r>
            <a:r>
              <a:rPr kumimoji="0" lang="en-GB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rec.sensorId</a:t>
            </a:r>
            <a:r>
              <a: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, </a:t>
            </a:r>
            <a:r>
              <a:rPr kumimoji="0" lang="en-GB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rec.sensorVal</a:t>
            </a:r>
            <a:r>
              <a: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) ;</a:t>
            </a:r>
          </a:p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/>
            </a:pPr>
            <a:r>
              <a: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back = back + 1 ;</a:t>
            </a:r>
          </a:p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/>
            </a:pPr>
            <a:r>
              <a: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// If at end of buffer, next entry is at the beginning</a:t>
            </a:r>
          </a:p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/>
            </a:pPr>
            <a:r>
              <a: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if (back == </a:t>
            </a:r>
            <a:r>
              <a:rPr kumimoji="0" lang="en-GB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bufsize</a:t>
            </a:r>
            <a:r>
              <a: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)</a:t>
            </a:r>
          </a:p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/>
            </a:pPr>
            <a:r>
              <a: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back = 0 ;</a:t>
            </a:r>
          </a:p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/>
            </a:pPr>
            <a:r>
              <a:rPr kumimoji="0" lang="en-GB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numberOfEntries</a:t>
            </a:r>
            <a:r>
              <a: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 = </a:t>
            </a:r>
            <a:r>
              <a:rPr kumimoji="0" lang="en-GB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numberOfEntries</a:t>
            </a:r>
            <a:r>
              <a: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 + 1 ;</a:t>
            </a:r>
          </a:p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/>
            </a:pPr>
            <a:r>
              <a: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// indicate that buffer is </a:t>
            </a: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available</a:t>
            </a:r>
          </a:p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/>
            </a:pPr>
            <a:endParaRPr kumimoji="0" lang="en-GB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/>
              <a:ea typeface="ＭＳ Ｐゴシック" charset="-128"/>
              <a:cs typeface="Arial"/>
            </a:endParaRPr>
          </a:p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/>
            </a:pPr>
            <a:r>
              <a: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notify () </a:t>
            </a: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;</a:t>
            </a:r>
          </a:p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/>
            </a:pPr>
            <a:endParaRPr kumimoji="0" lang="en-GB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/>
              <a:ea typeface="ＭＳ Ｐゴシック" charset="-128"/>
              <a:cs typeface="Arial"/>
            </a:endParaRPr>
          </a:p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/>
            </a:pPr>
            <a:r>
              <a: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} // put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/>
              <a:ea typeface="Times New Roman" charset="0"/>
              <a:cs typeface="Arial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19163" y="5606540"/>
            <a:ext cx="5304592" cy="457677"/>
          </a:xfrm>
          <a:prstGeom prst="rect">
            <a:avLst/>
          </a:prstGeom>
          <a:solidFill>
            <a:srgbClr val="CCFFCC">
              <a:alpha val="32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740607" y="2395016"/>
            <a:ext cx="5483147" cy="705744"/>
          </a:xfrm>
          <a:prstGeom prst="rect">
            <a:avLst/>
          </a:prstGeom>
          <a:solidFill>
            <a:srgbClr val="CCFFCC">
              <a:alpha val="32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Figure 21.3 </a:t>
            </a:r>
            <a:r>
              <a:rPr lang="en-US" dirty="0"/>
              <a:t>Scattering of methods implementing secondary concerns</a:t>
            </a:r>
            <a:r>
              <a:rPr lang="en-GB" dirty="0" smtClean="0"/>
              <a:t> </a:t>
            </a:r>
            <a:endParaRPr lang="en-US" dirty="0"/>
          </a:p>
        </p:txBody>
      </p:sp>
      <p:pic>
        <p:nvPicPr>
          <p:cNvPr id="4" name="Content Placeholder 3" descr="Fig. 21.3 Scattering.eps"/>
          <p:cNvPicPr>
            <a:picLocks noGrp="1" noChangeAspect="1"/>
          </p:cNvPicPr>
          <p:nvPr>
            <p:ph idx="1"/>
          </p:nvPr>
        </p:nvPicPr>
        <mc:AlternateContent>
          <mc:Choice xmlns:ma="http://schemas.microsoft.com/office/mac/drawingml/2008/main" Requires="ma">
            <p:blipFill>
              <a:blip r:embed="rId2"/>
              <a:srcRect t="-21724" b="-21724"/>
              <a:stretch>
                <a:fillRect/>
              </a:stretch>
            </p:blipFill>
          </mc:Choice>
          <mc:Fallback>
            <p:blipFill>
              <a:blip r:embed="rId3"/>
              <a:srcRect t="-21724" b="-21724"/>
              <a:stretch>
                <a:fillRect/>
              </a:stretch>
            </p:blipFill>
          </mc:Fallback>
        </mc:AlternateContent>
        <p:spPr>
          <a:xfrm>
            <a:off x="994916" y="1600200"/>
            <a:ext cx="6979272" cy="3838331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Figure 21.4 </a:t>
            </a:r>
            <a:r>
              <a:rPr lang="en-US" dirty="0"/>
              <a:t>Terminology used in aspect-oriented software engineering</a:t>
            </a:r>
            <a:r>
              <a:rPr lang="en-GB" dirty="0" smtClean="0"/>
              <a:t> 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092247" y="1985966"/>
          <a:ext cx="6609386" cy="34131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9076"/>
                <a:gridCol w="4730310"/>
              </a:tblGrid>
              <a:tr h="426529"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4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Term</a:t>
                      </a:r>
                      <a:endParaRPr lang="en-GB" sz="1400" b="1" dirty="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68580" marR="68580" marT="36195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4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Definition</a:t>
                      </a:r>
                      <a:endParaRPr lang="en-GB" sz="1400" b="1" dirty="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68580" marR="68580" marT="36195" marB="0"/>
                </a:tc>
              </a:tr>
              <a:tr h="426529"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400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advice</a:t>
                      </a:r>
                      <a:endParaRPr lang="en-GB" sz="1400" dirty="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The code implementing a concern.</a:t>
                      </a:r>
                    </a:p>
                  </a:txBody>
                  <a:tcPr marL="68580" marR="68580" marT="0" marB="0"/>
                </a:tc>
              </a:tr>
              <a:tr h="426529">
                <a:tc>
                  <a:txBody>
                    <a:bodyPr/>
                    <a:lstStyle/>
                    <a:p>
                      <a:pPr algn="just">
                        <a:spcAft>
                          <a:spcPts val="30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aspect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30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A program abstraction that defines a cross-cutting concern. It includes the definition of a pointcut and the advice associated with that concern.</a:t>
                      </a:r>
                    </a:p>
                  </a:txBody>
                  <a:tcPr marL="68580" marR="68580" marT="0" marB="0"/>
                </a:tc>
              </a:tr>
              <a:tr h="426529">
                <a:tc>
                  <a:txBody>
                    <a:bodyPr/>
                    <a:lstStyle/>
                    <a:p>
                      <a:pPr algn="just">
                        <a:spcAft>
                          <a:spcPts val="30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join point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30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An event in an executing program where the advice associated with an aspect may be executed.</a:t>
                      </a:r>
                    </a:p>
                  </a:txBody>
                  <a:tcPr marL="68580" marR="68580" marT="0" marB="0"/>
                </a:tc>
              </a:tr>
              <a:tr h="426529">
                <a:tc>
                  <a:txBody>
                    <a:bodyPr/>
                    <a:lstStyle/>
                    <a:p>
                      <a:pPr algn="just">
                        <a:spcAft>
                          <a:spcPts val="30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join point model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30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The set of events that may be referenced in a pointcut.</a:t>
                      </a:r>
                    </a:p>
                  </a:txBody>
                  <a:tcPr marL="68580" marR="68580" marT="0" marB="0"/>
                </a:tc>
              </a:tr>
              <a:tr h="426529">
                <a:tc>
                  <a:txBody>
                    <a:bodyPr/>
                    <a:lstStyle/>
                    <a:p>
                      <a:pPr algn="just">
                        <a:spcAft>
                          <a:spcPts val="30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pointcut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30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A statement, included in an aspect, that defines the join points where the associated aspect advice should be executed.</a:t>
                      </a:r>
                    </a:p>
                  </a:txBody>
                  <a:tcPr marL="68580" marR="68580" marT="0" marB="0"/>
                </a:tc>
              </a:tr>
              <a:tr h="426529">
                <a:tc>
                  <a:txBody>
                    <a:bodyPr/>
                    <a:lstStyle/>
                    <a:p>
                      <a:pPr algn="just">
                        <a:spcAft>
                          <a:spcPts val="30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weaving</a:t>
                      </a:r>
                    </a:p>
                  </a:txBody>
                  <a:tcPr marL="68580" marR="68580" marT="0" marB="36195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300"/>
                        </a:spcAft>
                      </a:pPr>
                      <a:r>
                        <a:rPr lang="en-GB" sz="14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The incorporation of advice code at the specified join points by an aspect weaver.</a:t>
                      </a:r>
                      <a:r>
                        <a:rPr lang="en-GB" sz="1400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 </a:t>
                      </a:r>
                      <a:endParaRPr lang="en-GB" sz="1400" dirty="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Figure 21.5 </a:t>
            </a:r>
            <a:r>
              <a:rPr lang="en-US" dirty="0"/>
              <a:t>An authentication aspect</a:t>
            </a:r>
            <a:r>
              <a:rPr lang="en-GB" dirty="0" smtClean="0"/>
              <a:t> 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026884" y="1390618"/>
            <a:ext cx="6955750" cy="563231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aspect</a:t>
            </a:r>
            <a:r>
              <a:rPr lang="en-GB" dirty="0"/>
              <a:t> authentication</a:t>
            </a:r>
          </a:p>
          <a:p>
            <a:r>
              <a:rPr lang="en-GB" dirty="0"/>
              <a:t>{</a:t>
            </a:r>
            <a:br>
              <a:rPr lang="en-GB" dirty="0"/>
            </a:br>
            <a:r>
              <a:rPr lang="en-GB" dirty="0"/>
              <a:t>	</a:t>
            </a:r>
            <a:r>
              <a:rPr lang="en-GB" b="1" dirty="0"/>
              <a:t>before: call </a:t>
            </a:r>
            <a:r>
              <a:rPr lang="en-GB" dirty="0"/>
              <a:t>(public void update* (..))   // this is a </a:t>
            </a:r>
            <a:r>
              <a:rPr lang="en-GB" dirty="0" err="1"/>
              <a:t>pointcut</a:t>
            </a:r>
            <a:r>
              <a:rPr lang="en-GB" dirty="0"/>
              <a:t> </a:t>
            </a:r>
            <a:br>
              <a:rPr lang="en-GB" dirty="0"/>
            </a:br>
            <a:r>
              <a:rPr lang="en-GB" dirty="0"/>
              <a:t>	{</a:t>
            </a:r>
          </a:p>
          <a:p>
            <a:r>
              <a:rPr lang="en-GB" dirty="0"/>
              <a:t>		// this is the advice that should be executed when woven into</a:t>
            </a:r>
          </a:p>
          <a:p>
            <a:r>
              <a:rPr lang="en-GB" dirty="0"/>
              <a:t>		// the executing system</a:t>
            </a:r>
            <a:br>
              <a:rPr lang="en-GB" dirty="0"/>
            </a:br>
            <a:r>
              <a:rPr lang="en-GB" dirty="0"/>
              <a:t>		</a:t>
            </a:r>
            <a:r>
              <a:rPr lang="en-GB" b="1" dirty="0" err="1"/>
              <a:t>int</a:t>
            </a:r>
            <a:r>
              <a:rPr lang="en-GB" dirty="0"/>
              <a:t> tries = 0 ; </a:t>
            </a:r>
          </a:p>
          <a:p>
            <a:r>
              <a:rPr lang="en-GB" dirty="0"/>
              <a:t>		</a:t>
            </a:r>
            <a:r>
              <a:rPr lang="en-GB" b="1" dirty="0"/>
              <a:t>string </a:t>
            </a:r>
            <a:r>
              <a:rPr lang="en-GB" dirty="0" err="1"/>
              <a:t>userPassword</a:t>
            </a:r>
            <a:r>
              <a:rPr lang="en-GB" dirty="0"/>
              <a:t> = </a:t>
            </a:r>
            <a:r>
              <a:rPr lang="en-GB" dirty="0" err="1"/>
              <a:t>Password.Get</a:t>
            </a:r>
            <a:r>
              <a:rPr lang="en-GB" dirty="0"/>
              <a:t> ( tries ) ;</a:t>
            </a:r>
            <a:br>
              <a:rPr lang="en-GB" dirty="0"/>
            </a:br>
            <a:r>
              <a:rPr lang="en-GB" dirty="0"/>
              <a:t>		</a:t>
            </a:r>
            <a:r>
              <a:rPr lang="en-GB" b="1" dirty="0"/>
              <a:t>while</a:t>
            </a:r>
            <a:r>
              <a:rPr lang="en-GB" dirty="0"/>
              <a:t> (tries &lt; 3 &amp;&amp; </a:t>
            </a:r>
            <a:r>
              <a:rPr lang="en-GB" dirty="0" err="1"/>
              <a:t>userPassword</a:t>
            </a:r>
            <a:r>
              <a:rPr lang="en-GB" dirty="0"/>
              <a:t> != </a:t>
            </a:r>
            <a:r>
              <a:rPr lang="en-GB" dirty="0" err="1"/>
              <a:t>thisUser.password</a:t>
            </a:r>
            <a:r>
              <a:rPr lang="en-GB" dirty="0"/>
              <a:t> ( ) )</a:t>
            </a:r>
            <a:br>
              <a:rPr lang="en-GB" dirty="0"/>
            </a:br>
            <a:r>
              <a:rPr lang="en-GB" dirty="0"/>
              <a:t>		{</a:t>
            </a:r>
            <a:br>
              <a:rPr lang="en-GB" dirty="0"/>
            </a:br>
            <a:r>
              <a:rPr lang="en-GB" dirty="0"/>
              <a:t>			// allow 3 tries to get the password right</a:t>
            </a:r>
            <a:br>
              <a:rPr lang="en-GB" dirty="0"/>
            </a:br>
            <a:r>
              <a:rPr lang="en-GB" dirty="0"/>
              <a:t>			tries = tries + 1 ;</a:t>
            </a:r>
            <a:br>
              <a:rPr lang="en-GB" dirty="0"/>
            </a:br>
            <a:r>
              <a:rPr lang="en-GB" dirty="0"/>
              <a:t>			</a:t>
            </a:r>
            <a:r>
              <a:rPr lang="en-GB" dirty="0" err="1"/>
              <a:t>userPassword</a:t>
            </a:r>
            <a:r>
              <a:rPr lang="en-GB" dirty="0"/>
              <a:t> = </a:t>
            </a:r>
            <a:r>
              <a:rPr lang="en-GB" dirty="0" err="1"/>
              <a:t>Password.Get</a:t>
            </a:r>
            <a:r>
              <a:rPr lang="en-GB" dirty="0"/>
              <a:t> ( tries ) ;</a:t>
            </a:r>
            <a:br>
              <a:rPr lang="en-GB" dirty="0"/>
            </a:br>
            <a:r>
              <a:rPr lang="en-GB" dirty="0"/>
              <a:t>		} </a:t>
            </a:r>
            <a:br>
              <a:rPr lang="en-GB" dirty="0"/>
            </a:br>
            <a:r>
              <a:rPr lang="en-GB" dirty="0"/>
              <a:t>		</a:t>
            </a:r>
            <a:r>
              <a:rPr lang="en-GB" b="1" dirty="0"/>
              <a:t>if</a:t>
            </a:r>
            <a:r>
              <a:rPr lang="en-GB" dirty="0"/>
              <a:t> (</a:t>
            </a:r>
            <a:r>
              <a:rPr lang="en-GB" dirty="0" err="1"/>
              <a:t>userPassword</a:t>
            </a:r>
            <a:r>
              <a:rPr lang="en-GB" dirty="0"/>
              <a:t> != </a:t>
            </a:r>
            <a:r>
              <a:rPr lang="en-GB" dirty="0" err="1"/>
              <a:t>thisUser.password</a:t>
            </a:r>
            <a:r>
              <a:rPr lang="en-GB" dirty="0"/>
              <a:t> ( )) </a:t>
            </a:r>
            <a:r>
              <a:rPr lang="en-GB" b="1" dirty="0"/>
              <a:t>then</a:t>
            </a:r>
            <a:br>
              <a:rPr lang="en-GB" b="1" dirty="0"/>
            </a:br>
            <a:r>
              <a:rPr lang="en-GB" b="1" dirty="0"/>
              <a:t>			</a:t>
            </a:r>
            <a:r>
              <a:rPr lang="en-GB" dirty="0"/>
              <a:t>//if password wrong, assume user has forgotten to logout</a:t>
            </a:r>
            <a:br>
              <a:rPr lang="en-GB" dirty="0"/>
            </a:br>
            <a:r>
              <a:rPr lang="en-GB" dirty="0"/>
              <a:t>			</a:t>
            </a:r>
            <a:r>
              <a:rPr lang="en-GB" dirty="0" err="1"/>
              <a:t>System.Logout</a:t>
            </a:r>
            <a:r>
              <a:rPr lang="en-GB" dirty="0"/>
              <a:t> (</a:t>
            </a:r>
            <a:r>
              <a:rPr lang="en-GB" dirty="0" err="1"/>
              <a:t>thisUser.uid</a:t>
            </a:r>
            <a:r>
              <a:rPr lang="en-GB" dirty="0"/>
              <a:t>) ;</a:t>
            </a:r>
            <a:br>
              <a:rPr lang="en-GB" dirty="0"/>
            </a:br>
            <a:r>
              <a:rPr lang="en-GB" dirty="0"/>
              <a:t>	}</a:t>
            </a:r>
          </a:p>
          <a:p>
            <a:r>
              <a:rPr lang="en-GB" dirty="0"/>
              <a:t>} // authentication</a:t>
            </a:r>
          </a:p>
          <a:p>
            <a:r>
              <a:rPr lang="en-US" dirty="0" smtClean="0"/>
              <a:t> </a:t>
            </a:r>
            <a:endParaRPr lang="en-GB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Figure 21.6 </a:t>
            </a:r>
            <a:r>
              <a:rPr lang="en-US" dirty="0"/>
              <a:t>Aspect weaving</a:t>
            </a:r>
            <a:r>
              <a:rPr lang="en-GB" dirty="0" smtClean="0"/>
              <a:t> </a:t>
            </a:r>
            <a:endParaRPr lang="en-US" dirty="0"/>
          </a:p>
        </p:txBody>
      </p:sp>
      <p:pic>
        <p:nvPicPr>
          <p:cNvPr id="4" name="Content Placeholder 3" descr="Fig. 21.6 AspectWeaving.eps"/>
          <p:cNvPicPr>
            <a:picLocks noGrp="1" noChangeAspect="1"/>
          </p:cNvPicPr>
          <p:nvPr>
            <p:ph idx="1"/>
          </p:nvPr>
        </p:nvPicPr>
        <mc:AlternateContent>
          <mc:Choice xmlns:ma="http://schemas.microsoft.com/office/mac/drawingml/2008/main" Requires="ma">
            <p:blipFill>
              <a:blip r:embed="rId2"/>
              <a:srcRect t="-26078" b="-26078"/>
              <a:stretch>
                <a:fillRect/>
              </a:stretch>
            </p:blipFill>
          </mc:Choice>
          <mc:Fallback>
            <p:blipFill>
              <a:blip r:embed="rId3"/>
              <a:srcRect t="-26078" b="-26078"/>
              <a:stretch>
                <a:fillRect/>
              </a:stretch>
            </p:blipFill>
          </mc:Fallback>
        </mc:AlternateContent>
        <p:spPr/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Figure 21.7 </a:t>
            </a:r>
            <a:r>
              <a:rPr lang="en-US" dirty="0"/>
              <a:t>Core system with extensions</a:t>
            </a:r>
            <a:r>
              <a:rPr lang="en-GB" dirty="0" smtClean="0"/>
              <a:t> </a:t>
            </a:r>
            <a:endParaRPr lang="en-US" dirty="0"/>
          </a:p>
        </p:txBody>
      </p:sp>
      <p:pic>
        <p:nvPicPr>
          <p:cNvPr id="4" name="Content Placeholder 3" descr="Fig. 21.7 CorePlusExtensions.eps"/>
          <p:cNvPicPr>
            <a:picLocks noGrp="1" noChangeAspect="1"/>
          </p:cNvPicPr>
          <p:nvPr>
            <p:ph idx="1"/>
          </p:nvPr>
        </p:nvPicPr>
        <mc:AlternateContent>
          <mc:Choice xmlns:ma="http://schemas.microsoft.com/office/mac/drawingml/2008/main" Requires="ma">
            <p:blipFill>
              <a:blip r:embed="rId2"/>
              <a:srcRect t="-4021" b="-4021"/>
              <a:stretch>
                <a:fillRect/>
              </a:stretch>
            </p:blipFill>
          </mc:Choice>
          <mc:Fallback>
            <p:blipFill>
              <a:blip r:embed="rId3"/>
              <a:srcRect t="-4021" b="-4021"/>
              <a:stretch>
                <a:fillRect/>
              </a:stretch>
            </p:blipFill>
          </mc:Fallback>
        </mc:AlternateContent>
        <p:spPr>
          <a:xfrm>
            <a:off x="1051712" y="1762320"/>
            <a:ext cx="7095805" cy="3902419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Figure 21.8  </a:t>
            </a:r>
            <a:r>
              <a:rPr lang="en-US" dirty="0"/>
              <a:t>Viewpoints and Concerns</a:t>
            </a:r>
            <a:r>
              <a:rPr lang="en-GB" dirty="0" smtClean="0"/>
              <a:t> </a:t>
            </a:r>
            <a:endParaRPr lang="en-US" dirty="0"/>
          </a:p>
        </p:txBody>
      </p:sp>
      <p:pic>
        <p:nvPicPr>
          <p:cNvPr id="4" name="Content Placeholder 3" descr="Fig. 21.8 VPsAndConcerns.eps"/>
          <p:cNvPicPr>
            <a:picLocks noGrp="1" noChangeAspect="1"/>
          </p:cNvPicPr>
          <p:nvPr>
            <p:ph idx="1"/>
          </p:nvPr>
        </p:nvPicPr>
        <mc:AlternateContent>
          <mc:Choice xmlns:ma="http://schemas.microsoft.com/office/mac/drawingml/2008/main" Requires="ma">
            <p:blipFill>
              <a:blip r:embed="rId2"/>
              <a:srcRect l="-10874" r="-10874"/>
              <a:stretch>
                <a:fillRect/>
              </a:stretch>
            </p:blipFill>
          </mc:Choice>
          <mc:Fallback>
            <p:blipFill>
              <a:blip r:embed="rId3"/>
              <a:srcRect l="-10874" r="-10874"/>
              <a:stretch>
                <a:fillRect/>
              </a:stretch>
            </p:blipFill>
          </mc:Fallback>
        </mc:AlternateContent>
        <p:spPr>
          <a:xfrm>
            <a:off x="1308433" y="1775829"/>
            <a:ext cx="6082432" cy="3345103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796</Words>
  <Application>Microsoft Macintosh PowerPoint</Application>
  <PresentationFormat>On-screen Show (4:3)</PresentationFormat>
  <Paragraphs>85</Paragraphs>
  <Slides>16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Figures – Chapter 21</vt:lpstr>
      <vt:lpstr>Figure 21.1 Cross-cutting concerns </vt:lpstr>
      <vt:lpstr>Figure 21.2 Tangling of buffer management and synchronization code </vt:lpstr>
      <vt:lpstr>Figure 21.3 Scattering of methods implementing secondary concerns </vt:lpstr>
      <vt:lpstr>Figure 21.4 Terminology used in aspect-oriented software engineering </vt:lpstr>
      <vt:lpstr>Figure 21.5 An authentication aspect </vt:lpstr>
      <vt:lpstr>Figure 21.6 Aspect weaving </vt:lpstr>
      <vt:lpstr>Figure 21.7 Core system with extensions </vt:lpstr>
      <vt:lpstr>Figure 21.8  Viewpoints and Concerns </vt:lpstr>
      <vt:lpstr>Figure 21.9  Viewpoints on an equipment inventory system </vt:lpstr>
      <vt:lpstr>Figure 21.10  Availability-related requirements for the equipment inventory system </vt:lpstr>
      <vt:lpstr>Figure 21.11  Use cases from the inventory management system </vt:lpstr>
      <vt:lpstr>Figure 21.12 Extension use cases </vt:lpstr>
      <vt:lpstr>Figure 21.13 A generic aspect-oriented design process </vt:lpstr>
      <vt:lpstr>Figure 21.14  An aspect-oriented design model </vt:lpstr>
      <vt:lpstr>Figure 21.15  Part of a model of an aspect </vt:lpstr>
    </vt:vector>
  </TitlesOfParts>
  <Company>St Andrews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Figures – Chapter 21</dc:title>
  <dc:creator>Ian Sommerville</dc:creator>
  <cp:lastModifiedBy>Ian Sommerville</cp:lastModifiedBy>
  <cp:revision>2</cp:revision>
  <dcterms:created xsi:type="dcterms:W3CDTF">2009-11-29T21:24:57Z</dcterms:created>
  <dcterms:modified xsi:type="dcterms:W3CDTF">2009-11-29T21:49:48Z</dcterms:modified>
</cp:coreProperties>
</file>