
<file path=[Content_Types].xml><?xml version="1.0" encoding="utf-8"?>
<Types xmlns="http://schemas.openxmlformats.org/package/2006/content-types">
  <Default Extension="rels" ContentType="application/vnd.openxmlformats-package.relationships+xml"/>
  <Override PartName="/ppt/slideLayouts/slideLayout1.xml" ContentType="application/vnd.openxmlformats-officedocument.presentationml.slideLayout+xml"/>
  <Default Extension="png" ContentType="image/png"/>
  <Default Extension="jpeg" ContentType="image/jpeg"/>
  <Default Extension="xml" ContentType="application/xml"/>
  <Default Extension="docx" ContentType="application/vnd.openxmlformats-officedocument.wordprocessingml.document"/>
  <Override PartName="/ppt/tableStyles.xml" ContentType="application/vnd.openxmlformats-officedocument.presentationml.tableStyles+xml"/>
  <Override PartName="/ppt/slideLayouts/slideLayout8.xml" ContentType="application/vnd.openxmlformats-officedocument.presentationml.slideLayout+xml"/>
  <Override PartName="/ppt/slides/slide7.xml" ContentType="application/vnd.openxmlformats-officedocument.presentationml.slide+xml"/>
  <Override PartName="/ppt/slideLayouts/slideLayout6.xml" ContentType="application/vnd.openxmlformats-officedocument.presentationml.slideLayout+xml"/>
  <Override PartName="/ppt/slides/slide5.xml" ContentType="application/vnd.openxmlformats-officedocument.presentationml.slide+xml"/>
  <Default Extension="pict" ContentType="image/pict"/>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slideLayouts/slideLayout10.xml" ContentType="application/vnd.openxmlformats-officedocument.presentationml.slideLayout+xml"/>
  <Override PartName="/ppt/slides/slide3.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Override PartName="/ppt/slideLayouts/slideLayout2.xml" ContentType="application/vnd.openxmlformats-officedocument.presentationml.slideLayout+xml"/>
  <Override PartName="/ppt/slides/slide1.xml" ContentType="application/vnd.openxmlformats-officedocument.presentationml.slide+xml"/>
  <Default Extension="bin" ContentType="application/vnd.openxmlformats-officedocument.presentationml.printerSettings"/>
  <Override PartName="/ppt/viewProps.xml" ContentType="application/vnd.openxmlformats-officedocument.presentationml.viewProps+xml"/>
  <Override PartName="/ppt/slideLayouts/slideLayout9.xml" ContentType="application/vnd.openxmlformats-officedocument.presentationml.slideLayout+xml"/>
  <Override PartName="/ppt/slides/slide8.xml" ContentType="application/vnd.openxmlformats-officedocument.presentationml.slide+xml"/>
  <Override PartName="/ppt/presentation.xml" ContentType="application/vnd.openxmlformats-officedocument.presentationml.presentation.main+xml"/>
  <Default Extension="vml" ContentType="application/vnd.openxmlformats-officedocument.vmlDrawing"/>
  <Override PartName="/ppt/slideLayouts/slideLayout7.xml" ContentType="application/vnd.openxmlformats-officedocument.presentationml.slideLayout+xml"/>
  <Override PartName="/ppt/slides/slide6.xml" ContentType="application/vnd.openxmlformats-officedocument.presentationml.slide+xml"/>
  <Default Extension="pdf" ContentType="application/pdf"/>
  <Override PartName="/ppt/slideLayouts/slideLayout5.xml" ContentType="application/vnd.openxmlformats-officedocument.presentationml.slideLayout+xml"/>
  <Override PartName="/ppt/slides/slide4.xml" ContentType="application/vnd.openxmlformats-officedocument.presentationml.slide+xml"/>
  <Override PartName="/ppt/slideLayouts/slideLayout11.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slideLayouts/slideLayout3.xml" ContentType="application/vnd.openxmlformats-officedocument.presentationml.slideLayout+xml"/>
  <Override PartName="/ppt/slides/slide2.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60"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1pPr>
    <a:lvl2pPr marL="4572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2pPr>
    <a:lvl3pPr marL="9144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3pPr>
    <a:lvl4pPr marL="13716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4pPr>
    <a:lvl5pPr marL="18288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5pPr>
    <a:lvl6pPr marL="2286000" algn="l" defTabSz="457200" rtl="0" eaLnBrk="1" latinLnBrk="0" hangingPunct="1">
      <a:defRPr kern="1200">
        <a:solidFill>
          <a:schemeClr val="tx1"/>
        </a:solidFill>
        <a:latin typeface="Arial" charset="0"/>
        <a:ea typeface="ＭＳ Ｐゴシック" charset="-128"/>
        <a:cs typeface="ＭＳ Ｐゴシック" charset="-128"/>
      </a:defRPr>
    </a:lvl6pPr>
    <a:lvl7pPr marL="2743200" algn="l" defTabSz="457200" rtl="0" eaLnBrk="1" latinLnBrk="0" hangingPunct="1">
      <a:defRPr kern="1200">
        <a:solidFill>
          <a:schemeClr val="tx1"/>
        </a:solidFill>
        <a:latin typeface="Arial" charset="0"/>
        <a:ea typeface="ＭＳ Ｐゴシック" charset="-128"/>
        <a:cs typeface="ＭＳ Ｐゴシック" charset="-128"/>
      </a:defRPr>
    </a:lvl7pPr>
    <a:lvl8pPr marL="3200400" algn="l" defTabSz="457200" rtl="0" eaLnBrk="1" latinLnBrk="0" hangingPunct="1">
      <a:defRPr kern="1200">
        <a:solidFill>
          <a:schemeClr val="tx1"/>
        </a:solidFill>
        <a:latin typeface="Arial" charset="0"/>
        <a:ea typeface="ＭＳ Ｐゴシック" charset="-128"/>
        <a:cs typeface="ＭＳ Ｐゴシック" charset="-128"/>
      </a:defRPr>
    </a:lvl8pPr>
    <a:lvl9pPr marL="3657600" algn="l" defTabSz="457200" rtl="0" eaLnBrk="1" latinLnBrk="0" hangingPunct="1">
      <a:defRPr kern="1200">
        <a:solidFill>
          <a:schemeClr val="tx1"/>
        </a:solidFill>
        <a:latin typeface="Arial" charset="0"/>
        <a:ea typeface="ＭＳ Ｐゴシック" charset="-128"/>
        <a:cs typeface="ＭＳ Ｐゴシック" charset="-128"/>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4660"/>
  </p:normalViewPr>
  <p:slideViewPr>
    <p:cSldViewPr snapToGrid="0" snapToObjects="1">
      <p:cViewPr varScale="1">
        <p:scale>
          <a:sx n="111" d="100"/>
          <a:sy n="111" d="100"/>
        </p:scale>
        <p:origin x="-496" y="-10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printerSettings" Target="printerSettings/printerSettings1.bin"/></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ict"/></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148E5B88-9573-F54E-8B7E-F031E325CB17}" type="datetime1">
              <a:rPr lang="en-US"/>
              <a:pPr>
                <a:defRPr/>
              </a:pPr>
              <a:t>10/29/09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A6632A1-E96B-D240-A8CB-6EE7FCFAC9F9}"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9304C37-7985-B84B-9ED8-84CC84A9FC91}" type="datetime1">
              <a:rPr lang="en-US"/>
              <a:pPr>
                <a:defRPr/>
              </a:pPr>
              <a:t>10/29/09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463E0A2-0798-9745-87DA-7E77F2F38D9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9135F75-D739-BC47-A6CC-A9F27C93CA1C}" type="datetime1">
              <a:rPr lang="en-US"/>
              <a:pPr>
                <a:defRPr/>
              </a:pPr>
              <a:t>10/29/09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B7A154E-9DB1-494A-8AF2-8A9764AB2719}"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2B1C6B7-3FD3-5A45-AF35-FEA7BD3F9C25}" type="datetime1">
              <a:rPr lang="en-US"/>
              <a:pPr>
                <a:defRPr/>
              </a:pPr>
              <a:t>10/29/09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A4D3DC4-9E7F-1C47-B729-896D53019E3D}"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30FAA228-2129-2B4B-86E2-8AC040FB3257}" type="datetime1">
              <a:rPr lang="en-US"/>
              <a:pPr>
                <a:defRPr/>
              </a:pPr>
              <a:t>10/29/09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7DFF1E1-6940-BA49-963A-85FADE0EAFB2}"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0CE2E9B3-25A3-8F44-A2CC-6FE7CB6E2B3D}" type="datetime1">
              <a:rPr lang="en-US"/>
              <a:pPr>
                <a:defRPr/>
              </a:pPr>
              <a:t>10/29/09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2FAEA27-515E-094A-842B-7E18C3B58789}"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6E5C5E3F-7AAF-9F44-976C-FD6D47FAED5D}" type="datetime1">
              <a:rPr lang="en-US"/>
              <a:pPr>
                <a:defRPr/>
              </a:pPr>
              <a:t>10/29/09</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1CB38100-995D-D845-AEB2-0A3B47AC4C36}"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EE90EBAF-97DC-4944-AC82-8B996DBC1B5E}" type="datetime1">
              <a:rPr lang="en-US"/>
              <a:pPr>
                <a:defRPr/>
              </a:pPr>
              <a:t>10/29/09</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5323AA34-E435-CB43-B1EC-D16A672B4041}"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371E095-E141-E04E-A372-38EE9CD7F3EE}" type="datetime1">
              <a:rPr lang="en-US"/>
              <a:pPr>
                <a:defRPr/>
              </a:pPr>
              <a:t>10/29/09</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483CC7AD-8559-7E43-A1EB-295EC20609A1}"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FF819B70-84B0-FF47-8F56-AE93BCE2435D}" type="datetime1">
              <a:rPr lang="en-US"/>
              <a:pPr>
                <a:defRPr/>
              </a:pPr>
              <a:t>10/29/09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CCF4E67-007C-EC49-A171-0CCACA5728AA}"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F5B56C45-F774-1040-91E6-EA2D72B1F72C}" type="datetime1">
              <a:rPr lang="en-US"/>
              <a:pPr>
                <a:defRPr/>
              </a:pPr>
              <a:t>10/29/09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F498F28-1EFD-694F-A2AA-842B8894902D}"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cs typeface="+mn-cs"/>
              </a:defRPr>
            </a:lvl1pPr>
          </a:lstStyle>
          <a:p>
            <a:pPr>
              <a:defRPr/>
            </a:pPr>
            <a:fld id="{A4860D2F-FCC1-4D49-9699-133AD021DD25}" type="datetime1">
              <a:rPr lang="en-US"/>
              <a:pPr>
                <a:defRPr/>
              </a:pPr>
              <a:t>10/29/09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cs typeface="+mn-cs"/>
              </a:defRPr>
            </a:lvl1pPr>
          </a:lstStyle>
          <a:p>
            <a:pPr>
              <a:defRPr/>
            </a:pPr>
            <a:fld id="{FC0CE10A-1ABB-4B47-8A20-2A1E99C99C6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0" fontAlgn="base" hangingPunct="0">
        <a:spcBef>
          <a:spcPct val="0"/>
        </a:spcBef>
        <a:spcAft>
          <a:spcPct val="0"/>
        </a:spcAft>
        <a:defRPr sz="2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2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2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2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2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2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2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2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2400">
          <a:solidFill>
            <a:schemeClr val="tx1"/>
          </a:solidFill>
          <a:latin typeface="Calibri" charset="0"/>
          <a:ea typeface="ＭＳ Ｐゴシック" charset="-128"/>
          <a:cs typeface="ＭＳ Ｐゴシック"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charset="0"/>
        <a:defRPr sz="28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vmlDrawing" Target="../drawings/vmlDrawing1.vml"/><Relationship Id="rId2" Type="http://schemas.openxmlformats.org/officeDocument/2006/relationships/slideLayout" Target="../slideLayouts/slideLayout2.xml"/><Relationship Id="rId3" Type="http://schemas.openxmlformats.org/officeDocument/2006/relationships/package" Target="../embeddings/Microsoft_Word_Document1.docx"/></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df"/><Relationship Id="rId3"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df"/><Relationship Id="rId3"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df"/><Relationship Id="rId3"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df"/><Relationship Id="rId3"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314" name="Title 1"/>
          <p:cNvSpPr>
            <a:spLocks noGrp="1"/>
          </p:cNvSpPr>
          <p:nvPr>
            <p:ph type="ctrTitle"/>
          </p:nvPr>
        </p:nvSpPr>
        <p:spPr/>
        <p:txBody>
          <a:bodyPr/>
          <a:lstStyle/>
          <a:p>
            <a:pPr eaLnBrk="1" hangingPunct="1"/>
            <a:r>
              <a:rPr lang="en-US" smtClean="0"/>
              <a:t>Figures – Chapter 1</a:t>
            </a:r>
          </a:p>
        </p:txBody>
      </p:sp>
      <p:sp>
        <p:nvSpPr>
          <p:cNvPr id="3" name="Subtitle 2"/>
          <p:cNvSpPr>
            <a:spLocks noGrp="1"/>
          </p:cNvSpPr>
          <p:nvPr>
            <p:ph type="subTitle" idx="1"/>
          </p:nvPr>
        </p:nvSpPr>
        <p:spPr/>
        <p:txBody>
          <a:bodyPr/>
          <a:lstStyle/>
          <a:p>
            <a:pPr eaLnBrk="1" fontAlgn="auto" hangingPunct="1">
              <a:spcAft>
                <a:spcPts val="0"/>
              </a:spcAft>
              <a:buFont typeface="Arial"/>
              <a:buNone/>
              <a:defRPr/>
            </a:pPr>
            <a:endParaRPr lang="en-US">
              <a:ea typeface="+mn-ea"/>
              <a:cs typeface="+mn-c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338" name="Title 1"/>
          <p:cNvSpPr>
            <a:spLocks noGrp="1"/>
          </p:cNvSpPr>
          <p:nvPr>
            <p:ph type="title"/>
          </p:nvPr>
        </p:nvSpPr>
        <p:spPr>
          <a:xfrm>
            <a:off x="457200" y="274638"/>
            <a:ext cx="1798638" cy="5494337"/>
          </a:xfrm>
        </p:spPr>
        <p:txBody>
          <a:bodyPr/>
          <a:lstStyle/>
          <a:p>
            <a:pPr eaLnBrk="1" hangingPunct="1"/>
            <a:r>
              <a:rPr lang="en-GB" smtClean="0"/>
              <a:t>Figure 1.1 Frequently asked questions about software engineering</a:t>
            </a:r>
            <a:br>
              <a:rPr lang="en-GB" smtClean="0"/>
            </a:br>
            <a:endParaRPr lang="en-US" smtClean="0"/>
          </a:p>
        </p:txBody>
      </p:sp>
      <p:graphicFrame>
        <p:nvGraphicFramePr>
          <p:cNvPr id="5" name="Table 4"/>
          <p:cNvGraphicFramePr>
            <a:graphicFrameLocks noGrp="1"/>
          </p:cNvGraphicFramePr>
          <p:nvPr/>
        </p:nvGraphicFramePr>
        <p:xfrm>
          <a:off x="2590800" y="274638"/>
          <a:ext cx="6096000" cy="5941059"/>
        </p:xfrm>
        <a:graphic>
          <a:graphicData uri="http://schemas.openxmlformats.org/drawingml/2006/table">
            <a:tbl>
              <a:tblPr firstRow="1" bandRow="1">
                <a:tableStyleId>{5C22544A-7EE6-4342-B048-85BDC9FD1C3A}</a:tableStyleId>
              </a:tblPr>
              <a:tblGrid>
                <a:gridCol w="3048000"/>
                <a:gridCol w="3048000"/>
              </a:tblGrid>
              <a:tr h="370840">
                <a:tc>
                  <a:txBody>
                    <a:bodyPr/>
                    <a:lstStyle/>
                    <a:p>
                      <a:pPr algn="just">
                        <a:spcAft>
                          <a:spcPts val="0"/>
                        </a:spcAft>
                      </a:pPr>
                      <a:r>
                        <a:rPr lang="en-GB" sz="900" b="1" dirty="0">
                          <a:solidFill>
                            <a:srgbClr val="000000"/>
                          </a:solidFill>
                          <a:latin typeface="Arial"/>
                          <a:ea typeface="Times New Roman"/>
                          <a:cs typeface="Times New Roman"/>
                        </a:rPr>
                        <a:t>Question</a:t>
                      </a:r>
                    </a:p>
                  </a:txBody>
                  <a:tcPr marL="73025" marR="73025" marT="73025" marB="73025"/>
                </a:tc>
                <a:tc>
                  <a:txBody>
                    <a:bodyPr/>
                    <a:lstStyle/>
                    <a:p>
                      <a:pPr algn="just">
                        <a:spcAft>
                          <a:spcPts val="0"/>
                        </a:spcAft>
                      </a:pPr>
                      <a:r>
                        <a:rPr lang="en-GB" sz="900" b="1" dirty="0">
                          <a:solidFill>
                            <a:srgbClr val="000000"/>
                          </a:solidFill>
                          <a:latin typeface="Arial"/>
                          <a:ea typeface="Times New Roman"/>
                          <a:cs typeface="Times New Roman"/>
                        </a:rPr>
                        <a:t>Answer</a:t>
                      </a:r>
                    </a:p>
                  </a:txBody>
                  <a:tcPr marL="73025" marR="73025" marT="73025" marB="73025"/>
                </a:tc>
              </a:tr>
              <a:tr h="370840">
                <a:tc>
                  <a:txBody>
                    <a:bodyPr/>
                    <a:lstStyle/>
                    <a:p>
                      <a:pPr algn="just">
                        <a:spcAft>
                          <a:spcPts val="0"/>
                        </a:spcAft>
                      </a:pPr>
                      <a:r>
                        <a:rPr lang="en-GB" sz="900" dirty="0">
                          <a:solidFill>
                            <a:srgbClr val="000000"/>
                          </a:solidFill>
                          <a:latin typeface="Arial"/>
                          <a:ea typeface="Times New Roman"/>
                          <a:cs typeface="Times New Roman"/>
                        </a:rPr>
                        <a:t>What is software?</a:t>
                      </a:r>
                    </a:p>
                  </a:txBody>
                  <a:tcPr marL="73025" marR="73025" marT="0" marB="68580"/>
                </a:tc>
                <a:tc>
                  <a:txBody>
                    <a:bodyPr/>
                    <a:lstStyle/>
                    <a:p>
                      <a:pPr algn="just">
                        <a:spcAft>
                          <a:spcPts val="0"/>
                        </a:spcAft>
                      </a:pPr>
                      <a:r>
                        <a:rPr lang="en-GB" sz="900">
                          <a:solidFill>
                            <a:srgbClr val="000000"/>
                          </a:solidFill>
                          <a:latin typeface="Arial"/>
                          <a:ea typeface="Times New Roman"/>
                          <a:cs typeface="Times New Roman"/>
                        </a:rPr>
                        <a:t>Computer programs and associated documentation. Software products may be developed for a particular customer or may be developed for a general market.</a:t>
                      </a:r>
                    </a:p>
                  </a:txBody>
                  <a:tcPr marL="73025" marR="73025" marT="0" marB="68580"/>
                </a:tc>
              </a:tr>
              <a:tr h="370840">
                <a:tc>
                  <a:txBody>
                    <a:bodyPr/>
                    <a:lstStyle/>
                    <a:p>
                      <a:pPr algn="just">
                        <a:spcAft>
                          <a:spcPts val="0"/>
                        </a:spcAft>
                      </a:pPr>
                      <a:r>
                        <a:rPr lang="en-GB" sz="900" dirty="0">
                          <a:solidFill>
                            <a:srgbClr val="000000"/>
                          </a:solidFill>
                          <a:latin typeface="Arial"/>
                          <a:ea typeface="Times New Roman"/>
                          <a:cs typeface="Times New Roman"/>
                        </a:rPr>
                        <a:t>What are the attributes of good software?</a:t>
                      </a:r>
                    </a:p>
                  </a:txBody>
                  <a:tcPr marL="73025" marR="73025" marT="0" marB="68580"/>
                </a:tc>
                <a:tc>
                  <a:txBody>
                    <a:bodyPr/>
                    <a:lstStyle/>
                    <a:p>
                      <a:pPr algn="just">
                        <a:spcAft>
                          <a:spcPts val="0"/>
                        </a:spcAft>
                      </a:pPr>
                      <a:r>
                        <a:rPr lang="en-GB" sz="900">
                          <a:solidFill>
                            <a:srgbClr val="000000"/>
                          </a:solidFill>
                          <a:latin typeface="Arial"/>
                          <a:ea typeface="Times New Roman"/>
                          <a:cs typeface="Times New Roman"/>
                        </a:rPr>
                        <a:t>Good software should deliver the required functionality and performance to the user and should be maintainable, dependable and usable.</a:t>
                      </a:r>
                    </a:p>
                  </a:txBody>
                  <a:tcPr marL="73025" marR="73025" marT="0" marB="68580"/>
                </a:tc>
              </a:tr>
              <a:tr h="370840">
                <a:tc>
                  <a:txBody>
                    <a:bodyPr/>
                    <a:lstStyle/>
                    <a:p>
                      <a:pPr algn="just">
                        <a:spcAft>
                          <a:spcPts val="0"/>
                        </a:spcAft>
                      </a:pPr>
                      <a:r>
                        <a:rPr lang="en-GB" sz="900" dirty="0">
                          <a:solidFill>
                            <a:srgbClr val="000000"/>
                          </a:solidFill>
                          <a:latin typeface="Arial"/>
                          <a:ea typeface="Times New Roman"/>
                          <a:cs typeface="Times New Roman"/>
                        </a:rPr>
                        <a:t>What is software engineering?</a:t>
                      </a:r>
                    </a:p>
                  </a:txBody>
                  <a:tcPr marL="73025" marR="73025" marT="0" marB="68580"/>
                </a:tc>
                <a:tc>
                  <a:txBody>
                    <a:bodyPr/>
                    <a:lstStyle/>
                    <a:p>
                      <a:pPr algn="just">
                        <a:spcAft>
                          <a:spcPts val="0"/>
                        </a:spcAft>
                      </a:pPr>
                      <a:r>
                        <a:rPr lang="en-GB" sz="900">
                          <a:solidFill>
                            <a:srgbClr val="000000"/>
                          </a:solidFill>
                          <a:latin typeface="Arial"/>
                          <a:ea typeface="Times New Roman"/>
                          <a:cs typeface="Times New Roman"/>
                        </a:rPr>
                        <a:t>Software engineering is an engineering discipline that is concerned with all aspects of software production.</a:t>
                      </a:r>
                    </a:p>
                  </a:txBody>
                  <a:tcPr marL="73025" marR="73025" marT="0" marB="68580"/>
                </a:tc>
              </a:tr>
              <a:tr h="370840">
                <a:tc>
                  <a:txBody>
                    <a:bodyPr/>
                    <a:lstStyle/>
                    <a:p>
                      <a:pPr algn="just">
                        <a:spcAft>
                          <a:spcPts val="0"/>
                        </a:spcAft>
                      </a:pPr>
                      <a:r>
                        <a:rPr lang="en-GB" sz="900">
                          <a:solidFill>
                            <a:srgbClr val="000000"/>
                          </a:solidFill>
                          <a:latin typeface="Arial"/>
                          <a:ea typeface="Times New Roman"/>
                          <a:cs typeface="Times New Roman"/>
                        </a:rPr>
                        <a:t>What are the fundamental software engineering activities?</a:t>
                      </a:r>
                    </a:p>
                  </a:txBody>
                  <a:tcPr marL="73025" marR="73025" marT="0" marB="68580"/>
                </a:tc>
                <a:tc>
                  <a:txBody>
                    <a:bodyPr/>
                    <a:lstStyle/>
                    <a:p>
                      <a:pPr algn="just">
                        <a:spcAft>
                          <a:spcPts val="0"/>
                        </a:spcAft>
                      </a:pPr>
                      <a:r>
                        <a:rPr lang="en-GB" sz="900" dirty="0">
                          <a:solidFill>
                            <a:srgbClr val="000000"/>
                          </a:solidFill>
                          <a:latin typeface="Arial"/>
                          <a:ea typeface="Times New Roman"/>
                          <a:cs typeface="Times New Roman"/>
                        </a:rPr>
                        <a:t>Software specification, software development, software validation and software evolution.</a:t>
                      </a:r>
                    </a:p>
                  </a:txBody>
                  <a:tcPr marL="73025" marR="73025" marT="0" marB="68580"/>
                </a:tc>
              </a:tr>
              <a:tr h="370840">
                <a:tc>
                  <a:txBody>
                    <a:bodyPr/>
                    <a:lstStyle/>
                    <a:p>
                      <a:pPr algn="just">
                        <a:spcAft>
                          <a:spcPts val="0"/>
                        </a:spcAft>
                      </a:pPr>
                      <a:r>
                        <a:rPr lang="en-GB" sz="900">
                          <a:solidFill>
                            <a:srgbClr val="000000"/>
                          </a:solidFill>
                          <a:latin typeface="Arial"/>
                          <a:ea typeface="Times New Roman"/>
                          <a:cs typeface="Times New Roman"/>
                        </a:rPr>
                        <a:t>What is the difference between software engineering and computer science?</a:t>
                      </a:r>
                    </a:p>
                  </a:txBody>
                  <a:tcPr marL="73025" marR="73025" marT="0" marB="68580"/>
                </a:tc>
                <a:tc>
                  <a:txBody>
                    <a:bodyPr/>
                    <a:lstStyle/>
                    <a:p>
                      <a:pPr algn="just">
                        <a:spcAft>
                          <a:spcPts val="0"/>
                        </a:spcAft>
                      </a:pPr>
                      <a:r>
                        <a:rPr lang="en-GB" sz="900" dirty="0">
                          <a:solidFill>
                            <a:srgbClr val="000000"/>
                          </a:solidFill>
                          <a:latin typeface="Arial"/>
                          <a:ea typeface="Times New Roman"/>
                          <a:cs typeface="Times New Roman"/>
                        </a:rPr>
                        <a:t>Computer science focuses on theory and fundamentals; software engineering is concerned with the practicalities of developing and delivering useful software.</a:t>
                      </a:r>
                    </a:p>
                  </a:txBody>
                  <a:tcPr marL="73025" marR="73025" marT="0" marB="68580"/>
                </a:tc>
              </a:tr>
              <a:tr h="370840">
                <a:tc>
                  <a:txBody>
                    <a:bodyPr/>
                    <a:lstStyle/>
                    <a:p>
                      <a:pPr algn="just">
                        <a:spcAft>
                          <a:spcPts val="0"/>
                        </a:spcAft>
                      </a:pPr>
                      <a:r>
                        <a:rPr lang="en-GB" sz="900">
                          <a:solidFill>
                            <a:srgbClr val="000000"/>
                          </a:solidFill>
                          <a:latin typeface="Arial"/>
                          <a:ea typeface="Times New Roman"/>
                          <a:cs typeface="Times New Roman"/>
                        </a:rPr>
                        <a:t>What is the difference between software engineering and system engineering?</a:t>
                      </a:r>
                    </a:p>
                  </a:txBody>
                  <a:tcPr marL="73025" marR="73025" marT="0" marB="68580"/>
                </a:tc>
                <a:tc>
                  <a:txBody>
                    <a:bodyPr/>
                    <a:lstStyle/>
                    <a:p>
                      <a:pPr algn="just">
                        <a:spcAft>
                          <a:spcPts val="0"/>
                        </a:spcAft>
                      </a:pPr>
                      <a:r>
                        <a:rPr lang="en-GB" sz="900" dirty="0">
                          <a:solidFill>
                            <a:srgbClr val="000000"/>
                          </a:solidFill>
                          <a:latin typeface="Arial"/>
                          <a:ea typeface="Times New Roman"/>
                          <a:cs typeface="Times New Roman"/>
                        </a:rPr>
                        <a:t>System engineering is concerned with all aspects of computer-based systems development including hardware, software and process engineering. Software engineering is part of this more general process.</a:t>
                      </a:r>
                    </a:p>
                  </a:txBody>
                  <a:tcPr marL="73025" marR="73025" marT="0" marB="68580"/>
                </a:tc>
              </a:tr>
              <a:tr h="370840">
                <a:tc>
                  <a:txBody>
                    <a:bodyPr/>
                    <a:lstStyle/>
                    <a:p>
                      <a:pPr algn="just">
                        <a:spcAft>
                          <a:spcPts val="0"/>
                        </a:spcAft>
                      </a:pPr>
                      <a:r>
                        <a:rPr lang="en-GB" sz="900">
                          <a:solidFill>
                            <a:srgbClr val="000000"/>
                          </a:solidFill>
                          <a:latin typeface="Arial"/>
                          <a:ea typeface="Times New Roman"/>
                          <a:cs typeface="Times New Roman"/>
                        </a:rPr>
                        <a:t>What are the key challenges facing software engineering?</a:t>
                      </a:r>
                    </a:p>
                  </a:txBody>
                  <a:tcPr marL="73025" marR="73025" marT="0" marB="68580"/>
                </a:tc>
                <a:tc>
                  <a:txBody>
                    <a:bodyPr/>
                    <a:lstStyle/>
                    <a:p>
                      <a:pPr algn="just">
                        <a:spcAft>
                          <a:spcPts val="0"/>
                        </a:spcAft>
                      </a:pPr>
                      <a:r>
                        <a:rPr lang="en-GB" sz="900" dirty="0">
                          <a:solidFill>
                            <a:srgbClr val="000000"/>
                          </a:solidFill>
                          <a:latin typeface="Arial"/>
                          <a:ea typeface="Times New Roman"/>
                          <a:cs typeface="Times New Roman"/>
                        </a:rPr>
                        <a:t>Coping with increasing diversity, demands for reduced delivery times and developing trustworthy software.</a:t>
                      </a:r>
                    </a:p>
                  </a:txBody>
                  <a:tcPr marL="73025" marR="73025" marT="0" marB="68580"/>
                </a:tc>
              </a:tr>
              <a:tr h="370840">
                <a:tc>
                  <a:txBody>
                    <a:bodyPr/>
                    <a:lstStyle/>
                    <a:p>
                      <a:pPr algn="just">
                        <a:spcAft>
                          <a:spcPts val="0"/>
                        </a:spcAft>
                      </a:pPr>
                      <a:r>
                        <a:rPr lang="en-GB" sz="900">
                          <a:solidFill>
                            <a:srgbClr val="000000"/>
                          </a:solidFill>
                          <a:latin typeface="Arial"/>
                          <a:ea typeface="Times New Roman"/>
                          <a:cs typeface="Times New Roman"/>
                        </a:rPr>
                        <a:t>What are the costs of software engineering?</a:t>
                      </a:r>
                    </a:p>
                  </a:txBody>
                  <a:tcPr marL="73025" marR="73025" marT="0" marB="68580"/>
                </a:tc>
                <a:tc>
                  <a:txBody>
                    <a:bodyPr/>
                    <a:lstStyle/>
                    <a:p>
                      <a:pPr algn="just">
                        <a:spcAft>
                          <a:spcPts val="0"/>
                        </a:spcAft>
                      </a:pPr>
                      <a:r>
                        <a:rPr lang="en-GB" sz="900" dirty="0">
                          <a:solidFill>
                            <a:srgbClr val="000000"/>
                          </a:solidFill>
                          <a:latin typeface="Arial"/>
                          <a:ea typeface="Times New Roman"/>
                          <a:cs typeface="Times New Roman"/>
                        </a:rPr>
                        <a:t>Roughly 60% of software costs are development costs, 40% are testing costs. For custom software, evolution costs often exceed development costs.</a:t>
                      </a:r>
                    </a:p>
                  </a:txBody>
                  <a:tcPr marL="73025" marR="73025" marT="0" marB="68580"/>
                </a:tc>
              </a:tr>
              <a:tr h="370840">
                <a:tc>
                  <a:txBody>
                    <a:bodyPr/>
                    <a:lstStyle/>
                    <a:p>
                      <a:pPr algn="just">
                        <a:spcAft>
                          <a:spcPts val="0"/>
                        </a:spcAft>
                      </a:pPr>
                      <a:r>
                        <a:rPr lang="en-GB" sz="900" dirty="0">
                          <a:solidFill>
                            <a:srgbClr val="000000"/>
                          </a:solidFill>
                          <a:latin typeface="Arial"/>
                          <a:ea typeface="Times New Roman"/>
                          <a:cs typeface="Times New Roman"/>
                        </a:rPr>
                        <a:t>What are the best software engineering techniques and methods?</a:t>
                      </a:r>
                    </a:p>
                  </a:txBody>
                  <a:tcPr marL="73025" marR="73025" marT="0" marB="68580"/>
                </a:tc>
                <a:tc>
                  <a:txBody>
                    <a:bodyPr/>
                    <a:lstStyle/>
                    <a:p>
                      <a:pPr algn="just">
                        <a:spcAft>
                          <a:spcPts val="0"/>
                        </a:spcAft>
                      </a:pPr>
                      <a:r>
                        <a:rPr lang="en-GB" sz="900" dirty="0">
                          <a:solidFill>
                            <a:srgbClr val="000000"/>
                          </a:solidFill>
                          <a:latin typeface="Arial"/>
                          <a:ea typeface="Times New Roman"/>
                          <a:cs typeface="Times New Roman"/>
                        </a:rPr>
                        <a:t>While all software projects have to be professionally managed and developed, different techniques are appropriate for different types of system. For example, games should always be developed using a series of prototypes whereas safety critical control systems require a complete and analyzable specification to be developed. You can’t, therefore, say that one method is better than another.</a:t>
                      </a:r>
                    </a:p>
                  </a:txBody>
                  <a:tcPr marL="73025" marR="73025" marT="0" marB="68580"/>
                </a:tc>
              </a:tr>
              <a:tr h="370840">
                <a:tc>
                  <a:txBody>
                    <a:bodyPr/>
                    <a:lstStyle/>
                    <a:p>
                      <a:pPr algn="just">
                        <a:spcAft>
                          <a:spcPts val="0"/>
                        </a:spcAft>
                      </a:pPr>
                      <a:r>
                        <a:rPr lang="en-GB" sz="900">
                          <a:solidFill>
                            <a:srgbClr val="000000"/>
                          </a:solidFill>
                          <a:latin typeface="Arial"/>
                          <a:ea typeface="Times New Roman"/>
                          <a:cs typeface="Times New Roman"/>
                        </a:rPr>
                        <a:t>What differences has the web made to software engineering?</a:t>
                      </a:r>
                    </a:p>
                  </a:txBody>
                  <a:tcPr marL="73025" marR="73025" marT="0" marB="68580"/>
                </a:tc>
                <a:tc>
                  <a:txBody>
                    <a:bodyPr/>
                    <a:lstStyle/>
                    <a:p>
                      <a:pPr algn="just">
                        <a:spcAft>
                          <a:spcPts val="0"/>
                        </a:spcAft>
                      </a:pPr>
                      <a:r>
                        <a:rPr lang="en-GB" sz="900" dirty="0">
                          <a:solidFill>
                            <a:srgbClr val="000000"/>
                          </a:solidFill>
                          <a:latin typeface="Arial"/>
                          <a:ea typeface="Times New Roman"/>
                          <a:cs typeface="Times New Roman"/>
                        </a:rPr>
                        <a:t>The web has led to the availability of software services and the possibility of developing highly distributed service-based systems. Web-based systems development has led to important advances in programming languages and software reuse.</a:t>
                      </a:r>
                    </a:p>
                  </a:txBody>
                  <a:tcPr marL="73025" marR="73025" marT="0" marB="68580"/>
                </a:tc>
              </a:tr>
            </a:tbl>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en-GB" smtClean="0"/>
              <a:t>Figure 1.2 Essential attributes of good software</a:t>
            </a:r>
            <a:endParaRPr lang="en-US" smtClean="0"/>
          </a:p>
        </p:txBody>
      </p:sp>
      <p:graphicFrame>
        <p:nvGraphicFramePr>
          <p:cNvPr id="4" name="Table 3"/>
          <p:cNvGraphicFramePr>
            <a:graphicFrameLocks noGrp="1"/>
          </p:cNvGraphicFramePr>
          <p:nvPr/>
        </p:nvGraphicFramePr>
        <p:xfrm>
          <a:off x="892175" y="1782763"/>
          <a:ext cx="7161166" cy="3931403"/>
        </p:xfrm>
        <a:graphic>
          <a:graphicData uri="http://schemas.openxmlformats.org/drawingml/2006/table">
            <a:tbl>
              <a:tblPr firstRow="1" bandRow="1">
                <a:tableStyleId>{5C22544A-7EE6-4342-B048-85BDC9FD1C3A}</a:tableStyleId>
              </a:tblPr>
              <a:tblGrid>
                <a:gridCol w="3599442"/>
                <a:gridCol w="3561724"/>
              </a:tblGrid>
              <a:tr h="497387">
                <a:tc>
                  <a:txBody>
                    <a:bodyPr/>
                    <a:lstStyle/>
                    <a:p>
                      <a:pPr algn="just">
                        <a:spcAft>
                          <a:spcPts val="0"/>
                        </a:spcAft>
                      </a:pPr>
                      <a:r>
                        <a:rPr lang="en-GB" sz="900" b="1" dirty="0">
                          <a:solidFill>
                            <a:srgbClr val="000000"/>
                          </a:solidFill>
                          <a:latin typeface="Arial"/>
                          <a:ea typeface="Times New Roman"/>
                          <a:cs typeface="Times New Roman"/>
                        </a:rPr>
                        <a:t>Product characteristic</a:t>
                      </a:r>
                    </a:p>
                  </a:txBody>
                  <a:tcPr marL="54610" marR="54610" marT="91440" marB="91440"/>
                </a:tc>
                <a:tc>
                  <a:txBody>
                    <a:bodyPr/>
                    <a:lstStyle/>
                    <a:p>
                      <a:pPr algn="just">
                        <a:spcAft>
                          <a:spcPts val="0"/>
                        </a:spcAft>
                      </a:pPr>
                      <a:r>
                        <a:rPr lang="en-GB" sz="900" b="1">
                          <a:solidFill>
                            <a:srgbClr val="000000"/>
                          </a:solidFill>
                          <a:latin typeface="Arial"/>
                          <a:ea typeface="Times New Roman"/>
                          <a:cs typeface="Times New Roman"/>
                        </a:rPr>
                        <a:t>Description</a:t>
                      </a:r>
                    </a:p>
                  </a:txBody>
                  <a:tcPr marL="54610" marR="54610" marT="91440" marB="91440"/>
                </a:tc>
              </a:tr>
              <a:tr h="858504">
                <a:tc>
                  <a:txBody>
                    <a:bodyPr/>
                    <a:lstStyle/>
                    <a:p>
                      <a:pPr algn="just">
                        <a:spcAft>
                          <a:spcPts val="0"/>
                        </a:spcAft>
                      </a:pPr>
                      <a:r>
                        <a:rPr lang="en-GB" sz="900">
                          <a:solidFill>
                            <a:srgbClr val="000000"/>
                          </a:solidFill>
                          <a:latin typeface="Arial"/>
                          <a:ea typeface="Times New Roman"/>
                          <a:cs typeface="Times New Roman"/>
                        </a:rPr>
                        <a:t>Maintainability</a:t>
                      </a:r>
                    </a:p>
                  </a:txBody>
                  <a:tcPr marL="54610" marR="54610" marT="0" marB="91440"/>
                </a:tc>
                <a:tc>
                  <a:txBody>
                    <a:bodyPr/>
                    <a:lstStyle/>
                    <a:p>
                      <a:pPr algn="just">
                        <a:spcAft>
                          <a:spcPts val="0"/>
                        </a:spcAft>
                      </a:pPr>
                      <a:r>
                        <a:rPr lang="en-GB" sz="900">
                          <a:solidFill>
                            <a:srgbClr val="000000"/>
                          </a:solidFill>
                          <a:latin typeface="Arial"/>
                          <a:ea typeface="Times New Roman"/>
                          <a:cs typeface="Times New Roman"/>
                        </a:rPr>
                        <a:t>Software should be written in such a way so that it can evolve to meet the changing needs of customers. This is a critical attribute because software change is an inevitable requirement of a changing business environment.</a:t>
                      </a:r>
                    </a:p>
                  </a:txBody>
                  <a:tcPr marL="54610" marR="54610" marT="0" marB="91440"/>
                </a:tc>
              </a:tr>
              <a:tr h="1042469">
                <a:tc>
                  <a:txBody>
                    <a:bodyPr/>
                    <a:lstStyle/>
                    <a:p>
                      <a:pPr algn="just">
                        <a:spcAft>
                          <a:spcPts val="0"/>
                        </a:spcAft>
                      </a:pPr>
                      <a:r>
                        <a:rPr lang="en-GB" sz="900">
                          <a:solidFill>
                            <a:srgbClr val="000000"/>
                          </a:solidFill>
                          <a:latin typeface="Arial"/>
                          <a:ea typeface="Times New Roman"/>
                          <a:cs typeface="Times New Roman"/>
                        </a:rPr>
                        <a:t>Dependability and security</a:t>
                      </a:r>
                    </a:p>
                  </a:txBody>
                  <a:tcPr marL="54610" marR="54610" marT="0" marB="91440"/>
                </a:tc>
                <a:tc>
                  <a:txBody>
                    <a:bodyPr/>
                    <a:lstStyle/>
                    <a:p>
                      <a:pPr algn="just">
                        <a:spcAft>
                          <a:spcPts val="0"/>
                        </a:spcAft>
                      </a:pPr>
                      <a:r>
                        <a:rPr lang="en-GB" sz="900">
                          <a:solidFill>
                            <a:srgbClr val="000000"/>
                          </a:solidFill>
                          <a:latin typeface="Arial"/>
                          <a:ea typeface="Times New Roman"/>
                          <a:cs typeface="Times New Roman"/>
                        </a:rPr>
                        <a:t>Software dependability includes a range of characteristics including reliability, security and safety. Dependable software should not cause physical or economic damage in the event of system failure. Malicious users should not be  able to access or damage the system.</a:t>
                      </a:r>
                    </a:p>
                  </a:txBody>
                  <a:tcPr marL="54610" marR="54610" marT="0" marB="91440"/>
                </a:tc>
              </a:tr>
              <a:tr h="858504">
                <a:tc>
                  <a:txBody>
                    <a:bodyPr/>
                    <a:lstStyle/>
                    <a:p>
                      <a:pPr algn="just">
                        <a:spcAft>
                          <a:spcPts val="0"/>
                        </a:spcAft>
                      </a:pPr>
                      <a:r>
                        <a:rPr lang="en-GB" sz="900">
                          <a:solidFill>
                            <a:srgbClr val="000000"/>
                          </a:solidFill>
                          <a:latin typeface="Arial"/>
                          <a:ea typeface="Times New Roman"/>
                          <a:cs typeface="Times New Roman"/>
                        </a:rPr>
                        <a:t>Efficiency</a:t>
                      </a:r>
                    </a:p>
                  </a:txBody>
                  <a:tcPr marL="54610" marR="54610" marT="0" marB="91440"/>
                </a:tc>
                <a:tc>
                  <a:txBody>
                    <a:bodyPr/>
                    <a:lstStyle/>
                    <a:p>
                      <a:pPr algn="just">
                        <a:spcAft>
                          <a:spcPts val="0"/>
                        </a:spcAft>
                      </a:pPr>
                      <a:r>
                        <a:rPr lang="en-GB" sz="900">
                          <a:solidFill>
                            <a:srgbClr val="000000"/>
                          </a:solidFill>
                          <a:latin typeface="Arial"/>
                          <a:ea typeface="Times New Roman"/>
                          <a:cs typeface="Times New Roman"/>
                        </a:rPr>
                        <a:t>Software should not make wasteful use of system resources such as memory and processor cycles. Efficiency therefore includes responsiveness, processing time, memory utilisation, etc.</a:t>
                      </a:r>
                    </a:p>
                  </a:txBody>
                  <a:tcPr marL="54610" marR="54610" marT="0" marB="91440"/>
                </a:tc>
              </a:tr>
              <a:tr h="674539">
                <a:tc>
                  <a:txBody>
                    <a:bodyPr/>
                    <a:lstStyle/>
                    <a:p>
                      <a:pPr algn="just">
                        <a:spcAft>
                          <a:spcPts val="0"/>
                        </a:spcAft>
                      </a:pPr>
                      <a:r>
                        <a:rPr lang="en-GB" sz="900">
                          <a:solidFill>
                            <a:srgbClr val="000000"/>
                          </a:solidFill>
                          <a:latin typeface="Arial"/>
                          <a:ea typeface="Times New Roman"/>
                          <a:cs typeface="Times New Roman"/>
                        </a:rPr>
                        <a:t>Acceptability</a:t>
                      </a:r>
                    </a:p>
                  </a:txBody>
                  <a:tcPr marL="54610" marR="54610" marT="0" marB="91440"/>
                </a:tc>
                <a:tc>
                  <a:txBody>
                    <a:bodyPr/>
                    <a:lstStyle/>
                    <a:p>
                      <a:pPr algn="just">
                        <a:spcAft>
                          <a:spcPts val="0"/>
                        </a:spcAft>
                      </a:pPr>
                      <a:r>
                        <a:rPr lang="en-GB" sz="900" dirty="0">
                          <a:solidFill>
                            <a:srgbClr val="000000"/>
                          </a:solidFill>
                          <a:latin typeface="Arial"/>
                          <a:ea typeface="Times New Roman"/>
                          <a:cs typeface="Times New Roman"/>
                        </a:rPr>
                        <a:t>Software must be acceptable to the type of users for which it is designed. This means that it must be understandable, usable and compatible with other systems that they use. </a:t>
                      </a:r>
                    </a:p>
                  </a:txBody>
                  <a:tcPr marL="54610" marR="54610" marT="0" marB="91440"/>
                </a:tc>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7" name="Title 1"/>
          <p:cNvSpPr>
            <a:spLocks noGrp="1"/>
          </p:cNvSpPr>
          <p:nvPr>
            <p:ph type="title"/>
          </p:nvPr>
        </p:nvSpPr>
        <p:spPr>
          <a:xfrm>
            <a:off x="457200" y="835292"/>
            <a:ext cx="2082641" cy="4805574"/>
          </a:xfrm>
        </p:spPr>
        <p:txBody>
          <a:bodyPr/>
          <a:lstStyle/>
          <a:p>
            <a:pPr eaLnBrk="1" hangingPunct="1"/>
            <a:r>
              <a:rPr lang="en-GB" dirty="0" smtClean="0"/>
              <a:t>Figure 1.3 The ACM/IEEE Code of Ethics </a:t>
            </a:r>
            <a:endParaRPr lang="en-US" dirty="0" smtClean="0"/>
          </a:p>
        </p:txBody>
      </p:sp>
      <p:graphicFrame>
        <p:nvGraphicFramePr>
          <p:cNvPr id="16389" name="Object 5"/>
          <p:cNvGraphicFramePr>
            <a:graphicFrameLocks noChangeAspect="1"/>
          </p:cNvGraphicFramePr>
          <p:nvPr/>
        </p:nvGraphicFramePr>
        <p:xfrm>
          <a:off x="2978150" y="153988"/>
          <a:ext cx="5270500" cy="6426200"/>
        </p:xfrm>
        <a:graphic>
          <a:graphicData uri="http://schemas.openxmlformats.org/presentationml/2006/ole">
            <p:oleObj spid="_x0000_s16389" name="Document" r:id="rId3" imgW="5270500" imgH="6426200" progId="Word.Document.12">
              <p:embed/>
            </p:oleObj>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GB" smtClean="0"/>
              <a:t>Figure 1.4 Insulin pump hardware architecture</a:t>
            </a:r>
            <a:endParaRPr lang="en-US" smtClean="0"/>
          </a:p>
        </p:txBody>
      </p:sp>
      <p:pic>
        <p:nvPicPr>
          <p:cNvPr id="4" name="Picture 3" descr="1.4 InsulinPumpHW.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911696" y="1904523"/>
            <a:ext cx="5152189" cy="3278666"/>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eaLnBrk="1" hangingPunct="1"/>
            <a:r>
              <a:rPr lang="en-GB" smtClean="0"/>
              <a:t>Figure 1.5 Activity model of the insulin pump</a:t>
            </a:r>
            <a:endParaRPr lang="en-US" smtClean="0"/>
          </a:p>
        </p:txBody>
      </p:sp>
      <p:pic>
        <p:nvPicPr>
          <p:cNvPr id="4" name="Picture 3" descr="1.5 InsulinPumpActDiag.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522043" y="2497946"/>
            <a:ext cx="6537900" cy="2239007"/>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r>
              <a:rPr lang="en-GB" smtClean="0"/>
              <a:t>Figure 1.6 The organization of the MHC-PMS </a:t>
            </a:r>
            <a:endParaRPr lang="en-US" smtClean="0"/>
          </a:p>
        </p:txBody>
      </p:sp>
      <p:pic>
        <p:nvPicPr>
          <p:cNvPr id="4" name="Picture 3" descr="1.6 MHC-PMS.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2203904" y="1899312"/>
            <a:ext cx="5289771" cy="3339728"/>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n-GB" smtClean="0"/>
              <a:t>Figure 1.7 The weather station’s environment </a:t>
            </a:r>
            <a:endParaRPr lang="en-US" smtClean="0"/>
          </a:p>
        </p:txBody>
      </p:sp>
      <p:pic>
        <p:nvPicPr>
          <p:cNvPr id="4" name="Picture 3" descr="1.7 WeatherStationEnv.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932944" y="2314698"/>
            <a:ext cx="5159738" cy="2490908"/>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Figur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Figures.thmx</Template>
  <TotalTime>163</TotalTime>
  <Words>568</Words>
  <Application>Microsoft Macintosh PowerPoint</Application>
  <PresentationFormat>On-screen Show (4:3)</PresentationFormat>
  <Paragraphs>40</Paragraphs>
  <Slides>8</Slides>
  <Notes>0</Notes>
  <HiddenSlides>0</HiddenSlides>
  <MMClips>0</MMClips>
  <ScaleCrop>false</ScaleCrop>
  <HeadingPairs>
    <vt:vector size="8" baseType="variant">
      <vt:variant>
        <vt:lpstr>Fonts Used</vt:lpstr>
      </vt:variant>
      <vt:variant>
        <vt:i4>4</vt:i4>
      </vt:variant>
      <vt:variant>
        <vt:lpstr>Design Template</vt:lpstr>
      </vt:variant>
      <vt:variant>
        <vt:i4>1</vt:i4>
      </vt:variant>
      <vt:variant>
        <vt:lpstr>Embedded OLE Servers</vt:lpstr>
      </vt:variant>
      <vt:variant>
        <vt:i4>1</vt:i4>
      </vt:variant>
      <vt:variant>
        <vt:lpstr>Slide Titles</vt:lpstr>
      </vt:variant>
      <vt:variant>
        <vt:i4>8</vt:i4>
      </vt:variant>
    </vt:vector>
  </HeadingPairs>
  <TitlesOfParts>
    <vt:vector size="14" baseType="lpstr">
      <vt:lpstr>Arial</vt:lpstr>
      <vt:lpstr>ＭＳ Ｐゴシック</vt:lpstr>
      <vt:lpstr>Calibri</vt:lpstr>
      <vt:lpstr>Times New Roman</vt:lpstr>
      <vt:lpstr>Figures</vt:lpstr>
      <vt:lpstr>Microsoft Word Document</vt:lpstr>
      <vt:lpstr>Figures – Chapter 1</vt:lpstr>
      <vt:lpstr>Figure 1.1 Frequently asked questions about software engineering </vt:lpstr>
      <vt:lpstr>Figure 1.2 Essential attributes of good software</vt:lpstr>
      <vt:lpstr>Figure 1.3 The ACM/IEEE Code of Ethics </vt:lpstr>
      <vt:lpstr>Figure 1.4 Insulin pump hardware architecture</vt:lpstr>
      <vt:lpstr>Figure 1.5 Activity model of the insulin pump</vt:lpstr>
      <vt:lpstr>Figure 1.6 The organization of the MHC-PMS </vt:lpstr>
      <vt:lpstr>Figure 1.7 The weather station’s environment </vt:lpstr>
    </vt:vector>
  </TitlesOfParts>
  <Company>St Andrews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Figures – Chapter 1</dc:title>
  <dc:creator>Ian Sommerville</dc:creator>
  <cp:lastModifiedBy>Ian Sommerville</cp:lastModifiedBy>
  <cp:revision>5</cp:revision>
  <dcterms:created xsi:type="dcterms:W3CDTF">2009-10-29T17:43:35Z</dcterms:created>
  <dcterms:modified xsi:type="dcterms:W3CDTF">2009-10-29T17:51:24Z</dcterms:modified>
</cp:coreProperties>
</file>