
<file path=[Content_Types].xml><?xml version="1.0" encoding="utf-8"?>
<Types xmlns="http://schemas.openxmlformats.org/package/2006/content-types">
  <Default Extension="png" ContentType="image/png"/>
  <Default Extension="jpeg" ContentType="image/jpeg"/>
  <Default Extension="emf" ContentType="image/x-emf"/>
  <Default Extension="xls" ContentType="application/vnd.ms-excel"/>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28"/>
  </p:notesMasterIdLst>
  <p:handoutMasterIdLst>
    <p:handoutMasterId r:id="rId29"/>
  </p:handoutMasterIdLst>
  <p:sldIdLst>
    <p:sldId id="256" r:id="rId2"/>
    <p:sldId id="294" r:id="rId3"/>
    <p:sldId id="258" r:id="rId4"/>
    <p:sldId id="259" r:id="rId5"/>
    <p:sldId id="282" r:id="rId6"/>
    <p:sldId id="280" r:id="rId7"/>
    <p:sldId id="284" r:id="rId8"/>
    <p:sldId id="285" r:id="rId9"/>
    <p:sldId id="260" r:id="rId10"/>
    <p:sldId id="266" r:id="rId11"/>
    <p:sldId id="269" r:id="rId12"/>
    <p:sldId id="261" r:id="rId13"/>
    <p:sldId id="268" r:id="rId14"/>
    <p:sldId id="286" r:id="rId15"/>
    <p:sldId id="288" r:id="rId16"/>
    <p:sldId id="267" r:id="rId17"/>
    <p:sldId id="262" r:id="rId18"/>
    <p:sldId id="272" r:id="rId19"/>
    <p:sldId id="290" r:id="rId20"/>
    <p:sldId id="273" r:id="rId21"/>
    <p:sldId id="263" r:id="rId22"/>
    <p:sldId id="276" r:id="rId23"/>
    <p:sldId id="283" r:id="rId24"/>
    <p:sldId id="287" r:id="rId25"/>
    <p:sldId id="277" r:id="rId26"/>
    <p:sldId id="292" r:id="rId27"/>
  </p:sldIdLst>
  <p:sldSz cx="9144000" cy="6858000" type="screen4x3"/>
  <p:notesSz cx="6950075" cy="9167813"/>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697" autoAdjust="0"/>
    <p:restoredTop sz="94627" autoAdjust="0"/>
  </p:normalViewPr>
  <p:slideViewPr>
    <p:cSldViewPr>
      <p:cViewPr>
        <p:scale>
          <a:sx n="90" d="100"/>
          <a:sy n="90" d="100"/>
        </p:scale>
        <p:origin x="-90" y="-288"/>
      </p:cViewPr>
      <p:guideLst>
        <p:guide orient="horz" pos="2160"/>
        <p:guide pos="2880"/>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Lst>
  </p:outlineViewPr>
  <p:notesTextViewPr>
    <p:cViewPr>
      <p:scale>
        <a:sx n="100" d="100"/>
        <a:sy n="100" d="100"/>
      </p:scale>
      <p:origin x="0" y="0"/>
    </p:cViewPr>
  </p:notesTextViewPr>
  <p:sorterViewPr>
    <p:cViewPr>
      <p:scale>
        <a:sx n="100" d="100"/>
        <a:sy n="100" d="100"/>
      </p:scale>
      <p:origin x="0" y="28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_rels/viewProps.xml.rels><?xml version="1.0" encoding="UTF-8" standalone="yes"?>
<Relationships xmlns="http://schemas.openxmlformats.org/package/2006/relationships"><Relationship Id="rId8" Type="http://schemas.openxmlformats.org/officeDocument/2006/relationships/slide" Target="slides/slide15.xml"/><Relationship Id="rId13" Type="http://schemas.openxmlformats.org/officeDocument/2006/relationships/slide" Target="slides/slide21.xml"/><Relationship Id="rId3" Type="http://schemas.openxmlformats.org/officeDocument/2006/relationships/slide" Target="slides/slide9.xml"/><Relationship Id="rId7" Type="http://schemas.openxmlformats.org/officeDocument/2006/relationships/slide" Target="slides/slide13.xml"/><Relationship Id="rId12" Type="http://schemas.openxmlformats.org/officeDocument/2006/relationships/slide" Target="slides/slide19.xml"/><Relationship Id="rId2" Type="http://schemas.openxmlformats.org/officeDocument/2006/relationships/slide" Target="slides/slide4.xml"/><Relationship Id="rId1" Type="http://schemas.openxmlformats.org/officeDocument/2006/relationships/slide" Target="slides/slide1.xml"/><Relationship Id="rId6" Type="http://schemas.openxmlformats.org/officeDocument/2006/relationships/slide" Target="slides/slide12.xml"/><Relationship Id="rId11" Type="http://schemas.openxmlformats.org/officeDocument/2006/relationships/slide" Target="slides/slide18.xml"/><Relationship Id="rId5" Type="http://schemas.openxmlformats.org/officeDocument/2006/relationships/slide" Target="slides/slide11.xml"/><Relationship Id="rId10" Type="http://schemas.openxmlformats.org/officeDocument/2006/relationships/slide" Target="slides/slide17.xml"/><Relationship Id="rId4" Type="http://schemas.openxmlformats.org/officeDocument/2006/relationships/slide" Target="slides/slide10.xml"/><Relationship Id="rId9" Type="http://schemas.openxmlformats.org/officeDocument/2006/relationships/slide" Target="slides/slide16.xml"/><Relationship Id="rId14" Type="http://schemas.openxmlformats.org/officeDocument/2006/relationships/slide" Target="slides/slide2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447530-246B-42B3-BA8F-D4317F435AA2}" type="doc">
      <dgm:prSet loTypeId="urn:microsoft.com/office/officeart/2005/8/layout/orgChart1" loCatId="hierarchy" qsTypeId="urn:microsoft.com/office/officeart/2005/8/quickstyle/simple1" qsCatId="simple" csTypeId="urn:microsoft.com/office/officeart/2005/8/colors/accent1_2" csCatId="accent1"/>
      <dgm:spPr/>
    </dgm:pt>
    <dgm:pt modelId="{417ED9AB-A02E-40AA-9747-A005BC8ACB15}">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smtClean="0">
              <a:ln>
                <a:noFill/>
              </a:ln>
              <a:solidFill>
                <a:schemeClr val="tx1"/>
              </a:solidFill>
              <a:effectLst/>
              <a:latin typeface="Arial" charset="0"/>
              <a:cs typeface="Arial" charset="0"/>
            </a:rPr>
            <a:t>Load Balancer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smtClean="0">
              <a:ln>
                <a:noFill/>
              </a:ln>
              <a:solidFill>
                <a:schemeClr val="tx1"/>
              </a:solidFill>
              <a:effectLst/>
              <a:latin typeface="Arial" charset="0"/>
              <a:cs typeface="Arial" charset="0"/>
            </a:rPr>
            <a:t>Virtual IP</a:t>
          </a:r>
          <a:endParaRPr kumimoji="0" lang="en-US" b="0" i="0" u="none" strike="noStrike" cap="none" normalizeH="0" baseline="0" smtClean="0">
            <a:ln>
              <a:noFill/>
            </a:ln>
            <a:solidFill>
              <a:schemeClr val="tx1"/>
            </a:solidFill>
            <a:effectLst/>
            <a:latin typeface="Arial" charset="0"/>
            <a:cs typeface="Arial" charset="0"/>
          </a:endParaRPr>
        </a:p>
      </dgm:t>
    </dgm:pt>
    <dgm:pt modelId="{BF9045CC-342D-4AA3-A842-B1605F8F92AF}" type="parTrans" cxnId="{B5A88DF7-B262-4148-8808-1FED4DD414D9}">
      <dgm:prSet/>
      <dgm:spPr/>
    </dgm:pt>
    <dgm:pt modelId="{AC0B2651-2B41-41C1-B9A2-3A11F9965806}" type="sibTrans" cxnId="{B5A88DF7-B262-4148-8808-1FED4DD414D9}">
      <dgm:prSet/>
      <dgm:spPr/>
    </dgm:pt>
    <dgm:pt modelId="{C387BB6C-784C-4B38-B6EC-B0FB177D9CE1}">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smtClean="0">
              <a:ln>
                <a:noFill/>
              </a:ln>
              <a:solidFill>
                <a:schemeClr val="tx1"/>
              </a:solidFill>
              <a:effectLst/>
              <a:latin typeface="Arial" charset="0"/>
              <a:cs typeface="Arial" charset="0"/>
            </a:rPr>
            <a:t>Web Server 1</a:t>
          </a:r>
          <a:endParaRPr kumimoji="0" lang="en-US" b="0" i="0" u="none" strike="noStrike" cap="none" normalizeH="0" baseline="0" smtClean="0">
            <a:ln>
              <a:noFill/>
            </a:ln>
            <a:solidFill>
              <a:schemeClr val="tx1"/>
            </a:solidFill>
            <a:effectLst/>
            <a:latin typeface="Arial" charset="0"/>
            <a:cs typeface="Arial" charset="0"/>
          </a:endParaRPr>
        </a:p>
      </dgm:t>
    </dgm:pt>
    <dgm:pt modelId="{888E912F-12C9-4B59-AFA0-C9860BDD190F}" type="parTrans" cxnId="{A999F337-758F-4BAE-89C9-F7A56BAB7596}">
      <dgm:prSet/>
      <dgm:spPr/>
    </dgm:pt>
    <dgm:pt modelId="{5A8BE954-D22B-4A1A-9459-09108988240D}" type="sibTrans" cxnId="{A999F337-758F-4BAE-89C9-F7A56BAB7596}">
      <dgm:prSet/>
      <dgm:spPr/>
    </dgm:pt>
    <dgm:pt modelId="{2BE4FDB8-16BD-44AC-851C-2917CEC75F33}">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smtClean="0">
              <a:ln>
                <a:noFill/>
              </a:ln>
              <a:solidFill>
                <a:schemeClr val="tx1"/>
              </a:solidFill>
              <a:effectLst/>
              <a:latin typeface="Arial" charset="0"/>
              <a:cs typeface="Arial" charset="0"/>
            </a:rPr>
            <a:t>Web Server 2</a:t>
          </a:r>
          <a:endParaRPr kumimoji="0" lang="en-US" b="0" i="0" u="none" strike="noStrike" cap="none" normalizeH="0" baseline="0" smtClean="0">
            <a:ln>
              <a:noFill/>
            </a:ln>
            <a:solidFill>
              <a:schemeClr val="tx1"/>
            </a:solidFill>
            <a:effectLst/>
            <a:latin typeface="Arial" charset="0"/>
            <a:cs typeface="Arial" charset="0"/>
          </a:endParaRPr>
        </a:p>
      </dgm:t>
    </dgm:pt>
    <dgm:pt modelId="{2908DF0D-F1E5-4309-90B5-667A08812C73}" type="parTrans" cxnId="{F2C62BC5-E2C4-4207-A98C-6500FDCD80FF}">
      <dgm:prSet/>
      <dgm:spPr/>
    </dgm:pt>
    <dgm:pt modelId="{24EA3D60-C2DA-45AA-A56B-6F71A445AF2A}" type="sibTrans" cxnId="{F2C62BC5-E2C4-4207-A98C-6500FDCD80FF}">
      <dgm:prSet/>
      <dgm:spPr/>
    </dgm:pt>
    <dgm:pt modelId="{C7685708-4D54-4434-9EBE-2E4EAB0FC0E6}">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smtClean="0">
              <a:ln>
                <a:noFill/>
              </a:ln>
              <a:solidFill>
                <a:schemeClr val="tx1"/>
              </a:solidFill>
              <a:effectLst/>
              <a:latin typeface="Arial" charset="0"/>
              <a:cs typeface="Arial" charset="0"/>
            </a:rPr>
            <a:t>Web Server 3</a:t>
          </a:r>
          <a:endParaRPr kumimoji="0" lang="en-US" b="0" i="0" u="none" strike="noStrike" cap="none" normalizeH="0" baseline="0" smtClean="0">
            <a:ln>
              <a:noFill/>
            </a:ln>
            <a:solidFill>
              <a:schemeClr val="tx1"/>
            </a:solidFill>
            <a:effectLst/>
            <a:latin typeface="Arial" charset="0"/>
            <a:cs typeface="Arial" charset="0"/>
          </a:endParaRPr>
        </a:p>
      </dgm:t>
    </dgm:pt>
    <dgm:pt modelId="{2D61342B-CF12-4A63-AE1D-99C8C62FABC5}" type="parTrans" cxnId="{5344A518-9DE6-4C7C-88E4-772E44D7F329}">
      <dgm:prSet/>
      <dgm:spPr/>
    </dgm:pt>
    <dgm:pt modelId="{23BAD6A1-2CEE-43BE-8DAC-3EB5EFD4AF52}" type="sibTrans" cxnId="{5344A518-9DE6-4C7C-88E4-772E44D7F329}">
      <dgm:prSet/>
      <dgm:spPr/>
    </dgm:pt>
    <dgm:pt modelId="{FE31D63A-92DB-4648-8813-7E50AFCFE94C}">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smtClean="0">
              <a:ln>
                <a:noFill/>
              </a:ln>
              <a:solidFill>
                <a:schemeClr val="tx1"/>
              </a:solidFill>
              <a:effectLst/>
              <a:latin typeface="Arial" charset="0"/>
              <a:cs typeface="Arial" charset="0"/>
            </a:rPr>
            <a:t>Web Server 4</a:t>
          </a:r>
          <a:endParaRPr kumimoji="0" lang="en-US" b="0" i="0" u="none" strike="noStrike" cap="none" normalizeH="0" baseline="0" smtClean="0">
            <a:ln>
              <a:noFill/>
            </a:ln>
            <a:solidFill>
              <a:schemeClr val="tx1"/>
            </a:solidFill>
            <a:effectLst/>
            <a:latin typeface="Arial" charset="0"/>
            <a:cs typeface="Arial" charset="0"/>
          </a:endParaRPr>
        </a:p>
      </dgm:t>
    </dgm:pt>
    <dgm:pt modelId="{8235C94E-5797-4C93-82FD-1A880EC4B85C}" type="parTrans" cxnId="{7FA2F528-4043-41B4-959B-F70D010621C9}">
      <dgm:prSet/>
      <dgm:spPr/>
    </dgm:pt>
    <dgm:pt modelId="{447CD6BC-FCC4-4F1B-AA21-1189CD770F94}" type="sibTrans" cxnId="{7FA2F528-4043-41B4-959B-F70D010621C9}">
      <dgm:prSet/>
      <dgm:spPr/>
    </dgm:pt>
    <dgm:pt modelId="{667ED81E-22ED-4F7F-89D6-CD74BF4E6A5A}" type="pres">
      <dgm:prSet presAssocID="{49447530-246B-42B3-BA8F-D4317F435AA2}" presName="hierChild1" presStyleCnt="0">
        <dgm:presLayoutVars>
          <dgm:orgChart val="1"/>
          <dgm:chPref val="1"/>
          <dgm:dir/>
          <dgm:animOne val="branch"/>
          <dgm:animLvl val="lvl"/>
          <dgm:resizeHandles/>
        </dgm:presLayoutVars>
      </dgm:prSet>
      <dgm:spPr/>
    </dgm:pt>
    <dgm:pt modelId="{B3BC6EA3-4C57-4A3A-B878-2112AB3EEAC7}" type="pres">
      <dgm:prSet presAssocID="{417ED9AB-A02E-40AA-9747-A005BC8ACB15}" presName="hierRoot1" presStyleCnt="0">
        <dgm:presLayoutVars>
          <dgm:hierBranch/>
        </dgm:presLayoutVars>
      </dgm:prSet>
      <dgm:spPr/>
    </dgm:pt>
    <dgm:pt modelId="{740F61E0-5B90-4F91-9FAC-6C63BB7651EB}" type="pres">
      <dgm:prSet presAssocID="{417ED9AB-A02E-40AA-9747-A005BC8ACB15}" presName="rootComposite1" presStyleCnt="0"/>
      <dgm:spPr/>
    </dgm:pt>
    <dgm:pt modelId="{9ED03793-8CC8-46DB-A11E-BD929EEC2451}" type="pres">
      <dgm:prSet presAssocID="{417ED9AB-A02E-40AA-9747-A005BC8ACB15}" presName="rootText1" presStyleLbl="node0" presStyleIdx="0" presStyleCnt="1">
        <dgm:presLayoutVars>
          <dgm:chPref val="3"/>
        </dgm:presLayoutVars>
      </dgm:prSet>
      <dgm:spPr/>
    </dgm:pt>
    <dgm:pt modelId="{79B31A00-AC13-476B-85F5-ECCBABA712AE}" type="pres">
      <dgm:prSet presAssocID="{417ED9AB-A02E-40AA-9747-A005BC8ACB15}" presName="rootConnector1" presStyleLbl="node1" presStyleIdx="0" presStyleCnt="0"/>
      <dgm:spPr/>
    </dgm:pt>
    <dgm:pt modelId="{079CB292-EA99-4A27-84C9-04E63775F6F0}" type="pres">
      <dgm:prSet presAssocID="{417ED9AB-A02E-40AA-9747-A005BC8ACB15}" presName="hierChild2" presStyleCnt="0"/>
      <dgm:spPr/>
    </dgm:pt>
    <dgm:pt modelId="{A29CD583-5434-451F-818C-6B7FCBFCF1D3}" type="pres">
      <dgm:prSet presAssocID="{888E912F-12C9-4B59-AFA0-C9860BDD190F}" presName="Name35" presStyleLbl="parChTrans1D2" presStyleIdx="0" presStyleCnt="4"/>
      <dgm:spPr/>
    </dgm:pt>
    <dgm:pt modelId="{5EF45A46-044F-4526-BB46-43BF4450542D}" type="pres">
      <dgm:prSet presAssocID="{C387BB6C-784C-4B38-B6EC-B0FB177D9CE1}" presName="hierRoot2" presStyleCnt="0">
        <dgm:presLayoutVars>
          <dgm:hierBranch/>
        </dgm:presLayoutVars>
      </dgm:prSet>
      <dgm:spPr/>
    </dgm:pt>
    <dgm:pt modelId="{A1D7C938-A2EE-47CE-A826-39B98EFCD7B0}" type="pres">
      <dgm:prSet presAssocID="{C387BB6C-784C-4B38-B6EC-B0FB177D9CE1}" presName="rootComposite" presStyleCnt="0"/>
      <dgm:spPr/>
    </dgm:pt>
    <dgm:pt modelId="{A7C89FAF-1AF3-4457-8E4F-DE90EF88FB98}" type="pres">
      <dgm:prSet presAssocID="{C387BB6C-784C-4B38-B6EC-B0FB177D9CE1}" presName="rootText" presStyleLbl="node2" presStyleIdx="0" presStyleCnt="4">
        <dgm:presLayoutVars>
          <dgm:chPref val="3"/>
        </dgm:presLayoutVars>
      </dgm:prSet>
      <dgm:spPr/>
    </dgm:pt>
    <dgm:pt modelId="{4120E6FC-2BE4-4262-ACBC-90985529F8BA}" type="pres">
      <dgm:prSet presAssocID="{C387BB6C-784C-4B38-B6EC-B0FB177D9CE1}" presName="rootConnector" presStyleLbl="node2" presStyleIdx="0" presStyleCnt="4"/>
      <dgm:spPr/>
    </dgm:pt>
    <dgm:pt modelId="{BA8182BF-17EC-4C7A-BF69-AB6B3DAC4265}" type="pres">
      <dgm:prSet presAssocID="{C387BB6C-784C-4B38-B6EC-B0FB177D9CE1}" presName="hierChild4" presStyleCnt="0"/>
      <dgm:spPr/>
    </dgm:pt>
    <dgm:pt modelId="{42CBDCCF-7691-4E99-AEA8-EE5AC16F656E}" type="pres">
      <dgm:prSet presAssocID="{C387BB6C-784C-4B38-B6EC-B0FB177D9CE1}" presName="hierChild5" presStyleCnt="0"/>
      <dgm:spPr/>
    </dgm:pt>
    <dgm:pt modelId="{F481B31D-BEFC-4244-8063-5E5D1322AED4}" type="pres">
      <dgm:prSet presAssocID="{2908DF0D-F1E5-4309-90B5-667A08812C73}" presName="Name35" presStyleLbl="parChTrans1D2" presStyleIdx="1" presStyleCnt="4"/>
      <dgm:spPr/>
    </dgm:pt>
    <dgm:pt modelId="{A0FDDE9C-1923-48DD-9EC2-48086B81033E}" type="pres">
      <dgm:prSet presAssocID="{2BE4FDB8-16BD-44AC-851C-2917CEC75F33}" presName="hierRoot2" presStyleCnt="0">
        <dgm:presLayoutVars>
          <dgm:hierBranch/>
        </dgm:presLayoutVars>
      </dgm:prSet>
      <dgm:spPr/>
    </dgm:pt>
    <dgm:pt modelId="{C942C30C-9C49-45B0-8D0B-E8712232D66D}" type="pres">
      <dgm:prSet presAssocID="{2BE4FDB8-16BD-44AC-851C-2917CEC75F33}" presName="rootComposite" presStyleCnt="0"/>
      <dgm:spPr/>
    </dgm:pt>
    <dgm:pt modelId="{08E6B686-0D72-41BF-A308-182B58F69F3C}" type="pres">
      <dgm:prSet presAssocID="{2BE4FDB8-16BD-44AC-851C-2917CEC75F33}" presName="rootText" presStyleLbl="node2" presStyleIdx="1" presStyleCnt="4">
        <dgm:presLayoutVars>
          <dgm:chPref val="3"/>
        </dgm:presLayoutVars>
      </dgm:prSet>
      <dgm:spPr/>
    </dgm:pt>
    <dgm:pt modelId="{99383FC7-540B-4CEE-9176-4A3904E41400}" type="pres">
      <dgm:prSet presAssocID="{2BE4FDB8-16BD-44AC-851C-2917CEC75F33}" presName="rootConnector" presStyleLbl="node2" presStyleIdx="1" presStyleCnt="4"/>
      <dgm:spPr/>
    </dgm:pt>
    <dgm:pt modelId="{F11DE384-89B3-4B2B-A843-8B993760CC6A}" type="pres">
      <dgm:prSet presAssocID="{2BE4FDB8-16BD-44AC-851C-2917CEC75F33}" presName="hierChild4" presStyleCnt="0"/>
      <dgm:spPr/>
    </dgm:pt>
    <dgm:pt modelId="{B37E5C49-37B9-4FBA-A03D-643FFE099998}" type="pres">
      <dgm:prSet presAssocID="{2BE4FDB8-16BD-44AC-851C-2917CEC75F33}" presName="hierChild5" presStyleCnt="0"/>
      <dgm:spPr/>
    </dgm:pt>
    <dgm:pt modelId="{DC6A51F0-2700-426D-A7B4-55C59693CDB6}" type="pres">
      <dgm:prSet presAssocID="{2D61342B-CF12-4A63-AE1D-99C8C62FABC5}" presName="Name35" presStyleLbl="parChTrans1D2" presStyleIdx="2" presStyleCnt="4"/>
      <dgm:spPr/>
    </dgm:pt>
    <dgm:pt modelId="{81C33728-0B38-4EE0-8075-34C7E35D8227}" type="pres">
      <dgm:prSet presAssocID="{C7685708-4D54-4434-9EBE-2E4EAB0FC0E6}" presName="hierRoot2" presStyleCnt="0">
        <dgm:presLayoutVars>
          <dgm:hierBranch/>
        </dgm:presLayoutVars>
      </dgm:prSet>
      <dgm:spPr/>
    </dgm:pt>
    <dgm:pt modelId="{B92A241C-9AAB-47A0-A662-3A553BE13B9B}" type="pres">
      <dgm:prSet presAssocID="{C7685708-4D54-4434-9EBE-2E4EAB0FC0E6}" presName="rootComposite" presStyleCnt="0"/>
      <dgm:spPr/>
    </dgm:pt>
    <dgm:pt modelId="{A7B0B9EC-5526-410C-B641-236FB311D92A}" type="pres">
      <dgm:prSet presAssocID="{C7685708-4D54-4434-9EBE-2E4EAB0FC0E6}" presName="rootText" presStyleLbl="node2" presStyleIdx="2" presStyleCnt="4">
        <dgm:presLayoutVars>
          <dgm:chPref val="3"/>
        </dgm:presLayoutVars>
      </dgm:prSet>
      <dgm:spPr/>
    </dgm:pt>
    <dgm:pt modelId="{B1BB1410-F2A5-4405-A768-837FC6410CD0}" type="pres">
      <dgm:prSet presAssocID="{C7685708-4D54-4434-9EBE-2E4EAB0FC0E6}" presName="rootConnector" presStyleLbl="node2" presStyleIdx="2" presStyleCnt="4"/>
      <dgm:spPr/>
    </dgm:pt>
    <dgm:pt modelId="{066B6DD7-A247-44DF-BFFC-9F7828F0ED24}" type="pres">
      <dgm:prSet presAssocID="{C7685708-4D54-4434-9EBE-2E4EAB0FC0E6}" presName="hierChild4" presStyleCnt="0"/>
      <dgm:spPr/>
    </dgm:pt>
    <dgm:pt modelId="{DF08EAF0-17F6-47C9-9D59-7EB955618F97}" type="pres">
      <dgm:prSet presAssocID="{C7685708-4D54-4434-9EBE-2E4EAB0FC0E6}" presName="hierChild5" presStyleCnt="0"/>
      <dgm:spPr/>
    </dgm:pt>
    <dgm:pt modelId="{D89E8E55-F9C2-47F9-8147-F0C47A1A0513}" type="pres">
      <dgm:prSet presAssocID="{8235C94E-5797-4C93-82FD-1A880EC4B85C}" presName="Name35" presStyleLbl="parChTrans1D2" presStyleIdx="3" presStyleCnt="4"/>
      <dgm:spPr/>
    </dgm:pt>
    <dgm:pt modelId="{754D3E1B-103B-4D99-8FB9-458AA04E4A61}" type="pres">
      <dgm:prSet presAssocID="{FE31D63A-92DB-4648-8813-7E50AFCFE94C}" presName="hierRoot2" presStyleCnt="0">
        <dgm:presLayoutVars>
          <dgm:hierBranch/>
        </dgm:presLayoutVars>
      </dgm:prSet>
      <dgm:spPr/>
    </dgm:pt>
    <dgm:pt modelId="{C331D912-6DE2-4128-B731-B422D7199F87}" type="pres">
      <dgm:prSet presAssocID="{FE31D63A-92DB-4648-8813-7E50AFCFE94C}" presName="rootComposite" presStyleCnt="0"/>
      <dgm:spPr/>
    </dgm:pt>
    <dgm:pt modelId="{769BAD97-5F0A-4C95-B66A-660A9E4A7E32}" type="pres">
      <dgm:prSet presAssocID="{FE31D63A-92DB-4648-8813-7E50AFCFE94C}" presName="rootText" presStyleLbl="node2" presStyleIdx="3" presStyleCnt="4">
        <dgm:presLayoutVars>
          <dgm:chPref val="3"/>
        </dgm:presLayoutVars>
      </dgm:prSet>
      <dgm:spPr/>
    </dgm:pt>
    <dgm:pt modelId="{E42B1B92-5059-4F24-B722-386DE359DE84}" type="pres">
      <dgm:prSet presAssocID="{FE31D63A-92DB-4648-8813-7E50AFCFE94C}" presName="rootConnector" presStyleLbl="node2" presStyleIdx="3" presStyleCnt="4"/>
      <dgm:spPr/>
    </dgm:pt>
    <dgm:pt modelId="{2C20E0C0-A627-4D94-B987-FD845B477A8D}" type="pres">
      <dgm:prSet presAssocID="{FE31D63A-92DB-4648-8813-7E50AFCFE94C}" presName="hierChild4" presStyleCnt="0"/>
      <dgm:spPr/>
    </dgm:pt>
    <dgm:pt modelId="{6BBF9194-BA83-4E5D-A686-B3C969D91E9E}" type="pres">
      <dgm:prSet presAssocID="{FE31D63A-92DB-4648-8813-7E50AFCFE94C}" presName="hierChild5" presStyleCnt="0"/>
      <dgm:spPr/>
    </dgm:pt>
    <dgm:pt modelId="{E72E7742-AB87-40EC-B1C9-F8EE6C605138}" type="pres">
      <dgm:prSet presAssocID="{417ED9AB-A02E-40AA-9747-A005BC8ACB15}" presName="hierChild3" presStyleCnt="0"/>
      <dgm:spPr/>
    </dgm:pt>
  </dgm:ptLst>
  <dgm:cxnLst>
    <dgm:cxn modelId="{586E398E-73A8-421D-A189-5E71BE549BE4}" type="presOf" srcId="{417ED9AB-A02E-40AA-9747-A005BC8ACB15}" destId="{79B31A00-AC13-476B-85F5-ECCBABA712AE}" srcOrd="1" destOrd="0" presId="urn:microsoft.com/office/officeart/2005/8/layout/orgChart1"/>
    <dgm:cxn modelId="{D48B174E-3CE4-4C6B-80A2-6FAE4B7A9A70}" type="presOf" srcId="{FE31D63A-92DB-4648-8813-7E50AFCFE94C}" destId="{E42B1B92-5059-4F24-B722-386DE359DE84}" srcOrd="1" destOrd="0" presId="urn:microsoft.com/office/officeart/2005/8/layout/orgChart1"/>
    <dgm:cxn modelId="{BEF1C1CC-3531-41A7-A059-7E0EA19E73F8}" type="presOf" srcId="{C387BB6C-784C-4B38-B6EC-B0FB177D9CE1}" destId="{A7C89FAF-1AF3-4457-8E4F-DE90EF88FB98}" srcOrd="0" destOrd="0" presId="urn:microsoft.com/office/officeart/2005/8/layout/orgChart1"/>
    <dgm:cxn modelId="{CFDE38C7-6A74-4F59-AA9C-8FBB654175DF}" type="presOf" srcId="{2BE4FDB8-16BD-44AC-851C-2917CEC75F33}" destId="{08E6B686-0D72-41BF-A308-182B58F69F3C}" srcOrd="0" destOrd="0" presId="urn:microsoft.com/office/officeart/2005/8/layout/orgChart1"/>
    <dgm:cxn modelId="{B7FE0B16-9EC7-4C76-A082-307CF9450B90}" type="presOf" srcId="{FE31D63A-92DB-4648-8813-7E50AFCFE94C}" destId="{769BAD97-5F0A-4C95-B66A-660A9E4A7E32}" srcOrd="0" destOrd="0" presId="urn:microsoft.com/office/officeart/2005/8/layout/orgChart1"/>
    <dgm:cxn modelId="{47A4706F-8E0F-47C1-BB4A-E774AC05FF2B}" type="presOf" srcId="{888E912F-12C9-4B59-AFA0-C9860BDD190F}" destId="{A29CD583-5434-451F-818C-6B7FCBFCF1D3}" srcOrd="0" destOrd="0" presId="urn:microsoft.com/office/officeart/2005/8/layout/orgChart1"/>
    <dgm:cxn modelId="{529885F0-81C4-473D-A28D-9E7408B1C076}" type="presOf" srcId="{49447530-246B-42B3-BA8F-D4317F435AA2}" destId="{667ED81E-22ED-4F7F-89D6-CD74BF4E6A5A}" srcOrd="0" destOrd="0" presId="urn:microsoft.com/office/officeart/2005/8/layout/orgChart1"/>
    <dgm:cxn modelId="{30C7F5EF-8E9D-4D44-ACDB-68B04F7C7EF4}" type="presOf" srcId="{417ED9AB-A02E-40AA-9747-A005BC8ACB15}" destId="{9ED03793-8CC8-46DB-A11E-BD929EEC2451}" srcOrd="0" destOrd="0" presId="urn:microsoft.com/office/officeart/2005/8/layout/orgChart1"/>
    <dgm:cxn modelId="{4D386AD0-39A8-423A-ADD0-AF1CC3E9E5AD}" type="presOf" srcId="{C7685708-4D54-4434-9EBE-2E4EAB0FC0E6}" destId="{B1BB1410-F2A5-4405-A768-837FC6410CD0}" srcOrd="1" destOrd="0" presId="urn:microsoft.com/office/officeart/2005/8/layout/orgChart1"/>
    <dgm:cxn modelId="{7DE7A573-D482-4E25-BFA1-BCD215B3BEBB}" type="presOf" srcId="{C387BB6C-784C-4B38-B6EC-B0FB177D9CE1}" destId="{4120E6FC-2BE4-4262-ACBC-90985529F8BA}" srcOrd="1" destOrd="0" presId="urn:microsoft.com/office/officeart/2005/8/layout/orgChart1"/>
    <dgm:cxn modelId="{82A91638-ED31-43C6-B94C-2A620B9724C1}" type="presOf" srcId="{8235C94E-5797-4C93-82FD-1A880EC4B85C}" destId="{D89E8E55-F9C2-47F9-8147-F0C47A1A0513}" srcOrd="0" destOrd="0" presId="urn:microsoft.com/office/officeart/2005/8/layout/orgChart1"/>
    <dgm:cxn modelId="{A999F337-758F-4BAE-89C9-F7A56BAB7596}" srcId="{417ED9AB-A02E-40AA-9747-A005BC8ACB15}" destId="{C387BB6C-784C-4B38-B6EC-B0FB177D9CE1}" srcOrd="0" destOrd="0" parTransId="{888E912F-12C9-4B59-AFA0-C9860BDD190F}" sibTransId="{5A8BE954-D22B-4A1A-9459-09108988240D}"/>
    <dgm:cxn modelId="{4D3504D0-443B-4D82-8F3A-3E5DFDD6F55C}" type="presOf" srcId="{2908DF0D-F1E5-4309-90B5-667A08812C73}" destId="{F481B31D-BEFC-4244-8063-5E5D1322AED4}" srcOrd="0" destOrd="0" presId="urn:microsoft.com/office/officeart/2005/8/layout/orgChart1"/>
    <dgm:cxn modelId="{7FA2F528-4043-41B4-959B-F70D010621C9}" srcId="{417ED9AB-A02E-40AA-9747-A005BC8ACB15}" destId="{FE31D63A-92DB-4648-8813-7E50AFCFE94C}" srcOrd="3" destOrd="0" parTransId="{8235C94E-5797-4C93-82FD-1A880EC4B85C}" sibTransId="{447CD6BC-FCC4-4F1B-AA21-1189CD770F94}"/>
    <dgm:cxn modelId="{6471D368-AFEC-459B-9E09-A982BCE12E39}" type="presOf" srcId="{C7685708-4D54-4434-9EBE-2E4EAB0FC0E6}" destId="{A7B0B9EC-5526-410C-B641-236FB311D92A}" srcOrd="0" destOrd="0" presId="urn:microsoft.com/office/officeart/2005/8/layout/orgChart1"/>
    <dgm:cxn modelId="{B5A88DF7-B262-4148-8808-1FED4DD414D9}" srcId="{49447530-246B-42B3-BA8F-D4317F435AA2}" destId="{417ED9AB-A02E-40AA-9747-A005BC8ACB15}" srcOrd="0" destOrd="0" parTransId="{BF9045CC-342D-4AA3-A842-B1605F8F92AF}" sibTransId="{AC0B2651-2B41-41C1-B9A2-3A11F9965806}"/>
    <dgm:cxn modelId="{2FC4FBE0-6CFE-417A-BD8B-1E3010A3A033}" type="presOf" srcId="{2D61342B-CF12-4A63-AE1D-99C8C62FABC5}" destId="{DC6A51F0-2700-426D-A7B4-55C59693CDB6}" srcOrd="0" destOrd="0" presId="urn:microsoft.com/office/officeart/2005/8/layout/orgChart1"/>
    <dgm:cxn modelId="{F2C62BC5-E2C4-4207-A98C-6500FDCD80FF}" srcId="{417ED9AB-A02E-40AA-9747-A005BC8ACB15}" destId="{2BE4FDB8-16BD-44AC-851C-2917CEC75F33}" srcOrd="1" destOrd="0" parTransId="{2908DF0D-F1E5-4309-90B5-667A08812C73}" sibTransId="{24EA3D60-C2DA-45AA-A56B-6F71A445AF2A}"/>
    <dgm:cxn modelId="{985D6CF1-6CA7-4FD4-8806-04D7BC938CFF}" type="presOf" srcId="{2BE4FDB8-16BD-44AC-851C-2917CEC75F33}" destId="{99383FC7-540B-4CEE-9176-4A3904E41400}" srcOrd="1" destOrd="0" presId="urn:microsoft.com/office/officeart/2005/8/layout/orgChart1"/>
    <dgm:cxn modelId="{5344A518-9DE6-4C7C-88E4-772E44D7F329}" srcId="{417ED9AB-A02E-40AA-9747-A005BC8ACB15}" destId="{C7685708-4D54-4434-9EBE-2E4EAB0FC0E6}" srcOrd="2" destOrd="0" parTransId="{2D61342B-CF12-4A63-AE1D-99C8C62FABC5}" sibTransId="{23BAD6A1-2CEE-43BE-8DAC-3EB5EFD4AF52}"/>
    <dgm:cxn modelId="{A751C2A3-043D-42E6-8B35-11B8521029AE}" type="presParOf" srcId="{667ED81E-22ED-4F7F-89D6-CD74BF4E6A5A}" destId="{B3BC6EA3-4C57-4A3A-B878-2112AB3EEAC7}" srcOrd="0" destOrd="0" presId="urn:microsoft.com/office/officeart/2005/8/layout/orgChart1"/>
    <dgm:cxn modelId="{C280536A-8FC6-46AC-831C-BA1CCD34A5DB}" type="presParOf" srcId="{B3BC6EA3-4C57-4A3A-B878-2112AB3EEAC7}" destId="{740F61E0-5B90-4F91-9FAC-6C63BB7651EB}" srcOrd="0" destOrd="0" presId="urn:microsoft.com/office/officeart/2005/8/layout/orgChart1"/>
    <dgm:cxn modelId="{1A15FBAC-4610-41AB-BA5E-3CA23743134E}" type="presParOf" srcId="{740F61E0-5B90-4F91-9FAC-6C63BB7651EB}" destId="{9ED03793-8CC8-46DB-A11E-BD929EEC2451}" srcOrd="0" destOrd="0" presId="urn:microsoft.com/office/officeart/2005/8/layout/orgChart1"/>
    <dgm:cxn modelId="{6439D4DF-F871-46EC-8CE2-F4C732473246}" type="presParOf" srcId="{740F61E0-5B90-4F91-9FAC-6C63BB7651EB}" destId="{79B31A00-AC13-476B-85F5-ECCBABA712AE}" srcOrd="1" destOrd="0" presId="urn:microsoft.com/office/officeart/2005/8/layout/orgChart1"/>
    <dgm:cxn modelId="{C1F42149-EB16-47DB-A68C-A09057E3CF14}" type="presParOf" srcId="{B3BC6EA3-4C57-4A3A-B878-2112AB3EEAC7}" destId="{079CB292-EA99-4A27-84C9-04E63775F6F0}" srcOrd="1" destOrd="0" presId="urn:microsoft.com/office/officeart/2005/8/layout/orgChart1"/>
    <dgm:cxn modelId="{3640651E-EE90-45B6-B29D-4BB2F5839067}" type="presParOf" srcId="{079CB292-EA99-4A27-84C9-04E63775F6F0}" destId="{A29CD583-5434-451F-818C-6B7FCBFCF1D3}" srcOrd="0" destOrd="0" presId="urn:microsoft.com/office/officeart/2005/8/layout/orgChart1"/>
    <dgm:cxn modelId="{50C1CEA4-7296-4A69-88E7-1C6DD6E1CAC9}" type="presParOf" srcId="{079CB292-EA99-4A27-84C9-04E63775F6F0}" destId="{5EF45A46-044F-4526-BB46-43BF4450542D}" srcOrd="1" destOrd="0" presId="urn:microsoft.com/office/officeart/2005/8/layout/orgChart1"/>
    <dgm:cxn modelId="{E6B39977-B43D-40B2-96F6-E6E78890BA67}" type="presParOf" srcId="{5EF45A46-044F-4526-BB46-43BF4450542D}" destId="{A1D7C938-A2EE-47CE-A826-39B98EFCD7B0}" srcOrd="0" destOrd="0" presId="urn:microsoft.com/office/officeart/2005/8/layout/orgChart1"/>
    <dgm:cxn modelId="{941648DA-DDFB-44BA-A1A3-A68DD3247EDF}" type="presParOf" srcId="{A1D7C938-A2EE-47CE-A826-39B98EFCD7B0}" destId="{A7C89FAF-1AF3-4457-8E4F-DE90EF88FB98}" srcOrd="0" destOrd="0" presId="urn:microsoft.com/office/officeart/2005/8/layout/orgChart1"/>
    <dgm:cxn modelId="{07AF5EA0-4B4E-49DA-9290-ABC6083B4196}" type="presParOf" srcId="{A1D7C938-A2EE-47CE-A826-39B98EFCD7B0}" destId="{4120E6FC-2BE4-4262-ACBC-90985529F8BA}" srcOrd="1" destOrd="0" presId="urn:microsoft.com/office/officeart/2005/8/layout/orgChart1"/>
    <dgm:cxn modelId="{F485862E-B746-41F8-A7AE-AD926EF97009}" type="presParOf" srcId="{5EF45A46-044F-4526-BB46-43BF4450542D}" destId="{BA8182BF-17EC-4C7A-BF69-AB6B3DAC4265}" srcOrd="1" destOrd="0" presId="urn:microsoft.com/office/officeart/2005/8/layout/orgChart1"/>
    <dgm:cxn modelId="{DCFA2D88-6C55-4BA8-89DE-ADB4B0BDAEE6}" type="presParOf" srcId="{5EF45A46-044F-4526-BB46-43BF4450542D}" destId="{42CBDCCF-7691-4E99-AEA8-EE5AC16F656E}" srcOrd="2" destOrd="0" presId="urn:microsoft.com/office/officeart/2005/8/layout/orgChart1"/>
    <dgm:cxn modelId="{B82A3C39-B584-4DEB-BF83-E5AAE2164231}" type="presParOf" srcId="{079CB292-EA99-4A27-84C9-04E63775F6F0}" destId="{F481B31D-BEFC-4244-8063-5E5D1322AED4}" srcOrd="2" destOrd="0" presId="urn:microsoft.com/office/officeart/2005/8/layout/orgChart1"/>
    <dgm:cxn modelId="{379E49E0-785B-4F6B-A1E0-ADCA63DD85F5}" type="presParOf" srcId="{079CB292-EA99-4A27-84C9-04E63775F6F0}" destId="{A0FDDE9C-1923-48DD-9EC2-48086B81033E}" srcOrd="3" destOrd="0" presId="urn:microsoft.com/office/officeart/2005/8/layout/orgChart1"/>
    <dgm:cxn modelId="{111C7D85-E0C3-44E5-B145-CCCE238DCB4A}" type="presParOf" srcId="{A0FDDE9C-1923-48DD-9EC2-48086B81033E}" destId="{C942C30C-9C49-45B0-8D0B-E8712232D66D}" srcOrd="0" destOrd="0" presId="urn:microsoft.com/office/officeart/2005/8/layout/orgChart1"/>
    <dgm:cxn modelId="{8E408B41-E9AF-433F-BD1A-F0657E51235E}" type="presParOf" srcId="{C942C30C-9C49-45B0-8D0B-E8712232D66D}" destId="{08E6B686-0D72-41BF-A308-182B58F69F3C}" srcOrd="0" destOrd="0" presId="urn:microsoft.com/office/officeart/2005/8/layout/orgChart1"/>
    <dgm:cxn modelId="{BB1B6085-A513-4B41-8028-07CCCAC7A856}" type="presParOf" srcId="{C942C30C-9C49-45B0-8D0B-E8712232D66D}" destId="{99383FC7-540B-4CEE-9176-4A3904E41400}" srcOrd="1" destOrd="0" presId="urn:microsoft.com/office/officeart/2005/8/layout/orgChart1"/>
    <dgm:cxn modelId="{01217B65-1AAE-4EA6-B6CF-9280036AD5C0}" type="presParOf" srcId="{A0FDDE9C-1923-48DD-9EC2-48086B81033E}" destId="{F11DE384-89B3-4B2B-A843-8B993760CC6A}" srcOrd="1" destOrd="0" presId="urn:microsoft.com/office/officeart/2005/8/layout/orgChart1"/>
    <dgm:cxn modelId="{0DFA6129-4C94-40F3-91B9-291D1A89A5D7}" type="presParOf" srcId="{A0FDDE9C-1923-48DD-9EC2-48086B81033E}" destId="{B37E5C49-37B9-4FBA-A03D-643FFE099998}" srcOrd="2" destOrd="0" presId="urn:microsoft.com/office/officeart/2005/8/layout/orgChart1"/>
    <dgm:cxn modelId="{C016794E-D704-4E00-ADF5-8D3456592E80}" type="presParOf" srcId="{079CB292-EA99-4A27-84C9-04E63775F6F0}" destId="{DC6A51F0-2700-426D-A7B4-55C59693CDB6}" srcOrd="4" destOrd="0" presId="urn:microsoft.com/office/officeart/2005/8/layout/orgChart1"/>
    <dgm:cxn modelId="{9A9E58DA-A307-4C3A-AC11-719912F01BC7}" type="presParOf" srcId="{079CB292-EA99-4A27-84C9-04E63775F6F0}" destId="{81C33728-0B38-4EE0-8075-34C7E35D8227}" srcOrd="5" destOrd="0" presId="urn:microsoft.com/office/officeart/2005/8/layout/orgChart1"/>
    <dgm:cxn modelId="{61B9912F-EC7E-496D-B953-2917621EDC41}" type="presParOf" srcId="{81C33728-0B38-4EE0-8075-34C7E35D8227}" destId="{B92A241C-9AAB-47A0-A662-3A553BE13B9B}" srcOrd="0" destOrd="0" presId="urn:microsoft.com/office/officeart/2005/8/layout/orgChart1"/>
    <dgm:cxn modelId="{C4D7D3E0-7D17-4FD4-8762-A5E3513C09C7}" type="presParOf" srcId="{B92A241C-9AAB-47A0-A662-3A553BE13B9B}" destId="{A7B0B9EC-5526-410C-B641-236FB311D92A}" srcOrd="0" destOrd="0" presId="urn:microsoft.com/office/officeart/2005/8/layout/orgChart1"/>
    <dgm:cxn modelId="{7DB8960C-7C60-42D0-BDCF-1D6E64C4A4E1}" type="presParOf" srcId="{B92A241C-9AAB-47A0-A662-3A553BE13B9B}" destId="{B1BB1410-F2A5-4405-A768-837FC6410CD0}" srcOrd="1" destOrd="0" presId="urn:microsoft.com/office/officeart/2005/8/layout/orgChart1"/>
    <dgm:cxn modelId="{528D48C8-F8E4-4BE2-8C14-9F4C841ABFD8}" type="presParOf" srcId="{81C33728-0B38-4EE0-8075-34C7E35D8227}" destId="{066B6DD7-A247-44DF-BFFC-9F7828F0ED24}" srcOrd="1" destOrd="0" presId="urn:microsoft.com/office/officeart/2005/8/layout/orgChart1"/>
    <dgm:cxn modelId="{C721E88D-9868-429D-8EDC-10D676E9BA6C}" type="presParOf" srcId="{81C33728-0B38-4EE0-8075-34C7E35D8227}" destId="{DF08EAF0-17F6-47C9-9D59-7EB955618F97}" srcOrd="2" destOrd="0" presId="urn:microsoft.com/office/officeart/2005/8/layout/orgChart1"/>
    <dgm:cxn modelId="{37B79EB2-5E50-419F-B57E-42302D970CB6}" type="presParOf" srcId="{079CB292-EA99-4A27-84C9-04E63775F6F0}" destId="{D89E8E55-F9C2-47F9-8147-F0C47A1A0513}" srcOrd="6" destOrd="0" presId="urn:microsoft.com/office/officeart/2005/8/layout/orgChart1"/>
    <dgm:cxn modelId="{C52B7181-3468-4988-B891-C6DBB70E5F98}" type="presParOf" srcId="{079CB292-EA99-4A27-84C9-04E63775F6F0}" destId="{754D3E1B-103B-4D99-8FB9-458AA04E4A61}" srcOrd="7" destOrd="0" presId="urn:microsoft.com/office/officeart/2005/8/layout/orgChart1"/>
    <dgm:cxn modelId="{1581D688-1CC3-48AB-B1B9-4CD4DAAF40FC}" type="presParOf" srcId="{754D3E1B-103B-4D99-8FB9-458AA04E4A61}" destId="{C331D912-6DE2-4128-B731-B422D7199F87}" srcOrd="0" destOrd="0" presId="urn:microsoft.com/office/officeart/2005/8/layout/orgChart1"/>
    <dgm:cxn modelId="{F0F8E429-4549-4D2D-9CC7-8972DBD0D574}" type="presParOf" srcId="{C331D912-6DE2-4128-B731-B422D7199F87}" destId="{769BAD97-5F0A-4C95-B66A-660A9E4A7E32}" srcOrd="0" destOrd="0" presId="urn:microsoft.com/office/officeart/2005/8/layout/orgChart1"/>
    <dgm:cxn modelId="{FC85434F-79C6-4294-836B-E7E0FF796BF7}" type="presParOf" srcId="{C331D912-6DE2-4128-B731-B422D7199F87}" destId="{E42B1B92-5059-4F24-B722-386DE359DE84}" srcOrd="1" destOrd="0" presId="urn:microsoft.com/office/officeart/2005/8/layout/orgChart1"/>
    <dgm:cxn modelId="{1209F939-7D03-41E2-8A18-61FCEF85DD38}" type="presParOf" srcId="{754D3E1B-103B-4D99-8FB9-458AA04E4A61}" destId="{2C20E0C0-A627-4D94-B987-FD845B477A8D}" srcOrd="1" destOrd="0" presId="urn:microsoft.com/office/officeart/2005/8/layout/orgChart1"/>
    <dgm:cxn modelId="{D3C841E5-A23A-43EC-A478-D0B2CE94BEBC}" type="presParOf" srcId="{754D3E1B-103B-4D99-8FB9-458AA04E4A61}" destId="{6BBF9194-BA83-4E5D-A686-B3C969D91E9E}" srcOrd="2" destOrd="0" presId="urn:microsoft.com/office/officeart/2005/8/layout/orgChart1"/>
    <dgm:cxn modelId="{699CF450-1695-4C3B-9506-DFFAFD6166BA}" type="presParOf" srcId="{B3BC6EA3-4C57-4A3A-B878-2112AB3EEAC7}" destId="{E72E7742-AB87-40EC-B1C9-F8EE6C605138}"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9E8E55-F9C2-47F9-8147-F0C47A1A0513}">
      <dsp:nvSpPr>
        <dsp:cNvPr id="0" name=""/>
        <dsp:cNvSpPr/>
      </dsp:nvSpPr>
      <dsp:spPr>
        <a:xfrm>
          <a:off x="3924299" y="1081079"/>
          <a:ext cx="3073535" cy="355615"/>
        </a:xfrm>
        <a:custGeom>
          <a:avLst/>
          <a:gdLst/>
          <a:ahLst/>
          <a:cxnLst/>
          <a:rect l="0" t="0" r="0" b="0"/>
          <a:pathLst>
            <a:path>
              <a:moveTo>
                <a:pt x="0" y="0"/>
              </a:moveTo>
              <a:lnTo>
                <a:pt x="0" y="177807"/>
              </a:lnTo>
              <a:lnTo>
                <a:pt x="3073535" y="177807"/>
              </a:lnTo>
              <a:lnTo>
                <a:pt x="3073535" y="355615"/>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C6A51F0-2700-426D-A7B4-55C59693CDB6}">
      <dsp:nvSpPr>
        <dsp:cNvPr id="0" name=""/>
        <dsp:cNvSpPr/>
      </dsp:nvSpPr>
      <dsp:spPr>
        <a:xfrm>
          <a:off x="3924299" y="1081079"/>
          <a:ext cx="1024511" cy="355615"/>
        </a:xfrm>
        <a:custGeom>
          <a:avLst/>
          <a:gdLst/>
          <a:ahLst/>
          <a:cxnLst/>
          <a:rect l="0" t="0" r="0" b="0"/>
          <a:pathLst>
            <a:path>
              <a:moveTo>
                <a:pt x="0" y="0"/>
              </a:moveTo>
              <a:lnTo>
                <a:pt x="0" y="177807"/>
              </a:lnTo>
              <a:lnTo>
                <a:pt x="1024511" y="177807"/>
              </a:lnTo>
              <a:lnTo>
                <a:pt x="1024511" y="355615"/>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481B31D-BEFC-4244-8063-5E5D1322AED4}">
      <dsp:nvSpPr>
        <dsp:cNvPr id="0" name=""/>
        <dsp:cNvSpPr/>
      </dsp:nvSpPr>
      <dsp:spPr>
        <a:xfrm>
          <a:off x="2899788" y="1081079"/>
          <a:ext cx="1024511" cy="355615"/>
        </a:xfrm>
        <a:custGeom>
          <a:avLst/>
          <a:gdLst/>
          <a:ahLst/>
          <a:cxnLst/>
          <a:rect l="0" t="0" r="0" b="0"/>
          <a:pathLst>
            <a:path>
              <a:moveTo>
                <a:pt x="1024511" y="0"/>
              </a:moveTo>
              <a:lnTo>
                <a:pt x="1024511" y="177807"/>
              </a:lnTo>
              <a:lnTo>
                <a:pt x="0" y="177807"/>
              </a:lnTo>
              <a:lnTo>
                <a:pt x="0" y="355615"/>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29CD583-5434-451F-818C-6B7FCBFCF1D3}">
      <dsp:nvSpPr>
        <dsp:cNvPr id="0" name=""/>
        <dsp:cNvSpPr/>
      </dsp:nvSpPr>
      <dsp:spPr>
        <a:xfrm>
          <a:off x="850764" y="1081079"/>
          <a:ext cx="3073535" cy="355615"/>
        </a:xfrm>
        <a:custGeom>
          <a:avLst/>
          <a:gdLst/>
          <a:ahLst/>
          <a:cxnLst/>
          <a:rect l="0" t="0" r="0" b="0"/>
          <a:pathLst>
            <a:path>
              <a:moveTo>
                <a:pt x="3073535" y="0"/>
              </a:moveTo>
              <a:lnTo>
                <a:pt x="3073535" y="177807"/>
              </a:lnTo>
              <a:lnTo>
                <a:pt x="0" y="177807"/>
              </a:lnTo>
              <a:lnTo>
                <a:pt x="0" y="355615"/>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ED03793-8CC8-46DB-A11E-BD929EEC2451}">
      <dsp:nvSpPr>
        <dsp:cNvPr id="0" name=""/>
        <dsp:cNvSpPr/>
      </dsp:nvSpPr>
      <dsp:spPr>
        <a:xfrm>
          <a:off x="3077595" y="234375"/>
          <a:ext cx="1693408" cy="846704"/>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kern="1200" cap="none" normalizeH="0" baseline="0" smtClean="0">
              <a:ln>
                <a:noFill/>
              </a:ln>
              <a:solidFill>
                <a:schemeClr val="tx1"/>
              </a:solidFill>
              <a:effectLst/>
              <a:latin typeface="Arial" charset="0"/>
              <a:cs typeface="Arial" charset="0"/>
            </a:rPr>
            <a:t>Load Balancer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kern="1200" cap="none" normalizeH="0" baseline="0" smtClean="0">
              <a:ln>
                <a:noFill/>
              </a:ln>
              <a:solidFill>
                <a:schemeClr val="tx1"/>
              </a:solidFill>
              <a:effectLst/>
              <a:latin typeface="Arial" charset="0"/>
              <a:cs typeface="Arial" charset="0"/>
            </a:rPr>
            <a:t>Virtual IP</a:t>
          </a:r>
          <a:endParaRPr kumimoji="0" lang="en-US" sz="2000" b="0" i="0" u="none" strike="noStrike" kern="1200" cap="none" normalizeH="0" baseline="0" smtClean="0">
            <a:ln>
              <a:noFill/>
            </a:ln>
            <a:solidFill>
              <a:schemeClr val="tx1"/>
            </a:solidFill>
            <a:effectLst/>
            <a:latin typeface="Arial" charset="0"/>
            <a:cs typeface="Arial" charset="0"/>
          </a:endParaRPr>
        </a:p>
      </dsp:txBody>
      <dsp:txXfrm>
        <a:off x="3077595" y="234375"/>
        <a:ext cx="1693408" cy="846704"/>
      </dsp:txXfrm>
    </dsp:sp>
    <dsp:sp modelId="{A7C89FAF-1AF3-4457-8E4F-DE90EF88FB98}">
      <dsp:nvSpPr>
        <dsp:cNvPr id="0" name=""/>
        <dsp:cNvSpPr/>
      </dsp:nvSpPr>
      <dsp:spPr>
        <a:xfrm>
          <a:off x="4059" y="1436695"/>
          <a:ext cx="1693408" cy="846704"/>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kern="1200" cap="none" normalizeH="0" baseline="0" smtClean="0">
              <a:ln>
                <a:noFill/>
              </a:ln>
              <a:solidFill>
                <a:schemeClr val="tx1"/>
              </a:solidFill>
              <a:effectLst/>
              <a:latin typeface="Arial" charset="0"/>
              <a:cs typeface="Arial" charset="0"/>
            </a:rPr>
            <a:t>Web Server 1</a:t>
          </a:r>
          <a:endParaRPr kumimoji="0" lang="en-US" sz="2000" b="0" i="0" u="none" strike="noStrike" kern="1200" cap="none" normalizeH="0" baseline="0" smtClean="0">
            <a:ln>
              <a:noFill/>
            </a:ln>
            <a:solidFill>
              <a:schemeClr val="tx1"/>
            </a:solidFill>
            <a:effectLst/>
            <a:latin typeface="Arial" charset="0"/>
            <a:cs typeface="Arial" charset="0"/>
          </a:endParaRPr>
        </a:p>
      </dsp:txBody>
      <dsp:txXfrm>
        <a:off x="4059" y="1436695"/>
        <a:ext cx="1693408" cy="846704"/>
      </dsp:txXfrm>
    </dsp:sp>
    <dsp:sp modelId="{08E6B686-0D72-41BF-A308-182B58F69F3C}">
      <dsp:nvSpPr>
        <dsp:cNvPr id="0" name=""/>
        <dsp:cNvSpPr/>
      </dsp:nvSpPr>
      <dsp:spPr>
        <a:xfrm>
          <a:off x="2053083" y="1436695"/>
          <a:ext cx="1693408" cy="846704"/>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kern="1200" cap="none" normalizeH="0" baseline="0" smtClean="0">
              <a:ln>
                <a:noFill/>
              </a:ln>
              <a:solidFill>
                <a:schemeClr val="tx1"/>
              </a:solidFill>
              <a:effectLst/>
              <a:latin typeface="Arial" charset="0"/>
              <a:cs typeface="Arial" charset="0"/>
            </a:rPr>
            <a:t>Web Server 2</a:t>
          </a:r>
          <a:endParaRPr kumimoji="0" lang="en-US" sz="2000" b="0" i="0" u="none" strike="noStrike" kern="1200" cap="none" normalizeH="0" baseline="0" smtClean="0">
            <a:ln>
              <a:noFill/>
            </a:ln>
            <a:solidFill>
              <a:schemeClr val="tx1"/>
            </a:solidFill>
            <a:effectLst/>
            <a:latin typeface="Arial" charset="0"/>
            <a:cs typeface="Arial" charset="0"/>
          </a:endParaRPr>
        </a:p>
      </dsp:txBody>
      <dsp:txXfrm>
        <a:off x="2053083" y="1436695"/>
        <a:ext cx="1693408" cy="846704"/>
      </dsp:txXfrm>
    </dsp:sp>
    <dsp:sp modelId="{A7B0B9EC-5526-410C-B641-236FB311D92A}">
      <dsp:nvSpPr>
        <dsp:cNvPr id="0" name=""/>
        <dsp:cNvSpPr/>
      </dsp:nvSpPr>
      <dsp:spPr>
        <a:xfrm>
          <a:off x="4102107" y="1436695"/>
          <a:ext cx="1693408" cy="846704"/>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kern="1200" cap="none" normalizeH="0" baseline="0" smtClean="0">
              <a:ln>
                <a:noFill/>
              </a:ln>
              <a:solidFill>
                <a:schemeClr val="tx1"/>
              </a:solidFill>
              <a:effectLst/>
              <a:latin typeface="Arial" charset="0"/>
              <a:cs typeface="Arial" charset="0"/>
            </a:rPr>
            <a:t>Web Server 3</a:t>
          </a:r>
          <a:endParaRPr kumimoji="0" lang="en-US" sz="2000" b="0" i="0" u="none" strike="noStrike" kern="1200" cap="none" normalizeH="0" baseline="0" smtClean="0">
            <a:ln>
              <a:noFill/>
            </a:ln>
            <a:solidFill>
              <a:schemeClr val="tx1"/>
            </a:solidFill>
            <a:effectLst/>
            <a:latin typeface="Arial" charset="0"/>
            <a:cs typeface="Arial" charset="0"/>
          </a:endParaRPr>
        </a:p>
      </dsp:txBody>
      <dsp:txXfrm>
        <a:off x="4102107" y="1436695"/>
        <a:ext cx="1693408" cy="846704"/>
      </dsp:txXfrm>
    </dsp:sp>
    <dsp:sp modelId="{769BAD97-5F0A-4C95-B66A-660A9E4A7E32}">
      <dsp:nvSpPr>
        <dsp:cNvPr id="0" name=""/>
        <dsp:cNvSpPr/>
      </dsp:nvSpPr>
      <dsp:spPr>
        <a:xfrm>
          <a:off x="6151131" y="1436695"/>
          <a:ext cx="1693408" cy="846704"/>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kern="1200" cap="none" normalizeH="0" baseline="0" smtClean="0">
              <a:ln>
                <a:noFill/>
              </a:ln>
              <a:solidFill>
                <a:schemeClr val="tx1"/>
              </a:solidFill>
              <a:effectLst/>
              <a:latin typeface="Arial" charset="0"/>
              <a:cs typeface="Arial" charset="0"/>
            </a:rPr>
            <a:t>Web Server 4</a:t>
          </a:r>
          <a:endParaRPr kumimoji="0" lang="en-US" sz="2000" b="0" i="0" u="none" strike="noStrike" kern="1200" cap="none" normalizeH="0" baseline="0" smtClean="0">
            <a:ln>
              <a:noFill/>
            </a:ln>
            <a:solidFill>
              <a:schemeClr val="tx1"/>
            </a:solidFill>
            <a:effectLst/>
            <a:latin typeface="Arial" charset="0"/>
            <a:cs typeface="Arial" charset="0"/>
          </a:endParaRPr>
        </a:p>
      </dsp:txBody>
      <dsp:txXfrm>
        <a:off x="6151131" y="1436695"/>
        <a:ext cx="1693408" cy="846704"/>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130" name="Rectangle 2"/>
          <p:cNvSpPr>
            <a:spLocks noGrp="1" noChangeArrowheads="1"/>
          </p:cNvSpPr>
          <p:nvPr>
            <p:ph type="hdr" sz="quarter"/>
          </p:nvPr>
        </p:nvSpPr>
        <p:spPr bwMode="auto">
          <a:xfrm>
            <a:off x="0" y="0"/>
            <a:ext cx="3011488" cy="4587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en-US"/>
          </a:p>
        </p:txBody>
      </p:sp>
      <p:sp>
        <p:nvSpPr>
          <p:cNvPr id="48131" name="Rectangle 3"/>
          <p:cNvSpPr>
            <a:spLocks noGrp="1" noChangeArrowheads="1"/>
          </p:cNvSpPr>
          <p:nvPr>
            <p:ph type="dt" sz="quarter" idx="1"/>
          </p:nvPr>
        </p:nvSpPr>
        <p:spPr bwMode="auto">
          <a:xfrm>
            <a:off x="3937000" y="0"/>
            <a:ext cx="3011488" cy="4587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a:p>
        </p:txBody>
      </p:sp>
      <p:sp>
        <p:nvSpPr>
          <p:cNvPr id="48132" name="Rectangle 4"/>
          <p:cNvSpPr>
            <a:spLocks noGrp="1" noChangeArrowheads="1"/>
          </p:cNvSpPr>
          <p:nvPr>
            <p:ph type="ftr" sz="quarter" idx="2"/>
          </p:nvPr>
        </p:nvSpPr>
        <p:spPr bwMode="auto">
          <a:xfrm>
            <a:off x="0" y="8707438"/>
            <a:ext cx="3011488" cy="4587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en-US"/>
          </a:p>
        </p:txBody>
      </p:sp>
      <p:sp>
        <p:nvSpPr>
          <p:cNvPr id="48133" name="Rectangle 5"/>
          <p:cNvSpPr>
            <a:spLocks noGrp="1" noChangeArrowheads="1"/>
          </p:cNvSpPr>
          <p:nvPr>
            <p:ph type="sldNum" sz="quarter" idx="3"/>
          </p:nvPr>
        </p:nvSpPr>
        <p:spPr bwMode="auto">
          <a:xfrm>
            <a:off x="3937000" y="8707438"/>
            <a:ext cx="3011488" cy="4587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D914DA7B-520C-4ABB-94DE-F235532F84AF}" type="slidenum">
              <a:rPr lang="en-US"/>
              <a:pPr>
                <a:defRPr/>
              </a:pPr>
              <a:t>‹#›</a:t>
            </a:fld>
            <a:endParaRPr lang="en-US"/>
          </a:p>
        </p:txBody>
      </p:sp>
    </p:spTree>
    <p:extLst>
      <p:ext uri="{BB962C8B-B14F-4D97-AF65-F5344CB8AC3E}">
        <p14:creationId xmlns:p14="http://schemas.microsoft.com/office/powerpoint/2010/main" val="24156738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Rectangle 2"/>
          <p:cNvSpPr>
            <a:spLocks noGrp="1" noChangeArrowheads="1"/>
          </p:cNvSpPr>
          <p:nvPr>
            <p:ph type="hdr" sz="quarter"/>
          </p:nvPr>
        </p:nvSpPr>
        <p:spPr bwMode="auto">
          <a:xfrm>
            <a:off x="0" y="0"/>
            <a:ext cx="3011488" cy="458788"/>
          </a:xfrm>
          <a:prstGeom prst="rect">
            <a:avLst/>
          </a:prstGeom>
          <a:noFill/>
          <a:ln w="9525">
            <a:noFill/>
            <a:miter lim="800000"/>
            <a:headEnd/>
            <a:tailEnd/>
          </a:ln>
          <a:effectLst/>
        </p:spPr>
        <p:txBody>
          <a:bodyPr vert="horz" wrap="square" lIns="92098" tIns="46049" rIns="92098" bIns="46049" numCol="1" anchor="t" anchorCtr="0" compatLnSpc="1">
            <a:prstTxWarp prst="textNoShape">
              <a:avLst/>
            </a:prstTxWarp>
          </a:bodyPr>
          <a:lstStyle>
            <a:lvl1pPr defTabSz="920750">
              <a:defRPr sz="1200" smtClean="0"/>
            </a:lvl1pPr>
          </a:lstStyle>
          <a:p>
            <a:pPr>
              <a:defRPr/>
            </a:pPr>
            <a:endParaRPr lang="en-US"/>
          </a:p>
        </p:txBody>
      </p:sp>
      <p:sp>
        <p:nvSpPr>
          <p:cNvPr id="32771" name="Rectangle 3"/>
          <p:cNvSpPr>
            <a:spLocks noGrp="1" noChangeArrowheads="1"/>
          </p:cNvSpPr>
          <p:nvPr>
            <p:ph type="dt" idx="1"/>
          </p:nvPr>
        </p:nvSpPr>
        <p:spPr bwMode="auto">
          <a:xfrm>
            <a:off x="3937000" y="0"/>
            <a:ext cx="3011488" cy="458788"/>
          </a:xfrm>
          <a:prstGeom prst="rect">
            <a:avLst/>
          </a:prstGeom>
          <a:noFill/>
          <a:ln w="9525">
            <a:noFill/>
            <a:miter lim="800000"/>
            <a:headEnd/>
            <a:tailEnd/>
          </a:ln>
          <a:effectLst/>
        </p:spPr>
        <p:txBody>
          <a:bodyPr vert="horz" wrap="square" lIns="92098" tIns="46049" rIns="92098" bIns="46049" numCol="1" anchor="t" anchorCtr="0" compatLnSpc="1">
            <a:prstTxWarp prst="textNoShape">
              <a:avLst/>
            </a:prstTxWarp>
          </a:bodyPr>
          <a:lstStyle>
            <a:lvl1pPr algn="r" defTabSz="920750">
              <a:defRPr sz="1200" smtClean="0"/>
            </a:lvl1pPr>
          </a:lstStyle>
          <a:p>
            <a:pPr>
              <a:defRPr/>
            </a:pPr>
            <a:endParaRPr lang="en-US"/>
          </a:p>
        </p:txBody>
      </p:sp>
      <p:sp>
        <p:nvSpPr>
          <p:cNvPr id="30724" name="Rectangle 4"/>
          <p:cNvSpPr>
            <a:spLocks noGrp="1" noRot="1" noChangeAspect="1" noChangeArrowheads="1" noTextEdit="1"/>
          </p:cNvSpPr>
          <p:nvPr>
            <p:ph type="sldImg" idx="2"/>
          </p:nvPr>
        </p:nvSpPr>
        <p:spPr bwMode="auto">
          <a:xfrm>
            <a:off x="1182688" y="687388"/>
            <a:ext cx="4584700" cy="3438525"/>
          </a:xfrm>
          <a:prstGeom prst="rect">
            <a:avLst/>
          </a:prstGeom>
          <a:noFill/>
          <a:ln w="9525">
            <a:solidFill>
              <a:srgbClr val="000000"/>
            </a:solidFill>
            <a:miter lim="800000"/>
            <a:headEnd/>
            <a:tailEnd/>
          </a:ln>
        </p:spPr>
      </p:sp>
      <p:sp>
        <p:nvSpPr>
          <p:cNvPr id="32773" name="Rectangle 5"/>
          <p:cNvSpPr>
            <a:spLocks noGrp="1" noChangeArrowheads="1"/>
          </p:cNvSpPr>
          <p:nvPr>
            <p:ph type="body" sz="quarter" idx="3"/>
          </p:nvPr>
        </p:nvSpPr>
        <p:spPr bwMode="auto">
          <a:xfrm>
            <a:off x="695325" y="4354513"/>
            <a:ext cx="5559425" cy="4125912"/>
          </a:xfrm>
          <a:prstGeom prst="rect">
            <a:avLst/>
          </a:prstGeom>
          <a:noFill/>
          <a:ln w="9525">
            <a:noFill/>
            <a:miter lim="800000"/>
            <a:headEnd/>
            <a:tailEnd/>
          </a:ln>
          <a:effectLst/>
        </p:spPr>
        <p:txBody>
          <a:bodyPr vert="horz" wrap="square" lIns="92098" tIns="46049" rIns="92098" bIns="46049"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2774" name="Rectangle 6"/>
          <p:cNvSpPr>
            <a:spLocks noGrp="1" noChangeArrowheads="1"/>
          </p:cNvSpPr>
          <p:nvPr>
            <p:ph type="ftr" sz="quarter" idx="4"/>
          </p:nvPr>
        </p:nvSpPr>
        <p:spPr bwMode="auto">
          <a:xfrm>
            <a:off x="0" y="8707438"/>
            <a:ext cx="3011488" cy="458787"/>
          </a:xfrm>
          <a:prstGeom prst="rect">
            <a:avLst/>
          </a:prstGeom>
          <a:noFill/>
          <a:ln w="9525">
            <a:noFill/>
            <a:miter lim="800000"/>
            <a:headEnd/>
            <a:tailEnd/>
          </a:ln>
          <a:effectLst/>
        </p:spPr>
        <p:txBody>
          <a:bodyPr vert="horz" wrap="square" lIns="92098" tIns="46049" rIns="92098" bIns="46049" numCol="1" anchor="b" anchorCtr="0" compatLnSpc="1">
            <a:prstTxWarp prst="textNoShape">
              <a:avLst/>
            </a:prstTxWarp>
          </a:bodyPr>
          <a:lstStyle>
            <a:lvl1pPr defTabSz="920750">
              <a:defRPr sz="1200" smtClean="0"/>
            </a:lvl1pPr>
          </a:lstStyle>
          <a:p>
            <a:pPr>
              <a:defRPr/>
            </a:pPr>
            <a:endParaRPr lang="en-US"/>
          </a:p>
        </p:txBody>
      </p:sp>
      <p:sp>
        <p:nvSpPr>
          <p:cNvPr id="32775" name="Rectangle 7"/>
          <p:cNvSpPr>
            <a:spLocks noGrp="1" noChangeArrowheads="1"/>
          </p:cNvSpPr>
          <p:nvPr>
            <p:ph type="sldNum" sz="quarter" idx="5"/>
          </p:nvPr>
        </p:nvSpPr>
        <p:spPr bwMode="auto">
          <a:xfrm>
            <a:off x="3937000" y="8707438"/>
            <a:ext cx="3011488" cy="458787"/>
          </a:xfrm>
          <a:prstGeom prst="rect">
            <a:avLst/>
          </a:prstGeom>
          <a:noFill/>
          <a:ln w="9525">
            <a:noFill/>
            <a:miter lim="800000"/>
            <a:headEnd/>
            <a:tailEnd/>
          </a:ln>
          <a:effectLst/>
        </p:spPr>
        <p:txBody>
          <a:bodyPr vert="horz" wrap="square" lIns="92098" tIns="46049" rIns="92098" bIns="46049" numCol="1" anchor="b" anchorCtr="0" compatLnSpc="1">
            <a:prstTxWarp prst="textNoShape">
              <a:avLst/>
            </a:prstTxWarp>
          </a:bodyPr>
          <a:lstStyle>
            <a:lvl1pPr algn="r" defTabSz="920750">
              <a:defRPr sz="1200" smtClean="0"/>
            </a:lvl1pPr>
          </a:lstStyle>
          <a:p>
            <a:pPr>
              <a:defRPr/>
            </a:pPr>
            <a:fld id="{D25692F8-2958-4695-9BD9-6FA1F1AA19BF}" type="slidenum">
              <a:rPr lang="en-US"/>
              <a:pPr>
                <a:defRPr/>
              </a:pPr>
              <a:t>‹#›</a:t>
            </a:fld>
            <a:endParaRPr lang="en-US"/>
          </a:p>
        </p:txBody>
      </p:sp>
    </p:spTree>
    <p:extLst>
      <p:ext uri="{BB962C8B-B14F-4D97-AF65-F5344CB8AC3E}">
        <p14:creationId xmlns:p14="http://schemas.microsoft.com/office/powerpoint/2010/main" val="209763745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CF69A992-5E5D-4BBC-86EC-4ADBCD6A336C}" type="slidenum">
              <a:rPr lang="en-US"/>
              <a:pPr/>
              <a:t>6</a:t>
            </a:fld>
            <a:endParaRPr lang="en-US"/>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p:spPr>
        <p:txBody>
          <a:bodyPr/>
          <a:lstStyle/>
          <a:p>
            <a:pPr eaLnBrk="1" hangingPunct="1"/>
            <a:r>
              <a:rPr lang="en-US" smtClean="0"/>
              <a:t>We need to look at the whole picture. We need to look what are the maximum possible gains. We need to make sure our performance approach makes sense. We need to back that up with data from our test environment.</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5"/>
              </a:gs>
              <a:gs pos="100000">
                <a:schemeClr val="accent5">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4720B09-65C5-40D1-8E70-9B872652331C}" type="datetimeFigureOut">
              <a:rPr lang="sr-Latn-RS" smtClean="0"/>
              <a:t>14.11.2010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1F534F1C-B2E3-4721-A170-46933C52D083}" type="slidenum">
              <a:rPr lang="sr-Latn-RS" smtClean="0"/>
              <a:t>‹#›</a:t>
            </a:fld>
            <a:endParaRPr lang="sr-Latn-RS"/>
          </a:p>
        </p:txBody>
      </p:sp>
      <p:pic>
        <p:nvPicPr>
          <p:cNvPr id="17" name="Picture 2" descr="C:\Users\Vanja\Pictures\Sinergija\Sinergija 10 logo\SINERGIJA logo za svetle pozadine.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11560" y="5510504"/>
            <a:ext cx="2774569" cy="11588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73058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5"/>
              </a:gs>
              <a:gs pos="100000">
                <a:schemeClr val="accent5">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4720B09-65C5-40D1-8E70-9B872652331C}" type="datetimeFigureOut">
              <a:rPr lang="sr-Latn-RS" smtClean="0"/>
              <a:t>14.11.2010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1F534F1C-B2E3-4721-A170-46933C52D083}" type="slidenum">
              <a:rPr lang="sr-Latn-RS" smtClean="0"/>
              <a:t>‹#›</a:t>
            </a:fld>
            <a:endParaRPr lang="sr-Latn-R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5"/>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Tree>
    <p:extLst>
      <p:ext uri="{BB962C8B-B14F-4D97-AF65-F5344CB8AC3E}">
        <p14:creationId xmlns:p14="http://schemas.microsoft.com/office/powerpoint/2010/main" val="40838054"/>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4720B09-65C5-40D1-8E70-9B872652331C}" type="datetimeFigureOut">
              <a:rPr lang="sr-Latn-RS" smtClean="0"/>
              <a:t>14.11.2010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1F534F1C-B2E3-4721-A170-46933C52D083}" type="slidenum">
              <a:rPr lang="sr-Latn-RS" smtClean="0"/>
              <a:t>‹#›</a:t>
            </a:fld>
            <a:endParaRPr lang="sr-Latn-RS"/>
          </a:p>
        </p:txBody>
      </p:sp>
    </p:spTree>
    <p:extLst>
      <p:ext uri="{BB962C8B-B14F-4D97-AF65-F5344CB8AC3E}">
        <p14:creationId xmlns:p14="http://schemas.microsoft.com/office/powerpoint/2010/main" val="24247373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14" name="Rounded Rectangle 13"/>
          <p:cNvSpPr/>
          <p:nvPr userDrawn="1"/>
        </p:nvSpPr>
        <p:spPr>
          <a:xfrm>
            <a:off x="228600" y="228600"/>
            <a:ext cx="8695944" cy="1426464"/>
          </a:xfrm>
          <a:prstGeom prst="roundRect">
            <a:avLst>
              <a:gd name="adj" fmla="val 7136"/>
            </a:avLst>
          </a:prstGeom>
          <a:gradFill>
            <a:gsLst>
              <a:gs pos="0">
                <a:schemeClr val="accent5"/>
              </a:gs>
              <a:gs pos="90000">
                <a:schemeClr val="accent5">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34720B09-65C5-40D1-8E70-9B872652331C}" type="datetimeFigureOut">
              <a:rPr lang="sr-Latn-RS" smtClean="0"/>
              <a:t>14.11.2010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1F534F1C-B2E3-4721-A170-46933C52D083}" type="slidenum">
              <a:rPr lang="sr-Latn-RS" smtClean="0"/>
              <a:t>‹#›</a:t>
            </a:fld>
            <a:endParaRPr lang="sr-Latn-R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10201464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r-Latn-RS"/>
          </a:p>
        </p:txBody>
      </p:sp>
      <p:sp>
        <p:nvSpPr>
          <p:cNvPr id="3" name="Date Placeholder 2"/>
          <p:cNvSpPr>
            <a:spLocks noGrp="1"/>
          </p:cNvSpPr>
          <p:nvPr>
            <p:ph type="dt" sz="half" idx="10"/>
          </p:nvPr>
        </p:nvSpPr>
        <p:spPr/>
        <p:txBody>
          <a:bodyPr/>
          <a:lstStyle/>
          <a:p>
            <a:fld id="{34720B09-65C5-40D1-8E70-9B872652331C}" type="datetimeFigureOut">
              <a:rPr lang="sr-Latn-RS" smtClean="0"/>
              <a:t>14.11.2010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1F534F1C-B2E3-4721-A170-46933C52D083}" type="slidenum">
              <a:rPr lang="sr-Latn-RS" smtClean="0"/>
              <a:t>‹#›</a:t>
            </a:fld>
            <a:endParaRPr lang="sr-Latn-RS"/>
          </a:p>
        </p:txBody>
      </p:sp>
    </p:spTree>
    <p:extLst>
      <p:ext uri="{BB962C8B-B14F-4D97-AF65-F5344CB8AC3E}">
        <p14:creationId xmlns:p14="http://schemas.microsoft.com/office/powerpoint/2010/main" val="97302763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marL="274320" indent="-274320">
              <a:buClr>
                <a:schemeClr val="accent6">
                  <a:lumMod val="75000"/>
                </a:schemeClr>
              </a:buClr>
              <a:buFont typeface="Wingdings" pitchFamily="2" charset="2"/>
              <a:buChar char="§"/>
              <a:defRPr/>
            </a:lvl1pPr>
            <a:lvl2pPr marL="576263" indent="-274320">
              <a:buClr>
                <a:srgbClr val="33CC33"/>
              </a:buClr>
              <a:buFont typeface="Wingdings" pitchFamily="2" charset="2"/>
              <a:buChar char="§"/>
              <a:defRPr/>
            </a:lvl2pPr>
            <a:lvl3pPr marL="855663" indent="-228600">
              <a:buClr>
                <a:srgbClr val="FFFF00"/>
              </a:buClr>
              <a:buFont typeface="Wingdings" pitchFamily="2" charset="2"/>
              <a:buChar char="§"/>
              <a:defRPr/>
            </a:lvl3pPr>
            <a:lvl4pPr marL="1143000" indent="-228600">
              <a:buFont typeface="Wingdings" pitchFamily="2" charset="2"/>
              <a:buChar char="§"/>
              <a:defRPr/>
            </a:lvl4pPr>
            <a:lvl5pPr marL="1463040" indent="-228600">
              <a:buFont typeface="Wingdings" pitchFamily="2" charset="2"/>
              <a:buChar cha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4720B09-65C5-40D1-8E70-9B872652331C}" type="datetimeFigureOut">
              <a:rPr lang="sr-Latn-RS" smtClean="0"/>
              <a:t>14.11.2010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1F534F1C-B2E3-4721-A170-46933C52D083}" type="slidenum">
              <a:rPr lang="sr-Latn-RS" smtClean="0"/>
              <a:t>‹#›</a:t>
            </a:fld>
            <a:endParaRPr lang="sr-Latn-RS"/>
          </a:p>
        </p:txBody>
      </p:sp>
      <p:sp>
        <p:nvSpPr>
          <p:cNvPr id="7" name="Title 6"/>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7599523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5"/>
              </a:gs>
              <a:gs pos="100000">
                <a:schemeClr val="accent5">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4720B09-65C5-40D1-8E70-9B872652331C}" type="datetimeFigureOut">
              <a:rPr lang="sr-Latn-RS" smtClean="0"/>
              <a:t>14.11.2010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1F534F1C-B2E3-4721-A170-46933C52D083}" type="slidenum">
              <a:rPr lang="sr-Latn-RS" smtClean="0"/>
              <a:t>‹#›</a:t>
            </a:fld>
            <a:endParaRPr lang="sr-Latn-RS"/>
          </a:p>
        </p:txBody>
      </p:sp>
    </p:spTree>
    <p:extLst>
      <p:ext uri="{BB962C8B-B14F-4D97-AF65-F5344CB8AC3E}">
        <p14:creationId xmlns:p14="http://schemas.microsoft.com/office/powerpoint/2010/main" val="315402135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34720B09-65C5-40D1-8E70-9B872652331C}" type="datetimeFigureOut">
              <a:rPr lang="sr-Latn-RS" smtClean="0"/>
              <a:t>14.11.2010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1F534F1C-B2E3-4721-A170-46933C52D083}" type="slidenum">
              <a:rPr lang="sr-Latn-RS" smtClean="0"/>
              <a:t>‹#›</a:t>
            </a:fld>
            <a:endParaRPr lang="sr-Latn-RS"/>
          </a:p>
        </p:txBody>
      </p:sp>
      <p:sp>
        <p:nvSpPr>
          <p:cNvPr id="9" name="Content Placeholder 8"/>
          <p:cNvSpPr>
            <a:spLocks noGrp="1"/>
          </p:cNvSpPr>
          <p:nvPr>
            <p:ph sz="quarter" idx="13"/>
          </p:nvPr>
        </p:nvSpPr>
        <p:spPr>
          <a:xfrm>
            <a:off x="676655"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7963798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4720B09-65C5-40D1-8E70-9B872652331C}" type="datetimeFigureOut">
              <a:rPr lang="sr-Latn-RS" smtClean="0"/>
              <a:t>14.11.2010</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1F534F1C-B2E3-4721-A170-46933C52D083}" type="slidenum">
              <a:rPr lang="sr-Latn-RS" smtClean="0"/>
              <a:t>‹#›</a:t>
            </a:fld>
            <a:endParaRPr lang="sr-Latn-RS"/>
          </a:p>
        </p:txBody>
      </p:sp>
    </p:spTree>
    <p:extLst>
      <p:ext uri="{BB962C8B-B14F-4D97-AF65-F5344CB8AC3E}">
        <p14:creationId xmlns:p14="http://schemas.microsoft.com/office/powerpoint/2010/main" val="2959407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4720B09-65C5-40D1-8E70-9B872652331C}" type="datetimeFigureOut">
              <a:rPr lang="sr-Latn-RS" smtClean="0"/>
              <a:t>14.11.2010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1F534F1C-B2E3-4721-A170-46933C52D083}" type="slidenum">
              <a:rPr lang="sr-Latn-RS" smtClean="0"/>
              <a:t>‹#›</a:t>
            </a:fld>
            <a:endParaRPr lang="sr-Latn-RS"/>
          </a:p>
        </p:txBody>
      </p:sp>
    </p:spTree>
    <p:extLst>
      <p:ext uri="{BB962C8B-B14F-4D97-AF65-F5344CB8AC3E}">
        <p14:creationId xmlns:p14="http://schemas.microsoft.com/office/powerpoint/2010/main" val="30422068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5"/>
              </a:gs>
              <a:gs pos="90000">
                <a:schemeClr val="accent5">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34720B09-65C5-40D1-8E70-9B872652331C}" type="datetimeFigureOut">
              <a:rPr lang="sr-Latn-RS" smtClean="0"/>
              <a:t>14.11.2010</a:t>
            </a:fld>
            <a:endParaRPr lang="sr-Latn-RS"/>
          </a:p>
        </p:txBody>
      </p:sp>
      <p:sp>
        <p:nvSpPr>
          <p:cNvPr id="3" name="Footer Placeholder 2"/>
          <p:cNvSpPr>
            <a:spLocks noGrp="1"/>
          </p:cNvSpPr>
          <p:nvPr>
            <p:ph type="ftr" sz="quarter" idx="11"/>
          </p:nvPr>
        </p:nvSpPr>
        <p:spPr/>
        <p:txBody>
          <a:bodyPr/>
          <a:lstStyle/>
          <a:p>
            <a:endParaRPr lang="sr-Latn-RS"/>
          </a:p>
        </p:txBody>
      </p:sp>
      <p:sp>
        <p:nvSpPr>
          <p:cNvPr id="4" name="Slide Number Placeholder 3"/>
          <p:cNvSpPr>
            <a:spLocks noGrp="1"/>
          </p:cNvSpPr>
          <p:nvPr>
            <p:ph type="sldNum" sz="quarter" idx="12"/>
          </p:nvPr>
        </p:nvSpPr>
        <p:spPr/>
        <p:txBody>
          <a:bodyPr/>
          <a:lstStyle/>
          <a:p>
            <a:fld id="{1F534F1C-B2E3-4721-A170-46933C52D083}" type="slidenum">
              <a:rPr lang="sr-Latn-RS" smtClean="0"/>
              <a:t>‹#›</a:t>
            </a:fld>
            <a:endParaRPr lang="sr-Latn-RS"/>
          </a:p>
        </p:txBody>
      </p:sp>
    </p:spTree>
    <p:extLst>
      <p:ext uri="{BB962C8B-B14F-4D97-AF65-F5344CB8AC3E}">
        <p14:creationId xmlns:p14="http://schemas.microsoft.com/office/powerpoint/2010/main" val="4237323521"/>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ounded Rectangle 15"/>
          <p:cNvSpPr/>
          <p:nvPr userDrawn="1"/>
        </p:nvSpPr>
        <p:spPr>
          <a:xfrm>
            <a:off x="228600" y="228600"/>
            <a:ext cx="8695944" cy="1426464"/>
          </a:xfrm>
          <a:prstGeom prst="roundRect">
            <a:avLst>
              <a:gd name="adj" fmla="val 7136"/>
            </a:avLst>
          </a:prstGeom>
          <a:gradFill>
            <a:gsLst>
              <a:gs pos="0">
                <a:schemeClr val="accent5"/>
              </a:gs>
              <a:gs pos="90000">
                <a:schemeClr val="accent5">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34720B09-65C5-40D1-8E70-9B872652331C}" type="datetimeFigureOut">
              <a:rPr lang="sr-Latn-RS" smtClean="0"/>
              <a:t>14.11.2010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1F534F1C-B2E3-4721-A170-46933C52D083}" type="slidenum">
              <a:rPr lang="sr-Latn-RS" smtClean="0"/>
              <a:t>‹#›</a:t>
            </a:fld>
            <a:endParaRPr lang="sr-Latn-R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99648503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5"/>
              </a:gs>
              <a:gs pos="90000">
                <a:schemeClr val="accent5">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34720B09-65C5-40D1-8E70-9B872652331C}" type="datetimeFigureOut">
              <a:rPr lang="sr-Latn-RS" smtClean="0"/>
              <a:t>14.11.2010</a:t>
            </a:fld>
            <a:endParaRPr lang="sr-Latn-R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sr-Latn-R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1F534F1C-B2E3-4721-A170-46933C52D083}" type="slidenum">
              <a:rPr lang="sr-Latn-RS" smtClean="0"/>
              <a:t>‹#›</a:t>
            </a:fld>
            <a:endParaRPr lang="sr-Latn-R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3074" name="Picture 2" descr="C:\Users\Vanja\Pictures\Sinergija\Sinergija 10 logo\SINERGIJA logo za svetle pozadine.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7155472" y="5949280"/>
            <a:ext cx="1854514" cy="774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8598873"/>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iming>
    <p:tnLst>
      <p:par>
        <p:cTn id="1" dur="indefinite" restart="never" nodeType="tmRoot"/>
      </p:par>
    </p:tnLst>
  </p:timing>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images.google.com/imgres?imgurl=http://www.compu-tel.de/computer-shop/gross/6c29.jpg&amp;imgrefurl=http://www.compu-tel.de/computer-shop/&amp;h=1024&amp;w=690&amp;sz=46&amp;hl=en&amp;start=19&amp;tbnid=kgu5uYLSZtjMuM:&amp;tbnh=150&amp;tbnw=101&amp;prev=/images?q=computer&amp;svnum=10&amp;hl=en&amp;sa=N" TargetMode="Externa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images.google.com/imgres?imgurl=http://www.compu-tel.de/computer-shop/gross/6c29.jpg&amp;imgrefurl=http://www.compu-tel.de/computer-shop/&amp;h=1024&amp;w=690&amp;sz=46&amp;hl=en&amp;start=19&amp;tbnid=kgu5uYLSZtjMuM:&amp;tbnh=150&amp;tbnw=101&amp;prev=/images?q=computer&amp;svnum=10&amp;hl=en&amp;sa=N" TargetMode="External"/><Relationship Id="rId1" Type="http://schemas.openxmlformats.org/officeDocument/2006/relationships/slideLayout" Target="../slideLayouts/slideLayout3.xml"/><Relationship Id="rId6" Type="http://schemas.openxmlformats.org/officeDocument/2006/relationships/image" Target="../media/image9.jpeg"/><Relationship Id="rId5" Type="http://schemas.openxmlformats.org/officeDocument/2006/relationships/hyperlink" Target="http://www.webtivitydesigns.com/images/server_rack.jpg" TargetMode="Externa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hyperlink" Target="http://www.websiteoptimization.com/services/analyze/" TargetMode="External"/><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hyperlink" Target="http://www.speedtest.net/" TargetMode="External"/></Relationships>
</file>

<file path=ppt/slides/_rels/slide8.xml.rels><?xml version="1.0" encoding="UTF-8" standalone="yes"?>
<Relationships xmlns="http://schemas.openxmlformats.org/package/2006/relationships"><Relationship Id="rId3" Type="http://schemas.openxmlformats.org/officeDocument/2006/relationships/oleObject" Target="../embeddings/Microsoft_Excel_97-2003_Worksheet1.xls"/><Relationship Id="rId2" Type="http://schemas.openxmlformats.org/officeDocument/2006/relationships/slideLayout" Target="../slideLayouts/slideLayout3.xml"/><Relationship Id="rId1" Type="http://schemas.openxmlformats.org/officeDocument/2006/relationships/vmlDrawing" Target="../drawings/vmlDrawing1.vml"/><Relationship Id="rId5" Type="http://schemas.openxmlformats.org/officeDocument/2006/relationships/image" Target="../media/image13.png"/><Relationship Id="rId4" Type="http://schemas.openxmlformats.org/officeDocument/2006/relationships/image" Target="../media/image19.emf"/></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images.google.com/imgres?imgurl=http://www.compu-tel.de/computer-shop/gross/6c29.jpg&amp;imgrefurl=http://www.compu-tel.de/computer-shop/&amp;h=1024&amp;w=690&amp;sz=46&amp;hl=en&amp;start=19&amp;tbnid=kgu5uYLSZtjMuM:&amp;tbnh=150&amp;tbnw=101&amp;prev=/images?q=computer&amp;svnum=10&amp;hl=en&amp;sa=N" TargetMode="Externa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p:txBody>
          <a:bodyPr/>
          <a:lstStyle/>
          <a:p>
            <a:pPr eaLnBrk="1" hangingPunct="1"/>
            <a:r>
              <a:rPr lang="en-US" smtClean="0"/>
              <a:t>The Scaling Habits of ASP.NET Applications</a:t>
            </a:r>
          </a:p>
        </p:txBody>
      </p:sp>
      <p:sp>
        <p:nvSpPr>
          <p:cNvPr id="5123" name="Rectangle 3"/>
          <p:cNvSpPr>
            <a:spLocks noGrp="1" noChangeArrowheads="1"/>
          </p:cNvSpPr>
          <p:nvPr>
            <p:ph type="subTitle" idx="1"/>
          </p:nvPr>
        </p:nvSpPr>
        <p:spPr/>
        <p:txBody>
          <a:bodyPr/>
          <a:lstStyle/>
          <a:p>
            <a:pPr eaLnBrk="1" hangingPunct="1"/>
            <a:r>
              <a:rPr lang="en-US" dirty="0" smtClean="0"/>
              <a:t>Richard Campbell</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Grp="1" noChangeArrowheads="1"/>
          </p:cNvSpPr>
          <p:nvPr>
            <p:ph idx="1"/>
          </p:nvPr>
        </p:nvSpPr>
        <p:spPr/>
        <p:txBody>
          <a:bodyPr/>
          <a:lstStyle/>
          <a:p>
            <a:pPr eaLnBrk="1" hangingPunct="1"/>
            <a:r>
              <a:rPr lang="en-US" smtClean="0"/>
              <a:t>10 to 50 requests/second </a:t>
            </a:r>
          </a:p>
          <a:p>
            <a:pPr eaLnBrk="1" hangingPunct="1"/>
            <a:r>
              <a:rPr lang="en-US" smtClean="0"/>
              <a:t>5 to 15 users</a:t>
            </a:r>
          </a:p>
          <a:p>
            <a:pPr eaLnBrk="1" hangingPunct="1"/>
            <a:r>
              <a:rPr lang="en-US" smtClean="0"/>
              <a:t>15 active sessions at peak</a:t>
            </a:r>
          </a:p>
          <a:p>
            <a:pPr eaLnBrk="1" hangingPunct="1"/>
            <a:r>
              <a:rPr lang="en-US" smtClean="0"/>
              <a:t>Problems with performance on areas of the site</a:t>
            </a:r>
          </a:p>
          <a:p>
            <a:pPr lvl="1" eaLnBrk="1" hangingPunct="1"/>
            <a:r>
              <a:rPr lang="en-US" smtClean="0"/>
              <a:t>Multi-User Issues</a:t>
            </a:r>
          </a:p>
          <a:p>
            <a:pPr lvl="1" eaLnBrk="1" hangingPunct="1"/>
            <a:r>
              <a:rPr lang="en-US" smtClean="0"/>
              <a:t>Complex input screens</a:t>
            </a:r>
          </a:p>
          <a:p>
            <a:pPr lvl="1" eaLnBrk="1" hangingPunct="1"/>
            <a:r>
              <a:rPr lang="en-US" smtClean="0"/>
              <a:t>Reports</a:t>
            </a:r>
          </a:p>
          <a:p>
            <a:pPr lvl="1" eaLnBrk="1" hangingPunct="1"/>
            <a:endParaRPr lang="en-US" smtClean="0"/>
          </a:p>
        </p:txBody>
      </p:sp>
      <p:sp>
        <p:nvSpPr>
          <p:cNvPr id="13314" name="Rectangle 2"/>
          <p:cNvSpPr>
            <a:spLocks noGrp="1" noChangeArrowheads="1"/>
          </p:cNvSpPr>
          <p:nvPr>
            <p:ph type="title"/>
          </p:nvPr>
        </p:nvSpPr>
        <p:spPr/>
        <p:txBody>
          <a:bodyPr/>
          <a:lstStyle/>
          <a:p>
            <a:pPr eaLnBrk="1" hangingPunct="1"/>
            <a:r>
              <a:rPr lang="en-US" smtClean="0"/>
              <a:t>Scaling Habits</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idx="1"/>
          </p:nvPr>
        </p:nvSpPr>
        <p:spPr/>
        <p:txBody>
          <a:bodyPr/>
          <a:lstStyle/>
          <a:p>
            <a:pPr eaLnBrk="1" hangingPunct="1"/>
            <a:r>
              <a:rPr lang="en-US" smtClean="0"/>
              <a:t>Fix logical scaling problems</a:t>
            </a:r>
          </a:p>
          <a:p>
            <a:pPr lvl="1" eaLnBrk="1" hangingPunct="1"/>
            <a:r>
              <a:rPr lang="en-US" smtClean="0"/>
              <a:t>Multi-user data access</a:t>
            </a:r>
          </a:p>
          <a:p>
            <a:pPr eaLnBrk="1" hangingPunct="1"/>
            <a:r>
              <a:rPr lang="en-US" smtClean="0"/>
              <a:t>Get user feedback</a:t>
            </a:r>
          </a:p>
          <a:p>
            <a:pPr lvl="1" eaLnBrk="1" hangingPunct="1"/>
            <a:r>
              <a:rPr lang="en-US" smtClean="0"/>
              <a:t>Humiliating but useful</a:t>
            </a:r>
          </a:p>
          <a:p>
            <a:pPr lvl="1" eaLnBrk="1" hangingPunct="1"/>
            <a:r>
              <a:rPr lang="en-US" smtClean="0"/>
              <a:t>Fix the actual user pains</a:t>
            </a:r>
          </a:p>
          <a:p>
            <a:pPr lvl="1" eaLnBrk="1" hangingPunct="1"/>
            <a:r>
              <a:rPr lang="en-US" smtClean="0"/>
              <a:t>Watch your app in use</a:t>
            </a:r>
          </a:p>
          <a:p>
            <a:pPr eaLnBrk="1" hangingPunct="1">
              <a:buFontTx/>
              <a:buChar char="-"/>
            </a:pPr>
            <a:endParaRPr lang="en-US" smtClean="0"/>
          </a:p>
        </p:txBody>
      </p:sp>
      <p:sp>
        <p:nvSpPr>
          <p:cNvPr id="14338" name="Rectangle 2"/>
          <p:cNvSpPr>
            <a:spLocks noGrp="1" noChangeArrowheads="1"/>
          </p:cNvSpPr>
          <p:nvPr>
            <p:ph type="title"/>
          </p:nvPr>
        </p:nvSpPr>
        <p:spPr/>
        <p:txBody>
          <a:bodyPr/>
          <a:lstStyle/>
          <a:p>
            <a:pPr eaLnBrk="1" hangingPunct="1"/>
            <a:r>
              <a:rPr lang="en-US" smtClean="0"/>
              <a:t>Solutions for Version 1</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idx="1"/>
          </p:nvPr>
        </p:nvSpPr>
        <p:spPr>
          <a:xfrm>
            <a:off x="609600" y="1828800"/>
            <a:ext cx="6172200" cy="4191000"/>
          </a:xfrm>
        </p:spPr>
        <p:txBody>
          <a:bodyPr/>
          <a:lstStyle/>
          <a:p>
            <a:pPr eaLnBrk="1" hangingPunct="1"/>
            <a:r>
              <a:rPr lang="en-US" smtClean="0"/>
              <a:t>Focus on features</a:t>
            </a:r>
          </a:p>
          <a:p>
            <a:pPr lvl="1" eaLnBrk="1" hangingPunct="1"/>
            <a:r>
              <a:rPr lang="en-US" smtClean="0"/>
              <a:t>What is missing</a:t>
            </a:r>
          </a:p>
          <a:p>
            <a:pPr eaLnBrk="1" hangingPunct="1"/>
            <a:r>
              <a:rPr lang="en-US" smtClean="0"/>
              <a:t>Bug Fixing</a:t>
            </a:r>
          </a:p>
          <a:p>
            <a:pPr eaLnBrk="1" hangingPunct="1"/>
            <a:r>
              <a:rPr lang="en-US" smtClean="0"/>
              <a:t>Rethink the App or UI</a:t>
            </a:r>
          </a:p>
          <a:p>
            <a:pPr lvl="1" eaLnBrk="1" hangingPunct="1"/>
            <a:r>
              <a:rPr lang="en-US" smtClean="0"/>
              <a:t>Some new directions</a:t>
            </a:r>
          </a:p>
          <a:p>
            <a:pPr eaLnBrk="1" hangingPunct="1"/>
            <a:r>
              <a:rPr lang="en-US" smtClean="0"/>
              <a:t>Larger and more diverse users base</a:t>
            </a:r>
          </a:p>
        </p:txBody>
      </p:sp>
      <p:sp>
        <p:nvSpPr>
          <p:cNvPr id="15362" name="Rectangle 2"/>
          <p:cNvSpPr>
            <a:spLocks noGrp="1" noChangeArrowheads="1"/>
          </p:cNvSpPr>
          <p:nvPr>
            <p:ph type="title"/>
          </p:nvPr>
        </p:nvSpPr>
        <p:spPr/>
        <p:txBody>
          <a:bodyPr/>
          <a:lstStyle/>
          <a:p>
            <a:pPr eaLnBrk="1" hangingPunct="1"/>
            <a:r>
              <a:rPr lang="en-US" smtClean="0"/>
              <a:t>Version 2: Make it work right</a:t>
            </a:r>
          </a:p>
        </p:txBody>
      </p:sp>
      <p:pic>
        <p:nvPicPr>
          <p:cNvPr id="15364" name="Picture 4" descr="6c29">
            <a:hlinkClick r:id="rId2"/>
          </p:cNvPr>
          <p:cNvPicPr>
            <a:picLocks noChangeAspect="1" noChangeArrowheads="1"/>
          </p:cNvPicPr>
          <p:nvPr/>
        </p:nvPicPr>
        <p:blipFill>
          <a:blip r:embed="rId3"/>
          <a:srcRect/>
          <a:stretch>
            <a:fillRect/>
          </a:stretch>
        </p:blipFill>
        <p:spPr bwMode="auto">
          <a:xfrm>
            <a:off x="7391400" y="2362200"/>
            <a:ext cx="742950" cy="1066800"/>
          </a:xfrm>
          <a:prstGeom prst="rect">
            <a:avLst/>
          </a:prstGeom>
          <a:noFill/>
          <a:ln w="9525">
            <a:noFill/>
            <a:miter lim="800000"/>
            <a:headEnd/>
            <a:tailEnd/>
          </a:ln>
        </p:spPr>
      </p:pic>
      <p:pic>
        <p:nvPicPr>
          <p:cNvPr id="15365" name="Picture 5" descr="6c29">
            <a:hlinkClick r:id="rId2"/>
          </p:cNvPr>
          <p:cNvPicPr>
            <a:picLocks noChangeAspect="1" noChangeArrowheads="1"/>
          </p:cNvPicPr>
          <p:nvPr/>
        </p:nvPicPr>
        <p:blipFill>
          <a:blip r:embed="rId3"/>
          <a:srcRect/>
          <a:stretch>
            <a:fillRect/>
          </a:stretch>
        </p:blipFill>
        <p:spPr bwMode="auto">
          <a:xfrm>
            <a:off x="7391400" y="3581400"/>
            <a:ext cx="738188" cy="1095375"/>
          </a:xfrm>
          <a:prstGeom prst="rect">
            <a:avLst/>
          </a:prstGeom>
          <a:noFill/>
          <a:ln w="9525">
            <a:noFill/>
            <a:miter lim="800000"/>
            <a:headEnd/>
            <a:tailEnd/>
          </a:ln>
        </p:spPr>
      </p:pic>
      <p:sp>
        <p:nvSpPr>
          <p:cNvPr id="15366" name="Rectangle 6"/>
          <p:cNvSpPr>
            <a:spLocks noChangeArrowheads="1"/>
          </p:cNvSpPr>
          <p:nvPr/>
        </p:nvSpPr>
        <p:spPr bwMode="auto">
          <a:xfrm>
            <a:off x="2438400" y="5638800"/>
            <a:ext cx="4800600" cy="685800"/>
          </a:xfrm>
          <a:prstGeom prst="rect">
            <a:avLst/>
          </a:prstGeom>
          <a:solidFill>
            <a:schemeClr val="accent1"/>
          </a:solidFill>
          <a:ln w="9525">
            <a:solidFill>
              <a:schemeClr val="tx1"/>
            </a:solidFill>
            <a:miter lim="800000"/>
            <a:headEnd/>
            <a:tailEnd/>
          </a:ln>
        </p:spPr>
        <p:txBody>
          <a:bodyPr wrap="none" anchor="ctr"/>
          <a:lstStyle/>
          <a:p>
            <a:pPr algn="ctr"/>
            <a:r>
              <a:rPr lang="en-US"/>
              <a:t>Now your boss likes your app too</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4"/>
          <p:cNvSpPr>
            <a:spLocks noGrp="1" noChangeArrowheads="1"/>
          </p:cNvSpPr>
          <p:nvPr>
            <p:ph idx="1"/>
          </p:nvPr>
        </p:nvSpPr>
        <p:spPr>
          <a:noFill/>
        </p:spPr>
        <p:txBody>
          <a:bodyPr/>
          <a:lstStyle/>
          <a:p>
            <a:pPr eaLnBrk="1" hangingPunct="1"/>
            <a:r>
              <a:rPr lang="en-US" smtClean="0"/>
              <a:t>50 to 100 requests/second </a:t>
            </a:r>
          </a:p>
          <a:p>
            <a:pPr eaLnBrk="1" hangingPunct="1"/>
            <a:r>
              <a:rPr lang="en-US" smtClean="0"/>
              <a:t>15 to 50 users (5-10 are remote!)</a:t>
            </a:r>
          </a:p>
          <a:p>
            <a:pPr eaLnBrk="1" hangingPunct="1"/>
            <a:r>
              <a:rPr lang="en-US" smtClean="0"/>
              <a:t>30 active sessions at peak</a:t>
            </a:r>
          </a:p>
          <a:p>
            <a:pPr eaLnBrk="1" hangingPunct="1"/>
            <a:r>
              <a:rPr lang="en-US" smtClean="0"/>
              <a:t>Problems </a:t>
            </a:r>
          </a:p>
          <a:p>
            <a:pPr lvl="1" eaLnBrk="1" hangingPunct="1"/>
            <a:r>
              <a:rPr lang="en-US" smtClean="0"/>
              <a:t>Fights with IT over remote access</a:t>
            </a:r>
          </a:p>
          <a:p>
            <a:pPr lvl="1" eaLnBrk="1" hangingPunct="1"/>
            <a:r>
              <a:rPr lang="en-US" smtClean="0"/>
              <a:t>Reach the single server limit</a:t>
            </a:r>
          </a:p>
          <a:p>
            <a:pPr lvl="2" eaLnBrk="1" hangingPunct="1"/>
            <a:r>
              <a:rPr lang="en-US" smtClean="0"/>
              <a:t>What does this look like?</a:t>
            </a:r>
          </a:p>
        </p:txBody>
      </p:sp>
      <p:sp>
        <p:nvSpPr>
          <p:cNvPr id="16386" name="Rectangle 2"/>
          <p:cNvSpPr>
            <a:spLocks noGrp="1" noChangeArrowheads="1"/>
          </p:cNvSpPr>
          <p:nvPr>
            <p:ph type="title"/>
          </p:nvPr>
        </p:nvSpPr>
        <p:spPr/>
        <p:txBody>
          <a:bodyPr/>
          <a:lstStyle/>
          <a:p>
            <a:pPr eaLnBrk="1" hangingPunct="1"/>
            <a:r>
              <a:rPr lang="en-US" smtClean="0"/>
              <a:t>Scaling Habits</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title"/>
          </p:nvPr>
        </p:nvSpPr>
        <p:spPr/>
        <p:txBody>
          <a:bodyPr/>
          <a:lstStyle/>
          <a:p>
            <a:pPr eaLnBrk="1" hangingPunct="1"/>
            <a:endParaRPr lang="en-US" smtClean="0"/>
          </a:p>
        </p:txBody>
      </p:sp>
      <p:pic>
        <p:nvPicPr>
          <p:cNvPr id="17414" name="Picture 6" descr="C:\Users\Richard.GUHHOME\Pictures\nuke_fizeau.jpg"/>
          <p:cNvPicPr>
            <a:picLocks noChangeAspect="1" noChangeArrowheads="1"/>
          </p:cNvPicPr>
          <p:nvPr/>
        </p:nvPicPr>
        <p:blipFill>
          <a:blip r:embed="rId2"/>
          <a:srcRect/>
          <a:stretch>
            <a:fillRect/>
          </a:stretch>
        </p:blipFill>
        <p:spPr bwMode="auto">
          <a:xfrm>
            <a:off x="1600200" y="1066800"/>
            <a:ext cx="6096000" cy="4848225"/>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idx="1"/>
          </p:nvPr>
        </p:nvSpPr>
        <p:spPr/>
        <p:txBody>
          <a:bodyPr/>
          <a:lstStyle/>
          <a:p>
            <a:pPr eaLnBrk="1" hangingPunct="1"/>
            <a:r>
              <a:rPr lang="en-US" smtClean="0"/>
              <a:t>Memory consumption above 80%</a:t>
            </a:r>
          </a:p>
          <a:p>
            <a:pPr eaLnBrk="1" hangingPunct="1"/>
            <a:r>
              <a:rPr lang="en-US" smtClean="0"/>
              <a:t>Processor consumption at 100% all the time</a:t>
            </a:r>
          </a:p>
          <a:p>
            <a:pPr eaLnBrk="1" hangingPunct="1"/>
            <a:r>
              <a:rPr lang="en-US" smtClean="0"/>
              <a:t>Request queues start to grow out of hand</a:t>
            </a:r>
          </a:p>
          <a:p>
            <a:pPr eaLnBrk="1" hangingPunct="1"/>
            <a:r>
              <a:rPr lang="en-US" smtClean="0"/>
              <a:t>Page timeouts (server not available)</a:t>
            </a:r>
          </a:p>
          <a:p>
            <a:pPr eaLnBrk="1" hangingPunct="1"/>
            <a:r>
              <a:rPr lang="en-US" smtClean="0"/>
              <a:t>Sessions get lost</a:t>
            </a:r>
          </a:p>
          <a:p>
            <a:pPr eaLnBrk="1" hangingPunct="1"/>
            <a:r>
              <a:rPr lang="en-US" smtClean="0"/>
              <a:t>People can’t finish their work!</a:t>
            </a:r>
          </a:p>
        </p:txBody>
      </p:sp>
      <p:sp>
        <p:nvSpPr>
          <p:cNvPr id="11266" name="Rectangle 2"/>
          <p:cNvSpPr>
            <a:spLocks noGrp="1" noChangeArrowheads="1"/>
          </p:cNvSpPr>
          <p:nvPr>
            <p:ph type="title"/>
          </p:nvPr>
        </p:nvSpPr>
        <p:spPr/>
        <p:txBody>
          <a:bodyPr/>
          <a:lstStyle/>
          <a:p>
            <a:pPr eaLnBrk="1" hangingPunct="1"/>
            <a:r>
              <a:rPr lang="en-US" smtClean="0"/>
              <a:t>What does it really look like?</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p:cNvSpPr>
            <a:spLocks noGrp="1" noChangeArrowheads="1"/>
          </p:cNvSpPr>
          <p:nvPr>
            <p:ph idx="1"/>
          </p:nvPr>
        </p:nvSpPr>
        <p:spPr/>
        <p:txBody>
          <a:bodyPr/>
          <a:lstStyle/>
          <a:p>
            <a:pPr eaLnBrk="1" hangingPunct="1"/>
            <a:r>
              <a:rPr lang="en-US" smtClean="0"/>
              <a:t>More Hardware</a:t>
            </a:r>
          </a:p>
          <a:p>
            <a:pPr lvl="1" eaLnBrk="1" hangingPunct="1"/>
            <a:r>
              <a:rPr lang="en-US" smtClean="0"/>
              <a:t>Dedicated web server </a:t>
            </a:r>
          </a:p>
          <a:p>
            <a:pPr lvl="1" eaLnBrk="1" hangingPunct="1"/>
            <a:r>
              <a:rPr lang="en-US" smtClean="0"/>
              <a:t>Separate database server (probably shared)</a:t>
            </a:r>
          </a:p>
          <a:p>
            <a:pPr eaLnBrk="1" hangingPunct="1"/>
            <a:r>
              <a:rPr lang="en-US" smtClean="0"/>
              <a:t>Find the low hanging fruit</a:t>
            </a:r>
          </a:p>
          <a:p>
            <a:pPr lvl="1" eaLnBrk="1" hangingPunct="1"/>
            <a:r>
              <a:rPr lang="en-US" smtClean="0"/>
              <a:t>Fix querying</a:t>
            </a:r>
          </a:p>
          <a:p>
            <a:pPr lvl="1" eaLnBrk="1" hangingPunct="1"/>
            <a:r>
              <a:rPr lang="en-US" smtClean="0"/>
              <a:t>Get your page size under control</a:t>
            </a:r>
          </a:p>
          <a:p>
            <a:pPr lvl="1" eaLnBrk="1" hangingPunct="1"/>
            <a:endParaRPr lang="en-US" smtClean="0"/>
          </a:p>
        </p:txBody>
      </p:sp>
      <p:sp>
        <p:nvSpPr>
          <p:cNvPr id="18434" name="Rectangle 2"/>
          <p:cNvSpPr>
            <a:spLocks noGrp="1" noChangeArrowheads="1"/>
          </p:cNvSpPr>
          <p:nvPr>
            <p:ph type="title"/>
          </p:nvPr>
        </p:nvSpPr>
        <p:spPr/>
        <p:txBody>
          <a:bodyPr/>
          <a:lstStyle/>
          <a:p>
            <a:pPr eaLnBrk="1" hangingPunct="1"/>
            <a:r>
              <a:rPr lang="en-US" smtClean="0"/>
              <a:t>Solutions for Version 2</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Picture 4" descr="GetOpenContent"/>
          <p:cNvPicPr>
            <a:picLocks noGrp="1" noChangeAspect="1" noChangeArrowheads="1"/>
          </p:cNvPicPr>
          <p:nvPr>
            <p:ph idx="1"/>
          </p:nvPr>
        </p:nvPicPr>
        <p:blipFill>
          <a:blip r:embed="rId2"/>
          <a:srcRect/>
          <a:stretch>
            <a:fillRect/>
          </a:stretch>
        </p:blipFill>
        <p:spPr>
          <a:xfrm>
            <a:off x="6629400" y="1905000"/>
            <a:ext cx="2271713" cy="3505200"/>
          </a:xfrm>
          <a:noFill/>
        </p:spPr>
      </p:pic>
      <p:sp>
        <p:nvSpPr>
          <p:cNvPr id="19458" name="Rectangle 2"/>
          <p:cNvSpPr>
            <a:spLocks noGrp="1" noChangeArrowheads="1"/>
          </p:cNvSpPr>
          <p:nvPr>
            <p:ph type="title"/>
          </p:nvPr>
        </p:nvSpPr>
        <p:spPr/>
        <p:txBody>
          <a:bodyPr/>
          <a:lstStyle/>
          <a:p>
            <a:pPr eaLnBrk="1" hangingPunct="1"/>
            <a:r>
              <a:rPr lang="en-US" smtClean="0"/>
              <a:t>Version 3: Business Traction</a:t>
            </a:r>
          </a:p>
        </p:txBody>
      </p:sp>
      <p:sp>
        <p:nvSpPr>
          <p:cNvPr id="19460" name="Rectangle 5"/>
          <p:cNvSpPr>
            <a:spLocks noGrp="1" noChangeArrowheads="1"/>
          </p:cNvSpPr>
          <p:nvPr>
            <p:ph type="body" idx="4294967295"/>
          </p:nvPr>
        </p:nvSpPr>
        <p:spPr>
          <a:xfrm>
            <a:off x="0" y="1828800"/>
            <a:ext cx="5867400" cy="4191000"/>
          </a:xfrm>
        </p:spPr>
        <p:txBody>
          <a:bodyPr/>
          <a:lstStyle/>
          <a:p>
            <a:pPr eaLnBrk="1" hangingPunct="1"/>
            <a:r>
              <a:rPr lang="en-US" smtClean="0"/>
              <a:t>Weighing business priorities</a:t>
            </a:r>
          </a:p>
          <a:p>
            <a:pPr lvl="1" eaLnBrk="1" hangingPunct="1"/>
            <a:r>
              <a:rPr lang="en-US" smtClean="0"/>
              <a:t>Formal IT transition point</a:t>
            </a:r>
          </a:p>
          <a:p>
            <a:pPr lvl="1" eaLnBrk="1" hangingPunct="1"/>
            <a:r>
              <a:rPr lang="en-US" smtClean="0"/>
              <a:t>There is budget</a:t>
            </a:r>
          </a:p>
          <a:p>
            <a:pPr eaLnBrk="1" hangingPunct="1"/>
            <a:r>
              <a:rPr lang="en-US" smtClean="0"/>
              <a:t>Scaling versus Reliability</a:t>
            </a:r>
          </a:p>
          <a:p>
            <a:pPr lvl="1" eaLnBrk="1" hangingPunct="1"/>
            <a:r>
              <a:rPr lang="en-US" smtClean="0"/>
              <a:t>Which one is more important</a:t>
            </a:r>
          </a:p>
          <a:p>
            <a:pPr eaLnBrk="1" hangingPunct="1"/>
            <a:r>
              <a:rPr lang="en-US" smtClean="0"/>
              <a:t>99% verses 100% up time</a:t>
            </a:r>
          </a:p>
          <a:p>
            <a:pPr lvl="1" eaLnBrk="1" hangingPunct="1"/>
            <a:r>
              <a:rPr lang="en-US" smtClean="0"/>
              <a:t>Cost of Reliability</a:t>
            </a:r>
          </a:p>
          <a:p>
            <a:pPr lvl="1" eaLnBrk="1" hangingPunct="1">
              <a:buFontTx/>
              <a:buNone/>
            </a:pPr>
            <a:endParaRPr lang="en-US" smtClean="0"/>
          </a:p>
        </p:txBody>
      </p:sp>
      <p:sp>
        <p:nvSpPr>
          <p:cNvPr id="19461" name="Rectangle 6"/>
          <p:cNvSpPr>
            <a:spLocks noChangeArrowheads="1"/>
          </p:cNvSpPr>
          <p:nvPr/>
        </p:nvSpPr>
        <p:spPr bwMode="auto">
          <a:xfrm>
            <a:off x="2438400" y="5638800"/>
            <a:ext cx="4800600" cy="685800"/>
          </a:xfrm>
          <a:prstGeom prst="rect">
            <a:avLst/>
          </a:prstGeom>
          <a:solidFill>
            <a:schemeClr val="accent1"/>
          </a:solidFill>
          <a:ln w="9525">
            <a:solidFill>
              <a:schemeClr val="tx1"/>
            </a:solidFill>
            <a:miter lim="800000"/>
            <a:headEnd/>
            <a:tailEnd/>
          </a:ln>
        </p:spPr>
        <p:txBody>
          <a:bodyPr wrap="none" anchor="ctr"/>
          <a:lstStyle/>
          <a:p>
            <a:pPr algn="ctr"/>
            <a:r>
              <a:rPr lang="en-US"/>
              <a:t>People you don’t know like your app</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idx="1"/>
          </p:nvPr>
        </p:nvSpPr>
        <p:spPr/>
        <p:txBody>
          <a:bodyPr/>
          <a:lstStyle/>
          <a:p>
            <a:pPr eaLnBrk="1" hangingPunct="1"/>
            <a:r>
              <a:rPr lang="en-US" smtClean="0"/>
              <a:t>300 to 1000 requests/second </a:t>
            </a:r>
          </a:p>
          <a:p>
            <a:pPr eaLnBrk="1" hangingPunct="1"/>
            <a:r>
              <a:rPr lang="en-US" smtClean="0"/>
              <a:t>100 to 500 users</a:t>
            </a:r>
          </a:p>
          <a:p>
            <a:pPr eaLnBrk="1" hangingPunct="1"/>
            <a:r>
              <a:rPr lang="en-US" smtClean="0"/>
              <a:t>300 active sessions at peak</a:t>
            </a:r>
          </a:p>
          <a:p>
            <a:pPr eaLnBrk="1" hangingPunct="1"/>
            <a:r>
              <a:rPr lang="en-US" smtClean="0"/>
              <a:t>Problems </a:t>
            </a:r>
          </a:p>
          <a:p>
            <a:pPr lvl="1" eaLnBrk="1" hangingPunct="1"/>
            <a:r>
              <a:rPr lang="en-US" smtClean="0"/>
              <a:t>Performance is now front and center</a:t>
            </a:r>
          </a:p>
          <a:p>
            <a:pPr lvl="1" eaLnBrk="1" hangingPunct="1"/>
            <a:r>
              <a:rPr lang="en-US" smtClean="0"/>
              <a:t>Consequences of downtime are now significant</a:t>
            </a:r>
          </a:p>
        </p:txBody>
      </p:sp>
      <p:sp>
        <p:nvSpPr>
          <p:cNvPr id="21506" name="Rectangle 2"/>
          <p:cNvSpPr>
            <a:spLocks noGrp="1" noChangeArrowheads="1"/>
          </p:cNvSpPr>
          <p:nvPr>
            <p:ph type="title"/>
          </p:nvPr>
        </p:nvSpPr>
        <p:spPr/>
        <p:txBody>
          <a:bodyPr/>
          <a:lstStyle/>
          <a:p>
            <a:pPr eaLnBrk="1" hangingPunct="1"/>
            <a:r>
              <a:rPr lang="en-US" smtClean="0"/>
              <a:t>Scaling Habits</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noChangeArrowheads="1"/>
          </p:cNvSpPr>
          <p:nvPr>
            <p:ph idx="1"/>
          </p:nvPr>
        </p:nvSpPr>
        <p:spPr>
          <a:xfrm>
            <a:off x="609600" y="1828800"/>
            <a:ext cx="4114800" cy="4191000"/>
          </a:xfrm>
        </p:spPr>
        <p:txBody>
          <a:bodyPr/>
          <a:lstStyle/>
          <a:p>
            <a:pPr eaLnBrk="1" hangingPunct="1"/>
            <a:r>
              <a:rPr lang="en-US" sz="2600" smtClean="0"/>
              <a:t>Network IQ Test</a:t>
            </a:r>
          </a:p>
          <a:p>
            <a:pPr lvl="1" eaLnBrk="1" hangingPunct="1"/>
            <a:r>
              <a:rPr lang="en-US" sz="2400" smtClean="0"/>
              <a:t>Explain each of the Web.config file</a:t>
            </a:r>
          </a:p>
          <a:p>
            <a:pPr lvl="1" eaLnBrk="1" hangingPunct="1"/>
            <a:r>
              <a:rPr lang="en-US" sz="2400" smtClean="0"/>
              <a:t>Explain the load-balancing scheme required by the app</a:t>
            </a:r>
          </a:p>
          <a:p>
            <a:pPr lvl="1" eaLnBrk="1" hangingPunct="1"/>
            <a:r>
              <a:rPr lang="en-US" sz="2400" smtClean="0"/>
              <a:t>Explain the bottlenecks of the production system</a:t>
            </a:r>
          </a:p>
        </p:txBody>
      </p:sp>
      <p:sp>
        <p:nvSpPr>
          <p:cNvPr id="20482" name="Rectangle 2"/>
          <p:cNvSpPr>
            <a:spLocks noGrp="1" noChangeArrowheads="1"/>
          </p:cNvSpPr>
          <p:nvPr>
            <p:ph type="title"/>
          </p:nvPr>
        </p:nvSpPr>
        <p:spPr/>
        <p:txBody>
          <a:bodyPr/>
          <a:lstStyle/>
          <a:p>
            <a:pPr eaLnBrk="1" hangingPunct="1"/>
            <a:r>
              <a:rPr lang="en-US" smtClean="0"/>
              <a:t>Network vs. Development IQ</a:t>
            </a:r>
          </a:p>
        </p:txBody>
      </p:sp>
      <p:sp>
        <p:nvSpPr>
          <p:cNvPr id="20486" name="Rectangle 6"/>
          <p:cNvSpPr>
            <a:spLocks noGrp="1" noChangeArrowheads="1"/>
          </p:cNvSpPr>
          <p:nvPr>
            <p:ph type="body" sz="half" idx="4294967295"/>
          </p:nvPr>
        </p:nvSpPr>
        <p:spPr>
          <a:xfrm>
            <a:off x="5029200" y="1828800"/>
            <a:ext cx="4114800" cy="4191000"/>
          </a:xfrm>
        </p:spPr>
        <p:txBody>
          <a:bodyPr/>
          <a:lstStyle/>
          <a:p>
            <a:r>
              <a:rPr lang="en-US" sz="2600" smtClean="0"/>
              <a:t>Development IQ Test</a:t>
            </a:r>
          </a:p>
          <a:p>
            <a:pPr lvl="1"/>
            <a:r>
              <a:rPr lang="en-US" sz="2400" smtClean="0"/>
              <a:t>Explain the network diagram of your application</a:t>
            </a:r>
          </a:p>
          <a:p>
            <a:pPr lvl="1"/>
            <a:r>
              <a:rPr lang="en-US" sz="2400" smtClean="0"/>
              <a:t>Explain how to access the production log files</a:t>
            </a:r>
          </a:p>
          <a:p>
            <a:pPr lvl="1"/>
            <a:r>
              <a:rPr lang="en-US" sz="2400" smtClean="0"/>
              <a:t>Explain the redundancy model of the production system</a:t>
            </a:r>
          </a:p>
          <a:p>
            <a:endParaRPr lang="en-US" sz="2600" smtClean="0"/>
          </a:p>
        </p:txBody>
      </p:sp>
      <p:sp>
        <p:nvSpPr>
          <p:cNvPr id="20484" name="Rectangle 4"/>
          <p:cNvSpPr>
            <a:spLocks noChangeArrowheads="1"/>
          </p:cNvSpPr>
          <p:nvPr/>
        </p:nvSpPr>
        <p:spPr bwMode="auto">
          <a:xfrm>
            <a:off x="4876800" y="1752600"/>
            <a:ext cx="4038600" cy="4191000"/>
          </a:xfrm>
          <a:prstGeom prst="rect">
            <a:avLst/>
          </a:prstGeom>
          <a:noFill/>
          <a:ln w="9525">
            <a:noFill/>
            <a:miter lim="800000"/>
            <a:headEnd/>
            <a:tailEnd/>
          </a:ln>
        </p:spPr>
        <p:txBody>
          <a:bodyPr/>
          <a:lstStyle/>
          <a:p>
            <a:pPr marL="342900" indent="-342900">
              <a:lnSpc>
                <a:spcPct val="90000"/>
              </a:lnSpc>
              <a:spcBef>
                <a:spcPct val="20000"/>
              </a:spcBef>
              <a:buFontTx/>
              <a:buChar char="•"/>
            </a:pPr>
            <a:endParaRPr lang="en-US" sz="2800" b="1">
              <a:solidFill>
                <a:srgbClr val="6982B5"/>
              </a:solidFill>
              <a:latin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5"/>
          <p:cNvSpPr>
            <a:spLocks noGrp="1" noChangeArrowheads="1"/>
          </p:cNvSpPr>
          <p:nvPr>
            <p:ph idx="1"/>
          </p:nvPr>
        </p:nvSpPr>
        <p:spPr>
          <a:xfrm>
            <a:off x="609600" y="1700213"/>
            <a:ext cx="8320088" cy="4425950"/>
          </a:xfrm>
        </p:spPr>
        <p:txBody>
          <a:bodyPr/>
          <a:lstStyle/>
          <a:p>
            <a:pPr eaLnBrk="1" hangingPunct="1"/>
            <a:r>
              <a:rPr lang="en-US" dirty="0" smtClean="0"/>
              <a:t>Background</a:t>
            </a:r>
          </a:p>
          <a:p>
            <a:pPr lvl="1" eaLnBrk="1" hangingPunct="1"/>
            <a:r>
              <a:rPr lang="en-US" dirty="0" smtClean="0"/>
              <a:t>After thirty years, done every job in the computer industry you’ve ever heard of</a:t>
            </a:r>
          </a:p>
          <a:p>
            <a:pPr eaLnBrk="1" hangingPunct="1"/>
            <a:r>
              <a:rPr lang="en-US" dirty="0" smtClean="0"/>
              <a:t>Currently</a:t>
            </a:r>
          </a:p>
          <a:p>
            <a:pPr lvl="1" eaLnBrk="1" hangingPunct="1"/>
            <a:r>
              <a:rPr lang="en-US" dirty="0" smtClean="0"/>
              <a:t>Co-Founder and Product Evangelist for Strangeloop Networks</a:t>
            </a:r>
          </a:p>
          <a:p>
            <a:pPr lvl="1" eaLnBrk="1" hangingPunct="1"/>
            <a:r>
              <a:rPr lang="en-US" dirty="0" smtClean="0"/>
              <a:t>Co-Host of .NET Rocks!</a:t>
            </a:r>
          </a:p>
          <a:p>
            <a:pPr lvl="1" eaLnBrk="1" hangingPunct="1"/>
            <a:r>
              <a:rPr lang="en-US" dirty="0" smtClean="0"/>
              <a:t>Host of </a:t>
            </a:r>
            <a:r>
              <a:rPr lang="en-US" dirty="0" err="1" smtClean="0"/>
              <a:t>RunAs</a:t>
            </a:r>
            <a:r>
              <a:rPr lang="en-US" dirty="0" smtClean="0"/>
              <a:t> Radio</a:t>
            </a:r>
          </a:p>
        </p:txBody>
      </p:sp>
      <p:sp>
        <p:nvSpPr>
          <p:cNvPr id="5122" name="Rectangle 4"/>
          <p:cNvSpPr>
            <a:spLocks noGrp="1" noChangeArrowheads="1"/>
          </p:cNvSpPr>
          <p:nvPr>
            <p:ph type="title"/>
          </p:nvPr>
        </p:nvSpPr>
        <p:spPr>
          <a:xfrm>
            <a:off x="468313" y="476250"/>
            <a:ext cx="8229600" cy="1143000"/>
          </a:xfrm>
          <a:noFill/>
        </p:spPr>
        <p:txBody>
          <a:bodyPr/>
          <a:lstStyle/>
          <a:p>
            <a:pPr eaLnBrk="1" hangingPunct="1"/>
            <a:r>
              <a:rPr lang="en-US" smtClean="0"/>
              <a:t>Richard Campbell</a:t>
            </a:r>
          </a:p>
        </p:txBody>
      </p:sp>
      <p:pic>
        <p:nvPicPr>
          <p:cNvPr id="5124" name="Picture 7" descr="C:\Users\Richard.GUHHOME\Documents\Strangeloop_SVN\Marketing\Marketing Design\SL Logos\SL-Logo.jpg"/>
          <p:cNvPicPr>
            <a:picLocks noChangeAspect="1" noChangeArrowheads="1"/>
          </p:cNvPicPr>
          <p:nvPr/>
        </p:nvPicPr>
        <p:blipFill>
          <a:blip r:embed="rId2"/>
          <a:srcRect/>
          <a:stretch>
            <a:fillRect/>
          </a:stretch>
        </p:blipFill>
        <p:spPr bwMode="auto">
          <a:xfrm>
            <a:off x="6512995" y="3745374"/>
            <a:ext cx="2428875" cy="519112"/>
          </a:xfrm>
          <a:prstGeom prst="rect">
            <a:avLst/>
          </a:prstGeom>
          <a:noFill/>
          <a:ln w="9525">
            <a:noFill/>
            <a:miter lim="800000"/>
            <a:headEnd/>
            <a:tailEnd/>
          </a:ln>
        </p:spPr>
      </p:pic>
      <p:pic>
        <p:nvPicPr>
          <p:cNvPr id="5125" name="Picture 2" descr="C:\Users\Richard.GUHHOME\AppData\Local\Microsoft\Windows\Temporary Internet Files\Content.Outlook\96M3LAHD\RunAs3 (2).jpg"/>
          <p:cNvPicPr>
            <a:picLocks noChangeAspect="1" noChangeArrowheads="1"/>
          </p:cNvPicPr>
          <p:nvPr/>
        </p:nvPicPr>
        <p:blipFill>
          <a:blip r:embed="rId3"/>
          <a:srcRect/>
          <a:stretch>
            <a:fillRect/>
          </a:stretch>
        </p:blipFill>
        <p:spPr bwMode="auto">
          <a:xfrm>
            <a:off x="2281237" y="4572000"/>
            <a:ext cx="2143125" cy="673100"/>
          </a:xfrm>
          <a:prstGeom prst="rect">
            <a:avLst/>
          </a:prstGeom>
          <a:noFill/>
          <a:ln w="9525">
            <a:noFill/>
            <a:miter lim="800000"/>
            <a:headEnd/>
            <a:tailEnd/>
          </a:ln>
        </p:spPr>
      </p:pic>
      <p:pic>
        <p:nvPicPr>
          <p:cNvPr id="5126" name="Picture 6"/>
          <p:cNvPicPr>
            <a:picLocks noChangeAspect="1" noChangeArrowheads="1"/>
          </p:cNvPicPr>
          <p:nvPr/>
        </p:nvPicPr>
        <p:blipFill>
          <a:blip r:embed="rId4"/>
          <a:srcRect/>
          <a:stretch>
            <a:fillRect/>
          </a:stretch>
        </p:blipFill>
        <p:spPr bwMode="auto">
          <a:xfrm>
            <a:off x="4038600" y="4004930"/>
            <a:ext cx="2085975" cy="31432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3"/>
          <p:cNvSpPr>
            <a:spLocks noGrp="1" noChangeArrowheads="1"/>
          </p:cNvSpPr>
          <p:nvPr>
            <p:ph idx="1"/>
          </p:nvPr>
        </p:nvSpPr>
        <p:spPr>
          <a:xfrm>
            <a:off x="872067" y="2286000"/>
            <a:ext cx="7408333" cy="3840163"/>
          </a:xfrm>
        </p:spPr>
        <p:txBody>
          <a:bodyPr>
            <a:normAutofit fontScale="92500"/>
          </a:bodyPr>
          <a:lstStyle/>
          <a:p>
            <a:pPr eaLnBrk="1" hangingPunct="1">
              <a:lnSpc>
                <a:spcPct val="90000"/>
              </a:lnSpc>
            </a:pPr>
            <a:r>
              <a:rPr lang="en-US" sz="2500" dirty="0" smtClean="0"/>
              <a:t>Move to multiple web servers: You need a load balancer</a:t>
            </a:r>
          </a:p>
          <a:p>
            <a:pPr eaLnBrk="1" hangingPunct="1">
              <a:lnSpc>
                <a:spcPct val="90000"/>
              </a:lnSpc>
            </a:pPr>
            <a:r>
              <a:rPr lang="en-US" sz="2500" dirty="0" smtClean="0"/>
              <a:t>More bandwidth: Move to a hosting facility</a:t>
            </a:r>
          </a:p>
          <a:p>
            <a:pPr eaLnBrk="1" hangingPunct="1">
              <a:lnSpc>
                <a:spcPct val="90000"/>
              </a:lnSpc>
            </a:pPr>
            <a:r>
              <a:rPr lang="en-US" sz="2500" dirty="0" smtClean="0"/>
              <a:t>Get methodical, use profiling</a:t>
            </a:r>
          </a:p>
          <a:p>
            <a:pPr lvl="1" eaLnBrk="1" hangingPunct="1">
              <a:lnSpc>
                <a:spcPct val="90000"/>
              </a:lnSpc>
            </a:pPr>
            <a:r>
              <a:rPr lang="en-US" sz="2400" dirty="0" smtClean="0"/>
              <a:t>Red Gate Ants, SQL Profiler, Web Site Optimizer</a:t>
            </a:r>
          </a:p>
          <a:p>
            <a:pPr eaLnBrk="1" hangingPunct="1">
              <a:lnSpc>
                <a:spcPct val="90000"/>
              </a:lnSpc>
            </a:pPr>
            <a:r>
              <a:rPr lang="en-US" sz="2500" dirty="0" smtClean="0"/>
              <a:t>Get the facts on the problem areas</a:t>
            </a:r>
          </a:p>
          <a:p>
            <a:pPr lvl="1" eaLnBrk="1" hangingPunct="1">
              <a:lnSpc>
                <a:spcPct val="90000"/>
              </a:lnSpc>
            </a:pPr>
            <a:r>
              <a:rPr lang="en-US" sz="2400" dirty="0" smtClean="0"/>
              <a:t>Work methodically and for the business on addressing slowest lines of code</a:t>
            </a:r>
          </a:p>
          <a:p>
            <a:pPr lvl="1" eaLnBrk="1" hangingPunct="1">
              <a:lnSpc>
                <a:spcPct val="90000"/>
              </a:lnSpc>
            </a:pPr>
            <a:r>
              <a:rPr lang="en-US" sz="2400" dirty="0" smtClean="0"/>
              <a:t>Focus on understanding what the right architecture is rather than ad-hoc architecting</a:t>
            </a:r>
          </a:p>
          <a:p>
            <a:pPr eaLnBrk="1" hangingPunct="1">
              <a:lnSpc>
                <a:spcPct val="90000"/>
              </a:lnSpc>
            </a:pPr>
            <a:r>
              <a:rPr lang="en-US" sz="2500" dirty="0" smtClean="0"/>
              <a:t>Let the caching begin!</a:t>
            </a:r>
          </a:p>
        </p:txBody>
      </p:sp>
      <p:sp>
        <p:nvSpPr>
          <p:cNvPr id="24578" name="Rectangle 2"/>
          <p:cNvSpPr>
            <a:spLocks noGrp="1" noChangeArrowheads="1"/>
          </p:cNvSpPr>
          <p:nvPr>
            <p:ph type="title"/>
          </p:nvPr>
        </p:nvSpPr>
        <p:spPr/>
        <p:txBody>
          <a:bodyPr/>
          <a:lstStyle/>
          <a:p>
            <a:pPr eaLnBrk="1" hangingPunct="1"/>
            <a:r>
              <a:rPr lang="en-US" smtClean="0"/>
              <a:t>Solutions for Version 3</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5"/>
          <p:cNvPicPr>
            <a:picLocks noChangeAspect="1" noChangeArrowheads="1"/>
          </p:cNvPicPr>
          <p:nvPr/>
        </p:nvPicPr>
        <p:blipFill>
          <a:blip r:embed="rId2"/>
          <a:srcRect/>
          <a:stretch>
            <a:fillRect/>
          </a:stretch>
        </p:blipFill>
        <p:spPr bwMode="auto">
          <a:xfrm>
            <a:off x="2667000" y="3962400"/>
            <a:ext cx="4648200" cy="1984375"/>
          </a:xfrm>
          <a:prstGeom prst="rect">
            <a:avLst/>
          </a:prstGeom>
          <a:noFill/>
          <a:ln w="9525">
            <a:noFill/>
            <a:miter lim="800000"/>
            <a:headEnd/>
            <a:tailEnd/>
          </a:ln>
        </p:spPr>
      </p:pic>
      <p:sp>
        <p:nvSpPr>
          <p:cNvPr id="25604" name="Rectangle 3"/>
          <p:cNvSpPr>
            <a:spLocks noGrp="1" noChangeArrowheads="1"/>
          </p:cNvSpPr>
          <p:nvPr>
            <p:ph idx="1"/>
          </p:nvPr>
        </p:nvSpPr>
        <p:spPr>
          <a:xfrm>
            <a:off x="609600" y="1828800"/>
            <a:ext cx="8534400" cy="2286000"/>
          </a:xfrm>
        </p:spPr>
        <p:txBody>
          <a:bodyPr/>
          <a:lstStyle/>
          <a:p>
            <a:pPr eaLnBrk="1" hangingPunct="1"/>
            <a:r>
              <a:rPr lang="en-US" smtClean="0"/>
              <a:t>IT costs now out weigh the software development</a:t>
            </a:r>
          </a:p>
          <a:p>
            <a:pPr eaLnBrk="1" hangingPunct="1"/>
            <a:r>
              <a:rPr lang="en-US" smtClean="0"/>
              <a:t>Getting new features to production takes months</a:t>
            </a:r>
          </a:p>
          <a:p>
            <a:pPr lvl="1" eaLnBrk="1" hangingPunct="1"/>
            <a:r>
              <a:rPr lang="en-US" smtClean="0"/>
              <a:t>Or Cowboy it! (which always happens)</a:t>
            </a:r>
          </a:p>
          <a:p>
            <a:pPr eaLnBrk="1" hangingPunct="1"/>
            <a:r>
              <a:rPr lang="en-US" smtClean="0"/>
              <a:t>IT and Dev process is a focus – Tech Politics</a:t>
            </a:r>
          </a:p>
        </p:txBody>
      </p:sp>
      <p:sp>
        <p:nvSpPr>
          <p:cNvPr id="25603" name="Rectangle 2"/>
          <p:cNvSpPr>
            <a:spLocks noGrp="1" noChangeArrowheads="1"/>
          </p:cNvSpPr>
          <p:nvPr>
            <p:ph type="title"/>
          </p:nvPr>
        </p:nvSpPr>
        <p:spPr/>
        <p:txBody>
          <a:bodyPr/>
          <a:lstStyle/>
          <a:p>
            <a:pPr eaLnBrk="1" hangingPunct="1"/>
            <a:r>
              <a:rPr lang="en-US" smtClean="0"/>
              <a:t>Version N: Business Success</a:t>
            </a:r>
          </a:p>
        </p:txBody>
      </p:sp>
      <p:sp>
        <p:nvSpPr>
          <p:cNvPr id="25605" name="Rectangle 6"/>
          <p:cNvSpPr>
            <a:spLocks noChangeArrowheads="1"/>
          </p:cNvSpPr>
          <p:nvPr/>
        </p:nvSpPr>
        <p:spPr bwMode="auto">
          <a:xfrm>
            <a:off x="2514600" y="6019800"/>
            <a:ext cx="4800600" cy="685800"/>
          </a:xfrm>
          <a:prstGeom prst="rect">
            <a:avLst/>
          </a:prstGeom>
          <a:solidFill>
            <a:schemeClr val="accent1"/>
          </a:solidFill>
          <a:ln w="9525">
            <a:solidFill>
              <a:schemeClr val="tx1"/>
            </a:solidFill>
            <a:miter lim="800000"/>
            <a:headEnd/>
            <a:tailEnd/>
          </a:ln>
        </p:spPr>
        <p:txBody>
          <a:bodyPr wrap="none" anchor="ctr"/>
          <a:lstStyle/>
          <a:p>
            <a:pPr algn="ctr"/>
            <a:r>
              <a:rPr lang="en-US"/>
              <a:t>It’s no longer your app</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4"/>
          <p:cNvSpPr>
            <a:spLocks noGrp="1" noChangeArrowheads="1"/>
          </p:cNvSpPr>
          <p:nvPr>
            <p:ph idx="1"/>
          </p:nvPr>
        </p:nvSpPr>
        <p:spPr>
          <a:noFill/>
        </p:spPr>
        <p:txBody>
          <a:bodyPr/>
          <a:lstStyle/>
          <a:p>
            <a:pPr eaLnBrk="1" hangingPunct="1">
              <a:lnSpc>
                <a:spcPct val="90000"/>
              </a:lnSpc>
            </a:pPr>
            <a:r>
              <a:rPr lang="en-US" smtClean="0"/>
              <a:t>500+ requests/second </a:t>
            </a:r>
          </a:p>
          <a:p>
            <a:pPr eaLnBrk="1" hangingPunct="1">
              <a:lnSpc>
                <a:spcPct val="90000"/>
              </a:lnSpc>
            </a:pPr>
            <a:r>
              <a:rPr lang="en-US" smtClean="0"/>
              <a:t>5000+ users</a:t>
            </a:r>
          </a:p>
          <a:p>
            <a:pPr eaLnBrk="1" hangingPunct="1">
              <a:lnSpc>
                <a:spcPct val="90000"/>
              </a:lnSpc>
            </a:pPr>
            <a:r>
              <a:rPr lang="en-US" smtClean="0"/>
              <a:t>3000 active sessions at peak</a:t>
            </a:r>
          </a:p>
          <a:p>
            <a:pPr eaLnBrk="1" hangingPunct="1">
              <a:lnSpc>
                <a:spcPct val="90000"/>
              </a:lnSpc>
            </a:pPr>
            <a:r>
              <a:rPr lang="en-US" smtClean="0"/>
              <a:t>Problems </a:t>
            </a:r>
          </a:p>
          <a:p>
            <a:pPr lvl="1" eaLnBrk="1" hangingPunct="1">
              <a:lnSpc>
                <a:spcPct val="90000"/>
              </a:lnSpc>
            </a:pPr>
            <a:r>
              <a:rPr lang="en-US" smtClean="0"/>
              <a:t>Running out of memory with inproc sessions</a:t>
            </a:r>
          </a:p>
          <a:p>
            <a:pPr lvl="1" eaLnBrk="1" hangingPunct="1">
              <a:lnSpc>
                <a:spcPct val="90000"/>
              </a:lnSpc>
            </a:pPr>
            <a:r>
              <a:rPr lang="en-US" smtClean="0"/>
              <a:t>Worker process recycling</a:t>
            </a:r>
          </a:p>
          <a:p>
            <a:pPr lvl="1" eaLnBrk="1" hangingPunct="1">
              <a:lnSpc>
                <a:spcPct val="90000"/>
              </a:lnSpc>
            </a:pPr>
            <a:r>
              <a:rPr lang="en-US" smtClean="0"/>
              <a:t>Cache Coherency</a:t>
            </a:r>
          </a:p>
          <a:p>
            <a:pPr lvl="1" eaLnBrk="1" hangingPunct="1">
              <a:lnSpc>
                <a:spcPct val="90000"/>
              </a:lnSpc>
            </a:pPr>
            <a:r>
              <a:rPr lang="en-US" smtClean="0"/>
              <a:t>Session Management</a:t>
            </a:r>
          </a:p>
        </p:txBody>
      </p:sp>
      <p:sp>
        <p:nvSpPr>
          <p:cNvPr id="26626" name="Rectangle 2"/>
          <p:cNvSpPr>
            <a:spLocks noGrp="1" noChangeArrowheads="1"/>
          </p:cNvSpPr>
          <p:nvPr>
            <p:ph type="title"/>
          </p:nvPr>
        </p:nvSpPr>
        <p:spPr/>
        <p:txBody>
          <a:bodyPr/>
          <a:lstStyle/>
          <a:p>
            <a:pPr eaLnBrk="1" hangingPunct="1"/>
            <a:r>
              <a:rPr lang="en-US" smtClean="0"/>
              <a:t>Scaling Habits</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0" name="Rectangle 2"/>
          <p:cNvSpPr>
            <a:spLocks noGrp="1" noChangeArrowheads="1"/>
          </p:cNvSpPr>
          <p:nvPr>
            <p:ph type="title"/>
          </p:nvPr>
        </p:nvSpPr>
        <p:spPr/>
        <p:txBody>
          <a:bodyPr/>
          <a:lstStyle/>
          <a:p>
            <a:pPr eaLnBrk="1" hangingPunct="1"/>
            <a:r>
              <a:rPr lang="en-US" smtClean="0"/>
              <a:t>A Word About Load-balancing</a:t>
            </a:r>
          </a:p>
        </p:txBody>
      </p:sp>
      <p:graphicFrame>
        <p:nvGraphicFramePr>
          <p:cNvPr id="2" name="Diagram 1"/>
          <p:cNvGraphicFramePr/>
          <p:nvPr/>
        </p:nvGraphicFramePr>
        <p:xfrm>
          <a:off x="990600" y="1905000"/>
          <a:ext cx="7848600" cy="25177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061" name="AutoShape 19"/>
          <p:cNvSpPr>
            <a:spLocks noChangeArrowheads="1"/>
          </p:cNvSpPr>
          <p:nvPr/>
        </p:nvSpPr>
        <p:spPr bwMode="auto">
          <a:xfrm>
            <a:off x="3581400" y="4876800"/>
            <a:ext cx="2590800" cy="1371600"/>
          </a:xfrm>
          <a:prstGeom prst="can">
            <a:avLst>
              <a:gd name="adj" fmla="val 25000"/>
            </a:avLst>
          </a:prstGeom>
          <a:solidFill>
            <a:schemeClr val="accent1"/>
          </a:solidFill>
          <a:ln w="9525">
            <a:solidFill>
              <a:schemeClr val="tx1"/>
            </a:solidFill>
            <a:round/>
            <a:headEnd/>
            <a:tailEnd/>
          </a:ln>
        </p:spPr>
        <p:txBody>
          <a:bodyPr wrap="none" anchor="ctr"/>
          <a:lstStyle/>
          <a:p>
            <a:pPr algn="ctr"/>
            <a:r>
              <a:rPr lang="en-US"/>
              <a:t>Persistent Data</a:t>
            </a:r>
          </a:p>
          <a:p>
            <a:pPr algn="ctr"/>
            <a:r>
              <a:rPr lang="en-US"/>
              <a:t>Session?</a:t>
            </a:r>
          </a:p>
        </p:txBody>
      </p:sp>
      <p:sp>
        <p:nvSpPr>
          <p:cNvPr id="2062" name="AutoShape 20"/>
          <p:cNvSpPr>
            <a:spLocks noChangeArrowheads="1"/>
          </p:cNvSpPr>
          <p:nvPr/>
        </p:nvSpPr>
        <p:spPr bwMode="auto">
          <a:xfrm>
            <a:off x="6248400" y="1981200"/>
            <a:ext cx="2438400" cy="838200"/>
          </a:xfrm>
          <a:prstGeom prst="wedgeRoundRectCallout">
            <a:avLst>
              <a:gd name="adj1" fmla="val -104949"/>
              <a:gd name="adj2" fmla="val 68750"/>
              <a:gd name="adj3" fmla="val 16667"/>
            </a:avLst>
          </a:prstGeom>
          <a:noFill/>
          <a:ln w="9525">
            <a:solidFill>
              <a:schemeClr val="tx1"/>
            </a:solidFill>
            <a:miter lim="800000"/>
            <a:headEnd/>
            <a:tailEnd/>
          </a:ln>
        </p:spPr>
        <p:txBody>
          <a:bodyPr/>
          <a:lstStyle/>
          <a:p>
            <a:pPr algn="ctr"/>
            <a:r>
              <a:rPr lang="en-US"/>
              <a:t>Sticky vs. Round Robin vs. WMI</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p:cNvSpPr>
            <a:spLocks noGrp="1" noChangeArrowheads="1"/>
          </p:cNvSpPr>
          <p:nvPr>
            <p:ph idx="1"/>
          </p:nvPr>
        </p:nvSpPr>
        <p:spPr/>
        <p:txBody>
          <a:bodyPr/>
          <a:lstStyle/>
          <a:p>
            <a:pPr eaLnBrk="1" hangingPunct="1"/>
            <a:r>
              <a:rPr lang="en-US" smtClean="0"/>
              <a:t>Now the problem is that scale and performance are intertwined</a:t>
            </a:r>
          </a:p>
          <a:p>
            <a:pPr lvl="1" eaLnBrk="1" hangingPunct="1"/>
            <a:r>
              <a:rPr lang="en-US" smtClean="0"/>
              <a:t>A new class of ‘timing’ problem shows up under load (and are almost impossible to reproduce outside of production)</a:t>
            </a:r>
          </a:p>
          <a:p>
            <a:pPr lvl="1" eaLnBrk="1" hangingPunct="1"/>
            <a:r>
              <a:rPr lang="en-US" smtClean="0"/>
              <a:t>Caches are flushed more than expected</a:t>
            </a:r>
          </a:p>
          <a:p>
            <a:pPr lvl="2" eaLnBrk="1" hangingPunct="1"/>
            <a:r>
              <a:rPr lang="en-US" smtClean="0"/>
              <a:t>And performance plummets</a:t>
            </a:r>
          </a:p>
          <a:p>
            <a:pPr eaLnBrk="1" hangingPunct="1"/>
            <a:endParaRPr lang="en-US" smtClean="0"/>
          </a:p>
        </p:txBody>
      </p:sp>
      <p:sp>
        <p:nvSpPr>
          <p:cNvPr id="23554" name="Rectangle 2"/>
          <p:cNvSpPr>
            <a:spLocks noGrp="1" noChangeArrowheads="1"/>
          </p:cNvSpPr>
          <p:nvPr>
            <p:ph type="title"/>
          </p:nvPr>
        </p:nvSpPr>
        <p:spPr/>
        <p:txBody>
          <a:bodyPr/>
          <a:lstStyle/>
          <a:p>
            <a:pPr eaLnBrk="1" hangingPunct="1"/>
            <a:r>
              <a:rPr lang="en-US" smtClean="0"/>
              <a:t>Performance and Scale</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idx="1"/>
          </p:nvPr>
        </p:nvSpPr>
        <p:spPr>
          <a:xfrm>
            <a:off x="609600" y="1752600"/>
            <a:ext cx="8382000" cy="3581400"/>
          </a:xfrm>
        </p:spPr>
        <p:txBody>
          <a:bodyPr/>
          <a:lstStyle/>
          <a:p>
            <a:pPr eaLnBrk="1" hangingPunct="1">
              <a:lnSpc>
                <a:spcPct val="90000"/>
              </a:lnSpc>
            </a:pPr>
            <a:r>
              <a:rPr lang="en-US" sz="2600" smtClean="0"/>
              <a:t>Your architecture is now hardware and software</a:t>
            </a:r>
          </a:p>
          <a:p>
            <a:pPr lvl="1" eaLnBrk="1" hangingPunct="1">
              <a:lnSpc>
                <a:spcPct val="90000"/>
              </a:lnSpc>
            </a:pPr>
            <a:r>
              <a:rPr lang="en-US" sz="2400" smtClean="0"/>
              <a:t>Use third party accelerators</a:t>
            </a:r>
          </a:p>
          <a:p>
            <a:pPr lvl="1" eaLnBrk="1" hangingPunct="1">
              <a:lnSpc>
                <a:spcPct val="90000"/>
              </a:lnSpc>
            </a:pPr>
            <a:r>
              <a:rPr lang="en-US" sz="2400" smtClean="0"/>
              <a:t>Create a performance team and focus on best practices</a:t>
            </a:r>
          </a:p>
          <a:p>
            <a:pPr lvl="1" eaLnBrk="1" hangingPunct="1">
              <a:lnSpc>
                <a:spcPct val="90000"/>
              </a:lnSpc>
            </a:pPr>
            <a:r>
              <a:rPr lang="en-US" sz="2400" smtClean="0"/>
              <a:t>Use content routing</a:t>
            </a:r>
          </a:p>
          <a:p>
            <a:pPr lvl="2" eaLnBrk="1" hangingPunct="1">
              <a:lnSpc>
                <a:spcPct val="90000"/>
              </a:lnSpc>
            </a:pPr>
            <a:r>
              <a:rPr lang="en-US" sz="1800" smtClean="0"/>
              <a:t>Separate and pre-generate all static resources</a:t>
            </a:r>
          </a:p>
          <a:p>
            <a:pPr eaLnBrk="1" hangingPunct="1">
              <a:lnSpc>
                <a:spcPct val="90000"/>
              </a:lnSpc>
            </a:pPr>
            <a:r>
              <a:rPr lang="en-US" sz="2600" smtClean="0"/>
              <a:t>Cache, cache, and more cache</a:t>
            </a:r>
          </a:p>
          <a:p>
            <a:pPr lvl="1" eaLnBrk="1" hangingPunct="1">
              <a:lnSpc>
                <a:spcPct val="90000"/>
              </a:lnSpc>
            </a:pPr>
            <a:r>
              <a:rPr lang="en-US" sz="2400" smtClean="0"/>
              <a:t>Output Cache – All static pages are cached</a:t>
            </a:r>
          </a:p>
          <a:p>
            <a:pPr lvl="1" eaLnBrk="1" hangingPunct="1">
              <a:lnSpc>
                <a:spcPct val="90000"/>
              </a:lnSpc>
            </a:pPr>
            <a:r>
              <a:rPr lang="en-US" sz="2400" smtClean="0"/>
              <a:t>Response.Cache – Look for database gets with few updates</a:t>
            </a:r>
          </a:p>
        </p:txBody>
      </p:sp>
      <p:sp>
        <p:nvSpPr>
          <p:cNvPr id="27650" name="Rectangle 2"/>
          <p:cNvSpPr>
            <a:spLocks noGrp="1" noChangeArrowheads="1"/>
          </p:cNvSpPr>
          <p:nvPr>
            <p:ph type="title"/>
          </p:nvPr>
        </p:nvSpPr>
        <p:spPr/>
        <p:txBody>
          <a:bodyPr/>
          <a:lstStyle/>
          <a:p>
            <a:pPr eaLnBrk="1" hangingPunct="1"/>
            <a:r>
              <a:rPr lang="en-US" dirty="0" smtClean="0"/>
              <a:t>Solutions for Version N</a:t>
            </a:r>
          </a:p>
        </p:txBody>
      </p:sp>
      <p:pic>
        <p:nvPicPr>
          <p:cNvPr id="27653" name="Picture 5"/>
          <p:cNvPicPr>
            <a:picLocks noChangeAspect="1" noChangeArrowheads="1"/>
          </p:cNvPicPr>
          <p:nvPr/>
        </p:nvPicPr>
        <p:blipFill>
          <a:blip r:embed="rId2"/>
          <a:srcRect/>
          <a:stretch>
            <a:fillRect/>
          </a:stretch>
        </p:blipFill>
        <p:spPr bwMode="auto">
          <a:xfrm>
            <a:off x="2590800" y="5035550"/>
            <a:ext cx="4267200" cy="18224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p:cNvSpPr>
            <a:spLocks noGrp="1" noChangeArrowheads="1"/>
          </p:cNvSpPr>
          <p:nvPr>
            <p:ph idx="1"/>
          </p:nvPr>
        </p:nvSpPr>
        <p:spPr/>
        <p:txBody>
          <a:bodyPr/>
          <a:lstStyle/>
          <a:p>
            <a:pPr eaLnBrk="1" hangingPunct="1"/>
            <a:r>
              <a:rPr lang="en-US" smtClean="0"/>
              <a:t>Focus on actual user performance problems</a:t>
            </a:r>
          </a:p>
          <a:p>
            <a:pPr lvl="1" eaLnBrk="1" hangingPunct="1"/>
            <a:r>
              <a:rPr lang="en-US" smtClean="0"/>
              <a:t>What is reality?</a:t>
            </a:r>
          </a:p>
          <a:p>
            <a:pPr eaLnBrk="1" hangingPunct="1"/>
            <a:r>
              <a:rPr lang="en-US" smtClean="0"/>
              <a:t>Start with low hanging fruit</a:t>
            </a:r>
          </a:p>
          <a:p>
            <a:pPr eaLnBrk="1" hangingPunct="1"/>
            <a:r>
              <a:rPr lang="en-US" smtClean="0"/>
              <a:t>Use methodical, empirical performance improvement</a:t>
            </a:r>
          </a:p>
          <a:p>
            <a:pPr eaLnBrk="1" hangingPunct="1"/>
            <a:r>
              <a:rPr lang="en-US" smtClean="0"/>
              <a:t>At large scale, the network is the computer</a:t>
            </a:r>
          </a:p>
        </p:txBody>
      </p:sp>
      <p:sp>
        <p:nvSpPr>
          <p:cNvPr id="29698" name="Rectangle 2"/>
          <p:cNvSpPr>
            <a:spLocks noGrp="1" noChangeArrowheads="1"/>
          </p:cNvSpPr>
          <p:nvPr>
            <p:ph type="title"/>
          </p:nvPr>
        </p:nvSpPr>
        <p:spPr/>
        <p:txBody>
          <a:bodyPr/>
          <a:lstStyle/>
          <a:p>
            <a:pPr eaLnBrk="1" hangingPunct="1"/>
            <a:r>
              <a:rPr lang="en-US" smtClean="0"/>
              <a:t>Summary</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66" name="Picture 13" descr="6c29">
            <a:hlinkClick r:id="rId2"/>
          </p:cNvPr>
          <p:cNvPicPr>
            <a:picLocks noChangeAspect="1" noChangeArrowheads="1"/>
          </p:cNvPicPr>
          <p:nvPr/>
        </p:nvPicPr>
        <p:blipFill>
          <a:blip r:embed="rId3"/>
          <a:srcRect/>
          <a:stretch>
            <a:fillRect/>
          </a:stretch>
        </p:blipFill>
        <p:spPr bwMode="auto">
          <a:xfrm>
            <a:off x="3048000" y="3124200"/>
            <a:ext cx="738188" cy="1095375"/>
          </a:xfrm>
          <a:prstGeom prst="rect">
            <a:avLst/>
          </a:prstGeom>
          <a:noFill/>
          <a:ln w="9525">
            <a:noFill/>
            <a:miter lim="800000"/>
            <a:headEnd/>
            <a:tailEnd/>
          </a:ln>
        </p:spPr>
      </p:pic>
      <p:sp>
        <p:nvSpPr>
          <p:cNvPr id="6146" name="Rectangle 2"/>
          <p:cNvSpPr>
            <a:spLocks noGrp="1" noChangeArrowheads="1"/>
          </p:cNvSpPr>
          <p:nvPr>
            <p:ph type="title"/>
          </p:nvPr>
        </p:nvSpPr>
        <p:spPr/>
        <p:txBody>
          <a:bodyPr/>
          <a:lstStyle/>
          <a:p>
            <a:pPr eaLnBrk="1" hangingPunct="1"/>
            <a:r>
              <a:rPr lang="en-US" smtClean="0"/>
              <a:t>50 000 foot view</a:t>
            </a:r>
          </a:p>
        </p:txBody>
      </p:sp>
      <p:sp>
        <p:nvSpPr>
          <p:cNvPr id="6147" name="Line 4"/>
          <p:cNvSpPr>
            <a:spLocks noChangeShapeType="1"/>
          </p:cNvSpPr>
          <p:nvPr/>
        </p:nvSpPr>
        <p:spPr bwMode="auto">
          <a:xfrm>
            <a:off x="990600" y="1981200"/>
            <a:ext cx="0" cy="3581400"/>
          </a:xfrm>
          <a:prstGeom prst="line">
            <a:avLst/>
          </a:prstGeom>
          <a:noFill/>
          <a:ln w="9525">
            <a:solidFill>
              <a:schemeClr val="tx1"/>
            </a:solidFill>
            <a:round/>
            <a:headEnd/>
            <a:tailEnd/>
          </a:ln>
        </p:spPr>
        <p:txBody>
          <a:bodyPr/>
          <a:lstStyle/>
          <a:p>
            <a:endParaRPr lang="en-CA"/>
          </a:p>
        </p:txBody>
      </p:sp>
      <p:sp>
        <p:nvSpPr>
          <p:cNvPr id="6148" name="Line 5"/>
          <p:cNvSpPr>
            <a:spLocks noChangeShapeType="1"/>
          </p:cNvSpPr>
          <p:nvPr/>
        </p:nvSpPr>
        <p:spPr bwMode="auto">
          <a:xfrm>
            <a:off x="990600" y="5562600"/>
            <a:ext cx="7924800" cy="0"/>
          </a:xfrm>
          <a:prstGeom prst="line">
            <a:avLst/>
          </a:prstGeom>
          <a:noFill/>
          <a:ln w="9525">
            <a:solidFill>
              <a:schemeClr val="tx1"/>
            </a:solidFill>
            <a:round/>
            <a:headEnd/>
            <a:tailEnd/>
          </a:ln>
        </p:spPr>
        <p:txBody>
          <a:bodyPr/>
          <a:lstStyle/>
          <a:p>
            <a:endParaRPr lang="en-CA"/>
          </a:p>
        </p:txBody>
      </p:sp>
      <p:sp>
        <p:nvSpPr>
          <p:cNvPr id="6149" name="Text Box 6"/>
          <p:cNvSpPr txBox="1">
            <a:spLocks noChangeArrowheads="1"/>
          </p:cNvSpPr>
          <p:nvPr/>
        </p:nvSpPr>
        <p:spPr bwMode="auto">
          <a:xfrm>
            <a:off x="4022725" y="5827713"/>
            <a:ext cx="692150" cy="366712"/>
          </a:xfrm>
          <a:prstGeom prst="rect">
            <a:avLst/>
          </a:prstGeom>
          <a:noFill/>
          <a:ln w="9525">
            <a:noFill/>
            <a:miter lim="800000"/>
            <a:headEnd/>
            <a:tailEnd/>
          </a:ln>
        </p:spPr>
        <p:txBody>
          <a:bodyPr wrap="none">
            <a:spAutoFit/>
          </a:bodyPr>
          <a:lstStyle/>
          <a:p>
            <a:r>
              <a:rPr lang="en-US"/>
              <a:t>Time</a:t>
            </a:r>
          </a:p>
        </p:txBody>
      </p:sp>
      <p:sp>
        <p:nvSpPr>
          <p:cNvPr id="6150" name="Text Box 7"/>
          <p:cNvSpPr txBox="1">
            <a:spLocks noChangeArrowheads="1"/>
          </p:cNvSpPr>
          <p:nvPr/>
        </p:nvSpPr>
        <p:spPr bwMode="auto">
          <a:xfrm rot="-5400000">
            <a:off x="21432" y="3331368"/>
            <a:ext cx="1390650" cy="366713"/>
          </a:xfrm>
          <a:prstGeom prst="rect">
            <a:avLst/>
          </a:prstGeom>
          <a:noFill/>
          <a:ln w="9525">
            <a:noFill/>
            <a:miter lim="800000"/>
            <a:headEnd/>
            <a:tailEnd/>
          </a:ln>
        </p:spPr>
        <p:txBody>
          <a:bodyPr wrap="none">
            <a:spAutoFit/>
          </a:bodyPr>
          <a:lstStyle/>
          <a:p>
            <a:r>
              <a:rPr lang="en-US"/>
              <a:t>Page Views</a:t>
            </a:r>
          </a:p>
        </p:txBody>
      </p:sp>
      <p:pic>
        <p:nvPicPr>
          <p:cNvPr id="6151" name="Picture 9" descr="6c29">
            <a:hlinkClick r:id="rId2"/>
          </p:cNvPr>
          <p:cNvPicPr>
            <a:picLocks noChangeAspect="1" noChangeArrowheads="1"/>
          </p:cNvPicPr>
          <p:nvPr/>
        </p:nvPicPr>
        <p:blipFill>
          <a:blip r:embed="rId3"/>
          <a:srcRect/>
          <a:stretch>
            <a:fillRect/>
          </a:stretch>
        </p:blipFill>
        <p:spPr bwMode="auto">
          <a:xfrm>
            <a:off x="1295400" y="3962400"/>
            <a:ext cx="962025" cy="1428750"/>
          </a:xfrm>
          <a:prstGeom prst="rect">
            <a:avLst/>
          </a:prstGeom>
          <a:noFill/>
          <a:ln w="9525">
            <a:noFill/>
            <a:miter lim="800000"/>
            <a:headEnd/>
            <a:tailEnd/>
          </a:ln>
        </p:spPr>
      </p:pic>
      <p:pic>
        <p:nvPicPr>
          <p:cNvPr id="6153" name="Picture 13" descr="6c29">
            <a:hlinkClick r:id="rId2"/>
          </p:cNvPr>
          <p:cNvPicPr>
            <a:picLocks noChangeAspect="1" noChangeArrowheads="1"/>
          </p:cNvPicPr>
          <p:nvPr/>
        </p:nvPicPr>
        <p:blipFill>
          <a:blip r:embed="rId3"/>
          <a:srcRect/>
          <a:stretch>
            <a:fillRect/>
          </a:stretch>
        </p:blipFill>
        <p:spPr bwMode="auto">
          <a:xfrm>
            <a:off x="3048000" y="4267200"/>
            <a:ext cx="738188" cy="1095375"/>
          </a:xfrm>
          <a:prstGeom prst="rect">
            <a:avLst/>
          </a:prstGeom>
          <a:noFill/>
          <a:ln w="9525">
            <a:noFill/>
            <a:miter lim="800000"/>
            <a:headEnd/>
            <a:tailEnd/>
          </a:ln>
        </p:spPr>
      </p:pic>
      <p:pic>
        <p:nvPicPr>
          <p:cNvPr id="6154" name="Picture 14" descr="GetOpenContent"/>
          <p:cNvPicPr>
            <a:picLocks noChangeAspect="1" noChangeArrowheads="1"/>
          </p:cNvPicPr>
          <p:nvPr/>
        </p:nvPicPr>
        <p:blipFill>
          <a:blip r:embed="rId4"/>
          <a:srcRect/>
          <a:stretch>
            <a:fillRect/>
          </a:stretch>
        </p:blipFill>
        <p:spPr bwMode="auto">
          <a:xfrm>
            <a:off x="4572000" y="2895600"/>
            <a:ext cx="1570038" cy="2422525"/>
          </a:xfrm>
          <a:prstGeom prst="rect">
            <a:avLst/>
          </a:prstGeom>
          <a:noFill/>
          <a:ln w="9525">
            <a:noFill/>
            <a:miter lim="800000"/>
            <a:headEnd/>
            <a:tailEnd/>
          </a:ln>
        </p:spPr>
      </p:pic>
      <p:pic>
        <p:nvPicPr>
          <p:cNvPr id="6155" name="Picture 16" descr="server_rack">
            <a:hlinkClick r:id="rId5"/>
          </p:cNvPr>
          <p:cNvPicPr>
            <a:picLocks noChangeAspect="1" noChangeArrowheads="1"/>
          </p:cNvPicPr>
          <p:nvPr/>
        </p:nvPicPr>
        <p:blipFill>
          <a:blip r:embed="rId6"/>
          <a:srcRect/>
          <a:stretch>
            <a:fillRect/>
          </a:stretch>
        </p:blipFill>
        <p:spPr bwMode="auto">
          <a:xfrm>
            <a:off x="6477000" y="1981200"/>
            <a:ext cx="2057400" cy="3276600"/>
          </a:xfrm>
          <a:prstGeom prst="rect">
            <a:avLst/>
          </a:prstGeom>
          <a:noFill/>
          <a:ln w="9525">
            <a:noFill/>
            <a:miter lim="800000"/>
            <a:headEnd/>
            <a:tailEnd/>
          </a:ln>
        </p:spPr>
      </p:pic>
      <p:sp>
        <p:nvSpPr>
          <p:cNvPr id="6156" name="Line 18"/>
          <p:cNvSpPr>
            <a:spLocks noChangeShapeType="1"/>
          </p:cNvSpPr>
          <p:nvPr/>
        </p:nvSpPr>
        <p:spPr bwMode="auto">
          <a:xfrm flipV="1">
            <a:off x="990600" y="1600200"/>
            <a:ext cx="7315200" cy="3962400"/>
          </a:xfrm>
          <a:prstGeom prst="line">
            <a:avLst/>
          </a:prstGeom>
          <a:noFill/>
          <a:ln w="9525">
            <a:solidFill>
              <a:schemeClr val="tx1"/>
            </a:solidFill>
            <a:round/>
            <a:headEnd/>
            <a:tailEnd/>
          </a:ln>
        </p:spPr>
        <p:txBody>
          <a:bodyPr/>
          <a:lstStyle/>
          <a:p>
            <a:endParaRPr lang="en-CA"/>
          </a:p>
        </p:txBody>
      </p:sp>
      <p:sp>
        <p:nvSpPr>
          <p:cNvPr id="6157" name="Rectangle 19"/>
          <p:cNvSpPr>
            <a:spLocks noChangeArrowheads="1"/>
          </p:cNvSpPr>
          <p:nvPr/>
        </p:nvSpPr>
        <p:spPr bwMode="auto">
          <a:xfrm>
            <a:off x="1000125" y="5610225"/>
            <a:ext cx="1576388" cy="257175"/>
          </a:xfrm>
          <a:prstGeom prst="rect">
            <a:avLst/>
          </a:prstGeom>
          <a:solidFill>
            <a:schemeClr val="accent1"/>
          </a:solidFill>
          <a:ln w="9525">
            <a:solidFill>
              <a:schemeClr val="tx1"/>
            </a:solidFill>
            <a:miter lim="800000"/>
            <a:headEnd/>
            <a:tailEnd/>
          </a:ln>
        </p:spPr>
        <p:txBody>
          <a:bodyPr wrap="none" anchor="ctr"/>
          <a:lstStyle/>
          <a:p>
            <a:pPr algn="ctr"/>
            <a:r>
              <a:rPr lang="en-US"/>
              <a:t>Version 1</a:t>
            </a:r>
          </a:p>
        </p:txBody>
      </p:sp>
      <p:sp>
        <p:nvSpPr>
          <p:cNvPr id="6158" name="Rectangle 20"/>
          <p:cNvSpPr>
            <a:spLocks noChangeArrowheads="1"/>
          </p:cNvSpPr>
          <p:nvPr/>
        </p:nvSpPr>
        <p:spPr bwMode="auto">
          <a:xfrm>
            <a:off x="2619375" y="5605463"/>
            <a:ext cx="1576388" cy="257175"/>
          </a:xfrm>
          <a:prstGeom prst="rect">
            <a:avLst/>
          </a:prstGeom>
          <a:solidFill>
            <a:schemeClr val="accent1"/>
          </a:solidFill>
          <a:ln w="9525">
            <a:solidFill>
              <a:schemeClr val="tx1"/>
            </a:solidFill>
            <a:miter lim="800000"/>
            <a:headEnd/>
            <a:tailEnd/>
          </a:ln>
        </p:spPr>
        <p:txBody>
          <a:bodyPr wrap="none" anchor="ctr"/>
          <a:lstStyle/>
          <a:p>
            <a:pPr algn="ctr"/>
            <a:r>
              <a:rPr lang="en-US"/>
              <a:t>Version 2</a:t>
            </a:r>
          </a:p>
        </p:txBody>
      </p:sp>
      <p:sp>
        <p:nvSpPr>
          <p:cNvPr id="6159" name="Rectangle 21"/>
          <p:cNvSpPr>
            <a:spLocks noChangeArrowheads="1"/>
          </p:cNvSpPr>
          <p:nvPr/>
        </p:nvSpPr>
        <p:spPr bwMode="auto">
          <a:xfrm>
            <a:off x="4257675" y="5610225"/>
            <a:ext cx="1576388" cy="257175"/>
          </a:xfrm>
          <a:prstGeom prst="rect">
            <a:avLst/>
          </a:prstGeom>
          <a:solidFill>
            <a:schemeClr val="accent1"/>
          </a:solidFill>
          <a:ln w="9525">
            <a:solidFill>
              <a:schemeClr val="tx1"/>
            </a:solidFill>
            <a:miter lim="800000"/>
            <a:headEnd/>
            <a:tailEnd/>
          </a:ln>
        </p:spPr>
        <p:txBody>
          <a:bodyPr wrap="none" anchor="ctr"/>
          <a:lstStyle/>
          <a:p>
            <a:pPr algn="ctr"/>
            <a:r>
              <a:rPr lang="en-US"/>
              <a:t>Version 3</a:t>
            </a:r>
          </a:p>
        </p:txBody>
      </p:sp>
      <p:sp>
        <p:nvSpPr>
          <p:cNvPr id="6160" name="Rectangle 22"/>
          <p:cNvSpPr>
            <a:spLocks noChangeArrowheads="1"/>
          </p:cNvSpPr>
          <p:nvPr/>
        </p:nvSpPr>
        <p:spPr bwMode="auto">
          <a:xfrm>
            <a:off x="5895975" y="5610225"/>
            <a:ext cx="3019425" cy="257175"/>
          </a:xfrm>
          <a:prstGeom prst="rect">
            <a:avLst/>
          </a:prstGeom>
          <a:solidFill>
            <a:schemeClr val="accent1"/>
          </a:solidFill>
          <a:ln w="9525">
            <a:solidFill>
              <a:schemeClr val="tx1"/>
            </a:solidFill>
            <a:miter lim="800000"/>
            <a:headEnd/>
            <a:tailEnd/>
          </a:ln>
        </p:spPr>
        <p:txBody>
          <a:bodyPr wrap="none" anchor="ctr"/>
          <a:lstStyle/>
          <a:p>
            <a:pPr algn="ctr"/>
            <a:r>
              <a:rPr lang="en-US"/>
              <a:t>Version N</a:t>
            </a:r>
          </a:p>
        </p:txBody>
      </p:sp>
      <p:sp>
        <p:nvSpPr>
          <p:cNvPr id="6161" name="Text Box 23"/>
          <p:cNvSpPr txBox="1">
            <a:spLocks noChangeArrowheads="1"/>
          </p:cNvSpPr>
          <p:nvPr/>
        </p:nvSpPr>
        <p:spPr bwMode="auto">
          <a:xfrm>
            <a:off x="1050925" y="3519488"/>
            <a:ext cx="1517650" cy="366712"/>
          </a:xfrm>
          <a:prstGeom prst="rect">
            <a:avLst/>
          </a:prstGeom>
          <a:noFill/>
          <a:ln w="9525">
            <a:noFill/>
            <a:miter lim="800000"/>
            <a:headEnd/>
            <a:tailEnd/>
          </a:ln>
        </p:spPr>
        <p:txBody>
          <a:bodyPr wrap="none">
            <a:spAutoFit/>
          </a:bodyPr>
          <a:lstStyle/>
          <a:p>
            <a:r>
              <a:rPr lang="en-US"/>
              <a:t>Make it Work</a:t>
            </a:r>
          </a:p>
        </p:txBody>
      </p:sp>
      <p:sp>
        <p:nvSpPr>
          <p:cNvPr id="6162" name="Text Box 24"/>
          <p:cNvSpPr txBox="1">
            <a:spLocks noChangeArrowheads="1"/>
          </p:cNvSpPr>
          <p:nvPr/>
        </p:nvSpPr>
        <p:spPr bwMode="auto">
          <a:xfrm>
            <a:off x="2727325" y="2474913"/>
            <a:ext cx="1517650" cy="641350"/>
          </a:xfrm>
          <a:prstGeom prst="rect">
            <a:avLst/>
          </a:prstGeom>
          <a:noFill/>
          <a:ln w="9525">
            <a:noFill/>
            <a:miter lim="800000"/>
            <a:headEnd/>
            <a:tailEnd/>
          </a:ln>
        </p:spPr>
        <p:txBody>
          <a:bodyPr wrap="none">
            <a:spAutoFit/>
          </a:bodyPr>
          <a:lstStyle/>
          <a:p>
            <a:r>
              <a:rPr lang="en-US"/>
              <a:t>Make it Work</a:t>
            </a:r>
          </a:p>
          <a:p>
            <a:r>
              <a:rPr lang="en-US"/>
              <a:t>Right</a:t>
            </a:r>
          </a:p>
        </p:txBody>
      </p:sp>
      <p:sp>
        <p:nvSpPr>
          <p:cNvPr id="6163" name="Text Box 25"/>
          <p:cNvSpPr txBox="1">
            <a:spLocks noChangeArrowheads="1"/>
          </p:cNvSpPr>
          <p:nvPr/>
        </p:nvSpPr>
        <p:spPr bwMode="auto">
          <a:xfrm>
            <a:off x="4327525" y="1789113"/>
            <a:ext cx="1111250" cy="641350"/>
          </a:xfrm>
          <a:prstGeom prst="rect">
            <a:avLst/>
          </a:prstGeom>
          <a:noFill/>
          <a:ln w="9525">
            <a:noFill/>
            <a:miter lim="800000"/>
            <a:headEnd/>
            <a:tailEnd/>
          </a:ln>
        </p:spPr>
        <p:txBody>
          <a:bodyPr wrap="none">
            <a:spAutoFit/>
          </a:bodyPr>
          <a:lstStyle/>
          <a:p>
            <a:r>
              <a:rPr lang="en-US"/>
              <a:t>Business</a:t>
            </a:r>
          </a:p>
          <a:p>
            <a:r>
              <a:rPr lang="en-US"/>
              <a:t>Traction</a:t>
            </a:r>
          </a:p>
        </p:txBody>
      </p:sp>
      <p:sp>
        <p:nvSpPr>
          <p:cNvPr id="6164" name="Text Box 26"/>
          <p:cNvSpPr txBox="1">
            <a:spLocks noChangeArrowheads="1"/>
          </p:cNvSpPr>
          <p:nvPr/>
        </p:nvSpPr>
        <p:spPr bwMode="auto">
          <a:xfrm>
            <a:off x="6477000" y="1295400"/>
            <a:ext cx="2038350" cy="366713"/>
          </a:xfrm>
          <a:prstGeom prst="rect">
            <a:avLst/>
          </a:prstGeom>
          <a:noFill/>
          <a:ln w="9525">
            <a:noFill/>
            <a:miter lim="800000"/>
            <a:headEnd/>
            <a:tailEnd/>
          </a:ln>
        </p:spPr>
        <p:txBody>
          <a:bodyPr wrap="none">
            <a:spAutoFit/>
          </a:bodyPr>
          <a:lstStyle/>
          <a:p>
            <a:r>
              <a:rPr lang="en-US"/>
              <a:t>Business Success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idx="1"/>
          </p:nvPr>
        </p:nvSpPr>
        <p:spPr/>
        <p:txBody>
          <a:bodyPr>
            <a:normAutofit fontScale="92500" lnSpcReduction="10000"/>
          </a:bodyPr>
          <a:lstStyle/>
          <a:p>
            <a:pPr eaLnBrk="1" hangingPunct="1">
              <a:lnSpc>
                <a:spcPct val="80000"/>
              </a:lnSpc>
            </a:pPr>
            <a:r>
              <a:rPr lang="en-US" sz="2600" dirty="0" smtClean="0"/>
              <a:t>Capacity</a:t>
            </a:r>
          </a:p>
          <a:p>
            <a:pPr lvl="1" eaLnBrk="1" hangingPunct="1">
              <a:lnSpc>
                <a:spcPct val="80000"/>
              </a:lnSpc>
            </a:pPr>
            <a:r>
              <a:rPr lang="en-US" sz="2400" dirty="0" smtClean="0"/>
              <a:t>Total number of known users</a:t>
            </a:r>
          </a:p>
          <a:p>
            <a:pPr lvl="1" eaLnBrk="1" hangingPunct="1">
              <a:lnSpc>
                <a:spcPct val="80000"/>
              </a:lnSpc>
            </a:pPr>
            <a:r>
              <a:rPr lang="en-US" sz="2400" dirty="0" smtClean="0"/>
              <a:t>Number of active users (aka active sessions)</a:t>
            </a:r>
          </a:p>
          <a:p>
            <a:pPr lvl="1" eaLnBrk="1" hangingPunct="1">
              <a:lnSpc>
                <a:spcPct val="80000"/>
              </a:lnSpc>
            </a:pPr>
            <a:r>
              <a:rPr lang="en-US" sz="2400" dirty="0" smtClean="0"/>
              <a:t>Number of concurrent users (aka concurrent requests)</a:t>
            </a:r>
          </a:p>
          <a:p>
            <a:pPr eaLnBrk="1" hangingPunct="1">
              <a:lnSpc>
                <a:spcPct val="80000"/>
              </a:lnSpc>
            </a:pPr>
            <a:r>
              <a:rPr lang="en-US" sz="2600" dirty="0" smtClean="0"/>
              <a:t>Throughput</a:t>
            </a:r>
          </a:p>
          <a:p>
            <a:pPr lvl="1" eaLnBrk="1" hangingPunct="1">
              <a:lnSpc>
                <a:spcPct val="80000"/>
              </a:lnSpc>
            </a:pPr>
            <a:r>
              <a:rPr lang="en-US" sz="2400" dirty="0" smtClean="0"/>
              <a:t>Page Views per Month</a:t>
            </a:r>
          </a:p>
          <a:p>
            <a:pPr lvl="1" eaLnBrk="1" hangingPunct="1">
              <a:lnSpc>
                <a:spcPct val="80000"/>
              </a:lnSpc>
            </a:pPr>
            <a:r>
              <a:rPr lang="en-US" sz="2400" dirty="0" smtClean="0"/>
              <a:t>Requests per Second</a:t>
            </a:r>
          </a:p>
          <a:p>
            <a:pPr lvl="1" eaLnBrk="1" hangingPunct="1">
              <a:lnSpc>
                <a:spcPct val="80000"/>
              </a:lnSpc>
            </a:pPr>
            <a:r>
              <a:rPr lang="en-US" sz="2400" dirty="0" smtClean="0"/>
              <a:t>Transactions per Second</a:t>
            </a:r>
          </a:p>
          <a:p>
            <a:pPr eaLnBrk="1" hangingPunct="1">
              <a:lnSpc>
                <a:spcPct val="80000"/>
              </a:lnSpc>
            </a:pPr>
            <a:r>
              <a:rPr lang="en-US" sz="2600" dirty="0" smtClean="0"/>
              <a:t>Performance</a:t>
            </a:r>
          </a:p>
          <a:p>
            <a:pPr lvl="1" eaLnBrk="1" hangingPunct="1">
              <a:lnSpc>
                <a:spcPct val="80000"/>
              </a:lnSpc>
            </a:pPr>
            <a:r>
              <a:rPr lang="en-US" sz="2400" dirty="0" smtClean="0"/>
              <a:t>Load time in milliseconds</a:t>
            </a:r>
          </a:p>
          <a:p>
            <a:pPr lvl="1" eaLnBrk="1" hangingPunct="1">
              <a:lnSpc>
                <a:spcPct val="80000"/>
              </a:lnSpc>
            </a:pPr>
            <a:r>
              <a:rPr lang="en-US" sz="2400" dirty="0" smtClean="0"/>
              <a:t>Time to first byte (TTFB), Time to last byte (TTLB)</a:t>
            </a:r>
          </a:p>
          <a:p>
            <a:pPr eaLnBrk="1" hangingPunct="1">
              <a:lnSpc>
                <a:spcPct val="80000"/>
              </a:lnSpc>
            </a:pPr>
            <a:endParaRPr lang="en-US" sz="2600" dirty="0" smtClean="0"/>
          </a:p>
        </p:txBody>
      </p:sp>
      <p:sp>
        <p:nvSpPr>
          <p:cNvPr id="7170" name="Rectangle 2"/>
          <p:cNvSpPr>
            <a:spLocks noGrp="1" noChangeArrowheads="1"/>
          </p:cNvSpPr>
          <p:nvPr>
            <p:ph type="title"/>
          </p:nvPr>
        </p:nvSpPr>
        <p:spPr/>
        <p:txBody>
          <a:bodyPr/>
          <a:lstStyle/>
          <a:p>
            <a:pPr eaLnBrk="1" hangingPunct="1"/>
            <a:r>
              <a:rPr lang="en-US" smtClean="0"/>
              <a:t>What are we measuring?</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295400" y="0"/>
            <a:ext cx="8229600" cy="1143000"/>
          </a:xfrm>
        </p:spPr>
        <p:txBody>
          <a:bodyPr/>
          <a:lstStyle/>
          <a:p>
            <a:pPr eaLnBrk="1" hangingPunct="1"/>
            <a:r>
              <a:rPr lang="en-US" sz="3600" smtClean="0"/>
              <a:t>The Anatomy of a Web Request</a:t>
            </a:r>
          </a:p>
        </p:txBody>
      </p:sp>
      <p:pic>
        <p:nvPicPr>
          <p:cNvPr id="8195" name="Picture 3" descr="Web Request Anatomy"/>
          <p:cNvPicPr>
            <a:picLocks noChangeAspect="1" noChangeArrowheads="1"/>
          </p:cNvPicPr>
          <p:nvPr/>
        </p:nvPicPr>
        <p:blipFill>
          <a:blip r:embed="rId2"/>
          <a:srcRect/>
          <a:stretch>
            <a:fillRect/>
          </a:stretch>
        </p:blipFill>
        <p:spPr bwMode="auto">
          <a:xfrm>
            <a:off x="1751013" y="1031875"/>
            <a:ext cx="5792787" cy="431800"/>
          </a:xfrm>
          <a:prstGeom prst="rect">
            <a:avLst/>
          </a:prstGeom>
          <a:noFill/>
          <a:ln w="9525">
            <a:noFill/>
            <a:miter lim="800000"/>
            <a:headEnd/>
            <a:tailEnd/>
          </a:ln>
        </p:spPr>
      </p:pic>
      <p:pic>
        <p:nvPicPr>
          <p:cNvPr id="8196" name="Picture 4" descr="Web Request Anatomy"/>
          <p:cNvPicPr>
            <a:picLocks noChangeAspect="1" noChangeArrowheads="1"/>
          </p:cNvPicPr>
          <p:nvPr/>
        </p:nvPicPr>
        <p:blipFill>
          <a:blip r:embed="rId3"/>
          <a:srcRect/>
          <a:stretch>
            <a:fillRect/>
          </a:stretch>
        </p:blipFill>
        <p:spPr bwMode="auto">
          <a:xfrm>
            <a:off x="1743075" y="1474788"/>
            <a:ext cx="5800725" cy="2309812"/>
          </a:xfrm>
          <a:prstGeom prst="rect">
            <a:avLst/>
          </a:prstGeom>
          <a:noFill/>
          <a:ln w="9525">
            <a:noFill/>
            <a:miter lim="800000"/>
            <a:headEnd/>
            <a:tailEnd/>
          </a:ln>
        </p:spPr>
      </p:pic>
      <p:pic>
        <p:nvPicPr>
          <p:cNvPr id="8197" name="Picture 5" descr="Web Request Anatomy"/>
          <p:cNvPicPr>
            <a:picLocks noChangeAspect="1" noChangeArrowheads="1"/>
          </p:cNvPicPr>
          <p:nvPr/>
        </p:nvPicPr>
        <p:blipFill>
          <a:blip r:embed="rId4"/>
          <a:srcRect/>
          <a:stretch>
            <a:fillRect/>
          </a:stretch>
        </p:blipFill>
        <p:spPr bwMode="auto">
          <a:xfrm>
            <a:off x="1751013" y="3784600"/>
            <a:ext cx="5792787" cy="2844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752600" y="228600"/>
            <a:ext cx="7162800" cy="1143000"/>
          </a:xfrm>
        </p:spPr>
        <p:txBody>
          <a:bodyPr/>
          <a:lstStyle/>
          <a:p>
            <a:pPr eaLnBrk="1" hangingPunct="1"/>
            <a:r>
              <a:rPr lang="en-US" smtClean="0"/>
              <a:t>Performance Equation</a:t>
            </a:r>
          </a:p>
        </p:txBody>
      </p:sp>
      <p:sp>
        <p:nvSpPr>
          <p:cNvPr id="9219" name="Rectangle 11"/>
          <p:cNvSpPr>
            <a:spLocks noChangeArrowheads="1"/>
          </p:cNvSpPr>
          <p:nvPr/>
        </p:nvSpPr>
        <p:spPr bwMode="auto">
          <a:xfrm>
            <a:off x="1371600" y="2667000"/>
            <a:ext cx="6705600" cy="3733800"/>
          </a:xfrm>
          <a:prstGeom prst="rect">
            <a:avLst/>
          </a:prstGeom>
          <a:solidFill>
            <a:schemeClr val="accent1"/>
          </a:solidFill>
          <a:ln w="9525">
            <a:solidFill>
              <a:schemeClr val="tx1"/>
            </a:solidFill>
            <a:miter lim="800000"/>
            <a:headEnd/>
            <a:tailEnd/>
          </a:ln>
        </p:spPr>
        <p:txBody>
          <a:bodyPr wrap="none"/>
          <a:lstStyle/>
          <a:p>
            <a:r>
              <a:rPr lang="en-US" dirty="0"/>
              <a:t>Legend:</a:t>
            </a:r>
          </a:p>
          <a:p>
            <a:endParaRPr lang="en-US" dirty="0"/>
          </a:p>
          <a:p>
            <a:r>
              <a:rPr lang="en-US" dirty="0"/>
              <a:t> R: 			</a:t>
            </a:r>
            <a:r>
              <a:rPr lang="en-US" dirty="0" smtClean="0"/>
              <a:t>Response </a:t>
            </a:r>
            <a:r>
              <a:rPr lang="en-US" dirty="0"/>
              <a:t>time</a:t>
            </a:r>
          </a:p>
          <a:p>
            <a:endParaRPr lang="en-US" dirty="0"/>
          </a:p>
          <a:p>
            <a:r>
              <a:rPr lang="en-US" dirty="0"/>
              <a:t> RTT: 			</a:t>
            </a:r>
            <a:r>
              <a:rPr lang="en-US" dirty="0" smtClean="0"/>
              <a:t>Round Trip Time</a:t>
            </a:r>
            <a:endParaRPr lang="en-US" dirty="0"/>
          </a:p>
          <a:p>
            <a:endParaRPr lang="en-US" dirty="0"/>
          </a:p>
          <a:p>
            <a:r>
              <a:rPr lang="en-US" dirty="0"/>
              <a:t> App Turns: 		Http Requests</a:t>
            </a:r>
          </a:p>
          <a:p>
            <a:endParaRPr lang="en-US" dirty="0"/>
          </a:p>
          <a:p>
            <a:r>
              <a:rPr lang="en-US" dirty="0"/>
              <a:t> Concurrent Requests: 	# server sockets open by browser</a:t>
            </a:r>
          </a:p>
          <a:p>
            <a:endParaRPr lang="en-US" dirty="0"/>
          </a:p>
          <a:p>
            <a:r>
              <a:rPr lang="en-US" dirty="0"/>
              <a:t> Cs: 			Server Side Compute time</a:t>
            </a:r>
          </a:p>
          <a:p>
            <a:endParaRPr lang="en-US" dirty="0"/>
          </a:p>
          <a:p>
            <a:r>
              <a:rPr lang="en-US" dirty="0"/>
              <a:t> Cc: 			Client Compute time</a:t>
            </a:r>
          </a:p>
          <a:p>
            <a:r>
              <a:rPr lang="en-US" dirty="0"/>
              <a:t> </a:t>
            </a:r>
          </a:p>
          <a:p>
            <a:endParaRPr lang="en-US" dirty="0"/>
          </a:p>
        </p:txBody>
      </p:sp>
      <p:pic>
        <p:nvPicPr>
          <p:cNvPr id="9220" name="Picture 12"/>
          <p:cNvPicPr>
            <a:picLocks noChangeAspect="1" noChangeArrowheads="1"/>
          </p:cNvPicPr>
          <p:nvPr/>
        </p:nvPicPr>
        <p:blipFill>
          <a:blip r:embed="rId3"/>
          <a:srcRect/>
          <a:stretch>
            <a:fillRect/>
          </a:stretch>
        </p:blipFill>
        <p:spPr bwMode="auto">
          <a:xfrm>
            <a:off x="762000" y="1524000"/>
            <a:ext cx="8001000" cy="989013"/>
          </a:xfrm>
          <a:prstGeom prst="rect">
            <a:avLst/>
          </a:prstGeom>
          <a:noFill/>
          <a:ln w="9525">
            <a:noFill/>
            <a:miter lim="800000"/>
            <a:headEnd/>
            <a:tailEnd/>
          </a:ln>
        </p:spPr>
      </p:pic>
      <p:sp>
        <p:nvSpPr>
          <p:cNvPr id="5" name="Rectangle 11"/>
          <p:cNvSpPr>
            <a:spLocks noChangeArrowheads="1"/>
          </p:cNvSpPr>
          <p:nvPr/>
        </p:nvSpPr>
        <p:spPr bwMode="auto">
          <a:xfrm>
            <a:off x="857250" y="6429375"/>
            <a:ext cx="7205663" cy="314325"/>
          </a:xfrm>
          <a:prstGeom prst="rect">
            <a:avLst/>
          </a:prstGeom>
          <a:solidFill>
            <a:schemeClr val="bg1"/>
          </a:solidFill>
          <a:ln w="9525">
            <a:solidFill>
              <a:schemeClr val="tx1"/>
            </a:solidFill>
            <a:miter lim="800000"/>
            <a:headEnd/>
            <a:tailEnd/>
          </a:ln>
        </p:spPr>
        <p:txBody>
          <a:bodyPr wrap="none"/>
          <a:lstStyle/>
          <a:p>
            <a:r>
              <a:rPr lang="en-US" sz="1200" dirty="0"/>
              <a:t>Source: Field Guide to Application Delivery Systems, by Peter Sevcik and Rebecca Wetzel, </a:t>
            </a:r>
            <a:r>
              <a:rPr lang="en-US" sz="1200" dirty="0" err="1"/>
              <a:t>NetForecast</a:t>
            </a:r>
            <a:endParaRPr lang="en-US" sz="12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1"/>
          <p:cNvPicPr>
            <a:picLocks noChangeAspect="1" noChangeArrowheads="1"/>
          </p:cNvPicPr>
          <p:nvPr/>
        </p:nvPicPr>
        <p:blipFill>
          <a:blip r:embed="rId2"/>
          <a:srcRect/>
          <a:stretch>
            <a:fillRect/>
          </a:stretch>
        </p:blipFill>
        <p:spPr bwMode="auto">
          <a:xfrm>
            <a:off x="2590800" y="3429000"/>
            <a:ext cx="4754563" cy="587375"/>
          </a:xfrm>
          <a:prstGeom prst="rect">
            <a:avLst/>
          </a:prstGeom>
          <a:noFill/>
          <a:ln w="9525">
            <a:noFill/>
            <a:miter lim="800000"/>
            <a:headEnd/>
            <a:tailEnd/>
          </a:ln>
        </p:spPr>
      </p:pic>
      <p:pic>
        <p:nvPicPr>
          <p:cNvPr id="10243" name="Picture 6"/>
          <p:cNvPicPr>
            <a:picLocks noChangeAspect="1" noChangeArrowheads="1"/>
          </p:cNvPicPr>
          <p:nvPr/>
        </p:nvPicPr>
        <p:blipFill>
          <a:blip r:embed="rId3"/>
          <a:srcRect/>
          <a:stretch>
            <a:fillRect/>
          </a:stretch>
        </p:blipFill>
        <p:spPr bwMode="auto">
          <a:xfrm>
            <a:off x="762000" y="5257800"/>
            <a:ext cx="3657600" cy="1333500"/>
          </a:xfrm>
          <a:prstGeom prst="rect">
            <a:avLst/>
          </a:prstGeom>
          <a:noFill/>
          <a:ln w="9525">
            <a:noFill/>
            <a:miter lim="800000"/>
            <a:headEnd/>
            <a:tailEnd/>
          </a:ln>
        </p:spPr>
      </p:pic>
      <p:pic>
        <p:nvPicPr>
          <p:cNvPr id="10244" name="Picture 14"/>
          <p:cNvPicPr>
            <a:picLocks noChangeAspect="1" noChangeArrowheads="1"/>
          </p:cNvPicPr>
          <p:nvPr/>
        </p:nvPicPr>
        <p:blipFill>
          <a:blip r:embed="rId4"/>
          <a:srcRect/>
          <a:stretch>
            <a:fillRect/>
          </a:stretch>
        </p:blipFill>
        <p:spPr bwMode="auto">
          <a:xfrm>
            <a:off x="609600" y="3276600"/>
            <a:ext cx="1433513" cy="852488"/>
          </a:xfrm>
          <a:prstGeom prst="rect">
            <a:avLst/>
          </a:prstGeom>
          <a:noFill/>
          <a:ln w="9525">
            <a:noFill/>
            <a:miter lim="800000"/>
            <a:headEnd/>
            <a:tailEnd/>
          </a:ln>
        </p:spPr>
      </p:pic>
      <p:sp>
        <p:nvSpPr>
          <p:cNvPr id="10245" name="Rectangle 2"/>
          <p:cNvSpPr>
            <a:spLocks noGrp="1" noChangeArrowheads="1"/>
          </p:cNvSpPr>
          <p:nvPr>
            <p:ph type="title"/>
          </p:nvPr>
        </p:nvSpPr>
        <p:spPr/>
        <p:txBody>
          <a:bodyPr/>
          <a:lstStyle/>
          <a:p>
            <a:pPr eaLnBrk="1" hangingPunct="1"/>
            <a:r>
              <a:rPr lang="en-US" sz="4000" smtClean="0"/>
              <a:t>Where do the numbers come from?</a:t>
            </a:r>
          </a:p>
        </p:txBody>
      </p:sp>
      <p:pic>
        <p:nvPicPr>
          <p:cNvPr id="10246" name="Picture 4"/>
          <p:cNvPicPr>
            <a:picLocks noChangeAspect="1" noChangeArrowheads="1"/>
          </p:cNvPicPr>
          <p:nvPr/>
        </p:nvPicPr>
        <p:blipFill>
          <a:blip r:embed="rId5"/>
          <a:srcRect/>
          <a:stretch>
            <a:fillRect/>
          </a:stretch>
        </p:blipFill>
        <p:spPr bwMode="auto">
          <a:xfrm>
            <a:off x="685800" y="1905000"/>
            <a:ext cx="3717925" cy="1196975"/>
          </a:xfrm>
          <a:prstGeom prst="rect">
            <a:avLst/>
          </a:prstGeom>
          <a:noFill/>
          <a:ln w="9525">
            <a:noFill/>
            <a:miter lim="800000"/>
            <a:headEnd/>
            <a:tailEnd/>
          </a:ln>
        </p:spPr>
      </p:pic>
      <p:pic>
        <p:nvPicPr>
          <p:cNvPr id="10247" name="Picture 5"/>
          <p:cNvPicPr>
            <a:picLocks noChangeAspect="1" noChangeArrowheads="1"/>
          </p:cNvPicPr>
          <p:nvPr/>
        </p:nvPicPr>
        <p:blipFill>
          <a:blip r:embed="rId6"/>
          <a:srcRect/>
          <a:stretch>
            <a:fillRect/>
          </a:stretch>
        </p:blipFill>
        <p:spPr bwMode="auto">
          <a:xfrm>
            <a:off x="4953000" y="2209800"/>
            <a:ext cx="2500313" cy="517525"/>
          </a:xfrm>
          <a:prstGeom prst="rect">
            <a:avLst/>
          </a:prstGeom>
          <a:noFill/>
          <a:ln w="9525">
            <a:noFill/>
            <a:miter lim="800000"/>
            <a:headEnd/>
            <a:tailEnd/>
          </a:ln>
        </p:spPr>
      </p:pic>
      <p:sp>
        <p:nvSpPr>
          <p:cNvPr id="10248" name="Line 8"/>
          <p:cNvSpPr>
            <a:spLocks noChangeShapeType="1"/>
          </p:cNvSpPr>
          <p:nvPr/>
        </p:nvSpPr>
        <p:spPr bwMode="auto">
          <a:xfrm flipH="1">
            <a:off x="5334000" y="2438400"/>
            <a:ext cx="1066800" cy="1143000"/>
          </a:xfrm>
          <a:prstGeom prst="line">
            <a:avLst/>
          </a:prstGeom>
          <a:noFill/>
          <a:ln w="9525">
            <a:solidFill>
              <a:schemeClr val="tx1"/>
            </a:solidFill>
            <a:round/>
            <a:headEnd/>
            <a:tailEnd/>
          </a:ln>
        </p:spPr>
        <p:txBody>
          <a:bodyPr/>
          <a:lstStyle/>
          <a:p>
            <a:endParaRPr lang="en-CA"/>
          </a:p>
        </p:txBody>
      </p:sp>
      <p:sp>
        <p:nvSpPr>
          <p:cNvPr id="10249" name="Rectangle 9"/>
          <p:cNvSpPr>
            <a:spLocks noChangeArrowheads="1"/>
          </p:cNvSpPr>
          <p:nvPr/>
        </p:nvSpPr>
        <p:spPr bwMode="auto">
          <a:xfrm>
            <a:off x="3886200" y="5715000"/>
            <a:ext cx="3962400" cy="784225"/>
          </a:xfrm>
          <a:prstGeom prst="rect">
            <a:avLst/>
          </a:prstGeom>
          <a:solidFill>
            <a:schemeClr val="tx1"/>
          </a:solidFill>
          <a:ln w="9525">
            <a:solidFill>
              <a:schemeClr val="bg1"/>
            </a:solidFill>
            <a:miter lim="800000"/>
            <a:headEnd/>
            <a:tailEnd/>
          </a:ln>
        </p:spPr>
        <p:txBody>
          <a:bodyPr>
            <a:spAutoFit/>
          </a:bodyPr>
          <a:lstStyle/>
          <a:p>
            <a:r>
              <a:rPr lang="en-US" sz="900">
                <a:solidFill>
                  <a:schemeClr val="bg1"/>
                </a:solidFill>
                <a:latin typeface="Courier New" pitchFamily="49" charset="0"/>
              </a:rPr>
              <a:t>Ping statistics for 209.162.190.188:</a:t>
            </a:r>
          </a:p>
          <a:p>
            <a:r>
              <a:rPr lang="en-US" sz="900">
                <a:solidFill>
                  <a:schemeClr val="bg1"/>
                </a:solidFill>
                <a:latin typeface="Courier New" pitchFamily="49" charset="0"/>
              </a:rPr>
              <a:t>    Packets: Sent = 4, Received = 4, Lost = 0 (0% loss),</a:t>
            </a:r>
          </a:p>
          <a:p>
            <a:r>
              <a:rPr lang="en-US" sz="900">
                <a:solidFill>
                  <a:schemeClr val="bg1"/>
                </a:solidFill>
                <a:latin typeface="Courier New" pitchFamily="49" charset="0"/>
              </a:rPr>
              <a:t>Approximate round trip times in milli-seconds:</a:t>
            </a:r>
          </a:p>
          <a:p>
            <a:r>
              <a:rPr lang="en-US" sz="900">
                <a:solidFill>
                  <a:schemeClr val="bg1"/>
                </a:solidFill>
                <a:latin typeface="Courier New" pitchFamily="49" charset="0"/>
              </a:rPr>
              <a:t>    Minimum = 80ms, Maximum = 92ms, Average = 85ms</a:t>
            </a:r>
          </a:p>
        </p:txBody>
      </p:sp>
      <p:sp>
        <p:nvSpPr>
          <p:cNvPr id="10250" name="Oval 10"/>
          <p:cNvSpPr>
            <a:spLocks noChangeArrowheads="1"/>
          </p:cNvSpPr>
          <p:nvPr/>
        </p:nvSpPr>
        <p:spPr bwMode="auto">
          <a:xfrm>
            <a:off x="6400800" y="2209800"/>
            <a:ext cx="304800" cy="304800"/>
          </a:xfrm>
          <a:prstGeom prst="ellipse">
            <a:avLst/>
          </a:prstGeom>
          <a:noFill/>
          <a:ln w="9525">
            <a:solidFill>
              <a:schemeClr val="tx1"/>
            </a:solidFill>
            <a:round/>
            <a:headEnd/>
            <a:tailEnd/>
          </a:ln>
        </p:spPr>
        <p:txBody>
          <a:bodyPr wrap="none" anchor="ctr"/>
          <a:lstStyle/>
          <a:p>
            <a:endParaRPr lang="en-US"/>
          </a:p>
        </p:txBody>
      </p:sp>
      <p:sp>
        <p:nvSpPr>
          <p:cNvPr id="10251" name="Line 11"/>
          <p:cNvSpPr>
            <a:spLocks noChangeShapeType="1"/>
          </p:cNvSpPr>
          <p:nvPr/>
        </p:nvSpPr>
        <p:spPr bwMode="auto">
          <a:xfrm>
            <a:off x="4572000" y="3810000"/>
            <a:ext cx="2514600" cy="2438400"/>
          </a:xfrm>
          <a:prstGeom prst="line">
            <a:avLst/>
          </a:prstGeom>
          <a:noFill/>
          <a:ln w="9525">
            <a:solidFill>
              <a:schemeClr val="tx1"/>
            </a:solidFill>
            <a:round/>
            <a:headEnd/>
            <a:tailEnd/>
          </a:ln>
        </p:spPr>
        <p:txBody>
          <a:bodyPr/>
          <a:lstStyle/>
          <a:p>
            <a:endParaRPr lang="en-CA"/>
          </a:p>
        </p:txBody>
      </p:sp>
      <p:sp>
        <p:nvSpPr>
          <p:cNvPr id="10252" name="Line 12"/>
          <p:cNvSpPr>
            <a:spLocks noChangeShapeType="1"/>
          </p:cNvSpPr>
          <p:nvPr/>
        </p:nvSpPr>
        <p:spPr bwMode="auto">
          <a:xfrm>
            <a:off x="6553200" y="5715000"/>
            <a:ext cx="609600" cy="609600"/>
          </a:xfrm>
          <a:prstGeom prst="line">
            <a:avLst/>
          </a:prstGeom>
          <a:noFill/>
          <a:ln w="9525">
            <a:solidFill>
              <a:schemeClr val="bg1"/>
            </a:solidFill>
            <a:round/>
            <a:headEnd/>
            <a:tailEnd/>
          </a:ln>
        </p:spPr>
        <p:txBody>
          <a:bodyPr/>
          <a:lstStyle/>
          <a:p>
            <a:endParaRPr lang="en-CA"/>
          </a:p>
        </p:txBody>
      </p:sp>
      <p:sp>
        <p:nvSpPr>
          <p:cNvPr id="10253" name="Oval 13"/>
          <p:cNvSpPr>
            <a:spLocks noChangeArrowheads="1"/>
          </p:cNvSpPr>
          <p:nvPr/>
        </p:nvSpPr>
        <p:spPr bwMode="auto">
          <a:xfrm>
            <a:off x="7086600" y="6248400"/>
            <a:ext cx="381000" cy="304800"/>
          </a:xfrm>
          <a:prstGeom prst="ellipse">
            <a:avLst/>
          </a:prstGeom>
          <a:noFill/>
          <a:ln w="9525">
            <a:solidFill>
              <a:schemeClr val="bg1"/>
            </a:solidFill>
            <a:round/>
            <a:headEnd/>
            <a:tailEnd/>
          </a:ln>
        </p:spPr>
        <p:txBody>
          <a:bodyPr wrap="none" anchor="ctr"/>
          <a:lstStyle/>
          <a:p>
            <a:endParaRPr lang="en-US"/>
          </a:p>
        </p:txBody>
      </p:sp>
      <p:pic>
        <p:nvPicPr>
          <p:cNvPr id="10254" name="Picture 15"/>
          <p:cNvPicPr>
            <a:picLocks noChangeAspect="1" noChangeArrowheads="1"/>
          </p:cNvPicPr>
          <p:nvPr/>
        </p:nvPicPr>
        <p:blipFill>
          <a:blip r:embed="rId7"/>
          <a:srcRect/>
          <a:stretch>
            <a:fillRect/>
          </a:stretch>
        </p:blipFill>
        <p:spPr bwMode="auto">
          <a:xfrm>
            <a:off x="1600200" y="4343400"/>
            <a:ext cx="2163763" cy="342900"/>
          </a:xfrm>
          <a:prstGeom prst="rect">
            <a:avLst/>
          </a:prstGeom>
          <a:noFill/>
          <a:ln w="9525">
            <a:noFill/>
            <a:miter lim="800000"/>
            <a:headEnd/>
            <a:tailEnd/>
          </a:ln>
        </p:spPr>
      </p:pic>
      <p:sp>
        <p:nvSpPr>
          <p:cNvPr id="10255" name="Text Box 16"/>
          <p:cNvSpPr txBox="1">
            <a:spLocks noChangeArrowheads="1"/>
          </p:cNvSpPr>
          <p:nvPr/>
        </p:nvSpPr>
        <p:spPr bwMode="auto">
          <a:xfrm>
            <a:off x="1981200" y="3505200"/>
            <a:ext cx="920750" cy="366713"/>
          </a:xfrm>
          <a:prstGeom prst="rect">
            <a:avLst/>
          </a:prstGeom>
          <a:noFill/>
          <a:ln w="9525">
            <a:noFill/>
            <a:miter lim="800000"/>
            <a:headEnd/>
            <a:tailEnd/>
          </a:ln>
        </p:spPr>
        <p:txBody>
          <a:bodyPr wrap="none">
            <a:spAutoFit/>
          </a:bodyPr>
          <a:lstStyle/>
          <a:p>
            <a:r>
              <a:rPr lang="en-US" dirty="0" smtClean="0"/>
              <a:t>4.5 sec</a:t>
            </a:r>
            <a:endParaRPr lang="en-US" dirty="0"/>
          </a:p>
        </p:txBody>
      </p:sp>
      <p:sp>
        <p:nvSpPr>
          <p:cNvPr id="10256" name="Line 17"/>
          <p:cNvSpPr>
            <a:spLocks noChangeShapeType="1"/>
          </p:cNvSpPr>
          <p:nvPr/>
        </p:nvSpPr>
        <p:spPr bwMode="auto">
          <a:xfrm flipH="1">
            <a:off x="2362200" y="3962400"/>
            <a:ext cx="914400" cy="381000"/>
          </a:xfrm>
          <a:prstGeom prst="line">
            <a:avLst/>
          </a:prstGeom>
          <a:noFill/>
          <a:ln w="9525">
            <a:solidFill>
              <a:schemeClr val="tx1"/>
            </a:solidFill>
            <a:round/>
            <a:headEnd/>
            <a:tailEnd/>
          </a:ln>
        </p:spPr>
        <p:txBody>
          <a:bodyPr/>
          <a:lstStyle/>
          <a:p>
            <a:endParaRPr lang="en-CA"/>
          </a:p>
        </p:txBody>
      </p:sp>
      <p:sp>
        <p:nvSpPr>
          <p:cNvPr id="10257" name="Oval 18"/>
          <p:cNvSpPr>
            <a:spLocks noChangeArrowheads="1"/>
          </p:cNvSpPr>
          <p:nvPr/>
        </p:nvSpPr>
        <p:spPr bwMode="auto">
          <a:xfrm>
            <a:off x="1828800" y="4191000"/>
            <a:ext cx="609600" cy="609600"/>
          </a:xfrm>
          <a:prstGeom prst="ellipse">
            <a:avLst/>
          </a:prstGeom>
          <a:noFill/>
          <a:ln w="9525">
            <a:solidFill>
              <a:schemeClr val="tx1"/>
            </a:solidFill>
            <a:round/>
            <a:headEnd/>
            <a:tailEnd/>
          </a:ln>
        </p:spPr>
        <p:txBody>
          <a:bodyPr wrap="none" anchor="ctr"/>
          <a:lstStyle/>
          <a:p>
            <a:endParaRPr lang="en-US"/>
          </a:p>
        </p:txBody>
      </p:sp>
      <p:sp>
        <p:nvSpPr>
          <p:cNvPr id="10258" name="Line 19"/>
          <p:cNvSpPr>
            <a:spLocks noChangeShapeType="1"/>
          </p:cNvSpPr>
          <p:nvPr/>
        </p:nvSpPr>
        <p:spPr bwMode="auto">
          <a:xfrm flipV="1">
            <a:off x="3886200" y="2667000"/>
            <a:ext cx="2667000" cy="838200"/>
          </a:xfrm>
          <a:prstGeom prst="line">
            <a:avLst/>
          </a:prstGeom>
          <a:noFill/>
          <a:ln w="9525">
            <a:solidFill>
              <a:schemeClr val="tx1"/>
            </a:solidFill>
            <a:round/>
            <a:headEnd/>
            <a:tailEnd/>
          </a:ln>
        </p:spPr>
        <p:txBody>
          <a:bodyPr/>
          <a:lstStyle/>
          <a:p>
            <a:endParaRPr lang="en-CA"/>
          </a:p>
        </p:txBody>
      </p:sp>
      <p:sp>
        <p:nvSpPr>
          <p:cNvPr id="10259" name="Oval 20"/>
          <p:cNvSpPr>
            <a:spLocks noChangeArrowheads="1"/>
          </p:cNvSpPr>
          <p:nvPr/>
        </p:nvSpPr>
        <p:spPr bwMode="auto">
          <a:xfrm>
            <a:off x="6253163" y="2490788"/>
            <a:ext cx="1295400" cy="168275"/>
          </a:xfrm>
          <a:prstGeom prst="ellipse">
            <a:avLst/>
          </a:prstGeom>
          <a:noFill/>
          <a:ln w="9525">
            <a:solidFill>
              <a:schemeClr val="tx1"/>
            </a:solidFill>
            <a:round/>
            <a:headEnd/>
            <a:tailEnd/>
          </a:ln>
        </p:spPr>
        <p:txBody>
          <a:bodyPr wrap="none" anchor="ctr"/>
          <a:lstStyle/>
          <a:p>
            <a:endParaRPr lang="en-US"/>
          </a:p>
        </p:txBody>
      </p:sp>
      <p:sp>
        <p:nvSpPr>
          <p:cNvPr id="10260" name="Rectangle 22"/>
          <p:cNvSpPr>
            <a:spLocks noChangeArrowheads="1"/>
          </p:cNvSpPr>
          <p:nvPr/>
        </p:nvSpPr>
        <p:spPr bwMode="auto">
          <a:xfrm rot="10800000" flipV="1">
            <a:off x="762000" y="6553200"/>
            <a:ext cx="2746375" cy="214313"/>
          </a:xfrm>
          <a:prstGeom prst="rect">
            <a:avLst/>
          </a:prstGeom>
          <a:noFill/>
          <a:ln w="9525">
            <a:noFill/>
            <a:miter lim="800000"/>
            <a:headEnd/>
            <a:tailEnd/>
          </a:ln>
        </p:spPr>
        <p:txBody>
          <a:bodyPr>
            <a:spAutoFit/>
          </a:bodyPr>
          <a:lstStyle/>
          <a:p>
            <a:r>
              <a:rPr lang="en-US" sz="800">
                <a:hlinkClick r:id="rId8"/>
              </a:rPr>
              <a:t>http://www.websiteoptimization.com/services/analyze/</a:t>
            </a:r>
            <a:r>
              <a:rPr lang="en-US" sz="800"/>
              <a:t> </a:t>
            </a:r>
          </a:p>
        </p:txBody>
      </p:sp>
      <p:sp>
        <p:nvSpPr>
          <p:cNvPr id="10261" name="Rectangle 23"/>
          <p:cNvSpPr>
            <a:spLocks noChangeArrowheads="1"/>
          </p:cNvSpPr>
          <p:nvPr/>
        </p:nvSpPr>
        <p:spPr bwMode="auto">
          <a:xfrm>
            <a:off x="2590800" y="4800600"/>
            <a:ext cx="1362075" cy="214313"/>
          </a:xfrm>
          <a:prstGeom prst="rect">
            <a:avLst/>
          </a:prstGeom>
          <a:noFill/>
          <a:ln w="9525">
            <a:noFill/>
            <a:miter lim="800000"/>
            <a:headEnd/>
            <a:tailEnd/>
          </a:ln>
        </p:spPr>
        <p:txBody>
          <a:bodyPr wrap="none">
            <a:spAutoFit/>
          </a:bodyPr>
          <a:lstStyle/>
          <a:p>
            <a:r>
              <a:rPr lang="en-US" sz="800">
                <a:hlinkClick r:id="rId9"/>
              </a:rPr>
              <a:t>http://www.speedtest.net/</a:t>
            </a:r>
            <a:r>
              <a:rPr lang="en-US" sz="800"/>
              <a:t> </a:t>
            </a:r>
          </a:p>
        </p:txBody>
      </p:sp>
      <p:sp>
        <p:nvSpPr>
          <p:cNvPr id="10263" name="Oval 10"/>
          <p:cNvSpPr>
            <a:spLocks noChangeArrowheads="1"/>
          </p:cNvSpPr>
          <p:nvPr/>
        </p:nvSpPr>
        <p:spPr bwMode="auto">
          <a:xfrm>
            <a:off x="6324600" y="3581400"/>
            <a:ext cx="304800" cy="304800"/>
          </a:xfrm>
          <a:prstGeom prst="ellipse">
            <a:avLst/>
          </a:prstGeom>
          <a:noFill/>
          <a:ln w="9525">
            <a:solidFill>
              <a:schemeClr val="tx1"/>
            </a:solidFill>
            <a:round/>
            <a:headEnd/>
            <a:tailEnd/>
          </a:ln>
        </p:spPr>
        <p:txBody>
          <a:bodyPr wrap="none" anchor="ctr"/>
          <a:lstStyle/>
          <a:p>
            <a:endParaRPr lang="en-US"/>
          </a:p>
        </p:txBody>
      </p:sp>
      <p:sp>
        <p:nvSpPr>
          <p:cNvPr id="10264" name="Oval 10"/>
          <p:cNvSpPr>
            <a:spLocks noChangeArrowheads="1"/>
          </p:cNvSpPr>
          <p:nvPr/>
        </p:nvSpPr>
        <p:spPr bwMode="auto">
          <a:xfrm>
            <a:off x="6705600" y="3581400"/>
            <a:ext cx="304800" cy="304800"/>
          </a:xfrm>
          <a:prstGeom prst="ellipse">
            <a:avLst/>
          </a:prstGeom>
          <a:noFill/>
          <a:ln w="9525">
            <a:solidFill>
              <a:schemeClr val="tx1"/>
            </a:solidFill>
            <a:round/>
            <a:headEnd/>
            <a:tailEnd/>
          </a:ln>
        </p:spPr>
        <p:txBody>
          <a:bodyPr wrap="none" anchor="ctr"/>
          <a:lstStyle/>
          <a:p>
            <a:endParaRPr lang="en-US"/>
          </a:p>
        </p:txBody>
      </p:sp>
      <p:sp>
        <p:nvSpPr>
          <p:cNvPr id="10265" name="Line 8"/>
          <p:cNvSpPr>
            <a:spLocks noChangeShapeType="1"/>
          </p:cNvSpPr>
          <p:nvPr/>
        </p:nvSpPr>
        <p:spPr bwMode="auto">
          <a:xfrm flipH="1">
            <a:off x="6553200" y="3124200"/>
            <a:ext cx="533400" cy="457200"/>
          </a:xfrm>
          <a:prstGeom prst="line">
            <a:avLst/>
          </a:prstGeom>
          <a:noFill/>
          <a:ln w="9525">
            <a:solidFill>
              <a:schemeClr val="tx1"/>
            </a:solidFill>
            <a:round/>
            <a:headEnd/>
            <a:tailEnd/>
          </a:ln>
        </p:spPr>
        <p:txBody>
          <a:bodyPr/>
          <a:lstStyle/>
          <a:p>
            <a:endParaRPr lang="en-CA"/>
          </a:p>
        </p:txBody>
      </p:sp>
      <p:sp>
        <p:nvSpPr>
          <p:cNvPr id="10266" name="Text Box 26"/>
          <p:cNvSpPr txBox="1">
            <a:spLocks noChangeArrowheads="1"/>
          </p:cNvSpPr>
          <p:nvPr/>
        </p:nvSpPr>
        <p:spPr bwMode="auto">
          <a:xfrm>
            <a:off x="7086600" y="2971800"/>
            <a:ext cx="1858963" cy="254000"/>
          </a:xfrm>
          <a:prstGeom prst="rect">
            <a:avLst/>
          </a:prstGeom>
          <a:noFill/>
          <a:ln w="9525">
            <a:solidFill>
              <a:schemeClr val="tx1"/>
            </a:solidFill>
            <a:miter lim="800000"/>
            <a:headEnd/>
            <a:tailEnd/>
          </a:ln>
          <a:effectLst/>
        </p:spPr>
        <p:txBody>
          <a:bodyPr wrap="none">
            <a:spAutoFit/>
          </a:bodyPr>
          <a:lstStyle/>
          <a:p>
            <a:r>
              <a:rPr lang="en-US" sz="1000"/>
              <a:t>Server Code Timing: 0.8 secs</a:t>
            </a:r>
          </a:p>
        </p:txBody>
      </p:sp>
      <p:sp>
        <p:nvSpPr>
          <p:cNvPr id="10267" name="Line 8"/>
          <p:cNvSpPr>
            <a:spLocks noChangeShapeType="1"/>
          </p:cNvSpPr>
          <p:nvPr/>
        </p:nvSpPr>
        <p:spPr bwMode="auto">
          <a:xfrm flipH="1" flipV="1">
            <a:off x="6858000" y="3886200"/>
            <a:ext cx="381000" cy="609600"/>
          </a:xfrm>
          <a:prstGeom prst="line">
            <a:avLst/>
          </a:prstGeom>
          <a:noFill/>
          <a:ln w="9525">
            <a:solidFill>
              <a:schemeClr val="tx1"/>
            </a:solidFill>
            <a:round/>
            <a:headEnd/>
            <a:tailEnd/>
          </a:ln>
        </p:spPr>
        <p:txBody>
          <a:bodyPr/>
          <a:lstStyle/>
          <a:p>
            <a:endParaRPr lang="en-CA"/>
          </a:p>
        </p:txBody>
      </p:sp>
      <p:sp>
        <p:nvSpPr>
          <p:cNvPr id="10268" name="Text Box 28"/>
          <p:cNvSpPr txBox="1">
            <a:spLocks noChangeArrowheads="1"/>
          </p:cNvSpPr>
          <p:nvPr/>
        </p:nvSpPr>
        <p:spPr bwMode="auto">
          <a:xfrm>
            <a:off x="7239000" y="4343400"/>
            <a:ext cx="1809750" cy="254000"/>
          </a:xfrm>
          <a:prstGeom prst="rect">
            <a:avLst/>
          </a:prstGeom>
          <a:noFill/>
          <a:ln w="9525">
            <a:solidFill>
              <a:schemeClr val="tx1"/>
            </a:solidFill>
            <a:miter lim="800000"/>
            <a:headEnd/>
            <a:tailEnd/>
          </a:ln>
          <a:effectLst/>
        </p:spPr>
        <p:txBody>
          <a:bodyPr wrap="none">
            <a:spAutoFit/>
          </a:bodyPr>
          <a:lstStyle/>
          <a:p>
            <a:r>
              <a:rPr lang="en-US" sz="1000"/>
              <a:t>Client Code Timing: 1.2 secs</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131"/>
          <p:cNvGraphicFramePr>
            <a:graphicFrameLocks noGrp="1" noChangeAspect="1"/>
          </p:cNvGraphicFramePr>
          <p:nvPr>
            <p:ph idx="1"/>
          </p:nvPr>
        </p:nvGraphicFramePr>
        <p:xfrm>
          <a:off x="1408113" y="3125788"/>
          <a:ext cx="7010400" cy="1158875"/>
        </p:xfrm>
        <a:graphic>
          <a:graphicData uri="http://schemas.openxmlformats.org/presentationml/2006/ole">
            <mc:AlternateContent xmlns:mc="http://schemas.openxmlformats.org/markup-compatibility/2006">
              <mc:Choice xmlns:v="urn:schemas-microsoft-com:vml" Requires="v">
                <p:oleObj spid="_x0000_s1028" name="Worksheet" r:id="rId3" imgW="6972401" imgH="1152457" progId="Excel.Sheet.8">
                  <p:embed/>
                </p:oleObj>
              </mc:Choice>
              <mc:Fallback>
                <p:oleObj name="Worksheet" r:id="rId3" imgW="6972401" imgH="1152457" progId="Excel.Sheet.8">
                  <p:embed/>
                  <p:pic>
                    <p:nvPicPr>
                      <p:cNvPr id="0" name="Object 13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8113" y="3125788"/>
                        <a:ext cx="7010400" cy="115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7" name="Rectangle 132"/>
          <p:cNvSpPr>
            <a:spLocks noGrp="1" noChangeArrowheads="1"/>
          </p:cNvSpPr>
          <p:nvPr>
            <p:ph type="title"/>
          </p:nvPr>
        </p:nvSpPr>
        <p:spPr/>
        <p:txBody>
          <a:bodyPr/>
          <a:lstStyle/>
          <a:p>
            <a:pPr eaLnBrk="1" hangingPunct="1"/>
            <a:r>
              <a:rPr lang="en-US" smtClean="0"/>
              <a:t>Performance Spreadsheet</a:t>
            </a:r>
          </a:p>
        </p:txBody>
      </p:sp>
      <p:pic>
        <p:nvPicPr>
          <p:cNvPr id="1028" name="Picture 135"/>
          <p:cNvPicPr>
            <a:picLocks noChangeAspect="1" noChangeArrowheads="1"/>
          </p:cNvPicPr>
          <p:nvPr/>
        </p:nvPicPr>
        <p:blipFill>
          <a:blip r:embed="rId5"/>
          <a:srcRect/>
          <a:stretch>
            <a:fillRect/>
          </a:stretch>
        </p:blipFill>
        <p:spPr bwMode="auto">
          <a:xfrm>
            <a:off x="1143000" y="1752600"/>
            <a:ext cx="7391400" cy="9128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ChangeArrowheads="1"/>
          </p:cNvSpPr>
          <p:nvPr>
            <p:ph idx="1"/>
          </p:nvPr>
        </p:nvSpPr>
        <p:spPr/>
        <p:txBody>
          <a:bodyPr/>
          <a:lstStyle/>
          <a:p>
            <a:pPr eaLnBrk="1" hangingPunct="1"/>
            <a:r>
              <a:rPr lang="en-US" smtClean="0"/>
              <a:t>Get Version 1 out the door</a:t>
            </a:r>
          </a:p>
          <a:p>
            <a:pPr eaLnBrk="1" hangingPunct="1"/>
            <a:r>
              <a:rPr lang="en-US" smtClean="0"/>
              <a:t>Define the initial hardware platform</a:t>
            </a:r>
          </a:p>
          <a:p>
            <a:pPr eaLnBrk="1" hangingPunct="1"/>
            <a:r>
              <a:rPr lang="en-US" smtClean="0"/>
              <a:t>Meet the launch date</a:t>
            </a:r>
          </a:p>
          <a:p>
            <a:pPr eaLnBrk="1" hangingPunct="1"/>
            <a:endParaRPr lang="en-US" smtClean="0"/>
          </a:p>
        </p:txBody>
      </p:sp>
      <p:sp>
        <p:nvSpPr>
          <p:cNvPr id="12290" name="Rectangle 2"/>
          <p:cNvSpPr>
            <a:spLocks noGrp="1" noChangeArrowheads="1"/>
          </p:cNvSpPr>
          <p:nvPr>
            <p:ph type="title"/>
          </p:nvPr>
        </p:nvSpPr>
        <p:spPr/>
        <p:txBody>
          <a:bodyPr/>
          <a:lstStyle/>
          <a:p>
            <a:pPr eaLnBrk="1" hangingPunct="1"/>
            <a:r>
              <a:rPr lang="en-US" smtClean="0"/>
              <a:t>Version 1: Make it work</a:t>
            </a:r>
          </a:p>
        </p:txBody>
      </p:sp>
      <p:pic>
        <p:nvPicPr>
          <p:cNvPr id="12292" name="Picture 4" descr="6c29">
            <a:hlinkClick r:id="rId2"/>
          </p:cNvPr>
          <p:cNvPicPr>
            <a:picLocks noChangeAspect="1" noChangeArrowheads="1"/>
          </p:cNvPicPr>
          <p:nvPr/>
        </p:nvPicPr>
        <p:blipFill>
          <a:blip r:embed="rId3"/>
          <a:srcRect/>
          <a:stretch>
            <a:fillRect/>
          </a:stretch>
        </p:blipFill>
        <p:spPr bwMode="auto">
          <a:xfrm>
            <a:off x="7315200" y="3352800"/>
            <a:ext cx="962025" cy="1428750"/>
          </a:xfrm>
          <a:prstGeom prst="rect">
            <a:avLst/>
          </a:prstGeom>
          <a:noFill/>
          <a:ln w="9525">
            <a:noFill/>
            <a:miter lim="800000"/>
            <a:headEnd/>
            <a:tailEnd/>
          </a:ln>
        </p:spPr>
      </p:pic>
      <p:sp>
        <p:nvSpPr>
          <p:cNvPr id="12293" name="Rectangle 5"/>
          <p:cNvSpPr>
            <a:spLocks noChangeArrowheads="1"/>
          </p:cNvSpPr>
          <p:nvPr/>
        </p:nvSpPr>
        <p:spPr bwMode="auto">
          <a:xfrm>
            <a:off x="1905000" y="5257800"/>
            <a:ext cx="4800600" cy="685800"/>
          </a:xfrm>
          <a:prstGeom prst="rect">
            <a:avLst/>
          </a:prstGeom>
          <a:solidFill>
            <a:schemeClr val="accent1"/>
          </a:solidFill>
          <a:ln w="9525">
            <a:solidFill>
              <a:schemeClr val="tx1"/>
            </a:solidFill>
            <a:miter lim="800000"/>
            <a:headEnd/>
            <a:tailEnd/>
          </a:ln>
        </p:spPr>
        <p:txBody>
          <a:bodyPr wrap="none" anchor="ctr"/>
          <a:lstStyle/>
          <a:p>
            <a:pPr algn="ctr"/>
            <a:r>
              <a:rPr lang="en-US"/>
              <a:t>The only one who likes your app is you</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inergija10">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1184</TotalTime>
  <Words>945</Words>
  <Application>Microsoft Office PowerPoint</Application>
  <PresentationFormat>On-screen Show (4:3)</PresentationFormat>
  <Paragraphs>193</Paragraphs>
  <Slides>26</Slides>
  <Notes>1</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26</vt:i4>
      </vt:variant>
    </vt:vector>
  </HeadingPairs>
  <TitlesOfParts>
    <vt:vector size="31" baseType="lpstr">
      <vt:lpstr>Arial</vt:lpstr>
      <vt:lpstr>Times New Roman</vt:lpstr>
      <vt:lpstr>Courier New</vt:lpstr>
      <vt:lpstr>Sinergija10</vt:lpstr>
      <vt:lpstr>Worksheet</vt:lpstr>
      <vt:lpstr>The Scaling Habits of ASP.NET Applications</vt:lpstr>
      <vt:lpstr>Richard Campbell</vt:lpstr>
      <vt:lpstr>50 000 foot view</vt:lpstr>
      <vt:lpstr>What are we measuring?</vt:lpstr>
      <vt:lpstr>The Anatomy of a Web Request</vt:lpstr>
      <vt:lpstr>Performance Equation</vt:lpstr>
      <vt:lpstr>Where do the numbers come from?</vt:lpstr>
      <vt:lpstr>Performance Spreadsheet</vt:lpstr>
      <vt:lpstr>Version 1: Make it work</vt:lpstr>
      <vt:lpstr>Scaling Habits</vt:lpstr>
      <vt:lpstr>Solutions for Version 1</vt:lpstr>
      <vt:lpstr>Version 2: Make it work right</vt:lpstr>
      <vt:lpstr>Scaling Habits</vt:lpstr>
      <vt:lpstr>PowerPoint Presentation</vt:lpstr>
      <vt:lpstr>What does it really look like?</vt:lpstr>
      <vt:lpstr>Solutions for Version 2</vt:lpstr>
      <vt:lpstr>Version 3: Business Traction</vt:lpstr>
      <vt:lpstr>Scaling Habits</vt:lpstr>
      <vt:lpstr>Network vs. Development IQ</vt:lpstr>
      <vt:lpstr>Solutions for Version 3</vt:lpstr>
      <vt:lpstr>Version N: Business Success</vt:lpstr>
      <vt:lpstr>Scaling Habits</vt:lpstr>
      <vt:lpstr>A Word About Load-balancing</vt:lpstr>
      <vt:lpstr>Performance and Scale</vt:lpstr>
      <vt:lpstr>Solutions for Version N</vt:lpstr>
      <vt:lpstr>Summary</vt:lpstr>
    </vt:vector>
  </TitlesOfParts>
  <Company>Abstract Class Consulting Inc.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Kent Alstad</dc:creator>
  <cp:lastModifiedBy>Richard Campbell</cp:lastModifiedBy>
  <cp:revision>71</cp:revision>
  <dcterms:created xsi:type="dcterms:W3CDTF">2007-02-17T18:02:07Z</dcterms:created>
  <dcterms:modified xsi:type="dcterms:W3CDTF">2010-11-14T09:55:05Z</dcterms:modified>
</cp:coreProperties>
</file>