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61" r:id="rId2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9" d="100"/>
          <a:sy n="89" d="100"/>
        </p:scale>
        <p:origin x="-420"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E0BC5-CD65-4FDC-BD9A-9B9D6B5B060B}" type="datetimeFigureOut">
              <a:rPr lang="en-US" smtClean="0"/>
              <a:t>11/12/2010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E43B15-DA74-4A8C-B0D7-BBC2E073BDC5}" type="slidenum">
              <a:rPr lang="en-US" smtClean="0"/>
              <a:t>‹#›</a:t>
            </a:fld>
            <a:endParaRPr lang="en-US"/>
          </a:p>
        </p:txBody>
      </p:sp>
    </p:spTree>
    <p:extLst>
      <p:ext uri="{BB962C8B-B14F-4D97-AF65-F5344CB8AC3E}">
        <p14:creationId xmlns:p14="http://schemas.microsoft.com/office/powerpoint/2010/main" val="3937389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5335A0-C48F-40EF-B143-19E9D0F1F4FA}" type="slidenum">
              <a:rPr lang="en-US"/>
              <a:pPr/>
              <a:t>5</a:t>
            </a:fld>
            <a:endParaRPr lang="en-US"/>
          </a:p>
        </p:txBody>
      </p:sp>
      <p:sp>
        <p:nvSpPr>
          <p:cNvPr id="241666" name="Rectangle 2"/>
          <p:cNvSpPr>
            <a:spLocks noGrp="1" noRot="1" noChangeAspect="1" noChangeArrowheads="1" noTextEdit="1"/>
          </p:cNvSpPr>
          <p:nvPr>
            <p:ph type="sldImg"/>
          </p:nvPr>
        </p:nvSpPr>
        <p:spPr>
          <a:xfrm>
            <a:off x="1144588" y="687388"/>
            <a:ext cx="4570412" cy="3429000"/>
          </a:xfrm>
          <a:ln/>
        </p:spPr>
      </p:sp>
      <p:sp>
        <p:nvSpPr>
          <p:cNvPr id="241667" name="Rectangle 3"/>
          <p:cNvSpPr>
            <a:spLocks noGrp="1" noChangeArrowheads="1"/>
          </p:cNvSpPr>
          <p:nvPr>
            <p:ph type="body" idx="1"/>
          </p:nvPr>
        </p:nvSpPr>
        <p:spPr/>
        <p:txBody>
          <a:bodyPr/>
          <a:lstStyle/>
          <a:p>
            <a:r>
              <a:rPr lang="en-US" dirty="0" smtClean="0"/>
              <a:t>Scrum is a simple framework, describe each box.</a:t>
            </a:r>
          </a:p>
          <a:p>
            <a:r>
              <a:rPr lang="en-US" dirty="0" smtClean="0"/>
              <a:t>Agile methodologies value Individuals and interactions over processes and tools, but</a:t>
            </a:r>
            <a:r>
              <a:rPr lang="en-US" baseline="0" dirty="0" smtClean="0"/>
              <a:t> </a:t>
            </a:r>
            <a:endParaRPr lang="en-US" dirty="0" smtClean="0"/>
          </a:p>
          <a:p>
            <a:r>
              <a:rPr lang="en-US" dirty="0" smtClean="0"/>
              <a:t>TFS</a:t>
            </a:r>
            <a:r>
              <a:rPr lang="en-US" baseline="0" dirty="0" smtClean="0"/>
              <a:t> facilitates these interactions and artifacts, which contributes… </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Switch over and create</a:t>
            </a:r>
            <a:r>
              <a:rPr lang="en-US" baseline="0" dirty="0" smtClean="0"/>
              <a:t> a product backlog item:</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7</a:t>
            </a:fld>
            <a:endParaRPr lang="en-US"/>
          </a:p>
        </p:txBody>
      </p:sp>
    </p:spTree>
    <p:extLst>
      <p:ext uri="{BB962C8B-B14F-4D97-AF65-F5344CB8AC3E}">
        <p14:creationId xmlns:p14="http://schemas.microsoft.com/office/powerpoint/2010/main" val="735159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8</a:t>
            </a:fld>
            <a:endParaRPr lang="en-US"/>
          </a:p>
        </p:txBody>
      </p:sp>
    </p:spTree>
    <p:extLst>
      <p:ext uri="{BB962C8B-B14F-4D97-AF65-F5344CB8AC3E}">
        <p14:creationId xmlns:p14="http://schemas.microsoft.com/office/powerpoint/2010/main" val="1477780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this slide and then</a:t>
            </a:r>
            <a:r>
              <a:rPr lang="en-US" baseline="0" dirty="0" smtClean="0"/>
              <a:t> flip over &amp;</a:t>
            </a:r>
            <a:endParaRPr lang="en-US" dirty="0" smtClean="0"/>
          </a:p>
          <a:p>
            <a:r>
              <a:rPr lang="en-US" dirty="0" smtClean="0"/>
              <a:t>Talk about how a sprint is work item and also an iteration.</a:t>
            </a:r>
          </a:p>
          <a:p>
            <a:endParaRPr lang="en-US" dirty="0" smtClean="0"/>
          </a:p>
          <a:p>
            <a:r>
              <a:rPr lang="en-US" dirty="0" smtClean="0"/>
              <a:t>Create several sprint backlog items (tasks) for the story we created.</a:t>
            </a:r>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9</a:t>
            </a:fld>
            <a:endParaRPr lang="en-US"/>
          </a:p>
        </p:txBody>
      </p:sp>
    </p:spTree>
    <p:extLst>
      <p:ext uri="{BB962C8B-B14F-4D97-AF65-F5344CB8AC3E}">
        <p14:creationId xmlns:p14="http://schemas.microsoft.com/office/powerpoint/2010/main" val="413728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daily standup we review the amount</a:t>
            </a:r>
            <a:r>
              <a:rPr lang="en-US" baseline="0" dirty="0" smtClean="0"/>
              <a:t> of work left to do… </a:t>
            </a:r>
          </a:p>
          <a:p>
            <a:endParaRPr lang="en-US" dirty="0" smtClean="0"/>
          </a:p>
          <a:p>
            <a:r>
              <a:rPr lang="en-US" dirty="0" smtClean="0"/>
              <a:t>In the Beta there</a:t>
            </a:r>
            <a:r>
              <a:rPr lang="en-US" baseline="0" dirty="0" smtClean="0"/>
              <a:t> are only 3 reports: Release Burndown, Sprint Burndown &amp; Velocity.  A few more are envisioned for release:</a:t>
            </a:r>
          </a:p>
          <a:p>
            <a:r>
              <a:rPr lang="en-US" dirty="0" smtClean="0"/>
              <a:t>Build Success Over Time, Build Summary, Test Case Readiness &amp; Test Plan Progress</a:t>
            </a:r>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16</a:t>
            </a:fld>
            <a:endParaRPr lang="en-US"/>
          </a:p>
        </p:txBody>
      </p:sp>
    </p:spTree>
    <p:extLst>
      <p:ext uri="{BB962C8B-B14F-4D97-AF65-F5344CB8AC3E}">
        <p14:creationId xmlns:p14="http://schemas.microsoft.com/office/powerpoint/2010/main" val="1155079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19</a:t>
            </a:fld>
            <a:endParaRPr lang="en-US"/>
          </a:p>
        </p:txBody>
      </p:sp>
    </p:spTree>
    <p:extLst>
      <p:ext uri="{BB962C8B-B14F-4D97-AF65-F5344CB8AC3E}">
        <p14:creationId xmlns:p14="http://schemas.microsoft.com/office/powerpoint/2010/main" val="4197145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Scrum is about</a:t>
            </a:r>
            <a:r>
              <a:rPr lang="en-US" baseline="0" dirty="0" smtClean="0"/>
              <a:t> continuous feedback and improvement.  A meeting is held at the end of every Sprint to reflect on what worked well, what didn’t and what you can do differently in the next sprint.  You can capture these details right on the Sprint work item.</a:t>
            </a:r>
            <a:endParaRPr lang="en-US" dirty="0"/>
          </a:p>
        </p:txBody>
      </p:sp>
      <p:sp>
        <p:nvSpPr>
          <p:cNvPr id="4" name="Slide Number Placeholder 3"/>
          <p:cNvSpPr>
            <a:spLocks noGrp="1"/>
          </p:cNvSpPr>
          <p:nvPr>
            <p:ph type="sldNum" sz="quarter" idx="10"/>
          </p:nvPr>
        </p:nvSpPr>
        <p:spPr/>
        <p:txBody>
          <a:bodyPr/>
          <a:lstStyle/>
          <a:p>
            <a:fld id="{8A196BC2-2DC5-4F1E-A006-AFCB0986DBD6}" type="slidenum">
              <a:rPr lang="en-US" smtClean="0"/>
              <a:pPr/>
              <a:t>20</a:t>
            </a:fld>
            <a:endParaRPr lang="en-US"/>
          </a:p>
        </p:txBody>
      </p:sp>
    </p:spTree>
    <p:extLst>
      <p:ext uri="{BB962C8B-B14F-4D97-AF65-F5344CB8AC3E}">
        <p14:creationId xmlns:p14="http://schemas.microsoft.com/office/powerpoint/2010/main" val="3461231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5"/>
              </a:gs>
              <a:gs pos="10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pic>
        <p:nvPicPr>
          <p:cNvPr id="17" name="Picture 2" descr="C:\Users\Vanja\Pictures\Sinergija\Sinergija 10 logo\SINERGIJA logo za svetle pozadine.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560" y="5510504"/>
            <a:ext cx="2774569" cy="11588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5"/>
              </a:gs>
              <a:gs pos="100000">
                <a:schemeClr val="accent5">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5"/>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4" name="Rounded Rectangle 13"/>
          <p:cNvSpPr/>
          <p:nvPr userDrawn="1"/>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1F534F1C-B2E3-4721-A170-46933C52D083}" type="slidenum">
              <a:rPr lang="sr-Latn-RS" smtClean="0"/>
              <a:t>‹#›</a:t>
            </a:fld>
            <a:endParaRPr lang="sr-Latn-RS"/>
          </a:p>
        </p:txBody>
      </p:sp>
    </p:spTree>
    <p:extLst>
      <p:ext uri="{BB962C8B-B14F-4D97-AF65-F5344CB8AC3E}">
        <p14:creationId xmlns:p14="http://schemas.microsoft.com/office/powerpoint/2010/main" val="1425698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74320" indent="-274320">
              <a:buClr>
                <a:schemeClr val="accent6">
                  <a:lumMod val="75000"/>
                </a:schemeClr>
              </a:buClr>
              <a:buFont typeface="Wingdings" pitchFamily="2" charset="2"/>
              <a:buChar char="§"/>
              <a:defRPr/>
            </a:lvl1pPr>
            <a:lvl2pPr marL="576263" indent="-274320">
              <a:buClr>
                <a:srgbClr val="33CC33"/>
              </a:buClr>
              <a:buFont typeface="Wingdings" pitchFamily="2" charset="2"/>
              <a:buChar char="§"/>
              <a:defRPr/>
            </a:lvl2pPr>
            <a:lvl3pPr marL="855663" indent="-228600">
              <a:buClr>
                <a:srgbClr val="FFFF00"/>
              </a:buClr>
              <a:buFont typeface="Wingdings" pitchFamily="2" charset="2"/>
              <a:buChar char="§"/>
              <a:defRPr/>
            </a:lvl3pPr>
            <a:lvl4pPr marL="1143000" indent="-228600">
              <a:buFont typeface="Wingdings" pitchFamily="2" charset="2"/>
              <a:buChar char="§"/>
              <a:defRPr/>
            </a:lvl4pPr>
            <a:lvl5pPr marL="1463040" indent="-228600">
              <a:buFont typeface="Wingdings" pitchFamily="2" charset="2"/>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5"/>
              </a:gs>
              <a:gs pos="100000">
                <a:schemeClr val="accent5">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1F534F1C-B2E3-4721-A170-46933C52D083}" type="slidenum">
              <a:rPr lang="sr-Latn-RS" smtClean="0"/>
              <a:t>‹#›</a:t>
            </a:fld>
            <a:endParaRPr lang="sr-Latn-R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8" name="Footer Placeholder 7"/>
          <p:cNvSpPr>
            <a:spLocks noGrp="1"/>
          </p:cNvSpPr>
          <p:nvPr>
            <p:ph type="ftr" sz="quarter" idx="11"/>
          </p:nvPr>
        </p:nvSpPr>
        <p:spPr/>
        <p:txBody>
          <a:bodyPr/>
          <a:lstStyle/>
          <a:p>
            <a:endParaRPr lang="sr-Latn-RS"/>
          </a:p>
        </p:txBody>
      </p:sp>
      <p:sp>
        <p:nvSpPr>
          <p:cNvPr id="9" name="Slide Number Placeholder 8"/>
          <p:cNvSpPr>
            <a:spLocks noGrp="1"/>
          </p:cNvSpPr>
          <p:nvPr>
            <p:ph type="sldNum" sz="quarter" idx="12"/>
          </p:nvPr>
        </p:nvSpPr>
        <p:spPr/>
        <p:txBody>
          <a:bodyPr/>
          <a:lstStyle/>
          <a:p>
            <a:fld id="{1F534F1C-B2E3-4721-A170-46933C52D083}" type="slidenum">
              <a:rPr lang="sr-Latn-RS" smtClean="0"/>
              <a:t>‹#›</a:t>
            </a:fld>
            <a:endParaRPr lang="sr-Latn-R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4" name="Footer Placeholder 3"/>
          <p:cNvSpPr>
            <a:spLocks noGrp="1"/>
          </p:cNvSpPr>
          <p:nvPr>
            <p:ph type="ftr" sz="quarter" idx="11"/>
          </p:nvPr>
        </p:nvSpPr>
        <p:spPr/>
        <p:txBody>
          <a:bodyPr/>
          <a:lstStyle/>
          <a:p>
            <a:endParaRPr lang="sr-Latn-RS"/>
          </a:p>
        </p:txBody>
      </p:sp>
      <p:sp>
        <p:nvSpPr>
          <p:cNvPr id="5" name="Slide Number Placeholder 4"/>
          <p:cNvSpPr>
            <a:spLocks noGrp="1"/>
          </p:cNvSpPr>
          <p:nvPr>
            <p:ph type="sldNum" sz="quarter" idx="12"/>
          </p:nvPr>
        </p:nvSpPr>
        <p:spPr/>
        <p:txBody>
          <a:bodyPr/>
          <a:lstStyle/>
          <a:p>
            <a:fld id="{1F534F1C-B2E3-4721-A170-46933C52D083}" type="slidenum">
              <a:rPr lang="sr-Latn-RS" smtClean="0"/>
              <a:t>‹#›</a:t>
            </a:fld>
            <a:endParaRPr lang="sr-Latn-R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3" name="Footer Placeholder 2"/>
          <p:cNvSpPr>
            <a:spLocks noGrp="1"/>
          </p:cNvSpPr>
          <p:nvPr>
            <p:ph type="ftr" sz="quarter" idx="11"/>
          </p:nvPr>
        </p:nvSpPr>
        <p:spPr/>
        <p:txBody>
          <a:bodyPr/>
          <a:lstStyle/>
          <a:p>
            <a:endParaRPr lang="sr-Latn-RS"/>
          </a:p>
        </p:txBody>
      </p:sp>
      <p:sp>
        <p:nvSpPr>
          <p:cNvPr id="4" name="Slide Number Placeholder 3"/>
          <p:cNvSpPr>
            <a:spLocks noGrp="1"/>
          </p:cNvSpPr>
          <p:nvPr>
            <p:ph type="sldNum" sz="quarter" idx="12"/>
          </p:nvPr>
        </p:nvSpPr>
        <p:spPr/>
        <p:txBody>
          <a:bodyPr/>
          <a:lstStyle/>
          <a:p>
            <a:fld id="{1F534F1C-B2E3-4721-A170-46933C52D083}" type="slidenum">
              <a:rPr lang="sr-Latn-RS" smtClean="0"/>
              <a:t>‹#›</a:t>
            </a:fld>
            <a:endParaRPr lang="sr-Latn-R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ounded Rectangle 15"/>
          <p:cNvSpPr/>
          <p:nvPr userDrawn="1"/>
        </p:nvSpPr>
        <p:spPr>
          <a:xfrm>
            <a:off x="228600" y="228600"/>
            <a:ext cx="8695944" cy="1426464"/>
          </a:xfrm>
          <a:prstGeom prst="roundRect">
            <a:avLst>
              <a:gd name="adj" fmla="val 7136"/>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4720B09-65C5-40D1-8E70-9B872652331C}" type="datetimeFigureOut">
              <a:rPr lang="sr-Latn-RS" smtClean="0"/>
              <a:t>12.11.2010</a:t>
            </a:fld>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1F534F1C-B2E3-4721-A170-46933C52D083}" type="slidenum">
              <a:rPr lang="sr-Latn-RS" smtClean="0"/>
              <a:t>‹#›</a:t>
            </a:fld>
            <a:endParaRPr lang="sr-Latn-R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5"/>
              </a:gs>
              <a:gs pos="9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4720B09-65C5-40D1-8E70-9B872652331C}" type="datetimeFigureOut">
              <a:rPr lang="sr-Latn-RS" smtClean="0"/>
              <a:t>12.11.2010</a:t>
            </a:fld>
            <a:endParaRPr lang="sr-Latn-R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sr-Latn-R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F534F1C-B2E3-4721-A170-46933C52D083}" type="slidenum">
              <a:rPr lang="sr-Latn-RS" smtClean="0"/>
              <a:t>‹#›</a:t>
            </a:fld>
            <a:endParaRPr lang="sr-Latn-R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3074" name="Picture 2" descr="C:\Users\Vanja\Pictures\Sinergija\Sinergija 10 logo\SINERGIJA logo za svetle pozadine.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155472" y="5949280"/>
            <a:ext cx="1854514" cy="774576"/>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bit.ly/bvqGJn"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http://visualstudiogallery.msdn.microsoft.com/en-us/59ac03e3-df99-4776-be39-1917cbfc5d8e" TargetMode="External"/><Relationship Id="rId2" Type="http://schemas.openxmlformats.org/officeDocument/2006/relationships/hyperlink" Target="http://bit.ly/VS2010RTMVHD"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doncho.angelov@microsoft.com" TargetMode="External"/><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hyperlink" Target="http://blog.doncho.ne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hyperlink" Target="http://visualstudiogallery.msdn.microsoft.com/en-us/59ac03e3-df99-4776-be39-1917cbfc5d8e" TargetMode="External"/><Relationship Id="rId2" Type="http://schemas.openxmlformats.org/officeDocument/2006/relationships/hyperlink" Target="http://bit.ly/VS2010RTMVHD"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Team Development with Microsoft Scrum 1.0 </a:t>
            </a:r>
          </a:p>
        </p:txBody>
      </p:sp>
      <p:sp>
        <p:nvSpPr>
          <p:cNvPr id="3" name="Subtitle 2"/>
          <p:cNvSpPr>
            <a:spLocks noGrp="1"/>
          </p:cNvSpPr>
          <p:nvPr>
            <p:ph type="subTitle" idx="1"/>
          </p:nvPr>
        </p:nvSpPr>
        <p:spPr>
          <a:xfrm>
            <a:off x="838200" y="4059811"/>
            <a:ext cx="3429000" cy="914400"/>
          </a:xfrm>
        </p:spPr>
        <p:txBody>
          <a:bodyPr>
            <a:normAutofit fontScale="92500" lnSpcReduction="20000"/>
          </a:bodyPr>
          <a:lstStyle/>
          <a:p>
            <a:pPr algn="l"/>
            <a:r>
              <a:rPr lang="en-US" dirty="0" smtClean="0"/>
              <a:t>Doncho </a:t>
            </a:r>
            <a:r>
              <a:rPr lang="en-US" dirty="0" smtClean="0"/>
              <a:t>Angelov</a:t>
            </a:r>
          </a:p>
          <a:p>
            <a:pPr algn="l"/>
            <a:r>
              <a:rPr lang="en-US" dirty="0" smtClean="0"/>
              <a:t>Developer Evangelist</a:t>
            </a:r>
          </a:p>
          <a:p>
            <a:pPr algn="l"/>
            <a:r>
              <a:rPr lang="en-US" dirty="0" smtClean="0"/>
              <a:t>Microsoft Bulgaria</a:t>
            </a:r>
            <a:endParaRPr lang="en-US" dirty="0"/>
          </a:p>
        </p:txBody>
      </p:sp>
      <p:pic>
        <p:nvPicPr>
          <p:cNvPr id="4" name="Picture 7" descr="agile-scrum-process-no-text"/>
          <p:cNvPicPr>
            <a:picLocks noChangeAspect="1" noChangeArrowheads="1"/>
          </p:cNvPicPr>
          <p:nvPr/>
        </p:nvPicPr>
        <p:blipFill>
          <a:blip r:embed="rId2" cstate="print"/>
          <a:srcRect/>
          <a:stretch>
            <a:fillRect/>
          </a:stretch>
        </p:blipFill>
        <p:spPr bwMode="auto">
          <a:xfrm>
            <a:off x="6096000" y="3276600"/>
            <a:ext cx="2691763" cy="1708369"/>
          </a:xfrm>
          <a:prstGeom prst="rect">
            <a:avLst/>
          </a:prstGeom>
          <a:noFill/>
        </p:spPr>
      </p:pic>
    </p:spTree>
    <p:extLst>
      <p:ext uri="{BB962C8B-B14F-4D97-AF65-F5344CB8AC3E}">
        <p14:creationId xmlns:p14="http://schemas.microsoft.com/office/powerpoint/2010/main" val="42137205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normAutofit/>
          </a:bodyPr>
          <a:lstStyle/>
          <a:p>
            <a:r>
              <a:rPr lang="en-US" dirty="0" smtClean="0"/>
              <a:t>Sprint Backlog Item</a:t>
            </a:r>
            <a:endParaRPr lang="en-US" dirty="0"/>
          </a:p>
        </p:txBody>
      </p:sp>
      <p:sp>
        <p:nvSpPr>
          <p:cNvPr id="245763" name="Rectangle 3"/>
          <p:cNvSpPr>
            <a:spLocks noGrp="1" noChangeArrowheads="1"/>
          </p:cNvSpPr>
          <p:nvPr>
            <p:ph idx="1"/>
          </p:nvPr>
        </p:nvSpPr>
        <p:spPr>
          <a:xfrm>
            <a:off x="872067" y="1905000"/>
            <a:ext cx="7408333" cy="3450696"/>
          </a:xfrm>
        </p:spPr>
        <p:txBody>
          <a:bodyPr>
            <a:normAutofit/>
          </a:bodyPr>
          <a:lstStyle/>
          <a:p>
            <a:pPr>
              <a:lnSpc>
                <a:spcPct val="90000"/>
              </a:lnSpc>
            </a:pPr>
            <a:r>
              <a:rPr lang="en-US" dirty="0" smtClean="0"/>
              <a:t>Represents </a:t>
            </a:r>
            <a:r>
              <a:rPr lang="en-US" dirty="0"/>
              <a:t>a task that a team member will perform to assist the team in completing a </a:t>
            </a:r>
            <a:r>
              <a:rPr lang="en-US" dirty="0" smtClean="0"/>
              <a:t>story</a:t>
            </a:r>
            <a:r>
              <a:rPr lang="en-US" dirty="0"/>
              <a:t> </a:t>
            </a:r>
            <a:r>
              <a:rPr lang="en-US" dirty="0" smtClean="0"/>
              <a:t>(Product Backlog Item)</a:t>
            </a:r>
            <a:endParaRPr lang="en-US" dirty="0"/>
          </a:p>
        </p:txBody>
      </p:sp>
      <p:pic>
        <p:nvPicPr>
          <p:cNvPr id="2252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3" y="2887133"/>
            <a:ext cx="4213448" cy="3017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5901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SCRUM </a:t>
            </a:r>
            <a:r>
              <a:rPr lang="en-US" dirty="0" err="1" smtClean="0"/>
              <a:t>vs</a:t>
            </a:r>
            <a:r>
              <a:rPr lang="en-US" dirty="0" smtClean="0"/>
              <a:t> Agile template comparison</a:t>
            </a:r>
            <a:br>
              <a:rPr lang="en-US" dirty="0" smtClean="0"/>
            </a:br>
            <a:r>
              <a:rPr lang="en-US" dirty="0" smtClean="0"/>
              <a:t>(Work item Types)</a:t>
            </a:r>
            <a:endParaRPr lang="en-US" dirty="0"/>
          </a:p>
        </p:txBody>
      </p:sp>
      <p:sp>
        <p:nvSpPr>
          <p:cNvPr id="3" name="Content Placeholder 2"/>
          <p:cNvSpPr>
            <a:spLocks noGrp="1"/>
          </p:cNvSpPr>
          <p:nvPr>
            <p:ph idx="1"/>
          </p:nvPr>
        </p:nvSpPr>
        <p:spPr>
          <a:xfrm>
            <a:off x="872067" y="2057400"/>
            <a:ext cx="7408333" cy="3450696"/>
          </a:xfrm>
        </p:spPr>
        <p:txBody>
          <a:bodyPr/>
          <a:lstStyle/>
          <a:p>
            <a:r>
              <a:rPr lang="en-US" dirty="0" smtClean="0"/>
              <a:t>From </a:t>
            </a:r>
            <a:r>
              <a:rPr lang="en-US" dirty="0" err="1" smtClean="0"/>
              <a:t>bharry’s</a:t>
            </a:r>
            <a:r>
              <a:rPr lang="en-US" dirty="0"/>
              <a:t> blog: </a:t>
            </a:r>
            <a:r>
              <a:rPr lang="en-US" dirty="0">
                <a:hlinkClick r:id="rId2"/>
              </a:rPr>
              <a:t>http://</a:t>
            </a:r>
            <a:r>
              <a:rPr lang="en-US" dirty="0" smtClean="0">
                <a:hlinkClick r:id="rId2"/>
              </a:rPr>
              <a:t>bit.ly/bvqGJn</a:t>
            </a:r>
            <a:endParaRPr lang="en-US" dirty="0" smtClean="0"/>
          </a:p>
          <a:p>
            <a:r>
              <a:rPr lang="en-US" dirty="0" smtClean="0"/>
              <a:t>Work item types</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82900061"/>
              </p:ext>
            </p:extLst>
          </p:nvPr>
        </p:nvGraphicFramePr>
        <p:xfrm>
          <a:off x="1524000" y="2963333"/>
          <a:ext cx="6096000" cy="296672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b="1" dirty="0">
                          <a:effectLst/>
                        </a:rPr>
                        <a:t>TFS Scrum v1.0 WITs</a:t>
                      </a:r>
                      <a:endParaRPr lang="en-US" dirty="0">
                        <a:effectLst/>
                      </a:endParaRPr>
                    </a:p>
                  </a:txBody>
                  <a:tcPr marL="0" marR="0" marT="0" marB="0"/>
                </a:tc>
                <a:tc>
                  <a:txBody>
                    <a:bodyPr/>
                    <a:lstStyle/>
                    <a:p>
                      <a:r>
                        <a:rPr lang="en-US" b="1">
                          <a:effectLst/>
                        </a:rPr>
                        <a:t>MSF Agile v5.0 WITs</a:t>
                      </a:r>
                      <a:endParaRPr lang="en-US">
                        <a:effectLst/>
                      </a:endParaRPr>
                    </a:p>
                  </a:txBody>
                  <a:tcPr marL="0" marR="0" marT="0" marB="0"/>
                </a:tc>
              </a:tr>
              <a:tr h="370840">
                <a:tc>
                  <a:txBody>
                    <a:bodyPr/>
                    <a:lstStyle/>
                    <a:p>
                      <a:r>
                        <a:rPr lang="en-US" dirty="0">
                          <a:effectLst/>
                        </a:rPr>
                        <a:t>Product Backlog Item</a:t>
                      </a:r>
                    </a:p>
                  </a:txBody>
                  <a:tcPr marL="0" marR="0" marT="0" marB="0"/>
                </a:tc>
                <a:tc>
                  <a:txBody>
                    <a:bodyPr/>
                    <a:lstStyle/>
                    <a:p>
                      <a:r>
                        <a:rPr lang="en-US">
                          <a:effectLst/>
                        </a:rPr>
                        <a:t>User Story</a:t>
                      </a:r>
                    </a:p>
                  </a:txBody>
                  <a:tcPr marL="0" marR="0" marT="0" marB="0"/>
                </a:tc>
              </a:tr>
              <a:tr h="370840">
                <a:tc>
                  <a:txBody>
                    <a:bodyPr/>
                    <a:lstStyle/>
                    <a:p>
                      <a:r>
                        <a:rPr lang="en-US" dirty="0">
                          <a:effectLst/>
                        </a:rPr>
                        <a:t>Bug</a:t>
                      </a:r>
                    </a:p>
                  </a:txBody>
                  <a:tcPr marL="0" marR="0" marT="0" marB="0"/>
                </a:tc>
                <a:tc>
                  <a:txBody>
                    <a:bodyPr/>
                    <a:lstStyle/>
                    <a:p>
                      <a:r>
                        <a:rPr lang="en-US">
                          <a:effectLst/>
                        </a:rPr>
                        <a:t>Bug</a:t>
                      </a:r>
                    </a:p>
                  </a:txBody>
                  <a:tcPr marL="0" marR="0" marT="0" marB="0"/>
                </a:tc>
              </a:tr>
              <a:tr h="370840">
                <a:tc>
                  <a:txBody>
                    <a:bodyPr/>
                    <a:lstStyle/>
                    <a:p>
                      <a:r>
                        <a:rPr lang="en-US">
                          <a:effectLst/>
                        </a:rPr>
                        <a:t>Task</a:t>
                      </a:r>
                    </a:p>
                  </a:txBody>
                  <a:tcPr marL="0" marR="0" marT="0" marB="0"/>
                </a:tc>
                <a:tc>
                  <a:txBody>
                    <a:bodyPr/>
                    <a:lstStyle/>
                    <a:p>
                      <a:r>
                        <a:rPr lang="en-US">
                          <a:effectLst/>
                        </a:rPr>
                        <a:t>Task</a:t>
                      </a:r>
                    </a:p>
                  </a:txBody>
                  <a:tcPr marL="0" marR="0" marT="0" marB="0"/>
                </a:tc>
              </a:tr>
              <a:tr h="370840">
                <a:tc>
                  <a:txBody>
                    <a:bodyPr/>
                    <a:lstStyle/>
                    <a:p>
                      <a:r>
                        <a:rPr lang="en-US">
                          <a:effectLst/>
                        </a:rPr>
                        <a:t>Impediment</a:t>
                      </a:r>
                    </a:p>
                  </a:txBody>
                  <a:tcPr marL="0" marR="0" marT="0" marB="0"/>
                </a:tc>
                <a:tc>
                  <a:txBody>
                    <a:bodyPr/>
                    <a:lstStyle/>
                    <a:p>
                      <a:r>
                        <a:rPr lang="en-US">
                          <a:effectLst/>
                        </a:rPr>
                        <a:t>Issue</a:t>
                      </a:r>
                    </a:p>
                  </a:txBody>
                  <a:tcPr marL="0" marR="0" marT="0" marB="0"/>
                </a:tc>
              </a:tr>
              <a:tr h="370840">
                <a:tc>
                  <a:txBody>
                    <a:bodyPr/>
                    <a:lstStyle/>
                    <a:p>
                      <a:r>
                        <a:rPr lang="en-US">
                          <a:effectLst/>
                        </a:rPr>
                        <a:t>Test Case</a:t>
                      </a:r>
                    </a:p>
                  </a:txBody>
                  <a:tcPr marL="0" marR="0" marT="0" marB="0"/>
                </a:tc>
                <a:tc>
                  <a:txBody>
                    <a:bodyPr/>
                    <a:lstStyle/>
                    <a:p>
                      <a:r>
                        <a:rPr lang="en-US">
                          <a:effectLst/>
                        </a:rPr>
                        <a:t>Test Case</a:t>
                      </a:r>
                    </a:p>
                  </a:txBody>
                  <a:tcPr marL="0" marR="0" marT="0" marB="0"/>
                </a:tc>
              </a:tr>
              <a:tr h="370840">
                <a:tc>
                  <a:txBody>
                    <a:bodyPr/>
                    <a:lstStyle/>
                    <a:p>
                      <a:r>
                        <a:rPr lang="en-US" dirty="0">
                          <a:effectLst/>
                        </a:rPr>
                        <a:t>Shared Steps</a:t>
                      </a:r>
                    </a:p>
                  </a:txBody>
                  <a:tcPr marL="0" marR="0" marT="0" marB="0"/>
                </a:tc>
                <a:tc>
                  <a:txBody>
                    <a:bodyPr/>
                    <a:lstStyle/>
                    <a:p>
                      <a:r>
                        <a:rPr lang="en-US" dirty="0">
                          <a:effectLst/>
                        </a:rPr>
                        <a:t>Shared Steps</a:t>
                      </a:r>
                    </a:p>
                  </a:txBody>
                  <a:tcPr marL="0" marR="0" marT="0" marB="0"/>
                </a:tc>
              </a:tr>
              <a:tr h="370840">
                <a:tc>
                  <a:txBody>
                    <a:bodyPr/>
                    <a:lstStyle/>
                    <a:p>
                      <a:r>
                        <a:rPr lang="en-US" dirty="0">
                          <a:effectLst/>
                        </a:rPr>
                        <a:t>Sprint</a:t>
                      </a:r>
                    </a:p>
                  </a:txBody>
                  <a:tcPr marL="0" marR="0" marT="0" marB="0"/>
                </a:tc>
                <a:tc>
                  <a:txBody>
                    <a:bodyPr/>
                    <a:lstStyle/>
                    <a:p>
                      <a:r>
                        <a:rPr lang="en-US" dirty="0"/>
                        <a:t> </a:t>
                      </a:r>
                    </a:p>
                  </a:txBody>
                  <a:tcPr marL="0" marR="0" marT="0" marB="0"/>
                </a:tc>
              </a:tr>
            </a:tbl>
          </a:graphicData>
        </a:graphic>
      </p:graphicFrame>
    </p:spTree>
    <p:extLst>
      <p:ext uri="{BB962C8B-B14F-4D97-AF65-F5344CB8AC3E}">
        <p14:creationId xmlns:p14="http://schemas.microsoft.com/office/powerpoint/2010/main" val="28116313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SCRUM </a:t>
            </a:r>
            <a:r>
              <a:rPr lang="en-US" dirty="0" err="1"/>
              <a:t>vs</a:t>
            </a:r>
            <a:r>
              <a:rPr lang="en-US" dirty="0"/>
              <a:t> Agile </a:t>
            </a:r>
            <a:r>
              <a:rPr lang="en-US" dirty="0" smtClean="0"/>
              <a:t>template comparison</a:t>
            </a:r>
            <a:br>
              <a:rPr lang="en-US" dirty="0" smtClean="0"/>
            </a:br>
            <a:r>
              <a:rPr lang="en-US" dirty="0" smtClean="0"/>
              <a:t>(Item States)</a:t>
            </a:r>
            <a:endParaRPr lang="en-US" dirty="0"/>
          </a:p>
        </p:txBody>
      </p:sp>
      <p:sp>
        <p:nvSpPr>
          <p:cNvPr id="3" name="Content Placeholder 2"/>
          <p:cNvSpPr>
            <a:spLocks noGrp="1"/>
          </p:cNvSpPr>
          <p:nvPr>
            <p:ph idx="1"/>
          </p:nvPr>
        </p:nvSpPr>
        <p:spPr>
          <a:xfrm>
            <a:off x="457200" y="2408237"/>
            <a:ext cx="8229600" cy="3916363"/>
          </a:xfrm>
        </p:spPr>
        <p:txBody>
          <a:bodyPr>
            <a:normAutofit/>
          </a:bodyPr>
          <a:lstStyle/>
          <a:p>
            <a:r>
              <a:rPr lang="en-US" dirty="0">
                <a:effectLst/>
              </a:rPr>
              <a:t>Product Backlog Item and Bug Work </a:t>
            </a:r>
            <a:r>
              <a:rPr lang="en-US" dirty="0" smtClean="0">
                <a:effectLst/>
              </a:rPr>
              <a:t>Items</a:t>
            </a:r>
          </a:p>
          <a:p>
            <a:pPr marL="0" indent="0">
              <a:buNone/>
            </a:pPr>
            <a:endParaRPr lang="en-US" dirty="0">
              <a:effectLst/>
            </a:endParaRPr>
          </a:p>
          <a:p>
            <a:r>
              <a:rPr lang="en-US" dirty="0">
                <a:effectLst/>
              </a:rPr>
              <a:t>Task Work </a:t>
            </a:r>
            <a:r>
              <a:rPr lang="en-US" dirty="0" smtClean="0">
                <a:effectLst/>
              </a:rPr>
              <a:t>Item</a:t>
            </a:r>
          </a:p>
          <a:p>
            <a:pPr marL="0" indent="0">
              <a:buNone/>
            </a:pPr>
            <a:endParaRPr lang="en-US" dirty="0">
              <a:effectLst/>
            </a:endParaRPr>
          </a:p>
          <a:p>
            <a:r>
              <a:rPr lang="en-US" dirty="0">
                <a:effectLst/>
              </a:rPr>
              <a:t>Impediment Work </a:t>
            </a:r>
            <a:r>
              <a:rPr lang="en-US" dirty="0" smtClean="0">
                <a:effectLst/>
              </a:rPr>
              <a:t>Item</a:t>
            </a:r>
            <a:endParaRPr lang="en-US" dirty="0">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95600"/>
            <a:ext cx="43624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3733800"/>
            <a:ext cx="3409950"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4821" y="4648200"/>
            <a:ext cx="22193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3938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SCRUM </a:t>
            </a:r>
            <a:r>
              <a:rPr lang="en-US" dirty="0" err="1"/>
              <a:t>vs</a:t>
            </a:r>
            <a:r>
              <a:rPr lang="en-US" dirty="0"/>
              <a:t> Agile </a:t>
            </a:r>
            <a:r>
              <a:rPr lang="en-US" dirty="0" smtClean="0"/>
              <a:t>template comparison</a:t>
            </a:r>
            <a:br>
              <a:rPr lang="en-US" dirty="0" smtClean="0"/>
            </a:br>
            <a:r>
              <a:rPr lang="en-US" dirty="0" smtClean="0"/>
              <a:t>(New Reports)</a:t>
            </a:r>
            <a:endParaRPr lang="en-US" dirty="0"/>
          </a:p>
        </p:txBody>
      </p:sp>
      <p:sp>
        <p:nvSpPr>
          <p:cNvPr id="3" name="Content Placeholder 2"/>
          <p:cNvSpPr>
            <a:spLocks noGrp="1"/>
          </p:cNvSpPr>
          <p:nvPr>
            <p:ph idx="1"/>
          </p:nvPr>
        </p:nvSpPr>
        <p:spPr>
          <a:xfrm>
            <a:off x="457200" y="2408237"/>
            <a:ext cx="8229600" cy="3916363"/>
          </a:xfrm>
        </p:spPr>
        <p:txBody>
          <a:bodyPr>
            <a:normAutofit/>
          </a:bodyPr>
          <a:lstStyle/>
          <a:p>
            <a:pPr>
              <a:buFont typeface="Arial" charset="0"/>
              <a:buChar char="•"/>
            </a:pPr>
            <a:r>
              <a:rPr lang="en-US" b="1" dirty="0" smtClean="0">
                <a:effectLst/>
              </a:rPr>
              <a:t>Release </a:t>
            </a:r>
            <a:r>
              <a:rPr lang="en-US" b="1" dirty="0" err="1">
                <a:effectLst/>
              </a:rPr>
              <a:t>Burndown</a:t>
            </a:r>
            <a:r>
              <a:rPr lang="en-US" b="1" dirty="0">
                <a:effectLst/>
              </a:rPr>
              <a:t> </a:t>
            </a:r>
            <a:r>
              <a:rPr lang="en-US" dirty="0" smtClean="0">
                <a:effectLst/>
              </a:rPr>
              <a:t>– Indicates how </a:t>
            </a:r>
            <a:r>
              <a:rPr lang="en-US" dirty="0">
                <a:effectLst/>
              </a:rPr>
              <a:t>quickly the team is completing work and delivering Product Backlog </a:t>
            </a:r>
            <a:r>
              <a:rPr lang="en-US" dirty="0" smtClean="0">
                <a:effectLst/>
              </a:rPr>
              <a:t>Items</a:t>
            </a:r>
            <a:endParaRPr lang="en-US" dirty="0">
              <a:effectLst/>
            </a:endParaRPr>
          </a:p>
          <a:p>
            <a:pPr>
              <a:buFont typeface="Arial" charset="0"/>
              <a:buChar char="•"/>
            </a:pPr>
            <a:r>
              <a:rPr lang="en-US" b="1" dirty="0">
                <a:effectLst/>
              </a:rPr>
              <a:t>Velocity</a:t>
            </a:r>
            <a:r>
              <a:rPr lang="en-US" dirty="0">
                <a:effectLst/>
              </a:rPr>
              <a:t> </a:t>
            </a:r>
            <a:r>
              <a:rPr lang="en-US" dirty="0" smtClean="0">
                <a:effectLst/>
              </a:rPr>
              <a:t>– Indicates the </a:t>
            </a:r>
            <a:r>
              <a:rPr lang="en-US" dirty="0">
                <a:effectLst/>
              </a:rPr>
              <a:t>amount of effort the team is completing in each </a:t>
            </a:r>
            <a:r>
              <a:rPr lang="en-US" dirty="0" smtClean="0">
                <a:effectLst/>
              </a:rPr>
              <a:t>sprint</a:t>
            </a:r>
          </a:p>
          <a:p>
            <a:pPr>
              <a:buFont typeface="Arial" charset="0"/>
              <a:buChar char="•"/>
            </a:pPr>
            <a:r>
              <a:rPr lang="en-US" b="1" dirty="0">
                <a:effectLst/>
              </a:rPr>
              <a:t>Sprint </a:t>
            </a:r>
            <a:r>
              <a:rPr lang="en-US" b="1" dirty="0" err="1">
                <a:effectLst/>
              </a:rPr>
              <a:t>Burndown</a:t>
            </a:r>
            <a:r>
              <a:rPr lang="en-US" b="1" dirty="0">
                <a:effectLst/>
              </a:rPr>
              <a:t> </a:t>
            </a:r>
            <a:r>
              <a:rPr lang="en-US" dirty="0" smtClean="0">
                <a:effectLst/>
              </a:rPr>
              <a:t>– Indicates  </a:t>
            </a:r>
            <a:r>
              <a:rPr lang="en-US" dirty="0">
                <a:effectLst/>
              </a:rPr>
              <a:t>the team's progress towards completing its work for a </a:t>
            </a:r>
            <a:r>
              <a:rPr lang="en-US" dirty="0" smtClean="0">
                <a:effectLst/>
              </a:rPr>
              <a:t>sprint</a:t>
            </a:r>
            <a:endParaRPr lang="en-US" dirty="0">
              <a:effectLst/>
            </a:endParaRPr>
          </a:p>
          <a:p>
            <a:pPr marL="0" indent="0">
              <a:buNone/>
            </a:pPr>
            <a:endParaRPr lang="en-US" dirty="0">
              <a:effectLst/>
            </a:endParaRPr>
          </a:p>
          <a:p>
            <a:pPr marL="0" indent="0">
              <a:buNone/>
            </a:pPr>
            <a:endParaRPr lang="en-US" dirty="0">
              <a:effectLst/>
            </a:endParaRPr>
          </a:p>
          <a:p>
            <a:pPr marL="0" indent="0">
              <a:buNone/>
            </a:pPr>
            <a:endParaRPr lang="en-US" dirty="0">
              <a:effectLst/>
            </a:endParaRPr>
          </a:p>
        </p:txBody>
      </p:sp>
    </p:spTree>
    <p:extLst>
      <p:ext uri="{BB962C8B-B14F-4D97-AF65-F5344CB8AC3E}">
        <p14:creationId xmlns:p14="http://schemas.microsoft.com/office/powerpoint/2010/main" val="20322498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Release Burndown Chart</a:t>
            </a:r>
            <a:endParaRPr lang="en-US" dirty="0"/>
          </a:p>
        </p:txBody>
      </p:sp>
      <p:pic>
        <p:nvPicPr>
          <p:cNvPr id="6" name="Picture 2" descr="http://blogs.msdn.com/cfs-file.ashx/__key/CommunityServer-Blogs-Components-WeblogFiles/00-00-01-06-85-metablogapi/4237.image8_5F00_3AC1052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4932" y="1600200"/>
            <a:ext cx="5520268" cy="4438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013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a:t>
            </a:r>
            <a:endParaRPr lang="en-US" dirty="0"/>
          </a:p>
        </p:txBody>
      </p:sp>
      <p:pic>
        <p:nvPicPr>
          <p:cNvPr id="5" name="Picture 2" descr="http://blogs.msdn.com/cfs-file.ashx/__key/CommunityServer-Blogs-Components-WeblogFiles/00-00-01-06-85-metablogapi/7455.image151_5F00_57F6D305.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1447800"/>
            <a:ext cx="5422288" cy="4732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9024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r>
              <a:rPr lang="en-US" dirty="0" smtClean="0"/>
              <a:t>Sprint Burndown Chart</a:t>
            </a:r>
            <a:endParaRPr lang="en-US" dirty="0"/>
          </a:p>
        </p:txBody>
      </p:sp>
      <p:sp>
        <p:nvSpPr>
          <p:cNvPr id="214019" name="Rectangle 3"/>
          <p:cNvSpPr>
            <a:spLocks noGrp="1" noChangeArrowheads="1"/>
          </p:cNvSpPr>
          <p:nvPr>
            <p:ph sz="half" idx="4294967295"/>
          </p:nvPr>
        </p:nvSpPr>
        <p:spPr>
          <a:xfrm>
            <a:off x="6096000" y="1981200"/>
            <a:ext cx="2743200" cy="1600201"/>
          </a:xfrm>
          <a:prstGeom prst="rect">
            <a:avLst/>
          </a:prstGeom>
        </p:spPr>
        <p:txBody>
          <a:bodyPr>
            <a:normAutofit/>
          </a:bodyPr>
          <a:lstStyle/>
          <a:p>
            <a:r>
              <a:rPr lang="en-US" sz="3200" dirty="0" smtClean="0"/>
              <a:t>Can be used in the daily stand up</a:t>
            </a:r>
            <a:endParaRPr lang="en-US" sz="3200" dirty="0"/>
          </a:p>
        </p:txBody>
      </p:sp>
      <p:pic>
        <p:nvPicPr>
          <p:cNvPr id="6" name="Picture 2" descr="http://blogs.msdn.com/cfs-file.ashx/__key/CommunityServer-Blogs-Components-WeblogFiles/00-00-00-36-52-metablogapi/2577.SprintBurndownInProgress_5F00_53EF3F31.pn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533400" y="1371600"/>
            <a:ext cx="5486400" cy="4711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644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Tips &amp; Tricks</a:t>
            </a:r>
            <a:endParaRPr lang="en-US" dirty="0"/>
          </a:p>
        </p:txBody>
      </p:sp>
      <p:sp>
        <p:nvSpPr>
          <p:cNvPr id="5" name="Subtitle 4"/>
          <p:cNvSpPr>
            <a:spLocks noGrp="1"/>
          </p:cNvSpPr>
          <p:nvPr>
            <p:ph type="subTitle" idx="1"/>
          </p:nvPr>
        </p:nvSpPr>
        <p:spPr/>
        <p:txBody>
          <a:bodyPr/>
          <a:lstStyle/>
          <a:p>
            <a:r>
              <a:rPr lang="en-US" dirty="0" smtClean="0"/>
              <a:t>For experimenting with TFS Reporting</a:t>
            </a:r>
            <a:endParaRPr lang="en-US" dirty="0"/>
          </a:p>
        </p:txBody>
      </p:sp>
    </p:spTree>
    <p:extLst>
      <p:ext uri="{BB962C8B-B14F-4D97-AF65-F5344CB8AC3E}">
        <p14:creationId xmlns:p14="http://schemas.microsoft.com/office/powerpoint/2010/main" val="3506536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Turn off Report Cache</a:t>
            </a:r>
            <a:br>
              <a:rPr lang="en-US" dirty="0" smtClean="0"/>
            </a:br>
            <a:r>
              <a:rPr lang="en-US" dirty="0" smtClean="0"/>
              <a:t>for testing</a:t>
            </a:r>
            <a:endParaRPr lang="en-US" dirty="0"/>
          </a:p>
        </p:txBody>
      </p:sp>
      <p:pic>
        <p:nvPicPr>
          <p:cNvPr id="4" name="Content Placeholder 3"/>
          <p:cNvPicPr>
            <a:picLocks noGrp="1"/>
          </p:cNvPicPr>
          <p:nvPr>
            <p:ph idx="1"/>
          </p:nvPr>
        </p:nvPicPr>
        <p:blipFill>
          <a:blip r:embed="rId2"/>
          <a:stretch>
            <a:fillRect/>
          </a:stretch>
        </p:blipFill>
        <p:spPr>
          <a:xfrm>
            <a:off x="457200" y="2209800"/>
            <a:ext cx="8229600" cy="3453241"/>
          </a:xfrm>
          <a:prstGeom prst="rect">
            <a:avLst/>
          </a:prstGeom>
        </p:spPr>
      </p:pic>
    </p:spTree>
    <p:extLst>
      <p:ext uri="{BB962C8B-B14F-4D97-AF65-F5344CB8AC3E}">
        <p14:creationId xmlns:p14="http://schemas.microsoft.com/office/powerpoint/2010/main" val="2291038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Force Warehouse Update</a:t>
            </a:r>
            <a:endParaRPr lang="en-US" dirty="0"/>
          </a:p>
        </p:txBody>
      </p:sp>
      <p:pic>
        <p:nvPicPr>
          <p:cNvPr id="7" name="Content Placeholder 6"/>
          <p:cNvPicPr>
            <a:picLocks noGrp="1"/>
          </p:cNvPicPr>
          <p:nvPr>
            <p:ph idx="1"/>
          </p:nvPr>
        </p:nvPicPr>
        <p:blipFill>
          <a:blip r:embed="rId3"/>
          <a:stretch>
            <a:fillRect/>
          </a:stretch>
        </p:blipFill>
        <p:spPr>
          <a:xfrm>
            <a:off x="1816522" y="1905000"/>
            <a:ext cx="5510956" cy="3916363"/>
          </a:xfrm>
          <a:prstGeom prst="rect">
            <a:avLst/>
          </a:prstGeom>
        </p:spPr>
      </p:pic>
      <p:sp>
        <p:nvSpPr>
          <p:cNvPr id="8" name="Rectangle 7"/>
          <p:cNvSpPr/>
          <p:nvPr/>
        </p:nvSpPr>
        <p:spPr>
          <a:xfrm>
            <a:off x="1403648" y="6361829"/>
            <a:ext cx="6480720" cy="253916"/>
          </a:xfrm>
          <a:prstGeom prst="rect">
            <a:avLst/>
          </a:prstGeom>
        </p:spPr>
        <p:txBody>
          <a:bodyPr wrap="square">
            <a:spAutoFit/>
          </a:bodyPr>
          <a:lstStyle/>
          <a:p>
            <a:r>
              <a:rPr lang="en-US" sz="1050" b="1" dirty="0" smtClean="0"/>
              <a:t>Source:</a:t>
            </a:r>
            <a:r>
              <a:rPr lang="en-US" sz="1050" dirty="0" smtClean="0"/>
              <a:t> http</a:t>
            </a:r>
            <a:r>
              <a:rPr lang="en-US" sz="1050" dirty="0"/>
              <a:t>://</a:t>
            </a:r>
            <a:r>
              <a:rPr lang="en-US" sz="1050" dirty="0" smtClean="0"/>
              <a:t>www.ewaldhofman.nl/post/2009/11/25/Refresh-the-TFS-Warehouse-manually.aspx</a:t>
            </a:r>
            <a:endParaRPr lang="en-US" sz="1050" dirty="0"/>
          </a:p>
        </p:txBody>
      </p:sp>
    </p:spTree>
    <p:extLst>
      <p:ext uri="{BB962C8B-B14F-4D97-AF65-F5344CB8AC3E}">
        <p14:creationId xmlns:p14="http://schemas.microsoft.com/office/powerpoint/2010/main" val="19014632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a:bodyPr>
          <a:lstStyle/>
          <a:p>
            <a:r>
              <a:rPr lang="en-US" dirty="0" smtClean="0"/>
              <a:t>SCRUM – quick overview</a:t>
            </a:r>
          </a:p>
          <a:p>
            <a:r>
              <a:rPr lang="en-US" dirty="0" smtClean="0"/>
              <a:t>SCRUM and TFS</a:t>
            </a:r>
          </a:p>
          <a:p>
            <a:pPr lvl="1"/>
            <a:r>
              <a:rPr lang="en-US" dirty="0" smtClean="0"/>
              <a:t>Backlog items</a:t>
            </a:r>
          </a:p>
          <a:p>
            <a:pPr lvl="1"/>
            <a:r>
              <a:rPr lang="en-US" dirty="0" smtClean="0"/>
              <a:t>Sprint management</a:t>
            </a:r>
          </a:p>
          <a:p>
            <a:pPr lvl="1"/>
            <a:r>
              <a:rPr lang="en-US" dirty="0" smtClean="0"/>
              <a:t>Reporting</a:t>
            </a:r>
          </a:p>
          <a:p>
            <a:pPr lvl="1"/>
            <a:r>
              <a:rPr lang="en-US" dirty="0" smtClean="0"/>
              <a:t>Sprint Retrospective</a:t>
            </a:r>
          </a:p>
          <a:p>
            <a:r>
              <a:rPr lang="en-US" dirty="0" smtClean="0"/>
              <a:t>Q&amp;A</a:t>
            </a:r>
          </a:p>
          <a:p>
            <a:endParaRPr lang="en-US" dirty="0"/>
          </a:p>
        </p:txBody>
      </p:sp>
    </p:spTree>
    <p:extLst>
      <p:ext uri="{BB962C8B-B14F-4D97-AF65-F5344CB8AC3E}">
        <p14:creationId xmlns:p14="http://schemas.microsoft.com/office/powerpoint/2010/main" val="32830769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r>
              <a:rPr lang="en-US" dirty="0" smtClean="0"/>
              <a:t>Sprint Retrospective</a:t>
            </a:r>
            <a:endParaRPr lang="en-US" dirty="0"/>
          </a:p>
        </p:txBody>
      </p:sp>
      <p:sp>
        <p:nvSpPr>
          <p:cNvPr id="260099" name="Rectangle 3"/>
          <p:cNvSpPr>
            <a:spLocks noGrp="1" noChangeArrowheads="1"/>
          </p:cNvSpPr>
          <p:nvPr>
            <p:ph sz="half" idx="4294967295"/>
          </p:nvPr>
        </p:nvSpPr>
        <p:spPr>
          <a:xfrm>
            <a:off x="457200" y="1951037"/>
            <a:ext cx="3048000" cy="3840163"/>
          </a:xfrm>
          <a:prstGeom prst="rect">
            <a:avLst/>
          </a:prstGeom>
        </p:spPr>
        <p:txBody>
          <a:bodyPr>
            <a:normAutofit/>
          </a:bodyPr>
          <a:lstStyle/>
          <a:p>
            <a:r>
              <a:rPr lang="en-US" sz="3200" dirty="0" smtClean="0"/>
              <a:t>Captured in the customized Sprint work item</a:t>
            </a:r>
            <a:br>
              <a:rPr lang="en-US" sz="3200" dirty="0" smtClean="0"/>
            </a:br>
            <a:endParaRPr lang="en-US" sz="3200" dirty="0"/>
          </a:p>
        </p:txBody>
      </p:sp>
      <p:pic>
        <p:nvPicPr>
          <p:cNvPr id="9"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3505200" y="1905000"/>
            <a:ext cx="507813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33673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5" name="Content Placeholder 4"/>
          <p:cNvSpPr>
            <a:spLocks noGrp="1"/>
          </p:cNvSpPr>
          <p:nvPr>
            <p:ph idx="1"/>
          </p:nvPr>
        </p:nvSpPr>
        <p:spPr/>
        <p:txBody>
          <a:bodyPr>
            <a:normAutofit/>
          </a:bodyPr>
          <a:lstStyle/>
          <a:p>
            <a:r>
              <a:rPr lang="en-US" dirty="0" smtClean="0"/>
              <a:t>(</a:t>
            </a:r>
            <a:r>
              <a:rPr lang="en-US" i="1" dirty="0"/>
              <a:t>Optional</a:t>
            </a:r>
            <a:r>
              <a:rPr lang="en-US" dirty="0"/>
              <a:t>) VS 2010 RTM Virtual Machine: </a:t>
            </a:r>
            <a:r>
              <a:rPr lang="en-US" sz="2000" dirty="0">
                <a:hlinkClick r:id="rId2"/>
              </a:rPr>
              <a:t>http://bit.ly/VS2010RTMVHD</a:t>
            </a:r>
            <a:r>
              <a:rPr lang="en-US" sz="2000" dirty="0"/>
              <a:t> </a:t>
            </a:r>
          </a:p>
          <a:p>
            <a:endParaRPr lang="en-US" dirty="0"/>
          </a:p>
          <a:p>
            <a:r>
              <a:rPr lang="en-US" dirty="0"/>
              <a:t>Scrum V1.0 Process Template: </a:t>
            </a:r>
            <a:r>
              <a:rPr lang="en-US" u="sng" dirty="0">
                <a:hlinkClick r:id="rId3"/>
              </a:rPr>
              <a:t>http://visualstudiogallery.msdn.microsoft.com/en-us/59ac03e3-df99-4776-be39-1917cbfc5d8e</a:t>
            </a:r>
            <a:endParaRPr lang="en-US" dirty="0"/>
          </a:p>
        </p:txBody>
      </p:sp>
    </p:spTree>
    <p:extLst>
      <p:ext uri="{BB962C8B-B14F-4D97-AF65-F5344CB8AC3E}">
        <p14:creationId xmlns:p14="http://schemas.microsoft.com/office/powerpoint/2010/main" val="6908865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MicrosoftLogo wht shadow"/>
          <p:cNvPicPr>
            <a:picLocks noChangeAspect="1" noChangeArrowheads="1"/>
          </p:cNvPicPr>
          <p:nvPr/>
        </p:nvPicPr>
        <p:blipFill>
          <a:blip r:embed="rId2" cstate="print">
            <a:duotone>
              <a:schemeClr val="bg2">
                <a:shade val="45000"/>
                <a:satMod val="135000"/>
              </a:schemeClr>
              <a:prstClr val="white"/>
            </a:duotone>
          </a:blip>
          <a:srcRect t="35449" b="36508"/>
          <a:stretch>
            <a:fillRect/>
          </a:stretch>
        </p:blipFill>
        <p:spPr bwMode="invGray">
          <a:xfrm>
            <a:off x="649489" y="2921000"/>
            <a:ext cx="7845023" cy="1651000"/>
          </a:xfrm>
          <a:prstGeom prst="rect">
            <a:avLst/>
          </a:prstGeom>
          <a:noFill/>
        </p:spPr>
      </p:pic>
      <p:sp>
        <p:nvSpPr>
          <p:cNvPr id="4" name="Title 3"/>
          <p:cNvSpPr>
            <a:spLocks noGrp="1"/>
          </p:cNvSpPr>
          <p:nvPr>
            <p:ph type="title"/>
          </p:nvPr>
        </p:nvSpPr>
        <p:spPr/>
        <p:txBody>
          <a:bodyPr/>
          <a:lstStyle/>
          <a:p>
            <a:r>
              <a:rPr lang="en-US" dirty="0" smtClean="0"/>
              <a:t>Q&amp;A</a:t>
            </a:r>
            <a:endParaRPr lang="en-US" dirty="0"/>
          </a:p>
        </p:txBody>
      </p:sp>
      <p:sp>
        <p:nvSpPr>
          <p:cNvPr id="3" name="Text Placeholder 2"/>
          <p:cNvSpPr>
            <a:spLocks noGrp="1"/>
          </p:cNvSpPr>
          <p:nvPr>
            <p:ph idx="1"/>
          </p:nvPr>
        </p:nvSpPr>
        <p:spPr>
          <a:xfrm>
            <a:off x="457200" y="2438400"/>
            <a:ext cx="8229600" cy="3657600"/>
          </a:xfrm>
        </p:spPr>
        <p:txBody>
          <a:bodyPr>
            <a:normAutofit/>
          </a:bodyPr>
          <a:lstStyle/>
          <a:p>
            <a:pPr marL="0" indent="0">
              <a:buNone/>
            </a:pPr>
            <a:r>
              <a:rPr lang="en-US" dirty="0" smtClean="0"/>
              <a:t>Doncho </a:t>
            </a:r>
            <a:r>
              <a:rPr lang="en-US" dirty="0" smtClean="0"/>
              <a:t>Angelov</a:t>
            </a:r>
          </a:p>
          <a:p>
            <a:pPr marL="0" indent="0">
              <a:buNone/>
            </a:pPr>
            <a:r>
              <a:rPr lang="en-US" dirty="0" smtClean="0">
                <a:hlinkClick r:id="rId3"/>
              </a:rPr>
              <a:t>doncho.angelov@microsoft.com</a:t>
            </a:r>
            <a:endParaRPr lang="en-US" dirty="0" smtClean="0"/>
          </a:p>
          <a:p>
            <a:pPr marL="0" indent="0">
              <a:buNone/>
            </a:pPr>
            <a:r>
              <a:rPr lang="en-US" dirty="0">
                <a:hlinkClick r:id="rId4"/>
              </a:rPr>
              <a:t>http://blog.doncho.net</a:t>
            </a:r>
            <a:r>
              <a:rPr lang="en-US" dirty="0"/>
              <a:t> (BG &amp; EN)</a:t>
            </a:r>
          </a:p>
          <a:p>
            <a:pPr marL="0" indent="0">
              <a:buNone/>
            </a:pPr>
            <a:r>
              <a:rPr lang="en-US" dirty="0"/>
              <a:t>@</a:t>
            </a:r>
            <a:r>
              <a:rPr lang="en-US" dirty="0" err="1"/>
              <a:t>doncho</a:t>
            </a:r>
            <a:endParaRPr lang="en-US" dirty="0"/>
          </a:p>
          <a:p>
            <a:pPr marL="0" indent="0">
              <a:buNone/>
            </a:pPr>
            <a:endParaRPr lang="en-US" dirty="0" smtClean="0"/>
          </a:p>
        </p:txBody>
      </p:sp>
    </p:spTree>
    <p:extLst>
      <p:ext uri="{BB962C8B-B14F-4D97-AF65-F5344CB8AC3E}">
        <p14:creationId xmlns:p14="http://schemas.microsoft.com/office/powerpoint/2010/main" val="22752313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Please fill the questionnaire !</a:t>
            </a:r>
            <a:endParaRPr lang="en-US" dirty="0"/>
          </a:p>
        </p:txBody>
      </p:sp>
      <p:pic>
        <p:nvPicPr>
          <p:cNvPr id="4" name="Picture 2" descr="http://www.pocket-lint.com/images/dynamic/NEWS-32157-7fb7c9d8e38ec6cb63c04315f8599fb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454656"/>
            <a:ext cx="1881246" cy="35528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4058" y="1992991"/>
            <a:ext cx="3581400" cy="461665"/>
          </a:xfrm>
          <a:prstGeom prst="rect">
            <a:avLst/>
          </a:prstGeom>
          <a:noFill/>
        </p:spPr>
        <p:txBody>
          <a:bodyPr wrap="square" rtlCol="0">
            <a:spAutoFit/>
          </a:bodyPr>
          <a:lstStyle/>
          <a:p>
            <a:r>
              <a:rPr lang="en-US" sz="2400" dirty="0" smtClean="0"/>
              <a:t>You have a chance to win:</a:t>
            </a:r>
            <a:endParaRPr lang="en-US" sz="2400" dirty="0"/>
          </a:p>
        </p:txBody>
      </p:sp>
      <p:pic>
        <p:nvPicPr>
          <p:cNvPr id="2050" name="Picture 2" descr="http://blog.wirelessground.com/wp-content/uploads/2010/10/windows-phone-7-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6046" y="2478157"/>
            <a:ext cx="179070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ilos\Desktop\Jugo-Impex.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810000"/>
            <a:ext cx="3724274" cy="18621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648200" y="3751600"/>
            <a:ext cx="4176278" cy="461665"/>
          </a:xfrm>
          <a:prstGeom prst="rect">
            <a:avLst/>
          </a:prstGeom>
          <a:noFill/>
        </p:spPr>
        <p:txBody>
          <a:bodyPr wrap="square" rtlCol="0">
            <a:spAutoFit/>
          </a:bodyPr>
          <a:lstStyle/>
          <a:p>
            <a:r>
              <a:rPr lang="en-US" sz="2400" dirty="0" smtClean="0"/>
              <a:t>Sponsored by:</a:t>
            </a:r>
            <a:endParaRPr lang="en-US" sz="2400" dirty="0"/>
          </a:p>
        </p:txBody>
      </p:sp>
    </p:spTree>
    <p:extLst>
      <p:ext uri="{BB962C8B-B14F-4D97-AF65-F5344CB8AC3E}">
        <p14:creationId xmlns:p14="http://schemas.microsoft.com/office/powerpoint/2010/main" val="1882234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setup the demo environment?</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a:t>
            </a:r>
            <a:r>
              <a:rPr lang="en-US" i="1" dirty="0"/>
              <a:t>Optional</a:t>
            </a:r>
            <a:r>
              <a:rPr lang="en-US" dirty="0"/>
              <a:t>) VS 2010 RTM Virtual Machine: </a:t>
            </a:r>
            <a:r>
              <a:rPr lang="en-US" sz="2000" dirty="0">
                <a:hlinkClick r:id="rId2"/>
              </a:rPr>
              <a:t>http://bit.ly/VS2010RTMVHD</a:t>
            </a:r>
            <a:r>
              <a:rPr lang="en-US" sz="2000" dirty="0"/>
              <a:t> </a:t>
            </a:r>
            <a:endParaRPr lang="en-US" sz="2000" dirty="0" smtClean="0"/>
          </a:p>
          <a:p>
            <a:endParaRPr lang="en-US" dirty="0" smtClean="0"/>
          </a:p>
          <a:p>
            <a:r>
              <a:rPr lang="en-US" dirty="0" smtClean="0"/>
              <a:t>Scrum </a:t>
            </a:r>
            <a:r>
              <a:rPr lang="en-US" dirty="0"/>
              <a:t>V1.0 </a:t>
            </a:r>
            <a:r>
              <a:rPr lang="en-US" dirty="0" smtClean="0"/>
              <a:t>Process </a:t>
            </a:r>
            <a:r>
              <a:rPr lang="en-US" dirty="0"/>
              <a:t>Template: </a:t>
            </a:r>
            <a:r>
              <a:rPr lang="en-US" u="sng" dirty="0">
                <a:hlinkClick r:id="rId3"/>
              </a:rPr>
              <a:t>http://</a:t>
            </a:r>
            <a:r>
              <a:rPr lang="en-US" u="sng" dirty="0" smtClean="0">
                <a:hlinkClick r:id="rId3"/>
              </a:rPr>
              <a:t>visualstudiogallery.msdn.microsoft.com/en-us/59ac03e3-df99-4776-be39-1917cbfc5d8e</a:t>
            </a:r>
            <a:endParaRPr lang="en-US" dirty="0"/>
          </a:p>
        </p:txBody>
      </p:sp>
    </p:spTree>
    <p:extLst>
      <p:ext uri="{BB962C8B-B14F-4D97-AF65-F5344CB8AC3E}">
        <p14:creationId xmlns:p14="http://schemas.microsoft.com/office/powerpoint/2010/main" val="1491089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dirty="0" smtClean="0"/>
              <a:t>Scrum Overview &amp; Terms</a:t>
            </a:r>
            <a:endParaRPr lang="en-US" dirty="0"/>
          </a:p>
        </p:txBody>
      </p:sp>
      <p:sp>
        <p:nvSpPr>
          <p:cNvPr id="3" name="Content Placeholder 2"/>
          <p:cNvSpPr>
            <a:spLocks noGrp="1"/>
          </p:cNvSpPr>
          <p:nvPr>
            <p:ph idx="1"/>
          </p:nvPr>
        </p:nvSpPr>
        <p:spPr>
          <a:xfrm>
            <a:off x="457200" y="2209800"/>
            <a:ext cx="8229600" cy="4343400"/>
          </a:xfrm>
        </p:spPr>
        <p:txBody>
          <a:bodyPr>
            <a:normAutofit fontScale="77500" lnSpcReduction="20000"/>
          </a:bodyPr>
          <a:lstStyle/>
          <a:p>
            <a:r>
              <a:rPr lang="en-US" dirty="0" smtClean="0"/>
              <a:t>Chicken and Pig Roles</a:t>
            </a:r>
          </a:p>
          <a:p>
            <a:r>
              <a:rPr lang="en-US" dirty="0" smtClean="0"/>
              <a:t>Meetings</a:t>
            </a:r>
          </a:p>
          <a:p>
            <a:r>
              <a:rPr lang="en-US" dirty="0" smtClean="0"/>
              <a:t>Sprint </a:t>
            </a:r>
            <a:endParaRPr lang="en-US" dirty="0"/>
          </a:p>
          <a:p>
            <a:pPr lvl="1"/>
            <a:r>
              <a:rPr lang="en-US" dirty="0"/>
              <a:t>2-5 week milestone</a:t>
            </a:r>
          </a:p>
          <a:p>
            <a:r>
              <a:rPr lang="en-US" dirty="0"/>
              <a:t>Product Backlog</a:t>
            </a:r>
          </a:p>
          <a:p>
            <a:pPr lvl="1"/>
            <a:r>
              <a:rPr lang="en-US" dirty="0"/>
              <a:t>Collection of features or scenarios required to release</a:t>
            </a:r>
          </a:p>
          <a:p>
            <a:r>
              <a:rPr lang="en-US" dirty="0"/>
              <a:t>Sprint Backlog</a:t>
            </a:r>
          </a:p>
          <a:p>
            <a:pPr lvl="1"/>
            <a:r>
              <a:rPr lang="en-US" dirty="0"/>
              <a:t>Collection of work items required to deliver Sprint goals</a:t>
            </a:r>
          </a:p>
          <a:p>
            <a:r>
              <a:rPr lang="en-US" dirty="0" err="1"/>
              <a:t>Teamlet</a:t>
            </a:r>
            <a:endParaRPr lang="en-US" dirty="0"/>
          </a:p>
          <a:p>
            <a:pPr lvl="1"/>
            <a:r>
              <a:rPr lang="en-US" dirty="0"/>
              <a:t>Collection of team members on Scrum team working towards a Sprint deliverable</a:t>
            </a:r>
          </a:p>
          <a:p>
            <a:r>
              <a:rPr lang="en-US" dirty="0" err="1"/>
              <a:t>Burndown</a:t>
            </a:r>
            <a:r>
              <a:rPr lang="en-US" dirty="0"/>
              <a:t> Chart</a:t>
            </a:r>
          </a:p>
          <a:p>
            <a:pPr lvl="1"/>
            <a:r>
              <a:rPr lang="en-US" dirty="0"/>
              <a:t>Tool for Scrum team to track progress. Shows how the work remaining is reducing over time toward zero.</a:t>
            </a:r>
          </a:p>
          <a:p>
            <a:r>
              <a:rPr lang="en-US" dirty="0"/>
              <a:t>Retrospective</a:t>
            </a:r>
          </a:p>
          <a:p>
            <a:pPr lvl="1"/>
            <a:r>
              <a:rPr lang="en-US" dirty="0"/>
              <a:t>Team provides data: What went well? What didn’t go well? What could be changed for next time</a:t>
            </a:r>
            <a:r>
              <a:rPr lang="en-US" dirty="0" smtClean="0"/>
              <a:t>?</a:t>
            </a:r>
            <a:endParaRPr lang="en-US" dirty="0"/>
          </a:p>
        </p:txBody>
      </p:sp>
    </p:spTree>
    <p:extLst>
      <p:ext uri="{BB962C8B-B14F-4D97-AF65-F5344CB8AC3E}">
        <p14:creationId xmlns:p14="http://schemas.microsoft.com/office/powerpoint/2010/main" val="1568061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r>
              <a:rPr lang="en-US" dirty="0"/>
              <a:t>The </a:t>
            </a:r>
            <a:r>
              <a:rPr lang="en-US" dirty="0" smtClean="0"/>
              <a:t>Scrum Framework</a:t>
            </a:r>
            <a:endParaRPr lang="en-US" dirty="0"/>
          </a:p>
        </p:txBody>
      </p:sp>
      <p:grpSp>
        <p:nvGrpSpPr>
          <p:cNvPr id="240643" name="Group 2"/>
          <p:cNvGrpSpPr>
            <a:grpSpLocks/>
          </p:cNvGrpSpPr>
          <p:nvPr/>
        </p:nvGrpSpPr>
        <p:grpSpPr bwMode="auto">
          <a:xfrm>
            <a:off x="477838" y="1643852"/>
            <a:ext cx="3105150" cy="1533525"/>
            <a:chOff x="0" y="0"/>
            <a:chExt cx="2608" cy="1288"/>
          </a:xfrm>
        </p:grpSpPr>
        <p:sp>
          <p:nvSpPr>
            <p:cNvPr id="2" name="AutoShape 3"/>
            <p:cNvSpPr>
              <a:spLocks/>
            </p:cNvSpPr>
            <p:nvPr/>
          </p:nvSpPr>
          <p:spPr bwMode="auto">
            <a:xfrm>
              <a:off x="8" y="0"/>
              <a:ext cx="2600" cy="1288"/>
            </a:xfrm>
            <a:prstGeom prst="roundRect">
              <a:avLst>
                <a:gd name="adj" fmla="val 14903"/>
              </a:avLst>
            </a:prstGeom>
            <a:blipFill dpi="0" rotWithShape="0">
              <a:blip r:embed="rId3" cstate="print"/>
              <a:srcRect/>
              <a:tile tx="0" ty="0" sx="100000" sy="100000" flip="none" algn="tl"/>
            </a:blipFill>
            <a:ln w="25400">
              <a:solidFill>
                <a:srgbClr val="003C83"/>
              </a:solidFill>
              <a:round/>
              <a:headEnd/>
              <a:tailEnd/>
            </a:ln>
            <a:effectLst>
              <a:outerShdw blurRad="63500" dist="63500" dir="2700000" algn="ctr" rotWithShape="0">
                <a:schemeClr val="bg2">
                  <a:alpha val="29999"/>
                </a:schemeClr>
              </a:outerShdw>
            </a:effectLst>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45" name="Rectangle 4"/>
            <p:cNvSpPr>
              <a:spLocks/>
            </p:cNvSpPr>
            <p:nvPr/>
          </p:nvSpPr>
          <p:spPr bwMode="auto">
            <a:xfrm>
              <a:off x="96" y="392"/>
              <a:ext cx="1768" cy="832"/>
            </a:xfrm>
            <a:prstGeom prst="rect">
              <a:avLst/>
            </a:prstGeom>
            <a:noFill/>
            <a:ln w="9525">
              <a:noFill/>
              <a:miter lim="800000"/>
              <a:headEnd/>
              <a:tailEnd/>
            </a:ln>
          </p:spPr>
          <p:txBody>
            <a:bodyPr lIns="50800" tIns="50800" rIns="50800" bIns="50800"/>
            <a:lstStyle/>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Product owner</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Scrum Master</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Team</a:t>
              </a:r>
            </a:p>
          </p:txBody>
        </p:sp>
        <p:sp>
          <p:nvSpPr>
            <p:cNvPr id="240646" name="Rectangle 5"/>
            <p:cNvSpPr>
              <a:spLocks/>
            </p:cNvSpPr>
            <p:nvPr/>
          </p:nvSpPr>
          <p:spPr bwMode="auto">
            <a:xfrm>
              <a:off x="304" y="0"/>
              <a:ext cx="1200" cy="376"/>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47" name="AutoShape 6"/>
            <p:cNvSpPr>
              <a:spLocks/>
            </p:cNvSpPr>
            <p:nvPr/>
          </p:nvSpPr>
          <p:spPr bwMode="auto">
            <a:xfrm rot="10800000">
              <a:off x="1432" y="88"/>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rot="10800000"/>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48" name="AutoShape 7"/>
            <p:cNvSpPr>
              <a:spLocks/>
            </p:cNvSpPr>
            <p:nvPr/>
          </p:nvSpPr>
          <p:spPr bwMode="auto">
            <a:xfrm>
              <a:off x="0" y="0"/>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49" name="Rectangle 8"/>
            <p:cNvSpPr>
              <a:spLocks/>
            </p:cNvSpPr>
            <p:nvPr/>
          </p:nvSpPr>
          <p:spPr bwMode="auto">
            <a:xfrm>
              <a:off x="0" y="216"/>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0" name="Rectangle 9"/>
            <p:cNvSpPr>
              <a:spLocks/>
            </p:cNvSpPr>
            <p:nvPr/>
          </p:nvSpPr>
          <p:spPr bwMode="auto">
            <a:xfrm>
              <a:off x="1352" y="0"/>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1" name="Rectangle 10"/>
            <p:cNvSpPr>
              <a:spLocks/>
            </p:cNvSpPr>
            <p:nvPr/>
          </p:nvSpPr>
          <p:spPr bwMode="auto">
            <a:xfrm>
              <a:off x="104" y="8"/>
              <a:ext cx="1336" cy="352"/>
            </a:xfrm>
            <a:prstGeom prst="rect">
              <a:avLst/>
            </a:prstGeom>
            <a:noFill/>
            <a:ln w="9525">
              <a:noFill/>
              <a:miter lim="800000"/>
              <a:headEnd/>
              <a:tailEnd/>
            </a:ln>
          </p:spPr>
          <p:txBody>
            <a:bodyPr lIns="50800" tIns="50800" rIns="50800" bIns="50800"/>
            <a:lstStyle/>
            <a:p>
              <a:pPr eaLnBrk="1" hangingPunct="1">
                <a:tabLst>
                  <a:tab pos="1066800" algn="l"/>
                </a:tabLst>
              </a:pPr>
              <a:r>
                <a:rPr lang="en-US">
                  <a:solidFill>
                    <a:srgbClr val="FFFFFF"/>
                  </a:solidFill>
                  <a:latin typeface="Gill Sans" pitchFamily="-65" charset="0"/>
                  <a:ea typeface="ヒラギノ角ゴ Pro W3" pitchFamily="-65" charset="-128"/>
                  <a:sym typeface="Gill Sans" pitchFamily="-65" charset="0"/>
                </a:rPr>
                <a:t>Roles</a:t>
              </a:r>
            </a:p>
          </p:txBody>
        </p:sp>
      </p:grpSp>
      <p:grpSp>
        <p:nvGrpSpPr>
          <p:cNvPr id="240652" name="Group 11"/>
          <p:cNvGrpSpPr>
            <a:grpSpLocks noChangeAspect="1"/>
          </p:cNvGrpSpPr>
          <p:nvPr/>
        </p:nvGrpSpPr>
        <p:grpSpPr bwMode="auto">
          <a:xfrm>
            <a:off x="2709863" y="2580477"/>
            <a:ext cx="3105150" cy="2303463"/>
            <a:chOff x="0" y="0"/>
            <a:chExt cx="2608" cy="1592"/>
          </a:xfrm>
        </p:grpSpPr>
        <p:sp>
          <p:nvSpPr>
            <p:cNvPr id="3" name="AutoShape 12"/>
            <p:cNvSpPr>
              <a:spLocks/>
            </p:cNvSpPr>
            <p:nvPr/>
          </p:nvSpPr>
          <p:spPr bwMode="auto">
            <a:xfrm>
              <a:off x="8" y="0"/>
              <a:ext cx="2600" cy="1592"/>
            </a:xfrm>
            <a:prstGeom prst="roundRect">
              <a:avLst>
                <a:gd name="adj" fmla="val 12060"/>
              </a:avLst>
            </a:prstGeom>
            <a:blipFill dpi="0" rotWithShape="0">
              <a:blip r:embed="rId3" cstate="print"/>
              <a:srcRect/>
              <a:tile tx="0" ty="0" sx="100000" sy="100000" flip="none" algn="tl"/>
            </a:blipFill>
            <a:ln w="25400">
              <a:solidFill>
                <a:srgbClr val="003C83"/>
              </a:solidFill>
              <a:round/>
              <a:headEnd/>
              <a:tailEnd/>
            </a:ln>
            <a:effectLst>
              <a:outerShdw blurRad="63500" dist="63500" dir="2700000" algn="ctr" rotWithShape="0">
                <a:schemeClr val="bg2">
                  <a:alpha val="29999"/>
                </a:schemeClr>
              </a:outerShdw>
            </a:effectLst>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4" name="Rectangle 13"/>
            <p:cNvSpPr>
              <a:spLocks noChangeAspect="1"/>
            </p:cNvSpPr>
            <p:nvPr/>
          </p:nvSpPr>
          <p:spPr bwMode="auto">
            <a:xfrm>
              <a:off x="96" y="392"/>
              <a:ext cx="2320" cy="1088"/>
            </a:xfrm>
            <a:prstGeom prst="rect">
              <a:avLst/>
            </a:prstGeom>
            <a:noFill/>
            <a:ln w="9525">
              <a:noFill/>
              <a:miter lim="800000"/>
              <a:headEnd/>
              <a:tailEnd/>
            </a:ln>
          </p:spPr>
          <p:txBody>
            <a:bodyPr lIns="50800" tIns="50800" rIns="50800" bIns="50800"/>
            <a:lstStyle/>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Release planning</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Sprint planning</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Daily scrum meeting</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Sprint review</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Sprint retrospective</a:t>
              </a:r>
            </a:p>
          </p:txBody>
        </p:sp>
        <p:sp>
          <p:nvSpPr>
            <p:cNvPr id="240655" name="Rectangle 14"/>
            <p:cNvSpPr>
              <a:spLocks noChangeAspect="1"/>
            </p:cNvSpPr>
            <p:nvPr/>
          </p:nvSpPr>
          <p:spPr bwMode="auto">
            <a:xfrm>
              <a:off x="304" y="0"/>
              <a:ext cx="1200" cy="376"/>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6" name="AutoShape 15"/>
            <p:cNvSpPr>
              <a:spLocks noChangeAspect="1"/>
            </p:cNvSpPr>
            <p:nvPr/>
          </p:nvSpPr>
          <p:spPr bwMode="auto">
            <a:xfrm rot="10800000">
              <a:off x="1432" y="88"/>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rot="10800000"/>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7" name="AutoShape 16"/>
            <p:cNvSpPr>
              <a:spLocks noChangeAspect="1"/>
            </p:cNvSpPr>
            <p:nvPr/>
          </p:nvSpPr>
          <p:spPr bwMode="auto">
            <a:xfrm>
              <a:off x="0" y="0"/>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8" name="Rectangle 17"/>
            <p:cNvSpPr>
              <a:spLocks noChangeAspect="1"/>
            </p:cNvSpPr>
            <p:nvPr/>
          </p:nvSpPr>
          <p:spPr bwMode="auto">
            <a:xfrm>
              <a:off x="0" y="216"/>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59" name="Rectangle 18"/>
            <p:cNvSpPr>
              <a:spLocks noChangeAspect="1"/>
            </p:cNvSpPr>
            <p:nvPr/>
          </p:nvSpPr>
          <p:spPr bwMode="auto">
            <a:xfrm>
              <a:off x="1352" y="0"/>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0" name="Rectangle 19"/>
            <p:cNvSpPr>
              <a:spLocks noChangeAspect="1"/>
            </p:cNvSpPr>
            <p:nvPr/>
          </p:nvSpPr>
          <p:spPr bwMode="auto">
            <a:xfrm>
              <a:off x="104" y="8"/>
              <a:ext cx="1488" cy="352"/>
            </a:xfrm>
            <a:prstGeom prst="rect">
              <a:avLst/>
            </a:prstGeom>
            <a:noFill/>
            <a:ln w="9525">
              <a:noFill/>
              <a:miter lim="800000"/>
              <a:headEnd/>
              <a:tailEnd/>
            </a:ln>
          </p:spPr>
          <p:txBody>
            <a:bodyPr lIns="50800" tIns="50800" rIns="50800" bIns="50800"/>
            <a:lstStyle/>
            <a:p>
              <a:pPr eaLnBrk="1" hangingPunct="1">
                <a:tabLst>
                  <a:tab pos="1066800" algn="l"/>
                </a:tabLst>
              </a:pPr>
              <a:r>
                <a:rPr lang="en-US">
                  <a:solidFill>
                    <a:srgbClr val="FFFFFF"/>
                  </a:solidFill>
                  <a:latin typeface="Gill Sans" pitchFamily="-65" charset="0"/>
                  <a:ea typeface="ヒラギノ角ゴ Pro W3" pitchFamily="-65" charset="-128"/>
                  <a:sym typeface="Gill Sans" pitchFamily="-65" charset="0"/>
                </a:rPr>
                <a:t>Ceremonies</a:t>
              </a:r>
            </a:p>
          </p:txBody>
        </p:sp>
      </p:grpSp>
      <p:grpSp>
        <p:nvGrpSpPr>
          <p:cNvPr id="240661" name="Group 20"/>
          <p:cNvGrpSpPr>
            <a:grpSpLocks noChangeAspect="1"/>
          </p:cNvGrpSpPr>
          <p:nvPr/>
        </p:nvGrpSpPr>
        <p:grpSpPr bwMode="auto">
          <a:xfrm>
            <a:off x="5373688" y="4380702"/>
            <a:ext cx="3105150" cy="1799679"/>
            <a:chOff x="0" y="0"/>
            <a:chExt cx="2608" cy="1288"/>
          </a:xfrm>
        </p:grpSpPr>
        <p:sp>
          <p:nvSpPr>
            <p:cNvPr id="21525" name="AutoShape 21"/>
            <p:cNvSpPr>
              <a:spLocks/>
            </p:cNvSpPr>
            <p:nvPr/>
          </p:nvSpPr>
          <p:spPr bwMode="auto">
            <a:xfrm>
              <a:off x="8" y="0"/>
              <a:ext cx="2600" cy="1288"/>
            </a:xfrm>
            <a:prstGeom prst="roundRect">
              <a:avLst>
                <a:gd name="adj" fmla="val 14903"/>
              </a:avLst>
            </a:prstGeom>
            <a:blipFill dpi="0" rotWithShape="0">
              <a:blip r:embed="rId3" cstate="print"/>
              <a:srcRect/>
              <a:tile tx="0" ty="0" sx="100000" sy="100000" flip="none" algn="tl"/>
            </a:blipFill>
            <a:ln w="25400">
              <a:solidFill>
                <a:srgbClr val="003C83"/>
              </a:solidFill>
              <a:round/>
              <a:headEnd/>
              <a:tailEnd/>
            </a:ln>
            <a:effectLst>
              <a:outerShdw blurRad="63500" dist="63500" dir="2700000" algn="ctr" rotWithShape="0">
                <a:schemeClr val="bg2">
                  <a:alpha val="29999"/>
                </a:schemeClr>
              </a:outerShdw>
            </a:effectLst>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3" name="Rectangle 22"/>
            <p:cNvSpPr>
              <a:spLocks noChangeAspect="1"/>
            </p:cNvSpPr>
            <p:nvPr/>
          </p:nvSpPr>
          <p:spPr bwMode="auto">
            <a:xfrm>
              <a:off x="96" y="392"/>
              <a:ext cx="2376" cy="832"/>
            </a:xfrm>
            <a:prstGeom prst="rect">
              <a:avLst/>
            </a:prstGeom>
            <a:noFill/>
            <a:ln w="9525">
              <a:noFill/>
              <a:miter lim="800000"/>
              <a:headEnd/>
              <a:tailEnd/>
            </a:ln>
          </p:spPr>
          <p:txBody>
            <a:bodyPr lIns="50800" tIns="50800" rIns="50800" bIns="50800"/>
            <a:lstStyle/>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Product backlog</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Sprint backlog</a:t>
              </a:r>
            </a:p>
            <a:p>
              <a:pPr eaLnBrk="1" hangingPunct="1">
                <a:buClr>
                  <a:srgbClr val="FFFFFF"/>
                </a:buClr>
                <a:buSzPct val="125000"/>
                <a:buFont typeface="Gill Sans" pitchFamily="-65" charset="0"/>
                <a:buChar char="•"/>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Burndown </a:t>
              </a:r>
              <a:r>
                <a:rPr lang="en-US" sz="2000" dirty="0" smtClean="0">
                  <a:solidFill>
                    <a:srgbClr val="FFFFFF"/>
                  </a:solidFill>
                  <a:latin typeface="Gill Sans" pitchFamily="-65" charset="0"/>
                  <a:ea typeface="ヒラギノ角ゴ Pro W3" pitchFamily="-65" charset="-128"/>
                  <a:sym typeface="Gill Sans" pitchFamily="-65" charset="0"/>
                </a:rPr>
                <a:t>charts</a:t>
              </a:r>
            </a:p>
          </p:txBody>
        </p:sp>
        <p:sp>
          <p:nvSpPr>
            <p:cNvPr id="240664" name="Rectangle 23"/>
            <p:cNvSpPr>
              <a:spLocks noChangeAspect="1"/>
            </p:cNvSpPr>
            <p:nvPr/>
          </p:nvSpPr>
          <p:spPr bwMode="auto">
            <a:xfrm>
              <a:off x="304" y="0"/>
              <a:ext cx="1200" cy="376"/>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5" name="AutoShape 24"/>
            <p:cNvSpPr>
              <a:spLocks noChangeAspect="1"/>
            </p:cNvSpPr>
            <p:nvPr/>
          </p:nvSpPr>
          <p:spPr bwMode="auto">
            <a:xfrm rot="10800000">
              <a:off x="1432" y="88"/>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rot="10800000"/>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6" name="AutoShape 25"/>
            <p:cNvSpPr>
              <a:spLocks noChangeAspect="1"/>
            </p:cNvSpPr>
            <p:nvPr/>
          </p:nvSpPr>
          <p:spPr bwMode="auto">
            <a:xfrm>
              <a:off x="0" y="0"/>
              <a:ext cx="312" cy="288"/>
            </a:xfrm>
            <a:custGeom>
              <a:avLst/>
              <a:gdLst>
                <a:gd name="T0" fmla="*/ 0 w 21600"/>
                <a:gd name="T1" fmla="*/ 0 h 21600"/>
                <a:gd name="T2" fmla="*/ 21600 w 21600"/>
                <a:gd name="T3" fmla="*/ 21600 h 21600"/>
              </a:gdLst>
              <a:ahLst/>
              <a:cxnLst/>
              <a:rect l="T0" t="T1" r="T2" b="T3"/>
              <a:pathLst>
                <a:path w="21600" h="21600">
                  <a:moveTo>
                    <a:pt x="13734" y="65"/>
                  </a:moveTo>
                  <a:cubicBezTo>
                    <a:pt x="4547" y="550"/>
                    <a:pt x="111" y="6203"/>
                    <a:pt x="14" y="14130"/>
                  </a:cubicBezTo>
                  <a:cubicBezTo>
                    <a:pt x="9" y="16620"/>
                    <a:pt x="5" y="19110"/>
                    <a:pt x="0" y="21600"/>
                  </a:cubicBezTo>
                  <a:cubicBezTo>
                    <a:pt x="7200" y="21600"/>
                    <a:pt x="14400" y="21600"/>
                    <a:pt x="21600" y="21600"/>
                  </a:cubicBezTo>
                  <a:cubicBezTo>
                    <a:pt x="21600" y="14400"/>
                    <a:pt x="21600" y="7200"/>
                    <a:pt x="21600" y="0"/>
                  </a:cubicBezTo>
                  <a:cubicBezTo>
                    <a:pt x="18978" y="22"/>
                    <a:pt x="16356" y="43"/>
                    <a:pt x="13734" y="65"/>
                  </a:cubicBezTo>
                  <a:cubicBezTo>
                    <a:pt x="13734" y="65"/>
                    <a:pt x="13734" y="65"/>
                    <a:pt x="13734" y="65"/>
                  </a:cubicBezTo>
                  <a:cubicBezTo>
                    <a:pt x="13734" y="65"/>
                    <a:pt x="13734" y="65"/>
                    <a:pt x="13734" y="65"/>
                  </a:cubicBezTo>
                </a:path>
              </a:pathLst>
            </a:cu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7" name="Rectangle 26"/>
            <p:cNvSpPr>
              <a:spLocks noChangeAspect="1"/>
            </p:cNvSpPr>
            <p:nvPr/>
          </p:nvSpPr>
          <p:spPr bwMode="auto">
            <a:xfrm>
              <a:off x="0" y="216"/>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8" name="Rectangle 27"/>
            <p:cNvSpPr>
              <a:spLocks noChangeAspect="1"/>
            </p:cNvSpPr>
            <p:nvPr/>
          </p:nvSpPr>
          <p:spPr bwMode="auto">
            <a:xfrm>
              <a:off x="1352" y="0"/>
              <a:ext cx="392" cy="160"/>
            </a:xfrm>
            <a:prstGeom prst="rect">
              <a:avLst/>
            </a:prstGeom>
            <a:solidFill>
              <a:srgbClr val="003C83"/>
            </a:solidFill>
            <a:ln w="25400">
              <a:noFill/>
              <a:miter lim="800000"/>
              <a:headEnd/>
              <a:tailEnd/>
            </a:ln>
          </p:spPr>
          <p:txBody>
            <a:bodyPr/>
            <a:lstStyle/>
            <a:p>
              <a:pPr algn="ctr" eaLnBrk="1" hangingPunct="1"/>
              <a:endParaRPr lang="en-US" sz="3200">
                <a:solidFill>
                  <a:srgbClr val="000000"/>
                </a:solidFill>
                <a:latin typeface="Gill Sans" pitchFamily="-65" charset="0"/>
                <a:ea typeface="ヒラギノ角ゴ Pro W3" pitchFamily="-65" charset="-128"/>
                <a:sym typeface="Gill Sans" pitchFamily="-65" charset="0"/>
              </a:endParaRPr>
            </a:p>
          </p:txBody>
        </p:sp>
        <p:sp>
          <p:nvSpPr>
            <p:cNvPr id="240669" name="Rectangle 28"/>
            <p:cNvSpPr>
              <a:spLocks noChangeAspect="1"/>
            </p:cNvSpPr>
            <p:nvPr/>
          </p:nvSpPr>
          <p:spPr bwMode="auto">
            <a:xfrm>
              <a:off x="104" y="8"/>
              <a:ext cx="1336" cy="352"/>
            </a:xfrm>
            <a:prstGeom prst="rect">
              <a:avLst/>
            </a:prstGeom>
            <a:noFill/>
            <a:ln w="9525">
              <a:noFill/>
              <a:miter lim="800000"/>
              <a:headEnd/>
              <a:tailEnd/>
            </a:ln>
          </p:spPr>
          <p:txBody>
            <a:bodyPr lIns="50800" tIns="50800" rIns="50800" bIns="50800"/>
            <a:lstStyle/>
            <a:p>
              <a:pPr eaLnBrk="1" hangingPunct="1">
                <a:tabLst>
                  <a:tab pos="1066800" algn="l"/>
                </a:tabLst>
              </a:pPr>
              <a:r>
                <a:rPr lang="en-US">
                  <a:solidFill>
                    <a:srgbClr val="FFFFFF"/>
                  </a:solidFill>
                  <a:latin typeface="Gill Sans" pitchFamily="-65" charset="0"/>
                  <a:ea typeface="ヒラギノ角ゴ Pro W3" pitchFamily="-65" charset="-128"/>
                  <a:sym typeface="Gill Sans" pitchFamily="-65" charset="0"/>
                </a:rPr>
                <a:t>Artifacts</a:t>
              </a:r>
            </a:p>
          </p:txBody>
        </p:sp>
      </p:grpSp>
      <p:sp>
        <p:nvSpPr>
          <p:cNvPr id="240672" name="AutoShape 32"/>
          <p:cNvSpPr>
            <a:spLocks noChangeArrowheads="1"/>
          </p:cNvSpPr>
          <p:nvPr/>
        </p:nvSpPr>
        <p:spPr bwMode="auto">
          <a:xfrm>
            <a:off x="6215481" y="2728358"/>
            <a:ext cx="2305050" cy="936625"/>
          </a:xfrm>
          <a:prstGeom prst="wedgeRoundRectCallout">
            <a:avLst>
              <a:gd name="adj1" fmla="val -34162"/>
              <a:gd name="adj2" fmla="val 125255"/>
              <a:gd name="adj3" fmla="val 16667"/>
            </a:avLst>
          </a:prstGeom>
          <a:solidFill>
            <a:schemeClr val="accent1"/>
          </a:solidFill>
          <a:ln w="9525">
            <a:solidFill>
              <a:schemeClr val="tx1"/>
            </a:solidFill>
            <a:miter lim="800000"/>
            <a:headEnd/>
            <a:tailEnd/>
          </a:ln>
          <a:effectLst/>
        </p:spPr>
        <p:txBody>
          <a:bodyPr/>
          <a:lstStyle/>
          <a:p>
            <a:pPr algn="ctr"/>
            <a:r>
              <a:rPr lang="en-US" dirty="0"/>
              <a:t>TFS facilitates</a:t>
            </a:r>
          </a:p>
          <a:p>
            <a:pPr algn="ctr"/>
            <a:r>
              <a:rPr lang="en-US" dirty="0"/>
              <a:t>these</a:t>
            </a:r>
          </a:p>
        </p:txBody>
      </p:sp>
      <p:sp>
        <p:nvSpPr>
          <p:cNvPr id="240674" name="AutoShape 34"/>
          <p:cNvSpPr>
            <a:spLocks noChangeArrowheads="1"/>
          </p:cNvSpPr>
          <p:nvPr/>
        </p:nvSpPr>
        <p:spPr bwMode="auto">
          <a:xfrm>
            <a:off x="5045869" y="1669252"/>
            <a:ext cx="2808287" cy="624929"/>
          </a:xfrm>
          <a:prstGeom prst="wedgeRoundRectCallout">
            <a:avLst>
              <a:gd name="adj1" fmla="val -34683"/>
              <a:gd name="adj2" fmla="val 95649"/>
              <a:gd name="adj3" fmla="val 16667"/>
            </a:avLst>
          </a:prstGeom>
          <a:solidFill>
            <a:schemeClr val="accent1"/>
          </a:solidFill>
          <a:ln w="9525">
            <a:solidFill>
              <a:schemeClr val="tx1"/>
            </a:solidFill>
            <a:miter lim="800000"/>
            <a:headEnd/>
            <a:tailEnd/>
          </a:ln>
          <a:effectLst/>
        </p:spPr>
        <p:txBody>
          <a:bodyPr/>
          <a:lstStyle/>
          <a:p>
            <a:pPr algn="ctr"/>
            <a:r>
              <a:rPr lang="en-US"/>
              <a:t>Which contributes to these</a:t>
            </a:r>
          </a:p>
        </p:txBody>
      </p:sp>
      <p:sp>
        <p:nvSpPr>
          <p:cNvPr id="240675" name="AutoShape 35"/>
          <p:cNvSpPr>
            <a:spLocks noChangeArrowheads="1"/>
          </p:cNvSpPr>
          <p:nvPr/>
        </p:nvSpPr>
        <p:spPr bwMode="auto">
          <a:xfrm>
            <a:off x="433639" y="3804440"/>
            <a:ext cx="2089150" cy="699221"/>
          </a:xfrm>
          <a:prstGeom prst="wedgeRoundRectCallout">
            <a:avLst>
              <a:gd name="adj1" fmla="val -31604"/>
              <a:gd name="adj2" fmla="val -140846"/>
              <a:gd name="adj3" fmla="val 16667"/>
            </a:avLst>
          </a:prstGeom>
          <a:solidFill>
            <a:schemeClr val="accent1"/>
          </a:solidFill>
          <a:ln w="9525">
            <a:solidFill>
              <a:schemeClr val="tx1"/>
            </a:solidFill>
            <a:miter lim="800000"/>
            <a:headEnd/>
            <a:tailEnd/>
          </a:ln>
          <a:effectLst/>
        </p:spPr>
        <p:txBody>
          <a:bodyPr/>
          <a:lstStyle/>
          <a:p>
            <a:pPr algn="ctr"/>
            <a:r>
              <a:rPr lang="en-US" dirty="0"/>
              <a:t>And helps</a:t>
            </a:r>
          </a:p>
          <a:p>
            <a:pPr algn="ctr"/>
            <a:r>
              <a:rPr lang="en-US" dirty="0"/>
              <a:t>them</a:t>
            </a:r>
          </a:p>
        </p:txBody>
      </p:sp>
    </p:spTree>
    <p:extLst>
      <p:ext uri="{BB962C8B-B14F-4D97-AF65-F5344CB8AC3E}">
        <p14:creationId xmlns:p14="http://schemas.microsoft.com/office/powerpoint/2010/main" val="205538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6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6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06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06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0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72" grpId="0" animBg="1"/>
      <p:bldP spid="240674" grpId="0" animBg="1"/>
      <p:bldP spid="24067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US" dirty="0"/>
              <a:t>The </a:t>
            </a:r>
            <a:r>
              <a:rPr lang="en-US" dirty="0" smtClean="0"/>
              <a:t>Scrum </a:t>
            </a:r>
            <a:r>
              <a:rPr lang="en-US" dirty="0"/>
              <a:t>Framework</a:t>
            </a:r>
          </a:p>
        </p:txBody>
      </p:sp>
      <p:pic>
        <p:nvPicPr>
          <p:cNvPr id="206852" name="Picture 4" descr="agile-scrum-process"/>
          <p:cNvPicPr>
            <a:picLocks noChangeAspect="1" noChangeArrowheads="1"/>
          </p:cNvPicPr>
          <p:nvPr/>
        </p:nvPicPr>
        <p:blipFill>
          <a:blip r:embed="rId2" cstate="print"/>
          <a:srcRect/>
          <a:stretch>
            <a:fillRect/>
          </a:stretch>
        </p:blipFill>
        <p:spPr bwMode="auto">
          <a:xfrm>
            <a:off x="861508" y="1295400"/>
            <a:ext cx="7416800" cy="4705350"/>
          </a:xfrm>
          <a:prstGeom prst="rect">
            <a:avLst/>
          </a:prstGeom>
          <a:noFill/>
        </p:spPr>
      </p:pic>
    </p:spTree>
    <p:extLst>
      <p:ext uri="{BB962C8B-B14F-4D97-AF65-F5344CB8AC3E}">
        <p14:creationId xmlns:p14="http://schemas.microsoft.com/office/powerpoint/2010/main" val="1619996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r>
              <a:rPr lang="en-US" dirty="0"/>
              <a:t>Product Backlog</a:t>
            </a:r>
          </a:p>
        </p:txBody>
      </p:sp>
      <p:sp>
        <p:nvSpPr>
          <p:cNvPr id="242691" name="Rectangle 2"/>
          <p:cNvSpPr>
            <a:spLocks noChangeArrowheads="1"/>
          </p:cNvSpPr>
          <p:nvPr/>
        </p:nvSpPr>
        <p:spPr bwMode="auto">
          <a:xfrm>
            <a:off x="4857750" y="1447800"/>
            <a:ext cx="3959225" cy="4678362"/>
          </a:xfrm>
          <a:prstGeom prst="rect">
            <a:avLst/>
          </a:prstGeom>
          <a:noFill/>
          <a:ln w="12700">
            <a:noFill/>
            <a:miter lim="800000"/>
            <a:headEnd/>
            <a:tailEnd/>
          </a:ln>
        </p:spPr>
        <p:txBody>
          <a:bodyPr lIns="38100" tIns="38100" rIns="38100" bIns="38100"/>
          <a:lstStyle/>
          <a:p>
            <a:pPr marL="549275" indent="-295275" eaLnBrk="1" hangingPunct="1">
              <a:lnSpc>
                <a:spcPct val="80000"/>
              </a:lnSpc>
              <a:spcBef>
                <a:spcPts val="600"/>
              </a:spcBef>
              <a:buSzPct val="75000"/>
              <a:buFontTx/>
              <a:buBlip>
                <a:blip r:embed="rId3"/>
              </a:buBlip>
              <a:tabLst>
                <a:tab pos="1187450" algn="l"/>
              </a:tabLst>
            </a:pPr>
            <a:r>
              <a:rPr lang="en-US" sz="2100" dirty="0"/>
              <a:t>Requirements / Defects</a:t>
            </a:r>
          </a:p>
          <a:p>
            <a:pPr marL="549275" indent="-295275" eaLnBrk="1" hangingPunct="1">
              <a:lnSpc>
                <a:spcPct val="80000"/>
              </a:lnSpc>
              <a:spcBef>
                <a:spcPts val="1400"/>
              </a:spcBef>
              <a:buSzPct val="75000"/>
              <a:buFontTx/>
              <a:buBlip>
                <a:blip r:embed="rId3"/>
              </a:buBlip>
              <a:tabLst>
                <a:tab pos="1187450" algn="l"/>
              </a:tabLst>
            </a:pPr>
            <a:r>
              <a:rPr lang="en-US" sz="2100" dirty="0"/>
              <a:t>A list of all desired work on the project</a:t>
            </a:r>
            <a:br>
              <a:rPr lang="en-US" sz="2100" dirty="0"/>
            </a:br>
            <a:r>
              <a:rPr lang="en-US" sz="1800" dirty="0"/>
              <a:t>(Product Backlog Item = Story)</a:t>
            </a:r>
          </a:p>
          <a:p>
            <a:pPr marL="549275" indent="-295275" eaLnBrk="1" hangingPunct="1">
              <a:lnSpc>
                <a:spcPct val="80000"/>
              </a:lnSpc>
              <a:spcBef>
                <a:spcPts val="1400"/>
              </a:spcBef>
              <a:buSzPct val="75000"/>
              <a:buFontTx/>
              <a:buBlip>
                <a:blip r:embed="rId3"/>
              </a:buBlip>
              <a:tabLst>
                <a:tab pos="1187450" algn="l"/>
              </a:tabLst>
            </a:pPr>
            <a:r>
              <a:rPr lang="en-US" sz="2100" dirty="0"/>
              <a:t>Ideally expressed such that each item has value to the users or customers of the product </a:t>
            </a:r>
          </a:p>
          <a:p>
            <a:pPr marL="549275" indent="-295275" eaLnBrk="1" hangingPunct="1">
              <a:lnSpc>
                <a:spcPct val="80000"/>
              </a:lnSpc>
              <a:spcBef>
                <a:spcPts val="1400"/>
              </a:spcBef>
              <a:buSzPct val="75000"/>
              <a:buFontTx/>
              <a:buBlip>
                <a:blip r:embed="rId3"/>
              </a:buBlip>
              <a:tabLst>
                <a:tab pos="1187450" algn="l"/>
              </a:tabLst>
            </a:pPr>
            <a:r>
              <a:rPr lang="en-US" sz="2100" dirty="0"/>
              <a:t>Prioritized by the product owner in collaboration  with team.</a:t>
            </a:r>
          </a:p>
          <a:p>
            <a:pPr marL="549275" indent="-295275" eaLnBrk="1" hangingPunct="1">
              <a:lnSpc>
                <a:spcPct val="80000"/>
              </a:lnSpc>
              <a:spcBef>
                <a:spcPts val="1400"/>
              </a:spcBef>
              <a:buSzPct val="75000"/>
              <a:buFontTx/>
              <a:buBlip>
                <a:blip r:embed="rId3"/>
              </a:buBlip>
              <a:tabLst>
                <a:tab pos="1187450" algn="l"/>
              </a:tabLst>
            </a:pPr>
            <a:r>
              <a:rPr lang="en-US" sz="2100" dirty="0"/>
              <a:t>Reprioritized on an ad-hoc basis (typically done prior to Sprint Planning and does </a:t>
            </a:r>
            <a:r>
              <a:rPr lang="en-US" sz="2100" b="1" dirty="0"/>
              <a:t>not affect</a:t>
            </a:r>
            <a:r>
              <a:rPr lang="en-US" sz="2100" dirty="0"/>
              <a:t> current Sprint)</a:t>
            </a:r>
          </a:p>
        </p:txBody>
      </p:sp>
      <p:pic>
        <p:nvPicPr>
          <p:cNvPr id="242692" name="Picture 4" descr="agile-scrum-process-no-text"/>
          <p:cNvPicPr>
            <a:picLocks noChangeAspect="1" noChangeArrowheads="1"/>
          </p:cNvPicPr>
          <p:nvPr/>
        </p:nvPicPr>
        <p:blipFill>
          <a:blip r:embed="rId4" cstate="print"/>
          <a:srcRect/>
          <a:stretch>
            <a:fillRect/>
          </a:stretch>
        </p:blipFill>
        <p:spPr bwMode="auto">
          <a:xfrm>
            <a:off x="314325" y="2255837"/>
            <a:ext cx="5019675" cy="3184525"/>
          </a:xfrm>
          <a:prstGeom prst="rect">
            <a:avLst/>
          </a:prstGeom>
          <a:noFill/>
          <a:ln w="9525">
            <a:noFill/>
            <a:miter lim="800000"/>
            <a:headEnd/>
            <a:tailEnd/>
          </a:ln>
        </p:spPr>
      </p:pic>
      <p:sp>
        <p:nvSpPr>
          <p:cNvPr id="2" name="AutoShape 3"/>
          <p:cNvSpPr>
            <a:spLocks/>
          </p:cNvSpPr>
          <p:nvPr/>
        </p:nvSpPr>
        <p:spPr bwMode="auto">
          <a:xfrm>
            <a:off x="323850" y="5589588"/>
            <a:ext cx="2166938" cy="554037"/>
          </a:xfrm>
          <a:prstGeom prst="roundRect">
            <a:avLst>
              <a:gd name="adj" fmla="val 31167"/>
            </a:avLst>
          </a:prstGeom>
          <a:blipFill dpi="0" rotWithShape="0">
            <a:blip r:embed="rId5" cstate="print"/>
            <a:srcRect/>
            <a:tile tx="0" ty="0" sx="100000" sy="100000" flip="none" algn="tl"/>
          </a:blipFill>
          <a:ln w="25400">
            <a:solidFill>
              <a:srgbClr val="003C83"/>
            </a:solidFill>
            <a:round/>
            <a:headEnd/>
            <a:tailEnd/>
          </a:ln>
          <a:effectLst>
            <a:outerShdw blurRad="63500" dist="63500" dir="2700000" algn="ctr" rotWithShape="0">
              <a:schemeClr val="bg2">
                <a:alpha val="29999"/>
              </a:schemeClr>
            </a:outerShdw>
          </a:effectLst>
        </p:spPr>
        <p:txBody>
          <a:bodyPr lIns="0" tIns="0" rIns="0" bIns="0" anchor="ctr"/>
          <a:lstStyle/>
          <a:p>
            <a:pPr algn="ctr" eaLnBrk="1" hangingPunct="1">
              <a:tabLst>
                <a:tab pos="1066800" algn="l"/>
              </a:tabLst>
            </a:pPr>
            <a:r>
              <a:rPr lang="en-US" sz="2000">
                <a:solidFill>
                  <a:srgbClr val="FFFFFF"/>
                </a:solidFill>
                <a:latin typeface="Gill Sans" pitchFamily="-65" charset="0"/>
                <a:ea typeface="ヒラギノ角ゴ Pro W3" pitchFamily="-65" charset="-128"/>
                <a:sym typeface="Gill Sans" pitchFamily="-65" charset="0"/>
              </a:rPr>
              <a:t>Product Backlog</a:t>
            </a:r>
            <a:endParaRPr lang="en-US" sz="1800">
              <a:solidFill>
                <a:srgbClr val="FFFFFF"/>
              </a:solidFill>
              <a:effectLst>
                <a:outerShdw blurRad="38100" dist="38100" dir="2700000" algn="tl">
                  <a:srgbClr val="C0C0C0"/>
                </a:outerShdw>
              </a:effectLst>
              <a:latin typeface="Gill Sans" pitchFamily="-65" charset="0"/>
              <a:ea typeface="ヒラギノ角ゴ Pro W3" pitchFamily="-65" charset="-128"/>
              <a:sym typeface="Gill Sans" pitchFamily="-65" charset="0"/>
            </a:endParaRPr>
          </a:p>
        </p:txBody>
      </p:sp>
      <p:sp>
        <p:nvSpPr>
          <p:cNvPr id="242694" name="Line 6"/>
          <p:cNvSpPr>
            <a:spLocks noChangeShapeType="1"/>
          </p:cNvSpPr>
          <p:nvPr/>
        </p:nvSpPr>
        <p:spPr bwMode="auto">
          <a:xfrm flipH="1" flipV="1">
            <a:off x="1008063" y="4267200"/>
            <a:ext cx="323850" cy="1322387"/>
          </a:xfrm>
          <a:prstGeom prst="line">
            <a:avLst/>
          </a:prstGeom>
          <a:noFill/>
          <a:ln w="19050">
            <a:solidFill>
              <a:srgbClr val="333399"/>
            </a:solidFill>
            <a:round/>
            <a:headEnd/>
            <a:tailEnd type="triangle" w="lg" len="lg"/>
          </a:ln>
          <a:effectLst/>
        </p:spPr>
        <p:txBody>
          <a:bodyPr/>
          <a:lstStyle/>
          <a:p>
            <a:endParaRPr lang="en-US"/>
          </a:p>
        </p:txBody>
      </p:sp>
    </p:spTree>
    <p:extLst>
      <p:ext uri="{BB962C8B-B14F-4D97-AF65-F5344CB8AC3E}">
        <p14:creationId xmlns:p14="http://schemas.microsoft.com/office/powerpoint/2010/main" val="3087419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r>
              <a:rPr lang="en-US" dirty="0" smtClean="0"/>
              <a:t>Product Backlog Item</a:t>
            </a:r>
            <a:endParaRPr lang="en-US" dirty="0"/>
          </a:p>
        </p:txBody>
      </p:sp>
      <p:sp>
        <p:nvSpPr>
          <p:cNvPr id="243715" name="Rectangle 3"/>
          <p:cNvSpPr>
            <a:spLocks noGrp="1" noChangeArrowheads="1"/>
          </p:cNvSpPr>
          <p:nvPr>
            <p:ph idx="1"/>
          </p:nvPr>
        </p:nvSpPr>
        <p:spPr>
          <a:xfrm>
            <a:off x="833142" y="1752600"/>
            <a:ext cx="7408333" cy="3450696"/>
          </a:xfrm>
          <a:noFill/>
        </p:spPr>
        <p:txBody>
          <a:bodyPr/>
          <a:lstStyle/>
          <a:p>
            <a:r>
              <a:rPr lang="en-US" dirty="0" smtClean="0"/>
              <a:t>Represents a user story or defect that has a business value</a:t>
            </a:r>
            <a:endParaRPr lang="en-US" dirty="0"/>
          </a:p>
        </p:txBody>
      </p:sp>
      <p:pic>
        <p:nvPicPr>
          <p:cNvPr id="2242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4618" y="2667000"/>
            <a:ext cx="6165382"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5521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r>
              <a:rPr lang="en-US" dirty="0"/>
              <a:t>Sprint Backlog</a:t>
            </a:r>
          </a:p>
        </p:txBody>
      </p:sp>
      <p:sp>
        <p:nvSpPr>
          <p:cNvPr id="4" name="Content Placeholder 3"/>
          <p:cNvSpPr>
            <a:spLocks noGrp="1"/>
          </p:cNvSpPr>
          <p:nvPr>
            <p:ph sz="half" idx="4294967295"/>
          </p:nvPr>
        </p:nvSpPr>
        <p:spPr>
          <a:xfrm>
            <a:off x="4648200" y="2286000"/>
            <a:ext cx="4038600" cy="3840163"/>
          </a:xfrm>
          <a:prstGeom prst="rect">
            <a:avLst/>
          </a:prstGeom>
        </p:spPr>
        <p:txBody>
          <a:bodyPr/>
          <a:lstStyle/>
          <a:p>
            <a:pPr marL="549275" indent="-295275">
              <a:spcBef>
                <a:spcPts val="600"/>
              </a:spcBef>
              <a:buSzPct val="75000"/>
              <a:buFontTx/>
              <a:buBlip>
                <a:blip r:embed="rId3"/>
              </a:buBlip>
              <a:tabLst>
                <a:tab pos="1187450" algn="l"/>
              </a:tabLst>
            </a:pPr>
            <a:r>
              <a:rPr lang="en-US" dirty="0"/>
              <a:t>Individuals sign up for work of their </a:t>
            </a:r>
            <a:r>
              <a:rPr lang="en-US" b="1" dirty="0"/>
              <a:t>own</a:t>
            </a:r>
            <a:r>
              <a:rPr lang="en-US" dirty="0"/>
              <a:t> choosing</a:t>
            </a:r>
          </a:p>
          <a:p>
            <a:pPr marL="549275" indent="-295275">
              <a:spcBef>
                <a:spcPts val="600"/>
              </a:spcBef>
              <a:buSzPct val="75000"/>
              <a:buFontTx/>
              <a:buBlip>
                <a:blip r:embed="rId3"/>
              </a:buBlip>
              <a:tabLst>
                <a:tab pos="1187450" algn="l"/>
              </a:tabLst>
            </a:pPr>
            <a:r>
              <a:rPr lang="en-US" dirty="0"/>
              <a:t>Work is never assigned by any individual</a:t>
            </a:r>
            <a:endParaRPr lang="en-US" b="1" dirty="0">
              <a:solidFill>
                <a:srgbClr val="FF0000"/>
              </a:solidFill>
            </a:endParaRPr>
          </a:p>
          <a:p>
            <a:pPr marL="549275" indent="-295275">
              <a:spcBef>
                <a:spcPts val="600"/>
              </a:spcBef>
              <a:buSzPct val="75000"/>
              <a:buFontTx/>
              <a:buBlip>
                <a:blip r:embed="rId3"/>
              </a:buBlip>
              <a:tabLst>
                <a:tab pos="1187450" algn="l"/>
              </a:tabLst>
            </a:pPr>
            <a:r>
              <a:rPr lang="en-US" dirty="0"/>
              <a:t>Estimated work remaining is updated daily</a:t>
            </a:r>
          </a:p>
          <a:p>
            <a:endParaRPr lang="en-US" dirty="0"/>
          </a:p>
        </p:txBody>
      </p:sp>
      <p:sp>
        <p:nvSpPr>
          <p:cNvPr id="244739" name="Rectangle 2"/>
          <p:cNvSpPr>
            <a:spLocks noChangeArrowheads="1"/>
          </p:cNvSpPr>
          <p:nvPr/>
        </p:nvSpPr>
        <p:spPr bwMode="auto">
          <a:xfrm>
            <a:off x="4857750" y="1798638"/>
            <a:ext cx="3959225" cy="4678362"/>
          </a:xfrm>
          <a:prstGeom prst="rect">
            <a:avLst/>
          </a:prstGeom>
          <a:noFill/>
          <a:ln w="12700">
            <a:noFill/>
            <a:miter lim="800000"/>
            <a:headEnd/>
            <a:tailEnd/>
          </a:ln>
        </p:spPr>
        <p:txBody>
          <a:bodyPr lIns="38100" tIns="38100" rIns="38100" bIns="38100"/>
          <a:lstStyle/>
          <a:p>
            <a:pPr marL="549275" indent="-295275">
              <a:spcBef>
                <a:spcPts val="600"/>
              </a:spcBef>
              <a:buSzPct val="75000"/>
              <a:buFontTx/>
              <a:buBlip>
                <a:blip r:embed="rId3"/>
              </a:buBlip>
              <a:tabLst>
                <a:tab pos="1187450" algn="l"/>
              </a:tabLst>
            </a:pPr>
            <a:endParaRPr lang="en-US" dirty="0"/>
          </a:p>
        </p:txBody>
      </p:sp>
      <p:sp>
        <p:nvSpPr>
          <p:cNvPr id="2" name="AutoShape 3"/>
          <p:cNvSpPr>
            <a:spLocks/>
          </p:cNvSpPr>
          <p:nvPr/>
        </p:nvSpPr>
        <p:spPr bwMode="auto">
          <a:xfrm>
            <a:off x="1040606" y="5715000"/>
            <a:ext cx="2166938" cy="554037"/>
          </a:xfrm>
          <a:prstGeom prst="roundRect">
            <a:avLst>
              <a:gd name="adj" fmla="val 31167"/>
            </a:avLst>
          </a:prstGeom>
          <a:blipFill dpi="0" rotWithShape="0">
            <a:blip r:embed="rId4" cstate="print"/>
            <a:srcRect/>
            <a:tile tx="0" ty="0" sx="100000" sy="100000" flip="none" algn="tl"/>
          </a:blipFill>
          <a:ln w="25400">
            <a:solidFill>
              <a:srgbClr val="003C83"/>
            </a:solidFill>
            <a:round/>
            <a:headEnd/>
            <a:tailEnd/>
          </a:ln>
          <a:effectLst>
            <a:outerShdw blurRad="63500" dist="63500" dir="2700000" algn="ctr" rotWithShape="0">
              <a:schemeClr val="bg2">
                <a:alpha val="29999"/>
              </a:schemeClr>
            </a:outerShdw>
          </a:effectLst>
        </p:spPr>
        <p:txBody>
          <a:bodyPr lIns="0" tIns="0" rIns="0" bIns="0" anchor="ctr"/>
          <a:lstStyle/>
          <a:p>
            <a:pPr algn="ctr" eaLnBrk="1" hangingPunct="1">
              <a:tabLst>
                <a:tab pos="1066800" algn="l"/>
              </a:tabLst>
            </a:pPr>
            <a:r>
              <a:rPr lang="en-US" sz="2000" dirty="0">
                <a:solidFill>
                  <a:srgbClr val="FFFFFF"/>
                </a:solidFill>
                <a:latin typeface="Gill Sans" pitchFamily="-65" charset="0"/>
                <a:ea typeface="ヒラギノ角ゴ Pro W3" pitchFamily="-65" charset="-128"/>
                <a:sym typeface="Gill Sans" pitchFamily="-65" charset="0"/>
              </a:rPr>
              <a:t>Sprint Backlog</a:t>
            </a:r>
            <a:endParaRPr lang="en-US" sz="1800" dirty="0">
              <a:solidFill>
                <a:srgbClr val="FFFFFF"/>
              </a:solidFill>
              <a:effectLst>
                <a:outerShdw blurRad="38100" dist="38100" dir="2700000" algn="tl">
                  <a:srgbClr val="C0C0C0"/>
                </a:outerShdw>
              </a:effectLst>
              <a:latin typeface="Gill Sans" pitchFamily="-65" charset="0"/>
              <a:ea typeface="ヒラギノ角ゴ Pro W3" pitchFamily="-65" charset="-128"/>
              <a:sym typeface="Gill Sans" pitchFamily="-65" charset="0"/>
            </a:endParaRPr>
          </a:p>
        </p:txBody>
      </p:sp>
      <p:sp>
        <p:nvSpPr>
          <p:cNvPr id="244742" name="Line 6"/>
          <p:cNvSpPr>
            <a:spLocks noChangeShapeType="1"/>
          </p:cNvSpPr>
          <p:nvPr/>
        </p:nvSpPr>
        <p:spPr bwMode="auto">
          <a:xfrm flipV="1">
            <a:off x="2124075" y="4419600"/>
            <a:ext cx="0" cy="1295397"/>
          </a:xfrm>
          <a:prstGeom prst="line">
            <a:avLst/>
          </a:prstGeom>
          <a:noFill/>
          <a:ln w="19050">
            <a:solidFill>
              <a:srgbClr val="333399"/>
            </a:solidFill>
            <a:round/>
            <a:headEnd/>
            <a:tailEnd type="triangle" w="lg" len="lg"/>
          </a:ln>
          <a:effectLst/>
        </p:spPr>
        <p:txBody>
          <a:bodyPr/>
          <a:lstStyle/>
          <a:p>
            <a:endParaRPr lang="en-US"/>
          </a:p>
        </p:txBody>
      </p:sp>
      <p:pic>
        <p:nvPicPr>
          <p:cNvPr id="9" name="Picture 4" descr="agile-scrum-process-no-text"/>
          <p:cNvPicPr>
            <a:picLocks noGrp="1" noChangeAspect="1" noChangeArrowheads="1"/>
          </p:cNvPicPr>
          <p:nvPr>
            <p:ph sz="half" idx="4294967295"/>
          </p:nvPr>
        </p:nvPicPr>
        <p:blipFill>
          <a:blip r:embed="rId5" cstate="print"/>
          <a:srcRect/>
          <a:stretch>
            <a:fillRect/>
          </a:stretch>
        </p:blipFill>
        <p:spPr bwMode="auto">
          <a:xfrm>
            <a:off x="457200" y="2924989"/>
            <a:ext cx="4038600" cy="2562184"/>
          </a:xfrm>
          <a:prstGeom prst="rect">
            <a:avLst/>
          </a:prstGeom>
          <a:noFill/>
          <a:ln w="9525">
            <a:noFill/>
            <a:miter lim="800000"/>
            <a:headEnd/>
            <a:tailEnd/>
          </a:ln>
        </p:spPr>
      </p:pic>
    </p:spTree>
    <p:extLst>
      <p:ext uri="{BB962C8B-B14F-4D97-AF65-F5344CB8AC3E}">
        <p14:creationId xmlns:p14="http://schemas.microsoft.com/office/powerpoint/2010/main" val="28184446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nergija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8DA0514C92E14798207155E218DB9A" ma:contentTypeVersion="1" ma:contentTypeDescription="Create a new document." ma:contentTypeScope="" ma:versionID="b57e4c07700d0bb64ed5b06181e532f5">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4BA0A485-81DD-40D3-96C5-CB8D179077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CDF875CC-CA82-426D-885B-95A2CE6AC46C}">
  <ds:schemaRefs>
    <ds:schemaRef ds:uri="http://schemas.microsoft.com/sharepoint/v3/contenttype/forms"/>
  </ds:schemaRefs>
</ds:datastoreItem>
</file>

<file path=customXml/itemProps3.xml><?xml version="1.0" encoding="utf-8"?>
<ds:datastoreItem xmlns:ds="http://schemas.openxmlformats.org/officeDocument/2006/customXml" ds:itemID="{EEAE085C-D0A0-466C-B564-EA512D179B77}">
  <ds:schemaRefs>
    <ds:schemaRef ds:uri="http://schemas.microsoft.com/office/2006/metadata/properties"/>
    <ds:schemaRef ds:uri="http://purl.org/dc/elements/1.1/"/>
    <ds:schemaRef ds:uri="http://schemas.microsoft.com/office/2006/documentManagement/types"/>
    <ds:schemaRef ds:uri="http://purl.org/dc/terms/"/>
    <ds:schemaRef ds:uri="http://www.w3.org/XML/1998/namespace"/>
    <ds:schemaRef ds:uri="http://schemas.openxmlformats.org/package/2006/metadata/core-properties"/>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Sinergija10</Template>
  <TotalTime>6</TotalTime>
  <Words>660</Words>
  <Application>Microsoft Office PowerPoint</Application>
  <PresentationFormat>On-screen Show (4:3)</PresentationFormat>
  <Paragraphs>142</Paragraphs>
  <Slides>23</Slides>
  <Notes>7</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Sinergija10</vt:lpstr>
      <vt:lpstr>Team Development with Microsoft Scrum 1.0 </vt:lpstr>
      <vt:lpstr>Agenda</vt:lpstr>
      <vt:lpstr>How to setup the demo environment?</vt:lpstr>
      <vt:lpstr>Scrum Overview &amp; Terms</vt:lpstr>
      <vt:lpstr>The Scrum Framework</vt:lpstr>
      <vt:lpstr>The Scrum Framework</vt:lpstr>
      <vt:lpstr>Product Backlog</vt:lpstr>
      <vt:lpstr>Product Backlog Item</vt:lpstr>
      <vt:lpstr>Sprint Backlog</vt:lpstr>
      <vt:lpstr>Sprint Backlog Item</vt:lpstr>
      <vt:lpstr>SCRUM vs Agile template comparison (Work item Types)</vt:lpstr>
      <vt:lpstr>SCRUM vs Agile template comparison (Item States)</vt:lpstr>
      <vt:lpstr>SCRUM vs Agile template comparison (New Reports)</vt:lpstr>
      <vt:lpstr>Release Burndown Chart</vt:lpstr>
      <vt:lpstr>Velocity</vt:lpstr>
      <vt:lpstr>Sprint Burndown Chart</vt:lpstr>
      <vt:lpstr>Tips &amp; Tricks</vt:lpstr>
      <vt:lpstr>Turn off Report Cache for testing</vt:lpstr>
      <vt:lpstr>Force Warehouse Update</vt:lpstr>
      <vt:lpstr>Sprint Retrospective</vt:lpstr>
      <vt:lpstr>Resources</vt:lpstr>
      <vt:lpstr>Q&amp;A</vt:lpstr>
      <vt:lpstr>Please fill the questionnaire !</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Doncho Angelov</dc:creator>
  <cp:lastModifiedBy>Doncho Angelov</cp:lastModifiedBy>
  <cp:revision>5</cp:revision>
  <dcterms:created xsi:type="dcterms:W3CDTF">2010-11-12T15:10:52Z</dcterms:created>
  <dcterms:modified xsi:type="dcterms:W3CDTF">2010-11-12T15:16:52Z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0x010100808DA0514C92E14798207155E218DB9A</vt:lpwstr>
  </property>
</Properties>
</file>