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pdf" ContentType="application/pd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-9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buFont typeface="Wingdings" charset="2"/>
              <a:buChar char="²"/>
              <a:defRPr sz="2400">
                <a:solidFill>
                  <a:srgbClr val="46424D"/>
                </a:solidFill>
                <a:latin typeface="Arial"/>
                <a:cs typeface="Arial"/>
              </a:defRPr>
            </a:lvl1pPr>
            <a:lvl2pPr>
              <a:spcBef>
                <a:spcPts val="300"/>
              </a:spcBef>
              <a:spcAft>
                <a:spcPts val="300"/>
              </a:spcAft>
              <a:buFont typeface="Wingdings" charset="2"/>
              <a:buChar char="§"/>
              <a:defRPr sz="2000">
                <a:solidFill>
                  <a:srgbClr val="46424D"/>
                </a:solidFill>
                <a:latin typeface="Arial"/>
                <a:cs typeface="Arial"/>
              </a:defRPr>
            </a:lvl2pPr>
            <a:lvl3pPr>
              <a:defRPr sz="1800">
                <a:solidFill>
                  <a:srgbClr val="46424D"/>
                </a:solidFill>
                <a:latin typeface="Arial"/>
                <a:cs typeface="Arial"/>
              </a:defRPr>
            </a:lvl3pPr>
            <a:lvl4pPr>
              <a:defRPr sz="1800">
                <a:solidFill>
                  <a:srgbClr val="46424D"/>
                </a:solidFill>
                <a:latin typeface="Arial"/>
                <a:cs typeface="Arial"/>
              </a:defRPr>
            </a:lvl4pPr>
            <a:lvl5pPr>
              <a:defRPr sz="1800">
                <a:solidFill>
                  <a:srgbClr val="46424D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2932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FDA26EF1-5600-E947-9616-B73EBFF3BE20}" type="datetimeFigureOut">
              <a:rPr lang="en-US" smtClean="0"/>
              <a:t>3/25/10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E548CF0-D324-C648-829A-2142B256AE1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over.jp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750432" y="287213"/>
            <a:ext cx="923795" cy="1143000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457200" y="1419226"/>
            <a:ext cx="7305805" cy="1588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2400" b="1" u="none" kern="1200">
          <a:solidFill>
            <a:srgbClr val="46424D"/>
          </a:solidFill>
          <a:latin typeface="Arial"/>
          <a:ea typeface="ＭＳ Ｐゴシック" charset="-128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df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df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 wilderness weather system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Case study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national weather service wishes to collect weather information from remote areas to help with weather forecasting, forecast accuracy assessment and climate change modeling.</a:t>
            </a:r>
          </a:p>
          <a:p>
            <a:r>
              <a:rPr lang="en-US" dirty="0" smtClean="0"/>
              <a:t>Currently, limited collections are made manually by people visiting remote stations every day. </a:t>
            </a:r>
          </a:p>
          <a:p>
            <a:pPr lvl="1"/>
            <a:r>
              <a:rPr lang="en-US" dirty="0" smtClean="0"/>
              <a:t>This is expensive and time consuming</a:t>
            </a:r>
          </a:p>
          <a:p>
            <a:pPr lvl="1"/>
            <a:r>
              <a:rPr lang="en-US" dirty="0" smtClean="0"/>
              <a:t>Some areas have no coverage because of difficulties of access (no road, heavy snowfall, etc.)</a:t>
            </a:r>
          </a:p>
          <a:p>
            <a:r>
              <a:rPr lang="en-US" dirty="0" smtClean="0"/>
              <a:t>The intention therefore is to develop remote automatic collection systems that are connected to a broader weather information system.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system organization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13094" y="3282923"/>
            <a:ext cx="3350886" cy="1459077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Weather information system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959187" y="5268889"/>
            <a:ext cx="5607329" cy="51337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Weather data archive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78256" y="1999476"/>
            <a:ext cx="1080931" cy="5809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WS1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2300750" y="1999476"/>
            <a:ext cx="1080931" cy="5809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WS2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22146" y="1999476"/>
            <a:ext cx="1080931" cy="5809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WS3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281461" y="1999476"/>
            <a:ext cx="1080931" cy="5809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WS..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6669501" y="1999476"/>
            <a:ext cx="1080931" cy="580929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WSn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57200" y="3458553"/>
            <a:ext cx="1843550" cy="9997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Satellite information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000604" y="3458553"/>
            <a:ext cx="1843550" cy="999738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Weather radar information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>
            <a:stCxn id="6" idx="4"/>
          </p:cNvCxnSpPr>
          <p:nvPr/>
        </p:nvCxnSpPr>
        <p:spPr>
          <a:xfrm rot="16200000" flipH="1">
            <a:off x="1864649" y="2134478"/>
            <a:ext cx="702518" cy="1594372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7" idx="4"/>
          </p:cNvCxnSpPr>
          <p:nvPr/>
        </p:nvCxnSpPr>
        <p:spPr>
          <a:xfrm rot="16200000" flipH="1">
            <a:off x="2760189" y="2661431"/>
            <a:ext cx="702518" cy="54046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8" idx="4"/>
          </p:cNvCxnSpPr>
          <p:nvPr/>
        </p:nvCxnSpPr>
        <p:spPr>
          <a:xfrm rot="5400000">
            <a:off x="4111353" y="2931664"/>
            <a:ext cx="702518" cy="1588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9" idx="4"/>
          </p:cNvCxnSpPr>
          <p:nvPr/>
        </p:nvCxnSpPr>
        <p:spPr>
          <a:xfrm rot="5400000">
            <a:off x="5200434" y="2661432"/>
            <a:ext cx="702520" cy="540466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0" idx="4"/>
          </p:cNvCxnSpPr>
          <p:nvPr/>
        </p:nvCxnSpPr>
        <p:spPr>
          <a:xfrm rot="5400000">
            <a:off x="6273575" y="2346533"/>
            <a:ext cx="702520" cy="1170265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300750" y="3971934"/>
            <a:ext cx="712344" cy="1588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2" idx="2"/>
          </p:cNvCxnSpPr>
          <p:nvPr/>
        </p:nvCxnSpPr>
        <p:spPr>
          <a:xfrm rot="10800000" flipV="1">
            <a:off x="6363980" y="3958422"/>
            <a:ext cx="636624" cy="2"/>
          </a:xfrm>
          <a:prstGeom prst="line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3344162" y="5005445"/>
            <a:ext cx="52689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>
            <a:off x="4422710" y="5004649"/>
            <a:ext cx="52689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5559275" y="5005445"/>
            <a:ext cx="52689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System </a:t>
            </a:r>
            <a:r>
              <a:rPr lang="en-US" sz="2400" dirty="0"/>
              <a:t>context for the weather station</a:t>
            </a:r>
            <a:r>
              <a:rPr lang="en-GB" sz="2400" dirty="0" smtClean="0"/>
              <a:t> </a:t>
            </a:r>
            <a:endParaRPr lang="en-US" sz="2400" dirty="0"/>
          </a:p>
        </p:txBody>
      </p:sp>
      <p:pic>
        <p:nvPicPr>
          <p:cNvPr id="4" name="Content Placeholder 3" descr="7.1 WeatherStatContext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l="-3566" r="-3566"/>
              <a:stretch>
                <a:fillRect/>
              </a:stretch>
            </p:blipFill>
          </mc:Choice>
          <mc:Fallback>
            <p:blipFill>
              <a:blip r:embed="rId3"/>
              <a:srcRect l="-3566" r="-3566"/>
              <a:stretch>
                <a:fillRect/>
              </a:stretch>
            </p:blipFill>
          </mc:Fallback>
        </mc:AlternateContent>
        <p:spPr>
          <a:xfrm>
            <a:off x="1612713" y="2172296"/>
            <a:ext cx="5629266" cy="3095879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Weather station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Must be self-contained and completely autonomous</a:t>
            </a:r>
          </a:p>
          <a:p>
            <a:pPr lvl="1"/>
            <a:r>
              <a:rPr lang="en-US" dirty="0" smtClean="0"/>
              <a:t>Integral power supplies and power generation</a:t>
            </a:r>
          </a:p>
          <a:p>
            <a:pPr lvl="1"/>
            <a:r>
              <a:rPr lang="en-US" dirty="0" smtClean="0"/>
              <a:t>Satellite communications</a:t>
            </a:r>
          </a:p>
          <a:p>
            <a:pPr lvl="1"/>
            <a:r>
              <a:rPr lang="en-US" dirty="0" smtClean="0"/>
              <a:t>Ruggedized to tolerate extreme weather</a:t>
            </a:r>
          </a:p>
          <a:p>
            <a:pPr lvl="1"/>
            <a:r>
              <a:rPr lang="en-US" dirty="0" smtClean="0"/>
              <a:t>Self-testing</a:t>
            </a:r>
          </a:p>
          <a:p>
            <a:r>
              <a:rPr lang="en-US" dirty="0" smtClean="0"/>
              <a:t>May exist in several version for different types of deployment</a:t>
            </a:r>
          </a:p>
          <a:p>
            <a:pPr lvl="2"/>
            <a:r>
              <a:rPr lang="en-US" dirty="0" smtClean="0"/>
              <a:t>Highland areas based on wind power</a:t>
            </a:r>
          </a:p>
          <a:p>
            <a:pPr lvl="2"/>
            <a:r>
              <a:rPr lang="en-US" dirty="0" smtClean="0"/>
              <a:t>Desert areas based on solar power</a:t>
            </a:r>
          </a:p>
          <a:p>
            <a:r>
              <a:rPr lang="en-US" dirty="0" smtClean="0"/>
              <a:t>Remote control to support autonomous operation</a:t>
            </a:r>
          </a:p>
          <a:p>
            <a:r>
              <a:rPr lang="en-US" dirty="0" smtClean="0"/>
              <a:t>Dynamic software re-configuration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Installed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Anemometer – wind speed measurement</a:t>
            </a:r>
          </a:p>
          <a:p>
            <a:r>
              <a:rPr lang="en-US" dirty="0" smtClean="0"/>
              <a:t>Barometer – air pressure measurement</a:t>
            </a:r>
          </a:p>
          <a:p>
            <a:r>
              <a:rPr lang="en-US" dirty="0" smtClean="0"/>
              <a:t>Ground and air thermometers</a:t>
            </a:r>
          </a:p>
          <a:p>
            <a:r>
              <a:rPr lang="en-US" dirty="0" smtClean="0"/>
              <a:t>Rain/precipitation gauge</a:t>
            </a:r>
          </a:p>
          <a:p>
            <a:r>
              <a:rPr lang="en-US" dirty="0" smtClean="0"/>
              <a:t>Sunshine gauge</a:t>
            </a:r>
          </a:p>
          <a:p>
            <a:r>
              <a:rPr lang="en-US" dirty="0" smtClean="0"/>
              <a:t>Visibility gauge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Essential system functionality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Collect weather information from instruments at regular intervals</a:t>
            </a:r>
          </a:p>
          <a:p>
            <a:r>
              <a:rPr lang="en-US" dirty="0" smtClean="0"/>
              <a:t>Transmit this information, on request, to the weather information system over the satellite link</a:t>
            </a:r>
          </a:p>
          <a:p>
            <a:r>
              <a:rPr lang="en-US" dirty="0" smtClean="0"/>
              <a:t>Store information if communications are not available</a:t>
            </a:r>
          </a:p>
          <a:p>
            <a:r>
              <a:rPr lang="en-US" dirty="0" smtClean="0"/>
              <a:t>Monitor external conditions and shut down power generation/instruments if threat of damage from extreme weather</a:t>
            </a:r>
          </a:p>
          <a:p>
            <a:r>
              <a:rPr lang="en-US" dirty="0" smtClean="0"/>
              <a:t>Run regular diagnostic tests to assess overall health of system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Software architecture</a:t>
            </a:r>
            <a:endParaRPr lang="en-US" dirty="0"/>
          </a:p>
        </p:txBody>
      </p:sp>
      <p:pic>
        <p:nvPicPr>
          <p:cNvPr id="4" name="Content Placeholder 3" descr="7.4 WS-Architecture.eps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rcRect t="-16491" b="-16491"/>
              <a:stretch>
                <a:fillRect/>
              </a:stretch>
            </p:blipFill>
          </mc:Choice>
          <mc:Fallback>
            <p:blipFill>
              <a:blip r:embed="rId3"/>
              <a:srcRect t="-16491" b="-16491"/>
              <a:stretch>
                <a:fillRect/>
              </a:stretch>
            </p:blipFill>
          </mc:Fallback>
        </mc:AlternateContent>
        <p:spPr>
          <a:xfrm>
            <a:off x="1269492" y="1737504"/>
            <a:ext cx="6647491" cy="3655864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Embedded software but not real-time in the sense that rapid reaction to events is required.</a:t>
            </a:r>
          </a:p>
          <a:p>
            <a:r>
              <a:rPr lang="en-US" dirty="0" smtClean="0"/>
              <a:t>Developed using an object-oriented approach</a:t>
            </a:r>
          </a:p>
          <a:p>
            <a:r>
              <a:rPr lang="en-US" dirty="0" smtClean="0"/>
              <a:t>OO approach associates objects with the physical entities in the system e.g.</a:t>
            </a:r>
          </a:p>
          <a:p>
            <a:pPr lvl="1"/>
            <a:r>
              <a:rPr lang="en-US" dirty="0" smtClean="0"/>
              <a:t>Weather data collection instruments</a:t>
            </a:r>
          </a:p>
          <a:p>
            <a:pPr lvl="1"/>
            <a:r>
              <a:rPr lang="en-US" dirty="0" smtClean="0"/>
              <a:t>Power supply and generation</a:t>
            </a:r>
          </a:p>
          <a:p>
            <a:pPr lvl="1"/>
            <a:r>
              <a:rPr lang="en-US" dirty="0" smtClean="0"/>
              <a:t>Communications</a:t>
            </a:r>
          </a:p>
          <a:p>
            <a:r>
              <a:rPr lang="en-US" dirty="0" smtClean="0"/>
              <a:t>Data may be stored as objects</a:t>
            </a:r>
          </a:p>
          <a:p>
            <a:r>
              <a:rPr lang="en-US" dirty="0" smtClean="0"/>
              <a:t>No requirement for large-</a:t>
            </a:r>
            <a:r>
              <a:rPr lang="en-US" smtClean="0"/>
              <a:t>scale database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9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SE9.thmx</Template>
  <TotalTime>26</TotalTime>
  <Words>331</Words>
  <Application>Microsoft Macintosh PowerPoint</Application>
  <PresentationFormat>On-screen Show (4:3)</PresentationFormat>
  <Paragraphs>53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SE9</vt:lpstr>
      <vt:lpstr>The wilderness weather system</vt:lpstr>
      <vt:lpstr>Weather information</vt:lpstr>
      <vt:lpstr>Overall system organization</vt:lpstr>
      <vt:lpstr>System context for the weather station </vt:lpstr>
      <vt:lpstr>Weather station characteristics</vt:lpstr>
      <vt:lpstr>Installed instruments</vt:lpstr>
      <vt:lpstr>Essential system functionality</vt:lpstr>
      <vt:lpstr>Software architecture</vt:lpstr>
      <vt:lpstr>System software</vt:lpstr>
    </vt:vector>
  </TitlesOfParts>
  <Company>St Andrews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wilderness weather system</dc:title>
  <dc:creator>Ian Sommerville</dc:creator>
  <cp:lastModifiedBy>Ian Sommerville</cp:lastModifiedBy>
  <cp:revision>1</cp:revision>
  <dcterms:created xsi:type="dcterms:W3CDTF">2010-03-25T12:40:54Z</dcterms:created>
  <dcterms:modified xsi:type="dcterms:W3CDTF">2010-03-25T13:07:35Z</dcterms:modified>
</cp:coreProperties>
</file>