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270" r:id="rId13"/>
    <p:sldId id="271" r:id="rId14"/>
    <p:sldId id="272" r:id="rId15"/>
    <p:sldId id="266" r:id="rId16"/>
    <p:sldId id="267" r:id="rId17"/>
    <p:sldId id="268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00BABE-194C-4C4F-A12E-4D85317EE09E}" type="datetimeFigureOut">
              <a:rPr lang="en-US" smtClean="0"/>
              <a:t>23.11.2011.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0C8A1C-0DB5-4886-BBE6-B223BDD51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907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23.11.2011.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23.11.2011.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23.11.2011.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23.11.2011.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23.11.2011.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23.11.2011.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23.11.2011.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23.11.2011.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23.11.2011.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23.11.2011.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23.11.2011.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23.11.2011.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 smtClean="0"/>
              <a:t>Коначни аутомати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495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Коначни аутомати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Апстрактан математички модел машине</a:t>
            </a:r>
          </a:p>
          <a:p>
            <a:r>
              <a:rPr lang="sr-Cyrl-RS" dirty="0" smtClean="0"/>
              <a:t>Машина има стања у којима може да се налази</a:t>
            </a:r>
          </a:p>
          <a:p>
            <a:pPr lvl="1"/>
            <a:r>
              <a:rPr lang="sr-Cyrl-RS" dirty="0" smtClean="0"/>
              <a:t>Увек се налази у тачно једном стању</a:t>
            </a:r>
          </a:p>
          <a:p>
            <a:pPr lvl="1"/>
            <a:r>
              <a:rPr lang="sr-Cyrl-RS" dirty="0" smtClean="0"/>
              <a:t>Дефинисано је почетно стање</a:t>
            </a:r>
          </a:p>
          <a:p>
            <a:r>
              <a:rPr lang="sr-Cyrl-RS" dirty="0" smtClean="0"/>
              <a:t>Транзиција је прелаз из једног стања у друго</a:t>
            </a:r>
          </a:p>
          <a:p>
            <a:pPr lvl="1"/>
            <a:r>
              <a:rPr lang="sr-Cyrl-RS" dirty="0" smtClean="0"/>
              <a:t>Догађа се кад је неки услов испуњен</a:t>
            </a:r>
          </a:p>
          <a:p>
            <a:endParaRPr lang="sr-Cyrl-RS" dirty="0" smtClean="0"/>
          </a:p>
        </p:txBody>
      </p:sp>
    </p:spTree>
    <p:extLst>
      <p:ext uri="{BB962C8B-B14F-4D97-AF65-F5344CB8AC3E}">
        <p14:creationId xmlns:p14="http://schemas.microsoft.com/office/powerpoint/2010/main" val="1533884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dirty="0" smtClean="0"/>
              <a:t>Шема КА</a:t>
            </a:r>
            <a:endParaRPr lang="en-US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287" y="2696369"/>
            <a:ext cx="4543425" cy="233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9215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КА имплементација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sr-Cyrl-RS" dirty="0" smtClean="0"/>
          </a:p>
          <a:p>
            <a:endParaRPr lang="sr-Cyrl-RS" dirty="0"/>
          </a:p>
          <a:p>
            <a:endParaRPr lang="sr-Cyrl-RS" dirty="0" smtClean="0"/>
          </a:p>
          <a:p>
            <a:endParaRPr lang="sr-Cyrl-RS" dirty="0"/>
          </a:p>
          <a:p>
            <a:r>
              <a:rPr lang="en-US" dirty="0" smtClean="0"/>
              <a:t>FF-vi </a:t>
            </a:r>
            <a:r>
              <a:rPr lang="sr-Cyrl-RS" dirty="0" smtClean="0"/>
              <a:t>– имплементација стања</a:t>
            </a:r>
          </a:p>
          <a:p>
            <a:r>
              <a:rPr lang="sr-Cyrl-RS" dirty="0" smtClean="0"/>
              <a:t>Број могућих стања је </a:t>
            </a:r>
            <a:r>
              <a:rPr lang="sr-Cyrl-RS" i="1" dirty="0" smtClean="0"/>
              <a:t>2</a:t>
            </a:r>
            <a:r>
              <a:rPr lang="sr-Cyrl-RS" i="1" baseline="30000" dirty="0" smtClean="0"/>
              <a:t>број </a:t>
            </a:r>
            <a:r>
              <a:rPr lang="en-US" i="1" baseline="30000" dirty="0" smtClean="0"/>
              <a:t>FF-ova</a:t>
            </a:r>
          </a:p>
          <a:p>
            <a:r>
              <a:rPr lang="sr-Cyrl-RS" dirty="0" smtClean="0"/>
              <a:t>Следи приказ имплементације на нивоу логичких кола и имплементације на </a:t>
            </a:r>
            <a:r>
              <a:rPr lang="en-US" dirty="0"/>
              <a:t>VHDL-</a:t>
            </a:r>
            <a:r>
              <a:rPr lang="sr-Cyrl-RS" dirty="0"/>
              <a:t>у</a:t>
            </a:r>
          </a:p>
          <a:p>
            <a:endParaRPr lang="en-US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288" y="1247775"/>
            <a:ext cx="4543425" cy="233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761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Пример – Провера парности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sz="2400" dirty="0" smtClean="0"/>
              <a:t>Дизајнирати логичко коло које као улаз прима низ битова и као резултат поставља јединицу на излазу ако је број јединица у улазном низу непаран, у супротном на излаз поставља нулу.</a:t>
            </a:r>
          </a:p>
          <a:p>
            <a:endParaRPr lang="sr-Cyrl-RS" dirty="0" smtClean="0"/>
          </a:p>
          <a:p>
            <a:endParaRPr lang="sr-Cyrl-RS" dirty="0"/>
          </a:p>
          <a:p>
            <a:r>
              <a:rPr lang="sr-Cyrl-RS" dirty="0" smtClean="0"/>
              <a:t>Пример:</a:t>
            </a:r>
          </a:p>
          <a:p>
            <a:pPr marL="0" indent="0">
              <a:buNone/>
            </a:pPr>
            <a:r>
              <a:rPr lang="sr-Cyrl-RS" dirty="0"/>
              <a:t>	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124200"/>
            <a:ext cx="39433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5652166"/>
              </p:ext>
            </p:extLst>
          </p:nvPr>
        </p:nvGraphicFramePr>
        <p:xfrm>
          <a:off x="533400" y="4953000"/>
          <a:ext cx="8128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паран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паран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непаран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паран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непаран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непаран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паран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паран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881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/>
              <a:t>Пример – Провера парности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/>
              <a:t>Како изгледа коло које врши дату функцију?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075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Кораци у дизајнирању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Дијаграм стања</a:t>
            </a:r>
          </a:p>
          <a:p>
            <a:pPr lvl="1"/>
            <a:r>
              <a:rPr lang="sr-Cyrl-RS" dirty="0" smtClean="0"/>
              <a:t>Коло је у једном од два стања</a:t>
            </a:r>
          </a:p>
          <a:p>
            <a:pPr lvl="1"/>
            <a:r>
              <a:rPr lang="sr-Cyrl-RS" dirty="0" smtClean="0"/>
              <a:t>Транзиција се догађа у сваком циклусу</a:t>
            </a:r>
          </a:p>
          <a:p>
            <a:pPr lvl="1"/>
            <a:r>
              <a:rPr lang="sr-Cyrl-RS" dirty="0" smtClean="0"/>
              <a:t>Излаз зависи од стања у коме се коло налази</a:t>
            </a:r>
          </a:p>
          <a:p>
            <a:pPr lvl="1"/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063" y="3886200"/>
            <a:ext cx="7381875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399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/>
              <a:t>Кораци у дизајнирању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r>
              <a:rPr lang="sr-Cyrl-RS" dirty="0" smtClean="0"/>
              <a:t>Таблица прелаза</a:t>
            </a:r>
          </a:p>
          <a:p>
            <a:pPr marL="0" indent="0">
              <a:buNone/>
            </a:pPr>
            <a:endParaRPr lang="sr-Cyrl-RS" dirty="0" smtClean="0"/>
          </a:p>
          <a:p>
            <a:pPr marL="0" indent="0">
              <a:buNone/>
            </a:pPr>
            <a:endParaRPr lang="sr-Cyrl-RS" dirty="0"/>
          </a:p>
          <a:p>
            <a:pPr marL="0" indent="0">
              <a:buNone/>
            </a:pPr>
            <a:endParaRPr lang="sr-Cyrl-RS" dirty="0" smtClean="0"/>
          </a:p>
          <a:p>
            <a:r>
              <a:rPr lang="sr-Cyrl-RS" dirty="0" smtClean="0"/>
              <a:t>Осмислити кодове стања</a:t>
            </a:r>
          </a:p>
          <a:p>
            <a:pPr lvl="1"/>
            <a:r>
              <a:rPr lang="sr-Cyrl-RS" dirty="0" smtClean="0"/>
              <a:t>Нека ПАРАН = 0 и НЕПАРАН = 1</a:t>
            </a:r>
            <a:endParaRPr lang="sr-Cyrl-R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3519218"/>
              </p:ext>
            </p:extLst>
          </p:nvPr>
        </p:nvGraphicFramePr>
        <p:xfrm>
          <a:off x="1409700" y="1905000"/>
          <a:ext cx="563880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4065"/>
                <a:gridCol w="775335"/>
                <a:gridCol w="775335"/>
                <a:gridCol w="2044065"/>
              </a:tblGrid>
              <a:tr h="259080"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Стање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Излаз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Улаз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Следеће стање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80"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ПАРАН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ПАРАН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80"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ПАРАН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НЕПАРАН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80"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НЕПАРАН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НЕПАРАН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80"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НЕПАРАН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ПАРАН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0136966"/>
              </p:ext>
            </p:extLst>
          </p:nvPr>
        </p:nvGraphicFramePr>
        <p:xfrm>
          <a:off x="1409700" y="4724400"/>
          <a:ext cx="563880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4065"/>
                <a:gridCol w="775335"/>
                <a:gridCol w="775335"/>
                <a:gridCol w="2044065"/>
              </a:tblGrid>
              <a:tr h="259080"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Стање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Излаз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Улаз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Следеће стање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80"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80"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80"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80"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3005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/>
              <a:t>Кораци у дизајнирању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Логичка функција изведена из табеле</a:t>
            </a:r>
          </a:p>
          <a:p>
            <a:pPr marL="0" indent="0">
              <a:buNone/>
            </a:pPr>
            <a:r>
              <a:rPr lang="sr-Cyrl-RS" dirty="0" smtClean="0"/>
              <a:t>	</a:t>
            </a:r>
          </a:p>
          <a:p>
            <a:pPr marL="0" indent="0">
              <a:buNone/>
            </a:pPr>
            <a:endParaRPr lang="sr-Cyrl-RS" dirty="0"/>
          </a:p>
          <a:p>
            <a:r>
              <a:rPr lang="sr-Cyrl-RS" dirty="0" smtClean="0"/>
              <a:t>Дијаграм кола</a:t>
            </a:r>
          </a:p>
          <a:p>
            <a:pPr lvl="1"/>
            <a:r>
              <a:rPr lang="en-US" dirty="0" smtClean="0"/>
              <a:t>XOR</a:t>
            </a:r>
            <a:r>
              <a:rPr lang="sr-Latn-RS" dirty="0" smtClean="0"/>
              <a:t> </a:t>
            </a:r>
            <a:r>
              <a:rPr lang="sr-Cyrl-RS" dirty="0" smtClean="0"/>
              <a:t>коло за рачунање следећег стања</a:t>
            </a:r>
          </a:p>
          <a:p>
            <a:pPr lvl="1"/>
            <a:r>
              <a:rPr lang="en-US" dirty="0" smtClean="0"/>
              <a:t>DFF </a:t>
            </a:r>
            <a:r>
              <a:rPr lang="sr-Cyrl-RS" dirty="0" smtClean="0"/>
              <a:t>за чување текућег стања</a:t>
            </a:r>
          </a:p>
          <a:p>
            <a:pPr lvl="1"/>
            <a:r>
              <a:rPr lang="sr-Cyrl-RS" dirty="0" smtClean="0"/>
              <a:t>Нема потребе за колом које рачуна излаз у овом примеру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362200"/>
            <a:ext cx="4075113" cy="61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1414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/>
              <a:t>Кораци у дизајнирању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r-Cyrl-RS" dirty="0" smtClean="0"/>
              <a:t>Преглед корака </a:t>
            </a:r>
          </a:p>
          <a:p>
            <a:pPr marL="971550" lvl="1" indent="-514350">
              <a:buFont typeface="+mj-lt"/>
              <a:buAutoNum type="arabicPeriod"/>
            </a:pPr>
            <a:r>
              <a:rPr lang="sr-Cyrl-RS" dirty="0" smtClean="0"/>
              <a:t>Специфицирати функцију КА (на српском)</a:t>
            </a:r>
          </a:p>
          <a:p>
            <a:pPr marL="971550" lvl="1" indent="-514350">
              <a:buFont typeface="+mj-lt"/>
              <a:buAutoNum type="arabicPeriod"/>
            </a:pPr>
            <a:r>
              <a:rPr lang="sr-Cyrl-RS" dirty="0" smtClean="0"/>
              <a:t>Нацртати дијаграм стања</a:t>
            </a:r>
          </a:p>
          <a:p>
            <a:pPr marL="971550" lvl="1" indent="-514350">
              <a:buFont typeface="+mj-lt"/>
              <a:buAutoNum type="arabicPeriod"/>
            </a:pPr>
            <a:r>
              <a:rPr lang="sr-Cyrl-RS" dirty="0" smtClean="0"/>
              <a:t>Направити симболичну таблицу прелаза</a:t>
            </a:r>
          </a:p>
          <a:p>
            <a:pPr marL="971550" lvl="1" indent="-514350">
              <a:buFont typeface="+mj-lt"/>
              <a:buAutoNum type="arabicPeriod"/>
            </a:pPr>
            <a:r>
              <a:rPr lang="sr-Cyrl-RS" dirty="0" smtClean="0"/>
              <a:t>Направити кодовану таблицу прелаза</a:t>
            </a:r>
          </a:p>
          <a:p>
            <a:pPr marL="971550" lvl="1" indent="-514350">
              <a:buFont typeface="+mj-lt"/>
              <a:buAutoNum type="arabicPeriod"/>
            </a:pPr>
            <a:r>
              <a:rPr lang="sr-Cyrl-RS" dirty="0" smtClean="0"/>
              <a:t>Извести логичку једначину</a:t>
            </a:r>
          </a:p>
          <a:p>
            <a:pPr marL="971550" lvl="1" indent="-514350">
              <a:buFont typeface="+mj-lt"/>
              <a:buAutoNum type="arabicPeriod"/>
            </a:pPr>
            <a:r>
              <a:rPr lang="sr-Cyrl-RS" dirty="0" smtClean="0"/>
              <a:t>Генерисати дијаграм логичког кола</a:t>
            </a:r>
          </a:p>
          <a:p>
            <a:pPr marL="1371600" lvl="2" indent="-514350"/>
            <a:r>
              <a:rPr lang="sr-Cyrl-RS" dirty="0" smtClean="0"/>
              <a:t>Регистре за чување стања</a:t>
            </a:r>
          </a:p>
          <a:p>
            <a:pPr marL="1371600" lvl="2" indent="-514350"/>
            <a:r>
              <a:rPr lang="sr-Cyrl-RS" dirty="0" smtClean="0"/>
              <a:t>Комбинациону логику за рачунање следећег стања и излаза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5505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Подела 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Дизајнирање комплексног КА може се упростити</a:t>
            </a:r>
          </a:p>
          <a:p>
            <a:pPr lvl="1"/>
            <a:r>
              <a:rPr lang="sr-Cyrl-RS" dirty="0" smtClean="0"/>
              <a:t>Поделити КА на простије КА</a:t>
            </a:r>
          </a:p>
          <a:p>
            <a:pPr lvl="1"/>
            <a:r>
              <a:rPr lang="sr-Cyrl-RS" dirty="0" smtClean="0"/>
              <a:t>Простији КА интереагују тако да је излаз једног улаз у други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95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Подела 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Пре:</a:t>
            </a:r>
          </a:p>
          <a:p>
            <a:endParaRPr lang="sr-Cyrl-RS" dirty="0"/>
          </a:p>
          <a:p>
            <a:pPr marL="0" indent="0">
              <a:buNone/>
            </a:pPr>
            <a:endParaRPr lang="sr-Cyrl-RS" dirty="0"/>
          </a:p>
          <a:p>
            <a:r>
              <a:rPr lang="sr-Cyrl-RS" dirty="0" smtClean="0"/>
              <a:t>После:</a:t>
            </a:r>
            <a:endParaRPr lang="en-US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882" y="2057400"/>
            <a:ext cx="3952875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4107" y="3962400"/>
            <a:ext cx="4162425" cy="253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903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Пример – подела 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Дијаграм стања пре поделе:</a:t>
            </a:r>
            <a:endParaRPr lang="en-US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350" y="2190750"/>
            <a:ext cx="6591300" cy="451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022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Пример – подела 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Дијаграм стања после поделе: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025" y="2324100"/>
            <a:ext cx="6457950" cy="369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71690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Кодирање стања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sr-Cyrl-RS" dirty="0" smtClean="0"/>
          </a:p>
          <a:p>
            <a:endParaRPr lang="sr-Cyrl-RS" dirty="0"/>
          </a:p>
          <a:p>
            <a:endParaRPr lang="sr-Cyrl-RS" dirty="0" smtClean="0"/>
          </a:p>
          <a:p>
            <a:endParaRPr lang="sr-Cyrl-RS" dirty="0" smtClean="0"/>
          </a:p>
          <a:p>
            <a:r>
              <a:rPr lang="sr-Cyrl-RS" dirty="0" smtClean="0"/>
              <a:t>Генерално:</a:t>
            </a:r>
          </a:p>
          <a:p>
            <a:pPr lvl="1"/>
            <a:r>
              <a:rPr lang="sr-Cyrl-RS" dirty="0" smtClean="0"/>
              <a:t>Број могућих стања је </a:t>
            </a:r>
            <a:r>
              <a:rPr lang="sr-Cyrl-RS" i="1" dirty="0"/>
              <a:t>2</a:t>
            </a:r>
            <a:r>
              <a:rPr lang="sr-Cyrl-RS" i="1" baseline="30000" dirty="0"/>
              <a:t>број </a:t>
            </a:r>
            <a:r>
              <a:rPr lang="en-US" i="1" baseline="30000" dirty="0"/>
              <a:t>FF-ova</a:t>
            </a:r>
            <a:r>
              <a:rPr lang="sr-Cyrl-RS" dirty="0" smtClean="0"/>
              <a:t> </a:t>
            </a:r>
          </a:p>
          <a:p>
            <a:pPr lvl="1"/>
            <a:r>
              <a:rPr lang="sr-Cyrl-RS" dirty="0" smtClean="0"/>
              <a:t>Број потребних </a:t>
            </a:r>
            <a:r>
              <a:rPr lang="en-US" dirty="0" smtClean="0"/>
              <a:t>FF-ova</a:t>
            </a:r>
            <a:r>
              <a:rPr lang="sr-Cyrl-RS" dirty="0" smtClean="0"/>
              <a:t> је </a:t>
            </a:r>
            <a:r>
              <a:rPr lang="en-US" i="1" dirty="0" smtClean="0"/>
              <a:t>log</a:t>
            </a:r>
            <a:r>
              <a:rPr lang="sr-Cyrl-RS" i="1" baseline="-25000" dirty="0" smtClean="0"/>
              <a:t>2</a:t>
            </a:r>
            <a:r>
              <a:rPr lang="en-US" i="1" dirty="0" smtClean="0"/>
              <a:t>(</a:t>
            </a:r>
            <a:r>
              <a:rPr lang="sr-Cyrl-RS" i="1" dirty="0" smtClean="0"/>
              <a:t>број стања</a:t>
            </a:r>
            <a:r>
              <a:rPr lang="en-US" i="1" dirty="0" smtClean="0"/>
              <a:t>)</a:t>
            </a:r>
            <a:endParaRPr lang="sr-Cyrl-RS" i="1" dirty="0" smtClean="0"/>
          </a:p>
          <a:p>
            <a:r>
              <a:rPr lang="sr-Cyrl-RS" dirty="0" smtClean="0"/>
              <a:t>Могуће је користити више </a:t>
            </a:r>
            <a:r>
              <a:rPr lang="en-US" dirty="0" smtClean="0"/>
              <a:t>FF-ova</a:t>
            </a:r>
            <a:endParaRPr lang="sr-Cyrl-RS" dirty="0" smtClean="0"/>
          </a:p>
          <a:p>
            <a:pPr lvl="1"/>
            <a:r>
              <a:rPr lang="sr-Cyrl-RS" dirty="0" smtClean="0"/>
              <a:t>Пример: број стања = број </a:t>
            </a:r>
            <a:r>
              <a:rPr lang="en-US" dirty="0"/>
              <a:t>FF-ova</a:t>
            </a:r>
            <a:endParaRPr lang="sr-Cyrl-RS" dirty="0"/>
          </a:p>
          <a:p>
            <a:endParaRPr lang="en-US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288" y="1323975"/>
            <a:ext cx="4543425" cy="233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462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Кодирање стања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sr-Cyrl-RS" dirty="0"/>
              <a:t>број стања = број </a:t>
            </a:r>
            <a:r>
              <a:rPr lang="en-US" dirty="0"/>
              <a:t>FF-ova</a:t>
            </a:r>
            <a:endParaRPr lang="sr-Cyrl-RS" dirty="0"/>
          </a:p>
          <a:p>
            <a:endParaRPr lang="sr-Cyrl-RS" dirty="0" smtClean="0"/>
          </a:p>
          <a:p>
            <a:r>
              <a:rPr lang="sr-Cyrl-RS" dirty="0" smtClean="0"/>
              <a:t>Зашто?</a:t>
            </a:r>
          </a:p>
          <a:p>
            <a:pPr lvl="1"/>
            <a:r>
              <a:rPr lang="sr-Cyrl-RS" dirty="0" smtClean="0"/>
              <a:t>Простије дизајнирање</a:t>
            </a:r>
          </a:p>
          <a:p>
            <a:pPr lvl="2"/>
            <a:r>
              <a:rPr lang="sr-Cyrl-RS" dirty="0" smtClean="0"/>
              <a:t>Дијаграм логичких кола сличан                                           дијаграму стања</a:t>
            </a:r>
          </a:p>
          <a:p>
            <a:pPr lvl="1"/>
            <a:r>
              <a:rPr lang="sr-Cyrl-RS" dirty="0" smtClean="0"/>
              <a:t>Често омогућава простију и бржу                 комбинациону логику</a:t>
            </a:r>
          </a:p>
          <a:p>
            <a:r>
              <a:rPr lang="sr-Cyrl-RS" dirty="0" smtClean="0"/>
              <a:t>Проблеми:</a:t>
            </a:r>
          </a:p>
          <a:p>
            <a:pPr lvl="1"/>
            <a:r>
              <a:rPr lang="sr-Cyrl-RS" dirty="0" smtClean="0"/>
              <a:t>Захтева велики број </a:t>
            </a:r>
            <a:r>
              <a:rPr lang="en-US" dirty="0"/>
              <a:t>FF-ova</a:t>
            </a:r>
            <a:endParaRPr lang="sr-Cyrl-RS" dirty="0"/>
          </a:p>
          <a:p>
            <a:r>
              <a:rPr lang="en-US" dirty="0" smtClean="0"/>
              <a:t>FPGA </a:t>
            </a:r>
            <a:r>
              <a:rPr lang="sr-Cyrl-RS" dirty="0" smtClean="0"/>
              <a:t>чипови </a:t>
            </a:r>
            <a:r>
              <a:rPr lang="sr-Cyrl-RS" dirty="0"/>
              <a:t>с</a:t>
            </a:r>
            <a:r>
              <a:rPr lang="sr-Cyrl-RS" dirty="0" smtClean="0"/>
              <a:t>у „богати“ </a:t>
            </a:r>
            <a:r>
              <a:rPr lang="en-US" dirty="0" smtClean="0"/>
              <a:t>FF</a:t>
            </a:r>
            <a:r>
              <a:rPr lang="sr-Cyrl-RS" dirty="0" smtClean="0"/>
              <a:t>-овима</a:t>
            </a:r>
          </a:p>
          <a:p>
            <a:pPr lvl="1"/>
            <a:r>
              <a:rPr lang="sr-Cyrl-RS" dirty="0" smtClean="0"/>
              <a:t>Приступ може дати добре резултате</a:t>
            </a:r>
            <a:endParaRPr lang="sr-Cyrl-R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676400"/>
            <a:ext cx="2314575" cy="241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758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Пример - Провера парности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Како изгледа логичко коло где су стања кодирана на начин:</a:t>
            </a:r>
          </a:p>
          <a:p>
            <a:pPr lvl="1"/>
            <a:r>
              <a:rPr lang="sr-Cyrl-RS" dirty="0"/>
              <a:t>број стања = број </a:t>
            </a:r>
            <a:r>
              <a:rPr lang="en-US" dirty="0"/>
              <a:t>FF-ova</a:t>
            </a:r>
            <a:endParaRPr lang="sr-Cyrl-RS" dirty="0"/>
          </a:p>
          <a:p>
            <a:endParaRPr lang="sr-Cyrl-RS" dirty="0" smtClean="0"/>
          </a:p>
          <a:p>
            <a:pPr marL="0" indent="0">
              <a:buNone/>
            </a:pPr>
            <a:endParaRPr lang="sr-Cyrl-RS" dirty="0" smtClean="0"/>
          </a:p>
          <a:p>
            <a:r>
              <a:rPr lang="sr-Cyrl-RS" dirty="0" smtClean="0"/>
              <a:t>Генерално:</a:t>
            </a:r>
            <a:endParaRPr 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5" y="4953000"/>
            <a:ext cx="7334250" cy="157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3917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Типови КА</a:t>
            </a:r>
            <a:endParaRPr lang="en-US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1" y="1752600"/>
            <a:ext cx="4552950" cy="375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050" y="1752600"/>
            <a:ext cx="4552950" cy="375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Straight Connector 5"/>
          <p:cNvCxnSpPr>
            <a:stCxn id="2" idx="2"/>
          </p:cNvCxnSpPr>
          <p:nvPr/>
        </p:nvCxnSpPr>
        <p:spPr>
          <a:xfrm>
            <a:off x="4572000" y="1417638"/>
            <a:ext cx="16461" cy="460216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81000" y="5715000"/>
            <a:ext cx="3429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/>
              <a:t>Мурова мрежа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953000" y="5726668"/>
            <a:ext cx="3429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/>
              <a:t>Милијева мрежа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519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/>
              <a:t>Пример – Детектор узлазне </a:t>
            </a:r>
            <a:r>
              <a:rPr lang="sr-Cyrl-RS" dirty="0" smtClean="0"/>
              <a:t>ивице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Битови се примају један по један</a:t>
            </a:r>
          </a:p>
          <a:p>
            <a:pPr lvl="1"/>
            <a:r>
              <a:rPr lang="sr-Cyrl-RS" dirty="0" smtClean="0"/>
              <a:t>000111010...</a:t>
            </a:r>
          </a:p>
          <a:p>
            <a:pPr marL="514350" indent="-457200"/>
            <a:r>
              <a:rPr lang="sr-Cyrl-RS" dirty="0" smtClean="0"/>
              <a:t>Дизајнирати КА који на излазу генерише импулс дужине једног циклуса када се у улазном низу деси прелазак са нуле на јединицу</a:t>
            </a:r>
          </a:p>
          <a:p>
            <a:pPr lvl="1"/>
            <a:r>
              <a:rPr lang="sr-Cyrl-RS" dirty="0" smtClean="0"/>
              <a:t>Приказати решење помоћу Мурове и Милијеве мреже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0867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Решење А</a:t>
            </a:r>
            <a:endParaRPr lang="en-US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600200"/>
            <a:ext cx="183405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2743200"/>
            <a:ext cx="5191125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21366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Решење Б</a:t>
            </a:r>
            <a:endParaRPr lang="en-US" dirty="0"/>
          </a:p>
        </p:txBody>
      </p:sp>
      <p:pic>
        <p:nvPicPr>
          <p:cNvPr id="1229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886744"/>
            <a:ext cx="1876425" cy="395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048000"/>
            <a:ext cx="338137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513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Мур </a:t>
            </a:r>
            <a:r>
              <a:rPr lang="en-US" dirty="0" smtClean="0"/>
              <a:t>vs. </a:t>
            </a:r>
            <a:r>
              <a:rPr lang="sr-Latn-RS" dirty="0" smtClean="0"/>
              <a:t>Mili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r-Cyrl-RS" dirty="0" smtClean="0"/>
              <a:t>Мурова мрежа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sr-Cyrl-RS" dirty="0" smtClean="0"/>
              <a:t>Излаз зависи од тренутног стања</a:t>
            </a:r>
          </a:p>
          <a:p>
            <a:r>
              <a:rPr lang="sr-Cyrl-RS" dirty="0" smtClean="0"/>
              <a:t>Можда више стања</a:t>
            </a:r>
          </a:p>
          <a:p>
            <a:r>
              <a:rPr lang="sr-Cyrl-RS" dirty="0" smtClean="0"/>
              <a:t>Синхрони излаз</a:t>
            </a:r>
          </a:p>
          <a:p>
            <a:pPr lvl="1"/>
            <a:r>
              <a:rPr lang="sr-Cyrl-RS" dirty="0" smtClean="0"/>
              <a:t>Филтер ниске учестаности</a:t>
            </a:r>
          </a:p>
          <a:p>
            <a:pPr lvl="1"/>
            <a:r>
              <a:rPr lang="sr-Cyrl-RS" dirty="0" smtClean="0"/>
              <a:t>Кашњење од једне периоде сигнала  такта</a:t>
            </a:r>
          </a:p>
          <a:p>
            <a:pPr lvl="1"/>
            <a:r>
              <a:rPr lang="sr-Cyrl-RS" dirty="0" smtClean="0"/>
              <a:t>Излаз је стабилан најмање једну периоду сигнала такта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sr-Cyrl-RS" dirty="0" smtClean="0"/>
              <a:t>Милијева мрежа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sr-Cyrl-RS" dirty="0" smtClean="0"/>
              <a:t>Излаз зависи од тренутног стања и улаза</a:t>
            </a:r>
          </a:p>
          <a:p>
            <a:r>
              <a:rPr lang="sr-Cyrl-RS" dirty="0" smtClean="0"/>
              <a:t>Можда мање стања</a:t>
            </a:r>
          </a:p>
          <a:p>
            <a:r>
              <a:rPr lang="sr-Cyrl-RS" dirty="0" smtClean="0"/>
              <a:t>Асинхрони излаз</a:t>
            </a:r>
          </a:p>
          <a:p>
            <a:pPr lvl="1"/>
            <a:r>
              <a:rPr lang="sr-Cyrl-RS" dirty="0" smtClean="0"/>
              <a:t>Пропушта сигнале високе фреквенције</a:t>
            </a:r>
          </a:p>
          <a:p>
            <a:pPr lvl="1"/>
            <a:r>
              <a:rPr lang="sr-Cyrl-RS" dirty="0" smtClean="0"/>
              <a:t>Излаз је одмах на располагању</a:t>
            </a:r>
          </a:p>
          <a:p>
            <a:pPr lvl="1"/>
            <a:r>
              <a:rPr lang="sr-Cyrl-RS" dirty="0" smtClean="0"/>
              <a:t>Излаз можда неће бити довољно дуго бити стабилан да буде употребљив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274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Пар напомена у вези </a:t>
            </a:r>
            <a:r>
              <a:rPr lang="sr-Cyrl-RS" dirty="0"/>
              <a:t>Мур </a:t>
            </a:r>
            <a:r>
              <a:rPr lang="en-US" dirty="0"/>
              <a:t>vs. </a:t>
            </a:r>
            <a:r>
              <a:rPr lang="sr-Latn-RS" dirty="0"/>
              <a:t>Mili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КА може да се састоји од комбинације Мурове и Милијеве мреже</a:t>
            </a:r>
          </a:p>
          <a:p>
            <a:pPr lvl="1"/>
            <a:r>
              <a:rPr lang="sr-Cyrl-RS" dirty="0" smtClean="0"/>
              <a:t>Није погрешно</a:t>
            </a:r>
          </a:p>
          <a:p>
            <a:pPr lvl="1"/>
            <a:r>
              <a:rPr lang="sr-Cyrl-RS" dirty="0" smtClean="0"/>
              <a:t>Мора се водити рачуна о тајмингу</a:t>
            </a:r>
          </a:p>
          <a:p>
            <a:r>
              <a:rPr lang="sr-Cyrl-RS" dirty="0" smtClean="0"/>
              <a:t>Милијева мрежа се може модификовати тако да даје излаз као Мурова мрежа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294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Милијева мрежа</a:t>
            </a:r>
            <a:endParaRPr lang="en-US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137" y="1986756"/>
            <a:ext cx="6181725" cy="375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479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/>
              <a:t>Процес имплементирања КА на </a:t>
            </a:r>
            <a:r>
              <a:rPr lang="sr-Latn-RS" dirty="0" smtClean="0"/>
              <a:t>VHDL-</a:t>
            </a:r>
            <a:r>
              <a:rPr lang="sr-Cyrl-RS" dirty="0" smtClean="0"/>
              <a:t>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Кораци:</a:t>
            </a:r>
          </a:p>
          <a:p>
            <a:pPr marL="971550" lvl="1" indent="-514350">
              <a:buFont typeface="+mj-lt"/>
              <a:buAutoNum type="arabicPeriod"/>
            </a:pPr>
            <a:r>
              <a:rPr lang="sr-Cyrl-RS" dirty="0"/>
              <a:t>Специфицирати функцију КА (на српском)</a:t>
            </a:r>
          </a:p>
          <a:p>
            <a:pPr marL="971550" lvl="1" indent="-514350">
              <a:buFont typeface="+mj-lt"/>
              <a:buAutoNum type="arabicPeriod"/>
            </a:pPr>
            <a:r>
              <a:rPr lang="sr-Cyrl-RS" dirty="0"/>
              <a:t>Нацртати дијаграм стања</a:t>
            </a:r>
          </a:p>
          <a:p>
            <a:pPr marL="971550" lvl="1" indent="-514350">
              <a:buFont typeface="+mj-lt"/>
              <a:buAutoNum type="arabicPeriod"/>
            </a:pPr>
            <a:r>
              <a:rPr lang="sr-Cyrl-RS" dirty="0"/>
              <a:t>Направити симболичну таблицу прелаза</a:t>
            </a:r>
          </a:p>
          <a:p>
            <a:pPr marL="971550" lvl="1" indent="-514350">
              <a:buFont typeface="+mj-lt"/>
              <a:buAutoNum type="arabicPeriod"/>
            </a:pPr>
            <a:r>
              <a:rPr lang="sr-Cyrl-RS" dirty="0" smtClean="0"/>
              <a:t>Доделити кодове за симболичке ознаке стања</a:t>
            </a:r>
          </a:p>
          <a:p>
            <a:pPr marL="971550" lvl="1" indent="-514350">
              <a:buFont typeface="+mj-lt"/>
              <a:buAutoNum type="arabicPeriod"/>
            </a:pPr>
            <a:r>
              <a:rPr lang="sr-Cyrl-RS" dirty="0" smtClean="0"/>
              <a:t>Написати изворни код за опис на нивоу понашања</a:t>
            </a:r>
            <a:endParaRPr lang="sr-Cyrl-RS" dirty="0"/>
          </a:p>
        </p:txBody>
      </p:sp>
    </p:spTree>
    <p:extLst>
      <p:ext uri="{BB962C8B-B14F-4D97-AF65-F5344CB8AC3E}">
        <p14:creationId xmlns:p14="http://schemas.microsoft.com/office/powerpoint/2010/main" val="2549783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Начин писања изворног кода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Одвојити комбинациони део од дела за чување стања</a:t>
            </a:r>
          </a:p>
          <a:p>
            <a:r>
              <a:rPr lang="sr-Cyrl-RS" dirty="0" smtClean="0"/>
              <a:t>Стања машине су експлицитно декларисана као елементи набројивог типа</a:t>
            </a:r>
          </a:p>
          <a:p>
            <a:endParaRPr lang="sr-Cyrl-RS" dirty="0" smtClean="0"/>
          </a:p>
        </p:txBody>
      </p:sp>
    </p:spTree>
    <p:extLst>
      <p:ext uri="{BB962C8B-B14F-4D97-AF65-F5344CB8AC3E}">
        <p14:creationId xmlns:p14="http://schemas.microsoft.com/office/powerpoint/2010/main" val="515058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Чување стања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Део је секвенцијалан</a:t>
            </a:r>
          </a:p>
          <a:p>
            <a:pPr lvl="1"/>
            <a:r>
              <a:rPr lang="sr-Cyrl-RS" dirty="0" smtClean="0"/>
              <a:t>Користити процес</a:t>
            </a:r>
            <a:endParaRPr lang="sr-Cyrl-RS" dirty="0"/>
          </a:p>
          <a:p>
            <a:r>
              <a:rPr lang="sr-Cyrl-RS" dirty="0" smtClean="0"/>
              <a:t>Скица изворног кода:</a:t>
            </a:r>
          </a:p>
          <a:p>
            <a:pPr marL="0" indent="0">
              <a:buNone/>
            </a:pPr>
            <a:endParaRPr lang="sr-Cyrl-R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921798" y="3581400"/>
            <a:ext cx="6553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urier" pitchFamily="49" charset="0"/>
              </a:rPr>
              <a:t>PROCESS</a:t>
            </a:r>
            <a:r>
              <a:rPr lang="en-US" dirty="0" smtClean="0">
                <a:latin typeface="Courier" pitchFamily="49" charset="0"/>
              </a:rPr>
              <a:t> (reset, clock)</a:t>
            </a:r>
          </a:p>
          <a:p>
            <a:r>
              <a:rPr lang="en-US" b="1" dirty="0" smtClean="0">
                <a:latin typeface="Courier" pitchFamily="49" charset="0"/>
              </a:rPr>
              <a:t>BEGIN</a:t>
            </a:r>
          </a:p>
          <a:p>
            <a:r>
              <a:rPr lang="en-US" dirty="0" smtClean="0">
                <a:latin typeface="Courier" pitchFamily="49" charset="0"/>
              </a:rPr>
              <a:t>   </a:t>
            </a:r>
            <a:r>
              <a:rPr lang="en-US" b="1" dirty="0" smtClean="0">
                <a:latin typeface="Courier" pitchFamily="49" charset="0"/>
              </a:rPr>
              <a:t>IF</a:t>
            </a:r>
            <a:r>
              <a:rPr lang="en-US" dirty="0" smtClean="0">
                <a:latin typeface="Courier" pitchFamily="49" charset="0"/>
              </a:rPr>
              <a:t> (reset = ‘1’) </a:t>
            </a:r>
            <a:r>
              <a:rPr lang="en-US" b="1" dirty="0" smtClean="0">
                <a:latin typeface="Courier" pitchFamily="49" charset="0"/>
              </a:rPr>
              <a:t>THEN</a:t>
            </a:r>
          </a:p>
          <a:p>
            <a:r>
              <a:rPr lang="en-US" dirty="0">
                <a:latin typeface="Courier" pitchFamily="49" charset="0"/>
              </a:rPr>
              <a:t> </a:t>
            </a:r>
            <a:r>
              <a:rPr lang="en-US" dirty="0" smtClean="0">
                <a:latin typeface="Courier" pitchFamily="49" charset="0"/>
              </a:rPr>
              <a:t>     </a:t>
            </a:r>
            <a:r>
              <a:rPr lang="en-US" dirty="0" err="1" smtClean="0">
                <a:latin typeface="Courier" pitchFamily="49" charset="0"/>
              </a:rPr>
              <a:t>tek_stanje</a:t>
            </a:r>
            <a:r>
              <a:rPr lang="en-US" dirty="0" smtClean="0">
                <a:latin typeface="Courier" pitchFamily="49" charset="0"/>
              </a:rPr>
              <a:t> &lt;= stanje0;</a:t>
            </a:r>
          </a:p>
          <a:p>
            <a:r>
              <a:rPr lang="en-US" dirty="0">
                <a:latin typeface="Courier" pitchFamily="49" charset="0"/>
              </a:rPr>
              <a:t> </a:t>
            </a:r>
            <a:r>
              <a:rPr lang="en-US" dirty="0" smtClean="0">
                <a:latin typeface="Courier" pitchFamily="49" charset="0"/>
              </a:rPr>
              <a:t>  </a:t>
            </a:r>
            <a:r>
              <a:rPr lang="en-US" b="1" dirty="0" smtClean="0">
                <a:latin typeface="Courier" pitchFamily="49" charset="0"/>
              </a:rPr>
              <a:t>ELSEIF</a:t>
            </a:r>
            <a:r>
              <a:rPr lang="en-US" dirty="0" smtClean="0">
                <a:latin typeface="Courier" pitchFamily="49" charset="0"/>
              </a:rPr>
              <a:t> (</a:t>
            </a:r>
            <a:r>
              <a:rPr lang="en-US" dirty="0" err="1" smtClean="0">
                <a:latin typeface="Courier" pitchFamily="49" charset="0"/>
              </a:rPr>
              <a:t>clock’EVENT</a:t>
            </a:r>
            <a:r>
              <a:rPr lang="en-US" dirty="0" smtClean="0">
                <a:latin typeface="Courier" pitchFamily="49" charset="0"/>
              </a:rPr>
              <a:t> </a:t>
            </a:r>
            <a:r>
              <a:rPr lang="en-US" b="1" dirty="0" smtClean="0">
                <a:latin typeface="Courier" pitchFamily="49" charset="0"/>
              </a:rPr>
              <a:t>AND</a:t>
            </a:r>
            <a:r>
              <a:rPr lang="en-US" dirty="0" smtClean="0">
                <a:latin typeface="Courier" pitchFamily="49" charset="0"/>
              </a:rPr>
              <a:t> clock = ‘1’) </a:t>
            </a:r>
            <a:r>
              <a:rPr lang="en-US" b="1" dirty="0" smtClean="0">
                <a:latin typeface="Courier" pitchFamily="49" charset="0"/>
              </a:rPr>
              <a:t>THEN</a:t>
            </a:r>
          </a:p>
          <a:p>
            <a:r>
              <a:rPr lang="en-US" dirty="0">
                <a:latin typeface="Courier" pitchFamily="49" charset="0"/>
              </a:rPr>
              <a:t> </a:t>
            </a:r>
            <a:r>
              <a:rPr lang="en-US" dirty="0" smtClean="0">
                <a:latin typeface="Courier" pitchFamily="49" charset="0"/>
              </a:rPr>
              <a:t>     </a:t>
            </a:r>
            <a:r>
              <a:rPr lang="en-US" dirty="0" err="1" smtClean="0">
                <a:latin typeface="Courier" pitchFamily="49" charset="0"/>
              </a:rPr>
              <a:t>tek_stanje</a:t>
            </a:r>
            <a:r>
              <a:rPr lang="en-US" dirty="0" smtClean="0">
                <a:latin typeface="Courier" pitchFamily="49" charset="0"/>
              </a:rPr>
              <a:t> &lt;= </a:t>
            </a:r>
            <a:r>
              <a:rPr lang="en-US" dirty="0" err="1" smtClean="0">
                <a:latin typeface="Courier" pitchFamily="49" charset="0"/>
              </a:rPr>
              <a:t>sled_stanje</a:t>
            </a:r>
            <a:r>
              <a:rPr lang="en-US" dirty="0" smtClean="0">
                <a:latin typeface="Courier" pitchFamily="49" charset="0"/>
              </a:rPr>
              <a:t>;</a:t>
            </a:r>
          </a:p>
          <a:p>
            <a:r>
              <a:rPr lang="en-US" dirty="0">
                <a:latin typeface="Courier" pitchFamily="49" charset="0"/>
              </a:rPr>
              <a:t> </a:t>
            </a:r>
            <a:r>
              <a:rPr lang="en-US" dirty="0" smtClean="0">
                <a:latin typeface="Courier" pitchFamily="49" charset="0"/>
              </a:rPr>
              <a:t>  </a:t>
            </a:r>
            <a:r>
              <a:rPr lang="en-US" b="1" dirty="0" smtClean="0">
                <a:latin typeface="Courier" pitchFamily="49" charset="0"/>
              </a:rPr>
              <a:t>END IF</a:t>
            </a:r>
            <a:r>
              <a:rPr lang="en-US" dirty="0" smtClean="0">
                <a:latin typeface="Courier" pitchFamily="49" charset="0"/>
              </a:rPr>
              <a:t>;</a:t>
            </a:r>
          </a:p>
          <a:p>
            <a:r>
              <a:rPr lang="en-US" b="1" dirty="0" smtClean="0">
                <a:latin typeface="Courier" pitchFamily="49" charset="0"/>
              </a:rPr>
              <a:t>END PROCESS</a:t>
            </a:r>
            <a:r>
              <a:rPr lang="en-US" dirty="0" smtClean="0">
                <a:latin typeface="Courier" pitchFamily="49" charset="0"/>
              </a:rPr>
              <a:t>;</a:t>
            </a:r>
            <a:endParaRPr lang="en-US" dirty="0">
              <a:latin typeface="Courier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82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Комбинациони део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Део је комбинациони</a:t>
            </a:r>
          </a:p>
          <a:p>
            <a:pPr lvl="1"/>
            <a:r>
              <a:rPr lang="sr-Cyrl-RS" dirty="0" smtClean="0"/>
              <a:t>Користити процес који генерише комбинациону мрежу</a:t>
            </a:r>
            <a:endParaRPr lang="sr-Cyrl-RS" dirty="0"/>
          </a:p>
          <a:p>
            <a:r>
              <a:rPr lang="sr-Cyrl-RS" dirty="0" smtClean="0"/>
              <a:t>Скица изворног кода:</a:t>
            </a:r>
          </a:p>
          <a:p>
            <a:pPr marL="0" indent="0">
              <a:buNone/>
            </a:pPr>
            <a:endParaRPr lang="sr-Cyrl-R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921798" y="3581400"/>
            <a:ext cx="692680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urier" pitchFamily="49" charset="0"/>
              </a:rPr>
              <a:t>PROCESS</a:t>
            </a:r>
            <a:r>
              <a:rPr lang="en-US" dirty="0" smtClean="0">
                <a:latin typeface="Courier" pitchFamily="49" charset="0"/>
              </a:rPr>
              <a:t> (</a:t>
            </a:r>
            <a:r>
              <a:rPr lang="en-US" dirty="0" err="1" smtClean="0">
                <a:latin typeface="Courier" pitchFamily="49" charset="0"/>
              </a:rPr>
              <a:t>ulaz</a:t>
            </a:r>
            <a:r>
              <a:rPr lang="en-US" dirty="0" smtClean="0">
                <a:latin typeface="Courier" pitchFamily="49" charset="0"/>
              </a:rPr>
              <a:t>, </a:t>
            </a:r>
            <a:r>
              <a:rPr lang="en-US" dirty="0" err="1" smtClean="0">
                <a:latin typeface="Courier" pitchFamily="49" charset="0"/>
              </a:rPr>
              <a:t>tek_stanje</a:t>
            </a:r>
            <a:r>
              <a:rPr lang="en-US" dirty="0" smtClean="0">
                <a:latin typeface="Courier" pitchFamily="49" charset="0"/>
              </a:rPr>
              <a:t>)</a:t>
            </a:r>
          </a:p>
          <a:p>
            <a:r>
              <a:rPr lang="en-US" b="1" dirty="0" smtClean="0">
                <a:latin typeface="Courier" pitchFamily="49" charset="0"/>
              </a:rPr>
              <a:t>BEGIN</a:t>
            </a:r>
          </a:p>
          <a:p>
            <a:r>
              <a:rPr lang="en-US" b="1" dirty="0" smtClean="0">
                <a:latin typeface="Courier" pitchFamily="49" charset="0"/>
              </a:rPr>
              <a:t>   CASE</a:t>
            </a:r>
            <a:r>
              <a:rPr lang="en-US" dirty="0" smtClean="0">
                <a:latin typeface="Courier" pitchFamily="49" charset="0"/>
              </a:rPr>
              <a:t> </a:t>
            </a:r>
            <a:r>
              <a:rPr lang="en-US" dirty="0" err="1" smtClean="0">
                <a:latin typeface="Courier" pitchFamily="49" charset="0"/>
              </a:rPr>
              <a:t>tek_stanje</a:t>
            </a:r>
            <a:r>
              <a:rPr lang="en-US" dirty="0" smtClean="0">
                <a:latin typeface="Courier" pitchFamily="49" charset="0"/>
              </a:rPr>
              <a:t> IS</a:t>
            </a:r>
          </a:p>
          <a:p>
            <a:r>
              <a:rPr lang="en-US" dirty="0" smtClean="0">
                <a:latin typeface="Courier" pitchFamily="49" charset="0"/>
              </a:rPr>
              <a:t>     WHEN state0 =&gt;</a:t>
            </a:r>
          </a:p>
          <a:p>
            <a:r>
              <a:rPr lang="en-US" dirty="0" smtClean="0">
                <a:latin typeface="Courier" pitchFamily="49" charset="0"/>
              </a:rPr>
              <a:t>   	</a:t>
            </a:r>
            <a:r>
              <a:rPr lang="en-US" b="1" dirty="0" smtClean="0">
                <a:latin typeface="Courier" pitchFamily="49" charset="0"/>
              </a:rPr>
              <a:t>IF</a:t>
            </a:r>
            <a:r>
              <a:rPr lang="en-US" dirty="0" smtClean="0">
                <a:latin typeface="Courier" pitchFamily="49" charset="0"/>
              </a:rPr>
              <a:t> (</a:t>
            </a:r>
            <a:r>
              <a:rPr lang="en-US" dirty="0" err="1" smtClean="0">
                <a:latin typeface="Courier" pitchFamily="49" charset="0"/>
              </a:rPr>
              <a:t>ulaz</a:t>
            </a:r>
            <a:r>
              <a:rPr lang="en-US" dirty="0" smtClean="0">
                <a:latin typeface="Courier" pitchFamily="49" charset="0"/>
              </a:rPr>
              <a:t> = ...) </a:t>
            </a:r>
            <a:r>
              <a:rPr lang="en-US" b="1" dirty="0" smtClean="0">
                <a:latin typeface="Courier" pitchFamily="49" charset="0"/>
              </a:rPr>
              <a:t>THEN</a:t>
            </a:r>
          </a:p>
          <a:p>
            <a:r>
              <a:rPr lang="en-US" dirty="0">
                <a:latin typeface="Courier" pitchFamily="49" charset="0"/>
              </a:rPr>
              <a:t> </a:t>
            </a:r>
            <a:r>
              <a:rPr lang="en-US" dirty="0" smtClean="0">
                <a:latin typeface="Courier" pitchFamily="49" charset="0"/>
              </a:rPr>
              <a:t>     	   </a:t>
            </a:r>
            <a:r>
              <a:rPr lang="en-US" dirty="0" err="1" smtClean="0">
                <a:latin typeface="Courier" pitchFamily="49" charset="0"/>
              </a:rPr>
              <a:t>izlaz</a:t>
            </a:r>
            <a:r>
              <a:rPr lang="en-US" dirty="0" smtClean="0">
                <a:latin typeface="Courier" pitchFamily="49" charset="0"/>
              </a:rPr>
              <a:t> &lt;= &lt;</a:t>
            </a:r>
            <a:r>
              <a:rPr lang="en-US" dirty="0" err="1" smtClean="0">
                <a:latin typeface="Courier" pitchFamily="49" charset="0"/>
              </a:rPr>
              <a:t>vrednost</a:t>
            </a:r>
            <a:r>
              <a:rPr lang="en-US" dirty="0" smtClean="0">
                <a:latin typeface="Courier" pitchFamily="49" charset="0"/>
              </a:rPr>
              <a:t>&gt;;</a:t>
            </a:r>
          </a:p>
          <a:p>
            <a:r>
              <a:rPr lang="en-US" dirty="0">
                <a:latin typeface="Courier" pitchFamily="49" charset="0"/>
              </a:rPr>
              <a:t>	</a:t>
            </a:r>
            <a:r>
              <a:rPr lang="en-US" dirty="0" smtClean="0">
                <a:latin typeface="Courier" pitchFamily="49" charset="0"/>
              </a:rPr>
              <a:t>   </a:t>
            </a:r>
            <a:r>
              <a:rPr lang="en-US" dirty="0" err="1" smtClean="0">
                <a:latin typeface="Courier" pitchFamily="49" charset="0"/>
              </a:rPr>
              <a:t>sled_stanje</a:t>
            </a:r>
            <a:r>
              <a:rPr lang="en-US" dirty="0" smtClean="0">
                <a:latin typeface="Courier" pitchFamily="49" charset="0"/>
              </a:rPr>
              <a:t> &lt;= </a:t>
            </a:r>
            <a:r>
              <a:rPr lang="en-US" dirty="0" err="1" smtClean="0">
                <a:latin typeface="Courier" pitchFamily="49" charset="0"/>
              </a:rPr>
              <a:t>stateX</a:t>
            </a:r>
            <a:r>
              <a:rPr lang="en-US" dirty="0" smtClean="0">
                <a:latin typeface="Courier" pitchFamily="49" charset="0"/>
              </a:rPr>
              <a:t>;</a:t>
            </a:r>
          </a:p>
          <a:p>
            <a:r>
              <a:rPr lang="en-US" dirty="0">
                <a:latin typeface="Courier" pitchFamily="49" charset="0"/>
              </a:rPr>
              <a:t> </a:t>
            </a:r>
            <a:r>
              <a:rPr lang="en-US" dirty="0" smtClean="0">
                <a:latin typeface="Courier" pitchFamily="49" charset="0"/>
              </a:rPr>
              <a:t>  	</a:t>
            </a:r>
            <a:r>
              <a:rPr lang="en-US" b="1" dirty="0" smtClean="0">
                <a:latin typeface="Courier" pitchFamily="49" charset="0"/>
              </a:rPr>
              <a:t>ELSE ...</a:t>
            </a:r>
            <a:endParaRPr lang="en-US" dirty="0" smtClean="0">
              <a:latin typeface="Courier" pitchFamily="49" charset="0"/>
            </a:endParaRPr>
          </a:p>
          <a:p>
            <a:r>
              <a:rPr lang="en-US" dirty="0">
                <a:latin typeface="Courier" pitchFamily="49" charset="0"/>
              </a:rPr>
              <a:t> </a:t>
            </a:r>
            <a:r>
              <a:rPr lang="en-US" dirty="0" smtClean="0">
                <a:latin typeface="Courier" pitchFamily="49" charset="0"/>
              </a:rPr>
              <a:t>  	</a:t>
            </a:r>
            <a:r>
              <a:rPr lang="en-US" b="1" dirty="0" smtClean="0">
                <a:latin typeface="Courier" pitchFamily="49" charset="0"/>
              </a:rPr>
              <a:t>END IF</a:t>
            </a:r>
            <a:r>
              <a:rPr lang="en-US" dirty="0" smtClean="0">
                <a:latin typeface="Courier" pitchFamily="49" charset="0"/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1726445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Комбинациони део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21798" y="1605677"/>
            <a:ext cx="692680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urier" pitchFamily="49" charset="0"/>
              </a:rPr>
              <a:t> </a:t>
            </a:r>
            <a:r>
              <a:rPr lang="en-US" dirty="0" smtClean="0">
                <a:latin typeface="Courier" pitchFamily="49" charset="0"/>
              </a:rPr>
              <a:t>   </a:t>
            </a:r>
            <a:r>
              <a:rPr lang="en-US" b="1" dirty="0" smtClean="0">
                <a:latin typeface="Courier" pitchFamily="49" charset="0"/>
              </a:rPr>
              <a:t>WHEN</a:t>
            </a:r>
            <a:r>
              <a:rPr lang="en-US" dirty="0" smtClean="0">
                <a:latin typeface="Courier" pitchFamily="49" charset="0"/>
              </a:rPr>
              <a:t> state1 </a:t>
            </a:r>
            <a:r>
              <a:rPr lang="en-US" dirty="0">
                <a:latin typeface="Courier" pitchFamily="49" charset="0"/>
              </a:rPr>
              <a:t>=&gt;</a:t>
            </a:r>
          </a:p>
          <a:p>
            <a:r>
              <a:rPr lang="en-US" dirty="0">
                <a:latin typeface="Courier" pitchFamily="49" charset="0"/>
              </a:rPr>
              <a:t>   	</a:t>
            </a:r>
            <a:r>
              <a:rPr lang="en-US" b="1" dirty="0">
                <a:latin typeface="Courier" pitchFamily="49" charset="0"/>
              </a:rPr>
              <a:t>IF</a:t>
            </a:r>
            <a:r>
              <a:rPr lang="en-US" dirty="0">
                <a:latin typeface="Courier" pitchFamily="49" charset="0"/>
              </a:rPr>
              <a:t> (</a:t>
            </a:r>
            <a:r>
              <a:rPr lang="en-US" dirty="0" err="1">
                <a:latin typeface="Courier" pitchFamily="49" charset="0"/>
              </a:rPr>
              <a:t>ulaz</a:t>
            </a:r>
            <a:r>
              <a:rPr lang="en-US" dirty="0">
                <a:latin typeface="Courier" pitchFamily="49" charset="0"/>
              </a:rPr>
              <a:t> = ...) </a:t>
            </a:r>
            <a:r>
              <a:rPr lang="en-US" b="1" dirty="0">
                <a:latin typeface="Courier" pitchFamily="49" charset="0"/>
              </a:rPr>
              <a:t>THEN</a:t>
            </a:r>
          </a:p>
          <a:p>
            <a:r>
              <a:rPr lang="en-US" dirty="0">
                <a:latin typeface="Courier" pitchFamily="49" charset="0"/>
              </a:rPr>
              <a:t>      	   </a:t>
            </a:r>
            <a:r>
              <a:rPr lang="en-US" dirty="0" err="1">
                <a:latin typeface="Courier" pitchFamily="49" charset="0"/>
              </a:rPr>
              <a:t>izlaz</a:t>
            </a:r>
            <a:r>
              <a:rPr lang="en-US" dirty="0">
                <a:latin typeface="Courier" pitchFamily="49" charset="0"/>
              </a:rPr>
              <a:t> &lt;= &lt;</a:t>
            </a:r>
            <a:r>
              <a:rPr lang="en-US" dirty="0" err="1">
                <a:latin typeface="Courier" pitchFamily="49" charset="0"/>
              </a:rPr>
              <a:t>vrednost</a:t>
            </a:r>
            <a:r>
              <a:rPr lang="en-US" dirty="0">
                <a:latin typeface="Courier" pitchFamily="49" charset="0"/>
              </a:rPr>
              <a:t>&gt;;</a:t>
            </a:r>
          </a:p>
          <a:p>
            <a:r>
              <a:rPr lang="en-US" dirty="0">
                <a:latin typeface="Courier" pitchFamily="49" charset="0"/>
              </a:rPr>
              <a:t>	   </a:t>
            </a:r>
            <a:r>
              <a:rPr lang="en-US" dirty="0" err="1">
                <a:latin typeface="Courier" pitchFamily="49" charset="0"/>
              </a:rPr>
              <a:t>sled_stanje</a:t>
            </a:r>
            <a:r>
              <a:rPr lang="en-US" dirty="0">
                <a:latin typeface="Courier" pitchFamily="49" charset="0"/>
              </a:rPr>
              <a:t> &lt;= </a:t>
            </a:r>
            <a:r>
              <a:rPr lang="en-US" dirty="0" err="1">
                <a:latin typeface="Courier" pitchFamily="49" charset="0"/>
              </a:rPr>
              <a:t>stateX</a:t>
            </a:r>
            <a:r>
              <a:rPr lang="en-US" dirty="0">
                <a:latin typeface="Courier" pitchFamily="49" charset="0"/>
              </a:rPr>
              <a:t>;</a:t>
            </a:r>
          </a:p>
          <a:p>
            <a:r>
              <a:rPr lang="en-US" dirty="0">
                <a:latin typeface="Courier" pitchFamily="49" charset="0"/>
              </a:rPr>
              <a:t>   	</a:t>
            </a:r>
            <a:r>
              <a:rPr lang="en-US" b="1" dirty="0">
                <a:latin typeface="Courier" pitchFamily="49" charset="0"/>
              </a:rPr>
              <a:t>ELSE ...</a:t>
            </a:r>
            <a:endParaRPr lang="en-US" dirty="0">
              <a:latin typeface="Courier" pitchFamily="49" charset="0"/>
            </a:endParaRPr>
          </a:p>
          <a:p>
            <a:r>
              <a:rPr lang="en-US" dirty="0">
                <a:latin typeface="Courier" pitchFamily="49" charset="0"/>
              </a:rPr>
              <a:t>   	</a:t>
            </a:r>
            <a:r>
              <a:rPr lang="en-US" b="1" dirty="0">
                <a:latin typeface="Courier" pitchFamily="49" charset="0"/>
              </a:rPr>
              <a:t>END IF</a:t>
            </a:r>
            <a:r>
              <a:rPr lang="en-US" dirty="0" smtClean="0">
                <a:latin typeface="Courier" pitchFamily="49" charset="0"/>
              </a:rPr>
              <a:t>;</a:t>
            </a:r>
          </a:p>
          <a:p>
            <a:r>
              <a:rPr lang="en-US" dirty="0">
                <a:latin typeface="Courier" pitchFamily="49" charset="0"/>
              </a:rPr>
              <a:t> </a:t>
            </a:r>
            <a:r>
              <a:rPr lang="en-US" dirty="0" smtClean="0">
                <a:latin typeface="Courier" pitchFamily="49" charset="0"/>
              </a:rPr>
              <a:t>   </a:t>
            </a:r>
            <a:r>
              <a:rPr lang="en-US" b="1" dirty="0">
                <a:latin typeface="Courier" pitchFamily="49" charset="0"/>
              </a:rPr>
              <a:t>WHEN</a:t>
            </a:r>
            <a:r>
              <a:rPr lang="en-US" dirty="0">
                <a:latin typeface="Courier" pitchFamily="49" charset="0"/>
              </a:rPr>
              <a:t> </a:t>
            </a:r>
            <a:r>
              <a:rPr lang="en-US" dirty="0" smtClean="0">
                <a:latin typeface="Courier" pitchFamily="49" charset="0"/>
              </a:rPr>
              <a:t>state2 </a:t>
            </a:r>
            <a:r>
              <a:rPr lang="en-US" dirty="0">
                <a:latin typeface="Courier" pitchFamily="49" charset="0"/>
              </a:rPr>
              <a:t>=&gt;</a:t>
            </a:r>
          </a:p>
          <a:p>
            <a:r>
              <a:rPr lang="en-US" dirty="0">
                <a:latin typeface="Courier" pitchFamily="49" charset="0"/>
              </a:rPr>
              <a:t>   	</a:t>
            </a:r>
            <a:r>
              <a:rPr lang="en-US" b="1" dirty="0">
                <a:latin typeface="Courier" pitchFamily="49" charset="0"/>
              </a:rPr>
              <a:t>IF</a:t>
            </a:r>
            <a:r>
              <a:rPr lang="en-US" dirty="0">
                <a:latin typeface="Courier" pitchFamily="49" charset="0"/>
              </a:rPr>
              <a:t> (</a:t>
            </a:r>
            <a:r>
              <a:rPr lang="en-US" dirty="0" err="1">
                <a:latin typeface="Courier" pitchFamily="49" charset="0"/>
              </a:rPr>
              <a:t>ulaz</a:t>
            </a:r>
            <a:r>
              <a:rPr lang="en-US" dirty="0">
                <a:latin typeface="Courier" pitchFamily="49" charset="0"/>
              </a:rPr>
              <a:t> = ...) </a:t>
            </a:r>
            <a:r>
              <a:rPr lang="en-US" b="1" dirty="0">
                <a:latin typeface="Courier" pitchFamily="49" charset="0"/>
              </a:rPr>
              <a:t>THEN</a:t>
            </a:r>
          </a:p>
          <a:p>
            <a:r>
              <a:rPr lang="en-US" dirty="0">
                <a:latin typeface="Courier" pitchFamily="49" charset="0"/>
              </a:rPr>
              <a:t>      	   </a:t>
            </a:r>
            <a:r>
              <a:rPr lang="en-US" dirty="0" err="1">
                <a:latin typeface="Courier" pitchFamily="49" charset="0"/>
              </a:rPr>
              <a:t>izlaz</a:t>
            </a:r>
            <a:r>
              <a:rPr lang="en-US" dirty="0">
                <a:latin typeface="Courier" pitchFamily="49" charset="0"/>
              </a:rPr>
              <a:t> &lt;= &lt;</a:t>
            </a:r>
            <a:r>
              <a:rPr lang="en-US" dirty="0" err="1">
                <a:latin typeface="Courier" pitchFamily="49" charset="0"/>
              </a:rPr>
              <a:t>vrednost</a:t>
            </a:r>
            <a:r>
              <a:rPr lang="en-US" dirty="0">
                <a:latin typeface="Courier" pitchFamily="49" charset="0"/>
              </a:rPr>
              <a:t>&gt;;</a:t>
            </a:r>
          </a:p>
          <a:p>
            <a:r>
              <a:rPr lang="en-US" dirty="0">
                <a:latin typeface="Courier" pitchFamily="49" charset="0"/>
              </a:rPr>
              <a:t>	   </a:t>
            </a:r>
            <a:r>
              <a:rPr lang="en-US" dirty="0" err="1">
                <a:latin typeface="Courier" pitchFamily="49" charset="0"/>
              </a:rPr>
              <a:t>sled_stanje</a:t>
            </a:r>
            <a:r>
              <a:rPr lang="en-US" dirty="0">
                <a:latin typeface="Courier" pitchFamily="49" charset="0"/>
              </a:rPr>
              <a:t> &lt;= </a:t>
            </a:r>
            <a:r>
              <a:rPr lang="en-US" dirty="0" err="1">
                <a:latin typeface="Courier" pitchFamily="49" charset="0"/>
              </a:rPr>
              <a:t>stateX</a:t>
            </a:r>
            <a:r>
              <a:rPr lang="en-US" dirty="0">
                <a:latin typeface="Courier" pitchFamily="49" charset="0"/>
              </a:rPr>
              <a:t>;</a:t>
            </a:r>
          </a:p>
          <a:p>
            <a:r>
              <a:rPr lang="en-US" dirty="0">
                <a:latin typeface="Courier" pitchFamily="49" charset="0"/>
              </a:rPr>
              <a:t>   	</a:t>
            </a:r>
            <a:r>
              <a:rPr lang="en-US" b="1" dirty="0">
                <a:latin typeface="Courier" pitchFamily="49" charset="0"/>
              </a:rPr>
              <a:t>ELSE ...</a:t>
            </a:r>
            <a:endParaRPr lang="en-US" dirty="0">
              <a:latin typeface="Courier" pitchFamily="49" charset="0"/>
            </a:endParaRPr>
          </a:p>
          <a:p>
            <a:r>
              <a:rPr lang="en-US" dirty="0">
                <a:latin typeface="Courier" pitchFamily="49" charset="0"/>
              </a:rPr>
              <a:t>   	</a:t>
            </a:r>
            <a:r>
              <a:rPr lang="en-US" b="1" dirty="0">
                <a:latin typeface="Courier" pitchFamily="49" charset="0"/>
              </a:rPr>
              <a:t>END IF</a:t>
            </a:r>
            <a:r>
              <a:rPr lang="en-US" dirty="0">
                <a:latin typeface="Courier" pitchFamily="49" charset="0"/>
              </a:rPr>
              <a:t>;</a:t>
            </a:r>
          </a:p>
          <a:p>
            <a:r>
              <a:rPr lang="en-US" dirty="0" smtClean="0">
                <a:latin typeface="Courier" pitchFamily="49" charset="0"/>
              </a:rPr>
              <a:t>    ...</a:t>
            </a:r>
          </a:p>
          <a:p>
            <a:r>
              <a:rPr lang="en-US" dirty="0">
                <a:latin typeface="Courier" pitchFamily="49" charset="0"/>
              </a:rPr>
              <a:t> </a:t>
            </a:r>
            <a:r>
              <a:rPr lang="en-US" dirty="0" smtClean="0">
                <a:latin typeface="Courier" pitchFamily="49" charset="0"/>
              </a:rPr>
              <a:t>  </a:t>
            </a:r>
            <a:r>
              <a:rPr lang="en-US" b="1" dirty="0" smtClean="0">
                <a:latin typeface="Courier" pitchFamily="49" charset="0"/>
              </a:rPr>
              <a:t>END CASE</a:t>
            </a:r>
            <a:r>
              <a:rPr lang="en-US" dirty="0" smtClean="0">
                <a:latin typeface="Courier" pitchFamily="49" charset="0"/>
              </a:rPr>
              <a:t>;</a:t>
            </a:r>
          </a:p>
          <a:p>
            <a:r>
              <a:rPr lang="en-US" b="1" dirty="0" smtClean="0">
                <a:latin typeface="Courier" pitchFamily="49" charset="0"/>
              </a:rPr>
              <a:t>END PROCESS</a:t>
            </a:r>
            <a:r>
              <a:rPr lang="en-US" dirty="0" smtClean="0">
                <a:latin typeface="Courier" pitchFamily="49" charset="0"/>
              </a:rPr>
              <a:t>;</a:t>
            </a:r>
            <a:endParaRPr lang="en-US" dirty="0">
              <a:latin typeface="Courier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894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Пример – Семафор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2864622"/>
              </p:ext>
            </p:extLst>
          </p:nvPr>
        </p:nvGraphicFramePr>
        <p:xfrm>
          <a:off x="457200" y="1600200"/>
          <a:ext cx="8305800" cy="301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450"/>
                <a:gridCol w="2076450"/>
                <a:gridCol w="2076450"/>
                <a:gridCol w="2076450"/>
              </a:tblGrid>
              <a:tr h="457200">
                <a:tc rowSpan="3"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ysClr val="windowText" lastClr="000000"/>
                          </a:solidFill>
                        </a:rPr>
                        <a:t>СТАЊЕ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ysClr val="windowText" lastClr="000000"/>
                          </a:solidFill>
                        </a:rPr>
                        <a:t>Мод операције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ysClr val="windowText" lastClr="000000"/>
                          </a:solidFill>
                        </a:rPr>
                        <a:t>Нормални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ysClr val="windowText" lastClr="000000"/>
                          </a:solidFill>
                        </a:rPr>
                        <a:t>Тест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ysClr val="windowText" lastClr="000000"/>
                          </a:solidFill>
                        </a:rPr>
                        <a:t>Грешка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ysClr val="windowText" lastClr="000000"/>
                          </a:solidFill>
                        </a:rPr>
                        <a:t>Време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ysClr val="windowText" lastClr="000000"/>
                          </a:solidFill>
                        </a:rPr>
                        <a:t>Време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ysClr val="windowText" lastClr="000000"/>
                          </a:solidFill>
                        </a:rPr>
                        <a:t>Време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ysClr val="windowText" lastClr="000000"/>
                          </a:solidFill>
                        </a:rPr>
                        <a:t>ЦЗ</a:t>
                      </a:r>
                    </a:p>
                    <a:p>
                      <a:pPr algn="ctr"/>
                      <a:r>
                        <a:rPr lang="sr-Cyrl-RS" dirty="0" smtClean="0">
                          <a:solidFill>
                            <a:sysClr val="windowText" lastClr="000000"/>
                          </a:solidFill>
                        </a:rPr>
                        <a:t>ЦЖ</a:t>
                      </a:r>
                    </a:p>
                    <a:p>
                      <a:pPr algn="ctr"/>
                      <a:r>
                        <a:rPr lang="sr-Cyrl-RS" dirty="0" smtClean="0">
                          <a:solidFill>
                            <a:sysClr val="windowText" lastClr="000000"/>
                          </a:solidFill>
                        </a:rPr>
                        <a:t>ЗЦ</a:t>
                      </a:r>
                    </a:p>
                    <a:p>
                      <a:pPr algn="ctr"/>
                      <a:r>
                        <a:rPr lang="sr-Cyrl-RS" dirty="0" smtClean="0">
                          <a:solidFill>
                            <a:sysClr val="windowText" lastClr="000000"/>
                          </a:solidFill>
                        </a:rPr>
                        <a:t>ЖЦ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30s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5s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45s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5s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s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1s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1s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1s</a:t>
                      </a:r>
                      <a:endParaRPr lang="sr-Cyrl-RS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ysClr val="windowText" lastClr="000000"/>
                          </a:solidFill>
                        </a:rPr>
                        <a:t>--</a:t>
                      </a:r>
                    </a:p>
                    <a:p>
                      <a:pPr algn="ctr"/>
                      <a:r>
                        <a:rPr lang="sr-Cyrl-RS" dirty="0" smtClean="0">
                          <a:solidFill>
                            <a:sysClr val="windowText" lastClr="000000"/>
                          </a:solidFill>
                        </a:rPr>
                        <a:t>--</a:t>
                      </a:r>
                    </a:p>
                    <a:p>
                      <a:pPr algn="ctr"/>
                      <a:r>
                        <a:rPr lang="sr-Cyrl-RS" dirty="0" smtClean="0">
                          <a:solidFill>
                            <a:sysClr val="windowText" lastClr="000000"/>
                          </a:solidFill>
                        </a:rPr>
                        <a:t>--</a:t>
                      </a:r>
                    </a:p>
                    <a:p>
                      <a:pPr algn="ctr"/>
                      <a:r>
                        <a:rPr lang="sr-Cyrl-RS" dirty="0" smtClean="0">
                          <a:solidFill>
                            <a:sysClr val="windowText" lastClr="000000"/>
                          </a:solidFill>
                        </a:rPr>
                        <a:t>--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ysClr val="windowText" lastClr="000000"/>
                          </a:solidFill>
                        </a:rPr>
                        <a:t>ЖЖ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ysClr val="windowText" lastClr="000000"/>
                          </a:solidFill>
                        </a:rPr>
                        <a:t>--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ysClr val="windowText" lastClr="000000"/>
                          </a:solidFill>
                        </a:rPr>
                        <a:t>--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solidFill>
                            <a:sysClr val="windowText" lastClr="000000"/>
                          </a:solidFill>
                        </a:rPr>
                        <a:t>Неодређено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7200" y="4953000"/>
            <a:ext cx="830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Фреквенција сигнала клока је 50</a:t>
            </a:r>
            <a:r>
              <a:rPr lang="en-US" dirty="0" smtClean="0"/>
              <a:t>Hz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1189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763</Words>
  <Application>Microsoft Office PowerPoint</Application>
  <PresentationFormat>On-screen Show (4:3)</PresentationFormat>
  <Paragraphs>263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Коначни аутомати</vt:lpstr>
      <vt:lpstr>Коначни аутомати</vt:lpstr>
      <vt:lpstr>Шема КА</vt:lpstr>
      <vt:lpstr>КА имплементација</vt:lpstr>
      <vt:lpstr>Пример – Провера парности</vt:lpstr>
      <vt:lpstr>Пример – Провера парности</vt:lpstr>
      <vt:lpstr>Кораци у дизајнирању</vt:lpstr>
      <vt:lpstr>Кораци у дизајнирању</vt:lpstr>
      <vt:lpstr>Кораци у дизајнирању</vt:lpstr>
      <vt:lpstr>Кораци у дизајнирању</vt:lpstr>
      <vt:lpstr>Подела КА</vt:lpstr>
      <vt:lpstr>Подела КА</vt:lpstr>
      <vt:lpstr>Пример – подела КА</vt:lpstr>
      <vt:lpstr>Пример – подела КА</vt:lpstr>
      <vt:lpstr>Кодирање стања</vt:lpstr>
      <vt:lpstr>Кодирање стања</vt:lpstr>
      <vt:lpstr>Пример - Провера парности</vt:lpstr>
      <vt:lpstr>Типови КА</vt:lpstr>
      <vt:lpstr>Пример – Детектор узлазне ивице</vt:lpstr>
      <vt:lpstr>Решење А</vt:lpstr>
      <vt:lpstr>Решење Б</vt:lpstr>
      <vt:lpstr>Мур vs. Mili</vt:lpstr>
      <vt:lpstr>Пар напомена у вези Мур vs. Mili</vt:lpstr>
      <vt:lpstr>Милијева мрежа</vt:lpstr>
      <vt:lpstr>Процес имплементирања КА на VHDL-у</vt:lpstr>
      <vt:lpstr>Начин писања изворног кода</vt:lpstr>
      <vt:lpstr>Чување стања</vt:lpstr>
      <vt:lpstr>Комбинациони део</vt:lpstr>
      <vt:lpstr>Комбинациони део</vt:lpstr>
      <vt:lpstr>Пример – Семафор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Машине стања</dc:title>
  <dc:creator/>
  <cp:lastModifiedBy>Živojin Šuštran</cp:lastModifiedBy>
  <cp:revision>29</cp:revision>
  <dcterms:created xsi:type="dcterms:W3CDTF">2006-08-16T00:00:00Z</dcterms:created>
  <dcterms:modified xsi:type="dcterms:W3CDTF">2011-11-22T23:04:33Z</dcterms:modified>
</cp:coreProperties>
</file>