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63" r:id="rId13"/>
    <p:sldId id="273" r:id="rId14"/>
    <p:sldId id="274" r:id="rId15"/>
    <p:sldId id="275" r:id="rId16"/>
    <p:sldId id="259" r:id="rId17"/>
    <p:sldId id="260" r:id="rId18"/>
    <p:sldId id="276" r:id="rId19"/>
    <p:sldId id="277" r:id="rId20"/>
    <p:sldId id="261" r:id="rId21"/>
    <p:sldId id="258" r:id="rId22"/>
    <p:sldId id="262" r:id="rId23"/>
    <p:sldId id="278" r:id="rId24"/>
    <p:sldId id="280" r:id="rId25"/>
    <p:sldId id="27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00BABE-194C-4C4F-A12E-4D85317EE09E}" type="datetimeFigureOut">
              <a:rPr lang="en-US" smtClean="0"/>
              <a:t>04.11.2013.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0C8A1C-0DB5-4886-BBE6-B223BDD51B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907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04.11.2013.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sr-Latn-RS" dirty="0" smtClean="0"/>
              <a:t>VHDL </a:t>
            </a:r>
            <a:r>
              <a:rPr lang="sr-Cyrl-RS" dirty="0" smtClean="0"/>
              <a:t>примери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495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Лоша пракса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Лоша пракса</a:t>
            </a:r>
          </a:p>
          <a:p>
            <a:pPr lvl="1"/>
            <a:r>
              <a:rPr lang="sr-Cyrl-RS" dirty="0" smtClean="0"/>
              <a:t>Асинхрони ресет</a:t>
            </a:r>
          </a:p>
          <a:p>
            <a:pPr lvl="1"/>
            <a:r>
              <a:rPr lang="sr-Cyrl-RS" dirty="0" smtClean="0"/>
              <a:t>Блокирање сигнала такта</a:t>
            </a:r>
          </a:p>
          <a:p>
            <a:pPr lvl="1"/>
            <a:r>
              <a:rPr lang="sr-Cyrl-RS" dirty="0" smtClean="0"/>
              <a:t>Генерисање изведеног сигнала такта</a:t>
            </a:r>
          </a:p>
        </p:txBody>
      </p:sp>
    </p:spTree>
    <p:extLst>
      <p:ext uri="{BB962C8B-B14F-4D97-AF65-F5344CB8AC3E}">
        <p14:creationId xmlns:p14="http://schemas.microsoft.com/office/powerpoint/2010/main" val="1533884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Асинхрони ресет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r-Cyrl-RS" dirty="0" smtClean="0"/>
              <a:t>Пример</a:t>
            </a:r>
            <a:r>
              <a:rPr lang="en-US" dirty="0" smtClean="0"/>
              <a:t> – </a:t>
            </a:r>
            <a:r>
              <a:rPr lang="sr-Cyrl-RS" dirty="0" smtClean="0"/>
              <a:t>бројач по модулу: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…</a:t>
            </a:r>
            <a:endParaRPr lang="sr-Cyrl-RS" dirty="0" smtClean="0"/>
          </a:p>
          <a:p>
            <a:pPr marL="0" indent="0">
              <a:buNone/>
            </a:pPr>
            <a:r>
              <a:rPr lang="en-US" dirty="0" smtClean="0"/>
              <a:t>p</a:t>
            </a:r>
            <a:r>
              <a:rPr lang="sr-Latn-RS" dirty="0" smtClean="0"/>
              <a:t>rocess (clk, asyn</a:t>
            </a:r>
            <a:r>
              <a:rPr lang="en-US" dirty="0" smtClean="0"/>
              <a:t>_</a:t>
            </a:r>
            <a:r>
              <a:rPr lang="en-US" dirty="0" err="1" smtClean="0"/>
              <a:t>clr</a:t>
            </a:r>
            <a:r>
              <a:rPr lang="en-US" dirty="0" smtClean="0"/>
              <a:t>) is</a:t>
            </a:r>
          </a:p>
          <a:p>
            <a:pPr marL="0" indent="0">
              <a:buNone/>
            </a:pPr>
            <a:r>
              <a:rPr lang="en-US" dirty="0" smtClean="0"/>
              <a:t>begin</a:t>
            </a:r>
          </a:p>
          <a:p>
            <a:pPr marL="0" indent="0">
              <a:buNone/>
            </a:pPr>
            <a:r>
              <a:rPr lang="en-US" dirty="0" smtClean="0"/>
              <a:t>	if (</a:t>
            </a:r>
            <a:r>
              <a:rPr lang="en-US" dirty="0" err="1" smtClean="0"/>
              <a:t>asyn_clr</a:t>
            </a:r>
            <a:r>
              <a:rPr lang="en-US" dirty="0" smtClean="0"/>
              <a:t> = ‘1’) then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err="1" smtClean="0"/>
              <a:t>cnt_reg</a:t>
            </a:r>
            <a:r>
              <a:rPr lang="en-US" dirty="0" smtClean="0"/>
              <a:t> &lt;= (others =&gt; ‘0’);</a:t>
            </a:r>
          </a:p>
          <a:p>
            <a:pPr marL="0" indent="0">
              <a:buNone/>
            </a:pPr>
            <a:r>
              <a:rPr lang="en-US" dirty="0" smtClean="0"/>
              <a:t>…</a:t>
            </a:r>
          </a:p>
          <a:p>
            <a:pPr marL="0" indent="0">
              <a:buNone/>
            </a:pPr>
            <a:r>
              <a:rPr lang="en-US" dirty="0" smtClean="0"/>
              <a:t>end process;</a:t>
            </a:r>
          </a:p>
          <a:p>
            <a:pPr marL="0" indent="0">
              <a:buNone/>
            </a:pPr>
            <a:r>
              <a:rPr lang="en-US" dirty="0" err="1" smtClean="0"/>
              <a:t>asyn_clr</a:t>
            </a:r>
            <a:r>
              <a:rPr lang="en-US" dirty="0" smtClean="0"/>
              <a:t> &lt;= ‘1’ when (reset = ‘1’ or </a:t>
            </a:r>
            <a:r>
              <a:rPr lang="en-US" dirty="0" err="1" smtClean="0"/>
              <a:t>cnt_reg</a:t>
            </a:r>
            <a:r>
              <a:rPr lang="en-US" dirty="0" smtClean="0"/>
              <a:t> = ‘1010’ else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‘0’;</a:t>
            </a:r>
            <a:endParaRPr lang="sr-Cyrl-RS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39" r="2827" b="54254"/>
          <a:stretch/>
        </p:blipFill>
        <p:spPr bwMode="auto">
          <a:xfrm>
            <a:off x="4125896" y="1234736"/>
            <a:ext cx="4989251" cy="26012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424917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Асинхрони ресет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Проблеми:</a:t>
            </a:r>
          </a:p>
          <a:p>
            <a:pPr lvl="1"/>
            <a:r>
              <a:rPr lang="sr-Cyrl-RS" dirty="0" smtClean="0"/>
              <a:t>Шум у транзицији са 1001 на 0000</a:t>
            </a:r>
          </a:p>
          <a:p>
            <a:pPr lvl="1"/>
            <a:r>
              <a:rPr lang="sr-Cyrl-RS" dirty="0" smtClean="0"/>
              <a:t>Шум на линији </a:t>
            </a:r>
            <a:r>
              <a:rPr lang="en-US" dirty="0" err="1"/>
              <a:t>asyn_clr</a:t>
            </a:r>
            <a:r>
              <a:rPr lang="en-US" dirty="0"/>
              <a:t> </a:t>
            </a:r>
            <a:endParaRPr lang="sr-Cyrl-RS" dirty="0" smtClean="0"/>
          </a:p>
          <a:p>
            <a:pPr lvl="1"/>
            <a:r>
              <a:rPr lang="sr-Cyrl-RS" dirty="0" smtClean="0"/>
              <a:t>Колики период за сигнал клока одабрати?</a:t>
            </a:r>
          </a:p>
          <a:p>
            <a:r>
              <a:rPr lang="sr-Cyrl-RS" dirty="0" smtClean="0"/>
              <a:t>Решење:</a:t>
            </a:r>
          </a:p>
          <a:p>
            <a:pPr lvl="1"/>
            <a:r>
              <a:rPr lang="sr-Cyrl-RS" dirty="0" smtClean="0"/>
              <a:t>Асинхрони ресет радити само на спољашни сигнал, да се систем доведе у почетно стање</a:t>
            </a:r>
          </a:p>
          <a:p>
            <a:pPr lvl="1"/>
            <a:r>
              <a:rPr lang="sr-Cyrl-RS" dirty="0" smtClean="0"/>
              <a:t>Користити синхроно учитавање 0000</a:t>
            </a:r>
          </a:p>
        </p:txBody>
      </p:sp>
    </p:spTree>
    <p:extLst>
      <p:ext uri="{BB962C8B-B14F-4D97-AF65-F5344CB8AC3E}">
        <p14:creationId xmlns:p14="http://schemas.microsoft.com/office/powerpoint/2010/main" val="371142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Асинхрони ресет</a:t>
            </a:r>
            <a:endParaRPr lang="en-US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1187" y="2648744"/>
            <a:ext cx="5381625" cy="242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9728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Блокирање сигнала такта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sr-Cyrl-RS" dirty="0" smtClean="0"/>
              <a:t>Пример – користити и коло за спречавање учитавања података у регистар</a:t>
            </a:r>
          </a:p>
          <a:p>
            <a:pPr marL="0" indent="0">
              <a:buNone/>
            </a:pPr>
            <a:r>
              <a:rPr lang="en-US" dirty="0"/>
              <a:t>…</a:t>
            </a:r>
            <a:endParaRPr lang="sr-Cyrl-RS" dirty="0"/>
          </a:p>
          <a:p>
            <a:pPr marL="0" indent="0">
              <a:buNone/>
            </a:pPr>
            <a:r>
              <a:rPr lang="en-US" dirty="0"/>
              <a:t>p</a:t>
            </a:r>
            <a:r>
              <a:rPr lang="sr-Latn-RS" dirty="0"/>
              <a:t>rocess </a:t>
            </a:r>
            <a:r>
              <a:rPr lang="sr-Latn-RS" dirty="0" smtClean="0"/>
              <a:t>(g</a:t>
            </a:r>
            <a:r>
              <a:rPr lang="en-US" dirty="0" smtClean="0"/>
              <a:t>ate_</a:t>
            </a:r>
            <a:r>
              <a:rPr lang="sr-Latn-RS" dirty="0" smtClean="0"/>
              <a:t>clk</a:t>
            </a:r>
            <a:r>
              <a:rPr lang="sr-Latn-RS" dirty="0"/>
              <a:t>, </a:t>
            </a:r>
            <a:r>
              <a:rPr lang="en-US" dirty="0" smtClean="0"/>
              <a:t>reset) </a:t>
            </a:r>
            <a:r>
              <a:rPr lang="en-US" dirty="0"/>
              <a:t>is</a:t>
            </a:r>
          </a:p>
          <a:p>
            <a:pPr marL="0" indent="0">
              <a:buNone/>
            </a:pPr>
            <a:r>
              <a:rPr lang="en-US" dirty="0"/>
              <a:t>b</a:t>
            </a:r>
            <a:r>
              <a:rPr lang="en-US" dirty="0" smtClean="0"/>
              <a:t>egin</a:t>
            </a:r>
          </a:p>
          <a:p>
            <a:pPr marL="0" indent="0">
              <a:buNone/>
            </a:pPr>
            <a:r>
              <a:rPr lang="en-US" dirty="0" smtClean="0"/>
              <a:t>…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	if </a:t>
            </a:r>
            <a:r>
              <a:rPr lang="en-US" dirty="0" smtClean="0"/>
              <a:t>(</a:t>
            </a:r>
            <a:r>
              <a:rPr lang="en-US" dirty="0" err="1" smtClean="0"/>
              <a:t>gate_clk</a:t>
            </a:r>
            <a:r>
              <a:rPr lang="en-US" dirty="0" smtClean="0"/>
              <a:t> </a:t>
            </a:r>
            <a:r>
              <a:rPr lang="en-US" dirty="0"/>
              <a:t>= ‘1</a:t>
            </a:r>
            <a:r>
              <a:rPr lang="en-US" dirty="0" smtClean="0"/>
              <a:t>’ and </a:t>
            </a:r>
            <a:r>
              <a:rPr lang="en-US" dirty="0" err="1" smtClean="0"/>
              <a:t>gate_clk’event</a:t>
            </a:r>
            <a:r>
              <a:rPr lang="en-US" dirty="0" smtClean="0"/>
              <a:t>) </a:t>
            </a:r>
            <a:r>
              <a:rPr lang="en-US" dirty="0"/>
              <a:t>then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err="1"/>
              <a:t>cnt_reg</a:t>
            </a:r>
            <a:r>
              <a:rPr lang="en-US" dirty="0"/>
              <a:t> &lt;= </a:t>
            </a:r>
            <a:r>
              <a:rPr lang="en-US" dirty="0" err="1" smtClean="0"/>
              <a:t>cnt_next</a:t>
            </a:r>
            <a:r>
              <a:rPr lang="en-US" dirty="0" smtClean="0"/>
              <a:t>;</a:t>
            </a:r>
            <a:endParaRPr lang="en-US" dirty="0"/>
          </a:p>
          <a:p>
            <a:pPr marL="0" indent="0">
              <a:buNone/>
            </a:pPr>
            <a:r>
              <a:rPr lang="en-US" dirty="0"/>
              <a:t>…</a:t>
            </a:r>
          </a:p>
          <a:p>
            <a:pPr marL="0" indent="0">
              <a:buNone/>
            </a:pPr>
            <a:r>
              <a:rPr lang="en-US" dirty="0"/>
              <a:t>end process;</a:t>
            </a:r>
          </a:p>
          <a:p>
            <a:pPr marL="0" indent="0">
              <a:buNone/>
            </a:pPr>
            <a:r>
              <a:rPr lang="en-US" dirty="0" err="1"/>
              <a:t>g</a:t>
            </a:r>
            <a:r>
              <a:rPr lang="en-US" dirty="0" err="1" smtClean="0"/>
              <a:t>ate_clk</a:t>
            </a:r>
            <a:r>
              <a:rPr lang="en-US" dirty="0" smtClean="0"/>
              <a:t> </a:t>
            </a:r>
            <a:r>
              <a:rPr lang="en-US" dirty="0"/>
              <a:t>&lt;= </a:t>
            </a:r>
            <a:r>
              <a:rPr lang="en-US" dirty="0" err="1" smtClean="0"/>
              <a:t>clk</a:t>
            </a:r>
            <a:r>
              <a:rPr lang="en-US" dirty="0" smtClean="0"/>
              <a:t> and en;</a:t>
            </a:r>
            <a:endParaRPr lang="sr-Cyrl-RS" dirty="0"/>
          </a:p>
          <a:p>
            <a:pPr marL="0" indent="0">
              <a:buNone/>
            </a:pPr>
            <a:endParaRPr lang="sr-Cyrl-RS" dirty="0" smtClean="0"/>
          </a:p>
          <a:p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1810"/>
          <a:stretch/>
        </p:blipFill>
        <p:spPr bwMode="auto">
          <a:xfrm>
            <a:off x="4114796" y="4919894"/>
            <a:ext cx="4714875" cy="18619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8234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Блокирање сигнала такта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sr-Cyrl-RS" dirty="0" smtClean="0"/>
              <a:t>Проблеми:</a:t>
            </a:r>
          </a:p>
          <a:p>
            <a:pPr lvl="1"/>
            <a:r>
              <a:rPr lang="sr-Cyrl-RS" dirty="0" smtClean="0"/>
              <a:t>Ширина генерисаног сигнала може да буде недовољна</a:t>
            </a:r>
          </a:p>
          <a:p>
            <a:pPr lvl="1"/>
            <a:r>
              <a:rPr lang="sr-Cyrl-RS" dirty="0" smtClean="0"/>
              <a:t>Шум на сигналу </a:t>
            </a:r>
            <a:r>
              <a:rPr lang="en-US" dirty="0" smtClean="0"/>
              <a:t>en</a:t>
            </a:r>
            <a:r>
              <a:rPr lang="sr-Cyrl-RS" dirty="0" smtClean="0"/>
              <a:t> може да „окине“ регистар</a:t>
            </a:r>
          </a:p>
          <a:p>
            <a:pPr lvl="1"/>
            <a:r>
              <a:rPr lang="sr-Cyrl-RS" dirty="0" smtClean="0"/>
              <a:t>Мрежа за дистрибуцију клока се тешко прави</a:t>
            </a:r>
          </a:p>
          <a:p>
            <a:r>
              <a:rPr lang="sr-Cyrl-RS" dirty="0" smtClean="0"/>
              <a:t>Решење:</a:t>
            </a:r>
          </a:p>
          <a:p>
            <a:pPr lvl="1"/>
            <a:r>
              <a:rPr lang="sr-Cyrl-RS" dirty="0" smtClean="0"/>
              <a:t>За клок користити само сигнал генерисан специјализованим хардвером</a:t>
            </a:r>
          </a:p>
          <a:p>
            <a:pPr lvl="1"/>
            <a:r>
              <a:rPr lang="sr-Cyrl-RS" dirty="0" smtClean="0"/>
              <a:t>Синхрони </a:t>
            </a:r>
            <a:r>
              <a:rPr lang="en-US" dirty="0" smtClean="0"/>
              <a:t>en</a:t>
            </a:r>
            <a:r>
              <a:rPr lang="sr-Cyrl-RS" dirty="0" smtClean="0"/>
              <a:t> сигнал</a:t>
            </a:r>
            <a:endParaRPr lang="sr-Cyrl-RS" dirty="0"/>
          </a:p>
          <a:p>
            <a:pPr marL="0" indent="0">
              <a:buNone/>
            </a:pPr>
            <a:endParaRPr lang="sr-Cyrl-R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3194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Блокирање сигнала такта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dirty="0"/>
              <a:t>…</a:t>
            </a:r>
            <a:endParaRPr lang="sr-Cyrl-RS" dirty="0"/>
          </a:p>
          <a:p>
            <a:pPr marL="0" indent="0">
              <a:buNone/>
            </a:pPr>
            <a:r>
              <a:rPr lang="en-US" dirty="0"/>
              <a:t>p</a:t>
            </a:r>
            <a:r>
              <a:rPr lang="sr-Latn-RS" dirty="0"/>
              <a:t>rocess </a:t>
            </a:r>
            <a:r>
              <a:rPr lang="sr-Latn-RS" dirty="0" smtClean="0"/>
              <a:t>(clk</a:t>
            </a:r>
            <a:r>
              <a:rPr lang="sr-Latn-RS" dirty="0"/>
              <a:t>, </a:t>
            </a:r>
            <a:r>
              <a:rPr lang="en-US" dirty="0"/>
              <a:t>reset) is</a:t>
            </a:r>
          </a:p>
          <a:p>
            <a:pPr marL="0" indent="0">
              <a:buNone/>
            </a:pPr>
            <a:r>
              <a:rPr lang="en-US" dirty="0"/>
              <a:t>begin</a:t>
            </a:r>
          </a:p>
          <a:p>
            <a:pPr marL="0" indent="0">
              <a:buNone/>
            </a:pPr>
            <a:r>
              <a:rPr lang="en-US" dirty="0"/>
              <a:t>…</a:t>
            </a:r>
          </a:p>
          <a:p>
            <a:pPr marL="0" indent="0">
              <a:buNone/>
            </a:pPr>
            <a:r>
              <a:rPr lang="en-US" dirty="0"/>
              <a:t>	if </a:t>
            </a:r>
            <a:r>
              <a:rPr lang="en-US" dirty="0" smtClean="0"/>
              <a:t>(</a:t>
            </a:r>
            <a:r>
              <a:rPr lang="en-US" dirty="0" err="1" smtClean="0"/>
              <a:t>clk</a:t>
            </a:r>
            <a:r>
              <a:rPr lang="en-US" dirty="0" smtClean="0"/>
              <a:t> </a:t>
            </a:r>
            <a:r>
              <a:rPr lang="en-US" dirty="0"/>
              <a:t>= ‘1’ and </a:t>
            </a:r>
            <a:r>
              <a:rPr lang="en-US" dirty="0" err="1" smtClean="0"/>
              <a:t>clk’event</a:t>
            </a:r>
            <a:r>
              <a:rPr lang="en-US" dirty="0"/>
              <a:t>) then</a:t>
            </a:r>
          </a:p>
          <a:p>
            <a:pPr marL="0" indent="0">
              <a:buNone/>
            </a:pPr>
            <a:r>
              <a:rPr lang="en-US" dirty="0"/>
              <a:t>		</a:t>
            </a:r>
            <a:r>
              <a:rPr lang="en-US" dirty="0" err="1"/>
              <a:t>cnt_reg</a:t>
            </a:r>
            <a:r>
              <a:rPr lang="en-US" dirty="0"/>
              <a:t> &lt;= </a:t>
            </a:r>
            <a:r>
              <a:rPr lang="en-US" dirty="0" err="1"/>
              <a:t>cnt_next</a:t>
            </a:r>
            <a:r>
              <a:rPr lang="en-US" dirty="0"/>
              <a:t>;</a:t>
            </a:r>
          </a:p>
          <a:p>
            <a:pPr marL="0" indent="0">
              <a:buNone/>
            </a:pPr>
            <a:r>
              <a:rPr lang="en-US" dirty="0"/>
              <a:t>…</a:t>
            </a:r>
          </a:p>
          <a:p>
            <a:pPr marL="0" indent="0">
              <a:buNone/>
            </a:pPr>
            <a:r>
              <a:rPr lang="en-US" dirty="0"/>
              <a:t>end process;</a:t>
            </a:r>
          </a:p>
          <a:p>
            <a:pPr marL="0" indent="0">
              <a:buNone/>
            </a:pPr>
            <a:r>
              <a:rPr lang="en-US" dirty="0" err="1" smtClean="0"/>
              <a:t>cnt_next</a:t>
            </a:r>
            <a:r>
              <a:rPr lang="en-US" dirty="0" smtClean="0"/>
              <a:t> </a:t>
            </a:r>
            <a:r>
              <a:rPr lang="en-US" dirty="0"/>
              <a:t>&lt;= </a:t>
            </a:r>
            <a:r>
              <a:rPr lang="en-US" dirty="0" err="1" smtClean="0"/>
              <a:t>cnt_reg</a:t>
            </a:r>
            <a:r>
              <a:rPr lang="en-US" dirty="0" smtClean="0"/>
              <a:t> + 1 when en = ‘1’ else 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err="1" smtClean="0"/>
              <a:t>cnt_reg</a:t>
            </a:r>
            <a:r>
              <a:rPr lang="en-US" dirty="0" smtClean="0"/>
              <a:t>;</a:t>
            </a:r>
            <a:endParaRPr lang="sr-Cyrl-RS" dirty="0"/>
          </a:p>
          <a:p>
            <a:pPr marL="0" indent="0">
              <a:buNone/>
            </a:pPr>
            <a:endParaRPr lang="sr-Cyrl-R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8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Генерисање изведеног сигнала такта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Различите компоненте раде на раличитим сигналима такта</a:t>
            </a:r>
          </a:p>
          <a:p>
            <a:r>
              <a:rPr lang="sr-Cyrl-RS" dirty="0" smtClean="0"/>
              <a:t>Пример лоше употребе:</a:t>
            </a:r>
          </a:p>
          <a:p>
            <a:pPr lvl="1"/>
            <a:r>
              <a:rPr lang="sr-Cyrl-RS" dirty="0" smtClean="0"/>
              <a:t>Коришћење изведеног сигнала за спорије компоненте</a:t>
            </a:r>
          </a:p>
          <a:p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886200"/>
            <a:ext cx="47339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2543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Генерисање изведеног сигнала такта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Различите компоненте раде на раличитим сигналима такта</a:t>
            </a:r>
          </a:p>
          <a:p>
            <a:r>
              <a:rPr lang="sr-Cyrl-RS" dirty="0" smtClean="0"/>
              <a:t>Пример лоше употребе:</a:t>
            </a:r>
          </a:p>
          <a:p>
            <a:pPr lvl="1"/>
            <a:r>
              <a:rPr lang="sr-Cyrl-RS" dirty="0" smtClean="0"/>
              <a:t>Коришћење изведеног сигнала за спорије компоненте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3810000"/>
            <a:ext cx="4857750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56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/>
              <a:t>Генерисање изведеног сигнала такта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Проблеми:</a:t>
            </a:r>
          </a:p>
          <a:p>
            <a:pPr lvl="1"/>
            <a:r>
              <a:rPr lang="sr-Cyrl-RS" dirty="0" smtClean="0"/>
              <a:t>Прављење више мрежа за дистрибуцију клока</a:t>
            </a:r>
          </a:p>
          <a:p>
            <a:pPr lvl="1"/>
            <a:r>
              <a:rPr lang="sr-Cyrl-RS" dirty="0" smtClean="0"/>
              <a:t>Временска анализа?</a:t>
            </a:r>
          </a:p>
          <a:p>
            <a:r>
              <a:rPr lang="sr-Cyrl-RS" dirty="0" smtClean="0"/>
              <a:t>Решење:</a:t>
            </a:r>
          </a:p>
          <a:p>
            <a:endParaRPr lang="sr-Cyrl-RS" dirty="0" smtClean="0"/>
          </a:p>
          <a:p>
            <a:endParaRPr lang="en-U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05038" y="3790950"/>
            <a:ext cx="4733925" cy="283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62942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FIFO </a:t>
            </a:r>
            <a:r>
              <a:rPr lang="sr-Cyrl-RS" dirty="0" smtClean="0"/>
              <a:t>бафер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Флексибилна комуникација између две компоненте</a:t>
            </a:r>
          </a:p>
          <a:p>
            <a:endParaRPr lang="sr-Cyrl-RS" dirty="0" smtClean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753"/>
          <a:stretch/>
        </p:blipFill>
        <p:spPr bwMode="auto">
          <a:xfrm>
            <a:off x="2514600" y="3276600"/>
            <a:ext cx="3829050" cy="14907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750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FIFO </a:t>
            </a:r>
            <a:r>
              <a:rPr lang="sr-Cyrl-RS" dirty="0" smtClean="0"/>
              <a:t>бафер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Имплементација помоћу кружног реда</a:t>
            </a:r>
          </a:p>
          <a:p>
            <a:endParaRPr lang="sr-Cyrl-RS" dirty="0" smtClean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7878" y="2133600"/>
            <a:ext cx="363855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199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FIFO </a:t>
            </a:r>
            <a:r>
              <a:rPr lang="sr-Cyrl-RS" dirty="0" smtClean="0"/>
              <a:t>бафер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Регистарски фајл + </a:t>
            </a:r>
            <a:r>
              <a:rPr lang="en-US" dirty="0"/>
              <a:t>FIFO </a:t>
            </a:r>
            <a:r>
              <a:rPr lang="sr-Cyrl-RS" dirty="0" smtClean="0"/>
              <a:t>контролер</a:t>
            </a:r>
          </a:p>
          <a:p>
            <a:r>
              <a:rPr lang="sr-Cyrl-RS" dirty="0" smtClean="0"/>
              <a:t>Показивачи на почетак и крај</a:t>
            </a:r>
          </a:p>
          <a:p>
            <a:r>
              <a:rPr lang="sr-Cyrl-RS" dirty="0" smtClean="0"/>
              <a:t>Коло за одређивање статуса</a:t>
            </a:r>
            <a:endParaRPr lang="sr-Cyrl-RS" dirty="0" smtClean="0"/>
          </a:p>
        </p:txBody>
      </p:sp>
    </p:spTree>
    <p:extLst>
      <p:ext uri="{BB962C8B-B14F-4D97-AF65-F5344CB8AC3E}">
        <p14:creationId xmlns:p14="http://schemas.microsoft.com/office/powerpoint/2010/main" val="187247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FIFO </a:t>
            </a:r>
            <a:r>
              <a:rPr lang="sr-Cyrl-RS" dirty="0" smtClean="0"/>
              <a:t>бафер</a:t>
            </a:r>
            <a:endParaRPr lang="en-US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371" y="1600200"/>
            <a:ext cx="7601258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2743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Асоцијативни бафер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Памћење података као парове </a:t>
            </a:r>
            <a:br>
              <a:rPr lang="sr-Cyrl-RS" dirty="0" smtClean="0"/>
            </a:br>
            <a:r>
              <a:rPr lang="sr-Cyrl-RS" dirty="0" smtClean="0"/>
              <a:t>кључ – податак</a:t>
            </a:r>
          </a:p>
          <a:p>
            <a:r>
              <a:rPr lang="sr-Cyrl-RS" dirty="0" smtClean="0"/>
              <a:t>Претраживање по кључу</a:t>
            </a:r>
          </a:p>
          <a:p>
            <a:r>
              <a:rPr lang="sr-Cyrl-RS" dirty="0" smtClean="0"/>
              <a:t>Политика замене </a:t>
            </a:r>
            <a:r>
              <a:rPr lang="en-US" dirty="0"/>
              <a:t>FIFO </a:t>
            </a:r>
            <a:endParaRPr lang="sr-Cyrl-RS" dirty="0" smtClean="0"/>
          </a:p>
        </p:txBody>
      </p:sp>
    </p:spTree>
    <p:extLst>
      <p:ext uri="{BB962C8B-B14F-4D97-AF65-F5344CB8AC3E}">
        <p14:creationId xmlns:p14="http://schemas.microsoft.com/office/powerpoint/2010/main" val="4292665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Множење са проточном обрадом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Критеријум за перформансе</a:t>
            </a:r>
          </a:p>
          <a:p>
            <a:pPr lvl="1"/>
            <a:r>
              <a:rPr lang="sr-Cyrl-RS" dirty="0" smtClean="0"/>
              <a:t>Кашњење</a:t>
            </a:r>
          </a:p>
          <a:p>
            <a:pPr lvl="1"/>
            <a:r>
              <a:rPr lang="sr-Cyrl-RS" dirty="0" smtClean="0"/>
              <a:t>Брзина генерисања резултата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823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Множење са проточном обрадом</a:t>
            </a:r>
            <a:endParaRPr lang="en-US" dirty="0"/>
          </a:p>
        </p:txBody>
      </p:sp>
      <p:pic>
        <p:nvPicPr>
          <p:cNvPr id="1229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108748"/>
            <a:ext cx="8229600" cy="35088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917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r-Cyrl-RS" dirty="0" smtClean="0"/>
              <a:t>Множење са проточном обрадом</a:t>
            </a:r>
            <a:endParaRPr lang="en-US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132"/>
          <a:stretch/>
        </p:blipFill>
        <p:spPr bwMode="auto">
          <a:xfrm>
            <a:off x="2552700" y="1104156"/>
            <a:ext cx="4038600" cy="56509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53263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Арбитратор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Један ресурс</a:t>
            </a:r>
          </a:p>
          <a:p>
            <a:r>
              <a:rPr lang="sr-Cyrl-RS" dirty="0" smtClean="0"/>
              <a:t>Два корисника</a:t>
            </a:r>
          </a:p>
          <a:p>
            <a:endParaRPr lang="sr-Cyrl-RS" dirty="0" smtClean="0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381" y="3581400"/>
            <a:ext cx="7615238" cy="293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37131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Арбитратор</a:t>
            </a:r>
            <a:endParaRPr lang="en-US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6" t="25163" r="8684" b="25658"/>
          <a:stretch/>
        </p:blipFill>
        <p:spPr bwMode="auto">
          <a:xfrm>
            <a:off x="152399" y="2286000"/>
            <a:ext cx="8954163" cy="2514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4500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DRAM </a:t>
            </a:r>
            <a:r>
              <a:rPr lang="sr-Cyrl-RS" dirty="0" smtClean="0"/>
              <a:t>контролер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Генерисање синхронизационих сигнала</a:t>
            </a:r>
          </a:p>
          <a:p>
            <a:r>
              <a:rPr lang="sr-Cyrl-RS" dirty="0" smtClean="0"/>
              <a:t>Адреса се дели на два дела</a:t>
            </a:r>
          </a:p>
          <a:p>
            <a:pPr lvl="1"/>
            <a:r>
              <a:rPr lang="sr-Cyrl-RS" dirty="0" smtClean="0"/>
              <a:t>Прво се поставља адреса реда</a:t>
            </a:r>
          </a:p>
          <a:p>
            <a:pPr lvl="1"/>
            <a:r>
              <a:rPr lang="sr-Cyrl-RS" dirty="0" smtClean="0"/>
              <a:t>Након тога адреса колоне</a:t>
            </a:r>
          </a:p>
          <a:p>
            <a:r>
              <a:rPr lang="sr-Cyrl-RS" dirty="0" smtClean="0"/>
              <a:t>Временски параметри</a:t>
            </a:r>
          </a:p>
          <a:p>
            <a:pPr lvl="1"/>
            <a:r>
              <a:rPr lang="sr-Cyrl-RS" dirty="0" smtClean="0"/>
              <a:t>Дужина трајања адресе реда </a:t>
            </a:r>
            <a:r>
              <a:rPr lang="sr-Latn-RS" dirty="0" smtClean="0"/>
              <a:t>T</a:t>
            </a:r>
            <a:r>
              <a:rPr lang="sr-Latn-RS" baseline="-25000" dirty="0" smtClean="0"/>
              <a:t>ras</a:t>
            </a:r>
            <a:endParaRPr lang="sr-Cyrl-RS" baseline="-25000" dirty="0" smtClean="0"/>
          </a:p>
          <a:p>
            <a:pPr lvl="1"/>
            <a:r>
              <a:rPr lang="sr-Cyrl-RS" dirty="0" smtClean="0"/>
              <a:t>Дужина трајања адресе колоне</a:t>
            </a:r>
            <a:r>
              <a:rPr lang="sr-Latn-RS" dirty="0" smtClean="0"/>
              <a:t> T</a:t>
            </a:r>
            <a:r>
              <a:rPr lang="sr-Latn-RS" baseline="-25000" dirty="0" smtClean="0"/>
              <a:t>cas</a:t>
            </a:r>
            <a:endParaRPr lang="sr-Cyrl-RS" dirty="0" smtClean="0"/>
          </a:p>
          <a:p>
            <a:pPr lvl="1"/>
            <a:r>
              <a:rPr lang="sr-Cyrl-RS" dirty="0" smtClean="0"/>
              <a:t>Дужина трајања освежавања</a:t>
            </a:r>
            <a:r>
              <a:rPr lang="sr-Latn-RS" dirty="0" smtClean="0"/>
              <a:t> T</a:t>
            </a:r>
            <a:r>
              <a:rPr lang="sr-Latn-RS" baseline="-25000" dirty="0" smtClean="0"/>
              <a:t>pr</a:t>
            </a:r>
            <a:endParaRPr lang="sr-Cyrl-RS" baseline="-25000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4327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DRAM </a:t>
            </a:r>
            <a:r>
              <a:rPr lang="sr-Cyrl-RS" dirty="0" smtClean="0"/>
              <a:t>контролер</a:t>
            </a:r>
            <a:endParaRPr lang="en-US" dirty="0"/>
          </a:p>
        </p:txBody>
      </p:sp>
      <p:pic>
        <p:nvPicPr>
          <p:cNvPr id="1433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71"/>
          <a:stretch/>
        </p:blipFill>
        <p:spPr bwMode="auto">
          <a:xfrm>
            <a:off x="1381125" y="2148681"/>
            <a:ext cx="6381750" cy="30802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788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DRAM </a:t>
            </a:r>
            <a:r>
              <a:rPr lang="sr-Cyrl-RS" dirty="0" smtClean="0"/>
              <a:t>контролер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r-Cyrl-RS" dirty="0" smtClean="0"/>
              <a:t>Излаз може имати шум</a:t>
            </a:r>
          </a:p>
          <a:p>
            <a:r>
              <a:rPr lang="sr-Cyrl-RS" dirty="0" smtClean="0"/>
              <a:t>Асинхрони </a:t>
            </a:r>
            <a:r>
              <a:rPr lang="en-US" dirty="0"/>
              <a:t>DRAM </a:t>
            </a:r>
            <a:r>
              <a:rPr lang="sr-Cyrl-RS" dirty="0" smtClean="0"/>
              <a:t>је осетљив на шум</a:t>
            </a:r>
          </a:p>
          <a:p>
            <a:r>
              <a:rPr lang="sr-Cyrl-RS" dirty="0" smtClean="0"/>
              <a:t>Направити синхрони излаз</a:t>
            </a:r>
          </a:p>
          <a:p>
            <a:pPr lvl="1"/>
            <a:r>
              <a:rPr lang="en-US" dirty="0" smtClean="0"/>
              <a:t>Look-ahead output buffer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64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DRAM </a:t>
            </a:r>
            <a:r>
              <a:rPr lang="sr-Cyrl-RS" dirty="0" smtClean="0"/>
              <a:t>контролер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sr-Cyrl-RS" dirty="0" smtClean="0"/>
              <a:t>Пример </a:t>
            </a:r>
            <a:r>
              <a:rPr lang="sr-Latn-RS" dirty="0" smtClean="0"/>
              <a:t>T</a:t>
            </a:r>
            <a:r>
              <a:rPr lang="sr-Latn-RS" baseline="-25000" dirty="0" smtClean="0"/>
              <a:t>ras</a:t>
            </a:r>
            <a:r>
              <a:rPr lang="sr-Cyrl-RS" baseline="-25000" dirty="0" smtClean="0"/>
              <a:t> </a:t>
            </a:r>
            <a:r>
              <a:rPr lang="sr-Cyrl-RS" dirty="0" smtClean="0"/>
              <a:t>= 75</a:t>
            </a:r>
            <a:r>
              <a:rPr lang="en-US" dirty="0" smtClean="0"/>
              <a:t>ns </a:t>
            </a:r>
            <a:r>
              <a:rPr lang="sr-Latn-RS" dirty="0" smtClean="0"/>
              <a:t> T</a:t>
            </a:r>
            <a:r>
              <a:rPr lang="sr-Latn-RS" baseline="-25000" dirty="0" smtClean="0"/>
              <a:t>cas</a:t>
            </a:r>
            <a:r>
              <a:rPr lang="en-US" dirty="0"/>
              <a:t> </a:t>
            </a:r>
            <a:r>
              <a:rPr lang="en-US" dirty="0" smtClean="0"/>
              <a:t>= 15ns </a:t>
            </a:r>
            <a:r>
              <a:rPr lang="sr-Latn-RS" dirty="0" smtClean="0"/>
              <a:t> T</a:t>
            </a:r>
            <a:r>
              <a:rPr lang="sr-Latn-RS" baseline="-25000" dirty="0" smtClean="0"/>
              <a:t>pr</a:t>
            </a:r>
            <a:r>
              <a:rPr lang="en-US" baseline="-25000" dirty="0" smtClean="0"/>
              <a:t> </a:t>
            </a:r>
            <a:r>
              <a:rPr lang="en-US" dirty="0" smtClean="0"/>
              <a:t>= 35ns</a:t>
            </a:r>
          </a:p>
          <a:p>
            <a:r>
              <a:rPr lang="sr-Cyrl-RS" dirty="0" smtClean="0"/>
              <a:t>Минимална периода сигнала клока?</a:t>
            </a:r>
          </a:p>
          <a:p>
            <a:r>
              <a:rPr lang="sr-Cyrl-RS" dirty="0" smtClean="0"/>
              <a:t>Како реализовати коло ако је потребана периода сигнала клока од 5 </a:t>
            </a:r>
            <a:r>
              <a:rPr lang="en-US" dirty="0" smtClean="0"/>
              <a:t>ns?</a:t>
            </a:r>
            <a:endParaRPr lang="sr-Cyrl-RS" dirty="0"/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798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562</TotalTime>
  <Words>370</Words>
  <Application>Microsoft Office PowerPoint</Application>
  <PresentationFormat>On-screen Show (4:3)</PresentationFormat>
  <Paragraphs>111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Office Theme</vt:lpstr>
      <vt:lpstr>VHDL примери</vt:lpstr>
      <vt:lpstr>Лоша пракса</vt:lpstr>
      <vt:lpstr>Асинхрони ресет</vt:lpstr>
      <vt:lpstr>Асинхрони ресет</vt:lpstr>
      <vt:lpstr>Асинхрони ресет</vt:lpstr>
      <vt:lpstr>Блокирање сигнала такта</vt:lpstr>
      <vt:lpstr>Блокирање сигнала такта</vt:lpstr>
      <vt:lpstr>Блокирање сигнала такта</vt:lpstr>
      <vt:lpstr>Генерисање изведеног сигнала такта</vt:lpstr>
      <vt:lpstr>Генерисање изведеног сигнала такта</vt:lpstr>
      <vt:lpstr>Генерисање изведеног сигнала такта</vt:lpstr>
      <vt:lpstr>FIFO бафер</vt:lpstr>
      <vt:lpstr>FIFO бафер</vt:lpstr>
      <vt:lpstr>FIFO бафер</vt:lpstr>
      <vt:lpstr>FIFO бафер</vt:lpstr>
      <vt:lpstr>Асоцијативни бафер</vt:lpstr>
      <vt:lpstr>Множење са проточном обрадом</vt:lpstr>
      <vt:lpstr>Множење са проточном обрадом</vt:lpstr>
      <vt:lpstr>Множење са проточном обрадом</vt:lpstr>
      <vt:lpstr>Арбитратор</vt:lpstr>
      <vt:lpstr>Арбитратор</vt:lpstr>
      <vt:lpstr>DRAM контролер</vt:lpstr>
      <vt:lpstr>DRAM контролер</vt:lpstr>
      <vt:lpstr>DRAM контролер</vt:lpstr>
      <vt:lpstr>DRAM контролер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Машине стања</dc:title>
  <dc:creator/>
  <cp:lastModifiedBy>Zivojin Sustran</cp:lastModifiedBy>
  <cp:revision>39</cp:revision>
  <dcterms:created xsi:type="dcterms:W3CDTF">2006-08-16T00:00:00Z</dcterms:created>
  <dcterms:modified xsi:type="dcterms:W3CDTF">2013-11-04T16:44:55Z</dcterms:modified>
</cp:coreProperties>
</file>