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0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2" r:id="rId16"/>
    <p:sldId id="274" r:id="rId17"/>
    <p:sldId id="275" r:id="rId18"/>
    <p:sldId id="276" r:id="rId19"/>
    <p:sldId id="360" r:id="rId20"/>
    <p:sldId id="279" r:id="rId21"/>
    <p:sldId id="281" r:id="rId22"/>
    <p:sldId id="283" r:id="rId23"/>
    <p:sldId id="284" r:id="rId24"/>
    <p:sldId id="285" r:id="rId25"/>
    <p:sldId id="294" r:id="rId26"/>
    <p:sldId id="296" r:id="rId27"/>
    <p:sldId id="303" r:id="rId28"/>
    <p:sldId id="361" r:id="rId29"/>
    <p:sldId id="362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24" r:id="rId39"/>
    <p:sldId id="326" r:id="rId40"/>
    <p:sldId id="327" r:id="rId41"/>
    <p:sldId id="329" r:id="rId42"/>
    <p:sldId id="330" r:id="rId43"/>
    <p:sldId id="331" r:id="rId44"/>
    <p:sldId id="332" r:id="rId45"/>
    <p:sldId id="333" r:id="rId46"/>
    <p:sldId id="334" r:id="rId47"/>
    <p:sldId id="336" r:id="rId48"/>
    <p:sldId id="338" r:id="rId49"/>
    <p:sldId id="339" r:id="rId50"/>
    <p:sldId id="340" r:id="rId51"/>
    <p:sldId id="341" r:id="rId52"/>
    <p:sldId id="342" r:id="rId53"/>
    <p:sldId id="343" r:id="rId54"/>
    <p:sldId id="344" r:id="rId55"/>
    <p:sldId id="345" r:id="rId56"/>
    <p:sldId id="348" r:id="rId57"/>
    <p:sldId id="350" r:id="rId58"/>
    <p:sldId id="351" r:id="rId59"/>
    <p:sldId id="352" r:id="rId60"/>
    <p:sldId id="353" r:id="rId61"/>
    <p:sldId id="354" r:id="rId62"/>
    <p:sldId id="355" r:id="rId63"/>
    <p:sldId id="356" r:id="rId64"/>
    <p:sldId id="359" r:id="rId65"/>
    <p:sldId id="378" r:id="rId66"/>
    <p:sldId id="366" r:id="rId67"/>
    <p:sldId id="368" r:id="rId68"/>
    <p:sldId id="370" r:id="rId69"/>
    <p:sldId id="372" r:id="rId70"/>
    <p:sldId id="373" r:id="rId71"/>
    <p:sldId id="375" r:id="rId72"/>
    <p:sldId id="394" r:id="rId73"/>
    <p:sldId id="384" r:id="rId74"/>
    <p:sldId id="385" r:id="rId75"/>
    <p:sldId id="386" r:id="rId76"/>
    <p:sldId id="387" r:id="rId77"/>
    <p:sldId id="388" r:id="rId78"/>
    <p:sldId id="389" r:id="rId79"/>
    <p:sldId id="391" r:id="rId80"/>
    <p:sldId id="392" r:id="rId8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2" autoAdjust="0"/>
    <p:restoredTop sz="83051" autoAdjust="0"/>
  </p:normalViewPr>
  <p:slideViewPr>
    <p:cSldViewPr snapToGrid="0">
      <p:cViewPr varScale="1">
        <p:scale>
          <a:sx n="71" d="100"/>
          <a:sy n="71" d="100"/>
        </p:scale>
        <p:origin x="1042" y="53"/>
      </p:cViewPr>
      <p:guideLst/>
    </p:cSldViewPr>
  </p:slideViewPr>
  <p:outlineViewPr>
    <p:cViewPr>
      <p:scale>
        <a:sx n="33" d="100"/>
        <a:sy n="33" d="100"/>
      </p:scale>
      <p:origin x="0" y="-908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26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11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222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33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1444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1555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'Sheet 1 - Table 1'!$C$1:$C$2</c:f>
              <c:strCache>
                <c:ptCount val="1"/>
                <c:pt idx="0">
                  <c:v>Raw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1'!$C$3:$C$176</c:f>
              <c:numCache>
                <c:formatCode>General</c:formatCode>
                <c:ptCount val="174"/>
                <c:pt idx="0">
                  <c:v>218.49700000000001</c:v>
                </c:pt>
                <c:pt idx="1">
                  <c:v>225.42400000000001</c:v>
                </c:pt>
                <c:pt idx="2">
                  <c:v>206.916</c:v>
                </c:pt>
                <c:pt idx="3">
                  <c:v>200.77199999999999</c:v>
                </c:pt>
                <c:pt idx="4">
                  <c:v>204.33600000000001</c:v>
                </c:pt>
                <c:pt idx="5">
                  <c:v>195.399</c:v>
                </c:pt>
                <c:pt idx="6">
                  <c:v>218.446</c:v>
                </c:pt>
                <c:pt idx="7">
                  <c:v>223.148</c:v>
                </c:pt>
                <c:pt idx="8">
                  <c:v>209.34100000000001</c:v>
                </c:pt>
                <c:pt idx="9">
                  <c:v>232.28299999999999</c:v>
                </c:pt>
                <c:pt idx="10">
                  <c:v>328.01600000000002</c:v>
                </c:pt>
                <c:pt idx="11">
                  <c:v>229.637</c:v>
                </c:pt>
                <c:pt idx="12">
                  <c:v>238.31200000000001</c:v>
                </c:pt>
                <c:pt idx="13">
                  <c:v>246.65299999999999</c:v>
                </c:pt>
                <c:pt idx="14">
                  <c:v>233.69399999999999</c:v>
                </c:pt>
                <c:pt idx="15">
                  <c:v>395.52699999999999</c:v>
                </c:pt>
                <c:pt idx="16">
                  <c:v>426.08300000000003</c:v>
                </c:pt>
                <c:pt idx="17">
                  <c:v>458.13900000000001</c:v>
                </c:pt>
                <c:pt idx="18">
                  <c:v>210.91</c:v>
                </c:pt>
                <c:pt idx="19">
                  <c:v>246.874</c:v>
                </c:pt>
                <c:pt idx="20">
                  <c:v>195.60499999999999</c:v>
                </c:pt>
                <c:pt idx="21">
                  <c:v>201.79</c:v>
                </c:pt>
                <c:pt idx="22">
                  <c:v>298.54899999999998</c:v>
                </c:pt>
                <c:pt idx="23">
                  <c:v>228.12899999999999</c:v>
                </c:pt>
                <c:pt idx="24">
                  <c:v>240.15700000000001</c:v>
                </c:pt>
                <c:pt idx="25">
                  <c:v>204.77199999999999</c:v>
                </c:pt>
                <c:pt idx="26">
                  <c:v>209.75700000000001</c:v>
                </c:pt>
                <c:pt idx="27">
                  <c:v>286.44900000000001</c:v>
                </c:pt>
                <c:pt idx="28">
                  <c:v>201.583</c:v>
                </c:pt>
                <c:pt idx="29">
                  <c:v>208.98500000000001</c:v>
                </c:pt>
                <c:pt idx="30">
                  <c:v>221.018</c:v>
                </c:pt>
                <c:pt idx="31">
                  <c:v>234.63200000000001</c:v>
                </c:pt>
                <c:pt idx="32">
                  <c:v>231.637</c:v>
                </c:pt>
                <c:pt idx="33">
                  <c:v>197.971</c:v>
                </c:pt>
                <c:pt idx="34">
                  <c:v>200.97900000000001</c:v>
                </c:pt>
                <c:pt idx="35">
                  <c:v>205.22399999999999</c:v>
                </c:pt>
                <c:pt idx="36">
                  <c:v>197.56899999999999</c:v>
                </c:pt>
                <c:pt idx="37">
                  <c:v>204.59700000000001</c:v>
                </c:pt>
                <c:pt idx="38">
                  <c:v>229.465</c:v>
                </c:pt>
                <c:pt idx="39">
                  <c:v>344.89699999999999</c:v>
                </c:pt>
                <c:pt idx="40">
                  <c:v>282.161</c:v>
                </c:pt>
                <c:pt idx="41">
                  <c:v>387.45699999999999</c:v>
                </c:pt>
                <c:pt idx="42">
                  <c:v>367.76</c:v>
                </c:pt>
                <c:pt idx="43">
                  <c:v>295.476</c:v>
                </c:pt>
                <c:pt idx="44">
                  <c:v>267.18099999999998</c:v>
                </c:pt>
                <c:pt idx="45">
                  <c:v>403.834</c:v>
                </c:pt>
                <c:pt idx="46">
                  <c:v>203.155</c:v>
                </c:pt>
                <c:pt idx="47">
                  <c:v>405.4</c:v>
                </c:pt>
                <c:pt idx="48">
                  <c:v>349.88</c:v>
                </c:pt>
                <c:pt idx="49">
                  <c:v>483.57900000000001</c:v>
                </c:pt>
                <c:pt idx="50">
                  <c:v>820.57600000000002</c:v>
                </c:pt>
                <c:pt idx="51">
                  <c:v>268.81700000000001</c:v>
                </c:pt>
                <c:pt idx="52">
                  <c:v>352.892</c:v>
                </c:pt>
                <c:pt idx="53">
                  <c:v>374.1</c:v>
                </c:pt>
                <c:pt idx="54">
                  <c:v>467.46800000000002</c:v>
                </c:pt>
                <c:pt idx="55">
                  <c:v>455.33800000000002</c:v>
                </c:pt>
                <c:pt idx="56">
                  <c:v>477.762</c:v>
                </c:pt>
                <c:pt idx="57">
                  <c:v>862.01599999999996</c:v>
                </c:pt>
                <c:pt idx="58">
                  <c:v>376.96199999999999</c:v>
                </c:pt>
                <c:pt idx="59">
                  <c:v>296.541</c:v>
                </c:pt>
                <c:pt idx="60">
                  <c:v>377.94900000000001</c:v>
                </c:pt>
                <c:pt idx="61">
                  <c:v>646.31299999999999</c:v>
                </c:pt>
                <c:pt idx="62">
                  <c:v>319.70400000000001</c:v>
                </c:pt>
                <c:pt idx="63">
                  <c:v>411.36500000000001</c:v>
                </c:pt>
                <c:pt idx="64">
                  <c:v>499.714</c:v>
                </c:pt>
                <c:pt idx="65">
                  <c:v>550.649</c:v>
                </c:pt>
                <c:pt idx="66">
                  <c:v>222.559</c:v>
                </c:pt>
                <c:pt idx="67">
                  <c:v>613.02099999999996</c:v>
                </c:pt>
                <c:pt idx="68">
                  <c:v>359</c:v>
                </c:pt>
                <c:pt idx="69">
                  <c:v>198.04599999999999</c:v>
                </c:pt>
                <c:pt idx="70">
                  <c:v>564.97199999999998</c:v>
                </c:pt>
                <c:pt idx="71">
                  <c:v>202.99299999999999</c:v>
                </c:pt>
                <c:pt idx="72">
                  <c:v>228.14699999999999</c:v>
                </c:pt>
                <c:pt idx="73">
                  <c:v>204.91399999999999</c:v>
                </c:pt>
                <c:pt idx="74">
                  <c:v>268.40699999999998</c:v>
                </c:pt>
                <c:pt idx="75">
                  <c:v>207.863</c:v>
                </c:pt>
                <c:pt idx="76">
                  <c:v>200.15899999999999</c:v>
                </c:pt>
                <c:pt idx="77">
                  <c:v>207.011</c:v>
                </c:pt>
                <c:pt idx="78">
                  <c:v>205.351</c:v>
                </c:pt>
                <c:pt idx="79">
                  <c:v>198.85</c:v>
                </c:pt>
                <c:pt idx="80">
                  <c:v>219.7</c:v>
                </c:pt>
                <c:pt idx="81">
                  <c:v>327.62</c:v>
                </c:pt>
                <c:pt idx="82">
                  <c:v>196.71899999999999</c:v>
                </c:pt>
                <c:pt idx="83">
                  <c:v>215.37299999999999</c:v>
                </c:pt>
                <c:pt idx="84">
                  <c:v>197.39500000000001</c:v>
                </c:pt>
                <c:pt idx="85">
                  <c:v>259.553</c:v>
                </c:pt>
                <c:pt idx="86">
                  <c:v>203.864</c:v>
                </c:pt>
                <c:pt idx="87">
                  <c:v>196.34700000000001</c:v>
                </c:pt>
                <c:pt idx="88">
                  <c:v>259.12799999999999</c:v>
                </c:pt>
                <c:pt idx="89">
                  <c:v>203.03800000000001</c:v>
                </c:pt>
                <c:pt idx="90">
                  <c:v>226.22900000000001</c:v>
                </c:pt>
                <c:pt idx="91">
                  <c:v>199.76</c:v>
                </c:pt>
                <c:pt idx="92">
                  <c:v>200.322</c:v>
                </c:pt>
                <c:pt idx="93">
                  <c:v>294.95800000000003</c:v>
                </c:pt>
                <c:pt idx="94">
                  <c:v>202.83600000000001</c:v>
                </c:pt>
                <c:pt idx="95">
                  <c:v>200.374</c:v>
                </c:pt>
                <c:pt idx="96">
                  <c:v>261.26400000000001</c:v>
                </c:pt>
                <c:pt idx="97">
                  <c:v>200.316</c:v>
                </c:pt>
                <c:pt idx="98">
                  <c:v>199.102</c:v>
                </c:pt>
                <c:pt idx="99">
                  <c:v>227.73</c:v>
                </c:pt>
                <c:pt idx="100">
                  <c:v>213.76900000000001</c:v>
                </c:pt>
                <c:pt idx="101">
                  <c:v>210.28700000000001</c:v>
                </c:pt>
                <c:pt idx="102">
                  <c:v>222.14</c:v>
                </c:pt>
                <c:pt idx="103">
                  <c:v>203.31</c:v>
                </c:pt>
                <c:pt idx="104">
                  <c:v>238.922</c:v>
                </c:pt>
                <c:pt idx="105">
                  <c:v>364.35300000000001</c:v>
                </c:pt>
                <c:pt idx="106">
                  <c:v>284.71199999999999</c:v>
                </c:pt>
                <c:pt idx="107">
                  <c:v>198.35599999999999</c:v>
                </c:pt>
                <c:pt idx="108">
                  <c:v>200.749</c:v>
                </c:pt>
                <c:pt idx="109">
                  <c:v>254.684</c:v>
                </c:pt>
                <c:pt idx="110">
                  <c:v>199.60300000000001</c:v>
                </c:pt>
                <c:pt idx="111">
                  <c:v>204.066</c:v>
                </c:pt>
                <c:pt idx="112">
                  <c:v>204.55199999999999</c:v>
                </c:pt>
                <c:pt idx="113">
                  <c:v>200.90899999999999</c:v>
                </c:pt>
                <c:pt idx="114">
                  <c:v>264.02300000000002</c:v>
                </c:pt>
                <c:pt idx="115">
                  <c:v>204.59399999999999</c:v>
                </c:pt>
                <c:pt idx="116">
                  <c:v>310.70600000000002</c:v>
                </c:pt>
                <c:pt idx="117">
                  <c:v>232.52099999999999</c:v>
                </c:pt>
                <c:pt idx="118">
                  <c:v>219.453</c:v>
                </c:pt>
                <c:pt idx="119">
                  <c:v>205.46799999999999</c:v>
                </c:pt>
                <c:pt idx="120">
                  <c:v>204.97</c:v>
                </c:pt>
                <c:pt idx="121">
                  <c:v>219.262</c:v>
                </c:pt>
                <c:pt idx="122">
                  <c:v>201.30199999999999</c:v>
                </c:pt>
                <c:pt idx="123">
                  <c:v>203.423</c:v>
                </c:pt>
                <c:pt idx="124">
                  <c:v>286.99700000000001</c:v>
                </c:pt>
                <c:pt idx="125">
                  <c:v>196.43</c:v>
                </c:pt>
                <c:pt idx="126">
                  <c:v>203.88399999999999</c:v>
                </c:pt>
                <c:pt idx="127">
                  <c:v>195.995</c:v>
                </c:pt>
                <c:pt idx="128">
                  <c:v>202.61500000000001</c:v>
                </c:pt>
                <c:pt idx="129">
                  <c:v>221.22</c:v>
                </c:pt>
                <c:pt idx="130">
                  <c:v>197.18199999999999</c:v>
                </c:pt>
                <c:pt idx="131">
                  <c:v>201.50399999999999</c:v>
                </c:pt>
                <c:pt idx="132">
                  <c:v>204.38</c:v>
                </c:pt>
                <c:pt idx="133">
                  <c:v>195.31299999999999</c:v>
                </c:pt>
                <c:pt idx="134">
                  <c:v>202.38</c:v>
                </c:pt>
                <c:pt idx="135">
                  <c:v>200.315</c:v>
                </c:pt>
                <c:pt idx="136">
                  <c:v>206.066</c:v>
                </c:pt>
                <c:pt idx="137">
                  <c:v>300.97300000000001</c:v>
                </c:pt>
                <c:pt idx="138">
                  <c:v>200.499</c:v>
                </c:pt>
                <c:pt idx="139">
                  <c:v>243.19900000000001</c:v>
                </c:pt>
                <c:pt idx="140">
                  <c:v>209.077</c:v>
                </c:pt>
                <c:pt idx="141">
                  <c:v>288.99700000000001</c:v>
                </c:pt>
                <c:pt idx="142">
                  <c:v>197.71799999999999</c:v>
                </c:pt>
                <c:pt idx="143">
                  <c:v>197.14599999999999</c:v>
                </c:pt>
                <c:pt idx="144">
                  <c:v>200.61799999999999</c:v>
                </c:pt>
                <c:pt idx="145">
                  <c:v>204.101</c:v>
                </c:pt>
                <c:pt idx="146">
                  <c:v>199.881</c:v>
                </c:pt>
                <c:pt idx="147">
                  <c:v>221.90799999999999</c:v>
                </c:pt>
                <c:pt idx="148">
                  <c:v>203.23500000000001</c:v>
                </c:pt>
                <c:pt idx="149">
                  <c:v>200.518</c:v>
                </c:pt>
                <c:pt idx="150">
                  <c:v>200.76300000000001</c:v>
                </c:pt>
                <c:pt idx="151">
                  <c:v>196.30699999999999</c:v>
                </c:pt>
                <c:pt idx="152">
                  <c:v>233.886</c:v>
                </c:pt>
                <c:pt idx="153">
                  <c:v>256.83699999999999</c:v>
                </c:pt>
                <c:pt idx="154">
                  <c:v>280.30700000000002</c:v>
                </c:pt>
                <c:pt idx="155">
                  <c:v>243.39699999999999</c:v>
                </c:pt>
                <c:pt idx="156">
                  <c:v>325.30799999999999</c:v>
                </c:pt>
                <c:pt idx="157">
                  <c:v>245.62799999999999</c:v>
                </c:pt>
                <c:pt idx="158">
                  <c:v>268.96100000000001</c:v>
                </c:pt>
                <c:pt idx="159">
                  <c:v>202.792</c:v>
                </c:pt>
                <c:pt idx="160">
                  <c:v>196.59899999999999</c:v>
                </c:pt>
                <c:pt idx="161">
                  <c:v>199.19900000000001</c:v>
                </c:pt>
                <c:pt idx="162">
                  <c:v>262.096</c:v>
                </c:pt>
                <c:pt idx="163">
                  <c:v>282.90100000000001</c:v>
                </c:pt>
                <c:pt idx="164">
                  <c:v>203.042</c:v>
                </c:pt>
                <c:pt idx="165">
                  <c:v>224.50399999999999</c:v>
                </c:pt>
                <c:pt idx="166">
                  <c:v>247.50399999999999</c:v>
                </c:pt>
                <c:pt idx="167">
                  <c:v>205.51400000000001</c:v>
                </c:pt>
                <c:pt idx="168">
                  <c:v>198.25399999999999</c:v>
                </c:pt>
                <c:pt idx="169">
                  <c:v>200.887</c:v>
                </c:pt>
                <c:pt idx="170">
                  <c:v>235.845</c:v>
                </c:pt>
                <c:pt idx="171">
                  <c:v>212.34800000000001</c:v>
                </c:pt>
                <c:pt idx="172">
                  <c:v>282.01499999999999</c:v>
                </c:pt>
                <c:pt idx="173">
                  <c:v>317.72699999999998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045760"/>
        <c:axId val="404045368"/>
      </c:scatterChart>
      <c:valAx>
        <c:axId val="40404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4045368"/>
        <c:crosses val="autoZero"/>
        <c:crossBetween val="midCat"/>
      </c:valAx>
      <c:valAx>
        <c:axId val="404045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4045760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'Sheet 1 - Table 1'!$C$1:$C$2</c:f>
              <c:strCache>
                <c:ptCount val="1"/>
                <c:pt idx="0">
                  <c:v>Raw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1'!$C$3:$C$176</c:f>
              <c:numCache>
                <c:formatCode>General</c:formatCode>
                <c:ptCount val="174"/>
                <c:pt idx="0">
                  <c:v>218.49700000000001</c:v>
                </c:pt>
                <c:pt idx="1">
                  <c:v>225.42400000000001</c:v>
                </c:pt>
                <c:pt idx="2">
                  <c:v>206.916</c:v>
                </c:pt>
                <c:pt idx="3">
                  <c:v>200.77199999999999</c:v>
                </c:pt>
                <c:pt idx="4">
                  <c:v>204.33600000000001</c:v>
                </c:pt>
                <c:pt idx="5">
                  <c:v>195.399</c:v>
                </c:pt>
                <c:pt idx="6">
                  <c:v>218.446</c:v>
                </c:pt>
                <c:pt idx="7">
                  <c:v>223.148</c:v>
                </c:pt>
                <c:pt idx="8">
                  <c:v>209.34100000000001</c:v>
                </c:pt>
                <c:pt idx="9">
                  <c:v>232.28299999999999</c:v>
                </c:pt>
                <c:pt idx="10">
                  <c:v>328.01600000000002</c:v>
                </c:pt>
                <c:pt idx="11">
                  <c:v>229.637</c:v>
                </c:pt>
                <c:pt idx="12">
                  <c:v>238.31200000000001</c:v>
                </c:pt>
                <c:pt idx="13">
                  <c:v>246.65299999999999</c:v>
                </c:pt>
                <c:pt idx="14">
                  <c:v>233.69399999999999</c:v>
                </c:pt>
                <c:pt idx="15">
                  <c:v>395.52699999999999</c:v>
                </c:pt>
                <c:pt idx="16">
                  <c:v>426.08300000000003</c:v>
                </c:pt>
                <c:pt idx="17">
                  <c:v>458.13900000000001</c:v>
                </c:pt>
                <c:pt idx="18">
                  <c:v>210.91</c:v>
                </c:pt>
                <c:pt idx="19">
                  <c:v>246.874</c:v>
                </c:pt>
                <c:pt idx="20">
                  <c:v>195.60499999999999</c:v>
                </c:pt>
                <c:pt idx="21">
                  <c:v>201.79</c:v>
                </c:pt>
                <c:pt idx="22">
                  <c:v>298.54899999999998</c:v>
                </c:pt>
                <c:pt idx="23">
                  <c:v>228.12899999999999</c:v>
                </c:pt>
                <c:pt idx="24">
                  <c:v>240.15700000000001</c:v>
                </c:pt>
                <c:pt idx="25">
                  <c:v>204.77199999999999</c:v>
                </c:pt>
                <c:pt idx="26">
                  <c:v>209.75700000000001</c:v>
                </c:pt>
                <c:pt idx="27">
                  <c:v>286.44900000000001</c:v>
                </c:pt>
                <c:pt idx="28">
                  <c:v>201.583</c:v>
                </c:pt>
                <c:pt idx="29">
                  <c:v>208.98500000000001</c:v>
                </c:pt>
                <c:pt idx="30">
                  <c:v>221.018</c:v>
                </c:pt>
                <c:pt idx="31">
                  <c:v>234.63200000000001</c:v>
                </c:pt>
                <c:pt idx="32">
                  <c:v>231.637</c:v>
                </c:pt>
                <c:pt idx="33">
                  <c:v>197.971</c:v>
                </c:pt>
                <c:pt idx="34">
                  <c:v>200.97900000000001</c:v>
                </c:pt>
                <c:pt idx="35">
                  <c:v>205.22399999999999</c:v>
                </c:pt>
                <c:pt idx="36">
                  <c:v>197.56899999999999</c:v>
                </c:pt>
                <c:pt idx="37">
                  <c:v>204.59700000000001</c:v>
                </c:pt>
                <c:pt idx="38">
                  <c:v>229.465</c:v>
                </c:pt>
                <c:pt idx="39">
                  <c:v>344.89699999999999</c:v>
                </c:pt>
                <c:pt idx="40">
                  <c:v>282.161</c:v>
                </c:pt>
                <c:pt idx="41">
                  <c:v>387.45699999999999</c:v>
                </c:pt>
                <c:pt idx="42">
                  <c:v>367.76</c:v>
                </c:pt>
                <c:pt idx="43">
                  <c:v>295.476</c:v>
                </c:pt>
                <c:pt idx="44">
                  <c:v>267.18099999999998</c:v>
                </c:pt>
                <c:pt idx="45">
                  <c:v>403.834</c:v>
                </c:pt>
                <c:pt idx="46">
                  <c:v>203.155</c:v>
                </c:pt>
                <c:pt idx="47">
                  <c:v>405.4</c:v>
                </c:pt>
                <c:pt idx="48">
                  <c:v>349.88</c:v>
                </c:pt>
                <c:pt idx="49">
                  <c:v>483.57900000000001</c:v>
                </c:pt>
                <c:pt idx="50">
                  <c:v>820.57600000000002</c:v>
                </c:pt>
                <c:pt idx="51">
                  <c:v>268.81700000000001</c:v>
                </c:pt>
                <c:pt idx="52">
                  <c:v>352.892</c:v>
                </c:pt>
                <c:pt idx="53">
                  <c:v>374.1</c:v>
                </c:pt>
                <c:pt idx="54">
                  <c:v>467.46800000000002</c:v>
                </c:pt>
                <c:pt idx="55">
                  <c:v>455.33800000000002</c:v>
                </c:pt>
                <c:pt idx="56">
                  <c:v>477.762</c:v>
                </c:pt>
                <c:pt idx="57">
                  <c:v>862.01599999999996</c:v>
                </c:pt>
                <c:pt idx="58">
                  <c:v>376.96199999999999</c:v>
                </c:pt>
                <c:pt idx="59">
                  <c:v>296.541</c:v>
                </c:pt>
                <c:pt idx="60">
                  <c:v>377.94900000000001</c:v>
                </c:pt>
                <c:pt idx="61">
                  <c:v>646.31299999999999</c:v>
                </c:pt>
                <c:pt idx="62">
                  <c:v>319.70400000000001</c:v>
                </c:pt>
                <c:pt idx="63">
                  <c:v>411.36500000000001</c:v>
                </c:pt>
                <c:pt idx="64">
                  <c:v>499.714</c:v>
                </c:pt>
                <c:pt idx="65">
                  <c:v>550.649</c:v>
                </c:pt>
                <c:pt idx="66">
                  <c:v>222.559</c:v>
                </c:pt>
                <c:pt idx="67">
                  <c:v>613.02099999999996</c:v>
                </c:pt>
                <c:pt idx="68">
                  <c:v>359</c:v>
                </c:pt>
                <c:pt idx="69">
                  <c:v>198.04599999999999</c:v>
                </c:pt>
                <c:pt idx="70">
                  <c:v>564.97199999999998</c:v>
                </c:pt>
                <c:pt idx="71">
                  <c:v>202.99299999999999</c:v>
                </c:pt>
                <c:pt idx="72">
                  <c:v>228.14699999999999</c:v>
                </c:pt>
                <c:pt idx="73">
                  <c:v>204.91399999999999</c:v>
                </c:pt>
                <c:pt idx="74">
                  <c:v>268.40699999999998</c:v>
                </c:pt>
                <c:pt idx="75">
                  <c:v>207.863</c:v>
                </c:pt>
                <c:pt idx="76">
                  <c:v>200.15899999999999</c:v>
                </c:pt>
                <c:pt idx="77">
                  <c:v>207.011</c:v>
                </c:pt>
                <c:pt idx="78">
                  <c:v>205.351</c:v>
                </c:pt>
                <c:pt idx="79">
                  <c:v>198.85</c:v>
                </c:pt>
                <c:pt idx="80">
                  <c:v>219.7</c:v>
                </c:pt>
                <c:pt idx="81">
                  <c:v>327.62</c:v>
                </c:pt>
                <c:pt idx="82">
                  <c:v>196.71899999999999</c:v>
                </c:pt>
                <c:pt idx="83">
                  <c:v>215.37299999999999</c:v>
                </c:pt>
                <c:pt idx="84">
                  <c:v>197.39500000000001</c:v>
                </c:pt>
                <c:pt idx="85">
                  <c:v>259.553</c:v>
                </c:pt>
                <c:pt idx="86">
                  <c:v>203.864</c:v>
                </c:pt>
                <c:pt idx="87">
                  <c:v>196.34700000000001</c:v>
                </c:pt>
                <c:pt idx="88">
                  <c:v>259.12799999999999</c:v>
                </c:pt>
                <c:pt idx="89">
                  <c:v>203.03800000000001</c:v>
                </c:pt>
                <c:pt idx="90">
                  <c:v>226.22900000000001</c:v>
                </c:pt>
                <c:pt idx="91">
                  <c:v>199.76</c:v>
                </c:pt>
                <c:pt idx="92">
                  <c:v>200.322</c:v>
                </c:pt>
                <c:pt idx="93">
                  <c:v>294.95800000000003</c:v>
                </c:pt>
                <c:pt idx="94">
                  <c:v>202.83600000000001</c:v>
                </c:pt>
                <c:pt idx="95">
                  <c:v>200.374</c:v>
                </c:pt>
                <c:pt idx="96">
                  <c:v>261.26400000000001</c:v>
                </c:pt>
                <c:pt idx="97">
                  <c:v>200.316</c:v>
                </c:pt>
                <c:pt idx="98">
                  <c:v>199.102</c:v>
                </c:pt>
                <c:pt idx="99">
                  <c:v>227.73</c:v>
                </c:pt>
                <c:pt idx="100">
                  <c:v>213.76900000000001</c:v>
                </c:pt>
                <c:pt idx="101">
                  <c:v>210.28700000000001</c:v>
                </c:pt>
                <c:pt idx="102">
                  <c:v>222.14</c:v>
                </c:pt>
                <c:pt idx="103">
                  <c:v>203.31</c:v>
                </c:pt>
                <c:pt idx="104">
                  <c:v>238.922</c:v>
                </c:pt>
                <c:pt idx="105">
                  <c:v>364.35300000000001</c:v>
                </c:pt>
                <c:pt idx="106">
                  <c:v>284.71199999999999</c:v>
                </c:pt>
                <c:pt idx="107">
                  <c:v>198.35599999999999</c:v>
                </c:pt>
                <c:pt idx="108">
                  <c:v>200.749</c:v>
                </c:pt>
                <c:pt idx="109">
                  <c:v>254.684</c:v>
                </c:pt>
                <c:pt idx="110">
                  <c:v>199.60300000000001</c:v>
                </c:pt>
                <c:pt idx="111">
                  <c:v>204.066</c:v>
                </c:pt>
                <c:pt idx="112">
                  <c:v>204.55199999999999</c:v>
                </c:pt>
                <c:pt idx="113">
                  <c:v>200.90899999999999</c:v>
                </c:pt>
                <c:pt idx="114">
                  <c:v>264.02300000000002</c:v>
                </c:pt>
                <c:pt idx="115">
                  <c:v>204.59399999999999</c:v>
                </c:pt>
                <c:pt idx="116">
                  <c:v>310.70600000000002</c:v>
                </c:pt>
                <c:pt idx="117">
                  <c:v>232.52099999999999</c:v>
                </c:pt>
                <c:pt idx="118">
                  <c:v>219.453</c:v>
                </c:pt>
                <c:pt idx="119">
                  <c:v>205.46799999999999</c:v>
                </c:pt>
                <c:pt idx="120">
                  <c:v>204.97</c:v>
                </c:pt>
                <c:pt idx="121">
                  <c:v>219.262</c:v>
                </c:pt>
                <c:pt idx="122">
                  <c:v>201.30199999999999</c:v>
                </c:pt>
                <c:pt idx="123">
                  <c:v>203.423</c:v>
                </c:pt>
                <c:pt idx="124">
                  <c:v>286.99700000000001</c:v>
                </c:pt>
                <c:pt idx="125">
                  <c:v>196.43</c:v>
                </c:pt>
                <c:pt idx="126">
                  <c:v>203.88399999999999</c:v>
                </c:pt>
                <c:pt idx="127">
                  <c:v>195.995</c:v>
                </c:pt>
                <c:pt idx="128">
                  <c:v>202.61500000000001</c:v>
                </c:pt>
                <c:pt idx="129">
                  <c:v>221.22</c:v>
                </c:pt>
                <c:pt idx="130">
                  <c:v>197.18199999999999</c:v>
                </c:pt>
                <c:pt idx="131">
                  <c:v>201.50399999999999</c:v>
                </c:pt>
                <c:pt idx="132">
                  <c:v>204.38</c:v>
                </c:pt>
                <c:pt idx="133">
                  <c:v>195.31299999999999</c:v>
                </c:pt>
                <c:pt idx="134">
                  <c:v>202.38</c:v>
                </c:pt>
                <c:pt idx="135">
                  <c:v>200.315</c:v>
                </c:pt>
                <c:pt idx="136">
                  <c:v>206.066</c:v>
                </c:pt>
                <c:pt idx="137">
                  <c:v>300.97300000000001</c:v>
                </c:pt>
                <c:pt idx="138">
                  <c:v>200.499</c:v>
                </c:pt>
                <c:pt idx="139">
                  <c:v>243.19900000000001</c:v>
                </c:pt>
                <c:pt idx="140">
                  <c:v>209.077</c:v>
                </c:pt>
                <c:pt idx="141">
                  <c:v>288.99700000000001</c:v>
                </c:pt>
                <c:pt idx="142">
                  <c:v>197.71799999999999</c:v>
                </c:pt>
                <c:pt idx="143">
                  <c:v>197.14599999999999</c:v>
                </c:pt>
                <c:pt idx="144">
                  <c:v>200.61799999999999</c:v>
                </c:pt>
                <c:pt idx="145">
                  <c:v>204.101</c:v>
                </c:pt>
                <c:pt idx="146">
                  <c:v>199.881</c:v>
                </c:pt>
                <c:pt idx="147">
                  <c:v>221.90799999999999</c:v>
                </c:pt>
                <c:pt idx="148">
                  <c:v>203.23500000000001</c:v>
                </c:pt>
                <c:pt idx="149">
                  <c:v>200.518</c:v>
                </c:pt>
                <c:pt idx="150">
                  <c:v>200.76300000000001</c:v>
                </c:pt>
                <c:pt idx="151">
                  <c:v>196.30699999999999</c:v>
                </c:pt>
                <c:pt idx="152">
                  <c:v>233.886</c:v>
                </c:pt>
                <c:pt idx="153">
                  <c:v>256.83699999999999</c:v>
                </c:pt>
                <c:pt idx="154">
                  <c:v>280.30700000000002</c:v>
                </c:pt>
                <c:pt idx="155">
                  <c:v>243.39699999999999</c:v>
                </c:pt>
                <c:pt idx="156">
                  <c:v>325.30799999999999</c:v>
                </c:pt>
                <c:pt idx="157">
                  <c:v>245.62799999999999</c:v>
                </c:pt>
                <c:pt idx="158">
                  <c:v>268.96100000000001</c:v>
                </c:pt>
                <c:pt idx="159">
                  <c:v>202.792</c:v>
                </c:pt>
                <c:pt idx="160">
                  <c:v>196.59899999999999</c:v>
                </c:pt>
                <c:pt idx="161">
                  <c:v>199.19900000000001</c:v>
                </c:pt>
                <c:pt idx="162">
                  <c:v>262.096</c:v>
                </c:pt>
                <c:pt idx="163">
                  <c:v>282.90100000000001</c:v>
                </c:pt>
                <c:pt idx="164">
                  <c:v>203.042</c:v>
                </c:pt>
                <c:pt idx="165">
                  <c:v>224.50399999999999</c:v>
                </c:pt>
                <c:pt idx="166">
                  <c:v>247.50399999999999</c:v>
                </c:pt>
                <c:pt idx="167">
                  <c:v>205.51400000000001</c:v>
                </c:pt>
                <c:pt idx="168">
                  <c:v>198.25399999999999</c:v>
                </c:pt>
                <c:pt idx="169">
                  <c:v>200.887</c:v>
                </c:pt>
                <c:pt idx="170">
                  <c:v>235.845</c:v>
                </c:pt>
                <c:pt idx="171">
                  <c:v>212.34800000000001</c:v>
                </c:pt>
                <c:pt idx="172">
                  <c:v>282.01499999999999</c:v>
                </c:pt>
                <c:pt idx="173">
                  <c:v>317.72699999999998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050464"/>
        <c:axId val="404049288"/>
      </c:scatterChart>
      <c:valAx>
        <c:axId val="404050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4049288"/>
        <c:crosses val="autoZero"/>
        <c:crossBetween val="midCat"/>
      </c:valAx>
      <c:valAx>
        <c:axId val="404049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405046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'Sheet 1 - Table 1'!$C$1:$C$2</c:f>
              <c:strCache>
                <c:ptCount val="1"/>
                <c:pt idx="0">
                  <c:v>Raw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1'!$C$3:$C$176</c:f>
              <c:numCache>
                <c:formatCode>General</c:formatCode>
                <c:ptCount val="174"/>
                <c:pt idx="0">
                  <c:v>218.49700000000001</c:v>
                </c:pt>
                <c:pt idx="1">
                  <c:v>225.42400000000001</c:v>
                </c:pt>
                <c:pt idx="2">
                  <c:v>206.916</c:v>
                </c:pt>
                <c:pt idx="3">
                  <c:v>200.77199999999999</c:v>
                </c:pt>
                <c:pt idx="4">
                  <c:v>204.33600000000001</c:v>
                </c:pt>
                <c:pt idx="5">
                  <c:v>195.399</c:v>
                </c:pt>
                <c:pt idx="6">
                  <c:v>218.446</c:v>
                </c:pt>
                <c:pt idx="7">
                  <c:v>223.148</c:v>
                </c:pt>
                <c:pt idx="8">
                  <c:v>209.34100000000001</c:v>
                </c:pt>
                <c:pt idx="9">
                  <c:v>232.28299999999999</c:v>
                </c:pt>
                <c:pt idx="10">
                  <c:v>328.01600000000002</c:v>
                </c:pt>
                <c:pt idx="11">
                  <c:v>229.637</c:v>
                </c:pt>
                <c:pt idx="12">
                  <c:v>238.31200000000001</c:v>
                </c:pt>
                <c:pt idx="13">
                  <c:v>246.65299999999999</c:v>
                </c:pt>
                <c:pt idx="14">
                  <c:v>233.69399999999999</c:v>
                </c:pt>
                <c:pt idx="15">
                  <c:v>395.52699999999999</c:v>
                </c:pt>
                <c:pt idx="16">
                  <c:v>426.08300000000003</c:v>
                </c:pt>
                <c:pt idx="17">
                  <c:v>458.13900000000001</c:v>
                </c:pt>
                <c:pt idx="18">
                  <c:v>210.91</c:v>
                </c:pt>
                <c:pt idx="19">
                  <c:v>246.874</c:v>
                </c:pt>
                <c:pt idx="20">
                  <c:v>195.60499999999999</c:v>
                </c:pt>
                <c:pt idx="21">
                  <c:v>201.79</c:v>
                </c:pt>
                <c:pt idx="22">
                  <c:v>298.54899999999998</c:v>
                </c:pt>
                <c:pt idx="23">
                  <c:v>228.12899999999999</c:v>
                </c:pt>
                <c:pt idx="24">
                  <c:v>240.15700000000001</c:v>
                </c:pt>
                <c:pt idx="25">
                  <c:v>204.77199999999999</c:v>
                </c:pt>
                <c:pt idx="26">
                  <c:v>209.75700000000001</c:v>
                </c:pt>
                <c:pt idx="27">
                  <c:v>286.44900000000001</c:v>
                </c:pt>
                <c:pt idx="28">
                  <c:v>201.583</c:v>
                </c:pt>
                <c:pt idx="29">
                  <c:v>208.98500000000001</c:v>
                </c:pt>
                <c:pt idx="30">
                  <c:v>221.018</c:v>
                </c:pt>
                <c:pt idx="31">
                  <c:v>234.63200000000001</c:v>
                </c:pt>
                <c:pt idx="32">
                  <c:v>231.637</c:v>
                </c:pt>
                <c:pt idx="33">
                  <c:v>197.971</c:v>
                </c:pt>
                <c:pt idx="34">
                  <c:v>200.97900000000001</c:v>
                </c:pt>
                <c:pt idx="35">
                  <c:v>205.22399999999999</c:v>
                </c:pt>
                <c:pt idx="36">
                  <c:v>197.56899999999999</c:v>
                </c:pt>
                <c:pt idx="37">
                  <c:v>204.59700000000001</c:v>
                </c:pt>
                <c:pt idx="38">
                  <c:v>229.465</c:v>
                </c:pt>
                <c:pt idx="39">
                  <c:v>344.89699999999999</c:v>
                </c:pt>
                <c:pt idx="40">
                  <c:v>282.161</c:v>
                </c:pt>
                <c:pt idx="41">
                  <c:v>387.45699999999999</c:v>
                </c:pt>
                <c:pt idx="42">
                  <c:v>367.76</c:v>
                </c:pt>
                <c:pt idx="43">
                  <c:v>295.476</c:v>
                </c:pt>
                <c:pt idx="44">
                  <c:v>267.18099999999998</c:v>
                </c:pt>
                <c:pt idx="45">
                  <c:v>403.834</c:v>
                </c:pt>
                <c:pt idx="46">
                  <c:v>203.155</c:v>
                </c:pt>
                <c:pt idx="47">
                  <c:v>405.4</c:v>
                </c:pt>
                <c:pt idx="48">
                  <c:v>349.88</c:v>
                </c:pt>
                <c:pt idx="49">
                  <c:v>483.57900000000001</c:v>
                </c:pt>
                <c:pt idx="50">
                  <c:v>820.57600000000002</c:v>
                </c:pt>
                <c:pt idx="51">
                  <c:v>268.81700000000001</c:v>
                </c:pt>
                <c:pt idx="52">
                  <c:v>352.892</c:v>
                </c:pt>
                <c:pt idx="53">
                  <c:v>374.1</c:v>
                </c:pt>
                <c:pt idx="54">
                  <c:v>467.46800000000002</c:v>
                </c:pt>
                <c:pt idx="55">
                  <c:v>455.33800000000002</c:v>
                </c:pt>
                <c:pt idx="56">
                  <c:v>477.762</c:v>
                </c:pt>
                <c:pt idx="57">
                  <c:v>862.01599999999996</c:v>
                </c:pt>
                <c:pt idx="58">
                  <c:v>376.96199999999999</c:v>
                </c:pt>
                <c:pt idx="59">
                  <c:v>296.541</c:v>
                </c:pt>
                <c:pt idx="60">
                  <c:v>377.94900000000001</c:v>
                </c:pt>
                <c:pt idx="61">
                  <c:v>646.31299999999999</c:v>
                </c:pt>
                <c:pt idx="62">
                  <c:v>319.70400000000001</c:v>
                </c:pt>
                <c:pt idx="63">
                  <c:v>411.36500000000001</c:v>
                </c:pt>
                <c:pt idx="64">
                  <c:v>499.714</c:v>
                </c:pt>
                <c:pt idx="65">
                  <c:v>550.649</c:v>
                </c:pt>
                <c:pt idx="66">
                  <c:v>222.559</c:v>
                </c:pt>
                <c:pt idx="67">
                  <c:v>613.02099999999996</c:v>
                </c:pt>
                <c:pt idx="68">
                  <c:v>359</c:v>
                </c:pt>
                <c:pt idx="69">
                  <c:v>198.04599999999999</c:v>
                </c:pt>
                <c:pt idx="70">
                  <c:v>564.97199999999998</c:v>
                </c:pt>
                <c:pt idx="71">
                  <c:v>202.99299999999999</c:v>
                </c:pt>
                <c:pt idx="72">
                  <c:v>228.14699999999999</c:v>
                </c:pt>
                <c:pt idx="73">
                  <c:v>204.91399999999999</c:v>
                </c:pt>
                <c:pt idx="74">
                  <c:v>268.40699999999998</c:v>
                </c:pt>
                <c:pt idx="75">
                  <c:v>207.863</c:v>
                </c:pt>
                <c:pt idx="76">
                  <c:v>200.15899999999999</c:v>
                </c:pt>
                <c:pt idx="77">
                  <c:v>207.011</c:v>
                </c:pt>
                <c:pt idx="78">
                  <c:v>205.351</c:v>
                </c:pt>
                <c:pt idx="79">
                  <c:v>198.85</c:v>
                </c:pt>
                <c:pt idx="80">
                  <c:v>219.7</c:v>
                </c:pt>
                <c:pt idx="81">
                  <c:v>327.62</c:v>
                </c:pt>
                <c:pt idx="82">
                  <c:v>196.71899999999999</c:v>
                </c:pt>
                <c:pt idx="83">
                  <c:v>215.37299999999999</c:v>
                </c:pt>
                <c:pt idx="84">
                  <c:v>197.39500000000001</c:v>
                </c:pt>
                <c:pt idx="85">
                  <c:v>259.553</c:v>
                </c:pt>
                <c:pt idx="86">
                  <c:v>203.864</c:v>
                </c:pt>
                <c:pt idx="87">
                  <c:v>196.34700000000001</c:v>
                </c:pt>
                <c:pt idx="88">
                  <c:v>259.12799999999999</c:v>
                </c:pt>
                <c:pt idx="89">
                  <c:v>203.03800000000001</c:v>
                </c:pt>
                <c:pt idx="90">
                  <c:v>226.22900000000001</c:v>
                </c:pt>
                <c:pt idx="91">
                  <c:v>199.76</c:v>
                </c:pt>
                <c:pt idx="92">
                  <c:v>200.322</c:v>
                </c:pt>
                <c:pt idx="93">
                  <c:v>294.95800000000003</c:v>
                </c:pt>
                <c:pt idx="94">
                  <c:v>202.83600000000001</c:v>
                </c:pt>
                <c:pt idx="95">
                  <c:v>200.374</c:v>
                </c:pt>
                <c:pt idx="96">
                  <c:v>261.26400000000001</c:v>
                </c:pt>
                <c:pt idx="97">
                  <c:v>200.316</c:v>
                </c:pt>
                <c:pt idx="98">
                  <c:v>199.102</c:v>
                </c:pt>
                <c:pt idx="99">
                  <c:v>227.73</c:v>
                </c:pt>
                <c:pt idx="100">
                  <c:v>213.76900000000001</c:v>
                </c:pt>
                <c:pt idx="101">
                  <c:v>210.28700000000001</c:v>
                </c:pt>
                <c:pt idx="102">
                  <c:v>222.14</c:v>
                </c:pt>
                <c:pt idx="103">
                  <c:v>203.31</c:v>
                </c:pt>
                <c:pt idx="104">
                  <c:v>238.922</c:v>
                </c:pt>
                <c:pt idx="105">
                  <c:v>364.35300000000001</c:v>
                </c:pt>
                <c:pt idx="106">
                  <c:v>284.71199999999999</c:v>
                </c:pt>
                <c:pt idx="107">
                  <c:v>198.35599999999999</c:v>
                </c:pt>
                <c:pt idx="108">
                  <c:v>200.749</c:v>
                </c:pt>
                <c:pt idx="109">
                  <c:v>254.684</c:v>
                </c:pt>
                <c:pt idx="110">
                  <c:v>199.60300000000001</c:v>
                </c:pt>
                <c:pt idx="111">
                  <c:v>204.066</c:v>
                </c:pt>
                <c:pt idx="112">
                  <c:v>204.55199999999999</c:v>
                </c:pt>
                <c:pt idx="113">
                  <c:v>200.90899999999999</c:v>
                </c:pt>
                <c:pt idx="114">
                  <c:v>264.02300000000002</c:v>
                </c:pt>
                <c:pt idx="115">
                  <c:v>204.59399999999999</c:v>
                </c:pt>
                <c:pt idx="116">
                  <c:v>310.70600000000002</c:v>
                </c:pt>
                <c:pt idx="117">
                  <c:v>232.52099999999999</c:v>
                </c:pt>
                <c:pt idx="118">
                  <c:v>219.453</c:v>
                </c:pt>
                <c:pt idx="119">
                  <c:v>205.46799999999999</c:v>
                </c:pt>
                <c:pt idx="120">
                  <c:v>204.97</c:v>
                </c:pt>
                <c:pt idx="121">
                  <c:v>219.262</c:v>
                </c:pt>
                <c:pt idx="122">
                  <c:v>201.30199999999999</c:v>
                </c:pt>
                <c:pt idx="123">
                  <c:v>203.423</c:v>
                </c:pt>
                <c:pt idx="124">
                  <c:v>286.99700000000001</c:v>
                </c:pt>
                <c:pt idx="125">
                  <c:v>196.43</c:v>
                </c:pt>
                <c:pt idx="126">
                  <c:v>203.88399999999999</c:v>
                </c:pt>
                <c:pt idx="127">
                  <c:v>195.995</c:v>
                </c:pt>
                <c:pt idx="128">
                  <c:v>202.61500000000001</c:v>
                </c:pt>
                <c:pt idx="129">
                  <c:v>221.22</c:v>
                </c:pt>
                <c:pt idx="130">
                  <c:v>197.18199999999999</c:v>
                </c:pt>
                <c:pt idx="131">
                  <c:v>201.50399999999999</c:v>
                </c:pt>
                <c:pt idx="132">
                  <c:v>204.38</c:v>
                </c:pt>
                <c:pt idx="133">
                  <c:v>195.31299999999999</c:v>
                </c:pt>
                <c:pt idx="134">
                  <c:v>202.38</c:v>
                </c:pt>
                <c:pt idx="135">
                  <c:v>200.315</c:v>
                </c:pt>
                <c:pt idx="136">
                  <c:v>206.066</c:v>
                </c:pt>
                <c:pt idx="137">
                  <c:v>300.97300000000001</c:v>
                </c:pt>
                <c:pt idx="138">
                  <c:v>200.499</c:v>
                </c:pt>
                <c:pt idx="139">
                  <c:v>243.19900000000001</c:v>
                </c:pt>
                <c:pt idx="140">
                  <c:v>209.077</c:v>
                </c:pt>
                <c:pt idx="141">
                  <c:v>288.99700000000001</c:v>
                </c:pt>
                <c:pt idx="142">
                  <c:v>197.71799999999999</c:v>
                </c:pt>
                <c:pt idx="143">
                  <c:v>197.14599999999999</c:v>
                </c:pt>
                <c:pt idx="144">
                  <c:v>200.61799999999999</c:v>
                </c:pt>
                <c:pt idx="145">
                  <c:v>204.101</c:v>
                </c:pt>
                <c:pt idx="146">
                  <c:v>199.881</c:v>
                </c:pt>
                <c:pt idx="147">
                  <c:v>221.90799999999999</c:v>
                </c:pt>
                <c:pt idx="148">
                  <c:v>203.23500000000001</c:v>
                </c:pt>
                <c:pt idx="149">
                  <c:v>200.518</c:v>
                </c:pt>
                <c:pt idx="150">
                  <c:v>200.76300000000001</c:v>
                </c:pt>
                <c:pt idx="151">
                  <c:v>196.30699999999999</c:v>
                </c:pt>
                <c:pt idx="152">
                  <c:v>233.886</c:v>
                </c:pt>
                <c:pt idx="153">
                  <c:v>256.83699999999999</c:v>
                </c:pt>
                <c:pt idx="154">
                  <c:v>280.30700000000002</c:v>
                </c:pt>
                <c:pt idx="155">
                  <c:v>243.39699999999999</c:v>
                </c:pt>
                <c:pt idx="156">
                  <c:v>325.30799999999999</c:v>
                </c:pt>
                <c:pt idx="157">
                  <c:v>245.62799999999999</c:v>
                </c:pt>
                <c:pt idx="158">
                  <c:v>268.96100000000001</c:v>
                </c:pt>
                <c:pt idx="159">
                  <c:v>202.792</c:v>
                </c:pt>
                <c:pt idx="160">
                  <c:v>196.59899999999999</c:v>
                </c:pt>
                <c:pt idx="161">
                  <c:v>199.19900000000001</c:v>
                </c:pt>
                <c:pt idx="162">
                  <c:v>262.096</c:v>
                </c:pt>
                <c:pt idx="163">
                  <c:v>282.90100000000001</c:v>
                </c:pt>
                <c:pt idx="164">
                  <c:v>203.042</c:v>
                </c:pt>
                <c:pt idx="165">
                  <c:v>224.50399999999999</c:v>
                </c:pt>
                <c:pt idx="166">
                  <c:v>247.50399999999999</c:v>
                </c:pt>
                <c:pt idx="167">
                  <c:v>205.51400000000001</c:v>
                </c:pt>
                <c:pt idx="168">
                  <c:v>198.25399999999999</c:v>
                </c:pt>
                <c:pt idx="169">
                  <c:v>200.887</c:v>
                </c:pt>
                <c:pt idx="170">
                  <c:v>235.845</c:v>
                </c:pt>
                <c:pt idx="171">
                  <c:v>212.34800000000001</c:v>
                </c:pt>
                <c:pt idx="172">
                  <c:v>282.01499999999999</c:v>
                </c:pt>
                <c:pt idx="173">
                  <c:v>317.72699999999998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3352544"/>
        <c:axId val="403350584"/>
      </c:scatterChart>
      <c:valAx>
        <c:axId val="403352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3350584"/>
        <c:crosses val="autoZero"/>
        <c:crossBetween val="midCat"/>
      </c:valAx>
      <c:valAx>
        <c:axId val="403350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335254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sr-Latn-R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'Sheet 1 - Table 1'!$C$1:$C$2</c:f>
              <c:strCache>
                <c:ptCount val="1"/>
                <c:pt idx="0">
                  <c:v>Raw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1'!$C$3:$C$176</c:f>
              <c:numCache>
                <c:formatCode>General</c:formatCode>
                <c:ptCount val="174"/>
                <c:pt idx="0">
                  <c:v>218.49700000000001</c:v>
                </c:pt>
                <c:pt idx="1">
                  <c:v>225.42400000000001</c:v>
                </c:pt>
                <c:pt idx="2">
                  <c:v>206.916</c:v>
                </c:pt>
                <c:pt idx="3">
                  <c:v>200.77199999999999</c:v>
                </c:pt>
                <c:pt idx="4">
                  <c:v>204.33600000000001</c:v>
                </c:pt>
                <c:pt idx="5">
                  <c:v>195.399</c:v>
                </c:pt>
                <c:pt idx="6">
                  <c:v>218.446</c:v>
                </c:pt>
                <c:pt idx="7">
                  <c:v>223.148</c:v>
                </c:pt>
                <c:pt idx="8">
                  <c:v>209.34100000000001</c:v>
                </c:pt>
                <c:pt idx="9">
                  <c:v>232.28299999999999</c:v>
                </c:pt>
                <c:pt idx="10">
                  <c:v>328.01600000000002</c:v>
                </c:pt>
                <c:pt idx="11">
                  <c:v>229.637</c:v>
                </c:pt>
                <c:pt idx="12">
                  <c:v>238.31200000000001</c:v>
                </c:pt>
                <c:pt idx="13">
                  <c:v>246.65299999999999</c:v>
                </c:pt>
                <c:pt idx="14">
                  <c:v>233.69399999999999</c:v>
                </c:pt>
                <c:pt idx="15">
                  <c:v>395.52699999999999</c:v>
                </c:pt>
                <c:pt idx="16">
                  <c:v>426.08300000000003</c:v>
                </c:pt>
                <c:pt idx="17">
                  <c:v>458.13900000000001</c:v>
                </c:pt>
                <c:pt idx="18">
                  <c:v>210.91</c:v>
                </c:pt>
                <c:pt idx="19">
                  <c:v>246.874</c:v>
                </c:pt>
                <c:pt idx="20">
                  <c:v>195.60499999999999</c:v>
                </c:pt>
                <c:pt idx="21">
                  <c:v>201.79</c:v>
                </c:pt>
                <c:pt idx="22">
                  <c:v>298.54899999999998</c:v>
                </c:pt>
                <c:pt idx="23">
                  <c:v>228.12899999999999</c:v>
                </c:pt>
                <c:pt idx="24">
                  <c:v>240.15700000000001</c:v>
                </c:pt>
                <c:pt idx="25">
                  <c:v>204.77199999999999</c:v>
                </c:pt>
                <c:pt idx="26">
                  <c:v>209.75700000000001</c:v>
                </c:pt>
                <c:pt idx="27">
                  <c:v>286.44900000000001</c:v>
                </c:pt>
                <c:pt idx="28">
                  <c:v>201.583</c:v>
                </c:pt>
                <c:pt idx="29">
                  <c:v>208.98500000000001</c:v>
                </c:pt>
                <c:pt idx="30">
                  <c:v>221.018</c:v>
                </c:pt>
                <c:pt idx="31">
                  <c:v>234.63200000000001</c:v>
                </c:pt>
                <c:pt idx="32">
                  <c:v>231.637</c:v>
                </c:pt>
                <c:pt idx="33">
                  <c:v>197.971</c:v>
                </c:pt>
                <c:pt idx="34">
                  <c:v>200.97900000000001</c:v>
                </c:pt>
                <c:pt idx="35">
                  <c:v>205.22399999999999</c:v>
                </c:pt>
                <c:pt idx="36">
                  <c:v>197.56899999999999</c:v>
                </c:pt>
                <c:pt idx="37">
                  <c:v>204.59700000000001</c:v>
                </c:pt>
                <c:pt idx="38">
                  <c:v>229.465</c:v>
                </c:pt>
                <c:pt idx="39">
                  <c:v>344.89699999999999</c:v>
                </c:pt>
                <c:pt idx="40">
                  <c:v>282.161</c:v>
                </c:pt>
                <c:pt idx="41">
                  <c:v>387.45699999999999</c:v>
                </c:pt>
                <c:pt idx="42">
                  <c:v>367.76</c:v>
                </c:pt>
                <c:pt idx="43">
                  <c:v>295.476</c:v>
                </c:pt>
                <c:pt idx="44">
                  <c:v>267.18099999999998</c:v>
                </c:pt>
                <c:pt idx="45">
                  <c:v>403.834</c:v>
                </c:pt>
                <c:pt idx="46">
                  <c:v>203.155</c:v>
                </c:pt>
                <c:pt idx="47">
                  <c:v>405.4</c:v>
                </c:pt>
                <c:pt idx="48">
                  <c:v>349.88</c:v>
                </c:pt>
                <c:pt idx="49">
                  <c:v>483.57900000000001</c:v>
                </c:pt>
                <c:pt idx="50">
                  <c:v>820.57600000000002</c:v>
                </c:pt>
                <c:pt idx="51">
                  <c:v>268.81700000000001</c:v>
                </c:pt>
                <c:pt idx="52">
                  <c:v>352.892</c:v>
                </c:pt>
                <c:pt idx="53">
                  <c:v>374.1</c:v>
                </c:pt>
                <c:pt idx="54">
                  <c:v>467.46800000000002</c:v>
                </c:pt>
                <c:pt idx="55">
                  <c:v>455.33800000000002</c:v>
                </c:pt>
                <c:pt idx="56">
                  <c:v>477.762</c:v>
                </c:pt>
                <c:pt idx="57">
                  <c:v>862.01599999999996</c:v>
                </c:pt>
                <c:pt idx="58">
                  <c:v>376.96199999999999</c:v>
                </c:pt>
                <c:pt idx="59">
                  <c:v>296.541</c:v>
                </c:pt>
                <c:pt idx="60">
                  <c:v>377.94900000000001</c:v>
                </c:pt>
                <c:pt idx="61">
                  <c:v>646.31299999999999</c:v>
                </c:pt>
                <c:pt idx="62">
                  <c:v>319.70400000000001</c:v>
                </c:pt>
                <c:pt idx="63">
                  <c:v>411.36500000000001</c:v>
                </c:pt>
                <c:pt idx="64">
                  <c:v>499.714</c:v>
                </c:pt>
                <c:pt idx="65">
                  <c:v>550.649</c:v>
                </c:pt>
                <c:pt idx="66">
                  <c:v>222.559</c:v>
                </c:pt>
                <c:pt idx="67">
                  <c:v>613.02099999999996</c:v>
                </c:pt>
                <c:pt idx="68">
                  <c:v>359</c:v>
                </c:pt>
                <c:pt idx="69">
                  <c:v>198.04599999999999</c:v>
                </c:pt>
                <c:pt idx="70">
                  <c:v>564.97199999999998</c:v>
                </c:pt>
                <c:pt idx="71">
                  <c:v>202.99299999999999</c:v>
                </c:pt>
                <c:pt idx="72">
                  <c:v>228.14699999999999</c:v>
                </c:pt>
                <c:pt idx="73">
                  <c:v>204.91399999999999</c:v>
                </c:pt>
                <c:pt idx="74">
                  <c:v>268.40699999999998</c:v>
                </c:pt>
                <c:pt idx="75">
                  <c:v>207.863</c:v>
                </c:pt>
                <c:pt idx="76">
                  <c:v>200.15899999999999</c:v>
                </c:pt>
                <c:pt idx="77">
                  <c:v>207.011</c:v>
                </c:pt>
                <c:pt idx="78">
                  <c:v>205.351</c:v>
                </c:pt>
                <c:pt idx="79">
                  <c:v>198.85</c:v>
                </c:pt>
                <c:pt idx="80">
                  <c:v>219.7</c:v>
                </c:pt>
                <c:pt idx="81">
                  <c:v>327.62</c:v>
                </c:pt>
                <c:pt idx="82">
                  <c:v>196.71899999999999</c:v>
                </c:pt>
                <c:pt idx="83">
                  <c:v>215.37299999999999</c:v>
                </c:pt>
                <c:pt idx="84">
                  <c:v>197.39500000000001</c:v>
                </c:pt>
                <c:pt idx="85">
                  <c:v>259.553</c:v>
                </c:pt>
                <c:pt idx="86">
                  <c:v>203.864</c:v>
                </c:pt>
                <c:pt idx="87">
                  <c:v>196.34700000000001</c:v>
                </c:pt>
                <c:pt idx="88">
                  <c:v>259.12799999999999</c:v>
                </c:pt>
                <c:pt idx="89">
                  <c:v>203.03800000000001</c:v>
                </c:pt>
                <c:pt idx="90">
                  <c:v>226.22900000000001</c:v>
                </c:pt>
                <c:pt idx="91">
                  <c:v>199.76</c:v>
                </c:pt>
                <c:pt idx="92">
                  <c:v>200.322</c:v>
                </c:pt>
                <c:pt idx="93">
                  <c:v>294.95800000000003</c:v>
                </c:pt>
                <c:pt idx="94">
                  <c:v>202.83600000000001</c:v>
                </c:pt>
                <c:pt idx="95">
                  <c:v>200.374</c:v>
                </c:pt>
                <c:pt idx="96">
                  <c:v>261.26400000000001</c:v>
                </c:pt>
                <c:pt idx="97">
                  <c:v>200.316</c:v>
                </c:pt>
                <c:pt idx="98">
                  <c:v>199.102</c:v>
                </c:pt>
                <c:pt idx="99">
                  <c:v>227.73</c:v>
                </c:pt>
                <c:pt idx="100">
                  <c:v>213.76900000000001</c:v>
                </c:pt>
                <c:pt idx="101">
                  <c:v>210.28700000000001</c:v>
                </c:pt>
                <c:pt idx="102">
                  <c:v>222.14</c:v>
                </c:pt>
                <c:pt idx="103">
                  <c:v>203.31</c:v>
                </c:pt>
                <c:pt idx="104">
                  <c:v>238.922</c:v>
                </c:pt>
                <c:pt idx="105">
                  <c:v>364.35300000000001</c:v>
                </c:pt>
                <c:pt idx="106">
                  <c:v>284.71199999999999</c:v>
                </c:pt>
                <c:pt idx="107">
                  <c:v>198.35599999999999</c:v>
                </c:pt>
                <c:pt idx="108">
                  <c:v>200.749</c:v>
                </c:pt>
                <c:pt idx="109">
                  <c:v>254.684</c:v>
                </c:pt>
                <c:pt idx="110">
                  <c:v>199.60300000000001</c:v>
                </c:pt>
                <c:pt idx="111">
                  <c:v>204.066</c:v>
                </c:pt>
                <c:pt idx="112">
                  <c:v>204.55199999999999</c:v>
                </c:pt>
                <c:pt idx="113">
                  <c:v>200.90899999999999</c:v>
                </c:pt>
                <c:pt idx="114">
                  <c:v>264.02300000000002</c:v>
                </c:pt>
                <c:pt idx="115">
                  <c:v>204.59399999999999</c:v>
                </c:pt>
                <c:pt idx="116">
                  <c:v>310.70600000000002</c:v>
                </c:pt>
                <c:pt idx="117">
                  <c:v>232.52099999999999</c:v>
                </c:pt>
                <c:pt idx="118">
                  <c:v>219.453</c:v>
                </c:pt>
                <c:pt idx="119">
                  <c:v>205.46799999999999</c:v>
                </c:pt>
                <c:pt idx="120">
                  <c:v>204.97</c:v>
                </c:pt>
                <c:pt idx="121">
                  <c:v>219.262</c:v>
                </c:pt>
                <c:pt idx="122">
                  <c:v>201.30199999999999</c:v>
                </c:pt>
                <c:pt idx="123">
                  <c:v>203.423</c:v>
                </c:pt>
                <c:pt idx="124">
                  <c:v>286.99700000000001</c:v>
                </c:pt>
                <c:pt idx="125">
                  <c:v>196.43</c:v>
                </c:pt>
                <c:pt idx="126">
                  <c:v>203.88399999999999</c:v>
                </c:pt>
                <c:pt idx="127">
                  <c:v>195.995</c:v>
                </c:pt>
                <c:pt idx="128">
                  <c:v>202.61500000000001</c:v>
                </c:pt>
                <c:pt idx="129">
                  <c:v>221.22</c:v>
                </c:pt>
                <c:pt idx="130">
                  <c:v>197.18199999999999</c:v>
                </c:pt>
                <c:pt idx="131">
                  <c:v>201.50399999999999</c:v>
                </c:pt>
                <c:pt idx="132">
                  <c:v>204.38</c:v>
                </c:pt>
                <c:pt idx="133">
                  <c:v>195.31299999999999</c:v>
                </c:pt>
                <c:pt idx="134">
                  <c:v>202.38</c:v>
                </c:pt>
                <c:pt idx="135">
                  <c:v>200.315</c:v>
                </c:pt>
                <c:pt idx="136">
                  <c:v>206.066</c:v>
                </c:pt>
                <c:pt idx="137">
                  <c:v>300.97300000000001</c:v>
                </c:pt>
                <c:pt idx="138">
                  <c:v>200.499</c:v>
                </c:pt>
                <c:pt idx="139">
                  <c:v>243.19900000000001</c:v>
                </c:pt>
                <c:pt idx="140">
                  <c:v>209.077</c:v>
                </c:pt>
                <c:pt idx="141">
                  <c:v>288.99700000000001</c:v>
                </c:pt>
                <c:pt idx="142">
                  <c:v>197.71799999999999</c:v>
                </c:pt>
                <c:pt idx="143">
                  <c:v>197.14599999999999</c:v>
                </c:pt>
                <c:pt idx="144">
                  <c:v>200.61799999999999</c:v>
                </c:pt>
                <c:pt idx="145">
                  <c:v>204.101</c:v>
                </c:pt>
                <c:pt idx="146">
                  <c:v>199.881</c:v>
                </c:pt>
                <c:pt idx="147">
                  <c:v>221.90799999999999</c:v>
                </c:pt>
                <c:pt idx="148">
                  <c:v>203.23500000000001</c:v>
                </c:pt>
                <c:pt idx="149">
                  <c:v>200.518</c:v>
                </c:pt>
                <c:pt idx="150">
                  <c:v>200.76300000000001</c:v>
                </c:pt>
                <c:pt idx="151">
                  <c:v>196.30699999999999</c:v>
                </c:pt>
                <c:pt idx="152">
                  <c:v>233.886</c:v>
                </c:pt>
                <c:pt idx="153">
                  <c:v>256.83699999999999</c:v>
                </c:pt>
                <c:pt idx="154">
                  <c:v>280.30700000000002</c:v>
                </c:pt>
                <c:pt idx="155">
                  <c:v>243.39699999999999</c:v>
                </c:pt>
                <c:pt idx="156">
                  <c:v>325.30799999999999</c:v>
                </c:pt>
                <c:pt idx="157">
                  <c:v>245.62799999999999</c:v>
                </c:pt>
                <c:pt idx="158">
                  <c:v>268.96100000000001</c:v>
                </c:pt>
                <c:pt idx="159">
                  <c:v>202.792</c:v>
                </c:pt>
                <c:pt idx="160">
                  <c:v>196.59899999999999</c:v>
                </c:pt>
                <c:pt idx="161">
                  <c:v>199.19900000000001</c:v>
                </c:pt>
                <c:pt idx="162">
                  <c:v>262.096</c:v>
                </c:pt>
                <c:pt idx="163">
                  <c:v>282.90100000000001</c:v>
                </c:pt>
                <c:pt idx="164">
                  <c:v>203.042</c:v>
                </c:pt>
                <c:pt idx="165">
                  <c:v>224.50399999999999</c:v>
                </c:pt>
                <c:pt idx="166">
                  <c:v>247.50399999999999</c:v>
                </c:pt>
                <c:pt idx="167">
                  <c:v>205.51400000000001</c:v>
                </c:pt>
                <c:pt idx="168">
                  <c:v>198.25399999999999</c:v>
                </c:pt>
                <c:pt idx="169">
                  <c:v>200.887</c:v>
                </c:pt>
                <c:pt idx="170">
                  <c:v>235.845</c:v>
                </c:pt>
                <c:pt idx="171">
                  <c:v>212.34800000000001</c:v>
                </c:pt>
                <c:pt idx="172">
                  <c:v>282.01499999999999</c:v>
                </c:pt>
                <c:pt idx="173">
                  <c:v>317.72699999999998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'Sheet 1 - Table 1'!$D$1:$D$2</c:f>
              <c:strCache>
                <c:ptCount val="1"/>
                <c:pt idx="0">
                  <c:v>new-rto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1'!$D$3:$D$176</c:f>
              <c:numCache>
                <c:formatCode>General</c:formatCode>
                <c:ptCount val="174"/>
                <c:pt idx="0">
                  <c:v>611.79160000000013</c:v>
                </c:pt>
                <c:pt idx="1">
                  <c:v>575.64856000000009</c:v>
                </c:pt>
                <c:pt idx="2">
                  <c:v>543.19383600000015</c:v>
                </c:pt>
                <c:pt idx="3">
                  <c:v>515.14017120000005</c:v>
                </c:pt>
                <c:pt idx="4">
                  <c:v>488.34638100000012</c:v>
                </c:pt>
                <c:pt idx="5">
                  <c:v>466.12692712800015</c:v>
                </c:pt>
                <c:pt idx="6">
                  <c:v>443.28799861000016</c:v>
                </c:pt>
                <c:pt idx="7">
                  <c:v>424.70296652432012</c:v>
                </c:pt>
                <c:pt idx="8">
                  <c:v>405.05121887410007</c:v>
                </c:pt>
                <c:pt idx="9">
                  <c:v>394.33751288469921</c:v>
                </c:pt>
                <c:pt idx="10">
                  <c:v>428.07604590443759</c:v>
                </c:pt>
                <c:pt idx="11">
                  <c:v>409.14931719138133</c:v>
                </c:pt>
                <c:pt idx="12">
                  <c:v>396.01404376189191</c:v>
                </c:pt>
                <c:pt idx="13">
                  <c:v>387.63431184638659</c:v>
                </c:pt>
                <c:pt idx="14">
                  <c:v>373.47577587636334</c:v>
                </c:pt>
                <c:pt idx="15">
                  <c:v>435.05272398188094</c:v>
                </c:pt>
                <c:pt idx="16">
                  <c:v>498.5905547075314</c:v>
                </c:pt>
                <c:pt idx="17">
                  <c:v>564.07688204823285</c:v>
                </c:pt>
                <c:pt idx="18">
                  <c:v>555.18429931310038</c:v>
                </c:pt>
                <c:pt idx="19">
                  <c:v>535.18792430451208</c:v>
                </c:pt>
                <c:pt idx="20">
                  <c:v>529.43766130451058</c:v>
                </c:pt>
                <c:pt idx="21">
                  <c:v>519.83352166146403</c:v>
                </c:pt>
                <c:pt idx="22">
                  <c:v>511.6937456566535</c:v>
                </c:pt>
                <c:pt idx="23">
                  <c:v>496.09866254578583</c:v>
                </c:pt>
                <c:pt idx="24">
                  <c:v>477.65966860052521</c:v>
                </c:pt>
                <c:pt idx="25">
                  <c:v>469.54915681885888</c:v>
                </c:pt>
                <c:pt idx="26">
                  <c:v>459.03577070752056</c:v>
                </c:pt>
                <c:pt idx="27">
                  <c:v>455.46696702327574</c:v>
                </c:pt>
                <c:pt idx="28">
                  <c:v>448.30944427309163</c:v>
                </c:pt>
                <c:pt idx="29">
                  <c:v>438.12006640271164</c:v>
                </c:pt>
                <c:pt idx="30">
                  <c:v>424.44673966367674</c:v>
                </c:pt>
                <c:pt idx="31">
                  <c:v>407.79741760842171</c:v>
                </c:pt>
                <c:pt idx="32">
                  <c:v>393.35851256758087</c:v>
                </c:pt>
                <c:pt idx="33">
                  <c:v>388.79894435882403</c:v>
                </c:pt>
                <c:pt idx="34">
                  <c:v>382.41533466614277</c:v>
                </c:pt>
                <c:pt idx="35">
                  <c:v>374.3265474684095</c:v>
                </c:pt>
                <c:pt idx="36">
                  <c:v>368.0739043635615</c:v>
                </c:pt>
                <c:pt idx="37">
                  <c:v>359.47693440499893</c:v>
                </c:pt>
                <c:pt idx="38">
                  <c:v>348.45257253448477</c:v>
                </c:pt>
                <c:pt idx="39">
                  <c:v>391.43168369402349</c:v>
                </c:pt>
                <c:pt idx="40">
                  <c:v>396.9208568963096</c:v>
                </c:pt>
                <c:pt idx="41">
                  <c:v>448.65564862119822</c:v>
                </c:pt>
                <c:pt idx="42">
                  <c:v>480.88822343214605</c:v>
                </c:pt>
                <c:pt idx="43">
                  <c:v>472.61468679469237</c:v>
                </c:pt>
                <c:pt idx="44">
                  <c:v>453.01660098003833</c:v>
                </c:pt>
                <c:pt idx="45">
                  <c:v>496.44266630370078</c:v>
                </c:pt>
                <c:pt idx="46">
                  <c:v>495.84844679383104</c:v>
                </c:pt>
                <c:pt idx="47">
                  <c:v>533.75070970599768</c:v>
                </c:pt>
                <c:pt idx="48">
                  <c:v>537.62883556779263</c:v>
                </c:pt>
                <c:pt idx="49">
                  <c:v>600.39416916016876</c:v>
                </c:pt>
                <c:pt idx="50">
                  <c:v>805.08455767839155</c:v>
                </c:pt>
                <c:pt idx="51">
                  <c:v>785.68605701973684</c:v>
                </c:pt>
                <c:pt idx="52">
                  <c:v>742.94508091602904</c:v>
                </c:pt>
                <c:pt idx="53">
                  <c:v>713.21086618598679</c:v>
                </c:pt>
                <c:pt idx="54">
                  <c:v>728.68432359279279</c:v>
                </c:pt>
                <c:pt idx="55">
                  <c:v>733.02586085637768</c:v>
                </c:pt>
                <c:pt idx="56">
                  <c:v>744.08066743131758</c:v>
                </c:pt>
                <c:pt idx="57">
                  <c:v>927.12871408270587</c:v>
                </c:pt>
                <c:pt idx="58">
                  <c:v>892.60242061936742</c:v>
                </c:pt>
                <c:pt idx="59">
                  <c:v>880.38917870786963</c:v>
                </c:pt>
                <c:pt idx="60">
                  <c:v>843.49189097247768</c:v>
                </c:pt>
                <c:pt idx="61">
                  <c:v>908.37298475337434</c:v>
                </c:pt>
                <c:pt idx="62">
                  <c:v>890.9462416877069</c:v>
                </c:pt>
                <c:pt idx="63">
                  <c:v>847.28629738763925</c:v>
                </c:pt>
                <c:pt idx="64">
                  <c:v>840.46634576704264</c:v>
                </c:pt>
                <c:pt idx="65">
                  <c:v>854.96476149668899</c:v>
                </c:pt>
                <c:pt idx="66">
                  <c:v>870.70445007130456</c:v>
                </c:pt>
                <c:pt idx="67">
                  <c:v>914.42018681231809</c:v>
                </c:pt>
                <c:pt idx="68">
                  <c:v>887.79005455775678</c:v>
                </c:pt>
                <c:pt idx="69">
                  <c:v>902.77978688598455</c:v>
                </c:pt>
                <c:pt idx="70">
                  <c:v>925.52464419178295</c:v>
                </c:pt>
                <c:pt idx="71">
                  <c:v>932.7108473776475</c:v>
                </c:pt>
                <c:pt idx="72">
                  <c:v>924.69445348442127</c:v>
                </c:pt>
                <c:pt idx="73">
                  <c:v>917.2762798960639</c:v>
                </c:pt>
                <c:pt idx="74">
                  <c:v>887.63575649053371</c:v>
                </c:pt>
                <c:pt idx="75">
                  <c:v>873.17608496714888</c:v>
                </c:pt>
                <c:pt idx="76">
                  <c:v>856.8136601835356</c:v>
                </c:pt>
                <c:pt idx="77">
                  <c:v>835.21202950697352</c:v>
                </c:pt>
                <c:pt idx="78">
                  <c:v>811.86429836388857</c:v>
                </c:pt>
                <c:pt idx="79">
                  <c:v>788.57776315435081</c:v>
                </c:pt>
                <c:pt idx="80">
                  <c:v>758.39739200308179</c:v>
                </c:pt>
                <c:pt idx="81">
                  <c:v>730.13418815502416</c:v>
                </c:pt>
                <c:pt idx="82">
                  <c:v>710.58394752249615</c:v>
                </c:pt>
                <c:pt idx="83">
                  <c:v>684.75956313492361</c:v>
                </c:pt>
                <c:pt idx="84">
                  <c:v>663.82222614964053</c:v>
                </c:pt>
                <c:pt idx="85">
                  <c:v>626.03763093006501</c:v>
                </c:pt>
                <c:pt idx="86">
                  <c:v>606.24640249290792</c:v>
                </c:pt>
                <c:pt idx="87">
                  <c:v>588.14610343388176</c:v>
                </c:pt>
                <c:pt idx="88">
                  <c:v>557.24477601925548</c:v>
                </c:pt>
                <c:pt idx="89">
                  <c:v>540.21606378144418</c:v>
                </c:pt>
                <c:pt idx="90">
                  <c:v>517.02136623100273</c:v>
                </c:pt>
                <c:pt idx="91">
                  <c:v>502.20767755283498</c:v>
                </c:pt>
                <c:pt idx="92">
                  <c:v>487.03799294799086</c:v>
                </c:pt>
                <c:pt idx="93">
                  <c:v>488.38195881779643</c:v>
                </c:pt>
                <c:pt idx="94">
                  <c:v>474.49451428787268</c:v>
                </c:pt>
                <c:pt idx="95">
                  <c:v>461.16921907575568</c:v>
                </c:pt>
                <c:pt idx="96">
                  <c:v>450.42101657317687</c:v>
                </c:pt>
                <c:pt idx="97">
                  <c:v>439.03370745136215</c:v>
                </c:pt>
                <c:pt idx="98">
                  <c:v>427.73844998817856</c:v>
                </c:pt>
                <c:pt idx="99">
                  <c:v>408.85964694311815</c:v>
                </c:pt>
                <c:pt idx="100">
                  <c:v>395.386380007188</c:v>
                </c:pt>
                <c:pt idx="101">
                  <c:v>383.56217998901263</c:v>
                </c:pt>
                <c:pt idx="102">
                  <c:v>369.17004617440057</c:v>
                </c:pt>
                <c:pt idx="103">
                  <c:v>360.93791732282068</c:v>
                </c:pt>
                <c:pt idx="104">
                  <c:v>354.03815740126447</c:v>
                </c:pt>
                <c:pt idx="105">
                  <c:v>404.99645029079124</c:v>
                </c:pt>
                <c:pt idx="106">
                  <c:v>409.23137302840001</c:v>
                </c:pt>
                <c:pt idx="107">
                  <c:v>404.59496473554088</c:v>
                </c:pt>
                <c:pt idx="108">
                  <c:v>398.15490437096969</c:v>
                </c:pt>
                <c:pt idx="109">
                  <c:v>390.67433143578819</c:v>
                </c:pt>
                <c:pt idx="110">
                  <c:v>385.21649254048543</c:v>
                </c:pt>
                <c:pt idx="111">
                  <c:v>377.77912810988539</c:v>
                </c:pt>
                <c:pt idx="112">
                  <c:v>369.8913716400005</c:v>
                </c:pt>
                <c:pt idx="113">
                  <c:v>362.79607518299372</c:v>
                </c:pt>
                <c:pt idx="114">
                  <c:v>366.81716102840045</c:v>
                </c:pt>
                <c:pt idx="115">
                  <c:v>359.48073089822492</c:v>
                </c:pt>
                <c:pt idx="116">
                  <c:v>384.80628043300442</c:v>
                </c:pt>
                <c:pt idx="117">
                  <c:v>370.54163202756229</c:v>
                </c:pt>
                <c:pt idx="118">
                  <c:v>361.0047404988785</c:v>
                </c:pt>
                <c:pt idx="119">
                  <c:v>355.5004409556559</c:v>
                </c:pt>
                <c:pt idx="120">
                  <c:v>349.67111391608898</c:v>
                </c:pt>
                <c:pt idx="121">
                  <c:v>339.786427874879</c:v>
                </c:pt>
                <c:pt idx="122">
                  <c:v>335.24418790275001</c:v>
                </c:pt>
                <c:pt idx="123">
                  <c:v>329.67409164629811</c:v>
                </c:pt>
                <c:pt idx="124">
                  <c:v>348.64220220122758</c:v>
                </c:pt>
                <c:pt idx="125">
                  <c:v>345.11286423350145</c:v>
                </c:pt>
                <c:pt idx="126">
                  <c:v>338.82923183730833</c:v>
                </c:pt>
                <c:pt idx="127">
                  <c:v>334.44117727801881</c:v>
                </c:pt>
                <c:pt idx="128">
                  <c:v>327.78119131221416</c:v>
                </c:pt>
                <c:pt idx="129">
                  <c:v>317.95250359519531</c:v>
                </c:pt>
                <c:pt idx="130">
                  <c:v>313.78444496289353</c:v>
                </c:pt>
                <c:pt idx="131">
                  <c:v>308.11857302110013</c:v>
                </c:pt>
                <c:pt idx="132">
                  <c:v>301.71531101803646</c:v>
                </c:pt>
                <c:pt idx="133">
                  <c:v>297.91273568537451</c:v>
                </c:pt>
                <c:pt idx="134">
                  <c:v>291.96923230906464</c:v>
                </c:pt>
                <c:pt idx="135">
                  <c:v>286.79600225116297</c:v>
                </c:pt>
                <c:pt idx="136">
                  <c:v>280.24561588175095</c:v>
                </c:pt>
                <c:pt idx="137">
                  <c:v>315.11452182344203</c:v>
                </c:pt>
                <c:pt idx="138">
                  <c:v>310.30705886421833</c:v>
                </c:pt>
                <c:pt idx="139">
                  <c:v>312.97957267698808</c:v>
                </c:pt>
                <c:pt idx="140">
                  <c:v>306.42824768001691</c:v>
                </c:pt>
                <c:pt idx="141">
                  <c:v>330.00128386836036</c:v>
                </c:pt>
                <c:pt idx="142">
                  <c:v>326.84885062081366</c:v>
                </c:pt>
                <c:pt idx="143">
                  <c:v>323.15279118409273</c:v>
                </c:pt>
                <c:pt idx="144">
                  <c:v>317.99619512850785</c:v>
                </c:pt>
                <c:pt idx="145">
                  <c:v>311.73999037219903</c:v>
                </c:pt>
                <c:pt idx="146">
                  <c:v>306.69327461586687</c:v>
                </c:pt>
                <c:pt idx="147">
                  <c:v>300.61920220148124</c:v>
                </c:pt>
                <c:pt idx="148">
                  <c:v>295.43905243885217</c:v>
                </c:pt>
                <c:pt idx="149">
                  <c:v>291.02751060673415</c:v>
                </c:pt>
                <c:pt idx="150">
                  <c:v>286.48536661665116</c:v>
                </c:pt>
                <c:pt idx="151">
                  <c:v>283.10756631851751</c:v>
                </c:pt>
                <c:pt idx="152">
                  <c:v>286.63781695948751</c:v>
                </c:pt>
                <c:pt idx="153">
                  <c:v>299.52726180907825</c:v>
                </c:pt>
                <c:pt idx="154">
                  <c:v>320.33700951915603</c:v>
                </c:pt>
                <c:pt idx="155">
                  <c:v>319.81400506912746</c:v>
                </c:pt>
                <c:pt idx="156">
                  <c:v>356.30526141391306</c:v>
                </c:pt>
                <c:pt idx="157">
                  <c:v>348.90040643905024</c:v>
                </c:pt>
                <c:pt idx="158">
                  <c:v>352.60292984502092</c:v>
                </c:pt>
                <c:pt idx="159">
                  <c:v>350.9158592156308</c:v>
                </c:pt>
                <c:pt idx="160">
                  <c:v>349.67827341366848</c:v>
                </c:pt>
                <c:pt idx="161">
                  <c:v>346.46903617994235</c:v>
                </c:pt>
                <c:pt idx="162">
                  <c:v>350.01983146507149</c:v>
                </c:pt>
                <c:pt idx="163">
                  <c:v>361.58703733137543</c:v>
                </c:pt>
                <c:pt idx="164">
                  <c:v>358.03059348670791</c:v>
                </c:pt>
                <c:pt idx="165">
                  <c:v>348.01986803766022</c:v>
                </c:pt>
                <c:pt idx="166">
                  <c:v>343.24054072423343</c:v>
                </c:pt>
                <c:pt idx="167">
                  <c:v>339.83925311050479</c:v>
                </c:pt>
                <c:pt idx="168">
                  <c:v>337.62855761227956</c:v>
                </c:pt>
                <c:pt idx="169">
                  <c:v>333.75956868259436</c:v>
                </c:pt>
                <c:pt idx="170">
                  <c:v>327.72834166594646</c:v>
                </c:pt>
                <c:pt idx="171">
                  <c:v>321.26502063290144</c:v>
                </c:pt>
                <c:pt idx="172">
                  <c:v>337.85289674941663</c:v>
                </c:pt>
                <c:pt idx="173">
                  <c:v>367.15821743629976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'Sheet 1 - Table 1'!$E$1:$E$2</c:f>
              <c:strCache>
                <c:ptCount val="1"/>
                <c:pt idx="0">
                  <c:v>rttvar 109.2485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1'!$E$3:$E$176</c:f>
              <c:numCache>
                <c:formatCode>General</c:formatCode>
                <c:ptCount val="174"/>
                <c:pt idx="0">
                  <c:v>98.323650000000015</c:v>
                </c:pt>
                <c:pt idx="1">
                  <c:v>89.114715000000018</c:v>
                </c:pt>
                <c:pt idx="2">
                  <c:v>81.30787650000002</c:v>
                </c:pt>
                <c:pt idx="3">
                  <c:v>74.724218550000018</c:v>
                </c:pt>
                <c:pt idx="4">
                  <c:v>68.323453425000025</c:v>
                </c:pt>
                <c:pt idx="5">
                  <c:v>63.259929139500031</c:v>
                </c:pt>
                <c:pt idx="6">
                  <c:v>57.416227274250026</c:v>
                </c:pt>
                <c:pt idx="7">
                  <c:v>52.53184649065502</c:v>
                </c:pt>
                <c:pt idx="8">
                  <c:v>47.749774092142516</c:v>
                </c:pt>
                <c:pt idx="9">
                  <c:v>44.615575657430561</c:v>
                </c:pt>
                <c:pt idx="10">
                  <c:v>50.246689168739579</c:v>
                </c:pt>
                <c:pt idx="11">
                  <c:v>45.451314221212485</c:v>
                </c:pt>
                <c:pt idx="12">
                  <c:v>41.893297371503415</c:v>
                </c:pt>
                <c:pt idx="13">
                  <c:v>39.343060749524035</c:v>
                </c:pt>
                <c:pt idx="14">
                  <c:v>35.717628478225492</c:v>
                </c:pt>
                <c:pt idx="15">
                  <c:v>46.988822053691422</c:v>
                </c:pt>
                <c:pt idx="16">
                  <c:v>58.398640629281914</c:v>
                </c:pt>
                <c:pt idx="17">
                  <c:v>69.941647269217384</c:v>
                </c:pt>
                <c:pt idx="18">
                  <c:v>69.553508909718346</c:v>
                </c:pt>
                <c:pt idx="19">
                  <c:v>65.306821749426945</c:v>
                </c:pt>
                <c:pt idx="20">
                  <c:v>65.828146932096644</c:v>
                </c:pt>
                <c:pt idx="21">
                  <c:v>65.035488860738127</c:v>
                </c:pt>
                <c:pt idx="22">
                  <c:v>62.029109014998276</c:v>
                </c:pt>
                <c:pt idx="23">
                  <c:v>59.016545977197879</c:v>
                </c:pt>
                <c:pt idx="24">
                  <c:v>54.903684456807582</c:v>
                </c:pt>
                <c:pt idx="25">
                  <c:v>54.207879780723367</c:v>
                </c:pt>
                <c:pt idx="26">
                  <c:v>52.653549195287923</c:v>
                </c:pt>
                <c:pt idx="27">
                  <c:v>50.810662622385934</c:v>
                </c:pt>
                <c:pt idx="28">
                  <c:v>50.287314848183215</c:v>
                </c:pt>
                <c:pt idx="29">
                  <c:v>48.694350002597183</c:v>
                </c:pt>
                <c:pt idx="30">
                  <c:v>45.834134977646528</c:v>
                </c:pt>
                <c:pt idx="31">
                  <c:v>41.83375945766003</c:v>
                </c:pt>
                <c:pt idx="32">
                  <c:v>38.444667691894367</c:v>
                </c:pt>
                <c:pt idx="33">
                  <c:v>38.344996684705237</c:v>
                </c:pt>
                <c:pt idx="34">
                  <c:v>37.610093202034996</c:v>
                </c:pt>
                <c:pt idx="35">
                  <c:v>36.256670449051747</c:v>
                </c:pt>
                <c:pt idx="36">
                  <c:v>35.486781314644801</c:v>
                </c:pt>
                <c:pt idx="37">
                  <c:v>33.875783302628719</c:v>
                </c:pt>
                <c:pt idx="38">
                  <c:v>30.982412864862283</c:v>
                </c:pt>
                <c:pt idx="39">
                  <c:v>38.717838681622844</c:v>
                </c:pt>
                <c:pt idx="40">
                  <c:v>38.950115206382669</c:v>
                </c:pt>
                <c:pt idx="41">
                  <c:v>48.225398039374305</c:v>
                </c:pt>
                <c:pt idx="42">
                  <c:v>53.483393153703787</c:v>
                </c:pt>
                <c:pt idx="43">
                  <c:v>50.70197526477363</c:v>
                </c:pt>
                <c:pt idx="44">
                  <c:v>45.868098454500071</c:v>
                </c:pt>
                <c:pt idx="45">
                  <c:v>53.36736996446664</c:v>
                </c:pt>
                <c:pt idx="46">
                  <c:v>55.214269748145064</c:v>
                </c:pt>
                <c:pt idx="47">
                  <c:v>61.429619671217985</c:v>
                </c:pt>
                <c:pt idx="48">
                  <c:v>60.852956912194863</c:v>
                </c:pt>
                <c:pt idx="49">
                  <c:v>71.810240508264187</c:v>
                </c:pt>
                <c:pt idx="50">
                  <c:v>110.29726781599769</c:v>
                </c:pt>
                <c:pt idx="51">
                  <c:v>107.824604811694</c:v>
                </c:pt>
                <c:pt idx="52">
                  <c:v>97.176751730091084</c:v>
                </c:pt>
                <c:pt idx="53">
                  <c:v>89.246649897472139</c:v>
                </c:pt>
                <c:pt idx="54">
                  <c:v>90.333920914076074</c:v>
                </c:pt>
                <c:pt idx="55">
                  <c:v>89.21957122838451</c:v>
                </c:pt>
                <c:pt idx="56">
                  <c:v>89.442912270690485</c:v>
                </c:pt>
                <c:pt idx="57">
                  <c:v>123.31224939225143</c:v>
                </c:pt>
                <c:pt idx="58">
                  <c:v>116.10361893925931</c:v>
                </c:pt>
                <c:pt idx="59">
                  <c:v>116.3414820829431</c:v>
                </c:pt>
                <c:pt idx="60">
                  <c:v>108.04401640849754</c:v>
                </c:pt>
                <c:pt idx="61">
                  <c:v>118.38936048718392</c:v>
                </c:pt>
                <c:pt idx="62">
                  <c:v>116.91046329088302</c:v>
                </c:pt>
                <c:pt idx="63">
                  <c:v>106.29396192897046</c:v>
                </c:pt>
                <c:pt idx="64">
                  <c:v>102.64888526561525</c:v>
                </c:pt>
                <c:pt idx="65">
                  <c:v>103.25403431564138</c:v>
                </c:pt>
                <c:pt idx="66">
                  <c:v>112.67369706514835</c:v>
                </c:pt>
                <c:pt idx="67">
                  <c:v>118.77734779566951</c:v>
                </c:pt>
                <c:pt idx="68">
                  <c:v>114.12758462277017</c:v>
                </c:pt>
                <c:pt idx="69">
                  <c:v>123.70586060649401</c:v>
                </c:pt>
                <c:pt idx="70">
                  <c:v>125.46668354444385</c:v>
                </c:pt>
                <c:pt idx="71">
                  <c:v>132.77985709126017</c:v>
                </c:pt>
                <c:pt idx="72">
                  <c:v>135.11186909326878</c:v>
                </c:pt>
                <c:pt idx="73">
                  <c:v>137.74065012396306</c:v>
                </c:pt>
                <c:pt idx="74">
                  <c:v>132.77818625758582</c:v>
                </c:pt>
                <c:pt idx="75">
                  <c:v>132.87976866324436</c:v>
                </c:pt>
                <c:pt idx="76">
                  <c:v>132.32661272519536</c:v>
                </c:pt>
                <c:pt idx="77">
                  <c:v>129.9386102881237</c:v>
                </c:pt>
                <c:pt idx="78">
                  <c:v>126.85434221121443</c:v>
                </c:pt>
                <c:pt idx="79">
                  <c:v>123.67263164680577</c:v>
                </c:pt>
                <c:pt idx="80">
                  <c:v>117.98221977316669</c:v>
                </c:pt>
                <c:pt idx="81">
                  <c:v>109.88763163391266</c:v>
                </c:pt>
                <c:pt idx="82">
                  <c:v>107.34668801626501</c:v>
                </c:pt>
                <c:pt idx="83">
                  <c:v>102.53619680580776</c:v>
                </c:pt>
                <c:pt idx="84">
                  <c:v>99.232356957279322</c:v>
                </c:pt>
                <c:pt idx="85">
                  <c:v>89.969703110398498</c:v>
                </c:pt>
                <c:pt idx="86">
                  <c:v>86.579266463321034</c:v>
                </c:pt>
                <c:pt idx="87">
                  <c:v>83.643750114555075</c:v>
                </c:pt>
                <c:pt idx="88">
                  <c:v>75.779495835290035</c:v>
                </c:pt>
                <c:pt idx="89">
                  <c:v>72.799537592789605</c:v>
                </c:pt>
                <c:pt idx="90">
                  <c:v>67.570586040436368</c:v>
                </c:pt>
                <c:pt idx="91">
                  <c:v>65.041639422625877</c:v>
                </c:pt>
                <c:pt idx="92">
                  <c:v>62.292196267973125</c:v>
                </c:pt>
                <c:pt idx="93">
                  <c:v>61.200967932326968</c:v>
                </c:pt>
                <c:pt idx="94">
                  <c:v>58.747658977058236</c:v>
                </c:pt>
                <c:pt idx="95">
                  <c:v>56.394582133519989</c:v>
                </c:pt>
                <c:pt idx="96">
                  <c:v>53.065703771417176</c:v>
                </c:pt>
                <c:pt idx="97">
                  <c:v>51.164931528151193</c:v>
                </c:pt>
                <c:pt idx="98">
                  <c:v>49.222916695824239</c:v>
                </c:pt>
                <c:pt idx="99">
                  <c:v>44.581135514681165</c:v>
                </c:pt>
                <c:pt idx="100">
                  <c:v>41.63197140280846</c:v>
                </c:pt>
                <c:pt idx="101">
                  <c:v>39.140208758163489</c:v>
                </c:pt>
                <c:pt idx="102">
                  <c:v>35.663708928419425</c:v>
                </c:pt>
                <c:pt idx="103">
                  <c:v>34.185806977042539</c:v>
                </c:pt>
                <c:pt idx="104">
                  <c:v>32.092684232019735</c:v>
                </c:pt>
                <c:pt idx="105">
                  <c:v>41.365117966231068</c:v>
                </c:pt>
                <c:pt idx="106">
                  <c:v>41.294448111279934</c:v>
                </c:pt>
                <c:pt idx="107">
                  <c:v>41.277785552647167</c:v>
                </c:pt>
                <c:pt idx="108">
                  <c:v>40.636141024628152</c:v>
                </c:pt>
                <c:pt idx="109">
                  <c:v>38.289156297644205</c:v>
                </c:pt>
                <c:pt idx="110">
                  <c:v>37.872564229948807</c:v>
                </c:pt>
                <c:pt idx="111">
                  <c:v>36.75472901281605</c:v>
                </c:pt>
                <c:pt idx="112">
                  <c:v>35.437995196810355</c:v>
                </c:pt>
                <c:pt idx="113">
                  <c:v>34.344930853877642</c:v>
                </c:pt>
                <c:pt idx="114">
                  <c:v>34.385036109416397</c:v>
                </c:pt>
                <c:pt idx="115">
                  <c:v>33.168003991640894</c:v>
                </c:pt>
                <c:pt idx="116">
                  <c:v>37.401959248627286</c:v>
                </c:pt>
                <c:pt idx="117">
                  <c:v>33.902733233229135</c:v>
                </c:pt>
                <c:pt idx="118">
                  <c:v>31.905452828424337</c:v>
                </c:pt>
                <c:pt idx="119">
                  <c:v>31.227251172248209</c:v>
                </c:pt>
                <c:pt idx="120">
                  <c:v>30.410455319023065</c:v>
                </c:pt>
                <c:pt idx="121">
                  <c:v>28.158466124720469</c:v>
                </c:pt>
                <c:pt idx="122">
                  <c:v>27.669170216088162</c:v>
                </c:pt>
                <c:pt idx="123">
                  <c:v>26.805258827935113</c:v>
                </c:pt>
                <c:pt idx="124">
                  <c:v>29.933687875031413</c:v>
                </c:pt>
                <c:pt idx="125">
                  <c:v>29.863289650627443</c:v>
                </c:pt>
                <c:pt idx="126">
                  <c:v>28.836774192353953</c:v>
                </c:pt>
                <c:pt idx="127">
                  <c:v>28.426938929228889</c:v>
                </c:pt>
                <c:pt idx="128">
                  <c:v>27.214902976805298</c:v>
                </c:pt>
                <c:pt idx="129">
                  <c:v>24.7002705326754</c:v>
                </c:pt>
                <c:pt idx="130">
                  <c:v>24.207491411212295</c:v>
                </c:pt>
                <c:pt idx="131">
                  <c:v>23.177285408715058</c:v>
                </c:pt>
                <c:pt idx="132">
                  <c:v>21.852205692605143</c:v>
                </c:pt>
                <c:pt idx="133">
                  <c:v>21.376399065630057</c:v>
                </c:pt>
                <c:pt idx="134">
                  <c:v>20.14120170712394</c:v>
                </c:pt>
                <c:pt idx="135">
                  <c:v>19.125129829662747</c:v>
                </c:pt>
                <c:pt idx="136">
                  <c:v>17.59327031062255</c:v>
                </c:pt>
                <c:pt idx="137">
                  <c:v>24.032985162026826</c:v>
                </c:pt>
                <c:pt idx="138">
                  <c:v>23.293208951604271</c:v>
                </c:pt>
                <c:pt idx="139">
                  <c:v>23.309717981241732</c:v>
                </c:pt>
                <c:pt idx="140">
                  <c:v>21.938479250799464</c:v>
                </c:pt>
                <c:pt idx="141">
                  <c:v>26.073671564805807</c:v>
                </c:pt>
                <c:pt idx="142">
                  <c:v>25.985278193147568</c:v>
                </c:pt>
                <c:pt idx="143">
                  <c:v>25.705306780172918</c:v>
                </c:pt>
                <c:pt idx="144">
                  <c:v>24.908996867861724</c:v>
                </c:pt>
                <c:pt idx="145">
                  <c:v>23.70142587021104</c:v>
                </c:pt>
                <c:pt idx="146">
                  <c:v>22.866079103411874</c:v>
                </c:pt>
                <c:pt idx="147">
                  <c:v>21.180584954870945</c:v>
                </c:pt>
                <c:pt idx="148">
                  <c:v>20.202094073763618</c:v>
                </c:pt>
                <c:pt idx="149">
                  <c:v>19.452025519329052</c:v>
                </c:pt>
                <c:pt idx="150">
                  <c:v>18.627899735043762</c:v>
                </c:pt>
                <c:pt idx="151">
                  <c:v>18.175118852422241</c:v>
                </c:pt>
                <c:pt idx="152">
                  <c:v>18.470708785385447</c:v>
                </c:pt>
                <c:pt idx="153">
                  <c:v>20.591019543231788</c:v>
                </c:pt>
                <c:pt idx="154">
                  <c:v>24.214861061655007</c:v>
                </c:pt>
                <c:pt idx="155">
                  <c:v>23.586124080961266</c:v>
                </c:pt>
                <c:pt idx="156">
                  <c:v>30.212975885789724</c:v>
                </c:pt>
                <c:pt idx="157">
                  <c:v>28.107396088842876</c:v>
                </c:pt>
                <c:pt idx="158">
                  <c:v>28.2207724924275</c:v>
                </c:pt>
                <c:pt idx="159">
                  <c:v>28.722200831962738</c:v>
                </c:pt>
                <c:pt idx="160">
                  <c:v>29.398505778666653</c:v>
                </c:pt>
                <c:pt idx="161">
                  <c:v>29.418327727710157</c:v>
                </c:pt>
                <c:pt idx="162">
                  <c:v>29.473519680719988</c:v>
                </c:pt>
                <c:pt idx="163">
                  <c:v>31.095939965850754</c:v>
                </c:pt>
                <c:pt idx="164">
                  <c:v>31.060860941383194</c:v>
                </c:pt>
                <c:pt idx="165">
                  <c:v>28.790258322150638</c:v>
                </c:pt>
                <c:pt idx="166">
                  <c:v>27.229297362520384</c:v>
                </c:pt>
                <c:pt idx="167">
                  <c:v>27.099209240942017</c:v>
                </c:pt>
                <c:pt idx="168">
                  <c:v>27.376245770054123</c:v>
                </c:pt>
                <c:pt idx="169">
                  <c:v>27.08991290093439</c:v>
                </c:pt>
                <c:pt idx="170">
                  <c:v>25.320979073743839</c:v>
                </c:pt>
                <c:pt idx="171">
                  <c:v>24.057559449756855</c:v>
                </c:pt>
                <c:pt idx="172">
                  <c:v>26.78002304973251</c:v>
                </c:pt>
                <c:pt idx="173">
                  <c:v>31.931498335215458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'Sheet 1 - Table 1'!$F$1:$F$2</c:f>
              <c:strCache>
                <c:ptCount val="1"/>
                <c:pt idx="0">
                  <c:v>srtt 218.497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1'!$F$3:$F$176</c:f>
              <c:numCache>
                <c:formatCode>General</c:formatCode>
                <c:ptCount val="174"/>
                <c:pt idx="0">
                  <c:v>218.49700000000004</c:v>
                </c:pt>
                <c:pt idx="1">
                  <c:v>219.18970000000002</c:v>
                </c:pt>
                <c:pt idx="2">
                  <c:v>217.96233000000001</c:v>
                </c:pt>
                <c:pt idx="3">
                  <c:v>216.24329700000001</c:v>
                </c:pt>
                <c:pt idx="4">
                  <c:v>215.05256730000002</c:v>
                </c:pt>
                <c:pt idx="5">
                  <c:v>213.08721057000002</c:v>
                </c:pt>
                <c:pt idx="6">
                  <c:v>213.62308951300002</c:v>
                </c:pt>
                <c:pt idx="7">
                  <c:v>214.57558056170001</c:v>
                </c:pt>
                <c:pt idx="8">
                  <c:v>214.05212250553001</c:v>
                </c:pt>
                <c:pt idx="9">
                  <c:v>215.87521025497699</c:v>
                </c:pt>
                <c:pt idx="10">
                  <c:v>227.08928922947931</c:v>
                </c:pt>
                <c:pt idx="11">
                  <c:v>227.34406030653139</c:v>
                </c:pt>
                <c:pt idx="12">
                  <c:v>228.44085427587825</c:v>
                </c:pt>
                <c:pt idx="13">
                  <c:v>230.26206884829043</c:v>
                </c:pt>
                <c:pt idx="14">
                  <c:v>230.60526196346137</c:v>
                </c:pt>
                <c:pt idx="15">
                  <c:v>247.09743576711526</c:v>
                </c:pt>
                <c:pt idx="16">
                  <c:v>264.99599219040374</c:v>
                </c:pt>
                <c:pt idx="17">
                  <c:v>284.31029297136337</c:v>
                </c:pt>
                <c:pt idx="18">
                  <c:v>276.97026367422706</c:v>
                </c:pt>
                <c:pt idx="19">
                  <c:v>273.96063730680436</c:v>
                </c:pt>
                <c:pt idx="20">
                  <c:v>266.12507357612395</c:v>
                </c:pt>
                <c:pt idx="21">
                  <c:v>259.69156621851153</c:v>
                </c:pt>
                <c:pt idx="22">
                  <c:v>263.57730959666037</c:v>
                </c:pt>
                <c:pt idx="23">
                  <c:v>260.03247863699431</c:v>
                </c:pt>
                <c:pt idx="24">
                  <c:v>258.04493077329488</c:v>
                </c:pt>
                <c:pt idx="25">
                  <c:v>252.71763769596541</c:v>
                </c:pt>
                <c:pt idx="26">
                  <c:v>248.42157392636886</c:v>
                </c:pt>
                <c:pt idx="27">
                  <c:v>252.22431653373198</c:v>
                </c:pt>
                <c:pt idx="28">
                  <c:v>247.16018488035877</c:v>
                </c:pt>
                <c:pt idx="29">
                  <c:v>243.34266639232291</c:v>
                </c:pt>
                <c:pt idx="30">
                  <c:v>241.11019975309063</c:v>
                </c:pt>
                <c:pt idx="31">
                  <c:v>240.46237977778156</c:v>
                </c:pt>
                <c:pt idx="32">
                  <c:v>239.57984180000341</c:v>
                </c:pt>
                <c:pt idx="33">
                  <c:v>235.41895762000308</c:v>
                </c:pt>
                <c:pt idx="34">
                  <c:v>231.97496185800279</c:v>
                </c:pt>
                <c:pt idx="35">
                  <c:v>229.29986567220251</c:v>
                </c:pt>
                <c:pt idx="36">
                  <c:v>226.12677910498226</c:v>
                </c:pt>
                <c:pt idx="37">
                  <c:v>223.97380119448403</c:v>
                </c:pt>
                <c:pt idx="38">
                  <c:v>224.52292107503564</c:v>
                </c:pt>
                <c:pt idx="39">
                  <c:v>236.56032896753209</c:v>
                </c:pt>
                <c:pt idx="40">
                  <c:v>241.1203960707789</c:v>
                </c:pt>
                <c:pt idx="41">
                  <c:v>255.754056463701</c:v>
                </c:pt>
                <c:pt idx="42">
                  <c:v>266.9546508173309</c:v>
                </c:pt>
                <c:pt idx="43">
                  <c:v>269.80678573559783</c:v>
                </c:pt>
                <c:pt idx="44">
                  <c:v>269.54420716203805</c:v>
                </c:pt>
                <c:pt idx="45">
                  <c:v>282.97318644583424</c:v>
                </c:pt>
                <c:pt idx="46">
                  <c:v>274.99136780125082</c:v>
                </c:pt>
                <c:pt idx="47">
                  <c:v>288.03223102112577</c:v>
                </c:pt>
                <c:pt idx="48">
                  <c:v>294.21700791901321</c:v>
                </c:pt>
                <c:pt idx="49">
                  <c:v>313.15320712711195</c:v>
                </c:pt>
                <c:pt idx="50">
                  <c:v>363.89548641440081</c:v>
                </c:pt>
                <c:pt idx="51">
                  <c:v>354.38763777296077</c:v>
                </c:pt>
                <c:pt idx="52">
                  <c:v>354.23807399566471</c:v>
                </c:pt>
                <c:pt idx="53">
                  <c:v>356.22426659609829</c:v>
                </c:pt>
                <c:pt idx="54">
                  <c:v>367.3486399364885</c:v>
                </c:pt>
                <c:pt idx="55">
                  <c:v>376.14757594283964</c:v>
                </c:pt>
                <c:pt idx="56">
                  <c:v>386.3090183485557</c:v>
                </c:pt>
                <c:pt idx="57">
                  <c:v>433.87971651370015</c:v>
                </c:pt>
                <c:pt idx="58">
                  <c:v>428.18794486233014</c:v>
                </c:pt>
                <c:pt idx="59">
                  <c:v>415.02325037609717</c:v>
                </c:pt>
                <c:pt idx="60">
                  <c:v>411.31582533848746</c:v>
                </c:pt>
                <c:pt idx="61">
                  <c:v>434.81554280463871</c:v>
                </c:pt>
                <c:pt idx="62">
                  <c:v>423.30438852417484</c:v>
                </c:pt>
                <c:pt idx="63">
                  <c:v>422.11044967175735</c:v>
                </c:pt>
                <c:pt idx="64">
                  <c:v>429.87080470458164</c:v>
                </c:pt>
                <c:pt idx="65">
                  <c:v>441.94862423412349</c:v>
                </c:pt>
                <c:pt idx="66">
                  <c:v>420.00966181071112</c:v>
                </c:pt>
                <c:pt idx="67">
                  <c:v>439.31079562964004</c:v>
                </c:pt>
                <c:pt idx="68">
                  <c:v>431.27971606667603</c:v>
                </c:pt>
                <c:pt idx="69">
                  <c:v>407.95634446000844</c:v>
                </c:pt>
                <c:pt idx="70">
                  <c:v>423.6579100140076</c:v>
                </c:pt>
                <c:pt idx="71">
                  <c:v>401.59141901260688</c:v>
                </c:pt>
                <c:pt idx="72">
                  <c:v>384.24697711134621</c:v>
                </c:pt>
                <c:pt idx="73">
                  <c:v>366.31367940021158</c:v>
                </c:pt>
                <c:pt idx="74">
                  <c:v>356.52301146019045</c:v>
                </c:pt>
                <c:pt idx="75">
                  <c:v>341.65701031417137</c:v>
                </c:pt>
                <c:pt idx="76">
                  <c:v>327.50720928275422</c:v>
                </c:pt>
                <c:pt idx="77">
                  <c:v>315.45758835447879</c:v>
                </c:pt>
                <c:pt idx="78">
                  <c:v>304.4469295190309</c:v>
                </c:pt>
                <c:pt idx="79">
                  <c:v>293.88723656712779</c:v>
                </c:pt>
                <c:pt idx="80">
                  <c:v>286.46851291041503</c:v>
                </c:pt>
                <c:pt idx="81">
                  <c:v>290.58366161937352</c:v>
                </c:pt>
                <c:pt idx="82">
                  <c:v>281.19719545743618</c:v>
                </c:pt>
                <c:pt idx="83">
                  <c:v>274.61477591169256</c:v>
                </c:pt>
                <c:pt idx="84">
                  <c:v>266.8927983205233</c:v>
                </c:pt>
                <c:pt idx="85">
                  <c:v>266.15881848847096</c:v>
                </c:pt>
                <c:pt idx="86">
                  <c:v>259.92933663962384</c:v>
                </c:pt>
                <c:pt idx="87">
                  <c:v>253.57110297566146</c:v>
                </c:pt>
                <c:pt idx="88">
                  <c:v>254.12679267809531</c:v>
                </c:pt>
                <c:pt idx="89">
                  <c:v>249.01791341028579</c:v>
                </c:pt>
                <c:pt idx="90">
                  <c:v>246.7390220692572</c:v>
                </c:pt>
                <c:pt idx="91">
                  <c:v>242.0411198623315</c:v>
                </c:pt>
                <c:pt idx="92">
                  <c:v>237.86920787609836</c:v>
                </c:pt>
                <c:pt idx="93">
                  <c:v>243.57808708848853</c:v>
                </c:pt>
                <c:pt idx="94">
                  <c:v>239.5038783796397</c:v>
                </c:pt>
                <c:pt idx="95">
                  <c:v>235.59089054167572</c:v>
                </c:pt>
                <c:pt idx="96">
                  <c:v>238.15820148750817</c:v>
                </c:pt>
                <c:pt idx="97">
                  <c:v>234.37398133875735</c:v>
                </c:pt>
                <c:pt idx="98">
                  <c:v>230.84678320488163</c:v>
                </c:pt>
                <c:pt idx="99">
                  <c:v>230.53510488439346</c:v>
                </c:pt>
                <c:pt idx="100">
                  <c:v>228.85849439595412</c:v>
                </c:pt>
                <c:pt idx="101">
                  <c:v>227.00134495635871</c:v>
                </c:pt>
                <c:pt idx="102">
                  <c:v>226.51521046072284</c:v>
                </c:pt>
                <c:pt idx="103">
                  <c:v>224.19468941465055</c:v>
                </c:pt>
                <c:pt idx="104">
                  <c:v>225.6674204731855</c:v>
                </c:pt>
                <c:pt idx="105">
                  <c:v>239.53597842586697</c:v>
                </c:pt>
                <c:pt idx="106">
                  <c:v>244.05358058328028</c:v>
                </c:pt>
                <c:pt idx="107">
                  <c:v>239.48382252495225</c:v>
                </c:pt>
                <c:pt idx="108">
                  <c:v>235.61034027245705</c:v>
                </c:pt>
                <c:pt idx="109">
                  <c:v>237.51770624521134</c:v>
                </c:pt>
                <c:pt idx="110">
                  <c:v>233.7262356206902</c:v>
                </c:pt>
                <c:pt idx="111">
                  <c:v>230.76021205862119</c:v>
                </c:pt>
                <c:pt idx="112">
                  <c:v>228.13939085275908</c:v>
                </c:pt>
                <c:pt idx="113">
                  <c:v>225.41635176748318</c:v>
                </c:pt>
                <c:pt idx="114">
                  <c:v>229.27701659073486</c:v>
                </c:pt>
                <c:pt idx="115">
                  <c:v>226.80871493166137</c:v>
                </c:pt>
                <c:pt idx="116">
                  <c:v>235.19844343849525</c:v>
                </c:pt>
                <c:pt idx="117">
                  <c:v>234.93069909464572</c:v>
                </c:pt>
                <c:pt idx="118">
                  <c:v>233.38292918518115</c:v>
                </c:pt>
                <c:pt idx="119">
                  <c:v>230.59143626666304</c:v>
                </c:pt>
                <c:pt idx="120">
                  <c:v>228.02929263999675</c:v>
                </c:pt>
                <c:pt idx="121">
                  <c:v>227.15256337599709</c:v>
                </c:pt>
                <c:pt idx="122">
                  <c:v>224.56750703839739</c:v>
                </c:pt>
                <c:pt idx="123">
                  <c:v>222.45305633455766</c:v>
                </c:pt>
                <c:pt idx="124">
                  <c:v>228.90745070110191</c:v>
                </c:pt>
                <c:pt idx="125">
                  <c:v>225.65970563099171</c:v>
                </c:pt>
                <c:pt idx="126">
                  <c:v>223.48213506789253</c:v>
                </c:pt>
                <c:pt idx="127">
                  <c:v>220.73342156110328</c:v>
                </c:pt>
                <c:pt idx="128">
                  <c:v>218.92157940499297</c:v>
                </c:pt>
                <c:pt idx="129">
                  <c:v>219.15142146449369</c:v>
                </c:pt>
                <c:pt idx="130">
                  <c:v>216.95447931804432</c:v>
                </c:pt>
                <c:pt idx="131">
                  <c:v>215.40943138623987</c:v>
                </c:pt>
                <c:pt idx="132">
                  <c:v>214.3064882476159</c:v>
                </c:pt>
                <c:pt idx="133">
                  <c:v>212.4071394228543</c:v>
                </c:pt>
                <c:pt idx="134">
                  <c:v>211.40442548056888</c:v>
                </c:pt>
                <c:pt idx="135">
                  <c:v>210.29548293251199</c:v>
                </c:pt>
                <c:pt idx="136">
                  <c:v>209.87253463926078</c:v>
                </c:pt>
                <c:pt idx="137">
                  <c:v>218.9825811753347</c:v>
                </c:pt>
                <c:pt idx="138">
                  <c:v>217.13422305780125</c:v>
                </c:pt>
                <c:pt idx="139">
                  <c:v>219.74070075202116</c:v>
                </c:pt>
                <c:pt idx="140">
                  <c:v>218.67433067681904</c:v>
                </c:pt>
                <c:pt idx="141">
                  <c:v>225.70659760913713</c:v>
                </c:pt>
                <c:pt idx="142">
                  <c:v>222.90773784822341</c:v>
                </c:pt>
                <c:pt idx="143">
                  <c:v>220.33156406340106</c:v>
                </c:pt>
                <c:pt idx="144">
                  <c:v>218.36020765706095</c:v>
                </c:pt>
                <c:pt idx="145">
                  <c:v>216.93428689135487</c:v>
                </c:pt>
                <c:pt idx="146">
                  <c:v>215.22895820221939</c:v>
                </c:pt>
                <c:pt idx="147">
                  <c:v>215.89686238199744</c:v>
                </c:pt>
                <c:pt idx="148">
                  <c:v>214.6306761437977</c:v>
                </c:pt>
                <c:pt idx="149">
                  <c:v>213.21940852941793</c:v>
                </c:pt>
                <c:pt idx="150">
                  <c:v>211.97376767647614</c:v>
                </c:pt>
                <c:pt idx="151">
                  <c:v>210.40709090882854</c:v>
                </c:pt>
                <c:pt idx="152">
                  <c:v>212.75498181794569</c:v>
                </c:pt>
                <c:pt idx="153">
                  <c:v>217.16318363615113</c:v>
                </c:pt>
                <c:pt idx="154">
                  <c:v>223.47756527253603</c:v>
                </c:pt>
                <c:pt idx="155">
                  <c:v>225.46950874528241</c:v>
                </c:pt>
                <c:pt idx="156">
                  <c:v>235.45335787075416</c:v>
                </c:pt>
                <c:pt idx="157">
                  <c:v>236.47082208367877</c:v>
                </c:pt>
                <c:pt idx="158">
                  <c:v>239.71983987531092</c:v>
                </c:pt>
                <c:pt idx="159">
                  <c:v>236.02705588777985</c:v>
                </c:pt>
                <c:pt idx="160">
                  <c:v>232.08425029900187</c:v>
                </c:pt>
                <c:pt idx="161">
                  <c:v>228.79572526910169</c:v>
                </c:pt>
                <c:pt idx="162">
                  <c:v>232.12575274219154</c:v>
                </c:pt>
                <c:pt idx="163">
                  <c:v>237.20327746797238</c:v>
                </c:pt>
                <c:pt idx="164">
                  <c:v>233.78714972117515</c:v>
                </c:pt>
                <c:pt idx="165">
                  <c:v>232.85883474905765</c:v>
                </c:pt>
                <c:pt idx="166">
                  <c:v>234.32335127415189</c:v>
                </c:pt>
                <c:pt idx="167">
                  <c:v>231.44241614673672</c:v>
                </c:pt>
                <c:pt idx="168">
                  <c:v>228.12357453206306</c:v>
                </c:pt>
                <c:pt idx="169">
                  <c:v>225.39991707885679</c:v>
                </c:pt>
                <c:pt idx="170">
                  <c:v>226.44442537097112</c:v>
                </c:pt>
                <c:pt idx="171">
                  <c:v>225.034782833874</c:v>
                </c:pt>
                <c:pt idx="172">
                  <c:v>230.73280455048661</c:v>
                </c:pt>
                <c:pt idx="173">
                  <c:v>239.43222409543796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852000"/>
        <c:axId val="405848864"/>
      </c:scatterChart>
      <c:valAx>
        <c:axId val="405852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5848864"/>
        <c:crosses val="autoZero"/>
        <c:crossBetween val="midCat"/>
      </c:valAx>
      <c:valAx>
        <c:axId val="405848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5852000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sr-Latn-R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'Sheet 1 - Table 1'!$C$1:$C$2</c:f>
              <c:strCache>
                <c:ptCount val="1"/>
                <c:pt idx="0">
                  <c:v>Raw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1'!$C$3:$C$176</c:f>
              <c:numCache>
                <c:formatCode>General</c:formatCode>
                <c:ptCount val="174"/>
                <c:pt idx="0">
                  <c:v>218.49700000000001</c:v>
                </c:pt>
                <c:pt idx="1">
                  <c:v>225.42400000000001</c:v>
                </c:pt>
                <c:pt idx="2">
                  <c:v>206.916</c:v>
                </c:pt>
                <c:pt idx="3">
                  <c:v>200.77199999999999</c:v>
                </c:pt>
                <c:pt idx="4">
                  <c:v>204.33600000000001</c:v>
                </c:pt>
                <c:pt idx="5">
                  <c:v>195.399</c:v>
                </c:pt>
                <c:pt idx="6">
                  <c:v>218.446</c:v>
                </c:pt>
                <c:pt idx="7">
                  <c:v>223.148</c:v>
                </c:pt>
                <c:pt idx="8">
                  <c:v>209.34100000000001</c:v>
                </c:pt>
                <c:pt idx="9">
                  <c:v>232.28299999999999</c:v>
                </c:pt>
                <c:pt idx="10">
                  <c:v>328.01600000000002</c:v>
                </c:pt>
                <c:pt idx="11">
                  <c:v>229.637</c:v>
                </c:pt>
                <c:pt idx="12">
                  <c:v>238.31200000000001</c:v>
                </c:pt>
                <c:pt idx="13">
                  <c:v>246.65299999999999</c:v>
                </c:pt>
                <c:pt idx="14">
                  <c:v>233.69399999999999</c:v>
                </c:pt>
                <c:pt idx="15">
                  <c:v>395.52699999999999</c:v>
                </c:pt>
                <c:pt idx="16">
                  <c:v>426.08300000000003</c:v>
                </c:pt>
                <c:pt idx="17">
                  <c:v>458.13900000000001</c:v>
                </c:pt>
                <c:pt idx="18">
                  <c:v>210.91</c:v>
                </c:pt>
                <c:pt idx="19">
                  <c:v>246.874</c:v>
                </c:pt>
                <c:pt idx="20">
                  <c:v>195.60499999999999</c:v>
                </c:pt>
                <c:pt idx="21">
                  <c:v>201.79</c:v>
                </c:pt>
                <c:pt idx="22">
                  <c:v>298.54899999999998</c:v>
                </c:pt>
                <c:pt idx="23">
                  <c:v>228.12899999999999</c:v>
                </c:pt>
                <c:pt idx="24">
                  <c:v>240.15700000000001</c:v>
                </c:pt>
                <c:pt idx="25">
                  <c:v>204.77199999999999</c:v>
                </c:pt>
                <c:pt idx="26">
                  <c:v>209.75700000000001</c:v>
                </c:pt>
                <c:pt idx="27">
                  <c:v>286.44900000000001</c:v>
                </c:pt>
                <c:pt idx="28">
                  <c:v>201.583</c:v>
                </c:pt>
                <c:pt idx="29">
                  <c:v>208.98500000000001</c:v>
                </c:pt>
                <c:pt idx="30">
                  <c:v>221.018</c:v>
                </c:pt>
                <c:pt idx="31">
                  <c:v>234.63200000000001</c:v>
                </c:pt>
                <c:pt idx="32">
                  <c:v>231.637</c:v>
                </c:pt>
                <c:pt idx="33">
                  <c:v>197.971</c:v>
                </c:pt>
                <c:pt idx="34">
                  <c:v>200.97900000000001</c:v>
                </c:pt>
                <c:pt idx="35">
                  <c:v>205.22399999999999</c:v>
                </c:pt>
                <c:pt idx="36">
                  <c:v>197.56899999999999</c:v>
                </c:pt>
                <c:pt idx="37">
                  <c:v>204.59700000000001</c:v>
                </c:pt>
                <c:pt idx="38">
                  <c:v>229.465</c:v>
                </c:pt>
                <c:pt idx="39">
                  <c:v>344.89699999999999</c:v>
                </c:pt>
                <c:pt idx="40">
                  <c:v>282.161</c:v>
                </c:pt>
                <c:pt idx="41">
                  <c:v>387.45699999999999</c:v>
                </c:pt>
                <c:pt idx="42">
                  <c:v>367.76</c:v>
                </c:pt>
                <c:pt idx="43">
                  <c:v>295.476</c:v>
                </c:pt>
                <c:pt idx="44">
                  <c:v>267.18099999999998</c:v>
                </c:pt>
                <c:pt idx="45">
                  <c:v>403.834</c:v>
                </c:pt>
                <c:pt idx="46">
                  <c:v>203.155</c:v>
                </c:pt>
                <c:pt idx="47">
                  <c:v>405.4</c:v>
                </c:pt>
                <c:pt idx="48">
                  <c:v>349.88</c:v>
                </c:pt>
                <c:pt idx="49">
                  <c:v>483.57900000000001</c:v>
                </c:pt>
                <c:pt idx="50">
                  <c:v>820.57600000000002</c:v>
                </c:pt>
                <c:pt idx="51">
                  <c:v>268.81700000000001</c:v>
                </c:pt>
                <c:pt idx="52">
                  <c:v>352.892</c:v>
                </c:pt>
                <c:pt idx="53">
                  <c:v>374.1</c:v>
                </c:pt>
                <c:pt idx="54">
                  <c:v>467.46800000000002</c:v>
                </c:pt>
                <c:pt idx="55">
                  <c:v>455.33800000000002</c:v>
                </c:pt>
                <c:pt idx="56">
                  <c:v>477.762</c:v>
                </c:pt>
                <c:pt idx="57">
                  <c:v>862.01599999999996</c:v>
                </c:pt>
                <c:pt idx="58">
                  <c:v>376.96199999999999</c:v>
                </c:pt>
                <c:pt idx="59">
                  <c:v>296.541</c:v>
                </c:pt>
                <c:pt idx="60">
                  <c:v>377.94900000000001</c:v>
                </c:pt>
                <c:pt idx="61">
                  <c:v>646.31299999999999</c:v>
                </c:pt>
                <c:pt idx="62">
                  <c:v>319.70400000000001</c:v>
                </c:pt>
                <c:pt idx="63">
                  <c:v>411.36500000000001</c:v>
                </c:pt>
                <c:pt idx="64">
                  <c:v>499.714</c:v>
                </c:pt>
                <c:pt idx="65">
                  <c:v>550.649</c:v>
                </c:pt>
                <c:pt idx="66">
                  <c:v>222.559</c:v>
                </c:pt>
                <c:pt idx="67">
                  <c:v>613.02099999999996</c:v>
                </c:pt>
                <c:pt idx="68">
                  <c:v>359</c:v>
                </c:pt>
                <c:pt idx="69">
                  <c:v>198.04599999999999</c:v>
                </c:pt>
                <c:pt idx="70">
                  <c:v>564.97199999999998</c:v>
                </c:pt>
                <c:pt idx="71">
                  <c:v>202.99299999999999</c:v>
                </c:pt>
                <c:pt idx="72">
                  <c:v>228.14699999999999</c:v>
                </c:pt>
                <c:pt idx="73">
                  <c:v>204.91399999999999</c:v>
                </c:pt>
                <c:pt idx="74">
                  <c:v>268.40699999999998</c:v>
                </c:pt>
                <c:pt idx="75">
                  <c:v>207.863</c:v>
                </c:pt>
                <c:pt idx="76">
                  <c:v>200.15899999999999</c:v>
                </c:pt>
                <c:pt idx="77">
                  <c:v>207.011</c:v>
                </c:pt>
                <c:pt idx="78">
                  <c:v>205.351</c:v>
                </c:pt>
                <c:pt idx="79">
                  <c:v>198.85</c:v>
                </c:pt>
                <c:pt idx="80">
                  <c:v>219.7</c:v>
                </c:pt>
                <c:pt idx="81">
                  <c:v>327.62</c:v>
                </c:pt>
                <c:pt idx="82">
                  <c:v>196.71899999999999</c:v>
                </c:pt>
                <c:pt idx="83">
                  <c:v>215.37299999999999</c:v>
                </c:pt>
                <c:pt idx="84">
                  <c:v>197.39500000000001</c:v>
                </c:pt>
                <c:pt idx="85">
                  <c:v>259.553</c:v>
                </c:pt>
                <c:pt idx="86">
                  <c:v>203.864</c:v>
                </c:pt>
                <c:pt idx="87">
                  <c:v>196.34700000000001</c:v>
                </c:pt>
                <c:pt idx="88">
                  <c:v>259.12799999999999</c:v>
                </c:pt>
                <c:pt idx="89">
                  <c:v>203.03800000000001</c:v>
                </c:pt>
                <c:pt idx="90">
                  <c:v>226.22900000000001</c:v>
                </c:pt>
                <c:pt idx="91">
                  <c:v>199.76</c:v>
                </c:pt>
                <c:pt idx="92">
                  <c:v>200.322</c:v>
                </c:pt>
                <c:pt idx="93">
                  <c:v>294.95800000000003</c:v>
                </c:pt>
                <c:pt idx="94">
                  <c:v>202.83600000000001</c:v>
                </c:pt>
                <c:pt idx="95">
                  <c:v>200.374</c:v>
                </c:pt>
                <c:pt idx="96">
                  <c:v>261.26400000000001</c:v>
                </c:pt>
                <c:pt idx="97">
                  <c:v>200.316</c:v>
                </c:pt>
                <c:pt idx="98">
                  <c:v>199.102</c:v>
                </c:pt>
                <c:pt idx="99">
                  <c:v>227.73</c:v>
                </c:pt>
                <c:pt idx="100">
                  <c:v>213.76900000000001</c:v>
                </c:pt>
                <c:pt idx="101">
                  <c:v>210.28700000000001</c:v>
                </c:pt>
                <c:pt idx="102">
                  <c:v>222.14</c:v>
                </c:pt>
                <c:pt idx="103">
                  <c:v>203.31</c:v>
                </c:pt>
                <c:pt idx="104">
                  <c:v>238.922</c:v>
                </c:pt>
                <c:pt idx="105">
                  <c:v>364.35300000000001</c:v>
                </c:pt>
                <c:pt idx="106">
                  <c:v>284.71199999999999</c:v>
                </c:pt>
                <c:pt idx="107">
                  <c:v>198.35599999999999</c:v>
                </c:pt>
                <c:pt idx="108">
                  <c:v>200.749</c:v>
                </c:pt>
                <c:pt idx="109">
                  <c:v>254.684</c:v>
                </c:pt>
                <c:pt idx="110">
                  <c:v>199.60300000000001</c:v>
                </c:pt>
                <c:pt idx="111">
                  <c:v>204.066</c:v>
                </c:pt>
                <c:pt idx="112">
                  <c:v>204.55199999999999</c:v>
                </c:pt>
                <c:pt idx="113">
                  <c:v>200.90899999999999</c:v>
                </c:pt>
                <c:pt idx="114">
                  <c:v>264.02300000000002</c:v>
                </c:pt>
                <c:pt idx="115">
                  <c:v>204.59399999999999</c:v>
                </c:pt>
                <c:pt idx="116">
                  <c:v>310.70600000000002</c:v>
                </c:pt>
                <c:pt idx="117">
                  <c:v>232.52099999999999</c:v>
                </c:pt>
                <c:pt idx="118">
                  <c:v>219.453</c:v>
                </c:pt>
                <c:pt idx="119">
                  <c:v>205.46799999999999</c:v>
                </c:pt>
                <c:pt idx="120">
                  <c:v>204.97</c:v>
                </c:pt>
                <c:pt idx="121">
                  <c:v>219.262</c:v>
                </c:pt>
                <c:pt idx="122">
                  <c:v>201.30199999999999</c:v>
                </c:pt>
                <c:pt idx="123">
                  <c:v>203.423</c:v>
                </c:pt>
                <c:pt idx="124">
                  <c:v>286.99700000000001</c:v>
                </c:pt>
                <c:pt idx="125">
                  <c:v>196.43</c:v>
                </c:pt>
                <c:pt idx="126">
                  <c:v>203.88399999999999</c:v>
                </c:pt>
                <c:pt idx="127">
                  <c:v>195.995</c:v>
                </c:pt>
                <c:pt idx="128">
                  <c:v>202.61500000000001</c:v>
                </c:pt>
                <c:pt idx="129">
                  <c:v>221.22</c:v>
                </c:pt>
                <c:pt idx="130">
                  <c:v>197.18199999999999</c:v>
                </c:pt>
                <c:pt idx="131">
                  <c:v>201.50399999999999</c:v>
                </c:pt>
                <c:pt idx="132">
                  <c:v>204.38</c:v>
                </c:pt>
                <c:pt idx="133">
                  <c:v>195.31299999999999</c:v>
                </c:pt>
                <c:pt idx="134">
                  <c:v>202.38</c:v>
                </c:pt>
                <c:pt idx="135">
                  <c:v>200.315</c:v>
                </c:pt>
                <c:pt idx="136">
                  <c:v>206.066</c:v>
                </c:pt>
                <c:pt idx="137">
                  <c:v>300.97300000000001</c:v>
                </c:pt>
                <c:pt idx="138">
                  <c:v>200.499</c:v>
                </c:pt>
                <c:pt idx="139">
                  <c:v>243.19900000000001</c:v>
                </c:pt>
                <c:pt idx="140">
                  <c:v>209.077</c:v>
                </c:pt>
                <c:pt idx="141">
                  <c:v>288.99700000000001</c:v>
                </c:pt>
                <c:pt idx="142">
                  <c:v>197.71799999999999</c:v>
                </c:pt>
                <c:pt idx="143">
                  <c:v>197.14599999999999</c:v>
                </c:pt>
                <c:pt idx="144">
                  <c:v>200.61799999999999</c:v>
                </c:pt>
                <c:pt idx="145">
                  <c:v>204.101</c:v>
                </c:pt>
                <c:pt idx="146">
                  <c:v>199.881</c:v>
                </c:pt>
                <c:pt idx="147">
                  <c:v>221.90799999999999</c:v>
                </c:pt>
                <c:pt idx="148">
                  <c:v>203.23500000000001</c:v>
                </c:pt>
                <c:pt idx="149">
                  <c:v>200.518</c:v>
                </c:pt>
                <c:pt idx="150">
                  <c:v>200.76300000000001</c:v>
                </c:pt>
                <c:pt idx="151">
                  <c:v>196.30699999999999</c:v>
                </c:pt>
                <c:pt idx="152">
                  <c:v>233.886</c:v>
                </c:pt>
                <c:pt idx="153">
                  <c:v>256.83699999999999</c:v>
                </c:pt>
                <c:pt idx="154">
                  <c:v>280.30700000000002</c:v>
                </c:pt>
                <c:pt idx="155">
                  <c:v>243.39699999999999</c:v>
                </c:pt>
                <c:pt idx="156">
                  <c:v>325.30799999999999</c:v>
                </c:pt>
                <c:pt idx="157">
                  <c:v>245.62799999999999</c:v>
                </c:pt>
                <c:pt idx="158">
                  <c:v>268.96100000000001</c:v>
                </c:pt>
                <c:pt idx="159">
                  <c:v>202.792</c:v>
                </c:pt>
                <c:pt idx="160">
                  <c:v>196.59899999999999</c:v>
                </c:pt>
                <c:pt idx="161">
                  <c:v>199.19900000000001</c:v>
                </c:pt>
                <c:pt idx="162">
                  <c:v>262.096</c:v>
                </c:pt>
                <c:pt idx="163">
                  <c:v>282.90100000000001</c:v>
                </c:pt>
                <c:pt idx="164">
                  <c:v>203.042</c:v>
                </c:pt>
                <c:pt idx="165">
                  <c:v>224.50399999999999</c:v>
                </c:pt>
                <c:pt idx="166">
                  <c:v>247.50399999999999</c:v>
                </c:pt>
                <c:pt idx="167">
                  <c:v>205.51400000000001</c:v>
                </c:pt>
                <c:pt idx="168">
                  <c:v>198.25399999999999</c:v>
                </c:pt>
                <c:pt idx="169">
                  <c:v>200.887</c:v>
                </c:pt>
                <c:pt idx="170">
                  <c:v>235.845</c:v>
                </c:pt>
                <c:pt idx="171">
                  <c:v>212.34800000000001</c:v>
                </c:pt>
                <c:pt idx="172">
                  <c:v>282.01499999999999</c:v>
                </c:pt>
                <c:pt idx="173">
                  <c:v>317.72699999999998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'Sheet 1 - Table 1'!$D$1:$D$2</c:f>
              <c:strCache>
                <c:ptCount val="1"/>
                <c:pt idx="0">
                  <c:v>new-rto</c:v>
                </c:pt>
              </c:strCache>
            </c:strRef>
          </c:tx>
          <c:spPr>
            <a:ln>
              <a:solidFill>
                <a:schemeClr val="accent3">
                  <a:lumMod val="40000"/>
                  <a:lumOff val="60000"/>
                </a:schemeClr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1'!$D$3:$D$176</c:f>
              <c:numCache>
                <c:formatCode>General</c:formatCode>
                <c:ptCount val="174"/>
                <c:pt idx="0">
                  <c:v>611.79160000000013</c:v>
                </c:pt>
                <c:pt idx="1">
                  <c:v>575.64856000000009</c:v>
                </c:pt>
                <c:pt idx="2">
                  <c:v>543.19383600000015</c:v>
                </c:pt>
                <c:pt idx="3">
                  <c:v>515.14017120000005</c:v>
                </c:pt>
                <c:pt idx="4">
                  <c:v>488.34638100000012</c:v>
                </c:pt>
                <c:pt idx="5">
                  <c:v>466.12692712800015</c:v>
                </c:pt>
                <c:pt idx="6">
                  <c:v>443.28799861000016</c:v>
                </c:pt>
                <c:pt idx="7">
                  <c:v>424.70296652432012</c:v>
                </c:pt>
                <c:pt idx="8">
                  <c:v>405.05121887410007</c:v>
                </c:pt>
                <c:pt idx="9">
                  <c:v>394.33751288469921</c:v>
                </c:pt>
                <c:pt idx="10">
                  <c:v>428.07604590443759</c:v>
                </c:pt>
                <c:pt idx="11">
                  <c:v>409.14931719138133</c:v>
                </c:pt>
                <c:pt idx="12">
                  <c:v>396.01404376189191</c:v>
                </c:pt>
                <c:pt idx="13">
                  <c:v>387.63431184638659</c:v>
                </c:pt>
                <c:pt idx="14">
                  <c:v>373.47577587636334</c:v>
                </c:pt>
                <c:pt idx="15">
                  <c:v>435.05272398188094</c:v>
                </c:pt>
                <c:pt idx="16">
                  <c:v>498.5905547075314</c:v>
                </c:pt>
                <c:pt idx="17">
                  <c:v>564.07688204823285</c:v>
                </c:pt>
                <c:pt idx="18">
                  <c:v>555.18429931310038</c:v>
                </c:pt>
                <c:pt idx="19">
                  <c:v>535.18792430451208</c:v>
                </c:pt>
                <c:pt idx="20">
                  <c:v>529.43766130451058</c:v>
                </c:pt>
                <c:pt idx="21">
                  <c:v>519.83352166146403</c:v>
                </c:pt>
                <c:pt idx="22">
                  <c:v>511.6937456566535</c:v>
                </c:pt>
                <c:pt idx="23">
                  <c:v>496.09866254578583</c:v>
                </c:pt>
                <c:pt idx="24">
                  <c:v>477.65966860052521</c:v>
                </c:pt>
                <c:pt idx="25">
                  <c:v>469.54915681885888</c:v>
                </c:pt>
                <c:pt idx="26">
                  <c:v>459.03577070752056</c:v>
                </c:pt>
                <c:pt idx="27">
                  <c:v>455.46696702327574</c:v>
                </c:pt>
                <c:pt idx="28">
                  <c:v>448.30944427309163</c:v>
                </c:pt>
                <c:pt idx="29">
                  <c:v>438.12006640271164</c:v>
                </c:pt>
                <c:pt idx="30">
                  <c:v>424.44673966367674</c:v>
                </c:pt>
                <c:pt idx="31">
                  <c:v>407.79741760842171</c:v>
                </c:pt>
                <c:pt idx="32">
                  <c:v>393.35851256758087</c:v>
                </c:pt>
                <c:pt idx="33">
                  <c:v>388.79894435882403</c:v>
                </c:pt>
                <c:pt idx="34">
                  <c:v>382.41533466614277</c:v>
                </c:pt>
                <c:pt idx="35">
                  <c:v>374.3265474684095</c:v>
                </c:pt>
                <c:pt idx="36">
                  <c:v>368.0739043635615</c:v>
                </c:pt>
                <c:pt idx="37">
                  <c:v>359.47693440499893</c:v>
                </c:pt>
                <c:pt idx="38">
                  <c:v>348.45257253448477</c:v>
                </c:pt>
                <c:pt idx="39">
                  <c:v>391.43168369402349</c:v>
                </c:pt>
                <c:pt idx="40">
                  <c:v>396.9208568963096</c:v>
                </c:pt>
                <c:pt idx="41">
                  <c:v>448.65564862119822</c:v>
                </c:pt>
                <c:pt idx="42">
                  <c:v>480.88822343214605</c:v>
                </c:pt>
                <c:pt idx="43">
                  <c:v>472.61468679469237</c:v>
                </c:pt>
                <c:pt idx="44">
                  <c:v>453.01660098003833</c:v>
                </c:pt>
                <c:pt idx="45">
                  <c:v>496.44266630370078</c:v>
                </c:pt>
                <c:pt idx="46">
                  <c:v>495.84844679383104</c:v>
                </c:pt>
                <c:pt idx="47">
                  <c:v>533.75070970599768</c:v>
                </c:pt>
                <c:pt idx="48">
                  <c:v>537.62883556779263</c:v>
                </c:pt>
                <c:pt idx="49">
                  <c:v>600.39416916016876</c:v>
                </c:pt>
                <c:pt idx="50">
                  <c:v>805.08455767839155</c:v>
                </c:pt>
                <c:pt idx="51">
                  <c:v>785.68605701973684</c:v>
                </c:pt>
                <c:pt idx="52">
                  <c:v>742.94508091602904</c:v>
                </c:pt>
                <c:pt idx="53">
                  <c:v>713.21086618598679</c:v>
                </c:pt>
                <c:pt idx="54">
                  <c:v>728.68432359279279</c:v>
                </c:pt>
                <c:pt idx="55">
                  <c:v>733.02586085637768</c:v>
                </c:pt>
                <c:pt idx="56">
                  <c:v>744.08066743131758</c:v>
                </c:pt>
                <c:pt idx="57">
                  <c:v>927.12871408270587</c:v>
                </c:pt>
                <c:pt idx="58">
                  <c:v>892.60242061936742</c:v>
                </c:pt>
                <c:pt idx="59">
                  <c:v>880.38917870786963</c:v>
                </c:pt>
                <c:pt idx="60">
                  <c:v>843.49189097247768</c:v>
                </c:pt>
                <c:pt idx="61">
                  <c:v>908.37298475337434</c:v>
                </c:pt>
                <c:pt idx="62">
                  <c:v>890.9462416877069</c:v>
                </c:pt>
                <c:pt idx="63">
                  <c:v>847.28629738763925</c:v>
                </c:pt>
                <c:pt idx="64">
                  <c:v>840.46634576704264</c:v>
                </c:pt>
                <c:pt idx="65">
                  <c:v>854.96476149668899</c:v>
                </c:pt>
                <c:pt idx="66">
                  <c:v>870.70445007130456</c:v>
                </c:pt>
                <c:pt idx="67">
                  <c:v>914.42018681231809</c:v>
                </c:pt>
                <c:pt idx="68">
                  <c:v>887.79005455775678</c:v>
                </c:pt>
                <c:pt idx="69">
                  <c:v>902.77978688598455</c:v>
                </c:pt>
                <c:pt idx="70">
                  <c:v>925.52464419178295</c:v>
                </c:pt>
                <c:pt idx="71">
                  <c:v>932.7108473776475</c:v>
                </c:pt>
                <c:pt idx="72">
                  <c:v>924.69445348442127</c:v>
                </c:pt>
                <c:pt idx="73">
                  <c:v>917.2762798960639</c:v>
                </c:pt>
                <c:pt idx="74">
                  <c:v>887.63575649053371</c:v>
                </c:pt>
                <c:pt idx="75">
                  <c:v>873.17608496714888</c:v>
                </c:pt>
                <c:pt idx="76">
                  <c:v>856.8136601835356</c:v>
                </c:pt>
                <c:pt idx="77">
                  <c:v>835.21202950697352</c:v>
                </c:pt>
                <c:pt idx="78">
                  <c:v>811.86429836388857</c:v>
                </c:pt>
                <c:pt idx="79">
                  <c:v>788.57776315435081</c:v>
                </c:pt>
                <c:pt idx="80">
                  <c:v>758.39739200308179</c:v>
                </c:pt>
                <c:pt idx="81">
                  <c:v>730.13418815502416</c:v>
                </c:pt>
                <c:pt idx="82">
                  <c:v>710.58394752249615</c:v>
                </c:pt>
                <c:pt idx="83">
                  <c:v>684.75956313492361</c:v>
                </c:pt>
                <c:pt idx="84">
                  <c:v>663.82222614964053</c:v>
                </c:pt>
                <c:pt idx="85">
                  <c:v>626.03763093006501</c:v>
                </c:pt>
                <c:pt idx="86">
                  <c:v>606.24640249290792</c:v>
                </c:pt>
                <c:pt idx="87">
                  <c:v>588.14610343388176</c:v>
                </c:pt>
                <c:pt idx="88">
                  <c:v>557.24477601925548</c:v>
                </c:pt>
                <c:pt idx="89">
                  <c:v>540.21606378144418</c:v>
                </c:pt>
                <c:pt idx="90">
                  <c:v>517.02136623100273</c:v>
                </c:pt>
                <c:pt idx="91">
                  <c:v>502.20767755283498</c:v>
                </c:pt>
                <c:pt idx="92">
                  <c:v>487.03799294799086</c:v>
                </c:pt>
                <c:pt idx="93">
                  <c:v>488.38195881779643</c:v>
                </c:pt>
                <c:pt idx="94">
                  <c:v>474.49451428787268</c:v>
                </c:pt>
                <c:pt idx="95">
                  <c:v>461.16921907575568</c:v>
                </c:pt>
                <c:pt idx="96">
                  <c:v>450.42101657317687</c:v>
                </c:pt>
                <c:pt idx="97">
                  <c:v>439.03370745136215</c:v>
                </c:pt>
                <c:pt idx="98">
                  <c:v>427.73844998817856</c:v>
                </c:pt>
                <c:pt idx="99">
                  <c:v>408.85964694311815</c:v>
                </c:pt>
                <c:pt idx="100">
                  <c:v>395.386380007188</c:v>
                </c:pt>
                <c:pt idx="101">
                  <c:v>383.56217998901263</c:v>
                </c:pt>
                <c:pt idx="102">
                  <c:v>369.17004617440057</c:v>
                </c:pt>
                <c:pt idx="103">
                  <c:v>360.93791732282068</c:v>
                </c:pt>
                <c:pt idx="104">
                  <c:v>354.03815740126447</c:v>
                </c:pt>
                <c:pt idx="105">
                  <c:v>404.99645029079124</c:v>
                </c:pt>
                <c:pt idx="106">
                  <c:v>409.23137302840001</c:v>
                </c:pt>
                <c:pt idx="107">
                  <c:v>404.59496473554088</c:v>
                </c:pt>
                <c:pt idx="108">
                  <c:v>398.15490437096969</c:v>
                </c:pt>
                <c:pt idx="109">
                  <c:v>390.67433143578819</c:v>
                </c:pt>
                <c:pt idx="110">
                  <c:v>385.21649254048543</c:v>
                </c:pt>
                <c:pt idx="111">
                  <c:v>377.77912810988539</c:v>
                </c:pt>
                <c:pt idx="112">
                  <c:v>369.8913716400005</c:v>
                </c:pt>
                <c:pt idx="113">
                  <c:v>362.79607518299372</c:v>
                </c:pt>
                <c:pt idx="114">
                  <c:v>366.81716102840045</c:v>
                </c:pt>
                <c:pt idx="115">
                  <c:v>359.48073089822492</c:v>
                </c:pt>
                <c:pt idx="116">
                  <c:v>384.80628043300442</c:v>
                </c:pt>
                <c:pt idx="117">
                  <c:v>370.54163202756229</c:v>
                </c:pt>
                <c:pt idx="118">
                  <c:v>361.0047404988785</c:v>
                </c:pt>
                <c:pt idx="119">
                  <c:v>355.5004409556559</c:v>
                </c:pt>
                <c:pt idx="120">
                  <c:v>349.67111391608898</c:v>
                </c:pt>
                <c:pt idx="121">
                  <c:v>339.786427874879</c:v>
                </c:pt>
                <c:pt idx="122">
                  <c:v>335.24418790275001</c:v>
                </c:pt>
                <c:pt idx="123">
                  <c:v>329.67409164629811</c:v>
                </c:pt>
                <c:pt idx="124">
                  <c:v>348.64220220122758</c:v>
                </c:pt>
                <c:pt idx="125">
                  <c:v>345.11286423350145</c:v>
                </c:pt>
                <c:pt idx="126">
                  <c:v>338.82923183730833</c:v>
                </c:pt>
                <c:pt idx="127">
                  <c:v>334.44117727801881</c:v>
                </c:pt>
                <c:pt idx="128">
                  <c:v>327.78119131221416</c:v>
                </c:pt>
                <c:pt idx="129">
                  <c:v>317.95250359519531</c:v>
                </c:pt>
                <c:pt idx="130">
                  <c:v>313.78444496289353</c:v>
                </c:pt>
                <c:pt idx="131">
                  <c:v>308.11857302110013</c:v>
                </c:pt>
                <c:pt idx="132">
                  <c:v>301.71531101803646</c:v>
                </c:pt>
                <c:pt idx="133">
                  <c:v>297.91273568537451</c:v>
                </c:pt>
                <c:pt idx="134">
                  <c:v>291.96923230906464</c:v>
                </c:pt>
                <c:pt idx="135">
                  <c:v>286.79600225116297</c:v>
                </c:pt>
                <c:pt idx="136">
                  <c:v>280.24561588175095</c:v>
                </c:pt>
                <c:pt idx="137">
                  <c:v>315.11452182344203</c:v>
                </c:pt>
                <c:pt idx="138">
                  <c:v>310.30705886421833</c:v>
                </c:pt>
                <c:pt idx="139">
                  <c:v>312.97957267698808</c:v>
                </c:pt>
                <c:pt idx="140">
                  <c:v>306.42824768001691</c:v>
                </c:pt>
                <c:pt idx="141">
                  <c:v>330.00128386836036</c:v>
                </c:pt>
                <c:pt idx="142">
                  <c:v>326.84885062081366</c:v>
                </c:pt>
                <c:pt idx="143">
                  <c:v>323.15279118409273</c:v>
                </c:pt>
                <c:pt idx="144">
                  <c:v>317.99619512850785</c:v>
                </c:pt>
                <c:pt idx="145">
                  <c:v>311.73999037219903</c:v>
                </c:pt>
                <c:pt idx="146">
                  <c:v>306.69327461586687</c:v>
                </c:pt>
                <c:pt idx="147">
                  <c:v>300.61920220148124</c:v>
                </c:pt>
                <c:pt idx="148">
                  <c:v>295.43905243885217</c:v>
                </c:pt>
                <c:pt idx="149">
                  <c:v>291.02751060673415</c:v>
                </c:pt>
                <c:pt idx="150">
                  <c:v>286.48536661665116</c:v>
                </c:pt>
                <c:pt idx="151">
                  <c:v>283.10756631851751</c:v>
                </c:pt>
                <c:pt idx="152">
                  <c:v>286.63781695948751</c:v>
                </c:pt>
                <c:pt idx="153">
                  <c:v>299.52726180907825</c:v>
                </c:pt>
                <c:pt idx="154">
                  <c:v>320.33700951915603</c:v>
                </c:pt>
                <c:pt idx="155">
                  <c:v>319.81400506912746</c:v>
                </c:pt>
                <c:pt idx="156">
                  <c:v>356.30526141391306</c:v>
                </c:pt>
                <c:pt idx="157">
                  <c:v>348.90040643905024</c:v>
                </c:pt>
                <c:pt idx="158">
                  <c:v>352.60292984502092</c:v>
                </c:pt>
                <c:pt idx="159">
                  <c:v>350.9158592156308</c:v>
                </c:pt>
                <c:pt idx="160">
                  <c:v>349.67827341366848</c:v>
                </c:pt>
                <c:pt idx="161">
                  <c:v>346.46903617994235</c:v>
                </c:pt>
                <c:pt idx="162">
                  <c:v>350.01983146507149</c:v>
                </c:pt>
                <c:pt idx="163">
                  <c:v>361.58703733137543</c:v>
                </c:pt>
                <c:pt idx="164">
                  <c:v>358.03059348670791</c:v>
                </c:pt>
                <c:pt idx="165">
                  <c:v>348.01986803766022</c:v>
                </c:pt>
                <c:pt idx="166">
                  <c:v>343.24054072423343</c:v>
                </c:pt>
                <c:pt idx="167">
                  <c:v>339.83925311050479</c:v>
                </c:pt>
                <c:pt idx="168">
                  <c:v>337.62855761227956</c:v>
                </c:pt>
                <c:pt idx="169">
                  <c:v>333.75956868259436</c:v>
                </c:pt>
                <c:pt idx="170">
                  <c:v>327.72834166594646</c:v>
                </c:pt>
                <c:pt idx="171">
                  <c:v>321.26502063290144</c:v>
                </c:pt>
                <c:pt idx="172">
                  <c:v>337.85289674941663</c:v>
                </c:pt>
                <c:pt idx="173">
                  <c:v>367.15821743629976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'Sheet 1 - Table 1'!$E$1:$E$2</c:f>
              <c:strCache>
                <c:ptCount val="1"/>
                <c:pt idx="0">
                  <c:v>rttvar 109.2485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1'!$E$3:$E$176</c:f>
              <c:numCache>
                <c:formatCode>General</c:formatCode>
                <c:ptCount val="174"/>
                <c:pt idx="0">
                  <c:v>98.323650000000015</c:v>
                </c:pt>
                <c:pt idx="1">
                  <c:v>89.114715000000018</c:v>
                </c:pt>
                <c:pt idx="2">
                  <c:v>81.30787650000002</c:v>
                </c:pt>
                <c:pt idx="3">
                  <c:v>74.724218550000018</c:v>
                </c:pt>
                <c:pt idx="4">
                  <c:v>68.323453425000025</c:v>
                </c:pt>
                <c:pt idx="5">
                  <c:v>63.259929139500031</c:v>
                </c:pt>
                <c:pt idx="6">
                  <c:v>57.416227274250026</c:v>
                </c:pt>
                <c:pt idx="7">
                  <c:v>52.53184649065502</c:v>
                </c:pt>
                <c:pt idx="8">
                  <c:v>47.749774092142516</c:v>
                </c:pt>
                <c:pt idx="9">
                  <c:v>44.615575657430561</c:v>
                </c:pt>
                <c:pt idx="10">
                  <c:v>50.246689168739579</c:v>
                </c:pt>
                <c:pt idx="11">
                  <c:v>45.451314221212485</c:v>
                </c:pt>
                <c:pt idx="12">
                  <c:v>41.893297371503415</c:v>
                </c:pt>
                <c:pt idx="13">
                  <c:v>39.343060749524035</c:v>
                </c:pt>
                <c:pt idx="14">
                  <c:v>35.717628478225492</c:v>
                </c:pt>
                <c:pt idx="15">
                  <c:v>46.988822053691422</c:v>
                </c:pt>
                <c:pt idx="16">
                  <c:v>58.398640629281914</c:v>
                </c:pt>
                <c:pt idx="17">
                  <c:v>69.941647269217384</c:v>
                </c:pt>
                <c:pt idx="18">
                  <c:v>69.553508909718346</c:v>
                </c:pt>
                <c:pt idx="19">
                  <c:v>65.306821749426945</c:v>
                </c:pt>
                <c:pt idx="20">
                  <c:v>65.828146932096644</c:v>
                </c:pt>
                <c:pt idx="21">
                  <c:v>65.035488860738127</c:v>
                </c:pt>
                <c:pt idx="22">
                  <c:v>62.029109014998276</c:v>
                </c:pt>
                <c:pt idx="23">
                  <c:v>59.016545977197879</c:v>
                </c:pt>
                <c:pt idx="24">
                  <c:v>54.903684456807582</c:v>
                </c:pt>
                <c:pt idx="25">
                  <c:v>54.207879780723367</c:v>
                </c:pt>
                <c:pt idx="26">
                  <c:v>52.653549195287923</c:v>
                </c:pt>
                <c:pt idx="27">
                  <c:v>50.810662622385934</c:v>
                </c:pt>
                <c:pt idx="28">
                  <c:v>50.287314848183215</c:v>
                </c:pt>
                <c:pt idx="29">
                  <c:v>48.694350002597183</c:v>
                </c:pt>
                <c:pt idx="30">
                  <c:v>45.834134977646528</c:v>
                </c:pt>
                <c:pt idx="31">
                  <c:v>41.83375945766003</c:v>
                </c:pt>
                <c:pt idx="32">
                  <c:v>38.444667691894367</c:v>
                </c:pt>
                <c:pt idx="33">
                  <c:v>38.344996684705237</c:v>
                </c:pt>
                <c:pt idx="34">
                  <c:v>37.610093202034996</c:v>
                </c:pt>
                <c:pt idx="35">
                  <c:v>36.256670449051747</c:v>
                </c:pt>
                <c:pt idx="36">
                  <c:v>35.486781314644801</c:v>
                </c:pt>
                <c:pt idx="37">
                  <c:v>33.875783302628719</c:v>
                </c:pt>
                <c:pt idx="38">
                  <c:v>30.982412864862283</c:v>
                </c:pt>
                <c:pt idx="39">
                  <c:v>38.717838681622844</c:v>
                </c:pt>
                <c:pt idx="40">
                  <c:v>38.950115206382669</c:v>
                </c:pt>
                <c:pt idx="41">
                  <c:v>48.225398039374305</c:v>
                </c:pt>
                <c:pt idx="42">
                  <c:v>53.483393153703787</c:v>
                </c:pt>
                <c:pt idx="43">
                  <c:v>50.70197526477363</c:v>
                </c:pt>
                <c:pt idx="44">
                  <c:v>45.868098454500071</c:v>
                </c:pt>
                <c:pt idx="45">
                  <c:v>53.36736996446664</c:v>
                </c:pt>
                <c:pt idx="46">
                  <c:v>55.214269748145064</c:v>
                </c:pt>
                <c:pt idx="47">
                  <c:v>61.429619671217985</c:v>
                </c:pt>
                <c:pt idx="48">
                  <c:v>60.852956912194863</c:v>
                </c:pt>
                <c:pt idx="49">
                  <c:v>71.810240508264187</c:v>
                </c:pt>
                <c:pt idx="50">
                  <c:v>110.29726781599769</c:v>
                </c:pt>
                <c:pt idx="51">
                  <c:v>107.824604811694</c:v>
                </c:pt>
                <c:pt idx="52">
                  <c:v>97.176751730091084</c:v>
                </c:pt>
                <c:pt idx="53">
                  <c:v>89.246649897472139</c:v>
                </c:pt>
                <c:pt idx="54">
                  <c:v>90.333920914076074</c:v>
                </c:pt>
                <c:pt idx="55">
                  <c:v>89.21957122838451</c:v>
                </c:pt>
                <c:pt idx="56">
                  <c:v>89.442912270690485</c:v>
                </c:pt>
                <c:pt idx="57">
                  <c:v>123.31224939225143</c:v>
                </c:pt>
                <c:pt idx="58">
                  <c:v>116.10361893925931</c:v>
                </c:pt>
                <c:pt idx="59">
                  <c:v>116.3414820829431</c:v>
                </c:pt>
                <c:pt idx="60">
                  <c:v>108.04401640849754</c:v>
                </c:pt>
                <c:pt idx="61">
                  <c:v>118.38936048718392</c:v>
                </c:pt>
                <c:pt idx="62">
                  <c:v>116.91046329088302</c:v>
                </c:pt>
                <c:pt idx="63">
                  <c:v>106.29396192897046</c:v>
                </c:pt>
                <c:pt idx="64">
                  <c:v>102.64888526561525</c:v>
                </c:pt>
                <c:pt idx="65">
                  <c:v>103.25403431564138</c:v>
                </c:pt>
                <c:pt idx="66">
                  <c:v>112.67369706514835</c:v>
                </c:pt>
                <c:pt idx="67">
                  <c:v>118.77734779566951</c:v>
                </c:pt>
                <c:pt idx="68">
                  <c:v>114.12758462277017</c:v>
                </c:pt>
                <c:pt idx="69">
                  <c:v>123.70586060649401</c:v>
                </c:pt>
                <c:pt idx="70">
                  <c:v>125.46668354444385</c:v>
                </c:pt>
                <c:pt idx="71">
                  <c:v>132.77985709126017</c:v>
                </c:pt>
                <c:pt idx="72">
                  <c:v>135.11186909326878</c:v>
                </c:pt>
                <c:pt idx="73">
                  <c:v>137.74065012396306</c:v>
                </c:pt>
                <c:pt idx="74">
                  <c:v>132.77818625758582</c:v>
                </c:pt>
                <c:pt idx="75">
                  <c:v>132.87976866324436</c:v>
                </c:pt>
                <c:pt idx="76">
                  <c:v>132.32661272519536</c:v>
                </c:pt>
                <c:pt idx="77">
                  <c:v>129.9386102881237</c:v>
                </c:pt>
                <c:pt idx="78">
                  <c:v>126.85434221121443</c:v>
                </c:pt>
                <c:pt idx="79">
                  <c:v>123.67263164680577</c:v>
                </c:pt>
                <c:pt idx="80">
                  <c:v>117.98221977316669</c:v>
                </c:pt>
                <c:pt idx="81">
                  <c:v>109.88763163391266</c:v>
                </c:pt>
                <c:pt idx="82">
                  <c:v>107.34668801626501</c:v>
                </c:pt>
                <c:pt idx="83">
                  <c:v>102.53619680580776</c:v>
                </c:pt>
                <c:pt idx="84">
                  <c:v>99.232356957279322</c:v>
                </c:pt>
                <c:pt idx="85">
                  <c:v>89.969703110398498</c:v>
                </c:pt>
                <c:pt idx="86">
                  <c:v>86.579266463321034</c:v>
                </c:pt>
                <c:pt idx="87">
                  <c:v>83.643750114555075</c:v>
                </c:pt>
                <c:pt idx="88">
                  <c:v>75.779495835290035</c:v>
                </c:pt>
                <c:pt idx="89">
                  <c:v>72.799537592789605</c:v>
                </c:pt>
                <c:pt idx="90">
                  <c:v>67.570586040436368</c:v>
                </c:pt>
                <c:pt idx="91">
                  <c:v>65.041639422625877</c:v>
                </c:pt>
                <c:pt idx="92">
                  <c:v>62.292196267973125</c:v>
                </c:pt>
                <c:pt idx="93">
                  <c:v>61.200967932326968</c:v>
                </c:pt>
                <c:pt idx="94">
                  <c:v>58.747658977058236</c:v>
                </c:pt>
                <c:pt idx="95">
                  <c:v>56.394582133519989</c:v>
                </c:pt>
                <c:pt idx="96">
                  <c:v>53.065703771417176</c:v>
                </c:pt>
                <c:pt idx="97">
                  <c:v>51.164931528151193</c:v>
                </c:pt>
                <c:pt idx="98">
                  <c:v>49.222916695824239</c:v>
                </c:pt>
                <c:pt idx="99">
                  <c:v>44.581135514681165</c:v>
                </c:pt>
                <c:pt idx="100">
                  <c:v>41.63197140280846</c:v>
                </c:pt>
                <c:pt idx="101">
                  <c:v>39.140208758163489</c:v>
                </c:pt>
                <c:pt idx="102">
                  <c:v>35.663708928419425</c:v>
                </c:pt>
                <c:pt idx="103">
                  <c:v>34.185806977042539</c:v>
                </c:pt>
                <c:pt idx="104">
                  <c:v>32.092684232019735</c:v>
                </c:pt>
                <c:pt idx="105">
                  <c:v>41.365117966231068</c:v>
                </c:pt>
                <c:pt idx="106">
                  <c:v>41.294448111279934</c:v>
                </c:pt>
                <c:pt idx="107">
                  <c:v>41.277785552647167</c:v>
                </c:pt>
                <c:pt idx="108">
                  <c:v>40.636141024628152</c:v>
                </c:pt>
                <c:pt idx="109">
                  <c:v>38.289156297644205</c:v>
                </c:pt>
                <c:pt idx="110">
                  <c:v>37.872564229948807</c:v>
                </c:pt>
                <c:pt idx="111">
                  <c:v>36.75472901281605</c:v>
                </c:pt>
                <c:pt idx="112">
                  <c:v>35.437995196810355</c:v>
                </c:pt>
                <c:pt idx="113">
                  <c:v>34.344930853877642</c:v>
                </c:pt>
                <c:pt idx="114">
                  <c:v>34.385036109416397</c:v>
                </c:pt>
                <c:pt idx="115">
                  <c:v>33.168003991640894</c:v>
                </c:pt>
                <c:pt idx="116">
                  <c:v>37.401959248627286</c:v>
                </c:pt>
                <c:pt idx="117">
                  <c:v>33.902733233229135</c:v>
                </c:pt>
                <c:pt idx="118">
                  <c:v>31.905452828424337</c:v>
                </c:pt>
                <c:pt idx="119">
                  <c:v>31.227251172248209</c:v>
                </c:pt>
                <c:pt idx="120">
                  <c:v>30.410455319023065</c:v>
                </c:pt>
                <c:pt idx="121">
                  <c:v>28.158466124720469</c:v>
                </c:pt>
                <c:pt idx="122">
                  <c:v>27.669170216088162</c:v>
                </c:pt>
                <c:pt idx="123">
                  <c:v>26.805258827935113</c:v>
                </c:pt>
                <c:pt idx="124">
                  <c:v>29.933687875031413</c:v>
                </c:pt>
                <c:pt idx="125">
                  <c:v>29.863289650627443</c:v>
                </c:pt>
                <c:pt idx="126">
                  <c:v>28.836774192353953</c:v>
                </c:pt>
                <c:pt idx="127">
                  <c:v>28.426938929228889</c:v>
                </c:pt>
                <c:pt idx="128">
                  <c:v>27.214902976805298</c:v>
                </c:pt>
                <c:pt idx="129">
                  <c:v>24.7002705326754</c:v>
                </c:pt>
                <c:pt idx="130">
                  <c:v>24.207491411212295</c:v>
                </c:pt>
                <c:pt idx="131">
                  <c:v>23.177285408715058</c:v>
                </c:pt>
                <c:pt idx="132">
                  <c:v>21.852205692605143</c:v>
                </c:pt>
                <c:pt idx="133">
                  <c:v>21.376399065630057</c:v>
                </c:pt>
                <c:pt idx="134">
                  <c:v>20.14120170712394</c:v>
                </c:pt>
                <c:pt idx="135">
                  <c:v>19.125129829662747</c:v>
                </c:pt>
                <c:pt idx="136">
                  <c:v>17.59327031062255</c:v>
                </c:pt>
                <c:pt idx="137">
                  <c:v>24.032985162026826</c:v>
                </c:pt>
                <c:pt idx="138">
                  <c:v>23.293208951604271</c:v>
                </c:pt>
                <c:pt idx="139">
                  <c:v>23.309717981241732</c:v>
                </c:pt>
                <c:pt idx="140">
                  <c:v>21.938479250799464</c:v>
                </c:pt>
                <c:pt idx="141">
                  <c:v>26.073671564805807</c:v>
                </c:pt>
                <c:pt idx="142">
                  <c:v>25.985278193147568</c:v>
                </c:pt>
                <c:pt idx="143">
                  <c:v>25.705306780172918</c:v>
                </c:pt>
                <c:pt idx="144">
                  <c:v>24.908996867861724</c:v>
                </c:pt>
                <c:pt idx="145">
                  <c:v>23.70142587021104</c:v>
                </c:pt>
                <c:pt idx="146">
                  <c:v>22.866079103411874</c:v>
                </c:pt>
                <c:pt idx="147">
                  <c:v>21.180584954870945</c:v>
                </c:pt>
                <c:pt idx="148">
                  <c:v>20.202094073763618</c:v>
                </c:pt>
                <c:pt idx="149">
                  <c:v>19.452025519329052</c:v>
                </c:pt>
                <c:pt idx="150">
                  <c:v>18.627899735043762</c:v>
                </c:pt>
                <c:pt idx="151">
                  <c:v>18.175118852422241</c:v>
                </c:pt>
                <c:pt idx="152">
                  <c:v>18.470708785385447</c:v>
                </c:pt>
                <c:pt idx="153">
                  <c:v>20.591019543231788</c:v>
                </c:pt>
                <c:pt idx="154">
                  <c:v>24.214861061655007</c:v>
                </c:pt>
                <c:pt idx="155">
                  <c:v>23.586124080961266</c:v>
                </c:pt>
                <c:pt idx="156">
                  <c:v>30.212975885789724</c:v>
                </c:pt>
                <c:pt idx="157">
                  <c:v>28.107396088842876</c:v>
                </c:pt>
                <c:pt idx="158">
                  <c:v>28.2207724924275</c:v>
                </c:pt>
                <c:pt idx="159">
                  <c:v>28.722200831962738</c:v>
                </c:pt>
                <c:pt idx="160">
                  <c:v>29.398505778666653</c:v>
                </c:pt>
                <c:pt idx="161">
                  <c:v>29.418327727710157</c:v>
                </c:pt>
                <c:pt idx="162">
                  <c:v>29.473519680719988</c:v>
                </c:pt>
                <c:pt idx="163">
                  <c:v>31.095939965850754</c:v>
                </c:pt>
                <c:pt idx="164">
                  <c:v>31.060860941383194</c:v>
                </c:pt>
                <c:pt idx="165">
                  <c:v>28.790258322150638</c:v>
                </c:pt>
                <c:pt idx="166">
                  <c:v>27.229297362520384</c:v>
                </c:pt>
                <c:pt idx="167">
                  <c:v>27.099209240942017</c:v>
                </c:pt>
                <c:pt idx="168">
                  <c:v>27.376245770054123</c:v>
                </c:pt>
                <c:pt idx="169">
                  <c:v>27.08991290093439</c:v>
                </c:pt>
                <c:pt idx="170">
                  <c:v>25.320979073743839</c:v>
                </c:pt>
                <c:pt idx="171">
                  <c:v>24.057559449756855</c:v>
                </c:pt>
                <c:pt idx="172">
                  <c:v>26.78002304973251</c:v>
                </c:pt>
                <c:pt idx="173">
                  <c:v>31.931498335215458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'Sheet 1 - Table 1'!$F$1:$F$2</c:f>
              <c:strCache>
                <c:ptCount val="1"/>
                <c:pt idx="0">
                  <c:v>srtt 218.497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'Sheet 1 - Table 1'!$B$3:$B$176</c:f>
              <c:numCache>
                <c:formatCode>General</c:formatCode>
                <c:ptCount val="17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</c:numCache>
            </c:numRef>
          </c:xVal>
          <c:yVal>
            <c:numRef>
              <c:f>'Sheet 1 - Table 1'!$F$3:$F$176</c:f>
              <c:numCache>
                <c:formatCode>General</c:formatCode>
                <c:ptCount val="174"/>
                <c:pt idx="0">
                  <c:v>218.49700000000004</c:v>
                </c:pt>
                <c:pt idx="1">
                  <c:v>219.18970000000002</c:v>
                </c:pt>
                <c:pt idx="2">
                  <c:v>217.96233000000001</c:v>
                </c:pt>
                <c:pt idx="3">
                  <c:v>216.24329700000001</c:v>
                </c:pt>
                <c:pt idx="4">
                  <c:v>215.05256730000002</c:v>
                </c:pt>
                <c:pt idx="5">
                  <c:v>213.08721057000002</c:v>
                </c:pt>
                <c:pt idx="6">
                  <c:v>213.62308951300002</c:v>
                </c:pt>
                <c:pt idx="7">
                  <c:v>214.57558056170001</c:v>
                </c:pt>
                <c:pt idx="8">
                  <c:v>214.05212250553001</c:v>
                </c:pt>
                <c:pt idx="9">
                  <c:v>215.87521025497699</c:v>
                </c:pt>
                <c:pt idx="10">
                  <c:v>227.08928922947931</c:v>
                </c:pt>
                <c:pt idx="11">
                  <c:v>227.34406030653139</c:v>
                </c:pt>
                <c:pt idx="12">
                  <c:v>228.44085427587825</c:v>
                </c:pt>
                <c:pt idx="13">
                  <c:v>230.26206884829043</c:v>
                </c:pt>
                <c:pt idx="14">
                  <c:v>230.60526196346137</c:v>
                </c:pt>
                <c:pt idx="15">
                  <c:v>247.09743576711526</c:v>
                </c:pt>
                <c:pt idx="16">
                  <c:v>264.99599219040374</c:v>
                </c:pt>
                <c:pt idx="17">
                  <c:v>284.31029297136337</c:v>
                </c:pt>
                <c:pt idx="18">
                  <c:v>276.97026367422706</c:v>
                </c:pt>
                <c:pt idx="19">
                  <c:v>273.96063730680436</c:v>
                </c:pt>
                <c:pt idx="20">
                  <c:v>266.12507357612395</c:v>
                </c:pt>
                <c:pt idx="21">
                  <c:v>259.69156621851153</c:v>
                </c:pt>
                <c:pt idx="22">
                  <c:v>263.57730959666037</c:v>
                </c:pt>
                <c:pt idx="23">
                  <c:v>260.03247863699431</c:v>
                </c:pt>
                <c:pt idx="24">
                  <c:v>258.04493077329488</c:v>
                </c:pt>
                <c:pt idx="25">
                  <c:v>252.71763769596541</c:v>
                </c:pt>
                <c:pt idx="26">
                  <c:v>248.42157392636886</c:v>
                </c:pt>
                <c:pt idx="27">
                  <c:v>252.22431653373198</c:v>
                </c:pt>
                <c:pt idx="28">
                  <c:v>247.16018488035877</c:v>
                </c:pt>
                <c:pt idx="29">
                  <c:v>243.34266639232291</c:v>
                </c:pt>
                <c:pt idx="30">
                  <c:v>241.11019975309063</c:v>
                </c:pt>
                <c:pt idx="31">
                  <c:v>240.46237977778156</c:v>
                </c:pt>
                <c:pt idx="32">
                  <c:v>239.57984180000341</c:v>
                </c:pt>
                <c:pt idx="33">
                  <c:v>235.41895762000308</c:v>
                </c:pt>
                <c:pt idx="34">
                  <c:v>231.97496185800279</c:v>
                </c:pt>
                <c:pt idx="35">
                  <c:v>229.29986567220251</c:v>
                </c:pt>
                <c:pt idx="36">
                  <c:v>226.12677910498226</c:v>
                </c:pt>
                <c:pt idx="37">
                  <c:v>223.97380119448403</c:v>
                </c:pt>
                <c:pt idx="38">
                  <c:v>224.52292107503564</c:v>
                </c:pt>
                <c:pt idx="39">
                  <c:v>236.56032896753209</c:v>
                </c:pt>
                <c:pt idx="40">
                  <c:v>241.1203960707789</c:v>
                </c:pt>
                <c:pt idx="41">
                  <c:v>255.754056463701</c:v>
                </c:pt>
                <c:pt idx="42">
                  <c:v>266.9546508173309</c:v>
                </c:pt>
                <c:pt idx="43">
                  <c:v>269.80678573559783</c:v>
                </c:pt>
                <c:pt idx="44">
                  <c:v>269.54420716203805</c:v>
                </c:pt>
                <c:pt idx="45">
                  <c:v>282.97318644583424</c:v>
                </c:pt>
                <c:pt idx="46">
                  <c:v>274.99136780125082</c:v>
                </c:pt>
                <c:pt idx="47">
                  <c:v>288.03223102112577</c:v>
                </c:pt>
                <c:pt idx="48">
                  <c:v>294.21700791901321</c:v>
                </c:pt>
                <c:pt idx="49">
                  <c:v>313.15320712711195</c:v>
                </c:pt>
                <c:pt idx="50">
                  <c:v>363.89548641440081</c:v>
                </c:pt>
                <c:pt idx="51">
                  <c:v>354.38763777296077</c:v>
                </c:pt>
                <c:pt idx="52">
                  <c:v>354.23807399566471</c:v>
                </c:pt>
                <c:pt idx="53">
                  <c:v>356.22426659609829</c:v>
                </c:pt>
                <c:pt idx="54">
                  <c:v>367.3486399364885</c:v>
                </c:pt>
                <c:pt idx="55">
                  <c:v>376.14757594283964</c:v>
                </c:pt>
                <c:pt idx="56">
                  <c:v>386.3090183485557</c:v>
                </c:pt>
                <c:pt idx="57">
                  <c:v>433.87971651370015</c:v>
                </c:pt>
                <c:pt idx="58">
                  <c:v>428.18794486233014</c:v>
                </c:pt>
                <c:pt idx="59">
                  <c:v>415.02325037609717</c:v>
                </c:pt>
                <c:pt idx="60">
                  <c:v>411.31582533848746</c:v>
                </c:pt>
                <c:pt idx="61">
                  <c:v>434.81554280463871</c:v>
                </c:pt>
                <c:pt idx="62">
                  <c:v>423.30438852417484</c:v>
                </c:pt>
                <c:pt idx="63">
                  <c:v>422.11044967175735</c:v>
                </c:pt>
                <c:pt idx="64">
                  <c:v>429.87080470458164</c:v>
                </c:pt>
                <c:pt idx="65">
                  <c:v>441.94862423412349</c:v>
                </c:pt>
                <c:pt idx="66">
                  <c:v>420.00966181071112</c:v>
                </c:pt>
                <c:pt idx="67">
                  <c:v>439.31079562964004</c:v>
                </c:pt>
                <c:pt idx="68">
                  <c:v>431.27971606667603</c:v>
                </c:pt>
                <c:pt idx="69">
                  <c:v>407.95634446000844</c:v>
                </c:pt>
                <c:pt idx="70">
                  <c:v>423.6579100140076</c:v>
                </c:pt>
                <c:pt idx="71">
                  <c:v>401.59141901260688</c:v>
                </c:pt>
                <c:pt idx="72">
                  <c:v>384.24697711134621</c:v>
                </c:pt>
                <c:pt idx="73">
                  <c:v>366.31367940021158</c:v>
                </c:pt>
                <c:pt idx="74">
                  <c:v>356.52301146019045</c:v>
                </c:pt>
                <c:pt idx="75">
                  <c:v>341.65701031417137</c:v>
                </c:pt>
                <c:pt idx="76">
                  <c:v>327.50720928275422</c:v>
                </c:pt>
                <c:pt idx="77">
                  <c:v>315.45758835447879</c:v>
                </c:pt>
                <c:pt idx="78">
                  <c:v>304.4469295190309</c:v>
                </c:pt>
                <c:pt idx="79">
                  <c:v>293.88723656712779</c:v>
                </c:pt>
                <c:pt idx="80">
                  <c:v>286.46851291041503</c:v>
                </c:pt>
                <c:pt idx="81">
                  <c:v>290.58366161937352</c:v>
                </c:pt>
                <c:pt idx="82">
                  <c:v>281.19719545743618</c:v>
                </c:pt>
                <c:pt idx="83">
                  <c:v>274.61477591169256</c:v>
                </c:pt>
                <c:pt idx="84">
                  <c:v>266.8927983205233</c:v>
                </c:pt>
                <c:pt idx="85">
                  <c:v>266.15881848847096</c:v>
                </c:pt>
                <c:pt idx="86">
                  <c:v>259.92933663962384</c:v>
                </c:pt>
                <c:pt idx="87">
                  <c:v>253.57110297566146</c:v>
                </c:pt>
                <c:pt idx="88">
                  <c:v>254.12679267809531</c:v>
                </c:pt>
                <c:pt idx="89">
                  <c:v>249.01791341028579</c:v>
                </c:pt>
                <c:pt idx="90">
                  <c:v>246.7390220692572</c:v>
                </c:pt>
                <c:pt idx="91">
                  <c:v>242.0411198623315</c:v>
                </c:pt>
                <c:pt idx="92">
                  <c:v>237.86920787609836</c:v>
                </c:pt>
                <c:pt idx="93">
                  <c:v>243.57808708848853</c:v>
                </c:pt>
                <c:pt idx="94">
                  <c:v>239.5038783796397</c:v>
                </c:pt>
                <c:pt idx="95">
                  <c:v>235.59089054167572</c:v>
                </c:pt>
                <c:pt idx="96">
                  <c:v>238.15820148750817</c:v>
                </c:pt>
                <c:pt idx="97">
                  <c:v>234.37398133875735</c:v>
                </c:pt>
                <c:pt idx="98">
                  <c:v>230.84678320488163</c:v>
                </c:pt>
                <c:pt idx="99">
                  <c:v>230.53510488439346</c:v>
                </c:pt>
                <c:pt idx="100">
                  <c:v>228.85849439595412</c:v>
                </c:pt>
                <c:pt idx="101">
                  <c:v>227.00134495635871</c:v>
                </c:pt>
                <c:pt idx="102">
                  <c:v>226.51521046072284</c:v>
                </c:pt>
                <c:pt idx="103">
                  <c:v>224.19468941465055</c:v>
                </c:pt>
                <c:pt idx="104">
                  <c:v>225.6674204731855</c:v>
                </c:pt>
                <c:pt idx="105">
                  <c:v>239.53597842586697</c:v>
                </c:pt>
                <c:pt idx="106">
                  <c:v>244.05358058328028</c:v>
                </c:pt>
                <c:pt idx="107">
                  <c:v>239.48382252495225</c:v>
                </c:pt>
                <c:pt idx="108">
                  <c:v>235.61034027245705</c:v>
                </c:pt>
                <c:pt idx="109">
                  <c:v>237.51770624521134</c:v>
                </c:pt>
                <c:pt idx="110">
                  <c:v>233.7262356206902</c:v>
                </c:pt>
                <c:pt idx="111">
                  <c:v>230.76021205862119</c:v>
                </c:pt>
                <c:pt idx="112">
                  <c:v>228.13939085275908</c:v>
                </c:pt>
                <c:pt idx="113">
                  <c:v>225.41635176748318</c:v>
                </c:pt>
                <c:pt idx="114">
                  <c:v>229.27701659073486</c:v>
                </c:pt>
                <c:pt idx="115">
                  <c:v>226.80871493166137</c:v>
                </c:pt>
                <c:pt idx="116">
                  <c:v>235.19844343849525</c:v>
                </c:pt>
                <c:pt idx="117">
                  <c:v>234.93069909464572</c:v>
                </c:pt>
                <c:pt idx="118">
                  <c:v>233.38292918518115</c:v>
                </c:pt>
                <c:pt idx="119">
                  <c:v>230.59143626666304</c:v>
                </c:pt>
                <c:pt idx="120">
                  <c:v>228.02929263999675</c:v>
                </c:pt>
                <c:pt idx="121">
                  <c:v>227.15256337599709</c:v>
                </c:pt>
                <c:pt idx="122">
                  <c:v>224.56750703839739</c:v>
                </c:pt>
                <c:pt idx="123">
                  <c:v>222.45305633455766</c:v>
                </c:pt>
                <c:pt idx="124">
                  <c:v>228.90745070110191</c:v>
                </c:pt>
                <c:pt idx="125">
                  <c:v>225.65970563099171</c:v>
                </c:pt>
                <c:pt idx="126">
                  <c:v>223.48213506789253</c:v>
                </c:pt>
                <c:pt idx="127">
                  <c:v>220.73342156110328</c:v>
                </c:pt>
                <c:pt idx="128">
                  <c:v>218.92157940499297</c:v>
                </c:pt>
                <c:pt idx="129">
                  <c:v>219.15142146449369</c:v>
                </c:pt>
                <c:pt idx="130">
                  <c:v>216.95447931804432</c:v>
                </c:pt>
                <c:pt idx="131">
                  <c:v>215.40943138623987</c:v>
                </c:pt>
                <c:pt idx="132">
                  <c:v>214.3064882476159</c:v>
                </c:pt>
                <c:pt idx="133">
                  <c:v>212.4071394228543</c:v>
                </c:pt>
                <c:pt idx="134">
                  <c:v>211.40442548056888</c:v>
                </c:pt>
                <c:pt idx="135">
                  <c:v>210.29548293251199</c:v>
                </c:pt>
                <c:pt idx="136">
                  <c:v>209.87253463926078</c:v>
                </c:pt>
                <c:pt idx="137">
                  <c:v>218.9825811753347</c:v>
                </c:pt>
                <c:pt idx="138">
                  <c:v>217.13422305780125</c:v>
                </c:pt>
                <c:pt idx="139">
                  <c:v>219.74070075202116</c:v>
                </c:pt>
                <c:pt idx="140">
                  <c:v>218.67433067681904</c:v>
                </c:pt>
                <c:pt idx="141">
                  <c:v>225.70659760913713</c:v>
                </c:pt>
                <c:pt idx="142">
                  <c:v>222.90773784822341</c:v>
                </c:pt>
                <c:pt idx="143">
                  <c:v>220.33156406340106</c:v>
                </c:pt>
                <c:pt idx="144">
                  <c:v>218.36020765706095</c:v>
                </c:pt>
                <c:pt idx="145">
                  <c:v>216.93428689135487</c:v>
                </c:pt>
                <c:pt idx="146">
                  <c:v>215.22895820221939</c:v>
                </c:pt>
                <c:pt idx="147">
                  <c:v>215.89686238199744</c:v>
                </c:pt>
                <c:pt idx="148">
                  <c:v>214.6306761437977</c:v>
                </c:pt>
                <c:pt idx="149">
                  <c:v>213.21940852941793</c:v>
                </c:pt>
                <c:pt idx="150">
                  <c:v>211.97376767647614</c:v>
                </c:pt>
                <c:pt idx="151">
                  <c:v>210.40709090882854</c:v>
                </c:pt>
                <c:pt idx="152">
                  <c:v>212.75498181794569</c:v>
                </c:pt>
                <c:pt idx="153">
                  <c:v>217.16318363615113</c:v>
                </c:pt>
                <c:pt idx="154">
                  <c:v>223.47756527253603</c:v>
                </c:pt>
                <c:pt idx="155">
                  <c:v>225.46950874528241</c:v>
                </c:pt>
                <c:pt idx="156">
                  <c:v>235.45335787075416</c:v>
                </c:pt>
                <c:pt idx="157">
                  <c:v>236.47082208367877</c:v>
                </c:pt>
                <c:pt idx="158">
                  <c:v>239.71983987531092</c:v>
                </c:pt>
                <c:pt idx="159">
                  <c:v>236.02705588777985</c:v>
                </c:pt>
                <c:pt idx="160">
                  <c:v>232.08425029900187</c:v>
                </c:pt>
                <c:pt idx="161">
                  <c:v>228.79572526910169</c:v>
                </c:pt>
                <c:pt idx="162">
                  <c:v>232.12575274219154</c:v>
                </c:pt>
                <c:pt idx="163">
                  <c:v>237.20327746797238</c:v>
                </c:pt>
                <c:pt idx="164">
                  <c:v>233.78714972117515</c:v>
                </c:pt>
                <c:pt idx="165">
                  <c:v>232.85883474905765</c:v>
                </c:pt>
                <c:pt idx="166">
                  <c:v>234.32335127415189</c:v>
                </c:pt>
                <c:pt idx="167">
                  <c:v>231.44241614673672</c:v>
                </c:pt>
                <c:pt idx="168">
                  <c:v>228.12357453206306</c:v>
                </c:pt>
                <c:pt idx="169">
                  <c:v>225.39991707885679</c:v>
                </c:pt>
                <c:pt idx="170">
                  <c:v>226.44442537097112</c:v>
                </c:pt>
                <c:pt idx="171">
                  <c:v>225.034782833874</c:v>
                </c:pt>
                <c:pt idx="172">
                  <c:v>230.73280455048661</c:v>
                </c:pt>
                <c:pt idx="173">
                  <c:v>239.43222409543796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7996552"/>
        <c:axId val="347997336"/>
      </c:scatterChart>
      <c:valAx>
        <c:axId val="347996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7997336"/>
        <c:crosses val="autoZero"/>
        <c:crossBetween val="midCat"/>
      </c:valAx>
      <c:valAx>
        <c:axId val="347997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799655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sr-Latn-R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A614F-FC13-421D-9E0E-1DA10861142B}" type="datetimeFigureOut">
              <a:rPr lang="sr-Latn-RS" smtClean="0"/>
              <a:t>14.1.2017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60F4C-99C2-46A6-97D7-8CE6D6780FA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89892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60F4C-99C2-46A6-97D7-8CE6D6780FA2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20317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30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79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628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Icons from </a:t>
            </a:r>
            <a:r>
              <a:rPr lang="en-US" dirty="0" err="1" smtClean="0"/>
              <a:t>pixabay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894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#6-53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518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Stopwatch from openclipart.org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369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У питању је исти трансфер, а</a:t>
            </a:r>
            <a:r>
              <a:rPr lang="sr-Cyrl-RS" baseline="0" dirty="0" smtClean="0"/>
              <a:t> промене настају, због мрежног слоја. </a:t>
            </a:r>
          </a:p>
          <a:p>
            <a:r>
              <a:rPr lang="sr-Cyrl-RS" baseline="0" dirty="0" smtClean="0"/>
              <a:t>Редови чекања (бафери) на рутерима су главни узрок, али се и руте такође могу мењати...</a:t>
            </a:r>
          </a:p>
          <a:p>
            <a:r>
              <a:rPr lang="sr-Cyrl-RS" baseline="0" dirty="0" smtClean="0"/>
              <a:t>Ово се тиче загушења, које ће касније бити обрађено...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60F4C-99C2-46A6-97D7-8CE6D6780FA2}" type="slidenum">
              <a:rPr lang="sr-Latn-RS" smtClean="0"/>
              <a:t>50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68958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Формула за оцењивање</a:t>
            </a:r>
            <a:r>
              <a:rPr lang="sr-Cyrl-RS" baseline="0" dirty="0" smtClean="0"/>
              <a:t> наредног </a:t>
            </a:r>
            <a:r>
              <a:rPr lang="sr-Latn-RS" baseline="0" dirty="0" smtClean="0"/>
              <a:t>SRTT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88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#6-48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125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#6-48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125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#6-49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7706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#6-49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7706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2694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Sign</a:t>
            </a:r>
            <a:r>
              <a:rPr lang="en-US" baseline="0" dirty="0" smtClean="0"/>
              <a:t> from openclipart.org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368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 </a:t>
            </a:r>
            <a:r>
              <a:rPr lang="en-US" dirty="0" err="1" smtClean="0"/>
              <a:t>ai</a:t>
            </a:r>
            <a:r>
              <a:rPr lang="en-US" dirty="0" smtClean="0"/>
              <a:t> and md 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73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Table is Fig</a:t>
            </a:r>
            <a:r>
              <a:rPr lang="en-US" baseline="0" dirty="0" smtClean="0"/>
              <a:t> 6-5 of CN5E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70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figures #6-36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26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#639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76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19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Не</a:t>
            </a:r>
            <a:r>
              <a:rPr lang="sr-Cyrl-RS" baseline="0" dirty="0" smtClean="0"/>
              <a:t> мора се одговарати са </a:t>
            </a:r>
            <a:r>
              <a:rPr lang="sr-Latn-RS" baseline="0" dirty="0" smtClean="0"/>
              <a:t>x+1 </a:t>
            </a:r>
            <a:r>
              <a:rPr lang="sr-Cyrl-RS" baseline="0" dirty="0" smtClean="0"/>
              <a:t>и </a:t>
            </a:r>
            <a:r>
              <a:rPr lang="sr-Latn-RS" baseline="0" dirty="0" smtClean="0"/>
              <a:t>y+1. </a:t>
            </a:r>
          </a:p>
          <a:p>
            <a:r>
              <a:rPr lang="sr-Cyrl-RS" baseline="0" dirty="0" smtClean="0"/>
              <a:t>Идеја је да се одговара са следећим идентификатором (нпр. Бајтом) који се очекује у следећем сегменту.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62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629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9348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34132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010400" cy="2032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202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010400" cy="2032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326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010400" cy="2032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004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010400" cy="2032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967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010400" cy="2032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785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010400" cy="2032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2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010400" cy="2032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6051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61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86999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76200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447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7620000" cy="4470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532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7620000" cy="4470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17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1495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6411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9533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6307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6246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3714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RS" smtClean="0"/>
              <a:t>Computer Networks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131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r-Latn-RS" smtClean="0"/>
              <a:t>Computer Networks</a:t>
            </a:r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847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4" r:id="rId17"/>
    <p:sldLayoutId id="2147483676" r:id="rId18"/>
    <p:sldLayoutId id="2147483677" r:id="rId19"/>
    <p:sldLayoutId id="2147483678" r:id="rId20"/>
    <p:sldLayoutId id="2147483679" r:id="rId21"/>
    <p:sldLayoutId id="2147483681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rtelj@matf.bg.ac.r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0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0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0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355" y="1122363"/>
            <a:ext cx="11171207" cy="2387600"/>
          </a:xfrm>
        </p:spPr>
        <p:txBody>
          <a:bodyPr>
            <a:norm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Рачунарске мреже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sr-Latn-R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Александар Картељ</a:t>
            </a:r>
          </a:p>
          <a:p>
            <a:r>
              <a:rPr lang="sr-Latn-RS" dirty="0" smtClean="0">
                <a:hlinkClick r:id="rId3"/>
              </a:rPr>
              <a:t>kartelj</a:t>
            </a:r>
            <a:r>
              <a:rPr lang="en-US" dirty="0" smtClean="0">
                <a:hlinkClick r:id="rId3"/>
              </a:rPr>
              <a:t>@matf.bg.ac.rs</a:t>
            </a:r>
            <a:endParaRPr lang="sr-Cyrl-RS" dirty="0" smtClean="0"/>
          </a:p>
          <a:p>
            <a:endParaRPr lang="en-US" dirty="0" smtClean="0"/>
          </a:p>
          <a:p>
            <a:endParaRPr lang="en-US" dirty="0"/>
          </a:p>
          <a:p>
            <a:endParaRPr lang="sr-Latn-R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838200" y="5115674"/>
            <a:ext cx="10515600" cy="1423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dirty="0" smtClean="0"/>
              <a:t>Наставни материјали су преузети од: </a:t>
            </a:r>
            <a:r>
              <a:rPr lang="en-US" dirty="0" smtClean="0"/>
              <a:t>TANENBAUM, ANDREW S.; WETHERALL, DAVID J., COMPUTER NETWORKS, 5th Edition, © 2011</a:t>
            </a:r>
            <a:endParaRPr lang="sr-Cyrl-RS" dirty="0" smtClean="0"/>
          </a:p>
          <a:p>
            <a:r>
              <a:rPr lang="sr-Cyrl-RS" dirty="0" smtClean="0"/>
              <a:t>и прилагођени настави на Математичком факултету, Универзитета у Београду. </a:t>
            </a:r>
          </a:p>
          <a:p>
            <a:endParaRPr lang="sr-Cyrl-RS" dirty="0" smtClean="0"/>
          </a:p>
          <a:p>
            <a:r>
              <a:rPr lang="en-US" dirty="0" smtClean="0"/>
              <a:t>Slide material from: </a:t>
            </a:r>
            <a:r>
              <a:rPr lang="sr-Cyrl-RS" dirty="0" smtClean="0"/>
              <a:t> </a:t>
            </a:r>
            <a:r>
              <a:rPr lang="en-US" dirty="0" smtClean="0"/>
              <a:t>TANENBAUM, ANDREW S.; WETHERALL, DAVID J., COMPUTER NETWORKS, 5th Edition, © 2011. </a:t>
            </a:r>
            <a:endParaRPr lang="sr-Cyrl-RS" dirty="0" smtClean="0"/>
          </a:p>
          <a:p>
            <a:r>
              <a:rPr lang="en-US" dirty="0" smtClean="0"/>
              <a:t>Electronically reproduced by permission of Pearson Education, Inc., Upper Saddle River, New Jersey</a:t>
            </a:r>
          </a:p>
          <a:p>
            <a:endParaRPr lang="sr-Latn-R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7726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 API (3)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353995"/>
            <a:ext cx="11582400" cy="4525963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Исти </a:t>
            </a:r>
            <a:r>
              <a:rPr lang="en-US" sz="3733" dirty="0" smtClean="0"/>
              <a:t>API</a:t>
            </a:r>
            <a:r>
              <a:rPr lang="sr-Cyrl-RS" sz="3733" dirty="0" smtClean="0"/>
              <a:t> се користи и за токове и за датаграме</a:t>
            </a:r>
            <a:endParaRPr lang="en-US" sz="3733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173944"/>
              </p:ext>
            </p:extLst>
          </p:nvPr>
        </p:nvGraphicFramePr>
        <p:xfrm>
          <a:off x="2946400" y="2238248"/>
          <a:ext cx="7823200" cy="4462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5689600"/>
              </a:tblGrid>
              <a:tr h="414528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Операција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Значење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SOCKET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Креира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крајњу комуникациону тачку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BIND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Придружује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сокет локалној адреси и порту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LISTEN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Најављује спремност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за прихватање долазних захтева за везу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ACCEPT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Пасивна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успостава везе</a:t>
                      </a:r>
                      <a:b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са тачком која шаље захтев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CONNECT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Активно покушавање за успоставом везе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SEND(TO)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Слање података преко сокета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RECEIVE(FROM)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Примање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података преко сокета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CLOSE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Гашење сокета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Left Brace 4"/>
          <p:cNvSpPr/>
          <p:nvPr/>
        </p:nvSpPr>
        <p:spPr>
          <a:xfrm>
            <a:off x="2527300" y="3494024"/>
            <a:ext cx="406400" cy="1219200"/>
          </a:xfrm>
          <a:prstGeom prst="leftBrace">
            <a:avLst>
              <a:gd name="adj1" fmla="val 42708"/>
              <a:gd name="adj2" fmla="val 50000"/>
            </a:avLst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161365" y="3602753"/>
            <a:ext cx="2581835" cy="831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sr-Cyrl-RS" sz="2667" dirty="0" smtClean="0"/>
              <a:t>Користе се само код Токова</a:t>
            </a:r>
            <a:endParaRPr lang="en-US" sz="2667" dirty="0"/>
          </a:p>
        </p:txBody>
      </p:sp>
      <p:sp>
        <p:nvSpPr>
          <p:cNvPr id="9" name="Left Brace 8"/>
          <p:cNvSpPr/>
          <p:nvPr/>
        </p:nvSpPr>
        <p:spPr>
          <a:xfrm>
            <a:off x="2527300" y="4749800"/>
            <a:ext cx="406400" cy="812800"/>
          </a:xfrm>
          <a:prstGeom prst="leftBrace">
            <a:avLst>
              <a:gd name="adj1" fmla="val 42708"/>
              <a:gd name="adj2" fmla="val 50000"/>
            </a:avLst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TextBox 9"/>
          <p:cNvSpPr txBox="1"/>
          <p:nvPr/>
        </p:nvSpPr>
        <p:spPr>
          <a:xfrm>
            <a:off x="161365" y="4614783"/>
            <a:ext cx="2581835" cy="1200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sr-Cyrl-RS" sz="2667" dirty="0" smtClean="0"/>
              <a:t>Варијанте са </a:t>
            </a:r>
            <a:r>
              <a:rPr lang="sr-Latn-RS" sz="2667" dirty="0" smtClean="0"/>
              <a:t>„t</a:t>
            </a:r>
            <a:r>
              <a:rPr lang="en-US" sz="2667" dirty="0" smtClean="0"/>
              <a:t>o/</a:t>
            </a:r>
            <a:r>
              <a:rPr lang="sr-Latn-RS" sz="2667" dirty="0" smtClean="0"/>
              <a:t>f</a:t>
            </a:r>
            <a:r>
              <a:rPr lang="en-US" sz="2667" dirty="0" smtClean="0"/>
              <a:t>rom</a:t>
            </a:r>
            <a:r>
              <a:rPr lang="sr-Latn-RS" sz="2667" dirty="0" smtClean="0"/>
              <a:t>“</a:t>
            </a:r>
            <a:r>
              <a:rPr lang="en-US" sz="2667" dirty="0" smtClean="0"/>
              <a:t> </a:t>
            </a:r>
            <a:r>
              <a:rPr lang="sr-Cyrl-RS" sz="2667" dirty="0" smtClean="0"/>
              <a:t>само код датаграма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10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9674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Портови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194664" cy="4775200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Процеси се идентификују уређеном тројком </a:t>
            </a:r>
            <a:br>
              <a:rPr lang="sr-Cyrl-RS" sz="3200" dirty="0" smtClean="0"/>
            </a:br>
            <a:r>
              <a:rPr lang="sr-Cyrl-RS" sz="3200" dirty="0" smtClean="0"/>
              <a:t>(</a:t>
            </a:r>
            <a:r>
              <a:rPr lang="sr-Latn-RS" sz="3200" dirty="0" smtClean="0"/>
              <a:t>IP </a:t>
            </a:r>
            <a:r>
              <a:rPr lang="sr-Cyrl-RS" sz="3200" dirty="0" smtClean="0"/>
              <a:t>адреса, протокол, порт)</a:t>
            </a:r>
            <a:endParaRPr lang="en-US" sz="3200" dirty="0"/>
          </a:p>
          <a:p>
            <a:pPr lvl="1"/>
            <a:r>
              <a:rPr lang="sr-Cyrl-RS" sz="2667" dirty="0" smtClean="0"/>
              <a:t>Портови су 16-битни позитивни цели бројеви</a:t>
            </a:r>
            <a:endParaRPr lang="en-US" sz="1333" dirty="0"/>
          </a:p>
          <a:p>
            <a:r>
              <a:rPr lang="sr-Cyrl-RS" sz="3200" dirty="0" smtClean="0"/>
              <a:t>Сервери се обично везују за „опште</a:t>
            </a:r>
            <a:r>
              <a:rPr lang="sr-Cyrl-RS" sz="3200" dirty="0"/>
              <a:t>-</a:t>
            </a:r>
            <a:r>
              <a:rPr lang="sr-Cyrl-RS" sz="3200" dirty="0" smtClean="0"/>
              <a:t>познате“ портове</a:t>
            </a:r>
            <a:endParaRPr lang="en-US" sz="3200" dirty="0"/>
          </a:p>
          <a:p>
            <a:pPr lvl="1"/>
            <a:r>
              <a:rPr lang="sr-Cyrl-RS" sz="2667" dirty="0" smtClean="0"/>
              <a:t>Портови са вредностима </a:t>
            </a:r>
            <a:r>
              <a:rPr lang="en-US" sz="2667" dirty="0" smtClean="0"/>
              <a:t>&lt;1024</a:t>
            </a:r>
            <a:endParaRPr lang="en-US" sz="2667" dirty="0"/>
          </a:p>
          <a:p>
            <a:r>
              <a:rPr lang="sr-Cyrl-RS" sz="3200" dirty="0" smtClean="0"/>
              <a:t>Клијенти обично користе насумичне портове</a:t>
            </a:r>
            <a:endParaRPr lang="en-US" dirty="0"/>
          </a:p>
          <a:p>
            <a:pPr lvl="1"/>
            <a:r>
              <a:rPr lang="sr-Cyrl-RS" sz="2667" dirty="0" smtClean="0"/>
              <a:t>Бира их </a:t>
            </a:r>
            <a:r>
              <a:rPr lang="sr-Latn-RS" sz="2667" dirty="0" smtClean="0"/>
              <a:t>OS, </a:t>
            </a:r>
            <a:r>
              <a:rPr lang="sr-Cyrl-RS" sz="2667" dirty="0" smtClean="0"/>
              <a:t>користе се привремено</a:t>
            </a:r>
          </a:p>
          <a:p>
            <a:pPr lvl="1"/>
            <a:r>
              <a:rPr lang="sr-Cyrl-RS" sz="2667" dirty="0" smtClean="0"/>
              <a:t>Не морају бити опште-познати, јер их нико не „циља“</a:t>
            </a:r>
            <a:endParaRPr lang="en-US" sz="2667" dirty="0"/>
          </a:p>
          <a:p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4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Неки опште-познати портови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705714"/>
              </p:ext>
            </p:extLst>
          </p:nvPr>
        </p:nvGraphicFramePr>
        <p:xfrm>
          <a:off x="2336800" y="1600200"/>
          <a:ext cx="8517666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274"/>
                <a:gridCol w="1635408"/>
                <a:gridCol w="5791984"/>
              </a:tblGrid>
              <a:tr h="414528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Порт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Протокол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Намена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20, 21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FTP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Пренос датотека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22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SSH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Удаљени приступ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25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SMTP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Слање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и примање електронске поште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80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HTTP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Приступ </a:t>
                      </a:r>
                      <a:r>
                        <a:rPr lang="sr-Latn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WWW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110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POP-3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Примање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електронске поште (клијенти)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143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IMAP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Примање електронске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поште (клијенти)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443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HTTPS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Сигурни </a:t>
                      </a:r>
                      <a:r>
                        <a:rPr lang="sr-Latn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HTTP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543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RTSP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Пренос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токова у реалном времену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28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631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IPP</a:t>
                      </a: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Дељење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штампача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12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1376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Типови сервиса</a:t>
            </a:r>
            <a:endParaRPr lang="en-US" dirty="0" smtClean="0"/>
          </a:p>
          <a:p>
            <a:pPr lvl="1"/>
            <a:r>
              <a:rPr lang="en-US" dirty="0" smtClean="0"/>
              <a:t>Socket API </a:t>
            </a:r>
            <a:r>
              <a:rPr lang="sr-Cyrl-RS" dirty="0" smtClean="0"/>
              <a:t>и портови</a:t>
            </a:r>
            <a:endParaRPr lang="en-US" dirty="0" smtClean="0"/>
          </a:p>
          <a:p>
            <a:pPr lvl="1"/>
            <a:r>
              <a:rPr lang="sr-Cyrl-RS" dirty="0" smtClean="0"/>
              <a:t>Датаграми и токови</a:t>
            </a:r>
            <a:endParaRPr lang="en-US" dirty="0" smtClean="0"/>
          </a:p>
          <a:p>
            <a:r>
              <a:rPr lang="en-US" dirty="0" smtClean="0"/>
              <a:t>UDP</a:t>
            </a:r>
          </a:p>
          <a:p>
            <a:r>
              <a:rPr lang="sr-Cyrl-RS" dirty="0" smtClean="0"/>
              <a:t>Повезивање и раскидање везе </a:t>
            </a:r>
            <a:r>
              <a:rPr lang="en-US" dirty="0" smtClean="0"/>
              <a:t>(TCP)</a:t>
            </a:r>
          </a:p>
          <a:p>
            <a:r>
              <a:rPr lang="sr-Cyrl-RS" dirty="0" smtClean="0"/>
              <a:t>Клизни прозори</a:t>
            </a:r>
            <a:r>
              <a:rPr lang="en-US" dirty="0" smtClean="0"/>
              <a:t> (TCP)</a:t>
            </a:r>
            <a:r>
              <a:rPr lang="sr-Cyrl-RS" dirty="0" smtClean="0"/>
              <a:t> – </a:t>
            </a:r>
            <a:r>
              <a:rPr lang="sr-Cyrl-RS" u="sng" dirty="0" smtClean="0"/>
              <a:t>није грешка!</a:t>
            </a:r>
            <a:endParaRPr lang="en-US" u="sng" dirty="0" smtClean="0"/>
          </a:p>
          <a:p>
            <a:r>
              <a:rPr lang="sr-Cyrl-RS" dirty="0" smtClean="0"/>
              <a:t>Контрола тока</a:t>
            </a:r>
            <a:r>
              <a:rPr lang="en-US" dirty="0" smtClean="0"/>
              <a:t> (TCP)</a:t>
            </a:r>
          </a:p>
          <a:p>
            <a:r>
              <a:rPr lang="sr-Cyrl-RS" dirty="0" smtClean="0"/>
              <a:t>Паузе за ретрансмисију</a:t>
            </a:r>
            <a:r>
              <a:rPr lang="en-US" dirty="0" smtClean="0"/>
              <a:t> (TCP)</a:t>
            </a:r>
          </a:p>
          <a:p>
            <a:pPr lvl="5"/>
            <a:endParaRPr lang="en-US" dirty="0" smtClean="0"/>
          </a:p>
          <a:p>
            <a:r>
              <a:rPr lang="sr-Cyrl-RS" dirty="0" smtClean="0">
                <a:solidFill>
                  <a:schemeClr val="bg2">
                    <a:lumMod val="75000"/>
                  </a:schemeClr>
                </a:solidFill>
              </a:rPr>
              <a:t>Контрола загушења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(TCP)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6636910" y="2722563"/>
            <a:ext cx="258385" cy="2235200"/>
          </a:xfrm>
          <a:prstGeom prst="rightBrace">
            <a:avLst>
              <a:gd name="adj1" fmla="val 48926"/>
              <a:gd name="adj2" fmla="val 50000"/>
            </a:avLst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TextBox 10"/>
          <p:cNvSpPr txBox="1"/>
          <p:nvPr/>
        </p:nvSpPr>
        <p:spPr>
          <a:xfrm>
            <a:off x="7124391" y="3428678"/>
            <a:ext cx="172515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Преостало</a:t>
            </a:r>
            <a:endParaRPr lang="en-US" sz="2667" dirty="0"/>
          </a:p>
        </p:txBody>
      </p:sp>
      <p:sp>
        <p:nvSpPr>
          <p:cNvPr id="12" name="Right Brace 11"/>
          <p:cNvSpPr/>
          <p:nvPr/>
        </p:nvSpPr>
        <p:spPr>
          <a:xfrm>
            <a:off x="6636910" y="5165175"/>
            <a:ext cx="279401" cy="620276"/>
          </a:xfrm>
          <a:prstGeom prst="rightBrace">
            <a:avLst>
              <a:gd name="adj1" fmla="val 35361"/>
              <a:gd name="adj2" fmla="val 50000"/>
            </a:avLst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TextBox 12"/>
          <p:cNvSpPr txBox="1"/>
          <p:nvPr/>
        </p:nvSpPr>
        <p:spPr>
          <a:xfrm>
            <a:off x="7124391" y="5165175"/>
            <a:ext cx="197541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Следећи пут</a:t>
            </a:r>
            <a:endParaRPr lang="en-US" sz="2667" dirty="0"/>
          </a:p>
        </p:txBody>
      </p:sp>
      <p:sp>
        <p:nvSpPr>
          <p:cNvPr id="14" name="Right Brace 13"/>
          <p:cNvSpPr/>
          <p:nvPr/>
        </p:nvSpPr>
        <p:spPr>
          <a:xfrm>
            <a:off x="6571131" y="1571607"/>
            <a:ext cx="268816" cy="620276"/>
          </a:xfrm>
          <a:prstGeom prst="rightBrace">
            <a:avLst>
              <a:gd name="adj1" fmla="val 35361"/>
              <a:gd name="adj2" fmla="val 50000"/>
            </a:avLst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" name="TextBox 14"/>
          <p:cNvSpPr txBox="1"/>
          <p:nvPr/>
        </p:nvSpPr>
        <p:spPr>
          <a:xfrm>
            <a:off x="7124391" y="1630362"/>
            <a:ext cx="1415131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Урађено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8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UDP</a:t>
            </a:r>
            <a:r>
              <a:rPr lang="sr-Cyrl-RS" dirty="0" smtClean="0"/>
              <a:t> </a:t>
            </a:r>
            <a:r>
              <a:rPr lang="sr-Latn-RS" dirty="0" smtClean="0"/>
              <a:t>– User</a:t>
            </a:r>
            <a:r>
              <a:rPr lang="sr-Cyrl-RS" dirty="0" smtClean="0"/>
              <a:t> (</a:t>
            </a:r>
            <a:r>
              <a:rPr lang="sr-Latn-RS" dirty="0" smtClean="0"/>
              <a:t>Unreliable</a:t>
            </a:r>
            <a:r>
              <a:rPr lang="sr-Cyrl-RS" dirty="0"/>
              <a:t>)</a:t>
            </a:r>
            <a:r>
              <a:rPr lang="sr-Latn-RS" dirty="0" smtClean="0"/>
              <a:t> </a:t>
            </a:r>
            <a:r>
              <a:rPr lang="sr-Latn-RS" dirty="0"/>
              <a:t>D</a:t>
            </a:r>
            <a:r>
              <a:rPr lang="sr-Latn-RS" dirty="0" smtClean="0"/>
              <a:t>atagram Protocol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14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</a:t>
            </a:r>
            <a:r>
              <a:rPr lang="sr-Cyrl-RS" dirty="0" smtClean="0"/>
              <a:t> - </a:t>
            </a:r>
            <a:r>
              <a:rPr lang="en-US" dirty="0" smtClean="0"/>
              <a:t>User Datagram Protocol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915426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Користе програми којима није (претерано) битна поузданост или се базирају на порукама</a:t>
            </a:r>
            <a:endParaRPr lang="en-US" sz="3733" dirty="0"/>
          </a:p>
          <a:p>
            <a:pPr lvl="1"/>
            <a:r>
              <a:rPr lang="en-US" sz="3200" dirty="0"/>
              <a:t>Voice-over-IP </a:t>
            </a:r>
            <a:r>
              <a:rPr lang="en-US" sz="3200" dirty="0" smtClean="0"/>
              <a:t>(</a:t>
            </a:r>
            <a:r>
              <a:rPr lang="sr-Cyrl-RS" sz="3200" dirty="0" smtClean="0"/>
              <a:t>непоуздано</a:t>
            </a:r>
            <a:r>
              <a:rPr lang="en-US" sz="3200" dirty="0" smtClean="0"/>
              <a:t>)</a:t>
            </a:r>
            <a:endParaRPr lang="en-US" sz="3200" dirty="0"/>
          </a:p>
          <a:p>
            <a:pPr lvl="1"/>
            <a:r>
              <a:rPr lang="en-US" sz="3200" dirty="0"/>
              <a:t>DNS, RPC </a:t>
            </a:r>
            <a:r>
              <a:rPr lang="sr-Cyrl-RS" sz="3200" dirty="0" smtClean="0"/>
              <a:t>(засновано на порукама</a:t>
            </a:r>
            <a:r>
              <a:rPr lang="en-US" sz="3200" dirty="0" smtClean="0"/>
              <a:t>)</a:t>
            </a:r>
            <a:endParaRPr lang="en-US" sz="3200" dirty="0"/>
          </a:p>
          <a:p>
            <a:pPr lvl="1"/>
            <a:r>
              <a:rPr lang="en-US" sz="3200" dirty="0"/>
              <a:t>DHCP </a:t>
            </a:r>
            <a:r>
              <a:rPr lang="en-US" sz="3200" dirty="0" smtClean="0"/>
              <a:t>(</a:t>
            </a:r>
            <a:r>
              <a:rPr lang="sr-Cyrl-RS" sz="3200" dirty="0" smtClean="0"/>
              <a:t>засновано на порукама</a:t>
            </a:r>
            <a:r>
              <a:rPr lang="en-US" sz="3200" dirty="0" smtClean="0"/>
              <a:t>)</a:t>
            </a:r>
            <a:endParaRPr lang="en-US" sz="3200" dirty="0"/>
          </a:p>
          <a:p>
            <a:pPr lvl="4"/>
            <a:endParaRPr lang="en-US" sz="1333" dirty="0"/>
          </a:p>
          <a:p>
            <a:pPr marL="0" indent="0">
              <a:buNone/>
            </a:pPr>
            <a:r>
              <a:rPr lang="sr-Cyrl-RS" sz="3733" dirty="0" smtClean="0"/>
              <a:t>Постоје и други, мање познати протоколи у транспортном слоју за нпр. поуздани пренос порука</a:t>
            </a:r>
            <a:endParaRPr lang="en-US" sz="3733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1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Сокети у случају датаграма</a:t>
            </a:r>
            <a:r>
              <a:rPr lang="en-US" dirty="0" smtClean="0"/>
              <a:t> (2)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2032001" y="1991045"/>
            <a:ext cx="3244988" cy="3571556"/>
            <a:chOff x="990600" y="1841598"/>
            <a:chExt cx="2861159" cy="278755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990600" y="1841598"/>
              <a:ext cx="0" cy="27875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851759" y="1841598"/>
              <a:ext cx="0" cy="27875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259527" y="1295400"/>
            <a:ext cx="129715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Клијент</a:t>
            </a:r>
            <a:endParaRPr lang="en-US" sz="2667" dirty="0"/>
          </a:p>
        </p:txBody>
      </p:sp>
      <p:sp>
        <p:nvSpPr>
          <p:cNvPr id="11" name="TextBox 10"/>
          <p:cNvSpPr txBox="1"/>
          <p:nvPr/>
        </p:nvSpPr>
        <p:spPr>
          <a:xfrm>
            <a:off x="4893171" y="1295400"/>
            <a:ext cx="122982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Сервер</a:t>
            </a:r>
            <a:endParaRPr lang="en-US" sz="2667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672781" y="1752600"/>
            <a:ext cx="0" cy="48746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04491" y="1295401"/>
            <a:ext cx="1027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dirty="0" smtClean="0"/>
              <a:t>Време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55199" y="2209800"/>
            <a:ext cx="141089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1: socket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30138" y="2387520"/>
            <a:ext cx="114326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2: bind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73610" y="1981120"/>
            <a:ext cx="141089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1: socket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567475" y="4140200"/>
            <a:ext cx="147976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6: </a:t>
            </a:r>
            <a:r>
              <a:rPr lang="en-US" sz="2667" dirty="0" err="1"/>
              <a:t>sendto</a:t>
            </a:r>
            <a:endParaRPr lang="en-US" sz="2667" dirty="0"/>
          </a:p>
        </p:txBody>
      </p:sp>
      <p:sp>
        <p:nvSpPr>
          <p:cNvPr id="37" name="TextBox 36"/>
          <p:cNvSpPr txBox="1"/>
          <p:nvPr/>
        </p:nvSpPr>
        <p:spPr>
          <a:xfrm>
            <a:off x="5357557" y="2819400"/>
            <a:ext cx="1951047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dirty="0"/>
              <a:t>3: </a:t>
            </a:r>
            <a:r>
              <a:rPr lang="en-US" sz="2667" dirty="0" err="1"/>
              <a:t>recvfrom</a:t>
            </a:r>
            <a:r>
              <a:rPr lang="en-US" sz="2667" dirty="0"/>
              <a:t>*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5199" y="3022600"/>
            <a:ext cx="147976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4: </a:t>
            </a:r>
            <a:r>
              <a:rPr lang="en-US" sz="2667" dirty="0" err="1"/>
              <a:t>sendto</a:t>
            </a:r>
            <a:endParaRPr lang="en-US" sz="2667" dirty="0"/>
          </a:p>
        </p:txBody>
      </p:sp>
      <p:sp>
        <p:nvSpPr>
          <p:cNvPr id="40" name="TextBox 39"/>
          <p:cNvSpPr txBox="1"/>
          <p:nvPr/>
        </p:nvSpPr>
        <p:spPr>
          <a:xfrm>
            <a:off x="218338" y="3937000"/>
            <a:ext cx="1951047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dirty="0"/>
              <a:t>5: </a:t>
            </a:r>
            <a:r>
              <a:rPr lang="en-US" sz="2667" dirty="0" err="1"/>
              <a:t>recvfrom</a:t>
            </a:r>
            <a:r>
              <a:rPr lang="en-US" sz="2667" dirty="0"/>
              <a:t>*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87624" y="5054600"/>
            <a:ext cx="123303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7: close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690841" y="5054600"/>
            <a:ext cx="123303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7: close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371107" y="5717617"/>
            <a:ext cx="3352263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dirty="0"/>
              <a:t>*= </a:t>
            </a:r>
            <a:r>
              <a:rPr lang="sr-Cyrl-RS" sz="2667" dirty="0" smtClean="0"/>
              <a:t>блокирајући позив</a:t>
            </a:r>
            <a:endParaRPr lang="en-US" sz="2667" dirty="0"/>
          </a:p>
        </p:txBody>
      </p:sp>
      <p:grpSp>
        <p:nvGrpSpPr>
          <p:cNvPr id="45" name="Group 44"/>
          <p:cNvGrpSpPr/>
          <p:nvPr/>
        </p:nvGrpSpPr>
        <p:grpSpPr>
          <a:xfrm>
            <a:off x="2506863" y="2936359"/>
            <a:ext cx="2268339" cy="1737325"/>
            <a:chOff x="1477582" y="2733034"/>
            <a:chExt cx="2133601" cy="1002030"/>
          </a:xfrm>
        </p:grpSpPr>
        <p:cxnSp>
          <p:nvCxnSpPr>
            <p:cNvPr id="46" name="Straight Arrow Connector 45"/>
            <p:cNvCxnSpPr/>
            <p:nvPr/>
          </p:nvCxnSpPr>
          <p:spPr>
            <a:xfrm>
              <a:off x="1477582" y="3008265"/>
              <a:ext cx="2133600" cy="82205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H="1">
              <a:off x="1477582" y="3617865"/>
              <a:ext cx="2133601" cy="117199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031319" y="2733034"/>
              <a:ext cx="1036753" cy="28997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захтев</a:t>
              </a:r>
              <a:endParaRPr lang="en-US" sz="2667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190053" y="3379931"/>
              <a:ext cx="1285960" cy="28997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одговор</a:t>
              </a:r>
              <a:endParaRPr lang="en-US" sz="2667" dirty="0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3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6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 </a:t>
            </a:r>
            <a:r>
              <a:rPr lang="sr-Cyrl-RS" dirty="0" smtClean="0"/>
              <a:t>бафери</a:t>
            </a:r>
            <a:endParaRPr lang="en-US" dirty="0"/>
          </a:p>
        </p:txBody>
      </p:sp>
      <p:grpSp>
        <p:nvGrpSpPr>
          <p:cNvPr id="79" name="Group 78"/>
          <p:cNvGrpSpPr/>
          <p:nvPr/>
        </p:nvGrpSpPr>
        <p:grpSpPr>
          <a:xfrm>
            <a:off x="308122" y="1498601"/>
            <a:ext cx="7007078" cy="4324460"/>
            <a:chOff x="231091" y="1276350"/>
            <a:chExt cx="5255309" cy="3243345"/>
          </a:xfrm>
        </p:grpSpPr>
        <p:grpSp>
          <p:nvGrpSpPr>
            <p:cNvPr id="65" name="Group 64"/>
            <p:cNvGrpSpPr/>
            <p:nvPr/>
          </p:nvGrpSpPr>
          <p:grpSpPr>
            <a:xfrm>
              <a:off x="231091" y="1276350"/>
              <a:ext cx="5255309" cy="3243345"/>
              <a:chOff x="190750" y="1344948"/>
              <a:chExt cx="5255309" cy="3566913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1790700" y="1344948"/>
                <a:ext cx="838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RS" sz="2400" dirty="0" smtClean="0">
                    <a:solidFill>
                      <a:schemeClr val="tx1"/>
                    </a:solidFill>
                  </a:rPr>
                  <a:t>P1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1828800" y="2190750"/>
                <a:ext cx="762000" cy="1369901"/>
                <a:chOff x="1828800" y="2343150"/>
                <a:chExt cx="762000" cy="1369901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1828800" y="2343150"/>
                  <a:ext cx="762000" cy="1524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1828800" y="2495550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1828800" y="2647950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1828800" y="2799637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1828800" y="2952037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1828800" y="3104437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1828800" y="3255851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1828800" y="3408251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1828800" y="3560651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3200400" y="2190750"/>
                <a:ext cx="762000" cy="1369901"/>
                <a:chOff x="1828800" y="2343150"/>
                <a:chExt cx="762000" cy="1369901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828800" y="2343150"/>
                  <a:ext cx="762000" cy="1524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828800" y="2495550"/>
                  <a:ext cx="762000" cy="1524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1828800" y="2647950"/>
                  <a:ext cx="762000" cy="1524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1828800" y="2799637"/>
                  <a:ext cx="762000" cy="1524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1828800" y="2952037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1828800" y="3104437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828800" y="3255851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1828800" y="3408251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1828800" y="3560651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>
                <a:off x="4572000" y="2190750"/>
                <a:ext cx="762000" cy="1369901"/>
                <a:chOff x="1828800" y="2343150"/>
                <a:chExt cx="762000" cy="1369901"/>
              </a:xfrm>
            </p:grpSpPr>
            <p:sp>
              <p:nvSpPr>
                <p:cNvPr id="31" name="Rectangle 30"/>
                <p:cNvSpPr/>
                <p:nvPr/>
              </p:nvSpPr>
              <p:spPr>
                <a:xfrm>
                  <a:off x="1828800" y="2343150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1828800" y="2495550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1828800" y="2647950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1828800" y="2799637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1828800" y="2952037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1828800" y="3104437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828800" y="3255851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1828800" y="3408251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1828800" y="3560651"/>
                  <a:ext cx="762000" cy="1524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cxnSp>
            <p:nvCxnSpPr>
              <p:cNvPr id="43" name="Straight Connector 42"/>
              <p:cNvCxnSpPr>
                <a:stCxn id="7" idx="4"/>
                <a:endCxn id="10" idx="0"/>
              </p:cNvCxnSpPr>
              <p:nvPr/>
            </p:nvCxnSpPr>
            <p:spPr>
              <a:xfrm>
                <a:off x="2209800" y="1802148"/>
                <a:ext cx="0" cy="388601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Rounded Rectangle 44"/>
              <p:cNvSpPr/>
              <p:nvPr/>
            </p:nvSpPr>
            <p:spPr>
              <a:xfrm>
                <a:off x="2631141" y="3867150"/>
                <a:ext cx="2000026" cy="38100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Cyrl-RS" sz="2400" dirty="0" smtClean="0">
                    <a:solidFill>
                      <a:schemeClr val="tx1"/>
                    </a:solidFill>
                  </a:rPr>
                  <a:t>(Де)мултиплексер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7" name="Straight Arrow Connector 46"/>
              <p:cNvCxnSpPr/>
              <p:nvPr/>
            </p:nvCxnSpPr>
            <p:spPr>
              <a:xfrm flipH="1" flipV="1">
                <a:off x="2321860" y="3598212"/>
                <a:ext cx="685799" cy="229875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/>
              <p:nvPr/>
            </p:nvCxnSpPr>
            <p:spPr>
              <a:xfrm flipV="1">
                <a:off x="3612776" y="3560651"/>
                <a:ext cx="0" cy="3065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flipV="1">
                <a:off x="4226859" y="3592189"/>
                <a:ext cx="708254" cy="2373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50"/>
              <p:cNvSpPr/>
              <p:nvPr/>
            </p:nvSpPr>
            <p:spPr>
              <a:xfrm>
                <a:off x="3160059" y="1344948"/>
                <a:ext cx="838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RS" sz="2400" dirty="0" smtClean="0">
                    <a:solidFill>
                      <a:schemeClr val="tx1"/>
                    </a:solidFill>
                  </a:rPr>
                  <a:t>P2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2" name="Straight Connector 51"/>
              <p:cNvCxnSpPr>
                <a:stCxn id="51" idx="4"/>
                <a:endCxn id="21" idx="0"/>
              </p:cNvCxnSpPr>
              <p:nvPr/>
            </p:nvCxnSpPr>
            <p:spPr>
              <a:xfrm>
                <a:off x="3579159" y="1802148"/>
                <a:ext cx="2241" cy="388601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Oval 52"/>
              <p:cNvSpPr/>
              <p:nvPr/>
            </p:nvSpPr>
            <p:spPr>
              <a:xfrm>
                <a:off x="4531659" y="1344948"/>
                <a:ext cx="838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RS" sz="2400" dirty="0" smtClean="0">
                    <a:solidFill>
                      <a:schemeClr val="tx1"/>
                    </a:solidFill>
                  </a:rPr>
                  <a:t>P3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4" name="Straight Connector 53"/>
              <p:cNvCxnSpPr>
                <a:stCxn id="53" idx="4"/>
                <a:endCxn id="31" idx="0"/>
              </p:cNvCxnSpPr>
              <p:nvPr/>
            </p:nvCxnSpPr>
            <p:spPr>
              <a:xfrm>
                <a:off x="4950759" y="1802148"/>
                <a:ext cx="2241" cy="388601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 flipV="1">
                <a:off x="3612776" y="4248150"/>
                <a:ext cx="0" cy="3065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569259" y="2038350"/>
                <a:ext cx="487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569259" y="4422690"/>
                <a:ext cx="487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289260" y="1344948"/>
                <a:ext cx="1079911" cy="4146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Cyrl-RS" sz="2667" dirty="0" smtClean="0">
                    <a:solidFill>
                      <a:schemeClr val="bg2">
                        <a:lumMod val="75000"/>
                      </a:schemeClr>
                    </a:solidFill>
                  </a:rPr>
                  <a:t>Процеси</a:t>
                </a:r>
                <a:endParaRPr lang="en-US" sz="2667" dirty="0">
                  <a:solidFill>
                    <a:schemeClr val="bg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190750" y="4497168"/>
                <a:ext cx="1561822" cy="4146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r-Cyrl-RS" sz="2667" dirty="0" smtClean="0">
                    <a:solidFill>
                      <a:schemeClr val="bg2">
                        <a:lumMod val="75000"/>
                      </a:schemeClr>
                    </a:solidFill>
                  </a:rPr>
                  <a:t>Мрежни слој</a:t>
                </a:r>
                <a:endParaRPr lang="en-US" sz="2667" dirty="0">
                  <a:solidFill>
                    <a:schemeClr val="bg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143250" y="4570451"/>
                <a:ext cx="952500" cy="29605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Cyrl-RS" sz="2400" dirty="0" smtClean="0">
                    <a:solidFill>
                      <a:schemeClr val="tx1"/>
                    </a:solidFill>
                  </a:rPr>
                  <a:t>пакет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8" name="Oval 67"/>
            <p:cNvSpPr/>
            <p:nvPr/>
          </p:nvSpPr>
          <p:spPr>
            <a:xfrm>
              <a:off x="3505200" y="1838928"/>
              <a:ext cx="228600" cy="85322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9" name="Oval 68"/>
            <p:cNvSpPr/>
            <p:nvPr/>
          </p:nvSpPr>
          <p:spPr>
            <a:xfrm>
              <a:off x="2135841" y="1836018"/>
              <a:ext cx="228600" cy="85322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0" name="Oval 69"/>
            <p:cNvSpPr/>
            <p:nvPr/>
          </p:nvSpPr>
          <p:spPr>
            <a:xfrm>
              <a:off x="4876800" y="1847447"/>
              <a:ext cx="228600" cy="85322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31988" y="3488010"/>
              <a:ext cx="1791404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667" dirty="0" smtClean="0"/>
                <a:t>Редови чекања</a:t>
              </a:r>
              <a:endParaRPr lang="en-US" sz="2667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14384" y="1906851"/>
              <a:ext cx="1062551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667" dirty="0" smtClean="0"/>
                <a:t>Портови</a:t>
              </a:r>
              <a:endParaRPr lang="en-US" sz="2667" dirty="0"/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 flipV="1">
              <a:off x="1606128" y="3319735"/>
              <a:ext cx="529713" cy="232829"/>
            </a:xfrm>
            <a:prstGeom prst="straightConnector1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V="1">
              <a:off x="1739839" y="1947661"/>
              <a:ext cx="396002" cy="102683"/>
            </a:xfrm>
            <a:prstGeom prst="straightConnector1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/>
          <p:cNvSpPr txBox="1"/>
          <p:nvPr/>
        </p:nvSpPr>
        <p:spPr>
          <a:xfrm>
            <a:off x="272368" y="3339584"/>
            <a:ext cx="2035622" cy="913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>
                <a:solidFill>
                  <a:schemeClr val="bg2">
                    <a:lumMod val="75000"/>
                  </a:schemeClr>
                </a:solidFill>
              </a:rPr>
              <a:t>Транспортни</a:t>
            </a:r>
            <a:br>
              <a:rPr lang="sr-Cyrl-RS" sz="2667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sr-Cyrl-RS" sz="2667" dirty="0" smtClean="0">
                <a:solidFill>
                  <a:schemeClr val="bg2">
                    <a:lumMod val="75000"/>
                  </a:schemeClr>
                </a:solidFill>
              </a:rPr>
              <a:t>слој</a:t>
            </a:r>
            <a:endParaRPr lang="en-US" sz="2667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3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 </a:t>
            </a:r>
            <a:r>
              <a:rPr lang="sr-Cyrl-RS" dirty="0" smtClean="0"/>
              <a:t>заглавље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9398598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Користи порт како би препознао процес</a:t>
            </a:r>
            <a:endParaRPr lang="en-US" sz="3733" dirty="0"/>
          </a:p>
          <a:p>
            <a:r>
              <a:rPr lang="sr-Cyrl-RS" sz="3733" dirty="0" smtClean="0"/>
              <a:t>Величина датаграма до </a:t>
            </a:r>
            <a:r>
              <a:rPr lang="en-US" sz="3733" dirty="0" smtClean="0"/>
              <a:t>64K</a:t>
            </a:r>
            <a:endParaRPr lang="en-US" sz="3733" dirty="0"/>
          </a:p>
          <a:p>
            <a:r>
              <a:rPr lang="sr-Cyrl-RS" sz="3733" dirty="0" smtClean="0"/>
              <a:t>Контролни збир (16 бита)</a:t>
            </a:r>
            <a:endParaRPr lang="en-US" sz="3733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t="39062"/>
          <a:stretch/>
        </p:blipFill>
        <p:spPr bwMode="auto">
          <a:xfrm>
            <a:off x="406400" y="46101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b="78906"/>
          <a:stretch/>
        </p:blipFill>
        <p:spPr bwMode="auto">
          <a:xfrm>
            <a:off x="406400" y="4241801"/>
            <a:ext cx="7315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7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UDP 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226936" cy="4775200"/>
          </a:xfrm>
        </p:spPr>
        <p:txBody>
          <a:bodyPr>
            <a:normAutofit/>
          </a:bodyPr>
          <a:lstStyle/>
          <a:p>
            <a:r>
              <a:rPr lang="en-US" sz="3700" dirty="0" smtClean="0"/>
              <a:t>UDP </a:t>
            </a:r>
            <a:r>
              <a:rPr lang="sr-Cyrl-RS" sz="3700" dirty="0" smtClean="0"/>
              <a:t>је завршен</a:t>
            </a:r>
            <a:r>
              <a:rPr lang="sr-Latn-RS" sz="3700" dirty="0" smtClean="0"/>
              <a:t>!</a:t>
            </a:r>
            <a:endParaRPr lang="sr-Cyrl-RS" sz="3700" dirty="0" smtClean="0"/>
          </a:p>
          <a:p>
            <a:r>
              <a:rPr lang="sr-Cyrl-RS" sz="3700" dirty="0" smtClean="0"/>
              <a:t>Сви даљи механизми ће бити коришћењу </a:t>
            </a:r>
            <a:br>
              <a:rPr lang="sr-Cyrl-RS" sz="3700" dirty="0" smtClean="0"/>
            </a:br>
            <a:r>
              <a:rPr lang="sr-Cyrl-RS" sz="3700" dirty="0" smtClean="0"/>
              <a:t>у оквиру </a:t>
            </a:r>
            <a:r>
              <a:rPr lang="sr-Latn-RS" sz="3700" dirty="0" smtClean="0"/>
              <a:t>TCP ...</a:t>
            </a:r>
            <a:r>
              <a:rPr lang="sr-Cyrl-RS" sz="3700" dirty="0" smtClean="0"/>
              <a:t> </a:t>
            </a:r>
          </a:p>
          <a:p>
            <a:endParaRPr lang="sr-Latn-RS" sz="37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4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Преглед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Успостава и прекид везе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20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Успостава везе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11517855" cy="4470400"/>
          </a:xfrm>
        </p:spPr>
        <p:txBody>
          <a:bodyPr>
            <a:normAutofit/>
          </a:bodyPr>
          <a:lstStyle/>
          <a:p>
            <a:r>
              <a:rPr lang="sr-Cyrl-RS" dirty="0" smtClean="0"/>
              <a:t>Крајњи чворови морају бити свесни успоставе везе </a:t>
            </a:r>
            <a:br>
              <a:rPr lang="sr-Cyrl-RS" dirty="0" smtClean="0"/>
            </a:br>
            <a:r>
              <a:rPr lang="sr-Cyrl-RS" dirty="0" smtClean="0"/>
              <a:t>пре било каквог слања или примања података</a:t>
            </a:r>
            <a:endParaRPr lang="en-US" dirty="0"/>
          </a:p>
          <a:p>
            <a:pPr lvl="1"/>
            <a:r>
              <a:rPr lang="sr-Cyrl-RS" dirty="0" smtClean="0"/>
              <a:t>Морају се договорити о скупу параметера, нпр. максимална величина сегмента</a:t>
            </a:r>
          </a:p>
          <a:p>
            <a:r>
              <a:rPr lang="sr-Cyrl-RS" dirty="0" smtClean="0"/>
              <a:t>Успостава везе подразумева:</a:t>
            </a:r>
          </a:p>
          <a:p>
            <a:pPr lvl="1"/>
            <a:r>
              <a:rPr lang="sr-Cyrl-RS" dirty="0" smtClean="0"/>
              <a:t>Подешавање стања крајњих чворова</a:t>
            </a:r>
          </a:p>
          <a:p>
            <a:pPr lvl="1"/>
            <a:r>
              <a:rPr lang="sr-Cyrl-RS" dirty="0" smtClean="0"/>
              <a:t>Попут „позивања“ приликом телефонског разговора</a:t>
            </a:r>
          </a:p>
          <a:p>
            <a:pPr lvl="1"/>
            <a:r>
              <a:rPr lang="sr-Cyrl-RS" dirty="0" smtClean="0"/>
              <a:t>Стране такође треба да усагласе почетне бројеве сегмената</a:t>
            </a:r>
            <a:br>
              <a:rPr lang="sr-Cyrl-RS" dirty="0" smtClean="0"/>
            </a:br>
            <a:r>
              <a:rPr lang="sr-Cyrl-RS" dirty="0" smtClean="0"/>
              <a:t>како би се даље могао имплементирати </a:t>
            </a:r>
            <a:r>
              <a:rPr lang="sr-Cyrl-RS" u="sng" dirty="0" smtClean="0"/>
              <a:t>протокол клизних прозора</a:t>
            </a:r>
          </a:p>
          <a:p>
            <a:pPr lvl="1"/>
            <a:r>
              <a:rPr lang="sr-Cyrl-RS" dirty="0" smtClean="0"/>
              <a:t>Клизни прозори се овде користе између крајњих тачака</a:t>
            </a:r>
          </a:p>
          <a:p>
            <a:pPr lvl="2"/>
            <a:r>
              <a:rPr lang="sr-Cyrl-RS" dirty="0" smtClean="0"/>
              <a:t>Код слоја везе су се користили између суседних тачака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4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Трофазно руковање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7213600" cy="4470400"/>
          </a:xfrm>
        </p:spPr>
        <p:txBody>
          <a:bodyPr>
            <a:normAutofit fontScale="92500"/>
          </a:bodyPr>
          <a:lstStyle/>
          <a:p>
            <a:r>
              <a:rPr lang="sr-Cyrl-RS" sz="3733" dirty="0" smtClean="0"/>
              <a:t>Три фазе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Клијент пошаље сегмент </a:t>
            </a:r>
            <a:r>
              <a:rPr lang="en-US" sz="3200" dirty="0" smtClean="0"/>
              <a:t>SYN(x)</a:t>
            </a:r>
            <a:endParaRPr lang="sr-Latn-RS" sz="3200" dirty="0" smtClean="0"/>
          </a:p>
          <a:p>
            <a:pPr lvl="2"/>
            <a:r>
              <a:rPr lang="sr-Latn-RS" sz="2400" dirty="0" smtClean="0"/>
              <a:t>X – </a:t>
            </a:r>
            <a:r>
              <a:rPr lang="sr-Cyrl-RS" sz="2400" dirty="0" smtClean="0"/>
              <a:t>почетни редни број сегмента, </a:t>
            </a:r>
            <a:br>
              <a:rPr lang="sr-Cyrl-RS" sz="2400" dirty="0" smtClean="0"/>
            </a:br>
            <a:r>
              <a:rPr lang="sr-Cyrl-RS" sz="2400" dirty="0" smtClean="0"/>
              <a:t>обично случајан број из неког опсега</a:t>
            </a:r>
            <a:endParaRPr lang="en-US" sz="2400" dirty="0"/>
          </a:p>
          <a:p>
            <a:pPr lvl="1"/>
            <a:r>
              <a:rPr lang="sr-Cyrl-RS" sz="3200" dirty="0" smtClean="0"/>
              <a:t>Сервер одговара:</a:t>
            </a:r>
          </a:p>
          <a:p>
            <a:pPr lvl="2"/>
            <a:r>
              <a:rPr lang="sr-Cyrl-RS" sz="2800" dirty="0" smtClean="0"/>
              <a:t>Шаље број који следећи пут очекује </a:t>
            </a:r>
            <a:br>
              <a:rPr lang="sr-Cyrl-RS" sz="2800" dirty="0" smtClean="0"/>
            </a:br>
            <a:r>
              <a:rPr lang="sr-Cyrl-RS" sz="2800" dirty="0" smtClean="0"/>
              <a:t>и шаље свој почетни број </a:t>
            </a:r>
            <a:r>
              <a:rPr lang="en-US" sz="2800" dirty="0" smtClean="0"/>
              <a:t>SYN(y)ACK(x+1</a:t>
            </a:r>
            <a:r>
              <a:rPr lang="en-US" sz="2800" dirty="0"/>
              <a:t>)</a:t>
            </a:r>
          </a:p>
          <a:p>
            <a:pPr lvl="1"/>
            <a:r>
              <a:rPr lang="sr-Cyrl-RS" sz="3200" dirty="0" smtClean="0"/>
              <a:t>Клијент потврђује број</a:t>
            </a:r>
            <a:r>
              <a:rPr lang="en-US" sz="3200" dirty="0" smtClean="0"/>
              <a:t> </a:t>
            </a:r>
            <a:r>
              <a:rPr lang="en-US" sz="3200" dirty="0"/>
              <a:t>ACK(y+1)</a:t>
            </a:r>
          </a:p>
          <a:p>
            <a:pPr lvl="1"/>
            <a:r>
              <a:rPr lang="en-US" sz="3200" dirty="0" smtClean="0"/>
              <a:t>SYN</a:t>
            </a:r>
            <a:r>
              <a:rPr lang="sr-Cyrl-RS" sz="3200" dirty="0" smtClean="0"/>
              <a:t> сегменти се поново шаљу </a:t>
            </a:r>
            <a:br>
              <a:rPr lang="sr-Cyrl-RS" sz="3200" dirty="0" smtClean="0"/>
            </a:br>
            <a:r>
              <a:rPr lang="sr-Cyrl-RS" sz="3200" dirty="0" smtClean="0"/>
              <a:t>ако се изгубе</a:t>
            </a:r>
            <a:endParaRPr lang="en-US" sz="1333" dirty="0"/>
          </a:p>
        </p:txBody>
      </p:sp>
      <p:grpSp>
        <p:nvGrpSpPr>
          <p:cNvPr id="31" name="Group 30"/>
          <p:cNvGrpSpPr/>
          <p:nvPr/>
        </p:nvGrpSpPr>
        <p:grpSpPr>
          <a:xfrm>
            <a:off x="6838568" y="1769349"/>
            <a:ext cx="5251926" cy="4304188"/>
            <a:chOff x="5128923" y="1327011"/>
            <a:chExt cx="3938944" cy="3228141"/>
          </a:xfrm>
        </p:grpSpPr>
        <p:sp>
          <p:nvSpPr>
            <p:cNvPr id="10" name="TextBox 9"/>
            <p:cNvSpPr txBox="1"/>
            <p:nvPr/>
          </p:nvSpPr>
          <p:spPr>
            <a:xfrm>
              <a:off x="6934200" y="1809750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5"/>
                  </a:solidFill>
                </a:rPr>
                <a:t>1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52236" y="2458113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5"/>
                  </a:solidFill>
                </a:rPr>
                <a:t>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96555" y="3221652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5"/>
                  </a:solidFill>
                </a:rPr>
                <a:t>3</a:t>
              </a: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5128923" y="1327011"/>
              <a:ext cx="3938944" cy="561141"/>
              <a:chOff x="4596174" y="1324809"/>
              <a:chExt cx="4297791" cy="561141"/>
            </a:xfrm>
          </p:grpSpPr>
          <p:sp>
            <p:nvSpPr>
              <p:cNvPr id="29" name="Rectangle 4"/>
              <p:cNvSpPr>
                <a:spLocks noChangeArrowheads="1"/>
              </p:cNvSpPr>
              <p:nvPr/>
            </p:nvSpPr>
            <p:spPr bwMode="auto">
              <a:xfrm>
                <a:off x="4596174" y="1324809"/>
                <a:ext cx="1641037" cy="55399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sr-Cyrl-RS" sz="2400" dirty="0" smtClean="0">
                    <a:solidFill>
                      <a:srgbClr val="000000"/>
                    </a:solidFill>
                  </a:rPr>
                  <a:t>Активна страна</a:t>
                </a:r>
                <a:endParaRPr lang="en-US" sz="2400" dirty="0">
                  <a:solidFill>
                    <a:srgbClr val="000000"/>
                  </a:solidFill>
                </a:endParaRPr>
              </a:p>
              <a:p>
                <a:pPr algn="ctr"/>
                <a:r>
                  <a:rPr lang="en-US" sz="2400" dirty="0" smtClean="0">
                    <a:solidFill>
                      <a:srgbClr val="000000"/>
                    </a:solidFill>
                  </a:rPr>
                  <a:t>(</a:t>
                </a:r>
                <a:r>
                  <a:rPr lang="sr-Cyrl-RS" sz="2400" dirty="0" smtClean="0">
                    <a:solidFill>
                      <a:srgbClr val="000000"/>
                    </a:solidFill>
                  </a:rPr>
                  <a:t>клијент</a:t>
                </a:r>
                <a:r>
                  <a:rPr lang="en-US" sz="2400" dirty="0" smtClean="0">
                    <a:solidFill>
                      <a:srgbClr val="000000"/>
                    </a:solidFill>
                  </a:rPr>
                  <a:t>)</a:t>
                </a:r>
                <a:endParaRPr lang="en-US" sz="2400" dirty="0"/>
              </a:p>
            </p:txBody>
          </p:sp>
          <p:sp>
            <p:nvSpPr>
              <p:cNvPr id="30" name="Rectangle 6"/>
              <p:cNvSpPr>
                <a:spLocks noChangeArrowheads="1"/>
              </p:cNvSpPr>
              <p:nvPr/>
            </p:nvSpPr>
            <p:spPr bwMode="auto">
              <a:xfrm>
                <a:off x="7229316" y="1331952"/>
                <a:ext cx="1664649" cy="55399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sr-Cyrl-RS" sz="2400" dirty="0" smtClean="0">
                    <a:solidFill>
                      <a:srgbClr val="000000"/>
                    </a:solidFill>
                  </a:rPr>
                  <a:t>Пасивна страна</a:t>
                </a:r>
                <a:endParaRPr lang="en-US" sz="2400" dirty="0">
                  <a:solidFill>
                    <a:srgbClr val="000000"/>
                  </a:solidFill>
                </a:endParaRPr>
              </a:p>
              <a:p>
                <a:pPr algn="ctr"/>
                <a:r>
                  <a:rPr lang="en-US" sz="2400" dirty="0" smtClean="0">
                    <a:solidFill>
                      <a:srgbClr val="000000"/>
                    </a:solidFill>
                  </a:rPr>
                  <a:t>(</a:t>
                </a:r>
                <a:r>
                  <a:rPr lang="sr-Cyrl-RS" sz="2400" dirty="0" smtClean="0">
                    <a:solidFill>
                      <a:srgbClr val="000000"/>
                    </a:solidFill>
                  </a:rPr>
                  <a:t>сервер</a:t>
                </a:r>
                <a:r>
                  <a:rPr lang="en-US" sz="2400" dirty="0" smtClean="0">
                    <a:solidFill>
                      <a:srgbClr val="000000"/>
                    </a:solidFill>
                  </a:rPr>
                  <a:t>)</a:t>
                </a:r>
                <a:endParaRPr lang="en-US" sz="2400" dirty="0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 rot="803278">
              <a:off x="6660968" y="2108296"/>
              <a:ext cx="1153970" cy="3154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33" dirty="0"/>
                <a:t>SYN (SEQ=x)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 rot="20787493">
              <a:off x="6063994" y="2737168"/>
              <a:ext cx="1972223" cy="3154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33" dirty="0"/>
                <a:t>SYN (SEQ=y, ACK=x+1)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 rot="904861">
              <a:off x="6361343" y="3530743"/>
              <a:ext cx="1821749" cy="3154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33" dirty="0"/>
                <a:t>(SEQ=x+1, ACK=y+1)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6080598" y="2211006"/>
              <a:ext cx="2133600" cy="43505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>
              <a:off x="6025693" y="2806484"/>
              <a:ext cx="2152530" cy="54822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6027935" y="3484264"/>
              <a:ext cx="2150288" cy="56951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5699598" y="1888152"/>
              <a:ext cx="304800" cy="2667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99907" y="1888152"/>
              <a:ext cx="304800" cy="2667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6156798" y="3934158"/>
              <a:ext cx="0" cy="49728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116861" y="3985915"/>
              <a:ext cx="77074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400" dirty="0" smtClean="0"/>
                <a:t>Време</a:t>
              </a:r>
              <a:endParaRPr lang="en-US" sz="2400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8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Трофазно руковање </a:t>
            </a:r>
            <a:r>
              <a:rPr lang="en-US" dirty="0" smtClean="0"/>
              <a:t>(</a:t>
            </a:r>
            <a:r>
              <a:rPr lang="sr-Cyrl-RS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6786664" cy="4470400"/>
          </a:xfrm>
        </p:spPr>
        <p:txBody>
          <a:bodyPr>
            <a:normAutofit/>
          </a:bodyPr>
          <a:lstStyle/>
          <a:p>
            <a:r>
              <a:rPr lang="sr-Cyrl-RS" sz="3733" dirty="0"/>
              <a:t>Претпоставимо да се десило кашњење и ретрансмисија:</a:t>
            </a:r>
          </a:p>
          <a:p>
            <a:pPr lvl="1"/>
            <a:r>
              <a:rPr lang="sr-Cyrl-RS" sz="3333" dirty="0"/>
              <a:t>Стижу закаснели дупликати </a:t>
            </a:r>
            <a:br>
              <a:rPr lang="sr-Cyrl-RS" sz="3333" dirty="0"/>
            </a:br>
            <a:r>
              <a:rPr lang="sr-Cyrl-RS" sz="3333" dirty="0"/>
              <a:t>од стране клијента</a:t>
            </a:r>
            <a:endParaRPr lang="en-US" sz="2133" dirty="0"/>
          </a:p>
          <a:p>
            <a:pPr marL="1371600" lvl="3" indent="0">
              <a:buNone/>
            </a:pPr>
            <a:endParaRPr lang="en-US" sz="2133" dirty="0"/>
          </a:p>
        </p:txBody>
      </p:sp>
      <p:grpSp>
        <p:nvGrpSpPr>
          <p:cNvPr id="36" name="Group 35"/>
          <p:cNvGrpSpPr/>
          <p:nvPr/>
        </p:nvGrpSpPr>
        <p:grpSpPr>
          <a:xfrm>
            <a:off x="6757502" y="1766412"/>
            <a:ext cx="5251929" cy="4294664"/>
            <a:chOff x="5128925" y="1324809"/>
            <a:chExt cx="3938946" cy="3220998"/>
          </a:xfrm>
        </p:grpSpPr>
        <p:sp>
          <p:nvSpPr>
            <p:cNvPr id="37" name="Rectangle 4"/>
            <p:cNvSpPr>
              <a:spLocks noChangeArrowheads="1"/>
            </p:cNvSpPr>
            <p:nvPr/>
          </p:nvSpPr>
          <p:spPr bwMode="auto">
            <a:xfrm>
              <a:off x="5128925" y="1324809"/>
              <a:ext cx="1504018" cy="55399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sr-Cyrl-RS" sz="2400" dirty="0" smtClean="0">
                  <a:solidFill>
                    <a:srgbClr val="000000"/>
                  </a:solidFill>
                </a:rPr>
                <a:t>Активна страна</a:t>
              </a:r>
              <a:endParaRPr lang="en-US" sz="24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rgbClr val="000000"/>
                  </a:solidFill>
                </a:rPr>
                <a:t>(</a:t>
              </a:r>
              <a:r>
                <a:rPr lang="sr-Cyrl-RS" sz="2400" dirty="0" smtClean="0">
                  <a:solidFill>
                    <a:srgbClr val="000000"/>
                  </a:solidFill>
                </a:rPr>
                <a:t>клијент</a:t>
              </a:r>
              <a:r>
                <a:rPr lang="en-US" sz="2400" dirty="0" smtClean="0">
                  <a:solidFill>
                    <a:srgbClr val="000000"/>
                  </a:solidFill>
                </a:rPr>
                <a:t>)</a:t>
              </a:r>
              <a:endParaRPr lang="en-US" sz="2400" dirty="0"/>
            </a:p>
          </p:txBody>
        </p:sp>
        <p:sp>
          <p:nvSpPr>
            <p:cNvPr id="38" name="Rectangle 6"/>
            <p:cNvSpPr>
              <a:spLocks noChangeArrowheads="1"/>
            </p:cNvSpPr>
            <p:nvPr/>
          </p:nvSpPr>
          <p:spPr bwMode="auto">
            <a:xfrm>
              <a:off x="7542214" y="1331952"/>
              <a:ext cx="1525657" cy="55399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sr-Cyrl-RS" sz="2400" dirty="0" smtClean="0">
                  <a:solidFill>
                    <a:srgbClr val="000000"/>
                  </a:solidFill>
                </a:rPr>
                <a:t>Пасивна страна</a:t>
              </a:r>
              <a:endParaRPr lang="en-US" sz="24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rgbClr val="000000"/>
                  </a:solidFill>
                </a:rPr>
                <a:t>(</a:t>
              </a:r>
              <a:r>
                <a:rPr lang="sr-Cyrl-RS" sz="2400" dirty="0" smtClean="0">
                  <a:solidFill>
                    <a:srgbClr val="000000"/>
                  </a:solidFill>
                </a:rPr>
                <a:t>сервер</a:t>
              </a:r>
              <a:r>
                <a:rPr lang="en-US" sz="2400" dirty="0" smtClean="0">
                  <a:solidFill>
                    <a:srgbClr val="000000"/>
                  </a:solidFill>
                </a:rPr>
                <a:t>)</a:t>
              </a:r>
              <a:endParaRPr lang="en-US" sz="24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728531" y="1878807"/>
              <a:ext cx="304800" cy="2667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8152640" y="1878807"/>
              <a:ext cx="304800" cy="2667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1" name="TextBox 40"/>
            <p:cNvSpPr txBox="1"/>
            <p:nvPr/>
          </p:nvSpPr>
          <p:spPr>
            <a:xfrm rot="522509">
              <a:off x="6923767" y="2224402"/>
              <a:ext cx="1153969" cy="3154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33" dirty="0"/>
                <a:t>SYN (SEQ=x)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 rot="475482">
              <a:off x="6941907" y="3413292"/>
              <a:ext cx="978056" cy="5615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33" dirty="0"/>
                <a:t>(SEQ=x+1,</a:t>
              </a:r>
            </a:p>
            <a:p>
              <a:r>
                <a:rPr lang="en-US" sz="2133" dirty="0"/>
                <a:t>ACK=z+1)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>
              <a:off x="6700359" y="2439987"/>
              <a:ext cx="1452281" cy="20796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6624158" y="3613820"/>
              <a:ext cx="1480547" cy="21201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Explosion 1 46"/>
            <p:cNvSpPr/>
            <p:nvPr/>
          </p:nvSpPr>
          <p:spPr>
            <a:xfrm>
              <a:off x="6483130" y="2213491"/>
              <a:ext cx="434459" cy="434459"/>
            </a:xfrm>
            <a:prstGeom prst="irregularSeal1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8" name="Explosion 1 47"/>
            <p:cNvSpPr/>
            <p:nvPr/>
          </p:nvSpPr>
          <p:spPr>
            <a:xfrm>
              <a:off x="6461598" y="3362797"/>
              <a:ext cx="434459" cy="434459"/>
            </a:xfrm>
            <a:prstGeom prst="irregularSeal1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8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Трофазно руковање </a:t>
            </a:r>
            <a:r>
              <a:rPr lang="en-US" dirty="0" smtClean="0"/>
              <a:t>(</a:t>
            </a:r>
            <a:r>
              <a:rPr lang="sr-Cyrl-RS" dirty="0" smtClean="0"/>
              <a:t>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6786664" cy="5156200"/>
          </a:xfrm>
        </p:spPr>
        <p:txBody>
          <a:bodyPr>
            <a:normAutofit lnSpcReduction="10000"/>
          </a:bodyPr>
          <a:lstStyle/>
          <a:p>
            <a:r>
              <a:rPr lang="sr-Cyrl-RS" sz="3733" dirty="0"/>
              <a:t>Претпоставимо да се десило кашњење и ретрансмисија:</a:t>
            </a:r>
          </a:p>
          <a:p>
            <a:pPr lvl="1"/>
            <a:r>
              <a:rPr lang="sr-Cyrl-RS" sz="3333" dirty="0"/>
              <a:t>Стижу закаснели дупликати </a:t>
            </a:r>
            <a:br>
              <a:rPr lang="sr-Cyrl-RS" sz="3333" dirty="0"/>
            </a:br>
            <a:r>
              <a:rPr lang="sr-Cyrl-RS" sz="3333" dirty="0"/>
              <a:t>од стране </a:t>
            </a:r>
            <a:r>
              <a:rPr lang="sr-Cyrl-RS" sz="3333" dirty="0" smtClean="0"/>
              <a:t>клијента</a:t>
            </a:r>
            <a:endParaRPr lang="en-US" sz="2133" dirty="0"/>
          </a:p>
          <a:p>
            <a:r>
              <a:rPr lang="sr-Cyrl-RS" sz="3733" dirty="0" smtClean="0"/>
              <a:t>Видимо да то неће проћи, </a:t>
            </a:r>
            <a:br>
              <a:rPr lang="sr-Cyrl-RS" sz="3733" dirty="0" smtClean="0"/>
            </a:br>
            <a:r>
              <a:rPr lang="sr-Cyrl-RS" sz="3733" dirty="0" smtClean="0"/>
              <a:t>тј. веза ће бити одбијена </a:t>
            </a:r>
            <a:br>
              <a:rPr lang="sr-Cyrl-RS" sz="3733" dirty="0" smtClean="0"/>
            </a:br>
            <a:r>
              <a:rPr lang="sr-Cyrl-RS" sz="3733" dirty="0" smtClean="0"/>
              <a:t>на обе стране!</a:t>
            </a:r>
          </a:p>
          <a:p>
            <a:pPr lvl="1"/>
            <a:r>
              <a:rPr lang="sr-Cyrl-RS" sz="3333" dirty="0" smtClean="0"/>
              <a:t>Редни бројеви ће се разликовати</a:t>
            </a:r>
          </a:p>
          <a:p>
            <a:pPr lvl="1"/>
            <a:r>
              <a:rPr lang="sr-Cyrl-RS" sz="3333" dirty="0" smtClean="0"/>
              <a:t>Бирају се насумично, обично из великог опсега, нпр. 32 бита</a:t>
            </a:r>
            <a:endParaRPr lang="en-US" sz="3333" dirty="0"/>
          </a:p>
          <a:p>
            <a:pPr lvl="1"/>
            <a:endParaRPr lang="en-US" sz="32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6757506" y="1766412"/>
            <a:ext cx="5251929" cy="4294664"/>
            <a:chOff x="5128925" y="1324809"/>
            <a:chExt cx="3938945" cy="3220998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5128925" y="1324809"/>
              <a:ext cx="1504017" cy="55399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sr-Cyrl-RS" sz="2400" dirty="0" smtClean="0">
                  <a:solidFill>
                    <a:srgbClr val="000000"/>
                  </a:solidFill>
                </a:rPr>
                <a:t>Активна страна</a:t>
              </a:r>
              <a:endParaRPr lang="en-US" sz="24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rgbClr val="000000"/>
                  </a:solidFill>
                </a:rPr>
                <a:t>(</a:t>
              </a:r>
              <a:r>
                <a:rPr lang="sr-Cyrl-RS" sz="2400" dirty="0" smtClean="0">
                  <a:solidFill>
                    <a:srgbClr val="000000"/>
                  </a:solidFill>
                </a:rPr>
                <a:t>клијент</a:t>
              </a:r>
              <a:r>
                <a:rPr lang="en-US" sz="2400" dirty="0" smtClean="0">
                  <a:solidFill>
                    <a:srgbClr val="000000"/>
                  </a:solidFill>
                </a:rPr>
                <a:t>)</a:t>
              </a:r>
              <a:endParaRPr lang="en-US" sz="2400" dirty="0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7542212" y="1331952"/>
              <a:ext cx="1525658" cy="55399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sr-Cyrl-RS" sz="2400" dirty="0" smtClean="0">
                  <a:solidFill>
                    <a:srgbClr val="000000"/>
                  </a:solidFill>
                </a:rPr>
                <a:t>Пасивна страна</a:t>
              </a:r>
              <a:endParaRPr lang="en-US" sz="24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rgbClr val="000000"/>
                  </a:solidFill>
                </a:rPr>
                <a:t>(</a:t>
              </a:r>
              <a:r>
                <a:rPr lang="sr-Cyrl-RS" sz="2400" dirty="0" smtClean="0">
                  <a:solidFill>
                    <a:srgbClr val="000000"/>
                  </a:solidFill>
                </a:rPr>
                <a:t>сервер</a:t>
              </a:r>
              <a:r>
                <a:rPr lang="en-US" sz="2400" dirty="0" smtClean="0">
                  <a:solidFill>
                    <a:srgbClr val="000000"/>
                  </a:solidFill>
                </a:rPr>
                <a:t>)</a:t>
              </a:r>
              <a:endParaRPr lang="en-US" sz="24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28531" y="1878807"/>
              <a:ext cx="304800" cy="2667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52640" y="1878807"/>
              <a:ext cx="304800" cy="2667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" name="TextBox 11"/>
            <p:cNvSpPr txBox="1"/>
            <p:nvPr/>
          </p:nvSpPr>
          <p:spPr>
            <a:xfrm rot="522509">
              <a:off x="6923768" y="2224402"/>
              <a:ext cx="1153969" cy="3154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33" dirty="0"/>
                <a:t>SYN (SEQ=x)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 rot="20817913">
              <a:off x="6066676" y="2783183"/>
              <a:ext cx="1972223" cy="3154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33" dirty="0"/>
                <a:t>SYN (SEQ=y, ACK=x+1)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 rot="475482">
              <a:off x="6941908" y="3413292"/>
              <a:ext cx="978056" cy="5615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133" dirty="0"/>
                <a:t>(SEQ=x+1,</a:t>
              </a:r>
            </a:p>
            <a:p>
              <a:r>
                <a:rPr lang="en-US" sz="2133" dirty="0"/>
                <a:t>ACK=z+1)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6700359" y="2439987"/>
              <a:ext cx="1452281" cy="20796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6059966" y="2874317"/>
              <a:ext cx="2120939" cy="53563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6624158" y="3613820"/>
              <a:ext cx="1480547" cy="21201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Explosion 1 20"/>
            <p:cNvSpPr/>
            <p:nvPr/>
          </p:nvSpPr>
          <p:spPr>
            <a:xfrm>
              <a:off x="6483130" y="2213491"/>
              <a:ext cx="434459" cy="434459"/>
            </a:xfrm>
            <a:prstGeom prst="irregularSeal1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2" name="Explosion 1 21"/>
            <p:cNvSpPr/>
            <p:nvPr/>
          </p:nvSpPr>
          <p:spPr>
            <a:xfrm>
              <a:off x="6461598" y="3362797"/>
              <a:ext cx="434459" cy="434459"/>
            </a:xfrm>
            <a:prstGeom prst="irregularSeal1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15000" y="3176885"/>
              <a:ext cx="298399" cy="438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111026" y="3580026"/>
              <a:ext cx="298399" cy="438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466502" y="3497818"/>
              <a:ext cx="796949" cy="34624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REJECT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99507" y="3913699"/>
              <a:ext cx="796949" cy="34624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REJECT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4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Прекидање везе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9237233" cy="4470400"/>
          </a:xfrm>
        </p:spPr>
        <p:txBody>
          <a:bodyPr>
            <a:normAutofit/>
          </a:bodyPr>
          <a:lstStyle/>
          <a:p>
            <a:r>
              <a:rPr lang="sr-Cyrl-RS" dirty="0" smtClean="0"/>
              <a:t>Обе стране треба да прекину везу</a:t>
            </a:r>
            <a:endParaRPr lang="en-US" dirty="0" smtClean="0"/>
          </a:p>
          <a:p>
            <a:pPr lvl="1"/>
            <a:r>
              <a:rPr lang="sr-Cyrl-RS" dirty="0" smtClean="0"/>
              <a:t>Стање везе на обе стране мора да буде поништено</a:t>
            </a:r>
            <a:endParaRPr lang="en-US" dirty="0" smtClean="0"/>
          </a:p>
          <a:p>
            <a:r>
              <a:rPr lang="sr-Cyrl-RS" dirty="0" smtClean="0"/>
              <a:t>Јако је битно ово урадити поуздано:</a:t>
            </a:r>
          </a:p>
          <a:p>
            <a:pPr lvl="1"/>
            <a:r>
              <a:rPr lang="sr-Cyrl-RS" dirty="0" smtClean="0"/>
              <a:t>Не сме да се деси да једна страна затвори, </a:t>
            </a:r>
            <a:br>
              <a:rPr lang="sr-Cyrl-RS" dirty="0" smtClean="0"/>
            </a:br>
            <a:r>
              <a:rPr lang="sr-Cyrl-RS" dirty="0" smtClean="0"/>
              <a:t>а да друга то не уради</a:t>
            </a:r>
          </a:p>
          <a:p>
            <a:pPr lvl="1"/>
            <a:r>
              <a:rPr lang="sr-Cyrl-RS" dirty="0" smtClean="0"/>
              <a:t>Једна страна је увек иницијатор прекида (активна), </a:t>
            </a:r>
            <a:br>
              <a:rPr lang="sr-Cyrl-RS" dirty="0" smtClean="0"/>
            </a:br>
            <a:r>
              <a:rPr lang="sr-Cyrl-RS" dirty="0" smtClean="0"/>
              <a:t>а друга је пасивна</a:t>
            </a:r>
          </a:p>
          <a:p>
            <a:pPr lvl="1"/>
            <a:r>
              <a:rPr lang="sr-Cyrl-RS" dirty="0" smtClean="0"/>
              <a:t>Не мора клијент бити активна страна, </a:t>
            </a:r>
            <a:br>
              <a:rPr lang="sr-Cyrl-RS" dirty="0" smtClean="0"/>
            </a:br>
            <a:r>
              <a:rPr lang="sr-Cyrl-RS" dirty="0" smtClean="0"/>
              <a:t>овде и сервер може да захтева прекид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4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Прекидање везе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7010400" cy="4470400"/>
          </a:xfrm>
        </p:spPr>
        <p:txBody>
          <a:bodyPr>
            <a:normAutofit fontScale="92500"/>
          </a:bodyPr>
          <a:lstStyle/>
          <a:p>
            <a:r>
              <a:rPr lang="sr-Cyrl-RS" sz="3733" dirty="0" smtClean="0"/>
              <a:t>Два корака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Активни шаље </a:t>
            </a:r>
            <a:r>
              <a:rPr lang="en-US" sz="3200" dirty="0" smtClean="0"/>
              <a:t>FIN(x</a:t>
            </a:r>
            <a:r>
              <a:rPr lang="en-US" sz="3200" dirty="0"/>
              <a:t>), </a:t>
            </a:r>
            <a:r>
              <a:rPr lang="sr-Cyrl-RS" sz="3200" dirty="0" smtClean="0"/>
              <a:t/>
            </a:r>
            <a:br>
              <a:rPr lang="sr-Cyrl-RS" sz="3200" dirty="0" smtClean="0"/>
            </a:br>
            <a:r>
              <a:rPr lang="sr-Cyrl-RS" sz="3200" dirty="0" smtClean="0"/>
              <a:t>пасивни потврђује</a:t>
            </a:r>
            <a:r>
              <a:rPr lang="sr-Latn-RS" sz="3200" dirty="0" smtClean="0"/>
              <a:t> </a:t>
            </a:r>
            <a:r>
              <a:rPr lang="sr-Cyrl-RS" sz="3200" dirty="0" smtClean="0"/>
              <a:t>са </a:t>
            </a:r>
            <a:r>
              <a:rPr lang="sr-Latn-RS" sz="3200" dirty="0" smtClean="0"/>
              <a:t>ACK(x+1)</a:t>
            </a:r>
            <a:endParaRPr lang="en-US" sz="3200" dirty="0"/>
          </a:p>
          <a:p>
            <a:pPr lvl="1"/>
            <a:r>
              <a:rPr lang="sr-Cyrl-RS" sz="3200" dirty="0" smtClean="0"/>
              <a:t>Пасивни шаље</a:t>
            </a:r>
            <a:r>
              <a:rPr lang="en-US" sz="3200" dirty="0" smtClean="0"/>
              <a:t> </a:t>
            </a:r>
            <a:r>
              <a:rPr lang="en-US" sz="3200" dirty="0"/>
              <a:t>FIN(y), </a:t>
            </a:r>
            <a:r>
              <a:rPr lang="sr-Cyrl-RS" sz="3200" dirty="0" smtClean="0"/>
              <a:t/>
            </a:r>
            <a:br>
              <a:rPr lang="sr-Cyrl-RS" sz="3200" dirty="0" smtClean="0"/>
            </a:br>
            <a:r>
              <a:rPr lang="sr-Cyrl-RS" sz="3200" dirty="0" smtClean="0"/>
              <a:t>активни потврђује са А</a:t>
            </a:r>
            <a:r>
              <a:rPr lang="sr-Latn-RS" sz="3200" dirty="0" smtClean="0"/>
              <a:t>CK(y+1)</a:t>
            </a:r>
            <a:endParaRPr lang="en-US" sz="3200" dirty="0"/>
          </a:p>
          <a:p>
            <a:pPr lvl="1"/>
            <a:r>
              <a:rPr lang="en-US" sz="3200" dirty="0" smtClean="0"/>
              <a:t>FIN </a:t>
            </a:r>
            <a:r>
              <a:rPr lang="sr-Cyrl-RS" sz="3200" dirty="0" smtClean="0"/>
              <a:t>се поново шаљу ако се изгубе</a:t>
            </a:r>
            <a:endParaRPr lang="en-US" sz="3200" dirty="0"/>
          </a:p>
          <a:p>
            <a:pPr marL="2438339" lvl="4" indent="0">
              <a:buNone/>
            </a:pPr>
            <a:endParaRPr lang="en-US" sz="2400" dirty="0"/>
          </a:p>
          <a:p>
            <a:r>
              <a:rPr lang="sr-Cyrl-RS" sz="3733" dirty="0" smtClean="0"/>
              <a:t>Свако гаси своју страну везе након слања </a:t>
            </a:r>
            <a:r>
              <a:rPr lang="en-US" sz="3733" dirty="0" smtClean="0"/>
              <a:t>FIN</a:t>
            </a:r>
            <a:r>
              <a:rPr lang="sr-Cyrl-RS" sz="3733" dirty="0" smtClean="0"/>
              <a:t> и добијања </a:t>
            </a:r>
            <a:r>
              <a:rPr lang="en-US" sz="3733" dirty="0" smtClean="0"/>
              <a:t>ACK</a:t>
            </a:r>
            <a:r>
              <a:rPr lang="sr-Cyrl-RS" sz="3733" dirty="0" smtClean="0"/>
              <a:t> за исти</a:t>
            </a:r>
            <a:endParaRPr lang="en-US" sz="3733" dirty="0"/>
          </a:p>
        </p:txBody>
      </p:sp>
      <p:grpSp>
        <p:nvGrpSpPr>
          <p:cNvPr id="15" name="Group 14"/>
          <p:cNvGrpSpPr/>
          <p:nvPr/>
        </p:nvGrpSpPr>
        <p:grpSpPr>
          <a:xfrm>
            <a:off x="6838569" y="1769349"/>
            <a:ext cx="5251932" cy="4304188"/>
            <a:chOff x="5128925" y="1327011"/>
            <a:chExt cx="3938946" cy="3228141"/>
          </a:xfrm>
        </p:grpSpPr>
        <p:grpSp>
          <p:nvGrpSpPr>
            <p:cNvPr id="19" name="Group 18"/>
            <p:cNvGrpSpPr/>
            <p:nvPr/>
          </p:nvGrpSpPr>
          <p:grpSpPr>
            <a:xfrm>
              <a:off x="5128925" y="1327011"/>
              <a:ext cx="3938946" cy="284142"/>
              <a:chOff x="4596173" y="1324809"/>
              <a:chExt cx="4297792" cy="284142"/>
            </a:xfrm>
          </p:grpSpPr>
          <p:sp>
            <p:nvSpPr>
              <p:cNvPr id="30" name="Rectangle 4"/>
              <p:cNvSpPr>
                <a:spLocks noChangeArrowheads="1"/>
              </p:cNvSpPr>
              <p:nvPr/>
            </p:nvSpPr>
            <p:spPr bwMode="auto">
              <a:xfrm>
                <a:off x="4596173" y="1324809"/>
                <a:ext cx="1641036" cy="27699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sr-Cyrl-RS" sz="2400" dirty="0" smtClean="0">
                    <a:solidFill>
                      <a:srgbClr val="000000"/>
                    </a:solidFill>
                  </a:rPr>
                  <a:t>Активна страна</a:t>
                </a: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Rectangle 6"/>
              <p:cNvSpPr>
                <a:spLocks noChangeArrowheads="1"/>
              </p:cNvSpPr>
              <p:nvPr/>
            </p:nvSpPr>
            <p:spPr bwMode="auto">
              <a:xfrm>
                <a:off x="7229317" y="1331952"/>
                <a:ext cx="1664648" cy="27699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sr-Cyrl-RS" sz="2400" dirty="0" smtClean="0">
                    <a:solidFill>
                      <a:srgbClr val="000000"/>
                    </a:solidFill>
                  </a:rPr>
                  <a:t>Пасивна страна</a:t>
                </a: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" name="Rectangle 25"/>
            <p:cNvSpPr/>
            <p:nvPr/>
          </p:nvSpPr>
          <p:spPr>
            <a:xfrm>
              <a:off x="5699598" y="1888152"/>
              <a:ext cx="304800" cy="2667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8199907" y="1888152"/>
              <a:ext cx="304800" cy="2667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245600" y="292100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5"/>
                </a:solidFill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69648" y="446055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5"/>
                </a:solidFill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 rot="407863">
            <a:off x="8791023" y="2619661"/>
            <a:ext cx="1477199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dirty="0"/>
              <a:t>FIN (SEQ=x)</a:t>
            </a:r>
          </a:p>
        </p:txBody>
      </p:sp>
      <p:sp>
        <p:nvSpPr>
          <p:cNvPr id="17" name="TextBox 16"/>
          <p:cNvSpPr txBox="1"/>
          <p:nvPr/>
        </p:nvSpPr>
        <p:spPr>
          <a:xfrm rot="20920478">
            <a:off x="8332445" y="3351211"/>
            <a:ext cx="2135393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dirty="0"/>
              <a:t>(SEQ=y, ACK=x+1)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8046877" y="2810824"/>
            <a:ext cx="2844800" cy="4149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8005865" y="3530601"/>
            <a:ext cx="2898433" cy="5672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 rot="497241">
            <a:off x="8288160" y="4841067"/>
            <a:ext cx="2428998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dirty="0"/>
              <a:t>(SEQ=x+1, ACK=y+1)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8067414" y="4140201"/>
            <a:ext cx="2865796" cy="56444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20920478">
            <a:off x="8169838" y="3901814"/>
            <a:ext cx="2568204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dirty="0"/>
              <a:t>FIN (SEQ=y, ACK=x+1)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8128000" y="5046024"/>
            <a:ext cx="2844800" cy="4149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7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Протокол клизних прозора (опет)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27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Протоколи клизних прозора</a:t>
            </a:r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822628" cy="4351338"/>
          </a:xfrm>
        </p:spPr>
        <p:txBody>
          <a:bodyPr>
            <a:normAutofit/>
          </a:bodyPr>
          <a:lstStyle/>
          <a:p>
            <a:r>
              <a:rPr lang="sr-Cyrl-RS" sz="3700" dirty="0" smtClean="0"/>
              <a:t>Зашто поново радимо ове протоколе</a:t>
            </a:r>
            <a:r>
              <a:rPr lang="en-US" sz="3700" dirty="0" smtClean="0"/>
              <a:t>?</a:t>
            </a:r>
          </a:p>
          <a:p>
            <a:pPr lvl="1"/>
            <a:r>
              <a:rPr lang="sr-Cyrl-RS" sz="3300" dirty="0" smtClean="0"/>
              <a:t>У слоју везе, ови протоколи су се односили </a:t>
            </a:r>
            <a:br>
              <a:rPr lang="sr-Cyrl-RS" sz="3300" dirty="0" smtClean="0"/>
            </a:br>
            <a:r>
              <a:rPr lang="sr-Cyrl-RS" sz="3300" dirty="0" smtClean="0"/>
              <a:t>на пренос података кроз кабл </a:t>
            </a:r>
            <a:br>
              <a:rPr lang="sr-Cyrl-RS" sz="3300" dirty="0" smtClean="0"/>
            </a:br>
            <a:r>
              <a:rPr lang="sr-Cyrl-RS" sz="3300" dirty="0" smtClean="0"/>
              <a:t>између два суседна чвора</a:t>
            </a:r>
          </a:p>
          <a:p>
            <a:pPr lvl="1"/>
            <a:r>
              <a:rPr lang="sr-Cyrl-RS" sz="3300" dirty="0" smtClean="0"/>
              <a:t>Овде омогућавају пренос између крајњих тачака, било где на Интернету	</a:t>
            </a:r>
          </a:p>
          <a:p>
            <a:pPr lvl="1"/>
            <a:endParaRPr lang="sr-Cyrl-RS" sz="33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28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9846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Протоколи клизних прозора (2)</a:t>
            </a:r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199" y="1825625"/>
            <a:ext cx="11145819" cy="4351338"/>
          </a:xfrm>
        </p:spPr>
        <p:txBody>
          <a:bodyPr>
            <a:normAutofit lnSpcReduction="10000"/>
          </a:bodyPr>
          <a:lstStyle/>
          <a:p>
            <a:r>
              <a:rPr lang="sr-Cyrl-RS" sz="3700" dirty="0"/>
              <a:t>Повећана поузданост на нижим нивоима доприноси ефикасности на вишим нивоима</a:t>
            </a:r>
          </a:p>
          <a:p>
            <a:pPr lvl="1"/>
            <a:r>
              <a:rPr lang="sr-Cyrl-RS" sz="3300" dirty="0"/>
              <a:t>Али није нужно имати те механизме на нижим нивоима</a:t>
            </a:r>
          </a:p>
          <a:p>
            <a:pPr lvl="1"/>
            <a:r>
              <a:rPr lang="sr-Cyrl-RS" sz="3300" dirty="0"/>
              <a:t>У екстремном случају, могло би све да се ради на транспортном</a:t>
            </a:r>
            <a:r>
              <a:rPr lang="sr-Cyrl-RS" sz="3300" dirty="0" smtClean="0"/>
              <a:t>:</a:t>
            </a:r>
          </a:p>
          <a:p>
            <a:pPr lvl="2"/>
            <a:r>
              <a:rPr lang="sr-Cyrl-RS" sz="2900" dirty="0" smtClean="0"/>
              <a:t>Контрола тока</a:t>
            </a:r>
          </a:p>
          <a:p>
            <a:pPr lvl="2"/>
            <a:r>
              <a:rPr lang="sr-Cyrl-RS" sz="2900" dirty="0" smtClean="0"/>
              <a:t>Провера грешака</a:t>
            </a:r>
          </a:p>
          <a:p>
            <a:pPr lvl="2"/>
            <a:r>
              <a:rPr lang="sr-Cyrl-RS" sz="2900" dirty="0" smtClean="0"/>
              <a:t>Ово би било мање ефикасно, зашто</a:t>
            </a:r>
            <a:r>
              <a:rPr lang="en-US" sz="2900" dirty="0" smtClean="0"/>
              <a:t>?</a:t>
            </a:r>
            <a:r>
              <a:rPr lang="sr-Cyrl-RS" sz="2900" dirty="0"/>
              <a:t/>
            </a:r>
            <a:br>
              <a:rPr lang="sr-Cyrl-RS" sz="2900" dirty="0"/>
            </a:br>
            <a:endParaRPr lang="sr-Cyrl-RS" sz="29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29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1686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Где смо тренутно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786334" cy="4775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Почињемо транспортни слој</a:t>
            </a:r>
            <a:endParaRPr lang="en-US" sz="3733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Надоградња над мрежним слојем </a:t>
            </a:r>
            <a:br>
              <a:rPr lang="sr-Cyrl-RS" sz="3200" dirty="0" smtClean="0"/>
            </a:br>
            <a:r>
              <a:rPr lang="sr-Cyrl-RS" sz="3200" dirty="0" smtClean="0"/>
              <a:t>која омогућава пренос података </a:t>
            </a:r>
            <a:br>
              <a:rPr lang="sr-Cyrl-RS" sz="3200" dirty="0" smtClean="0"/>
            </a:br>
            <a:r>
              <a:rPr lang="sr-Cyrl-RS" sz="3200" dirty="0" smtClean="0"/>
              <a:t>са жељеним степеном поузданости и квалитета</a:t>
            </a:r>
            <a:endParaRPr lang="en-US" sz="3200" dirty="0"/>
          </a:p>
          <a:p>
            <a:pPr lvl="1"/>
            <a:endParaRPr lang="en-US" sz="32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3010257" y="3508523"/>
            <a:ext cx="2303536" cy="2538909"/>
            <a:chOff x="2853314" y="2342468"/>
            <a:chExt cx="1727652" cy="190418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7500" y="3900401"/>
              <a:ext cx="138548" cy="34624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857500" y="3519401"/>
              <a:ext cx="138548" cy="34624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2857500" y="3138401"/>
              <a:ext cx="138548" cy="34624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853314" y="2750442"/>
              <a:ext cx="138548" cy="34624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857500" y="2379576"/>
              <a:ext cx="138548" cy="3462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021013" y="3867150"/>
              <a:ext cx="1079864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Физички</a:t>
              </a:r>
              <a:endParaRPr lang="en-US" sz="2667" dirty="0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3018711" y="3523326"/>
              <a:ext cx="1147190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Слој везе</a:t>
              </a:r>
              <a:endParaRPr lang="en-US" sz="2667" dirty="0"/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008313" y="3136900"/>
              <a:ext cx="1067696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Мрежни</a:t>
              </a:r>
              <a:endParaRPr lang="en-US" sz="2667" dirty="0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2991862" y="2740025"/>
              <a:ext cx="1526716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Транспортни</a:t>
              </a:r>
              <a:endParaRPr lang="en-US" sz="2667" dirty="0"/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3018711" y="2342468"/>
              <a:ext cx="1562255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Апликативни</a:t>
              </a:r>
              <a:endParaRPr lang="en-US" sz="2667" dirty="0"/>
            </a:p>
          </p:txBody>
        </p:sp>
      </p:grp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018908" y="5077768"/>
            <a:ext cx="184731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8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Протоколи клизних прозора 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838199" y="1768541"/>
            <a:ext cx="10995213" cy="4470400"/>
          </a:xfrm>
        </p:spPr>
        <p:txBody>
          <a:bodyPr>
            <a:normAutofit fontScale="77500" lnSpcReduction="20000"/>
          </a:bodyPr>
          <a:lstStyle/>
          <a:p>
            <a:r>
              <a:rPr lang="sr-Cyrl-RS" sz="3733" dirty="0" smtClean="0"/>
              <a:t>Постоји доста варијација ових протокола, у зависности од:</a:t>
            </a:r>
          </a:p>
          <a:p>
            <a:pPr lvl="1"/>
            <a:r>
              <a:rPr lang="sr-Cyrl-RS" sz="3333" dirty="0" smtClean="0"/>
              <a:t>Баферисања</a:t>
            </a:r>
          </a:p>
          <a:p>
            <a:pPr lvl="1"/>
            <a:r>
              <a:rPr lang="sr-Cyrl-RS" sz="3333" dirty="0" smtClean="0"/>
              <a:t>Потврђивања порука</a:t>
            </a:r>
          </a:p>
          <a:p>
            <a:pPr lvl="1"/>
            <a:r>
              <a:rPr lang="sr-Cyrl-RS" sz="3333" dirty="0" smtClean="0"/>
              <a:t>Ретрансмисија</a:t>
            </a:r>
            <a:endParaRPr lang="en-US" sz="1467" dirty="0"/>
          </a:p>
          <a:p>
            <a:r>
              <a:rPr lang="sr-Cyrl-RS" sz="3733" u="sng" dirty="0" smtClean="0"/>
              <a:t>Врати се </a:t>
            </a:r>
            <a:r>
              <a:rPr lang="sr-Latn-RS" sz="3733" u="sng" dirty="0" smtClean="0"/>
              <a:t>N</a:t>
            </a:r>
            <a:endParaRPr lang="en-US" sz="3733" u="sng" dirty="0"/>
          </a:p>
          <a:p>
            <a:pPr lvl="1"/>
            <a:r>
              <a:rPr lang="sr-Cyrl-RS" sz="3200" dirty="0" smtClean="0"/>
              <a:t>Једноставна верзија, може бити неефикасна</a:t>
            </a:r>
            <a:endParaRPr lang="en-US" sz="3200" dirty="0"/>
          </a:p>
          <a:p>
            <a:r>
              <a:rPr lang="sr-Cyrl-RS" sz="3733" u="sng" dirty="0" smtClean="0"/>
              <a:t>Селективно понављање</a:t>
            </a:r>
            <a:endParaRPr lang="en-US" sz="3733" u="sng" dirty="0"/>
          </a:p>
          <a:p>
            <a:pPr lvl="1"/>
            <a:r>
              <a:rPr lang="sr-Cyrl-RS" sz="3200" dirty="0" smtClean="0"/>
              <a:t>Сложеније, али ефикасније</a:t>
            </a:r>
          </a:p>
          <a:p>
            <a:r>
              <a:rPr lang="sr-Cyrl-RS" sz="3600" dirty="0" smtClean="0"/>
              <a:t>Заједничко за све је да:</a:t>
            </a:r>
          </a:p>
          <a:p>
            <a:pPr lvl="1"/>
            <a:r>
              <a:rPr lang="sr-Cyrl-RS" sz="3200" dirty="0" smtClean="0"/>
              <a:t>Од апликативног слоја добијају сегменте по реду!</a:t>
            </a:r>
          </a:p>
          <a:p>
            <a:pPr lvl="1"/>
            <a:r>
              <a:rPr lang="sr-Cyrl-RS" sz="3200" dirty="0" smtClean="0"/>
              <a:t>Апликативном слоју шаљу сегменте по реду!</a:t>
            </a:r>
            <a:endParaRPr lang="en-US" sz="3200" dirty="0"/>
          </a:p>
          <a:p>
            <a:pPr marL="609585" lvl="1" indent="0">
              <a:buNone/>
            </a:pPr>
            <a:r>
              <a:rPr lang="en-US" sz="3200" dirty="0" smtClean="0"/>
              <a:t> </a:t>
            </a:r>
            <a:endParaRPr lang="en-US" sz="3200" dirty="0"/>
          </a:p>
          <a:p>
            <a:pPr marL="609585" lvl="1" indent="0">
              <a:buNone/>
            </a:pP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5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Клизни прозори - пошиљалац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1689976" cy="4775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Пошиљалац баферише највише </a:t>
            </a:r>
            <a:r>
              <a:rPr lang="en-US" sz="3733" dirty="0" smtClean="0"/>
              <a:t>W </a:t>
            </a:r>
            <a:r>
              <a:rPr lang="sr-Cyrl-RS" sz="3733" dirty="0" smtClean="0"/>
              <a:t>сегмената док не стигну потврде за њих</a:t>
            </a:r>
            <a:endParaRPr lang="en-US" sz="3733" dirty="0"/>
          </a:p>
          <a:p>
            <a:pPr lvl="1">
              <a:lnSpc>
                <a:spcPct val="90000"/>
              </a:lnSpc>
            </a:pPr>
            <a:r>
              <a:rPr lang="en-US" sz="3200" dirty="0" smtClean="0"/>
              <a:t>LFS=</a:t>
            </a:r>
            <a:r>
              <a:rPr lang="sr-Cyrl-RS" sz="3200" dirty="0" smtClean="0"/>
              <a:t>последњи послат сегмент</a:t>
            </a:r>
            <a:r>
              <a:rPr lang="sr-Cyrl-RS" sz="3200" dirty="0"/>
              <a:t/>
            </a:r>
            <a:br>
              <a:rPr lang="sr-Cyrl-RS" sz="3200" dirty="0"/>
            </a:br>
            <a:r>
              <a:rPr lang="en-US" sz="3200" dirty="0" smtClean="0"/>
              <a:t>LAR=</a:t>
            </a:r>
            <a:r>
              <a:rPr lang="sr-Cyrl-RS" sz="3200" dirty="0" smtClean="0"/>
              <a:t>последњи потврђени сегмент пре кога су сви потврђени</a:t>
            </a:r>
            <a:endParaRPr lang="en-US" sz="3200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Шаље док год је </a:t>
            </a:r>
            <a:r>
              <a:rPr lang="en-US" sz="3200" dirty="0" smtClean="0"/>
              <a:t>LFS </a:t>
            </a:r>
            <a:r>
              <a:rPr lang="en-US" sz="3200" dirty="0"/>
              <a:t>– LAR ≤ W 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692751" y="4083830"/>
            <a:ext cx="6913387" cy="2452181"/>
            <a:chOff x="781668" y="3001057"/>
            <a:chExt cx="4387342" cy="1556192"/>
          </a:xfrm>
        </p:grpSpPr>
        <p:sp>
          <p:nvSpPr>
            <p:cNvPr id="6" name="TextBox 5"/>
            <p:cNvSpPr txBox="1"/>
            <p:nvPr/>
          </p:nvSpPr>
          <p:spPr>
            <a:xfrm>
              <a:off x="781668" y="3659902"/>
              <a:ext cx="227059" cy="319063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96178" y="3619380"/>
              <a:ext cx="227059" cy="3190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10688" y="3619380"/>
              <a:ext cx="227059" cy="3190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25198" y="3619380"/>
              <a:ext cx="227059" cy="3190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39708" y="3619380"/>
              <a:ext cx="227059" cy="31906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..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54218" y="3619380"/>
              <a:ext cx="227059" cy="31906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68728" y="3619380"/>
              <a:ext cx="227059" cy="31906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3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83238" y="3619380"/>
              <a:ext cx="227059" cy="31906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4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97748" y="3619440"/>
              <a:ext cx="227059" cy="3190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612258" y="3619440"/>
              <a:ext cx="227059" cy="3190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26768" y="3619440"/>
              <a:ext cx="227059" cy="3190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241278" y="3619440"/>
              <a:ext cx="227059" cy="3190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..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592149" y="4229040"/>
              <a:ext cx="451880" cy="3190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LAR</a:t>
              </a:r>
            </a:p>
          </p:txBody>
        </p:sp>
        <p:cxnSp>
          <p:nvCxnSpPr>
            <p:cNvPr id="20" name="Straight Arrow Connector 19"/>
            <p:cNvCxnSpPr>
              <a:stCxn id="18" idx="0"/>
              <a:endCxn id="9" idx="2"/>
            </p:cNvCxnSpPr>
            <p:nvPr/>
          </p:nvCxnSpPr>
          <p:spPr>
            <a:xfrm flipV="1">
              <a:off x="1818089" y="3938443"/>
              <a:ext cx="20638" cy="29059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77664" y="4229040"/>
              <a:ext cx="405045" cy="3190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LFS</a:t>
              </a:r>
            </a:p>
          </p:txBody>
        </p:sp>
        <p:cxnSp>
          <p:nvCxnSpPr>
            <p:cNvPr id="22" name="Straight Arrow Connector 21"/>
            <p:cNvCxnSpPr>
              <a:stCxn id="21" idx="0"/>
              <a:endCxn id="13" idx="2"/>
            </p:cNvCxnSpPr>
            <p:nvPr/>
          </p:nvCxnSpPr>
          <p:spPr>
            <a:xfrm flipV="1">
              <a:off x="3080187" y="3938443"/>
              <a:ext cx="16581" cy="29059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Left Brace 22"/>
            <p:cNvSpPr/>
            <p:nvPr/>
          </p:nvSpPr>
          <p:spPr>
            <a:xfrm rot="5400000">
              <a:off x="2673583" y="2676048"/>
              <a:ext cx="304800" cy="1572550"/>
            </a:xfrm>
            <a:prstGeom prst="leftBrace">
              <a:avLst>
                <a:gd name="adj1" fmla="val 20833"/>
                <a:gd name="adj2" fmla="val 50000"/>
              </a:avLst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486621" y="3001057"/>
              <a:ext cx="528177" cy="3190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W=5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46892" y="3649154"/>
              <a:ext cx="1123740" cy="319063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Потврђено</a:t>
              </a:r>
              <a:endParaRPr lang="en-US" sz="2667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006727" y="3628310"/>
              <a:ext cx="1346526" cy="319063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Непотврђени</a:t>
              </a:r>
              <a:endParaRPr lang="en-US" sz="2667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554184" y="3619440"/>
              <a:ext cx="227059" cy="3190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868694" y="3659963"/>
              <a:ext cx="227059" cy="319063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63584" y="3674236"/>
              <a:ext cx="1209762" cy="319063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Недоступно</a:t>
              </a:r>
              <a:endParaRPr lang="en-US" sz="2667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578262" y="3139756"/>
              <a:ext cx="1579974" cy="319063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Доступно место</a:t>
              </a:r>
              <a:endParaRPr lang="en-US" sz="2667" dirty="0"/>
            </a:p>
          </p:txBody>
        </p:sp>
        <p:cxnSp>
          <p:nvCxnSpPr>
            <p:cNvPr id="35" name="Straight Arrow Connector 34"/>
            <p:cNvCxnSpPr>
              <a:endCxn id="14" idx="0"/>
            </p:cNvCxnSpPr>
            <p:nvPr/>
          </p:nvCxnSpPr>
          <p:spPr>
            <a:xfrm flipH="1">
              <a:off x="3411278" y="3352860"/>
              <a:ext cx="200981" cy="26658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4195855" y="4248150"/>
              <a:ext cx="67283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3842626" y="4264269"/>
              <a:ext cx="1326384" cy="2929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400" dirty="0" smtClean="0"/>
                <a:t>редни бројеви</a:t>
              </a:r>
              <a:endParaRPr lang="en-US" sz="2400" dirty="0"/>
            </a:p>
          </p:txBody>
        </p:sp>
      </p:grpSp>
      <p:cxnSp>
        <p:nvCxnSpPr>
          <p:cNvPr id="36" name="Straight Arrow Connector 35"/>
          <p:cNvCxnSpPr/>
          <p:nvPr/>
        </p:nvCxnSpPr>
        <p:spPr>
          <a:xfrm>
            <a:off x="2600019" y="4283958"/>
            <a:ext cx="373180" cy="460103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166712" y="3977837"/>
            <a:ext cx="1241045" cy="757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sr-Cyrl-RS" sz="2667" dirty="0" smtClean="0"/>
              <a:t>Клизни</a:t>
            </a:r>
            <a:br>
              <a:rPr lang="sr-Cyrl-RS" sz="2667" dirty="0" smtClean="0"/>
            </a:br>
            <a:r>
              <a:rPr lang="sr-Cyrl-RS" sz="2667" dirty="0" smtClean="0"/>
              <a:t>прозор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7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Клизни прозори </a:t>
            </a:r>
            <a:r>
              <a:rPr lang="en-US" dirty="0" smtClean="0"/>
              <a:t>– </a:t>
            </a:r>
            <a:r>
              <a:rPr lang="sr-Cyrl-RS" dirty="0" smtClean="0"/>
              <a:t>пошиљалац</a:t>
            </a:r>
            <a:r>
              <a:rPr lang="en-US" dirty="0" smtClean="0"/>
              <a:t> (2)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9387840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Транспортни слој прихвата од апликативног још један сегмент </a:t>
            </a:r>
            <a:r>
              <a:rPr lang="en-US" sz="3733" dirty="0" smtClean="0"/>
              <a:t>...</a:t>
            </a:r>
            <a:endParaRPr lang="en-US" sz="3733" dirty="0"/>
          </a:p>
          <a:p>
            <a:pPr lvl="1"/>
            <a:r>
              <a:rPr lang="sr-Cyrl-RS" sz="3200" dirty="0" smtClean="0"/>
              <a:t>Транспортни шаље, јер је</a:t>
            </a:r>
            <a:r>
              <a:rPr lang="en-US" sz="3200" dirty="0" smtClean="0"/>
              <a:t> </a:t>
            </a:r>
            <a:r>
              <a:rPr lang="en-US" sz="3200" dirty="0"/>
              <a:t>LFS–LAR </a:t>
            </a:r>
            <a:r>
              <a:rPr lang="en-US" sz="3200" dirty="0">
                <a:sym typeface="Wingdings" pitchFamily="2" charset="2"/>
              </a:rPr>
              <a:t></a:t>
            </a:r>
            <a:r>
              <a:rPr lang="en-US" sz="3200" dirty="0"/>
              <a:t> </a:t>
            </a:r>
            <a:r>
              <a:rPr lang="en-US" sz="3200" dirty="0" smtClean="0"/>
              <a:t>5</a:t>
            </a:r>
            <a:endParaRPr lang="en-US" sz="32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585174" y="3606721"/>
            <a:ext cx="6917176" cy="2452181"/>
            <a:chOff x="438880" y="2552641"/>
            <a:chExt cx="5187882" cy="1839136"/>
          </a:xfrm>
        </p:grpSpPr>
        <p:grpSp>
          <p:nvGrpSpPr>
            <p:cNvPr id="44" name="Group 43"/>
            <p:cNvGrpSpPr/>
            <p:nvPr/>
          </p:nvGrpSpPr>
          <p:grpSpPr>
            <a:xfrm>
              <a:off x="438880" y="2552641"/>
              <a:ext cx="5187882" cy="1839136"/>
              <a:chOff x="781668" y="3001057"/>
              <a:chExt cx="4389747" cy="1556192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781668" y="3659902"/>
                <a:ext cx="227059" cy="3190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r>
                  <a:rPr lang="en-US" sz="2667" dirty="0"/>
                  <a:t>..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096178" y="3619380"/>
                <a:ext cx="227059" cy="3190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bg1"/>
                    </a:solidFill>
                  </a:rPr>
                  <a:t>5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410688" y="3619380"/>
                <a:ext cx="227059" cy="3190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bg1"/>
                    </a:solidFill>
                  </a:rPr>
                  <a:t>6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25198" y="3619380"/>
                <a:ext cx="227059" cy="3190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bg1"/>
                    </a:solidFill>
                  </a:rPr>
                  <a:t>7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039708" y="3619380"/>
                <a:ext cx="227059" cy="319063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rPr>
                  <a:t>..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354218" y="3619380"/>
                <a:ext cx="227059" cy="319063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rPr>
                  <a:t>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668728" y="3619380"/>
                <a:ext cx="227059" cy="319063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rPr>
                  <a:t>3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983238" y="3619380"/>
                <a:ext cx="227059" cy="319063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rPr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297748" y="3619440"/>
                <a:ext cx="227059" cy="3190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bg1"/>
                    </a:solidFill>
                  </a:rPr>
                  <a:t>5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612258" y="3619440"/>
                <a:ext cx="227059" cy="3190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926768" y="3619440"/>
                <a:ext cx="227059" cy="3190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241278" y="3619440"/>
                <a:ext cx="227059" cy="3190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bg1"/>
                    </a:solidFill>
                  </a:rPr>
                  <a:t>..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592149" y="4229040"/>
                <a:ext cx="451880" cy="3190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dirty="0"/>
                  <a:t>LAR</a:t>
                </a:r>
              </a:p>
            </p:txBody>
          </p:sp>
          <p:cxnSp>
            <p:nvCxnSpPr>
              <p:cNvPr id="20" name="Straight Arrow Connector 19"/>
              <p:cNvCxnSpPr>
                <a:stCxn id="18" idx="0"/>
                <a:endCxn id="9" idx="2"/>
              </p:cNvCxnSpPr>
              <p:nvPr/>
            </p:nvCxnSpPr>
            <p:spPr>
              <a:xfrm flipV="1">
                <a:off x="1818089" y="3938443"/>
                <a:ext cx="20638" cy="290597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3182816" y="4229040"/>
                <a:ext cx="405045" cy="3190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dirty="0"/>
                  <a:t>LFS</a:t>
                </a:r>
              </a:p>
            </p:txBody>
          </p:sp>
          <p:cxnSp>
            <p:nvCxnSpPr>
              <p:cNvPr id="22" name="Straight Arrow Connector 21"/>
              <p:cNvCxnSpPr>
                <a:stCxn id="21" idx="0"/>
              </p:cNvCxnSpPr>
              <p:nvPr/>
            </p:nvCxnSpPr>
            <p:spPr>
              <a:xfrm flipV="1">
                <a:off x="3385339" y="4019490"/>
                <a:ext cx="60306" cy="20955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Left Brace 22"/>
              <p:cNvSpPr/>
              <p:nvPr/>
            </p:nvSpPr>
            <p:spPr>
              <a:xfrm rot="5400000">
                <a:off x="2673583" y="2676048"/>
                <a:ext cx="304800" cy="1572550"/>
              </a:xfrm>
              <a:prstGeom prst="leftBrace">
                <a:avLst>
                  <a:gd name="adj1" fmla="val 20833"/>
                  <a:gd name="adj2" fmla="val 50000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486621" y="3001057"/>
                <a:ext cx="528177" cy="3190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dirty="0"/>
                  <a:t>W=5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913143" y="3624367"/>
                <a:ext cx="1123740" cy="31906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sr-Cyrl-RS" sz="2667" dirty="0" smtClean="0"/>
                  <a:t>Потврђено</a:t>
                </a:r>
                <a:endParaRPr lang="en-US" sz="2667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060711" y="3620676"/>
                <a:ext cx="1344492" cy="31906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sr-Cyrl-RS" sz="2667" dirty="0" smtClean="0"/>
                  <a:t>Непотврђено</a:t>
                </a:r>
                <a:endParaRPr lang="en-US" sz="2667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554184" y="3619440"/>
                <a:ext cx="227059" cy="31906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667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868694" y="3659963"/>
                <a:ext cx="227059" cy="3190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r>
                  <a:rPr lang="en-US" sz="2667" dirty="0"/>
                  <a:t>..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563584" y="3674236"/>
                <a:ext cx="1209762" cy="31906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sr-Cyrl-RS" sz="2667" dirty="0" smtClean="0"/>
                  <a:t>Недоступно</a:t>
                </a:r>
                <a:endParaRPr lang="en-US" sz="2667" dirty="0"/>
              </a:p>
            </p:txBody>
          </p:sp>
          <p:cxnSp>
            <p:nvCxnSpPr>
              <p:cNvPr id="42" name="Straight Arrow Connector 41"/>
              <p:cNvCxnSpPr/>
              <p:nvPr/>
            </p:nvCxnSpPr>
            <p:spPr>
              <a:xfrm>
                <a:off x="4195855" y="4248150"/>
                <a:ext cx="672839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TextBox 42"/>
              <p:cNvSpPr txBox="1"/>
              <p:nvPr/>
            </p:nvSpPr>
            <p:spPr>
              <a:xfrm>
                <a:off x="3840228" y="4264269"/>
                <a:ext cx="1331187" cy="2929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r-Cyrl-RS" sz="2400" dirty="0"/>
                  <a:t>р</a:t>
                </a:r>
                <a:r>
                  <a:rPr lang="sr-Cyrl-RS" sz="2400" dirty="0" smtClean="0"/>
                  <a:t>едни бројеви</a:t>
                </a:r>
                <a:endParaRPr lang="en-US" sz="2400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412429" y="3283456"/>
              <a:ext cx="268342" cy="37707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4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53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Клизни прозори </a:t>
            </a:r>
            <a:r>
              <a:rPr lang="en-US" dirty="0"/>
              <a:t>– </a:t>
            </a:r>
            <a:r>
              <a:rPr lang="sr-Cyrl-RS" dirty="0"/>
              <a:t>пошиљалац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sr-Cyrl-RS" dirty="0" smtClean="0"/>
              <a:t>3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11421035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У међувремену стиже потврда за наредни сегмент</a:t>
            </a:r>
            <a:r>
              <a:rPr lang="en-US" sz="3733" dirty="0" smtClean="0"/>
              <a:t>…</a:t>
            </a:r>
            <a:endParaRPr lang="en-US" sz="3733" dirty="0"/>
          </a:p>
          <a:p>
            <a:pPr lvl="1"/>
            <a:r>
              <a:rPr lang="sr-Cyrl-RS" sz="3200" dirty="0" smtClean="0"/>
              <a:t>Прозор се помера, и једно место у баферу је ослобођено</a:t>
            </a:r>
            <a:endParaRPr lang="en-US" sz="3200" dirty="0"/>
          </a:p>
          <a:p>
            <a:pPr lvl="1"/>
            <a:r>
              <a:rPr lang="en-US" sz="3200" dirty="0"/>
              <a:t>LFS–LAR </a:t>
            </a:r>
            <a:r>
              <a:rPr lang="en-US" sz="3200" dirty="0">
                <a:sym typeface="Wingdings" pitchFamily="2" charset="2"/>
              </a:rPr>
              <a:t></a:t>
            </a:r>
            <a:r>
              <a:rPr lang="en-US" sz="3200" dirty="0"/>
              <a:t> 4 </a:t>
            </a:r>
            <a:r>
              <a:rPr lang="en-US" sz="3200" dirty="0" smtClean="0"/>
              <a:t>(</a:t>
            </a:r>
            <a:r>
              <a:rPr lang="sr-Cyrl-RS" sz="3200" dirty="0" smtClean="0"/>
              <a:t>поново може да се шаље један</a:t>
            </a:r>
            <a:r>
              <a:rPr lang="en-US" sz="3200" dirty="0" smtClean="0"/>
              <a:t>) 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85174" y="4644901"/>
            <a:ext cx="357790" cy="502766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r>
              <a:rPr lang="en-US" sz="2667" dirty="0"/>
              <a:t>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0766" y="4581047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76356" y="4581047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71948" y="4581047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63131" y="4581047"/>
            <a:ext cx="357790" cy="502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58723" y="4581047"/>
            <a:ext cx="357790" cy="502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54314" y="4581047"/>
            <a:ext cx="357790" cy="502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9906" y="458114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45498" y="458114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41088" y="458114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36680" y="458114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..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36303" y="5541724"/>
            <a:ext cx="71205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LAR</a:t>
            </a:r>
          </a:p>
        </p:txBody>
      </p:sp>
      <p:cxnSp>
        <p:nvCxnSpPr>
          <p:cNvPr id="20" name="Straight Arrow Connector 19"/>
          <p:cNvCxnSpPr>
            <a:stCxn id="18" idx="0"/>
          </p:cNvCxnSpPr>
          <p:nvPr/>
        </p:nvCxnSpPr>
        <p:spPr>
          <a:xfrm flipV="1">
            <a:off x="2692330" y="5211524"/>
            <a:ext cx="101423" cy="330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353292" y="5541724"/>
            <a:ext cx="63825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LFS</a:t>
            </a:r>
          </a:p>
        </p:txBody>
      </p:sp>
      <p:cxnSp>
        <p:nvCxnSpPr>
          <p:cNvPr id="22" name="Straight Arrow Connector 21"/>
          <p:cNvCxnSpPr>
            <a:stCxn id="21" idx="0"/>
          </p:cNvCxnSpPr>
          <p:nvPr/>
        </p:nvCxnSpPr>
        <p:spPr>
          <a:xfrm flipV="1">
            <a:off x="4672418" y="5211524"/>
            <a:ext cx="95030" cy="330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eft Brace 22"/>
          <p:cNvSpPr/>
          <p:nvPr/>
        </p:nvSpPr>
        <p:spPr>
          <a:xfrm rot="5400000">
            <a:off x="4074085" y="3094586"/>
            <a:ext cx="480291" cy="2477957"/>
          </a:xfrm>
          <a:prstGeom prst="leftBrace">
            <a:avLst>
              <a:gd name="adj1" fmla="val 20833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TextBox 25"/>
          <p:cNvSpPr txBox="1"/>
          <p:nvPr/>
        </p:nvSpPr>
        <p:spPr>
          <a:xfrm>
            <a:off x="3860801" y="3606720"/>
            <a:ext cx="83227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W=5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20655" y="4644995"/>
            <a:ext cx="1770741" cy="5027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Потврђено</a:t>
            </a:r>
            <a:endParaRPr lang="en-US" sz="2667" dirty="0"/>
          </a:p>
        </p:txBody>
      </p:sp>
      <p:sp>
        <p:nvSpPr>
          <p:cNvPr id="31" name="TextBox 30"/>
          <p:cNvSpPr txBox="1"/>
          <p:nvPr/>
        </p:nvSpPr>
        <p:spPr>
          <a:xfrm>
            <a:off x="6529744" y="458114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25336" y="4644995"/>
            <a:ext cx="357790" cy="502766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r>
              <a:rPr lang="en-US" sz="2667" dirty="0"/>
              <a:t>..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46204" y="4667487"/>
            <a:ext cx="1992853" cy="5027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Недоступно</a:t>
            </a:r>
            <a:r>
              <a:rPr lang="en-US" sz="2667" dirty="0" smtClean="0"/>
              <a:t>.</a:t>
            </a:r>
            <a:endParaRPr lang="en-US" sz="2667" dirty="0"/>
          </a:p>
        </p:txBody>
      </p:sp>
      <p:sp>
        <p:nvSpPr>
          <p:cNvPr id="34" name="TextBox 33"/>
          <p:cNvSpPr txBox="1"/>
          <p:nvPr/>
        </p:nvSpPr>
        <p:spPr>
          <a:xfrm>
            <a:off x="5477427" y="3825277"/>
            <a:ext cx="1557349" cy="5027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Доступно</a:t>
            </a:r>
            <a:endParaRPr lang="en-US" sz="2667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5283201" y="4161077"/>
            <a:ext cx="247796" cy="4200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65105" y="5571836"/>
            <a:ext cx="1060231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642543" y="5597237"/>
            <a:ext cx="1621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400" dirty="0" smtClean="0"/>
              <a:t>редни број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4552434" y="4581141"/>
            <a:ext cx="357790" cy="502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..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67539" y="4581365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44156" y="4637919"/>
            <a:ext cx="2118593" cy="5027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Непотврђено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8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Клизни прозори – прималац</a:t>
            </a:r>
            <a:br>
              <a:rPr lang="sr-Cyrl-RS" dirty="0" smtClean="0"/>
            </a:br>
            <a:r>
              <a:rPr lang="sr-Cyrl-RS" dirty="0" smtClean="0"/>
              <a:t>варијанта „Врати се </a:t>
            </a:r>
            <a:r>
              <a:rPr lang="sr-Latn-RS" dirty="0" smtClean="0"/>
              <a:t>N“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838199" y="1788319"/>
            <a:ext cx="10515601" cy="4470400"/>
          </a:xfrm>
        </p:spPr>
        <p:txBody>
          <a:bodyPr>
            <a:normAutofit/>
          </a:bodyPr>
          <a:lstStyle/>
          <a:p>
            <a:r>
              <a:rPr lang="sr-Cyrl-RS" dirty="0" smtClean="0"/>
              <a:t>Прималац има бафер величине 1</a:t>
            </a:r>
            <a:endParaRPr lang="en-US" dirty="0" smtClean="0"/>
          </a:p>
          <a:p>
            <a:pPr lvl="1"/>
            <a:r>
              <a:rPr lang="sr-Cyrl-RS" dirty="0" smtClean="0"/>
              <a:t>Притом чува и вредност променљиве</a:t>
            </a:r>
            <a:r>
              <a:rPr lang="en-US" dirty="0" smtClean="0"/>
              <a:t>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en-US" dirty="0" smtClean="0"/>
              <a:t>LAS = </a:t>
            </a:r>
            <a:r>
              <a:rPr lang="sr-Cyrl-RS" dirty="0" smtClean="0"/>
              <a:t>редни број последњег сегмента прослеђеног апликативном слоју</a:t>
            </a:r>
            <a:endParaRPr lang="en-US" dirty="0" smtClean="0"/>
          </a:p>
          <a:p>
            <a:r>
              <a:rPr lang="sr-Cyrl-RS" dirty="0" smtClean="0"/>
              <a:t>Након примања сегмента</a:t>
            </a:r>
            <a:r>
              <a:rPr lang="en-US" dirty="0" smtClean="0"/>
              <a:t>:</a:t>
            </a:r>
          </a:p>
          <a:p>
            <a:pPr lvl="1"/>
            <a:r>
              <a:rPr lang="sr-Cyrl-RS" dirty="0" smtClean="0"/>
              <a:t>Ако је редни број</a:t>
            </a:r>
            <a:r>
              <a:rPr lang="en-US" dirty="0" smtClean="0"/>
              <a:t> LAS+1,</a:t>
            </a:r>
            <a:r>
              <a:rPr lang="sr-Cyrl-RS" dirty="0" smtClean="0"/>
              <a:t> онда га: </a:t>
            </a:r>
          </a:p>
          <a:p>
            <a:pPr lvl="2"/>
            <a:r>
              <a:rPr lang="sr-Cyrl-RS" dirty="0" smtClean="0"/>
              <a:t>прихвати, </a:t>
            </a:r>
          </a:p>
          <a:p>
            <a:pPr lvl="2"/>
            <a:r>
              <a:rPr lang="sr-Cyrl-RS" dirty="0" smtClean="0"/>
              <a:t>проследи апликативном,</a:t>
            </a:r>
            <a:r>
              <a:rPr lang="en-US" dirty="0" smtClean="0"/>
              <a:t> </a:t>
            </a:r>
            <a:endParaRPr lang="sr-Cyrl-RS" dirty="0" smtClean="0"/>
          </a:p>
          <a:p>
            <a:pPr lvl="2"/>
            <a:r>
              <a:rPr lang="sr-Cyrl-RS" dirty="0" smtClean="0"/>
              <a:t>ажурирај </a:t>
            </a:r>
            <a:r>
              <a:rPr lang="sr-Latn-RS" dirty="0" smtClean="0"/>
              <a:t>LAS</a:t>
            </a:r>
            <a:r>
              <a:rPr lang="en-US" dirty="0" smtClean="0"/>
              <a:t>:=LAS+1 </a:t>
            </a:r>
            <a:endParaRPr lang="sr-Cyrl-RS" dirty="0" smtClean="0"/>
          </a:p>
          <a:p>
            <a:pPr lvl="2"/>
            <a:r>
              <a:rPr lang="sr-Cyrl-RS" dirty="0" smtClean="0"/>
              <a:t>и пошаљи потврду</a:t>
            </a:r>
            <a:endParaRPr lang="en-US" dirty="0" smtClean="0"/>
          </a:p>
          <a:p>
            <a:pPr lvl="1"/>
            <a:r>
              <a:rPr lang="sr-Cyrl-RS" dirty="0" smtClean="0"/>
              <a:t>Иначе одбаци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6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Клизни прозори – прималац</a:t>
            </a:r>
            <a:br>
              <a:rPr lang="sr-Cyrl-RS" dirty="0"/>
            </a:br>
            <a:r>
              <a:rPr lang="sr-Cyrl-RS" dirty="0"/>
              <a:t>варијанта </a:t>
            </a:r>
            <a:r>
              <a:rPr lang="sr-Cyrl-RS" dirty="0" smtClean="0"/>
              <a:t>„Селективно понављање</a:t>
            </a:r>
            <a:r>
              <a:rPr lang="sr-Latn-RS" dirty="0" smtClean="0"/>
              <a:t>“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38286" y="1885950"/>
            <a:ext cx="11184368" cy="4470400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Прималац прослеђује апликативном по реду, </a:t>
            </a:r>
            <a:br>
              <a:rPr lang="sr-Cyrl-RS" sz="3200" dirty="0" smtClean="0"/>
            </a:br>
            <a:r>
              <a:rPr lang="sr-Cyrl-RS" sz="3200" dirty="0" smtClean="0"/>
              <a:t>а баферише сегменте и ако нису по реду (бафер величине </a:t>
            </a:r>
            <a:r>
              <a:rPr lang="sr-Latn-RS" sz="3200" dirty="0"/>
              <a:t>W</a:t>
            </a:r>
            <a:r>
              <a:rPr lang="sr-Cyrl-RS" sz="3200" dirty="0" smtClean="0"/>
              <a:t>)</a:t>
            </a:r>
            <a:endParaRPr lang="en-US" sz="3200" dirty="0"/>
          </a:p>
          <a:p>
            <a:pPr lvl="5"/>
            <a:endParaRPr lang="en-US" sz="1333" dirty="0"/>
          </a:p>
          <a:p>
            <a:r>
              <a:rPr lang="sr-Cyrl-RS" sz="3200" dirty="0" smtClean="0"/>
              <a:t>Путем</a:t>
            </a:r>
            <a:r>
              <a:rPr lang="sr-Latn-RS" sz="3200" dirty="0" smtClean="0"/>
              <a:t> ACK </a:t>
            </a:r>
            <a:r>
              <a:rPr lang="sr-Cyrl-RS" sz="3200" dirty="0" smtClean="0"/>
              <a:t>сегмента, прималац:</a:t>
            </a:r>
          </a:p>
          <a:p>
            <a:pPr lvl="1"/>
            <a:r>
              <a:rPr lang="sr-Cyrl-RS" sz="2800" dirty="0" smtClean="0"/>
              <a:t>потврђује највиши уређени сегмент</a:t>
            </a:r>
            <a:r>
              <a:rPr lang="sr-Cyrl-RS" dirty="0" smtClean="0"/>
              <a:t>, </a:t>
            </a:r>
          </a:p>
          <a:p>
            <a:pPr lvl="1"/>
            <a:r>
              <a:rPr lang="sr-Cyrl-RS" sz="2800" dirty="0" smtClean="0"/>
              <a:t>а додатно и шаље информацију о сегментима </a:t>
            </a:r>
            <a:br>
              <a:rPr lang="sr-Cyrl-RS" sz="2800" dirty="0" smtClean="0"/>
            </a:br>
            <a:r>
              <a:rPr lang="sr-Cyrl-RS" sz="2800" dirty="0" smtClean="0"/>
              <a:t>који нису по реду</a:t>
            </a:r>
            <a:endParaRPr lang="en-US" sz="2800" dirty="0"/>
          </a:p>
          <a:p>
            <a:r>
              <a:rPr lang="en-US" sz="3200" dirty="0"/>
              <a:t>TCP </a:t>
            </a:r>
            <a:r>
              <a:rPr lang="sr-Cyrl-RS" sz="3200" dirty="0" smtClean="0"/>
              <a:t>користи овај приступ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5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Клизни прозори – прималац</a:t>
            </a:r>
            <a:br>
              <a:rPr lang="sr-Cyrl-RS" dirty="0"/>
            </a:br>
            <a:r>
              <a:rPr lang="sr-Cyrl-RS" dirty="0"/>
              <a:t>варијанта „Селективно понављање</a:t>
            </a:r>
            <a:r>
              <a:rPr lang="sr-Latn-RS" dirty="0" smtClean="0"/>
              <a:t>“</a:t>
            </a:r>
            <a:r>
              <a:rPr lang="sr-Cyrl-RS" dirty="0" smtClean="0"/>
              <a:t> 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1582400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Баферише </a:t>
            </a:r>
            <a:r>
              <a:rPr lang="en-US" sz="3733" dirty="0" smtClean="0"/>
              <a:t>W </a:t>
            </a:r>
            <a:r>
              <a:rPr lang="sr-Cyrl-RS" sz="3733" dirty="0" smtClean="0"/>
              <a:t>сегмената</a:t>
            </a:r>
          </a:p>
          <a:p>
            <a:r>
              <a:rPr lang="sr-Cyrl-RS" sz="3733" dirty="0" smtClean="0"/>
              <a:t>Одржава стање променљиве </a:t>
            </a:r>
            <a:r>
              <a:rPr lang="sr-Latn-RS" sz="3733" dirty="0" smtClean="0"/>
              <a:t>LAS</a:t>
            </a:r>
            <a:endParaRPr lang="en-US" sz="2400" dirty="0"/>
          </a:p>
          <a:p>
            <a:r>
              <a:rPr lang="sr-Cyrl-RS" sz="3733" dirty="0" smtClean="0"/>
              <a:t>Прихвата ако је из опсега </a:t>
            </a:r>
            <a:r>
              <a:rPr lang="en-US" sz="3733" dirty="0" smtClean="0"/>
              <a:t>[LAS+1, LAS+W] </a:t>
            </a:r>
            <a:r>
              <a:rPr lang="sr-Cyrl-RS" sz="3733" dirty="0" smtClean="0"/>
              <a:t>и притом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Баферише сегменте из опсега</a:t>
            </a:r>
            <a:r>
              <a:rPr lang="en-US" sz="3200" dirty="0" smtClean="0"/>
              <a:t> </a:t>
            </a:r>
            <a:r>
              <a:rPr lang="en-US" sz="3200" dirty="0"/>
              <a:t>[LAS+1, LAS+W] </a:t>
            </a:r>
          </a:p>
          <a:p>
            <a:pPr lvl="1"/>
            <a:r>
              <a:rPr lang="sr-Cyrl-RS" sz="3200" dirty="0" smtClean="0"/>
              <a:t>Прослеђује апликативном слоју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sr-Cyrl-RS" sz="3200" dirty="0" smtClean="0"/>
              <a:t>ако стигне сегмент са бројем </a:t>
            </a:r>
            <a:r>
              <a:rPr lang="sr-Latn-RS" sz="3200" dirty="0" smtClean="0"/>
              <a:t>LAS+1</a:t>
            </a:r>
            <a:endParaRPr lang="sr-Cyrl-RS" sz="3200" dirty="0" smtClean="0"/>
          </a:p>
          <a:p>
            <a:pPr lvl="2"/>
            <a:r>
              <a:rPr lang="sr-Cyrl-RS" sz="2800" dirty="0" smtClean="0"/>
              <a:t>Притом, ажурира </a:t>
            </a:r>
            <a:r>
              <a:rPr lang="sr-Latn-RS" sz="2800" dirty="0" smtClean="0"/>
              <a:t>LAS:</a:t>
            </a:r>
            <a:r>
              <a:rPr lang="en-US" sz="2800" dirty="0" smtClean="0"/>
              <a:t>=LAS+1</a:t>
            </a:r>
            <a:endParaRPr lang="en-US" sz="2800" dirty="0"/>
          </a:p>
          <a:p>
            <a:pPr lvl="1"/>
            <a:r>
              <a:rPr lang="sr-Cyrl-RS" sz="3200" dirty="0" smtClean="0"/>
              <a:t>Шаље потврду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8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Клизни прозори - ретрансмисије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11049001" cy="4470400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„Врати се </a:t>
            </a:r>
            <a:r>
              <a:rPr lang="sr-Latn-RS" sz="3200" dirty="0" smtClean="0"/>
              <a:t>N</a:t>
            </a:r>
            <a:r>
              <a:rPr lang="sr-Cyrl-RS" sz="3200" dirty="0" smtClean="0"/>
              <a:t>“</a:t>
            </a:r>
            <a:r>
              <a:rPr lang="sr-Latn-RS" sz="3200" dirty="0" smtClean="0"/>
              <a:t> </a:t>
            </a:r>
            <a:r>
              <a:rPr lang="sr-Cyrl-RS" sz="3200" dirty="0" smtClean="0"/>
              <a:t>пошиљалац има један тајмер:</a:t>
            </a:r>
            <a:endParaRPr lang="en-US" sz="3200" dirty="0"/>
          </a:p>
          <a:p>
            <a:pPr lvl="1"/>
            <a:r>
              <a:rPr lang="sr-Cyrl-RS" sz="2667" dirty="0" smtClean="0"/>
              <a:t>Када истекне, поново шаље све баферисане сегменте почев од </a:t>
            </a:r>
            <a:r>
              <a:rPr lang="en-US" sz="2667" dirty="0" smtClean="0"/>
              <a:t>LAR+1</a:t>
            </a:r>
            <a:endParaRPr lang="en-US" sz="2667" dirty="0"/>
          </a:p>
          <a:p>
            <a:pPr lvl="1"/>
            <a:endParaRPr lang="en-US" sz="1333" dirty="0"/>
          </a:p>
          <a:p>
            <a:r>
              <a:rPr lang="sr-Cyrl-RS" sz="3200" dirty="0" smtClean="0"/>
              <a:t>„Селективно понављање“ пошиљалац има тајмер за сваки непотврђени сегмент:</a:t>
            </a:r>
            <a:endParaRPr lang="en-US" sz="3200" dirty="0"/>
          </a:p>
          <a:p>
            <a:pPr lvl="1"/>
            <a:r>
              <a:rPr lang="sr-Cyrl-RS" sz="2667" dirty="0" smtClean="0"/>
              <a:t>По истеку, шаље поново</a:t>
            </a:r>
          </a:p>
          <a:p>
            <a:pPr lvl="1"/>
            <a:r>
              <a:rPr lang="sr-Cyrl-RS" sz="2667" dirty="0" smtClean="0"/>
              <a:t>У просеку ради мање ретрансмисија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3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Контрола тока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38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Контрола тока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73802" y="1461546"/>
            <a:ext cx="10901425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Шта ако прималац споро прихвата податке</a:t>
            </a:r>
            <a:r>
              <a:rPr lang="en-US" sz="3200" dirty="0" smtClean="0"/>
              <a:t>?</a:t>
            </a:r>
            <a:endParaRPr lang="sr-Cyrl-RS" sz="3200" dirty="0" smtClean="0"/>
          </a:p>
          <a:p>
            <a:pPr lvl="1"/>
            <a:r>
              <a:rPr lang="sr-Cyrl-RS" sz="2800" dirty="0" smtClean="0"/>
              <a:t>Мобилни телефон можда спорије шаље информације апликативном слоју</a:t>
            </a:r>
          </a:p>
          <a:p>
            <a:pPr lvl="1"/>
            <a:r>
              <a:rPr lang="sr-Cyrl-RS" sz="2800" dirty="0" smtClean="0"/>
              <a:t>Потребно је некако усагласити брзину слања...</a:t>
            </a:r>
            <a:endParaRPr lang="en-US" sz="2800" dirty="0"/>
          </a:p>
        </p:txBody>
      </p:sp>
      <p:pic>
        <p:nvPicPr>
          <p:cNvPr id="1026" name="Picture 2" descr="phone, internet, screen, cell, mobile, smartpho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8561" y="4668398"/>
            <a:ext cx="977899" cy="99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858" y="4366591"/>
            <a:ext cx="111336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3592524" y="4699000"/>
            <a:ext cx="3002120" cy="711200"/>
          </a:xfrm>
          <a:prstGeom prst="rightArrow">
            <a:avLst/>
          </a:prstGeom>
          <a:solidFill>
            <a:schemeClr val="accent5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extBox 7"/>
          <p:cNvSpPr txBox="1"/>
          <p:nvPr/>
        </p:nvSpPr>
        <p:spPr>
          <a:xfrm>
            <a:off x="3412884" y="5410200"/>
            <a:ext cx="208428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667" dirty="0" smtClean="0"/>
              <a:t>Слање видеа</a:t>
            </a:r>
            <a:endParaRPr lang="en-US" sz="2667" dirty="0"/>
          </a:p>
        </p:txBody>
      </p:sp>
      <p:sp>
        <p:nvSpPr>
          <p:cNvPr id="11" name="TextBox 10"/>
          <p:cNvSpPr txBox="1"/>
          <p:nvPr/>
        </p:nvSpPr>
        <p:spPr>
          <a:xfrm>
            <a:off x="1517790" y="6023929"/>
            <a:ext cx="122982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667" dirty="0" smtClean="0"/>
              <a:t>Сервер</a:t>
            </a:r>
            <a:endParaRPr lang="en-US" sz="2667" dirty="0"/>
          </a:p>
        </p:txBody>
      </p:sp>
      <p:sp>
        <p:nvSpPr>
          <p:cNvPr id="12" name="TextBox 11"/>
          <p:cNvSpPr txBox="1"/>
          <p:nvPr/>
        </p:nvSpPr>
        <p:spPr>
          <a:xfrm>
            <a:off x="6079848" y="5930940"/>
            <a:ext cx="2859373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667" dirty="0" smtClean="0"/>
              <a:t>Мобилни телефон</a:t>
            </a:r>
            <a:endParaRPr lang="en-US" sz="2667" dirty="0"/>
          </a:p>
        </p:txBody>
      </p:sp>
      <p:sp>
        <p:nvSpPr>
          <p:cNvPr id="13" name="Rounded Rectangular Callout 12"/>
          <p:cNvSpPr/>
          <p:nvPr/>
        </p:nvSpPr>
        <p:spPr>
          <a:xfrm>
            <a:off x="4728573" y="3603528"/>
            <a:ext cx="2287749" cy="767678"/>
          </a:xfrm>
          <a:prstGeom prst="wedgeRoundRectCallout">
            <a:avLst>
              <a:gd name="adj1" fmla="val 54003"/>
              <a:gd name="adj2" fmla="val 116462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b"/>
          <a:lstStyle/>
          <a:p>
            <a:pPr algn="ctr"/>
            <a:r>
              <a:rPr lang="sr-Cyrl-RS" sz="2667" dirty="0" smtClean="0">
                <a:solidFill>
                  <a:schemeClr val="tx1"/>
                </a:solidFill>
              </a:rPr>
              <a:t>Превише информација</a:t>
            </a:r>
            <a:r>
              <a:rPr lang="en-US" sz="2667" dirty="0" smtClean="0">
                <a:solidFill>
                  <a:schemeClr val="tx1"/>
                </a:solidFill>
              </a:rPr>
              <a:t>…</a:t>
            </a:r>
            <a:endParaRPr lang="en-US" sz="2667" dirty="0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3533612" y="4811089"/>
            <a:ext cx="3002120" cy="711200"/>
          </a:xfrm>
          <a:prstGeom prst="rightArrow">
            <a:avLst/>
          </a:prstGeom>
          <a:solidFill>
            <a:schemeClr val="accent5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Right Arrow 15"/>
          <p:cNvSpPr/>
          <p:nvPr/>
        </p:nvSpPr>
        <p:spPr>
          <a:xfrm>
            <a:off x="3412884" y="4942188"/>
            <a:ext cx="3002120" cy="711200"/>
          </a:xfrm>
          <a:prstGeom prst="rightArrow">
            <a:avLst/>
          </a:prstGeom>
          <a:solidFill>
            <a:schemeClr val="accent5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0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Транспортни слој омогућава комуникацију између два крајња корисника</a:t>
            </a:r>
            <a:endParaRPr lang="en-US" sz="3733" dirty="0"/>
          </a:p>
        </p:txBody>
      </p:sp>
      <p:grpSp>
        <p:nvGrpSpPr>
          <p:cNvPr id="19" name="Group 18"/>
          <p:cNvGrpSpPr/>
          <p:nvPr/>
        </p:nvGrpSpPr>
        <p:grpSpPr>
          <a:xfrm>
            <a:off x="1422400" y="2782604"/>
            <a:ext cx="9334074" cy="2467054"/>
            <a:chOff x="1066800" y="2086952"/>
            <a:chExt cx="7000555" cy="1850290"/>
          </a:xfrm>
        </p:grpSpPr>
        <p:grpSp>
          <p:nvGrpSpPr>
            <p:cNvPr id="6" name="Group 5"/>
            <p:cNvGrpSpPr/>
            <p:nvPr/>
          </p:nvGrpSpPr>
          <p:grpSpPr>
            <a:xfrm>
              <a:off x="1066800" y="2563363"/>
              <a:ext cx="1066800" cy="1255021"/>
              <a:chOff x="6705600" y="2342867"/>
              <a:chExt cx="1447800" cy="1594528"/>
            </a:xfrm>
            <a:solidFill>
              <a:srgbClr val="F8F8F8"/>
            </a:solidFill>
          </p:grpSpPr>
          <p:grpSp>
            <p:nvGrpSpPr>
              <p:cNvPr id="8" name="Group 7"/>
              <p:cNvGrpSpPr/>
              <p:nvPr/>
            </p:nvGrpSpPr>
            <p:grpSpPr>
              <a:xfrm>
                <a:off x="6705600" y="2342867"/>
                <a:ext cx="1447800" cy="540068"/>
                <a:chOff x="2503170" y="3315983"/>
                <a:chExt cx="941070" cy="470535"/>
              </a:xfrm>
              <a:grpFill/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2740997" y="3361198"/>
                  <a:ext cx="465415" cy="4173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dirty="0"/>
                    <a:t>TCP</a:t>
                  </a:r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6705600" y="2857259"/>
                <a:ext cx="1447800" cy="540068"/>
                <a:chOff x="2503170" y="3315983"/>
                <a:chExt cx="941070" cy="470535"/>
              </a:xfrm>
              <a:grpFill/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2825651" y="3361198"/>
                  <a:ext cx="296108" cy="417399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dirty="0"/>
                    <a:t>IP</a:t>
                  </a:r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6705600" y="3397327"/>
                <a:ext cx="1447800" cy="540068"/>
                <a:chOff x="2503170" y="3315983"/>
                <a:chExt cx="941070" cy="470535"/>
              </a:xfrm>
              <a:grpFill/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2597630" y="3361198"/>
                  <a:ext cx="752148" cy="417399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dirty="0"/>
                    <a:t>802.11</a:t>
                  </a:r>
                </a:p>
              </p:txBody>
            </p:sp>
          </p:grpSp>
        </p:grpSp>
        <p:grpSp>
          <p:nvGrpSpPr>
            <p:cNvPr id="45" name="Group 44"/>
            <p:cNvGrpSpPr/>
            <p:nvPr/>
          </p:nvGrpSpPr>
          <p:grpSpPr>
            <a:xfrm>
              <a:off x="1066802" y="2086952"/>
              <a:ext cx="1070563" cy="381531"/>
              <a:chOff x="6605913" y="1123950"/>
              <a:chExt cx="1529375" cy="533400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6605913" y="1123950"/>
                <a:ext cx="1524000" cy="5334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618389" y="1127065"/>
                <a:ext cx="1516899" cy="52717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програм</a:t>
                </a:r>
                <a:endParaRPr lang="en-US" sz="2667" dirty="0"/>
              </a:p>
            </p:txBody>
          </p:sp>
        </p:grpSp>
        <p:cxnSp>
          <p:nvCxnSpPr>
            <p:cNvPr id="48" name="Straight Connector 47"/>
            <p:cNvCxnSpPr>
              <a:endCxn id="46" idx="4"/>
            </p:cNvCxnSpPr>
            <p:nvPr/>
          </p:nvCxnSpPr>
          <p:spPr>
            <a:xfrm flipV="1">
              <a:off x="1599257" y="2468484"/>
              <a:ext cx="943" cy="994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/>
            <p:cNvGrpSpPr/>
            <p:nvPr/>
          </p:nvGrpSpPr>
          <p:grpSpPr>
            <a:xfrm>
              <a:off x="3499774" y="2968232"/>
              <a:ext cx="1066800" cy="853145"/>
              <a:chOff x="6705600" y="2857259"/>
              <a:chExt cx="1447800" cy="1080136"/>
            </a:xfrm>
            <a:solidFill>
              <a:srgbClr val="F8F8F8"/>
            </a:solidFill>
          </p:grpSpPr>
          <p:grpSp>
            <p:nvGrpSpPr>
              <p:cNvPr id="59" name="Group 58"/>
              <p:cNvGrpSpPr/>
              <p:nvPr/>
            </p:nvGrpSpPr>
            <p:grpSpPr>
              <a:xfrm>
                <a:off x="6705600" y="2857259"/>
                <a:ext cx="1447800" cy="540068"/>
                <a:chOff x="2503170" y="3315983"/>
                <a:chExt cx="941070" cy="470535"/>
              </a:xfrm>
              <a:grpFill/>
            </p:grpSpPr>
            <p:sp>
              <p:nvSpPr>
                <p:cNvPr id="63" name="Rectangle 62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64" name="TextBox 63"/>
                <p:cNvSpPr txBox="1"/>
                <p:nvPr/>
              </p:nvSpPr>
              <p:spPr>
                <a:xfrm>
                  <a:off x="2825651" y="3361198"/>
                  <a:ext cx="296108" cy="415936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dirty="0"/>
                    <a:t>IP</a:t>
                  </a:r>
                </a:p>
              </p:txBody>
            </p:sp>
          </p:grpSp>
          <p:grpSp>
            <p:nvGrpSpPr>
              <p:cNvPr id="60" name="Group 59"/>
              <p:cNvGrpSpPr/>
              <p:nvPr/>
            </p:nvGrpSpPr>
            <p:grpSpPr>
              <a:xfrm>
                <a:off x="6705600" y="3397327"/>
                <a:ext cx="1447800" cy="540068"/>
                <a:chOff x="2503170" y="3315983"/>
                <a:chExt cx="941070" cy="470535"/>
              </a:xfrm>
              <a:grpFill/>
            </p:grpSpPr>
            <p:sp>
              <p:nvSpPr>
                <p:cNvPr id="61" name="Rectangle 60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62" name="TextBox 61"/>
                <p:cNvSpPr txBox="1"/>
                <p:nvPr/>
              </p:nvSpPr>
              <p:spPr>
                <a:xfrm>
                  <a:off x="2597630" y="3361198"/>
                  <a:ext cx="752148" cy="415936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dirty="0"/>
                    <a:t>802.11</a:t>
                  </a:r>
                </a:p>
              </p:txBody>
            </p:sp>
          </p:grpSp>
        </p:grpSp>
        <p:grpSp>
          <p:nvGrpSpPr>
            <p:cNvPr id="97" name="Group 96"/>
            <p:cNvGrpSpPr/>
            <p:nvPr/>
          </p:nvGrpSpPr>
          <p:grpSpPr>
            <a:xfrm>
              <a:off x="4566577" y="2968229"/>
              <a:ext cx="1066800" cy="853054"/>
              <a:chOff x="6705600" y="2860629"/>
              <a:chExt cx="1447800" cy="1080021"/>
            </a:xfrm>
            <a:solidFill>
              <a:srgbClr val="F8F8F8"/>
            </a:solidFill>
          </p:grpSpPr>
          <p:grpSp>
            <p:nvGrpSpPr>
              <p:cNvPr id="104" name="Group 103"/>
              <p:cNvGrpSpPr/>
              <p:nvPr/>
            </p:nvGrpSpPr>
            <p:grpSpPr>
              <a:xfrm>
                <a:off x="6705600" y="2860629"/>
                <a:ext cx="1447800" cy="536697"/>
                <a:chOff x="2503170" y="3318919"/>
                <a:chExt cx="941070" cy="467598"/>
              </a:xfrm>
              <a:grpFill/>
            </p:grpSpPr>
            <p:sp>
              <p:nvSpPr>
                <p:cNvPr id="108" name="Rectangle 107"/>
                <p:cNvSpPr/>
                <p:nvPr/>
              </p:nvSpPr>
              <p:spPr>
                <a:xfrm>
                  <a:off x="2503170" y="3318919"/>
                  <a:ext cx="941070" cy="467598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109" name="TextBox 108"/>
                <p:cNvSpPr txBox="1"/>
                <p:nvPr/>
              </p:nvSpPr>
              <p:spPr>
                <a:xfrm>
                  <a:off x="2825651" y="3361198"/>
                  <a:ext cx="296108" cy="415936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dirty="0"/>
                    <a:t>IP</a:t>
                  </a:r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>
                <a:off x="6705600" y="3400697"/>
                <a:ext cx="1447800" cy="539953"/>
                <a:chOff x="2503170" y="3318920"/>
                <a:chExt cx="941070" cy="470435"/>
              </a:xfrm>
              <a:grpFill/>
            </p:grpSpPr>
            <p:sp>
              <p:nvSpPr>
                <p:cNvPr id="106" name="Rectangle 105"/>
                <p:cNvSpPr/>
                <p:nvPr/>
              </p:nvSpPr>
              <p:spPr>
                <a:xfrm>
                  <a:off x="2503170" y="3318920"/>
                  <a:ext cx="941070" cy="4704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107" name="TextBox 106"/>
                <p:cNvSpPr txBox="1"/>
                <p:nvPr/>
              </p:nvSpPr>
              <p:spPr>
                <a:xfrm>
                  <a:off x="2540237" y="3361198"/>
                  <a:ext cx="866943" cy="415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sr-Cyrl-RS" sz="2667" dirty="0" smtClean="0"/>
                    <a:t>Етернет</a:t>
                  </a:r>
                  <a:endParaRPr lang="en-US" sz="2667" dirty="0"/>
                </a:p>
              </p:txBody>
            </p:sp>
          </p:grpSp>
        </p:grpSp>
        <p:grpSp>
          <p:nvGrpSpPr>
            <p:cNvPr id="80" name="Group 79"/>
            <p:cNvGrpSpPr/>
            <p:nvPr/>
          </p:nvGrpSpPr>
          <p:grpSpPr>
            <a:xfrm>
              <a:off x="6996788" y="2570633"/>
              <a:ext cx="1066803" cy="1247753"/>
              <a:chOff x="6705597" y="2342867"/>
              <a:chExt cx="1447803" cy="1572677"/>
            </a:xfrm>
            <a:solidFill>
              <a:srgbClr val="F8F8F8"/>
            </a:solidFill>
          </p:grpSpPr>
          <p:grpSp>
            <p:nvGrpSpPr>
              <p:cNvPr id="86" name="Group 85"/>
              <p:cNvGrpSpPr/>
              <p:nvPr/>
            </p:nvGrpSpPr>
            <p:grpSpPr>
              <a:xfrm>
                <a:off x="6705600" y="2342867"/>
                <a:ext cx="1447800" cy="540068"/>
                <a:chOff x="2503170" y="3315983"/>
                <a:chExt cx="941070" cy="470535"/>
              </a:xfrm>
              <a:grpFill/>
            </p:grpSpPr>
            <p:sp>
              <p:nvSpPr>
                <p:cNvPr id="93" name="Rectangle 92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94" name="TextBox 93"/>
                <p:cNvSpPr txBox="1"/>
                <p:nvPr/>
              </p:nvSpPr>
              <p:spPr>
                <a:xfrm>
                  <a:off x="2740998" y="3361197"/>
                  <a:ext cx="465415" cy="4140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dirty="0"/>
                    <a:t>TCP</a:t>
                  </a:r>
                </a:p>
              </p:txBody>
            </p:sp>
          </p:grpSp>
          <p:grpSp>
            <p:nvGrpSpPr>
              <p:cNvPr id="87" name="Group 86"/>
              <p:cNvGrpSpPr/>
              <p:nvPr/>
            </p:nvGrpSpPr>
            <p:grpSpPr>
              <a:xfrm>
                <a:off x="6705600" y="2857259"/>
                <a:ext cx="1447800" cy="540068"/>
                <a:chOff x="2503170" y="3315983"/>
                <a:chExt cx="941070" cy="470535"/>
              </a:xfrm>
              <a:grpFill/>
            </p:grpSpPr>
            <p:sp>
              <p:nvSpPr>
                <p:cNvPr id="91" name="Rectangle 90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2825652" y="3361197"/>
                  <a:ext cx="296107" cy="414077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dirty="0"/>
                    <a:t>IP</a:t>
                  </a:r>
                </a:p>
              </p:txBody>
            </p:sp>
          </p:grpSp>
          <p:grpSp>
            <p:nvGrpSpPr>
              <p:cNvPr id="88" name="Group 87"/>
              <p:cNvGrpSpPr/>
              <p:nvPr/>
            </p:nvGrpSpPr>
            <p:grpSpPr>
              <a:xfrm>
                <a:off x="6705597" y="3375476"/>
                <a:ext cx="1447801" cy="540068"/>
                <a:chOff x="2503169" y="3296945"/>
                <a:chExt cx="941071" cy="470535"/>
              </a:xfrm>
              <a:grpFill/>
            </p:grpSpPr>
            <p:sp>
              <p:nvSpPr>
                <p:cNvPr id="89" name="Rectangle 88"/>
                <p:cNvSpPr/>
                <p:nvPr/>
              </p:nvSpPr>
              <p:spPr>
                <a:xfrm>
                  <a:off x="2503169" y="3296945"/>
                  <a:ext cx="941071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90" name="TextBox 89"/>
                <p:cNvSpPr txBox="1"/>
                <p:nvPr/>
              </p:nvSpPr>
              <p:spPr>
                <a:xfrm>
                  <a:off x="2540235" y="3328635"/>
                  <a:ext cx="866943" cy="4140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sr-Cyrl-RS" sz="2667" dirty="0" smtClean="0"/>
                    <a:t>Етернет</a:t>
                  </a:r>
                  <a:endParaRPr lang="en-US" sz="2667" dirty="0"/>
                </a:p>
              </p:txBody>
            </p:sp>
          </p:grpSp>
        </p:grpSp>
        <p:grpSp>
          <p:nvGrpSpPr>
            <p:cNvPr id="81" name="Group 80"/>
            <p:cNvGrpSpPr/>
            <p:nvPr/>
          </p:nvGrpSpPr>
          <p:grpSpPr>
            <a:xfrm>
              <a:off x="6996790" y="2086953"/>
              <a:ext cx="1070565" cy="384592"/>
              <a:chOff x="6605913" y="1123950"/>
              <a:chExt cx="1529378" cy="533400"/>
            </a:xfrm>
          </p:grpSpPr>
          <p:sp>
            <p:nvSpPr>
              <p:cNvPr id="83" name="Oval 82"/>
              <p:cNvSpPr/>
              <p:nvPr/>
            </p:nvSpPr>
            <p:spPr>
              <a:xfrm>
                <a:off x="6605913" y="1123950"/>
                <a:ext cx="1524000" cy="5334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6618392" y="1129164"/>
                <a:ext cx="1516899" cy="52297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програм</a:t>
                </a:r>
                <a:endParaRPr lang="en-US" sz="2667" dirty="0"/>
              </a:p>
            </p:txBody>
          </p:sp>
        </p:grpSp>
        <p:cxnSp>
          <p:nvCxnSpPr>
            <p:cNvPr id="82" name="Straight Connector 81"/>
            <p:cNvCxnSpPr>
              <a:endCxn id="83" idx="4"/>
            </p:cNvCxnSpPr>
            <p:nvPr/>
          </p:nvCxnSpPr>
          <p:spPr>
            <a:xfrm flipV="1">
              <a:off x="7529245" y="2471545"/>
              <a:ext cx="943" cy="10020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7" name="Group 116"/>
            <p:cNvGrpSpPr/>
            <p:nvPr/>
          </p:nvGrpSpPr>
          <p:grpSpPr>
            <a:xfrm>
              <a:off x="5099973" y="3821275"/>
              <a:ext cx="2430217" cy="115967"/>
              <a:chOff x="3256770" y="3668379"/>
              <a:chExt cx="2480483" cy="128159"/>
            </a:xfrm>
          </p:grpSpPr>
          <p:cxnSp>
            <p:nvCxnSpPr>
              <p:cNvPr id="118" name="Elbow Connector 117"/>
              <p:cNvCxnSpPr>
                <a:stCxn id="106" idx="2"/>
              </p:cNvCxnSpPr>
              <p:nvPr/>
            </p:nvCxnSpPr>
            <p:spPr>
              <a:xfrm rot="16200000" flipH="1">
                <a:off x="4432936" y="2492217"/>
                <a:ext cx="128151" cy="2480483"/>
              </a:xfrm>
              <a:prstGeom prst="bentConnector2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5737253" y="3668379"/>
                <a:ext cx="0" cy="12815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Group 119"/>
            <p:cNvGrpSpPr/>
            <p:nvPr/>
          </p:nvGrpSpPr>
          <p:grpSpPr>
            <a:xfrm>
              <a:off x="1585057" y="3821393"/>
              <a:ext cx="2448117" cy="96815"/>
              <a:chOff x="3238501" y="3689545"/>
              <a:chExt cx="2498753" cy="106993"/>
            </a:xfrm>
          </p:grpSpPr>
          <p:cxnSp>
            <p:nvCxnSpPr>
              <p:cNvPr id="121" name="Elbow Connector 120"/>
              <p:cNvCxnSpPr/>
              <p:nvPr/>
            </p:nvCxnSpPr>
            <p:spPr>
              <a:xfrm rot="16200000" flipH="1">
                <a:off x="4438184" y="2497469"/>
                <a:ext cx="99385" cy="2498752"/>
              </a:xfrm>
              <a:prstGeom prst="bentConnector2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>
                <a:stCxn id="61" idx="2"/>
              </p:cNvCxnSpPr>
              <p:nvPr/>
            </p:nvCxnSpPr>
            <p:spPr>
              <a:xfrm flipH="1">
                <a:off x="5737253" y="3689545"/>
                <a:ext cx="1" cy="10699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TextBox 19"/>
          <p:cNvSpPr txBox="1"/>
          <p:nvPr/>
        </p:nvSpPr>
        <p:spPr>
          <a:xfrm>
            <a:off x="5170166" y="5320689"/>
            <a:ext cx="1851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dirty="0" smtClean="0"/>
              <a:t>Рутер</a:t>
            </a:r>
            <a:endParaRPr lang="en-US" sz="3200" dirty="0"/>
          </a:p>
        </p:txBody>
      </p:sp>
      <p:sp>
        <p:nvSpPr>
          <p:cNvPr id="98" name="TextBox 97"/>
          <p:cNvSpPr txBox="1"/>
          <p:nvPr/>
        </p:nvSpPr>
        <p:spPr>
          <a:xfrm>
            <a:off x="1187574" y="5320687"/>
            <a:ext cx="18516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dirty="0" smtClean="0"/>
              <a:t>Крајњи чвор</a:t>
            </a:r>
            <a:endParaRPr lang="en-US" sz="3200" dirty="0"/>
          </a:p>
        </p:txBody>
      </p:sp>
      <p:sp>
        <p:nvSpPr>
          <p:cNvPr id="99" name="TextBox 98"/>
          <p:cNvSpPr txBox="1"/>
          <p:nvPr/>
        </p:nvSpPr>
        <p:spPr>
          <a:xfrm>
            <a:off x="9122750" y="5320689"/>
            <a:ext cx="18516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dirty="0" smtClean="0"/>
              <a:t>Крајњи чвор</a:t>
            </a:r>
            <a:endParaRPr lang="en-US" sz="3200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2844800" y="3632200"/>
            <a:ext cx="6484251" cy="2040"/>
          </a:xfrm>
          <a:prstGeom prst="straightConnector1">
            <a:avLst/>
          </a:prstGeom>
          <a:ln w="19050">
            <a:solidFill>
              <a:schemeClr val="accent3">
                <a:lumMod val="40000"/>
                <a:lumOff val="60000"/>
              </a:schemeClr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1383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Клизни прозори - прималац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43538" y="1581150"/>
            <a:ext cx="9861176" cy="4775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Нека нпр. прималац има бафер величине </a:t>
            </a:r>
            <a:r>
              <a:rPr lang="sr-Latn-RS" sz="3733" dirty="0" smtClean="0"/>
              <a:t>W</a:t>
            </a:r>
            <a:endParaRPr lang="en-US" sz="3733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Иницијално, бафер је празан</a:t>
            </a:r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Део пре тога је послат апликативном слоју...</a:t>
            </a:r>
            <a:endParaRPr lang="en-US" sz="3200" dirty="0"/>
          </a:p>
        </p:txBody>
      </p:sp>
      <p:grpSp>
        <p:nvGrpSpPr>
          <p:cNvPr id="62" name="Group 61"/>
          <p:cNvGrpSpPr/>
          <p:nvPr/>
        </p:nvGrpSpPr>
        <p:grpSpPr>
          <a:xfrm>
            <a:off x="492714" y="3251280"/>
            <a:ext cx="7005851" cy="2458646"/>
            <a:chOff x="369535" y="2705040"/>
            <a:chExt cx="5254389" cy="1843984"/>
          </a:xfrm>
        </p:grpSpPr>
        <p:sp>
          <p:nvSpPr>
            <p:cNvPr id="6" name="TextBox 5"/>
            <p:cNvSpPr txBox="1"/>
            <p:nvPr/>
          </p:nvSpPr>
          <p:spPr>
            <a:xfrm>
              <a:off x="438880" y="3483676"/>
              <a:ext cx="268342" cy="37707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10574" y="3435785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82267" y="3435785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53961" y="3435785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12429" y="343585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784123" y="343585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55816" y="343585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27510" y="343585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..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459923" y="4171950"/>
              <a:ext cx="512400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LAS</a:t>
              </a:r>
            </a:p>
          </p:txBody>
        </p:sp>
        <p:cxnSp>
          <p:nvCxnSpPr>
            <p:cNvPr id="20" name="Straight Arrow Connector 19"/>
            <p:cNvCxnSpPr>
              <a:stCxn id="18" idx="0"/>
              <a:endCxn id="9" idx="2"/>
            </p:cNvCxnSpPr>
            <p:nvPr/>
          </p:nvCxnSpPr>
          <p:spPr>
            <a:xfrm flipH="1" flipV="1">
              <a:off x="1688132" y="3812859"/>
              <a:ext cx="27991" cy="35909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Left Brace 22"/>
            <p:cNvSpPr/>
            <p:nvPr/>
          </p:nvSpPr>
          <p:spPr>
            <a:xfrm rot="5400000">
              <a:off x="2674779" y="2320938"/>
              <a:ext cx="360218" cy="1858468"/>
            </a:xfrm>
            <a:prstGeom prst="leftBrace">
              <a:avLst>
                <a:gd name="adj1" fmla="val 20833"/>
                <a:gd name="adj2" fmla="val 50000"/>
              </a:avLst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453824" y="2705040"/>
              <a:ext cx="624209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W=5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9535" y="3434174"/>
              <a:ext cx="1569853" cy="377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Послато горе</a:t>
              </a:r>
              <a:endParaRPr lang="en-US" sz="2667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97308" y="343585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269002" y="3483747"/>
              <a:ext cx="268342" cy="37707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86200" y="3500616"/>
              <a:ext cx="1429718" cy="377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Недоступно</a:t>
              </a:r>
              <a:endParaRPr lang="en-US" sz="2667" dirty="0"/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>
              <a:off x="4473828" y="4178877"/>
              <a:ext cx="79517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4056380" y="4197927"/>
              <a:ext cx="1567544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400" dirty="0" smtClean="0"/>
                <a:t>редни бројеви</a:t>
              </a:r>
              <a:endParaRPr lang="en-US" sz="24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040734" y="343585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297350" y="343585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925655" y="343585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669044" y="343585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162653" y="3478174"/>
              <a:ext cx="1168012" cy="377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Доступно</a:t>
              </a:r>
              <a:endParaRPr lang="en-US" sz="2667" dirty="0"/>
            </a:p>
          </p:txBody>
        </p:sp>
      </p:grpSp>
      <p:cxnSp>
        <p:nvCxnSpPr>
          <p:cNvPr id="64" name="Straight Arrow Connector 63"/>
          <p:cNvCxnSpPr/>
          <p:nvPr/>
        </p:nvCxnSpPr>
        <p:spPr>
          <a:xfrm>
            <a:off x="2319743" y="3518021"/>
            <a:ext cx="373180" cy="460103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058608" y="3225801"/>
            <a:ext cx="1241044" cy="749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sr-Cyrl-RS" sz="2667" dirty="0" smtClean="0"/>
              <a:t>Клизни</a:t>
            </a:r>
            <a:br>
              <a:rPr lang="sr-Cyrl-RS" sz="2667" dirty="0" smtClean="0"/>
            </a:br>
            <a:r>
              <a:rPr lang="sr-Cyrl-RS" sz="2667" dirty="0" smtClean="0"/>
              <a:t>прозор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7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Клизни прозори - прималац</a:t>
            </a:r>
            <a:r>
              <a:rPr lang="en-US" dirty="0" smtClean="0"/>
              <a:t> (</a:t>
            </a:r>
            <a:r>
              <a:rPr lang="sr-Cyrl-RS" dirty="0" smtClean="0"/>
              <a:t>2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37073" y="1350377"/>
            <a:ext cx="10732546" cy="4775200"/>
          </a:xfrm>
        </p:spPr>
        <p:txBody>
          <a:bodyPr>
            <a:normAutofit/>
          </a:bodyPr>
          <a:lstStyle/>
          <a:p>
            <a:r>
              <a:rPr lang="sr-Cyrl-RS" sz="3733" dirty="0"/>
              <a:t>Нека након тога пристигну два сегмента, </a:t>
            </a:r>
            <a:r>
              <a:rPr lang="sr-Latn-RS" sz="3733" dirty="0"/>
              <a:t/>
            </a:r>
            <a:br>
              <a:rPr lang="sr-Latn-RS" sz="3733" dirty="0"/>
            </a:br>
            <a:r>
              <a:rPr lang="sr-Cyrl-RS" sz="3733" dirty="0"/>
              <a:t>али програм и даље не позива </a:t>
            </a:r>
            <a:r>
              <a:rPr lang="sr-Latn-RS" sz="3733" dirty="0"/>
              <a:t>recv()</a:t>
            </a:r>
            <a:endParaRPr lang="sr-Cyrl-RS" sz="3733" dirty="0"/>
          </a:p>
          <a:p>
            <a:pPr lvl="1">
              <a:lnSpc>
                <a:spcPct val="90000"/>
              </a:lnSpc>
            </a:pPr>
            <a:r>
              <a:rPr lang="en-US" sz="3200" dirty="0" smtClean="0"/>
              <a:t>LAS </a:t>
            </a:r>
            <a:r>
              <a:rPr lang="sr-Cyrl-RS" sz="3200" dirty="0" smtClean="0"/>
              <a:t>расте</a:t>
            </a:r>
            <a:r>
              <a:rPr lang="en-US" sz="3200" dirty="0" smtClean="0"/>
              <a:t>,</a:t>
            </a:r>
            <a:r>
              <a:rPr lang="sr-Cyrl-RS" sz="3200" dirty="0" smtClean="0"/>
              <a:t> али не можемо да померимо прозор, </a:t>
            </a:r>
            <a:br>
              <a:rPr lang="sr-Cyrl-RS" sz="3200" dirty="0" smtClean="0"/>
            </a:br>
            <a:r>
              <a:rPr lang="sr-Cyrl-RS" sz="3200" dirty="0" smtClean="0"/>
              <a:t>јер апликативни слој још није добио податке!</a:t>
            </a:r>
            <a:endParaRPr lang="en-US" sz="32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585174" y="3251281"/>
            <a:ext cx="6913391" cy="2458647"/>
            <a:chOff x="438880" y="2438460"/>
            <a:chExt cx="5185044" cy="1843985"/>
          </a:xfrm>
        </p:grpSpPr>
        <p:sp>
          <p:nvSpPr>
            <p:cNvPr id="6" name="TextBox 5"/>
            <p:cNvSpPr txBox="1"/>
            <p:nvPr/>
          </p:nvSpPr>
          <p:spPr>
            <a:xfrm>
              <a:off x="438880" y="3217095"/>
              <a:ext cx="268342" cy="3770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10574" y="3169205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82267" y="3169205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53961" y="3169205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12429" y="3169276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784123" y="3169276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55816" y="3169276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27510" y="3169276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..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09800" y="3905370"/>
              <a:ext cx="512400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LAS</a:t>
              </a:r>
            </a:p>
          </p:txBody>
        </p:sp>
        <p:cxnSp>
          <p:nvCxnSpPr>
            <p:cNvPr id="20" name="Straight Arrow Connector 19"/>
            <p:cNvCxnSpPr>
              <a:stCxn id="18" idx="0"/>
            </p:cNvCxnSpPr>
            <p:nvPr/>
          </p:nvCxnSpPr>
          <p:spPr>
            <a:xfrm flipV="1">
              <a:off x="2466000" y="3642063"/>
              <a:ext cx="23686" cy="26330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Left Brace 22"/>
            <p:cNvSpPr/>
            <p:nvPr/>
          </p:nvSpPr>
          <p:spPr>
            <a:xfrm rot="5400000">
              <a:off x="2674779" y="2054358"/>
              <a:ext cx="360218" cy="1858468"/>
            </a:xfrm>
            <a:prstGeom prst="leftBrace">
              <a:avLst>
                <a:gd name="adj1" fmla="val 20833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453824" y="2438460"/>
              <a:ext cx="624209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W=5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97308" y="316927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269002" y="3217167"/>
              <a:ext cx="268342" cy="37707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86200" y="3234036"/>
              <a:ext cx="1429718" cy="377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Недоступно</a:t>
              </a:r>
              <a:endParaRPr lang="en-US" sz="2667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634291" y="2449977"/>
              <a:ext cx="1168012" cy="377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Доступно</a:t>
              </a:r>
              <a:endParaRPr lang="en-US" sz="2667" dirty="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H="1">
              <a:off x="3239582" y="2826067"/>
              <a:ext cx="358694" cy="31504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4473828" y="3912297"/>
              <a:ext cx="79517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4056380" y="3931347"/>
              <a:ext cx="1567544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400" dirty="0" smtClean="0"/>
                <a:t>редни бројеви</a:t>
              </a:r>
              <a:endParaRPr lang="en-US" sz="24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040734" y="316927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297350" y="316927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925655" y="316927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669044" y="316927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297350" y="3169620"/>
              <a:ext cx="268343" cy="37707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4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925656" y="3169204"/>
              <a:ext cx="268343" cy="37707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4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23759" y="3212366"/>
              <a:ext cx="555008" cy="377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Latn-RS" sz="2667" dirty="0" smtClean="0"/>
                <a:t>ACK</a:t>
              </a:r>
              <a:endParaRPr lang="en-US" sz="2667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492714" y="4223459"/>
            <a:ext cx="2093137" cy="5027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Послато горе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2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Клизни прозори - прималац</a:t>
            </a:r>
            <a:r>
              <a:rPr lang="en-US" dirty="0" smtClean="0"/>
              <a:t> (</a:t>
            </a:r>
            <a:r>
              <a:rPr lang="sr-Cyrl-RS" dirty="0" smtClean="0"/>
              <a:t>3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969214" cy="4775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Када стигну наредни сегменти, попуњава се бафер</a:t>
            </a:r>
          </a:p>
          <a:p>
            <a:pPr lvl="1"/>
            <a:r>
              <a:rPr lang="sr-Cyrl-RS" sz="3333" dirty="0" smtClean="0"/>
              <a:t>Након што се попуни, више није могуће примати, </a:t>
            </a:r>
            <a:br>
              <a:rPr lang="sr-Cyrl-RS" sz="3333" dirty="0" smtClean="0"/>
            </a:br>
            <a:r>
              <a:rPr lang="sr-Cyrl-RS" sz="3333" dirty="0" smtClean="0"/>
              <a:t>све док апликативни слој не прихвати сегменте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85174" y="4289461"/>
            <a:ext cx="357790" cy="502766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r>
              <a:rPr lang="en-US" sz="2667" dirty="0"/>
              <a:t>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0766" y="4225607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76356" y="4225607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71948" y="4225607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9906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45498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41088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36680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..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5242" y="5207160"/>
            <a:ext cx="68320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LAS</a:t>
            </a:r>
          </a:p>
        </p:txBody>
      </p:sp>
      <p:cxnSp>
        <p:nvCxnSpPr>
          <p:cNvPr id="20" name="Straight Arrow Connector 19"/>
          <p:cNvCxnSpPr>
            <a:stCxn id="18" idx="0"/>
          </p:cNvCxnSpPr>
          <p:nvPr/>
        </p:nvCxnSpPr>
        <p:spPr>
          <a:xfrm flipV="1">
            <a:off x="4776842" y="4856084"/>
            <a:ext cx="31581" cy="35107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eft Brace 22"/>
          <p:cNvSpPr/>
          <p:nvPr/>
        </p:nvSpPr>
        <p:spPr>
          <a:xfrm rot="5400000">
            <a:off x="3566372" y="2739144"/>
            <a:ext cx="480291" cy="2477957"/>
          </a:xfrm>
          <a:prstGeom prst="leftBrace">
            <a:avLst>
              <a:gd name="adj1" fmla="val 20833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TextBox 25"/>
          <p:cNvSpPr txBox="1"/>
          <p:nvPr/>
        </p:nvSpPr>
        <p:spPr>
          <a:xfrm>
            <a:off x="3271766" y="3251280"/>
            <a:ext cx="83227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W=5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29744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25336" y="4289555"/>
            <a:ext cx="357790" cy="502766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r>
              <a:rPr lang="en-US" sz="2667" dirty="0"/>
              <a:t>..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81601" y="4312047"/>
            <a:ext cx="1906291" cy="5027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Недоступно</a:t>
            </a:r>
            <a:endParaRPr lang="en-US" sz="2667" dirty="0"/>
          </a:p>
        </p:txBody>
      </p:sp>
      <p:sp>
        <p:nvSpPr>
          <p:cNvPr id="34" name="TextBox 33"/>
          <p:cNvSpPr txBox="1"/>
          <p:nvPr/>
        </p:nvSpPr>
        <p:spPr>
          <a:xfrm>
            <a:off x="4935706" y="3238159"/>
            <a:ext cx="1869423" cy="9131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sr-Cyrl-RS" sz="2667" dirty="0" smtClean="0"/>
              <a:t>Нема </a:t>
            </a:r>
            <a:br>
              <a:rPr lang="sr-Cyrl-RS" sz="2667" dirty="0" smtClean="0"/>
            </a:br>
            <a:r>
              <a:rPr lang="sr-Cyrl-RS" sz="2667" dirty="0" smtClean="0"/>
              <a:t>више места</a:t>
            </a:r>
            <a:endParaRPr lang="en-US" sz="2667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4319445" y="3737978"/>
            <a:ext cx="862156" cy="45017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65105" y="5216396"/>
            <a:ext cx="1060231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408506" y="5241797"/>
            <a:ext cx="2090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400" dirty="0" smtClean="0"/>
              <a:t>редни бројеви</a:t>
            </a:r>
            <a:endParaRPr lang="en-US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2567540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63134" y="4225701"/>
            <a:ext cx="504249" cy="6303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67542" y="4225605"/>
            <a:ext cx="357790" cy="502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49904" y="4225604"/>
            <a:ext cx="357790" cy="502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67388" y="4225605"/>
            <a:ext cx="495592" cy="6310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062980" y="4225702"/>
            <a:ext cx="495592" cy="6309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940587" y="4270285"/>
            <a:ext cx="1770741" cy="5027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Потврђено</a:t>
            </a:r>
            <a:endParaRPr lang="en-US" sz="2667" dirty="0"/>
          </a:p>
        </p:txBody>
      </p:sp>
      <p:sp>
        <p:nvSpPr>
          <p:cNvPr id="39" name="TextBox 38"/>
          <p:cNvSpPr txBox="1"/>
          <p:nvPr/>
        </p:nvSpPr>
        <p:spPr>
          <a:xfrm>
            <a:off x="492714" y="4223459"/>
            <a:ext cx="2093137" cy="5027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Послато горе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5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Клизни прозори - прималац</a:t>
            </a:r>
            <a:r>
              <a:rPr lang="en-US" dirty="0" smtClean="0"/>
              <a:t> (</a:t>
            </a:r>
            <a:r>
              <a:rPr lang="sr-Cyrl-RS" dirty="0" smtClean="0"/>
              <a:t>4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Апликативни коначно прихвата два сегмента</a:t>
            </a:r>
            <a:endParaRPr lang="en-US" sz="3733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Прозор се помера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85174" y="4289461"/>
            <a:ext cx="357790" cy="502766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r>
              <a:rPr lang="en-US" sz="2667" dirty="0"/>
              <a:t>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0766" y="4225607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76356" y="4225607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71948" y="4225607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9906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45498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41088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36680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..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5242" y="5207160"/>
            <a:ext cx="68320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LAS</a:t>
            </a:r>
          </a:p>
        </p:txBody>
      </p:sp>
      <p:cxnSp>
        <p:nvCxnSpPr>
          <p:cNvPr id="20" name="Straight Arrow Connector 19"/>
          <p:cNvCxnSpPr>
            <a:stCxn id="18" idx="0"/>
          </p:cNvCxnSpPr>
          <p:nvPr/>
        </p:nvCxnSpPr>
        <p:spPr>
          <a:xfrm flipV="1">
            <a:off x="4776842" y="4856084"/>
            <a:ext cx="31581" cy="35107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eft Brace 22"/>
          <p:cNvSpPr/>
          <p:nvPr/>
        </p:nvSpPr>
        <p:spPr>
          <a:xfrm rot="5400000">
            <a:off x="4554833" y="2739144"/>
            <a:ext cx="480291" cy="2477957"/>
          </a:xfrm>
          <a:prstGeom prst="leftBrace">
            <a:avLst>
              <a:gd name="adj1" fmla="val 20833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TextBox 25"/>
          <p:cNvSpPr txBox="1"/>
          <p:nvPr/>
        </p:nvSpPr>
        <p:spPr>
          <a:xfrm>
            <a:off x="4260228" y="3251280"/>
            <a:ext cx="83227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W=5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29744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25336" y="4289555"/>
            <a:ext cx="357790" cy="502766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r>
              <a:rPr lang="en-US" sz="2667" dirty="0"/>
              <a:t>..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99746" y="4312047"/>
            <a:ext cx="1906291" cy="5027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Недоступно</a:t>
            </a:r>
            <a:endParaRPr lang="en-US" sz="2667" dirty="0"/>
          </a:p>
        </p:txBody>
      </p:sp>
      <p:sp>
        <p:nvSpPr>
          <p:cNvPr id="34" name="TextBox 33"/>
          <p:cNvSpPr txBox="1"/>
          <p:nvPr/>
        </p:nvSpPr>
        <p:spPr>
          <a:xfrm>
            <a:off x="5654867" y="3266637"/>
            <a:ext cx="1557349" cy="5027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sr-Cyrl-RS" sz="2667" dirty="0" smtClean="0"/>
              <a:t>Доступно</a:t>
            </a:r>
            <a:endParaRPr lang="en-US" sz="2667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5384800" y="3737978"/>
            <a:ext cx="279843" cy="44435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65105" y="5216396"/>
            <a:ext cx="1060231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408506" y="5241797"/>
            <a:ext cx="2090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400" dirty="0" smtClean="0"/>
              <a:t>редни бројеви</a:t>
            </a:r>
            <a:endParaRPr lang="en-US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4054312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063132" y="4225701"/>
            <a:ext cx="504256" cy="6304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567540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558726" y="4225701"/>
            <a:ext cx="357790" cy="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49904" y="4225604"/>
            <a:ext cx="357790" cy="502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58726" y="4225602"/>
            <a:ext cx="504255" cy="6304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062980" y="4225603"/>
            <a:ext cx="357790" cy="502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481132" y="4289461"/>
            <a:ext cx="1770741" cy="5027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Потврђено</a:t>
            </a:r>
            <a:endParaRPr lang="en-US" sz="2667" dirty="0"/>
          </a:p>
        </p:txBody>
      </p:sp>
      <p:sp>
        <p:nvSpPr>
          <p:cNvPr id="36" name="TextBox 35"/>
          <p:cNvSpPr txBox="1"/>
          <p:nvPr/>
        </p:nvSpPr>
        <p:spPr>
          <a:xfrm>
            <a:off x="1268069" y="4225602"/>
            <a:ext cx="2093137" cy="5027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Послато горе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6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Контрола тока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1049000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Избегавање губитка на страни примаоца:</a:t>
            </a:r>
          </a:p>
          <a:p>
            <a:pPr lvl="1"/>
            <a:r>
              <a:rPr lang="sr-Cyrl-RS" sz="3333" dirty="0" smtClean="0"/>
              <a:t>Прималац говори пошиљаоцу доступно стање бафера</a:t>
            </a:r>
            <a:endParaRPr lang="en-US" sz="3333" dirty="0"/>
          </a:p>
          <a:p>
            <a:pPr lvl="1"/>
            <a:r>
              <a:rPr lang="en-US" sz="3200" cap="small" dirty="0"/>
              <a:t>win</a:t>
            </a:r>
            <a:r>
              <a:rPr lang="en-US" sz="3200" cap="small" dirty="0" smtClean="0"/>
              <a:t>=</a:t>
            </a:r>
            <a:r>
              <a:rPr lang="sr-Cyrl-RS" sz="3200" dirty="0"/>
              <a:t> </a:t>
            </a:r>
            <a:r>
              <a:rPr lang="sr-Cyrl-RS" sz="3200" dirty="0" smtClean="0"/>
              <a:t>број доступних места у баферу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585174" y="3251281"/>
            <a:ext cx="6913395" cy="2458647"/>
            <a:chOff x="438880" y="2438460"/>
            <a:chExt cx="5185047" cy="1843985"/>
          </a:xfrm>
        </p:grpSpPr>
        <p:sp>
          <p:nvSpPr>
            <p:cNvPr id="7" name="TextBox 6"/>
            <p:cNvSpPr txBox="1"/>
            <p:nvPr/>
          </p:nvSpPr>
          <p:spPr>
            <a:xfrm>
              <a:off x="438880" y="3217095"/>
              <a:ext cx="268342" cy="3770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10574" y="3169205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182267" y="3169205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53961" y="3169205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412429" y="3169276"/>
              <a:ext cx="371694" cy="472857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r>
                <a:rPr lang="en-US" sz="2667" dirty="0">
                  <a:solidFill>
                    <a:schemeClr val="accent5"/>
                  </a:solidFill>
                </a:rPr>
                <a:t>5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84123" y="3169276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155816" y="3169276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27510" y="3169276"/>
              <a:ext cx="268342" cy="3770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..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09800" y="3905370"/>
              <a:ext cx="512400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LAS</a:t>
              </a:r>
            </a:p>
          </p:txBody>
        </p:sp>
        <p:cxnSp>
          <p:nvCxnSpPr>
            <p:cNvPr id="16" name="Straight Arrow Connector 15"/>
            <p:cNvCxnSpPr>
              <a:stCxn id="15" idx="0"/>
            </p:cNvCxnSpPr>
            <p:nvPr/>
          </p:nvCxnSpPr>
          <p:spPr>
            <a:xfrm flipV="1">
              <a:off x="2466000" y="3642063"/>
              <a:ext cx="23686" cy="26330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Left Brace 16"/>
            <p:cNvSpPr/>
            <p:nvPr/>
          </p:nvSpPr>
          <p:spPr>
            <a:xfrm rot="5400000">
              <a:off x="2674779" y="2054358"/>
              <a:ext cx="360218" cy="1858468"/>
            </a:xfrm>
            <a:prstGeom prst="leftBrace">
              <a:avLst>
                <a:gd name="adj1" fmla="val 20833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53824" y="2438460"/>
              <a:ext cx="624209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W=5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897308" y="316927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269002" y="3217167"/>
              <a:ext cx="268342" cy="37707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886200" y="3234036"/>
              <a:ext cx="1429718" cy="377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Недоступно</a:t>
              </a:r>
              <a:endParaRPr lang="en-US" sz="2667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634291" y="2449977"/>
              <a:ext cx="1168012" cy="377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Доступно</a:t>
              </a:r>
              <a:endParaRPr lang="en-US" sz="2667" dirty="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>
              <a:off x="3239582" y="2826067"/>
              <a:ext cx="358694" cy="31504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4473828" y="3912297"/>
              <a:ext cx="79517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056382" y="3931347"/>
              <a:ext cx="156754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400" dirty="0" smtClean="0"/>
                <a:t>редни бројеви</a:t>
              </a:r>
              <a:endParaRPr lang="en-US" sz="2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040734" y="3169276"/>
              <a:ext cx="371694" cy="472857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r>
                <a:rPr lang="en-US" sz="2667" dirty="0">
                  <a:solidFill>
                    <a:schemeClr val="accent5"/>
                  </a:solidFill>
                </a:rPr>
                <a:t>5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297350" y="316927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25655" y="316927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69044" y="3169276"/>
              <a:ext cx="371694" cy="472857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r>
                <a:rPr lang="en-US" sz="2667" dirty="0">
                  <a:solidFill>
                    <a:schemeClr val="accent5"/>
                  </a:solidFill>
                </a:rPr>
                <a:t>5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97350" y="3169620"/>
              <a:ext cx="268343" cy="37707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4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25656" y="3169204"/>
              <a:ext cx="268343" cy="37707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4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661002" y="3188310"/>
              <a:ext cx="1328056" cy="377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sr-Cyrl-RS" sz="2667" dirty="0" smtClean="0"/>
                <a:t>Потврђено</a:t>
              </a:r>
              <a:endParaRPr lang="en-US" sz="2667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78759" y="4218269"/>
            <a:ext cx="2093137" cy="5027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Послато горе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Контрола тока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0495879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Пошиљалац користи </a:t>
            </a:r>
            <a:r>
              <a:rPr lang="sr-Latn-RS" sz="3733" dirty="0" smtClean="0"/>
              <a:t>WIN </a:t>
            </a:r>
            <a:r>
              <a:rPr lang="sr-Cyrl-RS" sz="3733" dirty="0" smtClean="0"/>
              <a:t/>
            </a:r>
            <a:br>
              <a:rPr lang="sr-Cyrl-RS" sz="3733" dirty="0" smtClean="0"/>
            </a:br>
            <a:r>
              <a:rPr lang="sr-Cyrl-RS" sz="3733" dirty="0" smtClean="0"/>
              <a:t>као ефективну информацију о величини прозора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585174" y="3251280"/>
            <a:ext cx="6913391" cy="2458646"/>
            <a:chOff x="438880" y="2438460"/>
            <a:chExt cx="5185044" cy="1843984"/>
          </a:xfrm>
        </p:grpSpPr>
        <p:sp>
          <p:nvSpPr>
            <p:cNvPr id="7" name="TextBox 6"/>
            <p:cNvSpPr txBox="1"/>
            <p:nvPr/>
          </p:nvSpPr>
          <p:spPr>
            <a:xfrm>
              <a:off x="438880" y="3217096"/>
              <a:ext cx="268342" cy="37707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10574" y="3169205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182267" y="3169205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53961" y="3169205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412429" y="3169276"/>
              <a:ext cx="371694" cy="472857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r>
                <a:rPr lang="en-US" sz="2667" dirty="0">
                  <a:solidFill>
                    <a:schemeClr val="accent5"/>
                  </a:solidFill>
                </a:rPr>
                <a:t>5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84123" y="316927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155816" y="316927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27510" y="316927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..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09800" y="3905370"/>
              <a:ext cx="512400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LAS</a:t>
              </a:r>
            </a:p>
          </p:txBody>
        </p:sp>
        <p:cxnSp>
          <p:nvCxnSpPr>
            <p:cNvPr id="16" name="Straight Arrow Connector 15"/>
            <p:cNvCxnSpPr>
              <a:stCxn id="15" idx="0"/>
            </p:cNvCxnSpPr>
            <p:nvPr/>
          </p:nvCxnSpPr>
          <p:spPr>
            <a:xfrm flipV="1">
              <a:off x="2466000" y="3642063"/>
              <a:ext cx="23686" cy="26330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Left Brace 16"/>
            <p:cNvSpPr/>
            <p:nvPr/>
          </p:nvSpPr>
          <p:spPr>
            <a:xfrm rot="5400000">
              <a:off x="3060287" y="2439866"/>
              <a:ext cx="360218" cy="1087451"/>
            </a:xfrm>
            <a:prstGeom prst="leftBrace">
              <a:avLst>
                <a:gd name="adj1" fmla="val 20833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743200" y="2438460"/>
              <a:ext cx="855042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WIN=3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897308" y="3169276"/>
              <a:ext cx="268342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269002" y="3217167"/>
              <a:ext cx="268342" cy="37707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r>
                <a:rPr lang="en-US" sz="2667" dirty="0"/>
                <a:t>..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>
              <a:off x="4473828" y="3912297"/>
              <a:ext cx="79517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056380" y="3931347"/>
              <a:ext cx="1567544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400" dirty="0" smtClean="0"/>
                <a:t>редни бројеви</a:t>
              </a:r>
              <a:endParaRPr lang="en-US" sz="2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040734" y="3169276"/>
              <a:ext cx="371694" cy="472857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r>
                <a:rPr lang="en-US" sz="2667" dirty="0">
                  <a:solidFill>
                    <a:schemeClr val="accent5"/>
                  </a:solidFill>
                </a:rPr>
                <a:t>5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297350" y="316927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25655" y="3169276"/>
              <a:ext cx="268343" cy="3770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69044" y="3169276"/>
              <a:ext cx="371694" cy="472857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 wrap="none" rtlCol="0">
              <a:noAutofit/>
            </a:bodyPr>
            <a:lstStyle/>
            <a:p>
              <a:r>
                <a:rPr lang="en-US" sz="2667" dirty="0">
                  <a:solidFill>
                    <a:schemeClr val="accent5"/>
                  </a:solidFill>
                </a:rPr>
                <a:t>5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97350" y="3169620"/>
              <a:ext cx="268343" cy="37707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4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25656" y="3169204"/>
              <a:ext cx="268343" cy="37707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667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4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78759" y="4218269"/>
            <a:ext cx="2093137" cy="5027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Послато горе</a:t>
            </a:r>
            <a:endParaRPr lang="en-US" sz="2667" dirty="0"/>
          </a:p>
        </p:txBody>
      </p:sp>
      <p:sp>
        <p:nvSpPr>
          <p:cNvPr id="35" name="TextBox 34"/>
          <p:cNvSpPr txBox="1"/>
          <p:nvPr/>
        </p:nvSpPr>
        <p:spPr>
          <a:xfrm>
            <a:off x="2214670" y="4251081"/>
            <a:ext cx="1770741" cy="5027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Потврђено</a:t>
            </a:r>
            <a:endParaRPr lang="en-US" sz="2667" dirty="0"/>
          </a:p>
        </p:txBody>
      </p:sp>
      <p:sp>
        <p:nvSpPr>
          <p:cNvPr id="36" name="TextBox 35"/>
          <p:cNvSpPr txBox="1"/>
          <p:nvPr/>
        </p:nvSpPr>
        <p:spPr>
          <a:xfrm>
            <a:off x="5181600" y="4312049"/>
            <a:ext cx="1906290" cy="5027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sr-Cyrl-RS" sz="2667" dirty="0" smtClean="0"/>
              <a:t>Недоступно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Контрола тока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799"/>
            <a:ext cx="7620000" cy="5019675"/>
          </a:xfrm>
        </p:spPr>
        <p:txBody>
          <a:bodyPr>
            <a:normAutofit/>
          </a:bodyPr>
          <a:lstStyle/>
          <a:p>
            <a:r>
              <a:rPr lang="sr-Latn-RS" sz="3733" dirty="0" smtClean="0"/>
              <a:t>TCP </a:t>
            </a:r>
            <a:r>
              <a:rPr lang="sr-Cyrl-RS" sz="3733" dirty="0" smtClean="0"/>
              <a:t>пример</a:t>
            </a:r>
            <a:endParaRPr lang="en-US" sz="3733" dirty="0" smtClean="0"/>
          </a:p>
          <a:p>
            <a:pPr marL="766214" lvl="1" indent="-313259"/>
            <a:r>
              <a:rPr lang="en-US" sz="3200" dirty="0" smtClean="0"/>
              <a:t>4KB </a:t>
            </a:r>
            <a:r>
              <a:rPr lang="sr-Cyrl-RS" sz="3200" dirty="0" smtClean="0"/>
              <a:t>бафер</a:t>
            </a:r>
            <a:br>
              <a:rPr lang="sr-Cyrl-RS" sz="3200" dirty="0" smtClean="0"/>
            </a:br>
            <a:r>
              <a:rPr lang="sr-Cyrl-RS" sz="3200" dirty="0" smtClean="0"/>
              <a:t>код примаоца</a:t>
            </a:r>
          </a:p>
          <a:p>
            <a:pPr marL="766214" lvl="1" indent="-313259"/>
            <a:r>
              <a:rPr lang="sr-Cyrl-RS" sz="3200" dirty="0" smtClean="0"/>
              <a:t>Бафер је циркуларан</a:t>
            </a:r>
          </a:p>
          <a:p>
            <a:pPr marL="766214" lvl="1" indent="-313259"/>
            <a:endParaRPr lang="sr-Cyrl-RS" sz="3200" dirty="0"/>
          </a:p>
          <a:p>
            <a:pPr marL="766214" lvl="1" indent="-313259"/>
            <a:endParaRPr lang="sr-Cyrl-RS" sz="3200" dirty="0" smtClean="0"/>
          </a:p>
          <a:p>
            <a:pPr marL="766214" lvl="1" indent="-313259"/>
            <a:endParaRPr lang="sr-Cyrl-RS" sz="3200" dirty="0"/>
          </a:p>
          <a:p>
            <a:pPr marL="766214" lvl="1" indent="-313259"/>
            <a:endParaRPr lang="sr-Cyrl-RS" sz="3200" dirty="0" smtClean="0"/>
          </a:p>
          <a:p>
            <a:pPr marL="766214" lvl="1" indent="-313259"/>
            <a:r>
              <a:rPr lang="en-US" sz="3200" cap="small" dirty="0" err="1"/>
              <a:t>seq</a:t>
            </a:r>
            <a:r>
              <a:rPr lang="en-US" sz="3200" cap="small" dirty="0"/>
              <a:t> + </a:t>
            </a:r>
            <a:r>
              <a:rPr lang="sr-Cyrl-RS" sz="3200" dirty="0"/>
              <a:t>величина сегмента</a:t>
            </a:r>
            <a:r>
              <a:rPr lang="sr-Latn-RS" sz="3200" dirty="0"/>
              <a:t> </a:t>
            </a:r>
            <a:r>
              <a:rPr lang="en-US" sz="3200" cap="small" dirty="0" smtClean="0"/>
              <a:t>&lt; </a:t>
            </a:r>
            <a:r>
              <a:rPr lang="en-US" sz="3200" cap="small" dirty="0" err="1"/>
              <a:t>ack+win</a:t>
            </a:r>
            <a:r>
              <a:rPr lang="en-US" sz="3200" cap="small" dirty="0"/>
              <a:t> </a:t>
            </a:r>
          </a:p>
          <a:p>
            <a:pPr marL="766214" lvl="1" indent="-313259"/>
            <a:endParaRPr lang="en-US" sz="32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l="2479" t="2626" r="3078" b="2424"/>
          <a:stretch>
            <a:fillRect/>
          </a:stretch>
        </p:blipFill>
        <p:spPr bwMode="auto">
          <a:xfrm>
            <a:off x="5439635" y="512625"/>
            <a:ext cx="64643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reeform 6"/>
          <p:cNvSpPr/>
          <p:nvPr/>
        </p:nvSpPr>
        <p:spPr>
          <a:xfrm>
            <a:off x="10272467" y="5040597"/>
            <a:ext cx="1460913" cy="175368"/>
          </a:xfrm>
          <a:custGeom>
            <a:avLst/>
            <a:gdLst>
              <a:gd name="connsiteX0" fmla="*/ 915043 w 1095685"/>
              <a:gd name="connsiteY0" fmla="*/ 9728 h 433440"/>
              <a:gd name="connsiteX1" fmla="*/ 1090141 w 1095685"/>
              <a:gd name="connsiteY1" fmla="*/ 184825 h 433440"/>
              <a:gd name="connsiteX2" fmla="*/ 730218 w 1095685"/>
              <a:gd name="connsiteY2" fmla="*/ 418289 h 433440"/>
              <a:gd name="connsiteX3" fmla="*/ 253562 w 1095685"/>
              <a:gd name="connsiteY3" fmla="*/ 379379 h 433440"/>
              <a:gd name="connsiteX4" fmla="*/ 643 w 1095685"/>
              <a:gd name="connsiteY4" fmla="*/ 126459 h 433440"/>
              <a:gd name="connsiteX5" fmla="*/ 195196 w 1095685"/>
              <a:gd name="connsiteY5" fmla="*/ 0 h 43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5685" h="433440">
                <a:moveTo>
                  <a:pt x="915043" y="9728"/>
                </a:moveTo>
                <a:cubicBezTo>
                  <a:pt x="1017994" y="63230"/>
                  <a:pt x="1120945" y="116732"/>
                  <a:pt x="1090141" y="184825"/>
                </a:cubicBezTo>
                <a:cubicBezTo>
                  <a:pt x="1059337" y="252918"/>
                  <a:pt x="869648" y="385863"/>
                  <a:pt x="730218" y="418289"/>
                </a:cubicBezTo>
                <a:cubicBezTo>
                  <a:pt x="590788" y="450715"/>
                  <a:pt x="375158" y="428017"/>
                  <a:pt x="253562" y="379379"/>
                </a:cubicBezTo>
                <a:cubicBezTo>
                  <a:pt x="131966" y="330741"/>
                  <a:pt x="10371" y="189689"/>
                  <a:pt x="643" y="126459"/>
                </a:cubicBezTo>
                <a:cubicBezTo>
                  <a:pt x="-9085" y="63229"/>
                  <a:pt x="93055" y="31614"/>
                  <a:pt x="195196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580286" y="1432446"/>
            <a:ext cx="0" cy="304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1007246" y="3488765"/>
            <a:ext cx="0" cy="304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0591143" y="2371165"/>
            <a:ext cx="0" cy="304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0982362" y="4504765"/>
            <a:ext cx="0" cy="304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>
            <a:off x="11213713" y="1793449"/>
            <a:ext cx="0" cy="304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10271163" y="4024597"/>
            <a:ext cx="1460913" cy="175368"/>
          </a:xfrm>
          <a:custGeom>
            <a:avLst/>
            <a:gdLst>
              <a:gd name="connsiteX0" fmla="*/ 915043 w 1095685"/>
              <a:gd name="connsiteY0" fmla="*/ 9728 h 433440"/>
              <a:gd name="connsiteX1" fmla="*/ 1090141 w 1095685"/>
              <a:gd name="connsiteY1" fmla="*/ 184825 h 433440"/>
              <a:gd name="connsiteX2" fmla="*/ 730218 w 1095685"/>
              <a:gd name="connsiteY2" fmla="*/ 418289 h 433440"/>
              <a:gd name="connsiteX3" fmla="*/ 253562 w 1095685"/>
              <a:gd name="connsiteY3" fmla="*/ 379379 h 433440"/>
              <a:gd name="connsiteX4" fmla="*/ 643 w 1095685"/>
              <a:gd name="connsiteY4" fmla="*/ 126459 h 433440"/>
              <a:gd name="connsiteX5" fmla="*/ 195196 w 1095685"/>
              <a:gd name="connsiteY5" fmla="*/ 0 h 43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5685" h="433440">
                <a:moveTo>
                  <a:pt x="915043" y="9728"/>
                </a:moveTo>
                <a:cubicBezTo>
                  <a:pt x="1017994" y="63230"/>
                  <a:pt x="1120945" y="116732"/>
                  <a:pt x="1090141" y="184825"/>
                </a:cubicBezTo>
                <a:cubicBezTo>
                  <a:pt x="1059337" y="252918"/>
                  <a:pt x="869648" y="385863"/>
                  <a:pt x="730218" y="418289"/>
                </a:cubicBezTo>
                <a:cubicBezTo>
                  <a:pt x="590788" y="450715"/>
                  <a:pt x="375158" y="428017"/>
                  <a:pt x="253562" y="379379"/>
                </a:cubicBezTo>
                <a:cubicBezTo>
                  <a:pt x="131966" y="330741"/>
                  <a:pt x="10371" y="189689"/>
                  <a:pt x="643" y="126459"/>
                </a:cubicBezTo>
                <a:cubicBezTo>
                  <a:pt x="-9085" y="63229"/>
                  <a:pt x="93055" y="31614"/>
                  <a:pt x="195196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" name="Freeform 16"/>
          <p:cNvSpPr/>
          <p:nvPr/>
        </p:nvSpPr>
        <p:spPr>
          <a:xfrm>
            <a:off x="10271163" y="2906997"/>
            <a:ext cx="1460913" cy="175368"/>
          </a:xfrm>
          <a:custGeom>
            <a:avLst/>
            <a:gdLst>
              <a:gd name="connsiteX0" fmla="*/ 915043 w 1095685"/>
              <a:gd name="connsiteY0" fmla="*/ 9728 h 433440"/>
              <a:gd name="connsiteX1" fmla="*/ 1090141 w 1095685"/>
              <a:gd name="connsiteY1" fmla="*/ 184825 h 433440"/>
              <a:gd name="connsiteX2" fmla="*/ 730218 w 1095685"/>
              <a:gd name="connsiteY2" fmla="*/ 418289 h 433440"/>
              <a:gd name="connsiteX3" fmla="*/ 253562 w 1095685"/>
              <a:gd name="connsiteY3" fmla="*/ 379379 h 433440"/>
              <a:gd name="connsiteX4" fmla="*/ 643 w 1095685"/>
              <a:gd name="connsiteY4" fmla="*/ 126459 h 433440"/>
              <a:gd name="connsiteX5" fmla="*/ 195196 w 1095685"/>
              <a:gd name="connsiteY5" fmla="*/ 0 h 43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5685" h="433440">
                <a:moveTo>
                  <a:pt x="915043" y="9728"/>
                </a:moveTo>
                <a:cubicBezTo>
                  <a:pt x="1017994" y="63230"/>
                  <a:pt x="1120945" y="116732"/>
                  <a:pt x="1090141" y="184825"/>
                </a:cubicBezTo>
                <a:cubicBezTo>
                  <a:pt x="1059337" y="252918"/>
                  <a:pt x="869648" y="385863"/>
                  <a:pt x="730218" y="418289"/>
                </a:cubicBezTo>
                <a:cubicBezTo>
                  <a:pt x="590788" y="450715"/>
                  <a:pt x="375158" y="428017"/>
                  <a:pt x="253562" y="379379"/>
                </a:cubicBezTo>
                <a:cubicBezTo>
                  <a:pt x="131966" y="330741"/>
                  <a:pt x="10371" y="189689"/>
                  <a:pt x="643" y="126459"/>
                </a:cubicBezTo>
                <a:cubicBezTo>
                  <a:pt x="-9085" y="63229"/>
                  <a:pt x="93055" y="31614"/>
                  <a:pt x="195196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1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Паузе (тајмаути) за ретрансмисију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47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Ретрансмисије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366786" cy="4775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Стратегија за детекцију губитка је истек паузе</a:t>
            </a:r>
            <a:r>
              <a:rPr lang="en-US" sz="3733" dirty="0" smtClean="0"/>
              <a:t>?</a:t>
            </a:r>
          </a:p>
          <a:p>
            <a:pPr lvl="1"/>
            <a:r>
              <a:rPr lang="sr-Cyrl-RS" sz="3333" dirty="0" smtClean="0"/>
              <a:t>Постави тајмер када је сегмент послат</a:t>
            </a:r>
          </a:p>
          <a:p>
            <a:pPr lvl="1"/>
            <a:r>
              <a:rPr lang="sr-Cyrl-RS" sz="3333" dirty="0" smtClean="0"/>
              <a:t>Деактивирај тајмер када се добије потврда</a:t>
            </a:r>
          </a:p>
          <a:p>
            <a:pPr lvl="1"/>
            <a:r>
              <a:rPr lang="sr-Cyrl-RS" sz="3333" dirty="0" smtClean="0"/>
              <a:t>Ако се тајмер активира, уради ретрансмисију</a:t>
            </a:r>
            <a:endParaRPr lang="en-US" sz="3333" dirty="0" smtClean="0"/>
          </a:p>
          <a:p>
            <a:r>
              <a:rPr lang="sr-Cyrl-RS" sz="3733" dirty="0" smtClean="0"/>
              <a:t>Да ли је ово добра стратегија</a:t>
            </a:r>
            <a:r>
              <a:rPr lang="en-US" sz="3733" dirty="0" smtClean="0"/>
              <a:t>?</a:t>
            </a:r>
            <a:endParaRPr lang="en-US" sz="32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1654461" y="4343400"/>
            <a:ext cx="4815881" cy="1659600"/>
            <a:chOff x="1240845" y="3308250"/>
            <a:chExt cx="3611911" cy="1244700"/>
          </a:xfrm>
        </p:grpSpPr>
        <p:grpSp>
          <p:nvGrpSpPr>
            <p:cNvPr id="6" name="Group 5"/>
            <p:cNvGrpSpPr/>
            <p:nvPr/>
          </p:nvGrpSpPr>
          <p:grpSpPr>
            <a:xfrm>
              <a:off x="1410785" y="3308250"/>
              <a:ext cx="3441971" cy="1244700"/>
              <a:chOff x="762000" y="2471079"/>
              <a:chExt cx="3441971" cy="1244700"/>
            </a:xfrm>
          </p:grpSpPr>
          <p:pic>
            <p:nvPicPr>
              <p:cNvPr id="7" name="Picture 6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58000" y="3261523"/>
                <a:ext cx="745971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8" name="Straight Connector 7"/>
              <p:cNvCxnSpPr>
                <a:stCxn id="10" idx="3"/>
                <a:endCxn id="7" idx="1"/>
              </p:cNvCxnSpPr>
              <p:nvPr/>
            </p:nvCxnSpPr>
            <p:spPr>
              <a:xfrm flipV="1">
                <a:off x="1507971" y="3443839"/>
                <a:ext cx="195002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Rounded Rectangular Callout 8"/>
              <p:cNvSpPr/>
              <p:nvPr/>
            </p:nvSpPr>
            <p:spPr>
              <a:xfrm>
                <a:off x="1282102" y="2471079"/>
                <a:ext cx="1796637" cy="381000"/>
              </a:xfrm>
              <a:prstGeom prst="wedgeRoundRectCallout">
                <a:avLst>
                  <a:gd name="adj1" fmla="val -67052"/>
                  <a:gd name="adj2" fmla="val 46244"/>
                  <a:gd name="adj3" fmla="val 16667"/>
                </a:avLst>
              </a:prstGeom>
              <a:solidFill>
                <a:srgbClr val="FFB8F2">
                  <a:alpha val="50196"/>
                </a:srgb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bIns="0" rtlCol="0" anchor="b"/>
              <a:lstStyle/>
              <a:p>
                <a:pPr algn="ctr"/>
                <a:r>
                  <a:rPr lang="sr-Cyrl-RS" sz="2667" dirty="0" smtClean="0">
                    <a:solidFill>
                      <a:schemeClr val="tx1"/>
                    </a:solidFill>
                  </a:rPr>
                  <a:t>Ретрансмисија</a:t>
                </a:r>
                <a:r>
                  <a:rPr lang="en-US" sz="2667" dirty="0" smtClean="0">
                    <a:solidFill>
                      <a:schemeClr val="tx1"/>
                    </a:solidFill>
                  </a:rPr>
                  <a:t>!</a:t>
                </a:r>
                <a:endParaRPr lang="en-US" sz="2667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10" name="Picture 9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2000" y="3261524"/>
                <a:ext cx="745971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1" name="Straight Arrow Connector 10"/>
              <p:cNvCxnSpPr>
                <a:stCxn id="12" idx="3"/>
              </p:cNvCxnSpPr>
              <p:nvPr/>
            </p:nvCxnSpPr>
            <p:spPr>
              <a:xfrm>
                <a:off x="2186709" y="3144721"/>
                <a:ext cx="280691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11"/>
              <p:cNvSpPr/>
              <p:nvPr/>
            </p:nvSpPr>
            <p:spPr>
              <a:xfrm>
                <a:off x="1629200" y="3027919"/>
                <a:ext cx="557509" cy="233604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" name="Cloud Callout 12"/>
              <p:cNvSpPr/>
              <p:nvPr/>
            </p:nvSpPr>
            <p:spPr>
              <a:xfrm rot="394988">
                <a:off x="2019717" y="3171899"/>
                <a:ext cx="1102080" cy="543880"/>
              </a:xfrm>
              <a:prstGeom prst="cloudCallout">
                <a:avLst>
                  <a:gd name="adj1" fmla="val -8031"/>
                  <a:gd name="adj2" fmla="val 16226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pic>
          <p:nvPicPr>
            <p:cNvPr id="1026" name="Picture 2" descr="stopwatch by markroth8 - 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0845" y="3514320"/>
              <a:ext cx="571442" cy="6868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3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Одређивање трајања паузе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562984" y="1692425"/>
            <a:ext cx="9495416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Пауза мора да буде добро оцењена</a:t>
            </a:r>
            <a:endParaRPr lang="en-US" sz="3733" dirty="0"/>
          </a:p>
          <a:p>
            <a:pPr lvl="1"/>
            <a:r>
              <a:rPr lang="sr-Cyrl-RS" sz="3200" dirty="0" smtClean="0"/>
              <a:t>Превелике паузе успоравају кретање прозора</a:t>
            </a:r>
            <a:endParaRPr lang="en-US" sz="3200" dirty="0"/>
          </a:p>
          <a:p>
            <a:pPr lvl="1"/>
            <a:r>
              <a:rPr lang="sr-Cyrl-RS" sz="3200" dirty="0" smtClean="0"/>
              <a:t>Прекратке изазивају сумњиве ретрансмисије</a:t>
            </a:r>
            <a:endParaRPr lang="en-US" sz="2133" dirty="0"/>
          </a:p>
          <a:p>
            <a:r>
              <a:rPr lang="sr-Cyrl-RS" sz="3733" dirty="0" smtClean="0"/>
              <a:t>Лако се одређује за </a:t>
            </a:r>
            <a:r>
              <a:rPr lang="sr-Latn-RS" sz="3733" dirty="0" smtClean="0"/>
              <a:t>LAN</a:t>
            </a:r>
            <a:r>
              <a:rPr lang="sr-Cyrl-RS" sz="3733" dirty="0" smtClean="0"/>
              <a:t> (слој везе</a:t>
            </a:r>
            <a:r>
              <a:rPr lang="sr-Latn-RS" sz="3733" dirty="0" smtClean="0"/>
              <a:t>)</a:t>
            </a:r>
            <a:endParaRPr lang="en-US" sz="3733" dirty="0"/>
          </a:p>
          <a:p>
            <a:pPr lvl="1"/>
            <a:r>
              <a:rPr lang="sr-Cyrl-RS" sz="3200" dirty="0" smtClean="0"/>
              <a:t>Кратак кабл, познате руте </a:t>
            </a: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sr-Cyrl-RS" sz="3200" dirty="0" smtClean="0">
                <a:sym typeface="Wingdings" panose="05000000000000000000" pitchFamily="2" charset="2"/>
              </a:rPr>
              <a:t>предвидљив </a:t>
            </a:r>
            <a:r>
              <a:rPr lang="en-US" sz="3200" dirty="0" smtClean="0"/>
              <a:t>RTT</a:t>
            </a:r>
            <a:endParaRPr lang="en-US" sz="3200" dirty="0"/>
          </a:p>
          <a:p>
            <a:r>
              <a:rPr lang="sr-Cyrl-RS" sz="3733" dirty="0" smtClean="0"/>
              <a:t>Тешко за Интернет (транспортни слој)</a:t>
            </a:r>
            <a:endParaRPr lang="en-US" sz="3733" dirty="0"/>
          </a:p>
          <a:p>
            <a:pPr lvl="1"/>
            <a:r>
              <a:rPr lang="sr-Cyrl-RS" sz="3200" dirty="0" smtClean="0"/>
              <a:t>Широк опсег, променљив </a:t>
            </a:r>
            <a:r>
              <a:rPr lang="en-US" sz="3200" dirty="0" smtClean="0"/>
              <a:t>RTT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06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9613751" cy="4775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Јединица информације у транспортном слоју се зове сегмент</a:t>
            </a:r>
            <a:endParaRPr lang="en-US" sz="3733" dirty="0"/>
          </a:p>
          <a:p>
            <a:pPr>
              <a:lnSpc>
                <a:spcPct val="90000"/>
              </a:lnSpc>
            </a:pPr>
            <a:r>
              <a:rPr lang="sr-Cyrl-RS" sz="3733" dirty="0" smtClean="0"/>
              <a:t>Сегменти се уграђују у пакете, </a:t>
            </a:r>
            <a:br>
              <a:rPr lang="sr-Cyrl-RS" sz="3733" dirty="0" smtClean="0"/>
            </a:br>
            <a:r>
              <a:rPr lang="sr-Cyrl-RS" sz="3733" dirty="0" smtClean="0"/>
              <a:t>а ови даље у оквире</a:t>
            </a:r>
            <a:endParaRPr lang="en-US" sz="3733" dirty="0"/>
          </a:p>
        </p:txBody>
      </p:sp>
      <p:grpSp>
        <p:nvGrpSpPr>
          <p:cNvPr id="22" name="Group 21"/>
          <p:cNvGrpSpPr/>
          <p:nvPr/>
        </p:nvGrpSpPr>
        <p:grpSpPr>
          <a:xfrm>
            <a:off x="812800" y="3497385"/>
            <a:ext cx="6604000" cy="2466384"/>
            <a:chOff x="1761748" y="1860278"/>
            <a:chExt cx="5343264" cy="2478135"/>
          </a:xfrm>
        </p:grpSpPr>
        <p:sp>
          <p:nvSpPr>
            <p:cNvPr id="75" name="Rectangle 74"/>
            <p:cNvSpPr/>
            <p:nvPr/>
          </p:nvSpPr>
          <p:spPr>
            <a:xfrm>
              <a:off x="4121690" y="2571751"/>
              <a:ext cx="2983322" cy="60959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67" dirty="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761748" y="2397259"/>
              <a:ext cx="5343264" cy="917551"/>
              <a:chOff x="2886336" y="2593281"/>
              <a:chExt cx="2970164" cy="688163"/>
            </a:xfrm>
          </p:grpSpPr>
          <p:sp>
            <p:nvSpPr>
              <p:cNvPr id="151" name="Rectangle 150"/>
              <p:cNvSpPr/>
              <p:nvPr/>
            </p:nvSpPr>
            <p:spPr>
              <a:xfrm>
                <a:off x="4212590" y="2724150"/>
                <a:ext cx="600502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667"/>
              </a:p>
            </p:txBody>
          </p:sp>
          <p:grpSp>
            <p:nvGrpSpPr>
              <p:cNvPr id="132" name="Group 131"/>
              <p:cNvGrpSpPr/>
              <p:nvPr/>
            </p:nvGrpSpPr>
            <p:grpSpPr>
              <a:xfrm>
                <a:off x="2886336" y="2593281"/>
                <a:ext cx="2970164" cy="688163"/>
                <a:chOff x="4509169" y="2212281"/>
                <a:chExt cx="3853614" cy="688163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4509169" y="2343150"/>
                  <a:ext cx="3853614" cy="4572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4509169" y="2366926"/>
                  <a:ext cx="1115743" cy="378871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802.11</a:t>
                  </a:r>
                </a:p>
              </p:txBody>
            </p:sp>
            <p:sp>
              <p:nvSpPr>
                <p:cNvPr id="135" name="TextBox 134"/>
                <p:cNvSpPr txBox="1"/>
                <p:nvPr/>
              </p:nvSpPr>
              <p:spPr>
                <a:xfrm>
                  <a:off x="5624912" y="2366926"/>
                  <a:ext cx="672430" cy="378871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IP</a:t>
                  </a:r>
                </a:p>
              </p:txBody>
            </p:sp>
            <p:sp>
              <p:nvSpPr>
                <p:cNvPr id="136" name="TextBox 135"/>
                <p:cNvSpPr txBox="1"/>
                <p:nvPr/>
              </p:nvSpPr>
              <p:spPr>
                <a:xfrm>
                  <a:off x="6153292" y="2366926"/>
                  <a:ext cx="954595" cy="378871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TCP</a:t>
                  </a:r>
                </a:p>
              </p:txBody>
            </p:sp>
            <p:sp>
              <p:nvSpPr>
                <p:cNvPr id="137" name="TextBox 136"/>
                <p:cNvSpPr txBox="1"/>
                <p:nvPr/>
              </p:nvSpPr>
              <p:spPr>
                <a:xfrm>
                  <a:off x="6979741" y="2212281"/>
                  <a:ext cx="1383042" cy="688163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sr-Cyrl-RS" sz="2667" dirty="0" smtClean="0"/>
                    <a:t>нпр. </a:t>
                  </a:r>
                  <a:r>
                    <a:rPr lang="en-US" sz="2667" dirty="0" smtClean="0"/>
                    <a:t>HTTP</a:t>
                  </a:r>
                  <a:r>
                    <a:rPr lang="sr-Cyrl-RS" sz="2667" dirty="0" smtClean="0"/>
                    <a:t> порука</a:t>
                  </a:r>
                  <a:endParaRPr lang="en-US" sz="2667" dirty="0"/>
                </a:p>
              </p:txBody>
            </p: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7009022" y="2343150"/>
                  <a:ext cx="0" cy="4572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6218102" y="2343150"/>
                  <a:ext cx="0" cy="4572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5624912" y="2343150"/>
                  <a:ext cx="0" cy="4572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" name="Right Brace 16"/>
            <p:cNvSpPr/>
            <p:nvPr/>
          </p:nvSpPr>
          <p:spPr>
            <a:xfrm rot="16200000" flipV="1">
              <a:off x="5465748" y="925926"/>
              <a:ext cx="304800" cy="2973728"/>
            </a:xfrm>
            <a:prstGeom prst="rightBrace">
              <a:avLst>
                <a:gd name="adj1" fmla="val 45833"/>
                <a:gd name="adj2" fmla="val 5000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826544" y="1860278"/>
              <a:ext cx="1599575" cy="505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Cyrl-RS" sz="2667" dirty="0" smtClean="0"/>
                <a:t>Сегмент</a:t>
              </a:r>
              <a:endParaRPr lang="en-US" sz="2667" dirty="0"/>
            </a:p>
          </p:txBody>
        </p:sp>
        <p:sp>
          <p:nvSpPr>
            <p:cNvPr id="71" name="Right Brace 70"/>
            <p:cNvSpPr/>
            <p:nvPr/>
          </p:nvSpPr>
          <p:spPr>
            <a:xfrm rot="5400000">
              <a:off x="5054502" y="1435640"/>
              <a:ext cx="304800" cy="3796220"/>
            </a:xfrm>
            <a:prstGeom prst="rightBrace">
              <a:avLst>
                <a:gd name="adj1" fmla="val 45833"/>
                <a:gd name="adj2" fmla="val 5000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407114" y="3352727"/>
              <a:ext cx="1599576" cy="505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Cyrl-RS" sz="2667" dirty="0" smtClean="0"/>
                <a:t>Пакет</a:t>
              </a:r>
              <a:endParaRPr lang="en-US" sz="2667" dirty="0"/>
            </a:p>
          </p:txBody>
        </p:sp>
        <p:sp>
          <p:nvSpPr>
            <p:cNvPr id="73" name="Right Brace 72"/>
            <p:cNvSpPr/>
            <p:nvPr/>
          </p:nvSpPr>
          <p:spPr>
            <a:xfrm rot="5400000">
              <a:off x="4280980" y="1138428"/>
              <a:ext cx="304800" cy="5343264"/>
            </a:xfrm>
            <a:prstGeom prst="rightBrace">
              <a:avLst>
                <a:gd name="adj1" fmla="val 45833"/>
                <a:gd name="adj2" fmla="val 5000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633592" y="3833251"/>
              <a:ext cx="1599575" cy="505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Cyrl-RS" sz="2667" dirty="0" smtClean="0"/>
                <a:t>Оквир</a:t>
              </a:r>
              <a:endParaRPr lang="en-US" sz="2667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1761748" y="3240297"/>
              <a:ext cx="0" cy="43006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7105011" y="3240297"/>
              <a:ext cx="0" cy="43006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4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Промена </a:t>
            </a:r>
            <a:r>
              <a:rPr lang="sr-Latn-RS" dirty="0" smtClean="0"/>
              <a:t>RTT </a:t>
            </a:r>
            <a:r>
              <a:rPr lang="sr-Cyrl-RS" dirty="0" smtClean="0"/>
              <a:t>кроз време (за исти пренос)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980559" y="1365251"/>
            <a:ext cx="9293780" cy="5395440"/>
            <a:chOff x="887819" y="1035844"/>
            <a:chExt cx="6970335" cy="4046581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74784811"/>
                </p:ext>
              </p:extLst>
            </p:nvPr>
          </p:nvGraphicFramePr>
          <p:xfrm>
            <a:off x="1114454" y="1035844"/>
            <a:ext cx="6743700" cy="366950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6348805" y="4705350"/>
              <a:ext cx="1290245" cy="377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Cyrl-RS" sz="2667" dirty="0"/>
                <a:t>в</a:t>
              </a:r>
              <a:r>
                <a:rPr lang="sr-Cyrl-RS" sz="2667" dirty="0" smtClean="0"/>
                <a:t>реме (</a:t>
              </a:r>
              <a:r>
                <a:rPr lang="sr-Latn-RS" sz="2667" dirty="0" smtClean="0"/>
                <a:t>s</a:t>
              </a:r>
              <a:r>
                <a:rPr lang="sr-Cyrl-RS" sz="2667" dirty="0" smtClean="0"/>
                <a:t>)</a:t>
              </a:r>
              <a:endParaRPr lang="en-US" sz="2667" dirty="0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552751" y="2492368"/>
              <a:ext cx="1047210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sz="2667" dirty="0" smtClean="0"/>
                <a:t>RTT</a:t>
              </a:r>
              <a:r>
                <a:rPr lang="en-US" sz="2667" dirty="0" smtClean="0"/>
                <a:t> </a:t>
              </a:r>
              <a:r>
                <a:rPr lang="en-US" sz="2667" dirty="0"/>
                <a:t>(</a:t>
              </a:r>
              <a:r>
                <a:rPr lang="en-US" sz="2667" dirty="0" err="1"/>
                <a:t>ms</a:t>
              </a:r>
              <a:r>
                <a:rPr lang="en-US" sz="2667" dirty="0"/>
                <a:t>)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50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993109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Промена </a:t>
            </a:r>
            <a:r>
              <a:rPr lang="en-US" dirty="0" smtClean="0"/>
              <a:t>RTT</a:t>
            </a:r>
            <a:r>
              <a:rPr lang="sr-Cyrl-RS" dirty="0" smtClean="0"/>
              <a:t> кроз време</a:t>
            </a:r>
            <a:r>
              <a:rPr lang="en-US" dirty="0" smtClean="0"/>
              <a:t> (2)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282740" y="1365251"/>
            <a:ext cx="9588461" cy="4892674"/>
            <a:chOff x="1114454" y="1035844"/>
            <a:chExt cx="7191346" cy="3669506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09507874"/>
                </p:ext>
              </p:extLst>
            </p:nvPr>
          </p:nvGraphicFramePr>
          <p:xfrm>
            <a:off x="1114454" y="1035844"/>
            <a:ext cx="6743700" cy="366950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11" name="Straight Arrow Connector 10"/>
            <p:cNvCxnSpPr/>
            <p:nvPr/>
          </p:nvCxnSpPr>
          <p:spPr>
            <a:xfrm flipH="1">
              <a:off x="4114800" y="2079306"/>
              <a:ext cx="990600" cy="492444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343400" y="1371420"/>
              <a:ext cx="3962400" cy="9927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r-Cyrl-RS" sz="2667" dirty="0" smtClean="0"/>
                <a:t>Варијације због редова чекања на рутерима (загушење), </a:t>
              </a:r>
              <a:br>
                <a:rPr lang="sr-Cyrl-RS" sz="2667" dirty="0" smtClean="0"/>
              </a:br>
              <a:r>
                <a:rPr lang="sr-Cyrl-RS" sz="2667" dirty="0" smtClean="0"/>
                <a:t>променама рута пакета, итд.</a:t>
              </a:r>
              <a:endParaRPr lang="en-US" sz="2667" dirty="0"/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2161479" y="4914940"/>
            <a:ext cx="7620000" cy="0"/>
          </a:xfrm>
          <a:prstGeom prst="line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81082" y="4991021"/>
            <a:ext cx="6599518" cy="5027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Cyrl-RS" sz="2667" dirty="0" smtClean="0"/>
              <a:t>Време пропагације </a:t>
            </a:r>
            <a:r>
              <a:rPr lang="en-US" sz="2667" dirty="0" smtClean="0"/>
              <a:t>(+</a:t>
            </a:r>
            <a:r>
              <a:rPr lang="sr-Cyrl-RS" sz="2667" dirty="0" smtClean="0"/>
              <a:t>време преноса</a:t>
            </a:r>
            <a:r>
              <a:rPr lang="en-US" sz="2667" dirty="0" smtClean="0"/>
              <a:t>) ≈ </a:t>
            </a:r>
            <a:r>
              <a:rPr lang="en-US" sz="2667" dirty="0"/>
              <a:t>2D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533802" y="3307282"/>
            <a:ext cx="1396280" cy="502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667" dirty="0" smtClean="0"/>
              <a:t>RTT</a:t>
            </a:r>
            <a:r>
              <a:rPr lang="en-US" sz="2667" dirty="0" smtClean="0"/>
              <a:t> </a:t>
            </a:r>
            <a:r>
              <a:rPr lang="en-US" sz="2667" dirty="0"/>
              <a:t>(</a:t>
            </a:r>
            <a:r>
              <a:rPr lang="en-US" sz="2667" dirty="0" err="1"/>
              <a:t>ms</a:t>
            </a:r>
            <a:r>
              <a:rPr lang="en-US" sz="2667" dirty="0"/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61874" y="6257924"/>
            <a:ext cx="1720327" cy="502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667" dirty="0"/>
              <a:t>в</a:t>
            </a:r>
            <a:r>
              <a:rPr lang="sr-Cyrl-RS" sz="2667" dirty="0" smtClean="0"/>
              <a:t>реме (</a:t>
            </a:r>
            <a:r>
              <a:rPr lang="sr-Latn-RS" sz="2667" dirty="0" smtClean="0"/>
              <a:t>s</a:t>
            </a:r>
            <a:r>
              <a:rPr lang="sr-Cyrl-RS" sz="2667" dirty="0" smtClean="0"/>
              <a:t>)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51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3522455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Промена </a:t>
            </a:r>
            <a:r>
              <a:rPr lang="sr-Latn-RS" dirty="0" smtClean="0"/>
              <a:t>RTT </a:t>
            </a:r>
            <a:r>
              <a:rPr lang="sr-Cyrl-RS" dirty="0" smtClean="0"/>
              <a:t>кроз време</a:t>
            </a:r>
            <a:r>
              <a:rPr lang="en-US" dirty="0" smtClean="0"/>
              <a:t> (3)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1320801" y="1381126"/>
            <a:ext cx="8991600" cy="4892674"/>
            <a:chOff x="1143000" y="1035844"/>
            <a:chExt cx="6743700" cy="3669506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11727341"/>
                </p:ext>
              </p:extLst>
            </p:nvPr>
          </p:nvGraphicFramePr>
          <p:xfrm>
            <a:off x="1143000" y="1035844"/>
            <a:ext cx="6743700" cy="366950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5" name="Straight Connector 4"/>
            <p:cNvCxnSpPr/>
            <p:nvPr/>
          </p:nvCxnSpPr>
          <p:spPr>
            <a:xfrm>
              <a:off x="1905000" y="3048000"/>
              <a:ext cx="5715000" cy="0"/>
            </a:xfrm>
            <a:prstGeom prst="line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905000" y="1504950"/>
              <a:ext cx="5715000" cy="0"/>
            </a:xfrm>
            <a:prstGeom prst="line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5372100" y="1304895"/>
              <a:ext cx="1786647" cy="3770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sr-Cyrl-RS" sz="2667" dirty="0" smtClean="0"/>
                <a:t>Предуга пауза</a:t>
              </a:r>
              <a:endParaRPr lang="en-US" sz="2667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84323" y="2828895"/>
              <a:ext cx="2036324" cy="3770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sr-Cyrl-RS" sz="2667" dirty="0" smtClean="0"/>
                <a:t>Прекратка пауза</a:t>
              </a:r>
              <a:endParaRPr lang="en-US" sz="2667" dirty="0"/>
            </a:p>
          </p:txBody>
        </p:sp>
        <p:cxnSp>
          <p:nvCxnSpPr>
            <p:cNvPr id="16" name="Straight Arrow Connector 15"/>
            <p:cNvCxnSpPr>
              <a:stCxn id="12" idx="2"/>
              <a:endCxn id="14" idx="0"/>
            </p:cNvCxnSpPr>
            <p:nvPr/>
          </p:nvCxnSpPr>
          <p:spPr>
            <a:xfrm flipH="1">
              <a:off x="6102485" y="1681971"/>
              <a:ext cx="162938" cy="1146924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084323" y="1885950"/>
              <a:ext cx="2362200" cy="9927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r-Cyrl-RS" sz="2667" dirty="0" smtClean="0"/>
                <a:t>Мора се прилагодити стању мреже!</a:t>
              </a:r>
              <a:endParaRPr lang="en-US" sz="2667" dirty="0"/>
            </a:p>
          </p:txBody>
        </p:sp>
      </p:grpSp>
      <p:sp>
        <p:nvSpPr>
          <p:cNvPr id="17" name="TextBox 16"/>
          <p:cNvSpPr txBox="1"/>
          <p:nvPr/>
        </p:nvSpPr>
        <p:spPr>
          <a:xfrm rot="16200000">
            <a:off x="533802" y="3307282"/>
            <a:ext cx="1396280" cy="502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667" dirty="0" smtClean="0"/>
              <a:t>RTT</a:t>
            </a:r>
            <a:r>
              <a:rPr lang="en-US" sz="2667" dirty="0" smtClean="0"/>
              <a:t> </a:t>
            </a:r>
            <a:r>
              <a:rPr lang="en-US" sz="2667" dirty="0"/>
              <a:t>(</a:t>
            </a:r>
            <a:r>
              <a:rPr lang="en-US" sz="2667" dirty="0" err="1"/>
              <a:t>ms</a:t>
            </a:r>
            <a:r>
              <a:rPr lang="en-US" sz="2667" dirty="0"/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61874" y="6257924"/>
            <a:ext cx="1720327" cy="502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667" dirty="0"/>
              <a:t>в</a:t>
            </a:r>
            <a:r>
              <a:rPr lang="sr-Cyrl-RS" sz="2667" dirty="0" smtClean="0"/>
              <a:t>реме (</a:t>
            </a:r>
            <a:r>
              <a:rPr lang="sr-Latn-RS" sz="2667" dirty="0" smtClean="0"/>
              <a:t>s</a:t>
            </a:r>
            <a:r>
              <a:rPr lang="sr-Cyrl-RS" sz="2667" dirty="0" smtClean="0"/>
              <a:t>)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52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0849573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Прилагодљиве паузе (тајмаути)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702833" y="1788319"/>
            <a:ext cx="10011784" cy="4470400"/>
          </a:xfrm>
        </p:spPr>
        <p:txBody>
          <a:bodyPr>
            <a:normAutofit lnSpcReduction="10000"/>
          </a:bodyPr>
          <a:lstStyle/>
          <a:p>
            <a:r>
              <a:rPr lang="sr-Cyrl-RS" sz="3200" dirty="0" smtClean="0"/>
              <a:t>Идеја је да се оцени краткорочни </a:t>
            </a:r>
            <a:r>
              <a:rPr lang="sr-Latn-RS" sz="3200" dirty="0" smtClean="0"/>
              <a:t>RTT</a:t>
            </a:r>
            <a:r>
              <a:rPr lang="sr-Cyrl-RS" sz="3200" dirty="0"/>
              <a:t> </a:t>
            </a:r>
            <a:r>
              <a:rPr lang="sr-Cyrl-RS" sz="3200" dirty="0" smtClean="0"/>
              <a:t>и његова варијанса</a:t>
            </a:r>
          </a:p>
          <a:p>
            <a:r>
              <a:rPr lang="sr-Cyrl-RS" sz="3200" dirty="0" smtClean="0"/>
              <a:t>И онда то искористи за постављање трајања паузе</a:t>
            </a:r>
          </a:p>
          <a:p>
            <a:r>
              <a:rPr lang="sr-Cyrl-RS" sz="3200" dirty="0" smtClean="0"/>
              <a:t>Формула заснована на померајућим просецима:</a:t>
            </a:r>
            <a:endParaRPr lang="en-US" sz="3200" dirty="0"/>
          </a:p>
          <a:p>
            <a:pPr marL="1219170" lvl="1" indent="-685783">
              <a:buFont typeface="+mj-lt"/>
              <a:buAutoNum type="arabicPeriod"/>
            </a:pPr>
            <a:r>
              <a:rPr lang="en-US" sz="2667" dirty="0" smtClean="0"/>
              <a:t>SRTT</a:t>
            </a:r>
            <a:r>
              <a:rPr lang="en-US" sz="2667" baseline="-25000" dirty="0" smtClean="0"/>
              <a:t>N+1</a:t>
            </a:r>
            <a:r>
              <a:rPr lang="en-US" sz="2667" dirty="0" smtClean="0"/>
              <a:t> </a:t>
            </a:r>
            <a:r>
              <a:rPr lang="en-US" sz="2667" dirty="0"/>
              <a:t>= 0.9*SRTT</a:t>
            </a:r>
            <a:r>
              <a:rPr lang="en-US" sz="2667" baseline="-25000" dirty="0"/>
              <a:t>N</a:t>
            </a:r>
            <a:r>
              <a:rPr lang="en-US" sz="2667" dirty="0"/>
              <a:t> + 0.1*RTT</a:t>
            </a:r>
            <a:r>
              <a:rPr lang="en-US" sz="2667" baseline="-25000" dirty="0"/>
              <a:t>N+1</a:t>
            </a:r>
          </a:p>
          <a:p>
            <a:pPr marL="1219170" lvl="1" indent="-685783">
              <a:buFont typeface="+mj-lt"/>
              <a:buAutoNum type="arabicPeriod"/>
            </a:pPr>
            <a:r>
              <a:rPr lang="en-US" sz="2667" dirty="0"/>
              <a:t>Svar</a:t>
            </a:r>
            <a:r>
              <a:rPr lang="en-US" sz="2667" baseline="-25000" dirty="0"/>
              <a:t>N+1</a:t>
            </a:r>
            <a:r>
              <a:rPr lang="en-US" sz="2667" dirty="0"/>
              <a:t> = 0.9*</a:t>
            </a:r>
            <a:r>
              <a:rPr lang="en-US" sz="2667" dirty="0" err="1"/>
              <a:t>Svar</a:t>
            </a:r>
            <a:r>
              <a:rPr lang="en-US" sz="2667" baseline="-25000" dirty="0" err="1"/>
              <a:t>N</a:t>
            </a:r>
            <a:r>
              <a:rPr lang="en-US" sz="2667" dirty="0"/>
              <a:t> + 0.1*|RTT</a:t>
            </a:r>
            <a:r>
              <a:rPr lang="en-US" sz="2667" baseline="-25000" dirty="0"/>
              <a:t>N+1</a:t>
            </a:r>
            <a:r>
              <a:rPr lang="en-US" sz="2667" dirty="0"/>
              <a:t>– SRTT</a:t>
            </a:r>
            <a:r>
              <a:rPr lang="en-US" sz="2667" baseline="-25000" dirty="0"/>
              <a:t>N+1</a:t>
            </a:r>
            <a:r>
              <a:rPr lang="en-US" sz="2667" dirty="0" smtClean="0"/>
              <a:t>|</a:t>
            </a:r>
            <a:endParaRPr lang="en-US" sz="1600" dirty="0"/>
          </a:p>
          <a:p>
            <a:r>
              <a:rPr lang="sr-Cyrl-RS" sz="3200" dirty="0" smtClean="0"/>
              <a:t>Пауза треба да буде увек изнад оцене </a:t>
            </a:r>
            <a:r>
              <a:rPr lang="sr-Latn-RS" sz="3200" dirty="0" smtClean="0"/>
              <a:t>RTT:</a:t>
            </a:r>
            <a:endParaRPr lang="en-US" sz="3200" dirty="0"/>
          </a:p>
          <a:p>
            <a:pPr lvl="1"/>
            <a:r>
              <a:rPr lang="en-US" sz="2667" dirty="0" smtClean="0"/>
              <a:t>TCP </a:t>
            </a:r>
            <a:r>
              <a:rPr lang="en-US" sz="2667" dirty="0" err="1"/>
              <a:t>Timeout</a:t>
            </a:r>
            <a:r>
              <a:rPr lang="en-US" sz="2667" baseline="-25000" dirty="0" err="1"/>
              <a:t>N</a:t>
            </a:r>
            <a:r>
              <a:rPr lang="en-US" sz="2667" dirty="0"/>
              <a:t> = SRTT</a:t>
            </a:r>
            <a:r>
              <a:rPr lang="en-US" sz="2667" baseline="-25000" dirty="0"/>
              <a:t>N</a:t>
            </a:r>
            <a:r>
              <a:rPr lang="en-US" sz="2667" dirty="0"/>
              <a:t> + </a:t>
            </a:r>
            <a:r>
              <a:rPr lang="en-US" sz="2667" dirty="0" smtClean="0"/>
              <a:t>4*</a:t>
            </a:r>
            <a:r>
              <a:rPr lang="en-US" sz="2667" dirty="0" err="1" smtClean="0"/>
              <a:t>Svar</a:t>
            </a:r>
            <a:r>
              <a:rPr lang="en-US" sz="2667" baseline="-25000" dirty="0" err="1" smtClean="0"/>
              <a:t>N</a:t>
            </a:r>
            <a:endParaRPr lang="sr-Latn-RS" sz="2667" baseline="-25000" dirty="0" smtClean="0"/>
          </a:p>
          <a:p>
            <a:pPr lvl="1"/>
            <a:r>
              <a:rPr lang="sr-Cyrl-RS" sz="2667" dirty="0" smtClean="0"/>
              <a:t>Што је већа варијанса, мање смо сигурни, </a:t>
            </a:r>
            <a:br>
              <a:rPr lang="sr-Cyrl-RS" sz="2667" dirty="0" smtClean="0"/>
            </a:br>
            <a:r>
              <a:rPr lang="sr-Cyrl-RS" sz="2667" dirty="0" smtClean="0"/>
              <a:t>па је и горња граница више удаљена</a:t>
            </a:r>
            <a:endParaRPr lang="en-US" sz="2667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145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Пример прилагодљиве паузе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8966649"/>
              </p:ext>
            </p:extLst>
          </p:nvPr>
        </p:nvGraphicFramePr>
        <p:xfrm>
          <a:off x="1447800" y="1381125"/>
          <a:ext cx="8991600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 rot="16200000">
            <a:off x="533800" y="3323158"/>
            <a:ext cx="139628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RTT (</a:t>
            </a:r>
            <a:r>
              <a:rPr lang="en-US" sz="2667" dirty="0" err="1"/>
              <a:t>ms</a:t>
            </a:r>
            <a:r>
              <a:rPr lang="en-US" sz="2667" dirty="0"/>
              <a:t>)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181600" y="3701541"/>
            <a:ext cx="1117600" cy="61653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99200" y="3403520"/>
            <a:ext cx="862480" cy="50276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67" dirty="0"/>
              <a:t>SRTT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5993032" y="5194261"/>
            <a:ext cx="509368" cy="31116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502400" y="4953000"/>
            <a:ext cx="768928" cy="50276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67" dirty="0" err="1"/>
              <a:t>Svar</a:t>
            </a:r>
            <a:endParaRPr lang="en-US" sz="2667" dirty="0"/>
          </a:p>
        </p:txBody>
      </p:sp>
      <p:sp>
        <p:nvSpPr>
          <p:cNvPr id="13" name="TextBox 12"/>
          <p:cNvSpPr txBox="1"/>
          <p:nvPr/>
        </p:nvSpPr>
        <p:spPr>
          <a:xfrm>
            <a:off x="8261874" y="6257924"/>
            <a:ext cx="1720327" cy="502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667" dirty="0"/>
              <a:t>в</a:t>
            </a:r>
            <a:r>
              <a:rPr lang="sr-Cyrl-RS" sz="2667" dirty="0" smtClean="0"/>
              <a:t>реме (</a:t>
            </a:r>
            <a:r>
              <a:rPr lang="sr-Latn-RS" sz="2667" dirty="0" smtClean="0"/>
              <a:t>s</a:t>
            </a:r>
            <a:r>
              <a:rPr lang="sr-Cyrl-RS" sz="2667" dirty="0" smtClean="0"/>
              <a:t>)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54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238855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Пример прилагодљиве паузе </a:t>
            </a:r>
            <a:r>
              <a:rPr lang="en-US" dirty="0" smtClean="0"/>
              <a:t>(2)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8813902"/>
              </p:ext>
            </p:extLst>
          </p:nvPr>
        </p:nvGraphicFramePr>
        <p:xfrm>
          <a:off x="1447800" y="1381125"/>
          <a:ext cx="8991600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 rot="16200000">
            <a:off x="533800" y="3323158"/>
            <a:ext cx="139628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RTT (</a:t>
            </a:r>
            <a:r>
              <a:rPr lang="en-US" sz="2667" dirty="0" err="1"/>
              <a:t>ms</a:t>
            </a:r>
            <a:r>
              <a:rPr lang="en-US" sz="2667" dirty="0"/>
              <a:t>)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588000" y="2413000"/>
            <a:ext cx="914400" cy="47074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477001" y="2114893"/>
            <a:ext cx="3236912" cy="50276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sr-Cyrl-RS" sz="2667" dirty="0" smtClean="0"/>
              <a:t>Пауза </a:t>
            </a:r>
            <a:r>
              <a:rPr lang="en-US" sz="2667" dirty="0" smtClean="0"/>
              <a:t>(SRTT </a:t>
            </a:r>
            <a:r>
              <a:rPr lang="en-US" sz="2667" dirty="0"/>
              <a:t>+ 4*</a:t>
            </a:r>
            <a:r>
              <a:rPr lang="en-US" sz="2667" dirty="0" err="1"/>
              <a:t>Svar</a:t>
            </a:r>
            <a:r>
              <a:rPr lang="en-US" sz="2667" dirty="0"/>
              <a:t>)</a:t>
            </a:r>
          </a:p>
        </p:txBody>
      </p:sp>
      <p:sp>
        <p:nvSpPr>
          <p:cNvPr id="4" name="Oval 3"/>
          <p:cNvSpPr/>
          <p:nvPr/>
        </p:nvSpPr>
        <p:spPr>
          <a:xfrm>
            <a:off x="4124153" y="2263947"/>
            <a:ext cx="298107" cy="29810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" name="TextBox 16"/>
          <p:cNvSpPr txBox="1"/>
          <p:nvPr/>
        </p:nvSpPr>
        <p:spPr>
          <a:xfrm>
            <a:off x="2438399" y="1570752"/>
            <a:ext cx="1370916" cy="9131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2667" dirty="0" smtClean="0"/>
              <a:t>Кратка пауза</a:t>
            </a:r>
            <a:endParaRPr lang="en-US" sz="2667" dirty="0"/>
          </a:p>
        </p:txBody>
      </p:sp>
      <p:cxnSp>
        <p:nvCxnSpPr>
          <p:cNvPr id="18" name="Straight Arrow Connector 17"/>
          <p:cNvCxnSpPr>
            <a:endCxn id="4" idx="1"/>
          </p:cNvCxnSpPr>
          <p:nvPr/>
        </p:nvCxnSpPr>
        <p:spPr>
          <a:xfrm>
            <a:off x="3809317" y="2070465"/>
            <a:ext cx="358495" cy="23714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261874" y="6257924"/>
            <a:ext cx="1720327" cy="502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667" dirty="0"/>
              <a:t>в</a:t>
            </a:r>
            <a:r>
              <a:rPr lang="sr-Cyrl-RS" sz="2667" dirty="0" smtClean="0"/>
              <a:t>реме (</a:t>
            </a:r>
            <a:r>
              <a:rPr lang="sr-Latn-RS" sz="2667" dirty="0" smtClean="0"/>
              <a:t>s</a:t>
            </a:r>
            <a:r>
              <a:rPr lang="sr-Cyrl-RS" sz="2667" dirty="0" smtClean="0"/>
              <a:t>)</a:t>
            </a:r>
            <a:endParaRPr lang="en-US" sz="26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55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286688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TCP – Transmission Control Protocol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56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TCP </a:t>
            </a:r>
            <a:r>
              <a:rPr lang="sr-Cyrl-RS" dirty="0" smtClean="0"/>
              <a:t>својства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838200" y="1800814"/>
            <a:ext cx="7620000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Поуздан ток бајтова</a:t>
            </a:r>
            <a:endParaRPr lang="en-US" sz="3733" dirty="0"/>
          </a:p>
          <a:p>
            <a:r>
              <a:rPr lang="sr-Cyrl-RS" sz="3733" dirty="0" smtClean="0"/>
              <a:t>Засован на везама</a:t>
            </a:r>
            <a:endParaRPr lang="en-US" sz="3733" dirty="0"/>
          </a:p>
          <a:p>
            <a:r>
              <a:rPr lang="sr-Cyrl-RS" sz="3733" dirty="0" smtClean="0"/>
              <a:t>Клизни прозори зарад поузданости</a:t>
            </a:r>
            <a:endParaRPr lang="en-US" sz="3733" dirty="0"/>
          </a:p>
          <a:p>
            <a:pPr lvl="1"/>
            <a:r>
              <a:rPr lang="sr-Cyrl-RS" sz="3200" dirty="0" smtClean="0"/>
              <a:t>Са прилагодљивим паузама</a:t>
            </a:r>
            <a:endParaRPr lang="en-US" sz="3200" dirty="0"/>
          </a:p>
          <a:p>
            <a:r>
              <a:rPr lang="sr-Cyrl-RS" sz="3733" dirty="0" smtClean="0"/>
              <a:t>Контрола тока за споре примаоца</a:t>
            </a:r>
            <a:endParaRPr lang="en-US" sz="3733" dirty="0" smtClean="0"/>
          </a:p>
          <a:p>
            <a:pPr marL="0" indent="0">
              <a:buNone/>
            </a:pPr>
            <a:endParaRPr lang="en-US" sz="3733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9741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Поуздан ток бајтова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838335" y="1503570"/>
            <a:ext cx="10515600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Сегменти се могу кретати неуређено и непоуздано кроз мрежни и остале ниже слојеве</a:t>
            </a:r>
            <a:endParaRPr lang="en-US" sz="3733" dirty="0"/>
          </a:p>
          <a:p>
            <a:pPr lvl="1"/>
            <a:r>
              <a:rPr lang="sr-Cyrl-RS" sz="3200" dirty="0" smtClean="0"/>
              <a:t>Међутим, транспортни слој их уређује, проверава, и апликативном шаље поуздано и по реду</a:t>
            </a:r>
            <a:endParaRPr lang="en-US" sz="32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749620" y="3330228"/>
            <a:ext cx="10843369" cy="3295223"/>
            <a:chOff x="466725" y="1801396"/>
            <a:chExt cx="8328092" cy="2530848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b="23295"/>
            <a:stretch>
              <a:fillRect/>
            </a:stretch>
          </p:blipFill>
          <p:spPr bwMode="auto">
            <a:xfrm>
              <a:off x="466725" y="2070252"/>
              <a:ext cx="4543426" cy="1357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 b="29655"/>
            <a:stretch>
              <a:fillRect/>
            </a:stretch>
          </p:blipFill>
          <p:spPr bwMode="auto">
            <a:xfrm>
              <a:off x="6137358" y="2475063"/>
              <a:ext cx="2195430" cy="971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798089" y="3645368"/>
              <a:ext cx="3924301" cy="638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Cyrl-RS" sz="2400" dirty="0" smtClean="0"/>
                <a:t>Четири независно послата сегмента, сваки са по 512 бајтова</a:t>
              </a:r>
              <a:endParaRPr lang="en-US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18439" y="3694009"/>
              <a:ext cx="3376378" cy="638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2048 </a:t>
              </a:r>
              <a:r>
                <a:rPr lang="sr-Cyrl-RS" sz="2400" dirty="0" smtClean="0"/>
                <a:t>уређена бајта послата поуздано апликативном слоју</a:t>
              </a:r>
              <a:endParaRPr lang="en-US" sz="2400" dirty="0"/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 rot="16200000" flipH="1">
              <a:off x="7148513" y="3545611"/>
              <a:ext cx="295275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 rot="5400000" flipH="1" flipV="1">
              <a:off x="1973603" y="3545611"/>
              <a:ext cx="295275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 rot="5400000" flipH="1" flipV="1">
              <a:off x="4291013" y="3545613"/>
              <a:ext cx="295275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rot="5400000" flipH="1" flipV="1">
              <a:off x="773859" y="3525765"/>
              <a:ext cx="295275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 rot="5400000" flipH="1" flipV="1">
              <a:off x="3144166" y="3525766"/>
              <a:ext cx="295275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2227883" y="1801396"/>
              <a:ext cx="1775584" cy="4491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3200" dirty="0" smtClean="0"/>
                <a:t>Пошиљалац</a:t>
              </a:r>
              <a:endParaRPr lang="en-US" sz="32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74092" y="1801793"/>
              <a:ext cx="1521964" cy="4491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3200" dirty="0" smtClean="0"/>
                <a:t>Прималац</a:t>
              </a:r>
              <a:endParaRPr lang="en-US" sz="3200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58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461446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Поуздан ток бајтова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33891" y="1413753"/>
            <a:ext cx="11442551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Слање и примање података у оба смера</a:t>
            </a:r>
            <a:endParaRPr lang="en-US" sz="3733" dirty="0"/>
          </a:p>
          <a:p>
            <a:pPr lvl="1"/>
            <a:r>
              <a:rPr lang="sr-Cyrl-RS" sz="3200" dirty="0" smtClean="0"/>
              <a:t>Контролне информације (нпр. </a:t>
            </a:r>
            <a:r>
              <a:rPr lang="en-US" sz="3200" cap="small" dirty="0" err="1" smtClean="0"/>
              <a:t>ack</a:t>
            </a:r>
            <a:r>
              <a:rPr lang="en-US" sz="3200" dirty="0" smtClean="0"/>
              <a:t>)</a:t>
            </a:r>
            <a:r>
              <a:rPr lang="sr-Cyrl-RS" sz="3200" dirty="0" smtClean="0"/>
              <a:t> се често шаљу као делови долазних сегмената за податке из другог смера (шлепање)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grpSp>
        <p:nvGrpSpPr>
          <p:cNvPr id="36" name="Group 35"/>
          <p:cNvGrpSpPr/>
          <p:nvPr/>
        </p:nvGrpSpPr>
        <p:grpSpPr>
          <a:xfrm>
            <a:off x="1064555" y="3801353"/>
            <a:ext cx="5645663" cy="1565393"/>
            <a:chOff x="798416" y="2851014"/>
            <a:chExt cx="4234247" cy="1174045"/>
          </a:xfrm>
        </p:grpSpPr>
        <p:cxnSp>
          <p:nvCxnSpPr>
            <p:cNvPr id="20" name="Straight Connector 19"/>
            <p:cNvCxnSpPr>
              <a:stCxn id="25" idx="3"/>
              <a:endCxn id="26" idx="1"/>
            </p:cNvCxnSpPr>
            <p:nvPr/>
          </p:nvCxnSpPr>
          <p:spPr>
            <a:xfrm>
              <a:off x="1114848" y="3656470"/>
              <a:ext cx="3612202" cy="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798416" y="3437179"/>
              <a:ext cx="316432" cy="43858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727050" y="3437181"/>
              <a:ext cx="305613" cy="43858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B</a:t>
              </a: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1352874" y="3268653"/>
              <a:ext cx="1771326" cy="756406"/>
              <a:chOff x="1360519" y="2833102"/>
              <a:chExt cx="1771326" cy="756406"/>
            </a:xfrm>
          </p:grpSpPr>
          <p:cxnSp>
            <p:nvCxnSpPr>
              <p:cNvPr id="21" name="Straight Arrow Connector 20"/>
              <p:cNvCxnSpPr/>
              <p:nvPr/>
            </p:nvCxnSpPr>
            <p:spPr>
              <a:xfrm flipH="1">
                <a:off x="1360519" y="3453996"/>
                <a:ext cx="280691" cy="0"/>
              </a:xfrm>
              <a:prstGeom prst="straightConnector1">
                <a:avLst/>
              </a:prstGeom>
              <a:ln w="28575">
                <a:solidFill>
                  <a:schemeClr val="accent3">
                    <a:lumMod val="40000"/>
                    <a:lumOff val="6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1650939" y="3314225"/>
                <a:ext cx="281698" cy="275283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1932637" y="3314225"/>
                <a:ext cx="1199208" cy="275283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667" dirty="0" smtClean="0">
                    <a:solidFill>
                      <a:schemeClr val="tx1"/>
                    </a:solidFill>
                  </a:rPr>
                  <a:t>data </a:t>
                </a:r>
                <a:r>
                  <a:rPr lang="en-US" sz="2667" cap="small" dirty="0" err="1" smtClean="0">
                    <a:solidFill>
                      <a:schemeClr val="tx1"/>
                    </a:solidFill>
                  </a:rPr>
                  <a:t>b</a:t>
                </a:r>
                <a:r>
                  <a:rPr lang="en-US" sz="2133" cap="small" dirty="0" err="1">
                    <a:solidFill>
                      <a:schemeClr val="tx1"/>
                    </a:solidFill>
                    <a:sym typeface="Wingdings" pitchFamily="2" charset="2"/>
                  </a:rPr>
                  <a:t></a:t>
                </a:r>
                <a:r>
                  <a:rPr lang="en-US" sz="2667" cap="small" dirty="0" err="1">
                    <a:solidFill>
                      <a:schemeClr val="tx1"/>
                    </a:solidFill>
                    <a:sym typeface="Wingdings" pitchFamily="2" charset="2"/>
                  </a:rPr>
                  <a:t>a</a:t>
                </a:r>
                <a:endParaRPr lang="en-US" sz="2667" cap="smal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ounded Rectangular Callout 31"/>
              <p:cNvSpPr/>
              <p:nvPr/>
            </p:nvSpPr>
            <p:spPr>
              <a:xfrm>
                <a:off x="1530175" y="2833102"/>
                <a:ext cx="1005282" cy="297535"/>
              </a:xfrm>
              <a:prstGeom prst="wedgeRoundRectCallout">
                <a:avLst>
                  <a:gd name="adj1" fmla="val -22964"/>
                  <a:gd name="adj2" fmla="val 128241"/>
                  <a:gd name="adj3" fmla="val 16667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bIns="0" rtlCol="0" anchor="b"/>
              <a:lstStyle/>
              <a:p>
                <a:pPr algn="ctr"/>
                <a:r>
                  <a:rPr lang="en-US" sz="2667" cap="small" dirty="0" err="1">
                    <a:solidFill>
                      <a:schemeClr val="tx1"/>
                    </a:solidFill>
                  </a:rPr>
                  <a:t>ack</a:t>
                </a:r>
                <a:r>
                  <a:rPr lang="en-US" sz="2667" cap="small" dirty="0">
                    <a:solidFill>
                      <a:schemeClr val="tx1"/>
                    </a:solidFill>
                  </a:rPr>
                  <a:t> </a:t>
                </a:r>
                <a:r>
                  <a:rPr lang="en-US" sz="2667" cap="small" dirty="0" err="1">
                    <a:solidFill>
                      <a:schemeClr val="tx1"/>
                    </a:solidFill>
                  </a:rPr>
                  <a:t>a</a:t>
                </a:r>
                <a:r>
                  <a:rPr lang="en-US" sz="2133" cap="small" dirty="0" err="1">
                    <a:solidFill>
                      <a:schemeClr val="tx1"/>
                    </a:solidFill>
                    <a:sym typeface="Wingdings" pitchFamily="2" charset="2"/>
                  </a:rPr>
                  <a:t></a:t>
                </a:r>
                <a:r>
                  <a:rPr lang="en-US" sz="2667" cap="small" dirty="0" err="1">
                    <a:solidFill>
                      <a:schemeClr val="tx1"/>
                    </a:solidFill>
                    <a:sym typeface="Wingdings" pitchFamily="2" charset="2"/>
                  </a:rPr>
                  <a:t>b</a:t>
                </a:r>
                <a:endParaRPr lang="en-US" sz="2667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2895393" y="2851014"/>
              <a:ext cx="1796212" cy="738663"/>
              <a:chOff x="3080225" y="2500806"/>
              <a:chExt cx="1796212" cy="738663"/>
            </a:xfrm>
          </p:grpSpPr>
          <p:sp>
            <p:nvSpPr>
              <p:cNvPr id="23" name="Rounded Rectangular Callout 22"/>
              <p:cNvSpPr/>
              <p:nvPr/>
            </p:nvSpPr>
            <p:spPr>
              <a:xfrm>
                <a:off x="3765461" y="2500806"/>
                <a:ext cx="1005282" cy="297535"/>
              </a:xfrm>
              <a:prstGeom prst="wedgeRoundRectCallout">
                <a:avLst>
                  <a:gd name="adj1" fmla="val 18645"/>
                  <a:gd name="adj2" fmla="val 118433"/>
                  <a:gd name="adj3" fmla="val 16667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bIns="0" rtlCol="0" anchor="b"/>
              <a:lstStyle/>
              <a:p>
                <a:pPr algn="ctr"/>
                <a:r>
                  <a:rPr lang="en-US" sz="2667" cap="small" dirty="0" err="1">
                    <a:solidFill>
                      <a:schemeClr val="tx1"/>
                    </a:solidFill>
                  </a:rPr>
                  <a:t>ack</a:t>
                </a:r>
                <a:r>
                  <a:rPr lang="en-US" sz="2667" cap="small" dirty="0">
                    <a:solidFill>
                      <a:schemeClr val="tx1"/>
                    </a:solidFill>
                  </a:rPr>
                  <a:t> </a:t>
                </a:r>
                <a:r>
                  <a:rPr lang="en-US" sz="2667" cap="small" dirty="0" err="1">
                    <a:solidFill>
                      <a:schemeClr val="tx1"/>
                    </a:solidFill>
                  </a:rPr>
                  <a:t>b</a:t>
                </a:r>
                <a:r>
                  <a:rPr lang="en-US" sz="2133" cap="small" dirty="0" err="1">
                    <a:solidFill>
                      <a:schemeClr val="tx1"/>
                    </a:solidFill>
                    <a:sym typeface="Wingdings" pitchFamily="2" charset="2"/>
                  </a:rPr>
                  <a:t></a:t>
                </a:r>
                <a:r>
                  <a:rPr lang="en-US" sz="2667" cap="small" dirty="0" err="1">
                    <a:solidFill>
                      <a:schemeClr val="tx1"/>
                    </a:solidFill>
                    <a:sym typeface="Wingdings" pitchFamily="2" charset="2"/>
                  </a:rPr>
                  <a:t>a</a:t>
                </a:r>
                <a:endParaRPr lang="en-US" sz="2667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0" name="Straight Arrow Connector 29"/>
              <p:cNvCxnSpPr/>
              <p:nvPr/>
            </p:nvCxnSpPr>
            <p:spPr>
              <a:xfrm>
                <a:off x="4595746" y="3103957"/>
                <a:ext cx="280691" cy="0"/>
              </a:xfrm>
              <a:prstGeom prst="straightConnector1">
                <a:avLst/>
              </a:prstGeom>
              <a:ln w="28575">
                <a:solidFill>
                  <a:schemeClr val="accent3">
                    <a:lumMod val="40000"/>
                    <a:lumOff val="6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30"/>
              <p:cNvSpPr/>
              <p:nvPr/>
            </p:nvSpPr>
            <p:spPr>
              <a:xfrm>
                <a:off x="4297286" y="2963692"/>
                <a:ext cx="281698" cy="275283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080225" y="2964186"/>
                <a:ext cx="1220214" cy="275283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667" dirty="0">
                    <a:solidFill>
                      <a:schemeClr val="tx1"/>
                    </a:solidFill>
                  </a:rPr>
                  <a:t>data </a:t>
                </a:r>
                <a:r>
                  <a:rPr lang="en-US" sz="2667" cap="small" dirty="0" err="1">
                    <a:solidFill>
                      <a:schemeClr val="tx1"/>
                    </a:solidFill>
                  </a:rPr>
                  <a:t>a</a:t>
                </a:r>
                <a:r>
                  <a:rPr lang="en-US" sz="2133" cap="small" dirty="0" err="1">
                    <a:solidFill>
                      <a:schemeClr val="tx1"/>
                    </a:solidFill>
                    <a:sym typeface="Wingdings" pitchFamily="2" charset="2"/>
                  </a:rPr>
                  <a:t></a:t>
                </a:r>
                <a:r>
                  <a:rPr lang="en-US" sz="2667" cap="small" dirty="0" err="1">
                    <a:solidFill>
                      <a:schemeClr val="tx1"/>
                    </a:solidFill>
                    <a:sym typeface="Wingdings" pitchFamily="2" charset="2"/>
                  </a:rPr>
                  <a:t>b</a:t>
                </a:r>
                <a:endParaRPr lang="en-US" sz="2667" cap="small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5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Типови сервиса на транспортном слоју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312998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Два основна типа</a:t>
            </a:r>
            <a:r>
              <a:rPr lang="en-US" sz="3733" dirty="0" smtClean="0"/>
              <a:t> </a:t>
            </a:r>
            <a:r>
              <a:rPr lang="sr-Cyrl-RS" sz="3733" dirty="0" smtClean="0"/>
              <a:t>су подржана, </a:t>
            </a:r>
            <a:br>
              <a:rPr lang="sr-Cyrl-RS" sz="3733" dirty="0" smtClean="0"/>
            </a:br>
            <a:r>
              <a:rPr lang="sr-Cyrl-RS" sz="3733" dirty="0" smtClean="0"/>
              <a:t>али се могу реализовати и другачија решења</a:t>
            </a:r>
            <a:endParaRPr lang="en-US" sz="3733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897654"/>
              </p:ext>
            </p:extLst>
          </p:nvPr>
        </p:nvGraphicFramePr>
        <p:xfrm>
          <a:off x="914400" y="3846288"/>
          <a:ext cx="6502400" cy="221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3772"/>
                <a:gridCol w="2513428"/>
                <a:gridCol w="2235200"/>
              </a:tblGrid>
              <a:tr h="470504">
                <a:tc>
                  <a:txBody>
                    <a:bodyPr/>
                    <a:lstStyle/>
                    <a:p>
                      <a:pPr algn="ctr" fontAlgn="b"/>
                      <a:endParaRPr lang="en-US" sz="2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7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Непоуздано</a:t>
                      </a:r>
                      <a:endParaRPr lang="en-US" sz="2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7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Поуздано</a:t>
                      </a:r>
                      <a:endParaRPr lang="en-US" sz="2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0504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7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Поруке</a:t>
                      </a:r>
                      <a:endParaRPr lang="en-US" sz="2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Датаграми </a:t>
                      </a:r>
                      <a:r>
                        <a:rPr lang="en-US" sz="2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(UDP)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?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0504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7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Ток података</a:t>
                      </a:r>
                      <a:endParaRPr lang="en-US" sz="2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?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Токови </a:t>
                      </a:r>
                      <a:r>
                        <a:rPr lang="en-US" sz="27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(TCP)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</a:t>
            </a:r>
            <a:r>
              <a:rPr lang="sr-Cyrl-RS" dirty="0" smtClean="0"/>
              <a:t>заглавље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9968753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Портови идентификују програме </a:t>
            </a:r>
            <a:r>
              <a:rPr lang="en-US" sz="3733" dirty="0" smtClean="0"/>
              <a:t>(socket </a:t>
            </a:r>
            <a:r>
              <a:rPr lang="en-US" sz="3733" dirty="0"/>
              <a:t>API)</a:t>
            </a:r>
          </a:p>
          <a:p>
            <a:pPr lvl="1"/>
            <a:r>
              <a:rPr lang="en-US" sz="3200" dirty="0" smtClean="0"/>
              <a:t>16-</a:t>
            </a:r>
            <a:r>
              <a:rPr lang="sr-Cyrl-RS" sz="3200" dirty="0" smtClean="0"/>
              <a:t>битни идентификатори</a:t>
            </a:r>
            <a:endParaRPr lang="en-US" sz="32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t="12151" b="16789"/>
          <a:stretch/>
        </p:blipFill>
        <p:spPr bwMode="auto">
          <a:xfrm>
            <a:off x="438749" y="2814535"/>
            <a:ext cx="7282851" cy="3305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15547" y="2930191"/>
            <a:ext cx="3470575" cy="497732"/>
          </a:xfrm>
          <a:prstGeom prst="rect">
            <a:avLst/>
          </a:prstGeom>
          <a:solidFill>
            <a:srgbClr val="FFD9F8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Rectangle 8"/>
          <p:cNvSpPr/>
          <p:nvPr/>
        </p:nvSpPr>
        <p:spPr>
          <a:xfrm>
            <a:off x="4092069" y="2924786"/>
            <a:ext cx="3470575" cy="497732"/>
          </a:xfrm>
          <a:prstGeom prst="rect">
            <a:avLst/>
          </a:prstGeom>
          <a:solidFill>
            <a:srgbClr val="FFD9F8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8614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</a:t>
            </a:r>
            <a:r>
              <a:rPr lang="sr-Cyrl-RS" dirty="0" smtClean="0"/>
              <a:t>заглавље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173148" cy="4775200"/>
          </a:xfrm>
        </p:spPr>
        <p:txBody>
          <a:bodyPr>
            <a:normAutofit/>
          </a:bodyPr>
          <a:lstStyle/>
          <a:p>
            <a:r>
              <a:rPr lang="en-US" sz="3733" cap="small" dirty="0" err="1"/>
              <a:t>seq</a:t>
            </a:r>
            <a:r>
              <a:rPr lang="en-US" sz="3733" cap="small" dirty="0"/>
              <a:t>/</a:t>
            </a:r>
            <a:r>
              <a:rPr lang="en-US" sz="3733" cap="small" dirty="0" err="1"/>
              <a:t>ack</a:t>
            </a:r>
            <a:r>
              <a:rPr lang="en-US" sz="3733" dirty="0"/>
              <a:t> </a:t>
            </a:r>
            <a:r>
              <a:rPr lang="sr-Cyrl-RS" sz="3733" dirty="0" smtClean="0"/>
              <a:t>бројеви се користе у оквиру протокола клизних прозора</a:t>
            </a:r>
            <a:endParaRPr lang="en-US" sz="3733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t="12151" b="16789"/>
          <a:stretch/>
        </p:blipFill>
        <p:spPr bwMode="auto">
          <a:xfrm>
            <a:off x="696087" y="2866417"/>
            <a:ext cx="7282851" cy="3305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866938" y="3508750"/>
            <a:ext cx="6941149" cy="1014417"/>
            <a:chOff x="464634" y="2601367"/>
            <a:chExt cx="5205862" cy="374724"/>
          </a:xfrm>
        </p:grpSpPr>
        <p:sp>
          <p:nvSpPr>
            <p:cNvPr id="11" name="Rectangle 10"/>
            <p:cNvSpPr/>
            <p:nvPr/>
          </p:nvSpPr>
          <p:spPr>
            <a:xfrm>
              <a:off x="464634" y="2602792"/>
              <a:ext cx="2602931" cy="373299"/>
            </a:xfrm>
            <a:prstGeom prst="rect">
              <a:avLst/>
            </a:prstGeom>
            <a:solidFill>
              <a:srgbClr val="FFD9F8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67565" y="2601367"/>
              <a:ext cx="2602931" cy="373299"/>
            </a:xfrm>
            <a:prstGeom prst="rect">
              <a:avLst/>
            </a:prstGeom>
            <a:solidFill>
              <a:srgbClr val="FFD9F8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375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</a:t>
            </a:r>
            <a:r>
              <a:rPr lang="sr-Cyrl-RS" dirty="0" smtClean="0"/>
              <a:t>клизни прозори - прималац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92161" y="1483060"/>
            <a:ext cx="10861639" cy="4775200"/>
          </a:xfrm>
        </p:spPr>
        <p:txBody>
          <a:bodyPr>
            <a:normAutofit/>
          </a:bodyPr>
          <a:lstStyle/>
          <a:p>
            <a:r>
              <a:rPr lang="sr-Cyrl-RS" sz="3733" u="sng" dirty="0" smtClean="0"/>
              <a:t>Кумулативни </a:t>
            </a:r>
            <a:r>
              <a:rPr lang="sr-Latn-RS" sz="3733" u="sng" cap="small" dirty="0" smtClean="0"/>
              <a:t>ACK </a:t>
            </a:r>
            <a:r>
              <a:rPr lang="sr-Cyrl-RS" sz="3733" dirty="0" smtClean="0"/>
              <a:t>говори који је следећи очекивани бајт</a:t>
            </a:r>
            <a:r>
              <a:rPr lang="en-US" sz="3733" dirty="0" smtClean="0"/>
              <a:t> </a:t>
            </a:r>
            <a:r>
              <a:rPr lang="en-US" sz="3733" dirty="0"/>
              <a:t>(“LAS+1”)</a:t>
            </a:r>
          </a:p>
          <a:p>
            <a:r>
              <a:rPr lang="sr-Cyrl-RS" sz="3733" dirty="0" smtClean="0"/>
              <a:t>Опционо, користе се и </a:t>
            </a:r>
            <a:r>
              <a:rPr lang="sr-Cyrl-RS" sz="3733" u="sng" dirty="0" smtClean="0"/>
              <a:t>селективни</a:t>
            </a:r>
            <a:r>
              <a:rPr lang="en-US" sz="3733" u="sng" dirty="0" smtClean="0"/>
              <a:t> </a:t>
            </a:r>
            <a:r>
              <a:rPr lang="sr-Latn-RS" sz="3733" u="sng" cap="small" dirty="0" smtClean="0"/>
              <a:t>ACK</a:t>
            </a:r>
            <a:r>
              <a:rPr lang="sr-Cyrl-RS" sz="3733" u="sng" dirty="0" smtClean="0"/>
              <a:t>-ови</a:t>
            </a:r>
            <a:r>
              <a:rPr lang="en-US" sz="3733" dirty="0" smtClean="0"/>
              <a:t> </a:t>
            </a:r>
            <a:r>
              <a:rPr lang="en-US" sz="3733" dirty="0"/>
              <a:t>(SACK) </a:t>
            </a:r>
            <a:r>
              <a:rPr lang="sr-Cyrl-RS" sz="3733" dirty="0" smtClean="0"/>
              <a:t>зарад оптимизације</a:t>
            </a:r>
            <a:endParaRPr lang="en-US" sz="3733" dirty="0"/>
          </a:p>
          <a:p>
            <a:pPr lvl="1"/>
            <a:r>
              <a:rPr lang="sr-Cyrl-RS" sz="3200" dirty="0" smtClean="0"/>
              <a:t>Листање до три опсега примљених бајтова</a:t>
            </a:r>
            <a:endParaRPr lang="en-US" sz="32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1976039" y="4670925"/>
            <a:ext cx="4132932" cy="1243492"/>
            <a:chOff x="1511213" y="3483737"/>
            <a:chExt cx="3099699" cy="932619"/>
          </a:xfrm>
        </p:grpSpPr>
        <p:cxnSp>
          <p:nvCxnSpPr>
            <p:cNvPr id="10" name="Straight Connector 9"/>
            <p:cNvCxnSpPr/>
            <p:nvPr/>
          </p:nvCxnSpPr>
          <p:spPr>
            <a:xfrm flipV="1">
              <a:off x="1511213" y="4200175"/>
              <a:ext cx="2399306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2148476" y="4200175"/>
              <a:ext cx="280691" cy="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2438896" y="4060404"/>
              <a:ext cx="281698" cy="355952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4" name="Rounded Rectangular Callout 13"/>
            <p:cNvSpPr/>
            <p:nvPr/>
          </p:nvSpPr>
          <p:spPr>
            <a:xfrm>
              <a:off x="1715312" y="3483737"/>
              <a:ext cx="2895600" cy="381000"/>
            </a:xfrm>
            <a:prstGeom prst="wedgeRoundRectCallout">
              <a:avLst>
                <a:gd name="adj1" fmla="val -20060"/>
                <a:gd name="adj2" fmla="val 102085"/>
                <a:gd name="adj3" fmla="val 16667"/>
              </a:avLst>
            </a:prstGeom>
            <a:solidFill>
              <a:srgbClr val="FFD9F8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b"/>
            <a:lstStyle/>
            <a:p>
              <a:pPr algn="ctr"/>
              <a:r>
                <a:rPr lang="en-US" sz="2667" cap="small" dirty="0" err="1">
                  <a:solidFill>
                    <a:schemeClr val="tx1"/>
                  </a:solidFill>
                </a:rPr>
                <a:t>ack</a:t>
              </a:r>
              <a:r>
                <a:rPr lang="en-US" sz="2667" dirty="0">
                  <a:solidFill>
                    <a:schemeClr val="tx1"/>
                  </a:solidFill>
                </a:rPr>
                <a:t> </a:t>
              </a:r>
              <a:r>
                <a:rPr lang="sr-Cyrl-RS" sz="2667" dirty="0" smtClean="0">
                  <a:solidFill>
                    <a:schemeClr val="tx1"/>
                  </a:solidFill>
                </a:rPr>
                <a:t>до </a:t>
              </a:r>
              <a:r>
                <a:rPr lang="en-US" sz="2667" dirty="0" smtClean="0">
                  <a:solidFill>
                    <a:schemeClr val="tx1"/>
                  </a:solidFill>
                </a:rPr>
                <a:t>100 </a:t>
              </a:r>
              <a:r>
                <a:rPr lang="sr-Cyrl-RS" sz="2667" dirty="0" smtClean="0">
                  <a:solidFill>
                    <a:schemeClr val="tx1"/>
                  </a:solidFill>
                </a:rPr>
                <a:t>и </a:t>
              </a:r>
              <a:r>
                <a:rPr lang="sr-Latn-RS" sz="2667" dirty="0" smtClean="0">
                  <a:solidFill>
                    <a:schemeClr val="tx1"/>
                  </a:solidFill>
                </a:rPr>
                <a:t>SACK </a:t>
              </a:r>
              <a:r>
                <a:rPr lang="en-US" sz="2667" dirty="0" smtClean="0">
                  <a:solidFill>
                    <a:schemeClr val="tx1"/>
                  </a:solidFill>
                </a:rPr>
                <a:t>200-299 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6798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</a:t>
            </a:r>
            <a:r>
              <a:rPr lang="sr-Cyrl-RS" dirty="0" smtClean="0"/>
              <a:t>клизни прозори – пошиљалац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9490" y="1483062"/>
            <a:ext cx="10331188" cy="4775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200" dirty="0" smtClean="0"/>
              <a:t>Користи прилагодљиву паузу за ретрансмисију сегмената који почињу од </a:t>
            </a:r>
            <a:r>
              <a:rPr lang="en-US" sz="3200" dirty="0" smtClean="0"/>
              <a:t>LAS+1</a:t>
            </a:r>
            <a:endParaRPr lang="en-US" sz="3200" dirty="0"/>
          </a:p>
          <a:p>
            <a:pPr>
              <a:lnSpc>
                <a:spcPct val="90000"/>
              </a:lnSpc>
            </a:pPr>
            <a:r>
              <a:rPr lang="sr-Cyrl-RS" sz="3200" dirty="0" smtClean="0"/>
              <a:t>Користи хеуристику како би брже закључио који сегменти су изгубљени и тиме избегао истек паузе</a:t>
            </a:r>
            <a:endParaRPr lang="en-US" sz="3200" dirty="0"/>
          </a:p>
          <a:p>
            <a:pPr lvl="1">
              <a:lnSpc>
                <a:spcPct val="90000"/>
              </a:lnSpc>
            </a:pPr>
            <a:r>
              <a:rPr lang="sr-Cyrl-RS" sz="2667" dirty="0" smtClean="0"/>
              <a:t>Хеуристика: </a:t>
            </a:r>
            <a:r>
              <a:rPr lang="en-US" sz="2667" dirty="0" smtClean="0"/>
              <a:t>“</a:t>
            </a:r>
            <a:r>
              <a:rPr lang="sr-Cyrl-RS" sz="2667" dirty="0"/>
              <a:t>т</a:t>
            </a:r>
            <a:r>
              <a:rPr lang="sr-Cyrl-RS" sz="2667" dirty="0" smtClean="0"/>
              <a:t>ри дуплирана </a:t>
            </a:r>
            <a:r>
              <a:rPr lang="sr-Latn-RS" sz="2667" dirty="0" smtClean="0"/>
              <a:t>ACK-</a:t>
            </a:r>
            <a:r>
              <a:rPr lang="sr-Cyrl-RS" sz="2667" dirty="0" smtClean="0"/>
              <a:t>а</a:t>
            </a:r>
            <a:r>
              <a:rPr lang="en-US" sz="2667" dirty="0" smtClean="0"/>
              <a:t>”</a:t>
            </a:r>
            <a:r>
              <a:rPr lang="sr-Cyrl-RS" sz="2667" dirty="0" smtClean="0"/>
              <a:t> имплицирају губитак</a:t>
            </a:r>
            <a:endParaRPr lang="en-US" sz="2667" dirty="0"/>
          </a:p>
        </p:txBody>
      </p:sp>
      <p:grpSp>
        <p:nvGrpSpPr>
          <p:cNvPr id="33" name="Group 32"/>
          <p:cNvGrpSpPr/>
          <p:nvPr/>
        </p:nvGrpSpPr>
        <p:grpSpPr>
          <a:xfrm>
            <a:off x="635541" y="4098567"/>
            <a:ext cx="8954921" cy="1929500"/>
            <a:chOff x="350191" y="3103109"/>
            <a:chExt cx="6716191" cy="1447125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350191" y="3932347"/>
              <a:ext cx="4595599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549234" y="3310985"/>
              <a:ext cx="1048790" cy="806177"/>
              <a:chOff x="549234" y="3758473"/>
              <a:chExt cx="1048790" cy="806177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 flipH="1">
                <a:off x="549234" y="4363977"/>
                <a:ext cx="280691" cy="0"/>
              </a:xfrm>
              <a:prstGeom prst="straightConnector1">
                <a:avLst/>
              </a:prstGeom>
              <a:ln w="28575">
                <a:solidFill>
                  <a:schemeClr val="accent3">
                    <a:lumMod val="40000"/>
                    <a:lumOff val="6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11"/>
              <p:cNvSpPr/>
              <p:nvPr/>
            </p:nvSpPr>
            <p:spPr>
              <a:xfrm>
                <a:off x="829926" y="4195021"/>
                <a:ext cx="181746" cy="369629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" name="Rounded Rectangular Callout 13"/>
              <p:cNvSpPr/>
              <p:nvPr/>
            </p:nvSpPr>
            <p:spPr>
              <a:xfrm>
                <a:off x="602470" y="3758473"/>
                <a:ext cx="995554" cy="299249"/>
              </a:xfrm>
              <a:prstGeom prst="wedgeRoundRectCallout">
                <a:avLst>
                  <a:gd name="adj1" fmla="val -20060"/>
                  <a:gd name="adj2" fmla="val 102085"/>
                  <a:gd name="adj3" fmla="val 16667"/>
                </a:avLst>
              </a:prstGeom>
              <a:solidFill>
                <a:srgbClr val="FFD9F8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bIns="0" rtlCol="0" anchor="b"/>
              <a:lstStyle/>
              <a:p>
                <a:pPr algn="ctr"/>
                <a:r>
                  <a:rPr lang="en-US" sz="2667" cap="small" dirty="0" err="1">
                    <a:solidFill>
                      <a:schemeClr val="tx1"/>
                    </a:solidFill>
                  </a:rPr>
                  <a:t>ack</a:t>
                </a:r>
                <a:r>
                  <a:rPr lang="en-US" sz="2667" dirty="0">
                    <a:solidFill>
                      <a:schemeClr val="tx1"/>
                    </a:solidFill>
                  </a:rPr>
                  <a:t> 100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675848" y="3103109"/>
              <a:ext cx="1048790" cy="1014053"/>
              <a:chOff x="3503203" y="3566456"/>
              <a:chExt cx="1048790" cy="1014053"/>
            </a:xfrm>
          </p:grpSpPr>
          <p:cxnSp>
            <p:nvCxnSpPr>
              <p:cNvPr id="13" name="Straight Arrow Connector 12"/>
              <p:cNvCxnSpPr/>
              <p:nvPr/>
            </p:nvCxnSpPr>
            <p:spPr>
              <a:xfrm flipH="1">
                <a:off x="3503203" y="4379836"/>
                <a:ext cx="280691" cy="0"/>
              </a:xfrm>
              <a:prstGeom prst="straightConnector1">
                <a:avLst/>
              </a:prstGeom>
              <a:ln w="28575">
                <a:solidFill>
                  <a:schemeClr val="accent3">
                    <a:lumMod val="40000"/>
                    <a:lumOff val="6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Rectangle 15"/>
              <p:cNvSpPr/>
              <p:nvPr/>
            </p:nvSpPr>
            <p:spPr>
              <a:xfrm>
                <a:off x="3783895" y="4210880"/>
                <a:ext cx="181746" cy="369629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7" name="Rounded Rectangular Callout 16"/>
              <p:cNvSpPr/>
              <p:nvPr/>
            </p:nvSpPr>
            <p:spPr>
              <a:xfrm>
                <a:off x="3556439" y="3566456"/>
                <a:ext cx="995554" cy="546037"/>
              </a:xfrm>
              <a:prstGeom prst="wedgeRoundRectCallout">
                <a:avLst>
                  <a:gd name="adj1" fmla="val -21037"/>
                  <a:gd name="adj2" fmla="val 86051"/>
                  <a:gd name="adj3" fmla="val 16667"/>
                </a:avLst>
              </a:prstGeom>
              <a:solidFill>
                <a:srgbClr val="FFD9F8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bIns="0" rtlCol="0" anchor="b"/>
              <a:lstStyle/>
              <a:p>
                <a:pPr algn="ctr">
                  <a:lnSpc>
                    <a:spcPct val="80000"/>
                  </a:lnSpc>
                </a:pPr>
                <a:r>
                  <a:rPr lang="en-US" sz="2667" cap="small" dirty="0" err="1">
                    <a:solidFill>
                      <a:schemeClr val="tx1"/>
                    </a:solidFill>
                  </a:rPr>
                  <a:t>ack</a:t>
                </a:r>
                <a:r>
                  <a:rPr lang="en-US" sz="2667" dirty="0">
                    <a:solidFill>
                      <a:schemeClr val="tx1"/>
                    </a:solidFill>
                  </a:rPr>
                  <a:t> 100, 200-299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2802462" y="3103109"/>
              <a:ext cx="1048790" cy="1014053"/>
              <a:chOff x="3581027" y="3566456"/>
              <a:chExt cx="1048790" cy="1014053"/>
            </a:xfrm>
          </p:grpSpPr>
          <p:cxnSp>
            <p:nvCxnSpPr>
              <p:cNvPr id="22" name="Straight Arrow Connector 21"/>
              <p:cNvCxnSpPr/>
              <p:nvPr/>
            </p:nvCxnSpPr>
            <p:spPr>
              <a:xfrm flipH="1">
                <a:off x="3581027" y="4379836"/>
                <a:ext cx="280691" cy="0"/>
              </a:xfrm>
              <a:prstGeom prst="straightConnector1">
                <a:avLst/>
              </a:prstGeom>
              <a:ln w="28575">
                <a:solidFill>
                  <a:schemeClr val="accent3">
                    <a:lumMod val="40000"/>
                    <a:lumOff val="6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ctangle 22"/>
              <p:cNvSpPr/>
              <p:nvPr/>
            </p:nvSpPr>
            <p:spPr>
              <a:xfrm>
                <a:off x="3861719" y="4210880"/>
                <a:ext cx="181746" cy="369629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4" name="Rounded Rectangular Callout 23"/>
              <p:cNvSpPr/>
              <p:nvPr/>
            </p:nvSpPr>
            <p:spPr>
              <a:xfrm>
                <a:off x="3634263" y="3566456"/>
                <a:ext cx="995554" cy="546037"/>
              </a:xfrm>
              <a:prstGeom prst="wedgeRoundRectCallout">
                <a:avLst>
                  <a:gd name="adj1" fmla="val -21037"/>
                  <a:gd name="adj2" fmla="val 86051"/>
                  <a:gd name="adj3" fmla="val 16667"/>
                </a:avLst>
              </a:prstGeom>
              <a:solidFill>
                <a:srgbClr val="FFD9F8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bIns="0" rtlCol="0" anchor="b"/>
              <a:lstStyle/>
              <a:p>
                <a:pPr algn="ctr">
                  <a:lnSpc>
                    <a:spcPct val="80000"/>
                  </a:lnSpc>
                </a:pPr>
                <a:r>
                  <a:rPr lang="en-US" sz="2667" cap="small" dirty="0" err="1">
                    <a:solidFill>
                      <a:schemeClr val="tx1"/>
                    </a:solidFill>
                  </a:rPr>
                  <a:t>ack</a:t>
                </a:r>
                <a:r>
                  <a:rPr lang="en-US" sz="2667" dirty="0">
                    <a:solidFill>
                      <a:schemeClr val="tx1"/>
                    </a:solidFill>
                  </a:rPr>
                  <a:t> 100, 200-399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3935912" y="3103109"/>
              <a:ext cx="1048790" cy="1014053"/>
              <a:chOff x="3619939" y="3566456"/>
              <a:chExt cx="1048790" cy="1014053"/>
            </a:xfrm>
          </p:grpSpPr>
          <p:cxnSp>
            <p:nvCxnSpPr>
              <p:cNvPr id="26" name="Straight Arrow Connector 25"/>
              <p:cNvCxnSpPr/>
              <p:nvPr/>
            </p:nvCxnSpPr>
            <p:spPr>
              <a:xfrm flipH="1">
                <a:off x="3619939" y="4379836"/>
                <a:ext cx="280691" cy="0"/>
              </a:xfrm>
              <a:prstGeom prst="straightConnector1">
                <a:avLst/>
              </a:prstGeom>
              <a:ln w="28575">
                <a:solidFill>
                  <a:schemeClr val="accent3">
                    <a:lumMod val="40000"/>
                    <a:lumOff val="6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Rectangle 26"/>
              <p:cNvSpPr/>
              <p:nvPr/>
            </p:nvSpPr>
            <p:spPr>
              <a:xfrm>
                <a:off x="3900631" y="4210880"/>
                <a:ext cx="181746" cy="369629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8" name="Rounded Rectangular Callout 27"/>
              <p:cNvSpPr/>
              <p:nvPr/>
            </p:nvSpPr>
            <p:spPr>
              <a:xfrm>
                <a:off x="3673175" y="3566456"/>
                <a:ext cx="995554" cy="546037"/>
              </a:xfrm>
              <a:prstGeom prst="wedgeRoundRectCallout">
                <a:avLst>
                  <a:gd name="adj1" fmla="val -21037"/>
                  <a:gd name="adj2" fmla="val 86051"/>
                  <a:gd name="adj3" fmla="val 16667"/>
                </a:avLst>
              </a:prstGeom>
              <a:solidFill>
                <a:srgbClr val="FFD9F8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bIns="0" rtlCol="0" anchor="b"/>
              <a:lstStyle/>
              <a:p>
                <a:pPr algn="ctr">
                  <a:lnSpc>
                    <a:spcPct val="80000"/>
                  </a:lnSpc>
                </a:pPr>
                <a:r>
                  <a:rPr lang="en-US" sz="2667" cap="small" dirty="0" err="1">
                    <a:solidFill>
                      <a:schemeClr val="tx1"/>
                    </a:solidFill>
                  </a:rPr>
                  <a:t>ack</a:t>
                </a:r>
                <a:r>
                  <a:rPr lang="en-US" sz="2667" dirty="0">
                    <a:solidFill>
                      <a:schemeClr val="tx1"/>
                    </a:solidFill>
                  </a:rPr>
                  <a:t> 100, 200-499</a:t>
                </a:r>
              </a:p>
            </p:txBody>
          </p:sp>
        </p:grpSp>
        <p:cxnSp>
          <p:nvCxnSpPr>
            <p:cNvPr id="30" name="Straight Arrow Connector 29"/>
            <p:cNvCxnSpPr/>
            <p:nvPr/>
          </p:nvCxnSpPr>
          <p:spPr>
            <a:xfrm flipV="1">
              <a:off x="4037345" y="4117162"/>
              <a:ext cx="231220" cy="16418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333610" y="4203985"/>
              <a:ext cx="573277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400" dirty="0" smtClean="0"/>
                <a:t>Пошиљалац закључује да су сегменти </a:t>
              </a:r>
              <a:r>
                <a:rPr lang="en-US" sz="2400" dirty="0" smtClean="0"/>
                <a:t>100-199 </a:t>
              </a:r>
              <a:r>
                <a:rPr lang="sr-Cyrl-RS" sz="2400" dirty="0" smtClean="0"/>
                <a:t>изгубљени</a:t>
              </a:r>
              <a:endParaRPr lang="en-US" sz="2400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027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Остали детаљи о </a:t>
            </a:r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98033" y="1692425"/>
            <a:ext cx="11424621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Постоји још много детаља у вези са </a:t>
            </a:r>
            <a:r>
              <a:rPr lang="sr-Latn-RS" sz="3733" dirty="0" smtClean="0"/>
              <a:t>TCP </a:t>
            </a:r>
            <a:r>
              <a:rPr lang="sr-Cyrl-RS" sz="3733" dirty="0" smtClean="0"/>
              <a:t>протоколом</a:t>
            </a:r>
            <a:r>
              <a:rPr lang="sr-Latn-RS" sz="3733" dirty="0" smtClean="0"/>
              <a:t>...</a:t>
            </a:r>
            <a:endParaRPr lang="sr-Cyrl-RS" sz="3733" dirty="0" smtClean="0"/>
          </a:p>
          <a:p>
            <a:r>
              <a:rPr lang="sr-Cyrl-RS" sz="3733" dirty="0" smtClean="0"/>
              <a:t>Такође постоје и други протоколи </a:t>
            </a:r>
            <a:r>
              <a:rPr lang="sr-Latn-RS" sz="3733" dirty="0" smtClean="0"/>
              <a:t/>
            </a:r>
            <a:br>
              <a:rPr lang="sr-Latn-RS" sz="3733" dirty="0" smtClean="0"/>
            </a:br>
            <a:r>
              <a:rPr lang="sr-Cyrl-RS" sz="3733" dirty="0" smtClean="0"/>
              <a:t>на транспортном слоју </a:t>
            </a:r>
            <a:r>
              <a:rPr lang="sr-Latn-RS" sz="3733" dirty="0" smtClean="0"/>
              <a:t>...</a:t>
            </a:r>
          </a:p>
          <a:p>
            <a:endParaRPr lang="sr-Cyrl-RS" sz="3733" dirty="0" smtClean="0"/>
          </a:p>
          <a:p>
            <a:r>
              <a:rPr lang="sr-Cyrl-RS" sz="3733" u="sng" dirty="0" smtClean="0"/>
              <a:t>Проблем загушења</a:t>
            </a:r>
            <a:r>
              <a:rPr lang="sr-Cyrl-RS" sz="3733" dirty="0" smtClean="0"/>
              <a:t> на транспортном слоју ћемо само формулисати</a:t>
            </a:r>
            <a:endParaRPr lang="sr-Cyrl-RS" dirty="0"/>
          </a:p>
          <a:p>
            <a:pPr lvl="1"/>
            <a:r>
              <a:rPr lang="sr-Cyrl-RS" sz="3333" dirty="0" smtClean="0"/>
              <a:t>Поред тога, биће дата идеја за решавање овог проблема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7159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sr-Latn-R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Контрола загушења, формулација проблема и скица решења</a:t>
            </a:r>
            <a:endParaRPr lang="sr-Latn-R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65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6705251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Природа загушења</a:t>
            </a:r>
            <a:endParaRPr lang="en-US" dirty="0"/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>
          <a:xfrm>
            <a:off x="527125" y="1316814"/>
            <a:ext cx="11317043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Као што знамо, рутери и скретнице користе бафере, зарад побољшања перформанси</a:t>
            </a:r>
          </a:p>
          <a:p>
            <a:r>
              <a:rPr lang="sr-Cyrl-RS" sz="3733" dirty="0" smtClean="0"/>
              <a:t>Организација бафера је обично </a:t>
            </a:r>
            <a:r>
              <a:rPr lang="sr-Latn-RS" sz="3733" dirty="0" smtClean="0"/>
              <a:t>FIFO</a:t>
            </a:r>
            <a:r>
              <a:rPr lang="sr-Cyrl-RS" sz="3733" dirty="0" smtClean="0"/>
              <a:t> (редови чекања)</a:t>
            </a:r>
            <a:endParaRPr lang="en-US" sz="3733" dirty="0"/>
          </a:p>
        </p:txBody>
      </p:sp>
      <p:pic>
        <p:nvPicPr>
          <p:cNvPr id="6" name="Picture 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992" y="3436610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148" y="5480134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80183" y="4901886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9" name="Picture 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547" y="3932261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148" y="4417236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209144" y="3630629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ectangle 11"/>
          <p:cNvSpPr/>
          <p:nvPr/>
        </p:nvSpPr>
        <p:spPr>
          <a:xfrm>
            <a:off x="6672944" y="3657273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Rectangle 12"/>
          <p:cNvSpPr/>
          <p:nvPr/>
        </p:nvSpPr>
        <p:spPr>
          <a:xfrm>
            <a:off x="4094845" y="3436610"/>
            <a:ext cx="3148025" cy="25296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4754456" y="3791562"/>
            <a:ext cx="1828800" cy="1828800"/>
            <a:chOff x="4428780" y="2565171"/>
            <a:chExt cx="1371600" cy="1371600"/>
          </a:xfrm>
        </p:grpSpPr>
        <p:grpSp>
          <p:nvGrpSpPr>
            <p:cNvPr id="15" name="Group 14"/>
            <p:cNvGrpSpPr/>
            <p:nvPr/>
          </p:nvGrpSpPr>
          <p:grpSpPr>
            <a:xfrm>
              <a:off x="4572000" y="2565171"/>
              <a:ext cx="1062990" cy="1371600"/>
              <a:chOff x="4800600" y="2565171"/>
              <a:chExt cx="1062990" cy="1556040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4800600" y="2571750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951095" y="2571749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9206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24637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70928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86359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428780" y="2707156"/>
              <a:ext cx="1371600" cy="1097280"/>
              <a:chOff x="4428780" y="2707156"/>
              <a:chExt cx="1371600" cy="1097280"/>
            </a:xfrm>
          </p:grpSpPr>
          <p:grpSp>
            <p:nvGrpSpPr>
              <p:cNvPr id="17" name="Group 16"/>
              <p:cNvGrpSpPr/>
              <p:nvPr/>
            </p:nvGrpSpPr>
            <p:grpSpPr>
              <a:xfrm rot="5400000">
                <a:off x="4565940" y="2569996"/>
                <a:ext cx="1097280" cy="1371600"/>
                <a:chOff x="4800600" y="2565171"/>
                <a:chExt cx="1062990" cy="1556040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800600" y="2571750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4951095" y="2571749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509206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5246370" y="2565171"/>
                  <a:ext cx="0" cy="155448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570928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5863590" y="2565171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" name="TextBox 17"/>
              <p:cNvSpPr txBox="1"/>
              <p:nvPr/>
            </p:nvSpPr>
            <p:spPr>
              <a:xfrm>
                <a:off x="4966399" y="300096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964689" y="320473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</p:grpSp>
      </p:grpSp>
      <p:sp>
        <p:nvSpPr>
          <p:cNvPr id="32" name="Rectangle 31"/>
          <p:cNvSpPr/>
          <p:nvPr/>
        </p:nvSpPr>
        <p:spPr>
          <a:xfrm>
            <a:off x="4209144" y="3575834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3" name="Rectangle 32"/>
          <p:cNvSpPr/>
          <p:nvPr/>
        </p:nvSpPr>
        <p:spPr>
          <a:xfrm>
            <a:off x="6622144" y="3601833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34" name="Straight Connector 33"/>
          <p:cNvCxnSpPr>
            <a:stCxn id="6" idx="3"/>
          </p:cNvCxnSpPr>
          <p:nvPr/>
        </p:nvCxnSpPr>
        <p:spPr>
          <a:xfrm flipV="1">
            <a:off x="3165808" y="3679697"/>
            <a:ext cx="1043336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124664" y="4204740"/>
            <a:ext cx="1084481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0" idx="3"/>
          </p:cNvCxnSpPr>
          <p:nvPr/>
        </p:nvCxnSpPr>
        <p:spPr>
          <a:xfrm flipV="1">
            <a:off x="3110965" y="4659766"/>
            <a:ext cx="1098180" cy="55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110964" y="5718537"/>
            <a:ext cx="1098180" cy="55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591" y="3436612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747" y="5480136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8484782" y="4901888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41" name="Picture 4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145" y="3932262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747" y="4417237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3" name="Straight Connector 42"/>
          <p:cNvCxnSpPr/>
          <p:nvPr/>
        </p:nvCxnSpPr>
        <p:spPr>
          <a:xfrm flipV="1">
            <a:off x="7169254" y="3679699"/>
            <a:ext cx="1043336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128109" y="4204741"/>
            <a:ext cx="1084481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endCxn id="42" idx="1"/>
          </p:cNvCxnSpPr>
          <p:nvPr/>
        </p:nvCxnSpPr>
        <p:spPr>
          <a:xfrm>
            <a:off x="7114410" y="4660324"/>
            <a:ext cx="1043336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39" idx="1"/>
          </p:cNvCxnSpPr>
          <p:nvPr/>
        </p:nvCxnSpPr>
        <p:spPr>
          <a:xfrm>
            <a:off x="7114409" y="5719095"/>
            <a:ext cx="1043337" cy="4128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4209145" y="5801087"/>
            <a:ext cx="254001" cy="43045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72937" y="6117075"/>
            <a:ext cx="2358018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Улазни бафери</a:t>
            </a:r>
            <a:endParaRPr lang="en-US" sz="2667" dirty="0"/>
          </a:p>
        </p:txBody>
      </p:sp>
      <p:cxnSp>
        <p:nvCxnSpPr>
          <p:cNvPr id="49" name="Straight Arrow Connector 48"/>
          <p:cNvCxnSpPr/>
          <p:nvPr/>
        </p:nvCxnSpPr>
        <p:spPr>
          <a:xfrm flipH="1" flipV="1">
            <a:off x="6870592" y="5802666"/>
            <a:ext cx="243817" cy="4288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536499" y="6080159"/>
            <a:ext cx="2563138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Излазни бафери</a:t>
            </a:r>
            <a:endParaRPr lang="en-US" sz="2667" dirty="0"/>
          </a:p>
        </p:txBody>
      </p:sp>
      <p:cxnSp>
        <p:nvCxnSpPr>
          <p:cNvPr id="51" name="Straight Arrow Connector 50"/>
          <p:cNvCxnSpPr/>
          <p:nvPr/>
        </p:nvCxnSpPr>
        <p:spPr>
          <a:xfrm flipH="1" flipV="1">
            <a:off x="5670076" y="5551510"/>
            <a:ext cx="1" cy="5458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288578" y="5964803"/>
            <a:ext cx="73770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Чип</a:t>
            </a:r>
            <a:endParaRPr lang="en-US" sz="2667" dirty="0"/>
          </a:p>
        </p:txBody>
      </p:sp>
      <p:sp>
        <p:nvSpPr>
          <p:cNvPr id="53" name="TextBox 52"/>
          <p:cNvSpPr txBox="1"/>
          <p:nvPr/>
        </p:nvSpPr>
        <p:spPr>
          <a:xfrm>
            <a:off x="838198" y="4368406"/>
            <a:ext cx="820738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</a:t>
            </a:r>
            <a:endParaRPr lang="en-US" sz="2667" dirty="0"/>
          </a:p>
        </p:txBody>
      </p:sp>
      <p:sp>
        <p:nvSpPr>
          <p:cNvPr id="54" name="TextBox 53"/>
          <p:cNvSpPr txBox="1"/>
          <p:nvPr/>
        </p:nvSpPr>
        <p:spPr>
          <a:xfrm>
            <a:off x="9566000" y="4443087"/>
            <a:ext cx="1025858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</a:t>
            </a:r>
            <a:endParaRPr lang="en-US" sz="2667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66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263066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Природа загушења</a:t>
            </a:r>
            <a:r>
              <a:rPr lang="en-US" dirty="0" smtClean="0"/>
              <a:t> (</a:t>
            </a:r>
            <a:r>
              <a:rPr lang="sr-Cyrl-RS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1162852" cy="4470400"/>
          </a:xfrm>
        </p:spPr>
        <p:txBody>
          <a:bodyPr>
            <a:normAutofit/>
          </a:bodyPr>
          <a:lstStyle/>
          <a:p>
            <a:r>
              <a:rPr lang="sr-Cyrl-RS" sz="3400" dirty="0" smtClean="0"/>
              <a:t>Редови чекања помажу при апсорбовању краткорочних скокова  у саобраћају (енг. </a:t>
            </a:r>
            <a:r>
              <a:rPr lang="sr-Latn-RS" sz="3400" dirty="0" smtClean="0"/>
              <a:t>Traffic bursts)</a:t>
            </a:r>
          </a:p>
          <a:p>
            <a:r>
              <a:rPr lang="sr-Cyrl-RS" sz="3400" dirty="0" smtClean="0"/>
              <a:t>Међутим, они нису дизајнирани </a:t>
            </a:r>
            <a:br>
              <a:rPr lang="sr-Cyrl-RS" sz="3400" dirty="0" smtClean="0"/>
            </a:br>
            <a:r>
              <a:rPr lang="sr-Cyrl-RS" sz="3400" dirty="0" smtClean="0"/>
              <a:t>за дугорочна или средњерочна стања </a:t>
            </a:r>
            <a:br>
              <a:rPr lang="sr-Cyrl-RS" sz="3400" dirty="0" smtClean="0"/>
            </a:br>
            <a:r>
              <a:rPr lang="sr-Cyrl-RS" sz="3400" dirty="0" smtClean="0"/>
              <a:t>у којима је улазни саобраћај већи од излазног саобраћаја</a:t>
            </a:r>
            <a:endParaRPr lang="en-US" sz="3400" dirty="0" smtClean="0"/>
          </a:p>
          <a:p>
            <a:r>
              <a:rPr lang="sr-Cyrl-RS" sz="3400" spc="-13" dirty="0" smtClean="0"/>
              <a:t>Оваква стања се називају </a:t>
            </a:r>
            <a:r>
              <a:rPr lang="sr-Cyrl-RS" sz="3400" u="sng" spc="-13" dirty="0" smtClean="0"/>
              <a:t>загушењем</a:t>
            </a:r>
          </a:p>
          <a:p>
            <a:pPr lvl="1"/>
            <a:r>
              <a:rPr lang="sr-Cyrl-RS" sz="3000" spc="-13" dirty="0" smtClean="0"/>
              <a:t>Нпр. гужва у друмском саобраћају је последица шаблонске употребе путева (излазак, одлазак на посао и сл.)</a:t>
            </a:r>
            <a:endParaRPr lang="en-US" sz="3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6345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Ефекти загушења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639609"/>
            <a:ext cx="10515600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Перформансе се драстично смањују како се повећава оптерећење – изазива се </a:t>
            </a:r>
            <a:r>
              <a:rPr lang="sr-Cyrl-RS" sz="3733" u="sng" dirty="0" smtClean="0"/>
              <a:t>колапс</a:t>
            </a:r>
            <a:endParaRPr lang="en-US" sz="3733" u="sng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b="19410"/>
          <a:stretch>
            <a:fillRect/>
          </a:stretch>
        </p:blipFill>
        <p:spPr bwMode="auto">
          <a:xfrm>
            <a:off x="529540" y="2719289"/>
            <a:ext cx="10716684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traffic sign, road sign, shield, traffic, roa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0702" y="3815278"/>
            <a:ext cx="928124" cy="828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traffic sign, road sign, shield, traffic, roa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922" y="3182578"/>
            <a:ext cx="928124" cy="828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68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74761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Алокација протока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27528" y="1670910"/>
            <a:ext cx="10528151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Битан задатак у решавању проблема загушења </a:t>
            </a:r>
            <a:br>
              <a:rPr lang="sr-Cyrl-RS" sz="3733" dirty="0" smtClean="0"/>
            </a:br>
            <a:r>
              <a:rPr lang="sr-Cyrl-RS" sz="3733" dirty="0" smtClean="0"/>
              <a:t>је додељивање капацитета пошиљаоцима</a:t>
            </a:r>
            <a:endParaRPr lang="en-US" sz="3733" dirty="0"/>
          </a:p>
          <a:p>
            <a:pPr lvl="1"/>
            <a:r>
              <a:rPr lang="sr-Cyrl-RS" sz="3200" dirty="0" smtClean="0"/>
              <a:t>Добра додела треба да буде ефикасна и равноправна</a:t>
            </a:r>
            <a:endParaRPr lang="en-US" sz="3200" dirty="0"/>
          </a:p>
          <a:p>
            <a:pPr lvl="4"/>
            <a:endParaRPr lang="en-US" sz="1333" dirty="0"/>
          </a:p>
          <a:p>
            <a:r>
              <a:rPr lang="sr-Cyrl-RS" sz="3733" u="sng" dirty="0" smtClean="0"/>
              <a:t>Ефикасност</a:t>
            </a:r>
            <a:r>
              <a:rPr lang="en-US" sz="3733" dirty="0" smtClean="0"/>
              <a:t> </a:t>
            </a:r>
            <a:r>
              <a:rPr lang="sr-Cyrl-RS" sz="3733" dirty="0" smtClean="0"/>
              <a:t>подразумева да је скоро цео капацитет употребљен, али нема загушења</a:t>
            </a:r>
            <a:endParaRPr lang="en-US" sz="3733" dirty="0"/>
          </a:p>
          <a:p>
            <a:r>
              <a:rPr lang="sr-Cyrl-RS" sz="3733" u="sng" dirty="0" smtClean="0"/>
              <a:t>Равноправност</a:t>
            </a:r>
            <a:r>
              <a:rPr lang="en-US" sz="3733" dirty="0" smtClean="0"/>
              <a:t> </a:t>
            </a:r>
            <a:r>
              <a:rPr lang="sr-Cyrl-RS" sz="3733" dirty="0" smtClean="0"/>
              <a:t>подразумева да сваки пошиљалац добија рационални удео протока</a:t>
            </a:r>
            <a:endParaRPr lang="en-US" sz="3733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09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Поређење типова сервиса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57561" y="1513654"/>
            <a:ext cx="10876878" cy="4351338"/>
          </a:xfrm>
        </p:spPr>
        <p:txBody>
          <a:bodyPr>
            <a:normAutofit/>
          </a:bodyPr>
          <a:lstStyle/>
          <a:p>
            <a:r>
              <a:rPr lang="en-US" sz="3200" dirty="0"/>
              <a:t>TCP </a:t>
            </a:r>
            <a:r>
              <a:rPr lang="sr-Cyrl-RS" sz="3200" dirty="0" smtClean="0"/>
              <a:t>је озбиљно разрађен механизам</a:t>
            </a:r>
          </a:p>
          <a:p>
            <a:pPr lvl="1"/>
            <a:r>
              <a:rPr lang="sr-Cyrl-RS" sz="2800" dirty="0" smtClean="0"/>
              <a:t>Не представља надоградњу виртуелног кола!!!</a:t>
            </a:r>
          </a:p>
          <a:p>
            <a:r>
              <a:rPr lang="sr-Latn-RS" sz="3200" dirty="0" smtClean="0"/>
              <a:t>UDP </a:t>
            </a:r>
            <a:r>
              <a:rPr lang="sr-Cyrl-RS" sz="3200" dirty="0" smtClean="0"/>
              <a:t>практично користи датаграм из мрежног слоја</a:t>
            </a:r>
            <a:endParaRPr lang="en-US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911942"/>
              </p:ext>
            </p:extLst>
          </p:nvPr>
        </p:nvGraphicFramePr>
        <p:xfrm>
          <a:off x="2112683" y="3165476"/>
          <a:ext cx="7795110" cy="3555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449"/>
                <a:gridCol w="3743661"/>
              </a:tblGrid>
              <a:tr h="412869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TCP (</a:t>
                      </a:r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Токови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UDP (</a:t>
                      </a:r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Датаграми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2869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Остваривање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везе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Датаграми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2464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Бајтови се испоручују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једном, поуздано и по реду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Поруке се могу изгубити, помешати, дуплирати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2869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Произвољна дужина тока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Ограничена дужина поруке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2464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Контрола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тока се прилагођава пошиљаоцу и примаоцу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Шаље се без обзира на стање примаоца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2464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Контрола загушења се прилагођава стању мреже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Шаље се без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обзира на стање мреже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7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3895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Алокација протока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1049000" cy="4470400"/>
          </a:xfrm>
        </p:spPr>
        <p:txBody>
          <a:bodyPr>
            <a:normAutofit/>
          </a:bodyPr>
          <a:lstStyle/>
          <a:p>
            <a:r>
              <a:rPr lang="sr-Cyrl-RS" sz="3400" dirty="0" smtClean="0"/>
              <a:t>Изгледа да транспортни и мрежни слој морају да раде заједно на решавању овог проблема</a:t>
            </a:r>
            <a:endParaRPr lang="en-US" sz="3400" dirty="0"/>
          </a:p>
          <a:p>
            <a:r>
              <a:rPr lang="sr-Cyrl-RS" sz="3400" dirty="0" smtClean="0"/>
              <a:t>Мрежни слој детектује загушење</a:t>
            </a:r>
          </a:p>
          <a:p>
            <a:pPr lvl="1"/>
            <a:r>
              <a:rPr lang="sr-Cyrl-RS" sz="2800" dirty="0" smtClean="0"/>
              <a:t>Само је он свестан овога </a:t>
            </a:r>
            <a:br>
              <a:rPr lang="sr-Cyrl-RS" sz="2800" dirty="0" smtClean="0"/>
            </a:br>
            <a:r>
              <a:rPr lang="sr-Cyrl-RS" sz="2800" dirty="0" smtClean="0"/>
              <a:t>(транпспортни је на вишем логичком нивоу, а слој везе на нижем)</a:t>
            </a:r>
          </a:p>
          <a:p>
            <a:r>
              <a:rPr lang="sr-Cyrl-RS" sz="3400" dirty="0" smtClean="0"/>
              <a:t>Транспортни слој изазива загушење</a:t>
            </a:r>
          </a:p>
          <a:p>
            <a:pPr lvl="1"/>
            <a:r>
              <a:rPr lang="sr-Cyrl-RS" sz="2800" dirty="0" smtClean="0"/>
              <a:t>Али он може и да га разреши, тако што редукује оптерећење</a:t>
            </a:r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8515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Алокација протока </a:t>
            </a:r>
            <a:r>
              <a:rPr lang="en-US" dirty="0" smtClean="0"/>
              <a:t>(</a:t>
            </a:r>
            <a:r>
              <a:rPr lang="sr-Cyrl-RS" dirty="0" smtClean="0"/>
              <a:t>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840122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Оквирна идеја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Пошиљаоци прилагођавају свој одлазни саобраћај </a:t>
            </a:r>
            <a:br>
              <a:rPr lang="sr-Cyrl-RS" sz="3200" dirty="0" smtClean="0"/>
            </a:br>
            <a:r>
              <a:rPr lang="sr-Cyrl-RS" sz="3200" dirty="0" smtClean="0"/>
              <a:t>на основу онога што детектују из мреже</a:t>
            </a:r>
            <a:endParaRPr lang="en-US" sz="3200" dirty="0"/>
          </a:p>
          <a:p>
            <a:pPr lvl="1"/>
            <a:endParaRPr lang="sr-Cyrl-RS" sz="3200" dirty="0" smtClean="0"/>
          </a:p>
          <a:p>
            <a:pPr lvl="1"/>
            <a:r>
              <a:rPr lang="sr-Cyrl-RS" sz="3200" dirty="0" smtClean="0"/>
              <a:t>Ово прилагођавање треба да има у виду </a:t>
            </a:r>
            <a:br>
              <a:rPr lang="sr-Cyrl-RS" sz="3200" dirty="0" smtClean="0"/>
            </a:br>
            <a:r>
              <a:rPr lang="sr-Cyrl-RS" sz="3200" dirty="0" smtClean="0"/>
              <a:t>ефикасност и равноправност</a:t>
            </a:r>
            <a:endParaRPr lang="en-US" sz="3200" dirty="0"/>
          </a:p>
          <a:p>
            <a:pPr lvl="1"/>
            <a:endParaRPr lang="sr-Cyrl-RS" sz="3200" dirty="0" smtClean="0"/>
          </a:p>
          <a:p>
            <a:pPr lvl="1"/>
            <a:r>
              <a:rPr lang="sr-Cyrl-RS" sz="3200" dirty="0" smtClean="0"/>
              <a:t>Прилагођавање мора да буде стално, </a:t>
            </a:r>
            <a:br>
              <a:rPr lang="sr-Cyrl-RS" sz="3200" dirty="0" smtClean="0"/>
            </a:br>
            <a:r>
              <a:rPr lang="sr-Cyrl-RS" sz="3200" dirty="0" smtClean="0"/>
              <a:t>јер се стање мреже стално мења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6196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Транспортни слој</a:t>
            </a:r>
            <a:endParaRPr lang="sr-Latn-R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Адитивно повећање и умножено смањење</a:t>
            </a:r>
            <a:br>
              <a:rPr lang="sr-Cyrl-RS" dirty="0" smtClean="0"/>
            </a:br>
            <a:r>
              <a:rPr lang="sr-Cyrl-RS" dirty="0" smtClean="0"/>
              <a:t>(</a:t>
            </a:r>
            <a:r>
              <a:rPr lang="sr-Latn-RS" dirty="0" smtClean="0"/>
              <a:t>Additive Increase Multiplicative Decrease – AIMD)</a:t>
            </a:r>
            <a:r>
              <a:rPr lang="sr-Cyrl-RS" dirty="0" smtClean="0"/>
              <a:t> </a:t>
            </a:r>
            <a:endParaRPr lang="sr-Latn-R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3178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AIMD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1281186" cy="4470400"/>
          </a:xfrm>
        </p:spPr>
        <p:txBody>
          <a:bodyPr>
            <a:normAutofit/>
          </a:bodyPr>
          <a:lstStyle/>
          <a:p>
            <a:r>
              <a:rPr lang="en-US" sz="3700" dirty="0" smtClean="0"/>
              <a:t>AIMD </a:t>
            </a:r>
            <a:r>
              <a:rPr lang="sr-Cyrl-RS" sz="3700" dirty="0" smtClean="0"/>
              <a:t>је контролни механизам </a:t>
            </a:r>
            <a:br>
              <a:rPr lang="sr-Cyrl-RS" sz="3700" dirty="0" smtClean="0"/>
            </a:br>
            <a:r>
              <a:rPr lang="sr-Cyrl-RS" sz="3700" dirty="0" smtClean="0"/>
              <a:t>који омогућава достизање добре алокације:</a:t>
            </a:r>
          </a:p>
          <a:p>
            <a:pPr lvl="1"/>
            <a:r>
              <a:rPr lang="sr-Cyrl-RS" sz="2800" dirty="0" smtClean="0"/>
              <a:t>Пошиљаоци адитивно повећавају брзину слања података </a:t>
            </a:r>
            <a:r>
              <a:rPr lang="sr-Latn-RS" sz="2800" dirty="0" smtClean="0"/>
              <a:t/>
            </a:r>
            <a:br>
              <a:rPr lang="sr-Latn-RS" sz="2800" dirty="0" smtClean="0"/>
            </a:br>
            <a:r>
              <a:rPr lang="sr-Cyrl-RS" sz="2800" dirty="0" smtClean="0"/>
              <a:t>док мрежа не постане загушена</a:t>
            </a:r>
          </a:p>
          <a:p>
            <a:pPr lvl="1"/>
            <a:r>
              <a:rPr lang="sr-Cyrl-RS" sz="2800" dirty="0" smtClean="0"/>
              <a:t>Након тога је умножено смањују када уоче загушење</a:t>
            </a:r>
          </a:p>
          <a:p>
            <a:pPr lvl="1"/>
            <a:r>
              <a:rPr lang="sr-Latn-RS" sz="2800" dirty="0" smtClean="0"/>
              <a:t>TCP </a:t>
            </a:r>
            <a:r>
              <a:rPr lang="sr-Cyrl-RS" sz="2800" dirty="0" smtClean="0"/>
              <a:t>користи ово у некој форми</a:t>
            </a:r>
            <a:endParaRPr lang="en-US" sz="2800" dirty="0" smtClean="0">
              <a:sym typeface="Wingdings" pitchFamily="2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28582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AIMD</a:t>
            </a:r>
            <a:r>
              <a:rPr lang="sr-Latn-RS" dirty="0" smtClean="0"/>
              <a:t> 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595256" y="1505460"/>
            <a:ext cx="11596744" cy="4775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Cyrl-RS" sz="3733" dirty="0" smtClean="0"/>
              <a:t>Подаци пошиљаоца 1 и 2 пролазе кроз исту тачку загушења „уско грло“</a:t>
            </a:r>
            <a:endParaRPr lang="en-US" sz="3733" dirty="0"/>
          </a:p>
          <a:p>
            <a:pPr lvl="1">
              <a:lnSpc>
                <a:spcPct val="80000"/>
              </a:lnSpc>
            </a:pPr>
            <a:r>
              <a:rPr lang="sr-Cyrl-RS" sz="3200" dirty="0" smtClean="0"/>
              <a:t>Међутим, пошиљаоци не могу да комуницирају директно</a:t>
            </a:r>
            <a:endParaRPr lang="en-US" sz="3200" dirty="0"/>
          </a:p>
          <a:p>
            <a:pPr>
              <a:lnSpc>
                <a:spcPct val="80000"/>
              </a:lnSpc>
            </a:pPr>
            <a:r>
              <a:rPr lang="sr-Cyrl-RS" sz="3733" dirty="0" smtClean="0"/>
              <a:t>Рутер је тај који нпр. може да сигнализира</a:t>
            </a:r>
            <a:endParaRPr lang="en-US" sz="3733" dirty="0"/>
          </a:p>
          <a:p>
            <a:pPr lvl="1">
              <a:lnSpc>
                <a:spcPct val="80000"/>
              </a:lnSpc>
            </a:pPr>
            <a:r>
              <a:rPr lang="sr-Cyrl-RS" sz="3200" dirty="0" smtClean="0"/>
              <a:t>Шаље бинарно 0</a:t>
            </a:r>
            <a:r>
              <a:rPr lang="en-US" sz="3200" dirty="0" smtClean="0"/>
              <a:t>/1</a:t>
            </a:r>
            <a:r>
              <a:rPr lang="sr-Cyrl-RS" sz="3200" dirty="0" smtClean="0"/>
              <a:t> ако </a:t>
            </a:r>
            <a:r>
              <a:rPr lang="en-US" sz="3200" dirty="0" smtClean="0"/>
              <a:t>(</a:t>
            </a:r>
            <a:r>
              <a:rPr lang="sr-Cyrl-RS" sz="3200" dirty="0" smtClean="0"/>
              <a:t>не</a:t>
            </a:r>
            <a:r>
              <a:rPr lang="en-US" sz="3200" dirty="0" smtClean="0"/>
              <a:t>/)</a:t>
            </a:r>
            <a:r>
              <a:rPr lang="sr-Cyrl-RS" sz="3200" dirty="0" smtClean="0"/>
              <a:t>постоји загушење</a:t>
            </a:r>
            <a:endParaRPr lang="en-US" sz="3200" dirty="0"/>
          </a:p>
        </p:txBody>
      </p:sp>
      <p:grpSp>
        <p:nvGrpSpPr>
          <p:cNvPr id="40" name="Group 39"/>
          <p:cNvGrpSpPr/>
          <p:nvPr/>
        </p:nvGrpSpPr>
        <p:grpSpPr>
          <a:xfrm>
            <a:off x="838200" y="4393961"/>
            <a:ext cx="8163888" cy="1962389"/>
            <a:chOff x="-415676" y="2817311"/>
            <a:chExt cx="6122916" cy="1471792"/>
          </a:xfrm>
        </p:grpSpPr>
        <p:cxnSp>
          <p:nvCxnSpPr>
            <p:cNvPr id="6" name="Straight Connector 5"/>
            <p:cNvCxnSpPr>
              <a:stCxn id="12" idx="3"/>
            </p:cNvCxnSpPr>
            <p:nvPr/>
          </p:nvCxnSpPr>
          <p:spPr>
            <a:xfrm>
              <a:off x="3717343" y="3543782"/>
              <a:ext cx="1602078" cy="18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8431" y="2919795"/>
              <a:ext cx="751240" cy="593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0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8431" y="3695644"/>
              <a:ext cx="751240" cy="593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4365" y="3328383"/>
              <a:ext cx="762978" cy="430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Cloud Callout 12"/>
            <p:cNvSpPr/>
            <p:nvPr/>
          </p:nvSpPr>
          <p:spPr>
            <a:xfrm rot="394988">
              <a:off x="4142426" y="3240538"/>
              <a:ext cx="1564814" cy="752437"/>
            </a:xfrm>
            <a:prstGeom prst="cloudCallout">
              <a:avLst>
                <a:gd name="adj1" fmla="val -8031"/>
                <a:gd name="adj2" fmla="val 16226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4" name="Straight Connector 13"/>
            <p:cNvCxnSpPr>
              <a:stCxn id="10" idx="3"/>
            </p:cNvCxnSpPr>
            <p:nvPr/>
          </p:nvCxnSpPr>
          <p:spPr>
            <a:xfrm>
              <a:off x="1789671" y="3216525"/>
              <a:ext cx="1164695" cy="29672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1" idx="3"/>
              <a:endCxn id="12" idx="1"/>
            </p:cNvCxnSpPr>
            <p:nvPr/>
          </p:nvCxnSpPr>
          <p:spPr>
            <a:xfrm flipV="1">
              <a:off x="1789671" y="3543782"/>
              <a:ext cx="1164695" cy="4485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4288913" y="3226134"/>
              <a:ext cx="1226665" cy="6848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sr-Cyrl-RS" sz="2667" dirty="0" smtClean="0"/>
                <a:t>Остатак мреже</a:t>
              </a:r>
              <a:endParaRPr lang="en-US" sz="2667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91068" y="2817311"/>
              <a:ext cx="1545684" cy="321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Уско грло</a:t>
              </a:r>
              <a:endParaRPr lang="en-US" sz="2667" dirty="0"/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>
              <a:off x="3955440" y="3111572"/>
              <a:ext cx="1" cy="401682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TextBox 26"/>
            <p:cNvSpPr txBox="1"/>
            <p:nvPr/>
          </p:nvSpPr>
          <p:spPr>
            <a:xfrm>
              <a:off x="2770400" y="3771982"/>
              <a:ext cx="1130907" cy="321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Рутер</a:t>
              </a:r>
              <a:endParaRPr lang="en-US" sz="2667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-415676" y="3007821"/>
              <a:ext cx="1789783" cy="321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Пошиљалац </a:t>
              </a:r>
              <a:r>
                <a:rPr lang="en-US" sz="2667" dirty="0" smtClean="0"/>
                <a:t>1</a:t>
              </a:r>
              <a:endParaRPr lang="en-US" sz="2667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-385450" y="3785566"/>
              <a:ext cx="1759559" cy="3155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Пошиљалац </a:t>
              </a:r>
              <a:r>
                <a:rPr lang="en-US" sz="2667" dirty="0" smtClean="0"/>
                <a:t>2</a:t>
              </a:r>
              <a:endParaRPr lang="en-US" sz="2667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232992" y="2996909"/>
              <a:ext cx="268342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1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232992" y="3723770"/>
              <a:ext cx="268342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1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825505" y="3493798"/>
              <a:ext cx="268342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1</a:t>
              </a: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6585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AIMD (</a:t>
            </a:r>
            <a:r>
              <a:rPr lang="en-US" dirty="0"/>
              <a:t>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1887201" cy="4775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sr-Cyrl-RS" sz="3733" dirty="0" smtClean="0"/>
              <a:t>Свака алокација је допустива, али нису све добре...</a:t>
            </a:r>
            <a:endParaRPr lang="en-US" sz="3733" dirty="0"/>
          </a:p>
        </p:txBody>
      </p:sp>
      <p:grpSp>
        <p:nvGrpSpPr>
          <p:cNvPr id="33" name="Group 32"/>
          <p:cNvGrpSpPr/>
          <p:nvPr/>
        </p:nvGrpSpPr>
        <p:grpSpPr>
          <a:xfrm>
            <a:off x="1008815" y="2011733"/>
            <a:ext cx="5979026" cy="4240312"/>
            <a:chOff x="237733" y="1362880"/>
            <a:chExt cx="4484269" cy="3180234"/>
          </a:xfrm>
        </p:grpSpPr>
        <p:sp>
          <p:nvSpPr>
            <p:cNvPr id="34" name="Freeform 33"/>
            <p:cNvSpPr/>
            <p:nvPr/>
          </p:nvSpPr>
          <p:spPr>
            <a:xfrm>
              <a:off x="1108953" y="1643974"/>
              <a:ext cx="2548647" cy="2587558"/>
            </a:xfrm>
            <a:custGeom>
              <a:avLst/>
              <a:gdLst>
                <a:gd name="connsiteX0" fmla="*/ 0 w 2684834"/>
                <a:gd name="connsiteY0" fmla="*/ 0 h 2587558"/>
                <a:gd name="connsiteX1" fmla="*/ 0 w 2684834"/>
                <a:gd name="connsiteY1" fmla="*/ 340469 h 2587558"/>
                <a:gd name="connsiteX2" fmla="*/ 2305455 w 2684834"/>
                <a:gd name="connsiteY2" fmla="*/ 2587558 h 2587558"/>
                <a:gd name="connsiteX3" fmla="*/ 2684834 w 2684834"/>
                <a:gd name="connsiteY3" fmla="*/ 2587558 h 2587558"/>
                <a:gd name="connsiteX4" fmla="*/ 2684834 w 2684834"/>
                <a:gd name="connsiteY4" fmla="*/ 0 h 2587558"/>
                <a:gd name="connsiteX5" fmla="*/ 0 w 2684834"/>
                <a:gd name="connsiteY5" fmla="*/ 0 h 2587558"/>
                <a:gd name="connsiteX0" fmla="*/ 0 w 2684834"/>
                <a:gd name="connsiteY0" fmla="*/ 0 h 2587558"/>
                <a:gd name="connsiteX1" fmla="*/ 0 w 2684834"/>
                <a:gd name="connsiteY1" fmla="*/ 340469 h 2587558"/>
                <a:gd name="connsiteX2" fmla="*/ 2305455 w 2684834"/>
                <a:gd name="connsiteY2" fmla="*/ 2587558 h 2587558"/>
                <a:gd name="connsiteX3" fmla="*/ 2548647 w 2684834"/>
                <a:gd name="connsiteY3" fmla="*/ 2587558 h 2587558"/>
                <a:gd name="connsiteX4" fmla="*/ 2684834 w 2684834"/>
                <a:gd name="connsiteY4" fmla="*/ 0 h 2587558"/>
                <a:gd name="connsiteX5" fmla="*/ 0 w 2684834"/>
                <a:gd name="connsiteY5" fmla="*/ 0 h 2587558"/>
                <a:gd name="connsiteX0" fmla="*/ 0 w 2548647"/>
                <a:gd name="connsiteY0" fmla="*/ 0 h 2587558"/>
                <a:gd name="connsiteX1" fmla="*/ 0 w 2548647"/>
                <a:gd name="connsiteY1" fmla="*/ 340469 h 2587558"/>
                <a:gd name="connsiteX2" fmla="*/ 2305455 w 2548647"/>
                <a:gd name="connsiteY2" fmla="*/ 2587558 h 2587558"/>
                <a:gd name="connsiteX3" fmla="*/ 2548647 w 2548647"/>
                <a:gd name="connsiteY3" fmla="*/ 2587558 h 2587558"/>
                <a:gd name="connsiteX4" fmla="*/ 2548647 w 2548647"/>
                <a:gd name="connsiteY4" fmla="*/ 0 h 2587558"/>
                <a:gd name="connsiteX5" fmla="*/ 0 w 2548647"/>
                <a:gd name="connsiteY5" fmla="*/ 0 h 2587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48647" h="2587558">
                  <a:moveTo>
                    <a:pt x="0" y="0"/>
                  </a:moveTo>
                  <a:lnTo>
                    <a:pt x="0" y="340469"/>
                  </a:lnTo>
                  <a:lnTo>
                    <a:pt x="2305455" y="2587558"/>
                  </a:lnTo>
                  <a:lnTo>
                    <a:pt x="2548647" y="2587558"/>
                  </a:lnTo>
                  <a:lnTo>
                    <a:pt x="25486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1097092" y="1489012"/>
              <a:ext cx="0" cy="277238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1087364" y="4241939"/>
              <a:ext cx="276265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087364" y="1965667"/>
              <a:ext cx="2315183" cy="22762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1087363" y="1985123"/>
              <a:ext cx="2315183" cy="22762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37733" y="1362880"/>
              <a:ext cx="862256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Чвор </a:t>
              </a:r>
              <a:r>
                <a:rPr lang="en-US" sz="2667" dirty="0" smtClean="0"/>
                <a:t>1</a:t>
              </a:r>
              <a:endParaRPr lang="en-US" sz="2667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859747" y="4057273"/>
              <a:ext cx="862255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Чвор </a:t>
              </a:r>
              <a:r>
                <a:rPr lang="en-US" sz="2667" dirty="0" smtClean="0"/>
                <a:t>2</a:t>
              </a:r>
              <a:endParaRPr lang="en-US" sz="2667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85677" y="4196865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251703" y="4196865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85677" y="1800457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</a:t>
              </a:r>
            </a:p>
          </p:txBody>
        </p:sp>
        <p:sp>
          <p:nvSpPr>
            <p:cNvPr id="44" name="Oval 43"/>
            <p:cNvSpPr/>
            <p:nvPr/>
          </p:nvSpPr>
          <p:spPr>
            <a:xfrm>
              <a:off x="2186586" y="3025982"/>
              <a:ext cx="157265" cy="157265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717394" y="2348691"/>
              <a:ext cx="1529025" cy="3078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r>
                <a:rPr lang="sr-Cyrl-RS" sz="2667" dirty="0" smtClean="0"/>
                <a:t>Равноправно</a:t>
              </a:r>
              <a:endParaRPr lang="en-US" sz="2667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09292" y="3578551"/>
              <a:ext cx="1129011" cy="3078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r>
                <a:rPr lang="sr-Cyrl-RS" sz="2667" dirty="0" smtClean="0"/>
                <a:t>Ефикасно</a:t>
              </a:r>
              <a:endParaRPr lang="en-US" sz="2667" dirty="0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H="1">
              <a:off x="2400572" y="3103803"/>
              <a:ext cx="551337" cy="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451428" y="2908941"/>
              <a:ext cx="1408319" cy="3078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60960" tIns="0" rIns="60960" bIns="0" rtlCol="0">
              <a:spAutoFit/>
            </a:bodyPr>
            <a:lstStyle/>
            <a:p>
              <a:pPr algn="ctr"/>
              <a:r>
                <a:rPr lang="sr-Cyrl-RS" sz="2667" dirty="0" smtClean="0"/>
                <a:t>Оптимално</a:t>
              </a:r>
              <a:endParaRPr lang="en-US" sz="2667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499180" y="1832994"/>
              <a:ext cx="1218214" cy="3078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60960" tIns="0" rIns="60960" bIns="0" rtlCol="0">
              <a:spAutoFit/>
            </a:bodyPr>
            <a:lstStyle/>
            <a:p>
              <a:pPr algn="ctr"/>
              <a:r>
                <a:rPr lang="sr-Cyrl-RS" sz="2667" dirty="0" smtClean="0"/>
                <a:t>Загушено</a:t>
              </a:r>
              <a:endParaRPr lang="en-US" sz="2667" dirty="0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4826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AIMD (</a:t>
            </a:r>
            <a:r>
              <a:rPr lang="sr-Cyrl-RS" dirty="0"/>
              <a:t>4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1238155" cy="4775200"/>
          </a:xfrm>
        </p:spPr>
        <p:txBody>
          <a:bodyPr>
            <a:normAutofit/>
          </a:bodyPr>
          <a:lstStyle/>
          <a:p>
            <a:r>
              <a:rPr lang="en-US" sz="3733" dirty="0"/>
              <a:t>AI </a:t>
            </a:r>
            <a:r>
              <a:rPr lang="sr-Cyrl-RS" sz="3733" dirty="0" smtClean="0"/>
              <a:t>и </a:t>
            </a:r>
            <a:r>
              <a:rPr lang="en-US" sz="3733" dirty="0" smtClean="0"/>
              <a:t>MD </a:t>
            </a:r>
            <a:r>
              <a:rPr lang="sr-Cyrl-RS" sz="3733" dirty="0" smtClean="0"/>
              <a:t>померају тачку алокације на следећи начин:</a:t>
            </a:r>
            <a:endParaRPr lang="en-US" sz="3733" dirty="0"/>
          </a:p>
        </p:txBody>
      </p:sp>
      <p:grpSp>
        <p:nvGrpSpPr>
          <p:cNvPr id="30" name="Group 29"/>
          <p:cNvGrpSpPr/>
          <p:nvPr/>
        </p:nvGrpSpPr>
        <p:grpSpPr>
          <a:xfrm>
            <a:off x="1021785" y="2011733"/>
            <a:ext cx="5966734" cy="4240312"/>
            <a:chOff x="247461" y="1362880"/>
            <a:chExt cx="4475050" cy="3180234"/>
          </a:xfrm>
        </p:grpSpPr>
        <p:sp>
          <p:nvSpPr>
            <p:cNvPr id="27" name="Freeform 26"/>
            <p:cNvSpPr/>
            <p:nvPr/>
          </p:nvSpPr>
          <p:spPr>
            <a:xfrm>
              <a:off x="1108953" y="1643974"/>
              <a:ext cx="2548647" cy="2587558"/>
            </a:xfrm>
            <a:custGeom>
              <a:avLst/>
              <a:gdLst>
                <a:gd name="connsiteX0" fmla="*/ 0 w 2684834"/>
                <a:gd name="connsiteY0" fmla="*/ 0 h 2587558"/>
                <a:gd name="connsiteX1" fmla="*/ 0 w 2684834"/>
                <a:gd name="connsiteY1" fmla="*/ 340469 h 2587558"/>
                <a:gd name="connsiteX2" fmla="*/ 2305455 w 2684834"/>
                <a:gd name="connsiteY2" fmla="*/ 2587558 h 2587558"/>
                <a:gd name="connsiteX3" fmla="*/ 2684834 w 2684834"/>
                <a:gd name="connsiteY3" fmla="*/ 2587558 h 2587558"/>
                <a:gd name="connsiteX4" fmla="*/ 2684834 w 2684834"/>
                <a:gd name="connsiteY4" fmla="*/ 0 h 2587558"/>
                <a:gd name="connsiteX5" fmla="*/ 0 w 2684834"/>
                <a:gd name="connsiteY5" fmla="*/ 0 h 2587558"/>
                <a:gd name="connsiteX0" fmla="*/ 0 w 2684834"/>
                <a:gd name="connsiteY0" fmla="*/ 0 h 2587558"/>
                <a:gd name="connsiteX1" fmla="*/ 0 w 2684834"/>
                <a:gd name="connsiteY1" fmla="*/ 340469 h 2587558"/>
                <a:gd name="connsiteX2" fmla="*/ 2305455 w 2684834"/>
                <a:gd name="connsiteY2" fmla="*/ 2587558 h 2587558"/>
                <a:gd name="connsiteX3" fmla="*/ 2548647 w 2684834"/>
                <a:gd name="connsiteY3" fmla="*/ 2587558 h 2587558"/>
                <a:gd name="connsiteX4" fmla="*/ 2684834 w 2684834"/>
                <a:gd name="connsiteY4" fmla="*/ 0 h 2587558"/>
                <a:gd name="connsiteX5" fmla="*/ 0 w 2684834"/>
                <a:gd name="connsiteY5" fmla="*/ 0 h 2587558"/>
                <a:gd name="connsiteX0" fmla="*/ 0 w 2548647"/>
                <a:gd name="connsiteY0" fmla="*/ 0 h 2587558"/>
                <a:gd name="connsiteX1" fmla="*/ 0 w 2548647"/>
                <a:gd name="connsiteY1" fmla="*/ 340469 h 2587558"/>
                <a:gd name="connsiteX2" fmla="*/ 2305455 w 2548647"/>
                <a:gd name="connsiteY2" fmla="*/ 2587558 h 2587558"/>
                <a:gd name="connsiteX3" fmla="*/ 2548647 w 2548647"/>
                <a:gd name="connsiteY3" fmla="*/ 2587558 h 2587558"/>
                <a:gd name="connsiteX4" fmla="*/ 2548647 w 2548647"/>
                <a:gd name="connsiteY4" fmla="*/ 0 h 2587558"/>
                <a:gd name="connsiteX5" fmla="*/ 0 w 2548647"/>
                <a:gd name="connsiteY5" fmla="*/ 0 h 2587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48647" h="2587558">
                  <a:moveTo>
                    <a:pt x="0" y="0"/>
                  </a:moveTo>
                  <a:lnTo>
                    <a:pt x="0" y="340469"/>
                  </a:lnTo>
                  <a:lnTo>
                    <a:pt x="2305455" y="2587558"/>
                  </a:lnTo>
                  <a:lnTo>
                    <a:pt x="2548647" y="2587558"/>
                  </a:lnTo>
                  <a:lnTo>
                    <a:pt x="25486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1097092" y="1489012"/>
              <a:ext cx="0" cy="277238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087364" y="4241939"/>
              <a:ext cx="276265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087364" y="1965667"/>
              <a:ext cx="2315183" cy="22762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1087363" y="1985123"/>
              <a:ext cx="2315183" cy="22762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47461" y="1362880"/>
              <a:ext cx="862256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Чвор </a:t>
              </a:r>
              <a:r>
                <a:rPr lang="en-US" sz="2667" dirty="0" smtClean="0"/>
                <a:t>1</a:t>
              </a:r>
              <a:endParaRPr lang="en-US" sz="2667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859747" y="4057273"/>
              <a:ext cx="862255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Чвор </a:t>
              </a:r>
              <a:r>
                <a:rPr lang="en-US" sz="2667" dirty="0" smtClean="0"/>
                <a:t>2</a:t>
              </a:r>
              <a:endParaRPr lang="en-US" sz="2667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85677" y="4196865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51703" y="4196865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85677" y="1800457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2186586" y="3025982"/>
              <a:ext cx="157265" cy="157265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717394" y="2348691"/>
              <a:ext cx="2005117" cy="3078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60960" tIns="0" rIns="60960" bIns="0" rtlCol="0">
              <a:spAutoFit/>
            </a:bodyPr>
            <a:lstStyle/>
            <a:p>
              <a:r>
                <a:rPr lang="sr-Cyrl-RS" sz="2667" dirty="0" smtClean="0"/>
                <a:t>Равноправно</a:t>
              </a:r>
              <a:r>
                <a:rPr lang="en-US" sz="2667" dirty="0" smtClean="0"/>
                <a:t>, </a:t>
              </a:r>
              <a:r>
                <a:rPr lang="en-US" sz="2667" dirty="0"/>
                <a:t>y=x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509292" y="3578551"/>
              <a:ext cx="1862385" cy="3078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60960" tIns="0" rIns="60960" bIns="0" rtlCol="0">
              <a:spAutoFit/>
            </a:bodyPr>
            <a:lstStyle/>
            <a:p>
              <a:r>
                <a:rPr lang="sr-Cyrl-RS" sz="2667" dirty="0" smtClean="0"/>
                <a:t>Ефикасно</a:t>
              </a:r>
              <a:r>
                <a:rPr lang="en-US" sz="2667" dirty="0" smtClean="0"/>
                <a:t>, </a:t>
              </a:r>
              <a:r>
                <a:rPr lang="en-US" sz="2667" dirty="0" err="1"/>
                <a:t>x+y</a:t>
              </a:r>
              <a:r>
                <a:rPr lang="en-US" sz="2667" dirty="0"/>
                <a:t>=1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>
              <a:off x="2400572" y="3103803"/>
              <a:ext cx="551337" cy="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853585" y="2817076"/>
              <a:ext cx="1398590" cy="6156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lIns="60960" tIns="0" rIns="60960" bIns="0" rtlCol="0">
              <a:spAutoFit/>
            </a:bodyPr>
            <a:lstStyle/>
            <a:p>
              <a:pPr algn="ctr"/>
              <a:r>
                <a:rPr lang="sr-Cyrl-RS" sz="2667" dirty="0" smtClean="0"/>
                <a:t>Оптимална</a:t>
              </a:r>
              <a:br>
                <a:rPr lang="sr-Cyrl-RS" sz="2667" dirty="0" smtClean="0"/>
              </a:br>
              <a:r>
                <a:rPr lang="sr-Cyrl-RS" sz="2667" dirty="0" smtClean="0"/>
                <a:t>тачка</a:t>
              </a:r>
              <a:endParaRPr lang="en-US" sz="2667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99180" y="1832994"/>
              <a:ext cx="1218214" cy="3078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lIns="60960" tIns="0" rIns="60960" bIns="0" rtlCol="0">
              <a:spAutoFit/>
            </a:bodyPr>
            <a:lstStyle/>
            <a:p>
              <a:pPr algn="ctr"/>
              <a:r>
                <a:rPr lang="sr-Cyrl-RS" sz="2667" dirty="0" smtClean="0"/>
                <a:t>Загушено</a:t>
              </a:r>
              <a:endParaRPr lang="en-US" sz="2667" dirty="0"/>
            </a:p>
          </p:txBody>
        </p:sp>
      </p:grpSp>
      <p:cxnSp>
        <p:nvCxnSpPr>
          <p:cNvPr id="6" name="Straight Arrow Connector 5"/>
          <p:cNvCxnSpPr/>
          <p:nvPr/>
        </p:nvCxnSpPr>
        <p:spPr>
          <a:xfrm flipV="1">
            <a:off x="2326085" y="3781721"/>
            <a:ext cx="615179" cy="615179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716685" y="4028164"/>
            <a:ext cx="331315" cy="665784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170443" y="4719519"/>
            <a:ext cx="546243" cy="11309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14368" y="4524957"/>
            <a:ext cx="2142165" cy="10978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60960" tIns="0" rIns="60960" bIns="0" rtlCol="0">
            <a:spAutoFit/>
          </a:bodyPr>
          <a:lstStyle/>
          <a:p>
            <a:pPr algn="ctr"/>
            <a:r>
              <a:rPr lang="sr-Cyrl-RS" sz="2667" dirty="0" smtClean="0"/>
              <a:t>Умножено</a:t>
            </a:r>
            <a:br>
              <a:rPr lang="sr-Cyrl-RS" sz="2667" dirty="0" smtClean="0"/>
            </a:br>
            <a:r>
              <a:rPr lang="sr-Cyrl-RS" sz="2667" dirty="0" smtClean="0"/>
              <a:t>смањење</a:t>
            </a:r>
            <a:br>
              <a:rPr lang="sr-Cyrl-RS" sz="2667" dirty="0" smtClean="0"/>
            </a:br>
            <a:r>
              <a:rPr lang="sr-Cyrl-RS" dirty="0" smtClean="0"/>
              <a:t>ка коорд. почетку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14368" y="3358739"/>
            <a:ext cx="2142165" cy="8208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60960" tIns="0" rIns="60960" bIns="0" rtlCol="0">
            <a:spAutoFit/>
          </a:bodyPr>
          <a:lstStyle/>
          <a:p>
            <a:pPr algn="ctr"/>
            <a:r>
              <a:rPr lang="sr-Cyrl-RS" sz="2667" dirty="0" smtClean="0"/>
              <a:t>Адитивно</a:t>
            </a:r>
            <a:br>
              <a:rPr lang="sr-Cyrl-RS" sz="2667" dirty="0" smtClean="0"/>
            </a:br>
            <a:r>
              <a:rPr lang="sr-Cyrl-RS" sz="2667" dirty="0" smtClean="0"/>
              <a:t>увећање</a:t>
            </a:r>
            <a:endParaRPr lang="en-US" sz="2667" dirty="0"/>
          </a:p>
        </p:txBody>
      </p:sp>
      <p:cxnSp>
        <p:nvCxnSpPr>
          <p:cNvPr id="33" name="Straight Arrow Connector 32"/>
          <p:cNvCxnSpPr>
            <a:stCxn id="32" idx="3"/>
          </p:cNvCxnSpPr>
          <p:nvPr/>
        </p:nvCxnSpPr>
        <p:spPr>
          <a:xfrm>
            <a:off x="2456533" y="3769172"/>
            <a:ext cx="177142" cy="17707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1" idx="3"/>
          </p:cNvCxnSpPr>
          <p:nvPr/>
        </p:nvCxnSpPr>
        <p:spPr>
          <a:xfrm flipV="1">
            <a:off x="2456533" y="4719525"/>
            <a:ext cx="215806" cy="35436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9976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AIMD (</a:t>
            </a:r>
            <a:r>
              <a:rPr lang="sr-Cyrl-RS" dirty="0"/>
              <a:t>5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958456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Адитивно увећање помера под углом од 45 степени</a:t>
            </a:r>
            <a:endParaRPr lang="en-US" sz="3733" dirty="0"/>
          </a:p>
        </p:txBody>
      </p:sp>
      <p:grpSp>
        <p:nvGrpSpPr>
          <p:cNvPr id="30" name="Group 29"/>
          <p:cNvGrpSpPr/>
          <p:nvPr/>
        </p:nvGrpSpPr>
        <p:grpSpPr>
          <a:xfrm>
            <a:off x="1008815" y="1998763"/>
            <a:ext cx="5979026" cy="4253283"/>
            <a:chOff x="237733" y="1353152"/>
            <a:chExt cx="4484269" cy="3189962"/>
          </a:xfrm>
        </p:grpSpPr>
        <p:sp>
          <p:nvSpPr>
            <p:cNvPr id="27" name="Freeform 26"/>
            <p:cNvSpPr/>
            <p:nvPr/>
          </p:nvSpPr>
          <p:spPr>
            <a:xfrm>
              <a:off x="1108953" y="1643974"/>
              <a:ext cx="2548647" cy="2587558"/>
            </a:xfrm>
            <a:custGeom>
              <a:avLst/>
              <a:gdLst>
                <a:gd name="connsiteX0" fmla="*/ 0 w 2684834"/>
                <a:gd name="connsiteY0" fmla="*/ 0 h 2587558"/>
                <a:gd name="connsiteX1" fmla="*/ 0 w 2684834"/>
                <a:gd name="connsiteY1" fmla="*/ 340469 h 2587558"/>
                <a:gd name="connsiteX2" fmla="*/ 2305455 w 2684834"/>
                <a:gd name="connsiteY2" fmla="*/ 2587558 h 2587558"/>
                <a:gd name="connsiteX3" fmla="*/ 2684834 w 2684834"/>
                <a:gd name="connsiteY3" fmla="*/ 2587558 h 2587558"/>
                <a:gd name="connsiteX4" fmla="*/ 2684834 w 2684834"/>
                <a:gd name="connsiteY4" fmla="*/ 0 h 2587558"/>
                <a:gd name="connsiteX5" fmla="*/ 0 w 2684834"/>
                <a:gd name="connsiteY5" fmla="*/ 0 h 2587558"/>
                <a:gd name="connsiteX0" fmla="*/ 0 w 2684834"/>
                <a:gd name="connsiteY0" fmla="*/ 0 h 2587558"/>
                <a:gd name="connsiteX1" fmla="*/ 0 w 2684834"/>
                <a:gd name="connsiteY1" fmla="*/ 340469 h 2587558"/>
                <a:gd name="connsiteX2" fmla="*/ 2305455 w 2684834"/>
                <a:gd name="connsiteY2" fmla="*/ 2587558 h 2587558"/>
                <a:gd name="connsiteX3" fmla="*/ 2548647 w 2684834"/>
                <a:gd name="connsiteY3" fmla="*/ 2587558 h 2587558"/>
                <a:gd name="connsiteX4" fmla="*/ 2684834 w 2684834"/>
                <a:gd name="connsiteY4" fmla="*/ 0 h 2587558"/>
                <a:gd name="connsiteX5" fmla="*/ 0 w 2684834"/>
                <a:gd name="connsiteY5" fmla="*/ 0 h 2587558"/>
                <a:gd name="connsiteX0" fmla="*/ 0 w 2548647"/>
                <a:gd name="connsiteY0" fmla="*/ 0 h 2587558"/>
                <a:gd name="connsiteX1" fmla="*/ 0 w 2548647"/>
                <a:gd name="connsiteY1" fmla="*/ 340469 h 2587558"/>
                <a:gd name="connsiteX2" fmla="*/ 2305455 w 2548647"/>
                <a:gd name="connsiteY2" fmla="*/ 2587558 h 2587558"/>
                <a:gd name="connsiteX3" fmla="*/ 2548647 w 2548647"/>
                <a:gd name="connsiteY3" fmla="*/ 2587558 h 2587558"/>
                <a:gd name="connsiteX4" fmla="*/ 2548647 w 2548647"/>
                <a:gd name="connsiteY4" fmla="*/ 0 h 2587558"/>
                <a:gd name="connsiteX5" fmla="*/ 0 w 2548647"/>
                <a:gd name="connsiteY5" fmla="*/ 0 h 2587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48647" h="2587558">
                  <a:moveTo>
                    <a:pt x="0" y="0"/>
                  </a:moveTo>
                  <a:lnTo>
                    <a:pt x="0" y="340469"/>
                  </a:lnTo>
                  <a:lnTo>
                    <a:pt x="2305455" y="2587558"/>
                  </a:lnTo>
                  <a:lnTo>
                    <a:pt x="2548647" y="2587558"/>
                  </a:lnTo>
                  <a:lnTo>
                    <a:pt x="25486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1097092" y="1489012"/>
              <a:ext cx="0" cy="277238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087364" y="4241939"/>
              <a:ext cx="276265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087364" y="1965667"/>
              <a:ext cx="2315183" cy="22762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1087363" y="1985123"/>
              <a:ext cx="2315183" cy="22762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37733" y="1353152"/>
              <a:ext cx="862256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Чвор </a:t>
              </a:r>
              <a:r>
                <a:rPr lang="en-US" sz="2667" dirty="0" smtClean="0"/>
                <a:t>1</a:t>
              </a:r>
              <a:endParaRPr lang="en-US" sz="2667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859747" y="4057273"/>
              <a:ext cx="862255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Чвор </a:t>
              </a:r>
              <a:r>
                <a:rPr lang="en-US" sz="2667" dirty="0" smtClean="0"/>
                <a:t>2</a:t>
              </a:r>
              <a:endParaRPr lang="en-US" sz="2667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85677" y="4196865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51703" y="4196865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85677" y="1800457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2186586" y="3025982"/>
              <a:ext cx="157265" cy="157265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717394" y="2348691"/>
              <a:ext cx="1529025" cy="3078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60960" tIns="0" rIns="60960" bIns="0" rtlCol="0">
              <a:spAutoFit/>
            </a:bodyPr>
            <a:lstStyle/>
            <a:p>
              <a:r>
                <a:rPr lang="sr-Cyrl-RS" sz="2667" dirty="0" smtClean="0"/>
                <a:t>Равноправно</a:t>
              </a:r>
              <a:endParaRPr lang="en-US" sz="2667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509292" y="3578551"/>
              <a:ext cx="1129011" cy="3078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60960" tIns="0" rIns="60960" bIns="0" rtlCol="0">
              <a:spAutoFit/>
            </a:bodyPr>
            <a:lstStyle/>
            <a:p>
              <a:r>
                <a:rPr lang="sr-Cyrl-RS" sz="2667" dirty="0" smtClean="0"/>
                <a:t>Ефикасно</a:t>
              </a:r>
              <a:endParaRPr lang="en-US" sz="2667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99180" y="1832994"/>
              <a:ext cx="1218214" cy="3078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lIns="60960" tIns="0" rIns="60960" bIns="0" rtlCol="0">
              <a:spAutoFit/>
            </a:bodyPr>
            <a:lstStyle/>
            <a:p>
              <a:pPr algn="ctr"/>
              <a:r>
                <a:rPr lang="sr-Cyrl-RS" sz="2667" dirty="0" smtClean="0"/>
                <a:t>Загушено</a:t>
              </a:r>
              <a:endParaRPr lang="en-US" sz="2667" dirty="0"/>
            </a:p>
          </p:txBody>
        </p:sp>
      </p:grpSp>
      <p:sp>
        <p:nvSpPr>
          <p:cNvPr id="34" name="Oval 33"/>
          <p:cNvSpPr/>
          <p:nvPr/>
        </p:nvSpPr>
        <p:spPr>
          <a:xfrm>
            <a:off x="2453441" y="3818478"/>
            <a:ext cx="209687" cy="20968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85333" y="3798599"/>
            <a:ext cx="1577643" cy="8208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60960" tIns="0" rIns="60960" bIns="0" rtlCol="0">
            <a:spAutoFit/>
          </a:bodyPr>
          <a:lstStyle/>
          <a:p>
            <a:pPr algn="ctr"/>
            <a:r>
              <a:rPr lang="sr-Cyrl-RS" sz="2667" dirty="0" smtClean="0"/>
              <a:t>Почетна тачка</a:t>
            </a:r>
            <a:endParaRPr lang="en-US" sz="2667" dirty="0"/>
          </a:p>
        </p:txBody>
      </p:sp>
      <p:cxnSp>
        <p:nvCxnSpPr>
          <p:cNvPr id="37" name="Straight Arrow Connector 36"/>
          <p:cNvCxnSpPr>
            <a:stCxn id="36" idx="3"/>
          </p:cNvCxnSpPr>
          <p:nvPr/>
        </p:nvCxnSpPr>
        <p:spPr>
          <a:xfrm flipV="1">
            <a:off x="1862976" y="3993164"/>
            <a:ext cx="498067" cy="21586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8830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AIMD (</a:t>
            </a:r>
            <a:r>
              <a:rPr lang="sr-Cyrl-RS" dirty="0"/>
              <a:t>6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373154" y="1397000"/>
            <a:ext cx="4557076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Умножено смањење враћа релативно према тренутном протоку</a:t>
            </a:r>
          </a:p>
          <a:p>
            <a:r>
              <a:rPr lang="sr-Cyrl-RS" sz="3733" dirty="0" smtClean="0"/>
              <a:t>Већи проток </a:t>
            </a:r>
            <a:br>
              <a:rPr lang="sr-Cyrl-RS" sz="3733" dirty="0" smtClean="0"/>
            </a:br>
            <a:r>
              <a:rPr lang="en-US" sz="3733" dirty="0" smtClean="0">
                <a:sym typeface="Wingdings" panose="05000000000000000000" pitchFamily="2" charset="2"/>
              </a:rPr>
              <a:t></a:t>
            </a:r>
            <a:br>
              <a:rPr lang="en-US" sz="3733" dirty="0" smtClean="0">
                <a:sym typeface="Wingdings" panose="05000000000000000000" pitchFamily="2" charset="2"/>
              </a:rPr>
            </a:br>
            <a:r>
              <a:rPr lang="sr-Cyrl-RS" sz="3733" dirty="0" smtClean="0">
                <a:sym typeface="Wingdings" panose="05000000000000000000" pitchFamily="2" charset="2"/>
              </a:rPr>
              <a:t>већа дужина пројекције </a:t>
            </a:r>
            <a:endParaRPr lang="en-US" sz="3733" dirty="0"/>
          </a:p>
        </p:txBody>
      </p:sp>
      <p:grpSp>
        <p:nvGrpSpPr>
          <p:cNvPr id="30" name="Group 29"/>
          <p:cNvGrpSpPr/>
          <p:nvPr/>
        </p:nvGrpSpPr>
        <p:grpSpPr>
          <a:xfrm>
            <a:off x="1008815" y="1998763"/>
            <a:ext cx="5979026" cy="4253283"/>
            <a:chOff x="237733" y="1353152"/>
            <a:chExt cx="4484269" cy="3189962"/>
          </a:xfrm>
        </p:grpSpPr>
        <p:sp>
          <p:nvSpPr>
            <p:cNvPr id="27" name="Freeform 26"/>
            <p:cNvSpPr/>
            <p:nvPr/>
          </p:nvSpPr>
          <p:spPr>
            <a:xfrm>
              <a:off x="1108953" y="1643974"/>
              <a:ext cx="2548647" cy="2587558"/>
            </a:xfrm>
            <a:custGeom>
              <a:avLst/>
              <a:gdLst>
                <a:gd name="connsiteX0" fmla="*/ 0 w 2684834"/>
                <a:gd name="connsiteY0" fmla="*/ 0 h 2587558"/>
                <a:gd name="connsiteX1" fmla="*/ 0 w 2684834"/>
                <a:gd name="connsiteY1" fmla="*/ 340469 h 2587558"/>
                <a:gd name="connsiteX2" fmla="*/ 2305455 w 2684834"/>
                <a:gd name="connsiteY2" fmla="*/ 2587558 h 2587558"/>
                <a:gd name="connsiteX3" fmla="*/ 2684834 w 2684834"/>
                <a:gd name="connsiteY3" fmla="*/ 2587558 h 2587558"/>
                <a:gd name="connsiteX4" fmla="*/ 2684834 w 2684834"/>
                <a:gd name="connsiteY4" fmla="*/ 0 h 2587558"/>
                <a:gd name="connsiteX5" fmla="*/ 0 w 2684834"/>
                <a:gd name="connsiteY5" fmla="*/ 0 h 2587558"/>
                <a:gd name="connsiteX0" fmla="*/ 0 w 2684834"/>
                <a:gd name="connsiteY0" fmla="*/ 0 h 2587558"/>
                <a:gd name="connsiteX1" fmla="*/ 0 w 2684834"/>
                <a:gd name="connsiteY1" fmla="*/ 340469 h 2587558"/>
                <a:gd name="connsiteX2" fmla="*/ 2305455 w 2684834"/>
                <a:gd name="connsiteY2" fmla="*/ 2587558 h 2587558"/>
                <a:gd name="connsiteX3" fmla="*/ 2548647 w 2684834"/>
                <a:gd name="connsiteY3" fmla="*/ 2587558 h 2587558"/>
                <a:gd name="connsiteX4" fmla="*/ 2684834 w 2684834"/>
                <a:gd name="connsiteY4" fmla="*/ 0 h 2587558"/>
                <a:gd name="connsiteX5" fmla="*/ 0 w 2684834"/>
                <a:gd name="connsiteY5" fmla="*/ 0 h 2587558"/>
                <a:gd name="connsiteX0" fmla="*/ 0 w 2548647"/>
                <a:gd name="connsiteY0" fmla="*/ 0 h 2587558"/>
                <a:gd name="connsiteX1" fmla="*/ 0 w 2548647"/>
                <a:gd name="connsiteY1" fmla="*/ 340469 h 2587558"/>
                <a:gd name="connsiteX2" fmla="*/ 2305455 w 2548647"/>
                <a:gd name="connsiteY2" fmla="*/ 2587558 h 2587558"/>
                <a:gd name="connsiteX3" fmla="*/ 2548647 w 2548647"/>
                <a:gd name="connsiteY3" fmla="*/ 2587558 h 2587558"/>
                <a:gd name="connsiteX4" fmla="*/ 2548647 w 2548647"/>
                <a:gd name="connsiteY4" fmla="*/ 0 h 2587558"/>
                <a:gd name="connsiteX5" fmla="*/ 0 w 2548647"/>
                <a:gd name="connsiteY5" fmla="*/ 0 h 2587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48647" h="2587558">
                  <a:moveTo>
                    <a:pt x="0" y="0"/>
                  </a:moveTo>
                  <a:lnTo>
                    <a:pt x="0" y="340469"/>
                  </a:lnTo>
                  <a:lnTo>
                    <a:pt x="2305455" y="2587558"/>
                  </a:lnTo>
                  <a:lnTo>
                    <a:pt x="2548647" y="2587558"/>
                  </a:lnTo>
                  <a:lnTo>
                    <a:pt x="25486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1097092" y="1489012"/>
              <a:ext cx="0" cy="277238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087364" y="4241939"/>
              <a:ext cx="276265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087364" y="1965667"/>
              <a:ext cx="2315183" cy="22762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1087363" y="1985123"/>
              <a:ext cx="2315183" cy="227627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37733" y="1353152"/>
              <a:ext cx="862256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Чвор </a:t>
              </a:r>
              <a:r>
                <a:rPr lang="en-US" sz="2667" dirty="0" smtClean="0"/>
                <a:t>1</a:t>
              </a:r>
              <a:endParaRPr lang="en-US" sz="2667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859747" y="4057273"/>
              <a:ext cx="862255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Чвор </a:t>
              </a:r>
              <a:r>
                <a:rPr lang="en-US" sz="2667" dirty="0" smtClean="0"/>
                <a:t>2</a:t>
              </a:r>
              <a:endParaRPr lang="en-US" sz="2667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85677" y="4196865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51703" y="4196865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85677" y="1800457"/>
              <a:ext cx="2551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2186586" y="3025982"/>
              <a:ext cx="157265" cy="157265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717394" y="2348691"/>
              <a:ext cx="1529025" cy="3078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60960" tIns="0" rIns="60960" bIns="0" rtlCol="0">
              <a:spAutoFit/>
            </a:bodyPr>
            <a:lstStyle/>
            <a:p>
              <a:r>
                <a:rPr lang="sr-Cyrl-RS" sz="2667" dirty="0" smtClean="0"/>
                <a:t>Равноправно</a:t>
              </a:r>
              <a:endParaRPr lang="en-US" sz="2667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509292" y="3578551"/>
              <a:ext cx="1129011" cy="3078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60960" tIns="0" rIns="60960" bIns="0" rtlCol="0">
              <a:spAutoFit/>
            </a:bodyPr>
            <a:lstStyle/>
            <a:p>
              <a:r>
                <a:rPr lang="sr-Cyrl-RS" sz="2667" dirty="0" smtClean="0"/>
                <a:t>Ефикасно</a:t>
              </a:r>
              <a:endParaRPr lang="en-US" sz="2667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99180" y="1832994"/>
              <a:ext cx="1218214" cy="3078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lIns="60960" tIns="0" rIns="60960" bIns="0" rtlCol="0">
              <a:spAutoFit/>
            </a:bodyPr>
            <a:lstStyle/>
            <a:p>
              <a:pPr algn="ctr"/>
              <a:r>
                <a:rPr lang="sr-Cyrl-RS" sz="2667" dirty="0" smtClean="0"/>
                <a:t>Загушено</a:t>
              </a:r>
              <a:endParaRPr lang="en-US" sz="2667" dirty="0"/>
            </a:p>
          </p:txBody>
        </p:sp>
      </p:grpSp>
      <p:sp>
        <p:nvSpPr>
          <p:cNvPr id="34" name="Oval 33"/>
          <p:cNvSpPr/>
          <p:nvPr/>
        </p:nvSpPr>
        <p:spPr>
          <a:xfrm>
            <a:off x="2453441" y="3818478"/>
            <a:ext cx="209687" cy="20968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85333" y="3798599"/>
            <a:ext cx="1577643" cy="8208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60960" tIns="0" rIns="60960" bIns="0" rtlCol="0">
            <a:spAutoFit/>
          </a:bodyPr>
          <a:lstStyle/>
          <a:p>
            <a:pPr algn="ctr"/>
            <a:r>
              <a:rPr lang="sr-Cyrl-RS" sz="2667" dirty="0" smtClean="0"/>
              <a:t>Почетна </a:t>
            </a:r>
            <a:br>
              <a:rPr lang="sr-Cyrl-RS" sz="2667" dirty="0" smtClean="0"/>
            </a:br>
            <a:r>
              <a:rPr lang="sr-Cyrl-RS" sz="2667" dirty="0" smtClean="0"/>
              <a:t>тачка</a:t>
            </a:r>
          </a:p>
        </p:txBody>
      </p:sp>
      <p:cxnSp>
        <p:nvCxnSpPr>
          <p:cNvPr id="37" name="Straight Arrow Connector 36"/>
          <p:cNvCxnSpPr>
            <a:stCxn id="36" idx="3"/>
          </p:cNvCxnSpPr>
          <p:nvPr/>
        </p:nvCxnSpPr>
        <p:spPr>
          <a:xfrm flipV="1">
            <a:off x="1862976" y="3993164"/>
            <a:ext cx="498067" cy="21586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2574754" y="3326149"/>
            <a:ext cx="597172" cy="597172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2905948" y="3465708"/>
            <a:ext cx="269163" cy="645856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2994552" y="3624734"/>
            <a:ext cx="503771" cy="503772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3204300" y="3818478"/>
            <a:ext cx="458413" cy="458415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3146737" y="3727410"/>
            <a:ext cx="323055" cy="501793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3308263" y="3930613"/>
            <a:ext cx="364728" cy="451439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3381559" y="3969795"/>
            <a:ext cx="458413" cy="458415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4493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AIMD </a:t>
            </a:r>
            <a:r>
              <a:rPr lang="sr-Cyrl-RS" dirty="0" smtClean="0"/>
              <a:t>карактеристике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735106" y="1779299"/>
            <a:ext cx="10237694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Конвергира ка оптималној тачки алокације</a:t>
            </a:r>
          </a:p>
          <a:p>
            <a:pPr lvl="1"/>
            <a:r>
              <a:rPr lang="sr-Cyrl-RS" sz="3333" dirty="0" smtClean="0"/>
              <a:t>Пресеку правих ефикасности и равноправности</a:t>
            </a:r>
          </a:p>
          <a:p>
            <a:pPr lvl="1"/>
            <a:r>
              <a:rPr lang="sr-Cyrl-RS" sz="3333" dirty="0" smtClean="0"/>
              <a:t>Ради и у вишедимензионом сценарију</a:t>
            </a:r>
            <a:endParaRPr lang="en-US" sz="3200" dirty="0" smtClean="0"/>
          </a:p>
          <a:p>
            <a:r>
              <a:rPr lang="sr-Cyrl-RS" sz="3733" dirty="0" smtClean="0"/>
              <a:t>Остали приступи не раде посао, пробајте: </a:t>
            </a:r>
            <a:br>
              <a:rPr lang="sr-Cyrl-RS" sz="3733" dirty="0" smtClean="0"/>
            </a:br>
            <a:r>
              <a:rPr lang="en-US" sz="3200" dirty="0" smtClean="0"/>
              <a:t>MIAD, MIMD, AIAD</a:t>
            </a:r>
            <a:endParaRPr lang="en-US" sz="3733" dirty="0" smtClean="0"/>
          </a:p>
          <a:p>
            <a:r>
              <a:rPr lang="sr-Cyrl-RS" sz="3733" dirty="0" smtClean="0"/>
              <a:t>Захтева само бинарни одговор</a:t>
            </a:r>
            <a:r>
              <a:rPr lang="en-US" sz="3733" dirty="0" smtClean="0"/>
              <a:t>/</a:t>
            </a:r>
            <a:r>
              <a:rPr lang="sr-Cyrl-RS" sz="3733" dirty="0" smtClean="0"/>
              <a:t>сигнал </a:t>
            </a:r>
            <a:br>
              <a:rPr lang="sr-Cyrl-RS" sz="3733" dirty="0" smtClean="0"/>
            </a:br>
            <a:r>
              <a:rPr lang="sr-Cyrl-RS" sz="3733" dirty="0" smtClean="0"/>
              <a:t>од мреже да би радило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0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Socket API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0097845" cy="4775200"/>
          </a:xfrm>
        </p:spPr>
        <p:txBody>
          <a:bodyPr>
            <a:noAutofit/>
          </a:bodyPr>
          <a:lstStyle/>
          <a:p>
            <a:r>
              <a:rPr lang="sr-Cyrl-RS" sz="3467" dirty="0" smtClean="0"/>
              <a:t>Абстракција за употребу мрежних услуга</a:t>
            </a:r>
            <a:endParaRPr lang="en-US" sz="3467" dirty="0"/>
          </a:p>
          <a:p>
            <a:pPr lvl="1"/>
            <a:r>
              <a:rPr lang="sr-Cyrl-RS" sz="2933" dirty="0" smtClean="0"/>
              <a:t>Често се каже</a:t>
            </a:r>
            <a:r>
              <a:rPr lang="sr-Latn-RS" sz="2933" dirty="0" smtClean="0"/>
              <a:t> </a:t>
            </a:r>
            <a:r>
              <a:rPr lang="sr-Cyrl-RS" sz="2933" dirty="0"/>
              <a:t>и</a:t>
            </a:r>
            <a:r>
              <a:rPr lang="sr-Cyrl-RS" sz="2933" dirty="0" smtClean="0"/>
              <a:t> „Мрежни </a:t>
            </a:r>
            <a:r>
              <a:rPr lang="sr-Latn-RS" sz="2933" dirty="0" smtClean="0"/>
              <a:t>API</a:t>
            </a:r>
            <a:r>
              <a:rPr lang="sr-Cyrl-RS" sz="2933" dirty="0" smtClean="0"/>
              <a:t>“, али је заправо у питању  употреба транспортних сервиса (а не мрежних)</a:t>
            </a:r>
            <a:endParaRPr lang="en-US" sz="2933" dirty="0"/>
          </a:p>
          <a:p>
            <a:pPr lvl="1"/>
            <a:r>
              <a:rPr lang="sr-Cyrl-RS" sz="2933" dirty="0" smtClean="0"/>
              <a:t>Део свих битнијих оперативних система </a:t>
            </a:r>
            <a:br>
              <a:rPr lang="sr-Cyrl-RS" sz="2933" dirty="0" smtClean="0"/>
            </a:br>
            <a:r>
              <a:rPr lang="sr-Cyrl-RS" sz="2933" dirty="0" smtClean="0"/>
              <a:t>и програмских језика</a:t>
            </a:r>
            <a:endParaRPr lang="en-US" sz="1467" dirty="0"/>
          </a:p>
          <a:p>
            <a:r>
              <a:rPr lang="sr-Cyrl-RS" sz="3467" dirty="0" smtClean="0"/>
              <a:t>Подржава и токове, као и датаграме</a:t>
            </a:r>
            <a:endParaRPr lang="en-US" sz="3467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5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Бинарни одговори мреже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645268" y="1578199"/>
            <a:ext cx="10515600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Неколико могућих типова сигнала</a:t>
            </a:r>
            <a:r>
              <a:rPr lang="sr-Cyrl-RS" sz="3733" dirty="0"/>
              <a:t> </a:t>
            </a:r>
            <a:r>
              <a:rPr lang="sr-Cyrl-RS" sz="3733" dirty="0" smtClean="0"/>
              <a:t>је у употреби</a:t>
            </a:r>
          </a:p>
          <a:p>
            <a:pPr lvl="1"/>
            <a:r>
              <a:rPr lang="sr-Latn-RS" sz="3333" dirty="0" smtClean="0"/>
              <a:t>TCP </a:t>
            </a:r>
            <a:r>
              <a:rPr lang="sr-Cyrl-RS" sz="3333" dirty="0" smtClean="0"/>
              <a:t>користи први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009830"/>
              </p:ext>
            </p:extLst>
          </p:nvPr>
        </p:nvGraphicFramePr>
        <p:xfrm>
          <a:off x="1031133" y="2806444"/>
          <a:ext cx="10129735" cy="336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409"/>
                <a:gridCol w="3491871"/>
                <a:gridCol w="4591455"/>
              </a:tblGrid>
              <a:tr h="528320">
                <a:tc>
                  <a:txBody>
                    <a:bodyPr/>
                    <a:lstStyle/>
                    <a:p>
                      <a:pPr algn="ctr"/>
                      <a:r>
                        <a:rPr lang="sr-Cyrl-RS" sz="2700" b="1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Сигнал</a:t>
                      </a:r>
                      <a:endParaRPr lang="en-US" sz="2700" b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700" b="1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Пример протокола</a:t>
                      </a:r>
                      <a:endParaRPr lang="en-US" sz="2700" b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700" b="1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+</a:t>
                      </a:r>
                      <a:r>
                        <a:rPr lang="en-US" sz="2700" b="1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/</a:t>
                      </a:r>
                      <a:r>
                        <a:rPr lang="sr-Cyrl-RS" sz="2700" b="1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  <a:endParaRPr lang="en-US" sz="2700" b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4720">
                <a:tc>
                  <a:txBody>
                    <a:bodyPr/>
                    <a:lstStyle/>
                    <a:p>
                      <a:pPr algn="ctr"/>
                      <a:r>
                        <a:rPr lang="sr-Cyrl-R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Губитак пакета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TCP </a:t>
                      </a:r>
                      <a:r>
                        <a:rPr lang="en-US" sz="2700" b="0" baseline="0" dirty="0" err="1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NewReno</a:t>
                      </a:r>
                      <a:endParaRPr lang="en-US" sz="2700" b="0" baseline="0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Cubic</a:t>
                      </a:r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U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TCP (Linux)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Поуздано детектује</a:t>
                      </a:r>
                    </a:p>
                    <a:p>
                      <a:pPr algn="ctr"/>
                      <a:r>
                        <a:rPr lang="sr-Cyrl-RS" sz="2700" b="0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  <a:sym typeface="Wingdings" pitchFamily="2" charset="2"/>
                        </a:rPr>
                        <a:t>Касно чује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4720">
                <a:tc>
                  <a:txBody>
                    <a:bodyPr/>
                    <a:lstStyle/>
                    <a:p>
                      <a:pPr algn="ctr"/>
                      <a:r>
                        <a:rPr lang="sr-Cyrl-R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Кашњење пакета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Compound</a:t>
                      </a:r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TCP (Windows)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700" b="0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Рано чује</a:t>
                      </a:r>
                      <a:endParaRPr lang="en-US" sz="2700" b="0" baseline="0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r-Cyrl-R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Прави претпоставку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4720">
                <a:tc>
                  <a:txBody>
                    <a:bodyPr/>
                    <a:lstStyle/>
                    <a:p>
                      <a:pPr algn="ctr"/>
                      <a:r>
                        <a:rPr lang="sr-Cyrl-R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Сигнал рутера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TCP</a:t>
                      </a:r>
                      <a:r>
                        <a:rPr lang="sr-Cyrl-RS" sz="2700" b="0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са експлицитним сигналом загушења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Рано чује</a:t>
                      </a:r>
                      <a:endParaRPr lang="en-US" sz="2700" b="0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r-Cyrl-RS" sz="2700" b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Захтева подршку</a:t>
                      </a:r>
                      <a:r>
                        <a:rPr lang="sr-Cyrl-RS" sz="2700" b="0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рутера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80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2939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 API (2)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1049000" cy="4470400"/>
          </a:xfrm>
        </p:spPr>
        <p:txBody>
          <a:bodyPr>
            <a:normAutofit/>
          </a:bodyPr>
          <a:lstStyle/>
          <a:p>
            <a:pPr marL="761981" indent="-609585"/>
            <a:r>
              <a:rPr lang="sr-Cyrl-RS" sz="3733" u="sng" dirty="0" smtClean="0"/>
              <a:t>Сокети</a:t>
            </a:r>
            <a:r>
              <a:rPr lang="sr-Cyrl-RS" sz="3733" dirty="0" smtClean="0"/>
              <a:t> омогућавају процесима да се повезују на локалну мреже путем различитих </a:t>
            </a:r>
            <a:r>
              <a:rPr lang="sr-Cyrl-RS" sz="3733" u="sng" dirty="0" smtClean="0"/>
              <a:t>портова</a:t>
            </a:r>
            <a:endParaRPr lang="en-US" sz="3733" u="sng" dirty="0"/>
          </a:p>
        </p:txBody>
      </p:sp>
      <p:grpSp>
        <p:nvGrpSpPr>
          <p:cNvPr id="75" name="Group 74"/>
          <p:cNvGrpSpPr/>
          <p:nvPr/>
        </p:nvGrpSpPr>
        <p:grpSpPr>
          <a:xfrm>
            <a:off x="2382554" y="3077658"/>
            <a:ext cx="2799047" cy="2757050"/>
            <a:chOff x="1863115" y="2331492"/>
            <a:chExt cx="2099285" cy="2067787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1863115" y="3196848"/>
              <a:ext cx="1828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059034" y="3733171"/>
              <a:ext cx="42914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" name="Picture 40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5635" y="3387654"/>
              <a:ext cx="1247742" cy="1011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5" name="Group 34"/>
            <p:cNvGrpSpPr>
              <a:grpSpLocks/>
            </p:cNvGrpSpPr>
            <p:nvPr/>
          </p:nvGrpSpPr>
          <p:grpSpPr bwMode="auto">
            <a:xfrm>
              <a:off x="2954656" y="2335024"/>
              <a:ext cx="525373" cy="633718"/>
              <a:chOff x="-5784" y="1883"/>
              <a:chExt cx="1125" cy="1357"/>
            </a:xfrm>
          </p:grpSpPr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-5784" y="2351"/>
                <a:ext cx="1125" cy="889"/>
              </a:xfrm>
              <a:prstGeom prst="rect">
                <a:avLst/>
              </a:prstGeom>
              <a:solidFill>
                <a:srgbClr val="C0C0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09499" tIns="54748" rIns="109499" bIns="54748" anchor="ctr">
                <a:spAutoFit/>
              </a:bodyPr>
              <a:lstStyle>
                <a:defPPr>
                  <a:defRPr lang="en-US"/>
                </a:defPPr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US" sz="3200"/>
              </a:p>
            </p:txBody>
          </p:sp>
          <p:sp>
            <p:nvSpPr>
              <p:cNvPr id="53" name="Rectangle 52"/>
              <p:cNvSpPr>
                <a:spLocks noChangeArrowheads="1"/>
              </p:cNvSpPr>
              <p:nvPr/>
            </p:nvSpPr>
            <p:spPr bwMode="auto">
              <a:xfrm>
                <a:off x="-5784" y="1883"/>
                <a:ext cx="1125" cy="889"/>
              </a:xfrm>
              <a:prstGeom prst="rect">
                <a:avLst/>
              </a:prstGeom>
              <a:solidFill>
                <a:srgbClr val="8E8E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09499" tIns="54748" rIns="109499" bIns="54748" anchor="ctr">
                <a:spAutoFit/>
              </a:bodyPr>
              <a:lstStyle>
                <a:defPPr>
                  <a:defRPr lang="en-US"/>
                </a:defPPr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US" sz="3200"/>
              </a:p>
            </p:txBody>
          </p:sp>
        </p:grpSp>
        <p:cxnSp>
          <p:nvCxnSpPr>
            <p:cNvPr id="37" name="Straight Connector 36"/>
            <p:cNvCxnSpPr>
              <a:stCxn id="52" idx="2"/>
            </p:cNvCxnSpPr>
            <p:nvPr/>
          </p:nvCxnSpPr>
          <p:spPr>
            <a:xfrm>
              <a:off x="3217343" y="2968742"/>
              <a:ext cx="2403" cy="3192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3111402" y="2918030"/>
              <a:ext cx="0" cy="177626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3374784" y="2918030"/>
              <a:ext cx="0" cy="177626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2991145" y="3105327"/>
              <a:ext cx="457200" cy="170644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grpSp>
          <p:nvGrpSpPr>
            <p:cNvPr id="59" name="Group 58"/>
            <p:cNvGrpSpPr>
              <a:grpSpLocks/>
            </p:cNvGrpSpPr>
            <p:nvPr/>
          </p:nvGrpSpPr>
          <p:grpSpPr bwMode="auto">
            <a:xfrm>
              <a:off x="2001498" y="2331492"/>
              <a:ext cx="525373" cy="633718"/>
              <a:chOff x="-5784" y="1883"/>
              <a:chExt cx="1125" cy="1357"/>
            </a:xfrm>
          </p:grpSpPr>
          <p:sp>
            <p:nvSpPr>
              <p:cNvPr id="65" name="Rectangle 64"/>
              <p:cNvSpPr>
                <a:spLocks noChangeArrowheads="1"/>
              </p:cNvSpPr>
              <p:nvPr/>
            </p:nvSpPr>
            <p:spPr bwMode="auto">
              <a:xfrm>
                <a:off x="-5784" y="2351"/>
                <a:ext cx="1125" cy="889"/>
              </a:xfrm>
              <a:prstGeom prst="rect">
                <a:avLst/>
              </a:prstGeom>
              <a:solidFill>
                <a:srgbClr val="C0C0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09499" tIns="54748" rIns="109499" bIns="54748" anchor="ctr">
                <a:spAutoFit/>
              </a:bodyPr>
              <a:lstStyle>
                <a:defPPr>
                  <a:defRPr lang="en-US"/>
                </a:defPPr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US" sz="3200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-5784" y="1883"/>
                <a:ext cx="1125" cy="889"/>
              </a:xfrm>
              <a:prstGeom prst="rect">
                <a:avLst/>
              </a:prstGeom>
              <a:solidFill>
                <a:srgbClr val="8E8E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09499" tIns="54748" rIns="109499" bIns="54748" anchor="ctr">
                <a:spAutoFit/>
              </a:bodyPr>
              <a:lstStyle>
                <a:defPPr>
                  <a:defRPr lang="en-US"/>
                </a:defPPr>
                <a:lvl1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US" sz="3200"/>
              </a:p>
            </p:txBody>
          </p:sp>
        </p:grpSp>
        <p:cxnSp>
          <p:nvCxnSpPr>
            <p:cNvPr id="60" name="Straight Connector 59"/>
            <p:cNvCxnSpPr>
              <a:stCxn id="65" idx="2"/>
            </p:cNvCxnSpPr>
            <p:nvPr/>
          </p:nvCxnSpPr>
          <p:spPr>
            <a:xfrm>
              <a:off x="2264185" y="2965210"/>
              <a:ext cx="2402" cy="3192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2158244" y="2914498"/>
              <a:ext cx="0" cy="177626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flipV="1">
              <a:off x="2421626" y="2914498"/>
              <a:ext cx="0" cy="177626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2037987" y="3101795"/>
              <a:ext cx="457200" cy="170644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2777515" y="3187117"/>
              <a:ext cx="0" cy="20053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472912" y="3733171"/>
              <a:ext cx="489488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Rectangle 75"/>
          <p:cNvSpPr/>
          <p:nvPr/>
        </p:nvSpPr>
        <p:spPr>
          <a:xfrm>
            <a:off x="508000" y="4546600"/>
            <a:ext cx="1532848" cy="40833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sr-Cyrl-RS" sz="3200" dirty="0" smtClean="0"/>
              <a:t>Сокет</a:t>
            </a:r>
            <a:r>
              <a:rPr lang="en-US" sz="3200" dirty="0" smtClean="0"/>
              <a:t>,</a:t>
            </a:r>
            <a:endParaRPr lang="en-US" sz="3200" dirty="0"/>
          </a:p>
          <a:p>
            <a:pPr algn="ctr"/>
            <a:r>
              <a:rPr lang="sr-Cyrl-RS" sz="3200" dirty="0" smtClean="0"/>
              <a:t>Порт </a:t>
            </a:r>
            <a:r>
              <a:rPr lang="en-US" sz="3200" dirty="0" smtClean="0"/>
              <a:t>#1</a:t>
            </a:r>
            <a:endParaRPr lang="en-US" sz="3200" dirty="0"/>
          </a:p>
        </p:txBody>
      </p:sp>
      <p:cxnSp>
        <p:nvCxnSpPr>
          <p:cNvPr id="78" name="Straight Arrow Connector 77"/>
          <p:cNvCxnSpPr/>
          <p:nvPr/>
        </p:nvCxnSpPr>
        <p:spPr>
          <a:xfrm flipV="1">
            <a:off x="1865825" y="4353112"/>
            <a:ext cx="609600" cy="406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5181600" y="4546600"/>
            <a:ext cx="1532848" cy="40833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sr-Cyrl-RS" sz="3200" dirty="0" smtClean="0"/>
              <a:t>Сокет</a:t>
            </a:r>
            <a:r>
              <a:rPr lang="en-US" sz="3200" dirty="0" smtClean="0"/>
              <a:t>,</a:t>
            </a:r>
            <a:endParaRPr lang="en-US" sz="3200" dirty="0"/>
          </a:p>
          <a:p>
            <a:pPr algn="ctr"/>
            <a:r>
              <a:rPr lang="sr-Cyrl-RS" sz="3200" dirty="0" smtClean="0"/>
              <a:t>Порт </a:t>
            </a:r>
            <a:r>
              <a:rPr lang="en-US" sz="3200" dirty="0" smtClean="0"/>
              <a:t>#2</a:t>
            </a:r>
            <a:endParaRPr lang="en-US" sz="3200" dirty="0"/>
          </a:p>
        </p:txBody>
      </p:sp>
      <p:cxnSp>
        <p:nvCxnSpPr>
          <p:cNvPr id="80" name="Straight Arrow Connector 79"/>
          <p:cNvCxnSpPr/>
          <p:nvPr/>
        </p:nvCxnSpPr>
        <p:spPr>
          <a:xfrm flipH="1" flipV="1">
            <a:off x="4600177" y="4343400"/>
            <a:ext cx="609600" cy="406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3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4935</TotalTime>
  <Words>2750</Words>
  <Application>Microsoft Office PowerPoint</Application>
  <PresentationFormat>Widescreen</PresentationFormat>
  <Paragraphs>950</Paragraphs>
  <Slides>80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5" baseType="lpstr">
      <vt:lpstr>Arial</vt:lpstr>
      <vt:lpstr>Calibri</vt:lpstr>
      <vt:lpstr>Calibri Light</vt:lpstr>
      <vt:lpstr>Wingdings</vt:lpstr>
      <vt:lpstr>Office Theme</vt:lpstr>
      <vt:lpstr>Рачунарске мреже </vt:lpstr>
      <vt:lpstr>Транспортни слој</vt:lpstr>
      <vt:lpstr>Где смо тренутно?</vt:lpstr>
      <vt:lpstr>Транспортни слој</vt:lpstr>
      <vt:lpstr>Транспортни слој (2)</vt:lpstr>
      <vt:lpstr>Типови сервиса на транспортном слоју</vt:lpstr>
      <vt:lpstr>Поређење типова сервиса</vt:lpstr>
      <vt:lpstr>Socket API</vt:lpstr>
      <vt:lpstr>Socket API (2)</vt:lpstr>
      <vt:lpstr>Socket API (3)</vt:lpstr>
      <vt:lpstr>Портови</vt:lpstr>
      <vt:lpstr>Неки опште-познати портови</vt:lpstr>
      <vt:lpstr>Теме</vt:lpstr>
      <vt:lpstr>Транспортни слој</vt:lpstr>
      <vt:lpstr>UDP - User Datagram Protocol</vt:lpstr>
      <vt:lpstr>Сокети у случају датаграма (2)</vt:lpstr>
      <vt:lpstr>UDP бафери</vt:lpstr>
      <vt:lpstr>UDP заглавље</vt:lpstr>
      <vt:lpstr>UDP </vt:lpstr>
      <vt:lpstr>Транспортни слој</vt:lpstr>
      <vt:lpstr>Успостава везе</vt:lpstr>
      <vt:lpstr>Трофазно руковање</vt:lpstr>
      <vt:lpstr>Трофазно руковање (2)</vt:lpstr>
      <vt:lpstr>Трофазно руковање (3)</vt:lpstr>
      <vt:lpstr>Прекидање везе</vt:lpstr>
      <vt:lpstr>Прекидање везе (2)</vt:lpstr>
      <vt:lpstr>Транспортни слој</vt:lpstr>
      <vt:lpstr>Протоколи клизних прозора</vt:lpstr>
      <vt:lpstr>Протоколи клизних прозора (2)</vt:lpstr>
      <vt:lpstr>Протоколи клизних прозора (3)</vt:lpstr>
      <vt:lpstr>Клизни прозори - пошиљалац</vt:lpstr>
      <vt:lpstr>Клизни прозори – пошиљалац (2) </vt:lpstr>
      <vt:lpstr>Клизни прозори – пошиљалац (3) </vt:lpstr>
      <vt:lpstr>Клизни прозори – прималац варијанта „Врати се N“</vt:lpstr>
      <vt:lpstr>Клизни прозори – прималац варијанта „Селективно понављање“</vt:lpstr>
      <vt:lpstr>Клизни прозори – прималац варијанта „Селективно понављање“ (2)</vt:lpstr>
      <vt:lpstr>Клизни прозори - ретрансмисије</vt:lpstr>
      <vt:lpstr>Транспортни слој</vt:lpstr>
      <vt:lpstr>Контрола тока</vt:lpstr>
      <vt:lpstr>Клизни прозори - прималац</vt:lpstr>
      <vt:lpstr>Клизни прозори - прималац (2) </vt:lpstr>
      <vt:lpstr>Клизни прозори - прималац (3) </vt:lpstr>
      <vt:lpstr>Клизни прозори - прималац (4) </vt:lpstr>
      <vt:lpstr>Контрола тока</vt:lpstr>
      <vt:lpstr>Контрола тока (2)</vt:lpstr>
      <vt:lpstr>Контрола тока (3)</vt:lpstr>
      <vt:lpstr>Транспортни слој</vt:lpstr>
      <vt:lpstr>Ретрансмисије</vt:lpstr>
      <vt:lpstr>Одређивање трајања паузе</vt:lpstr>
      <vt:lpstr>Промена RTT кроз време (за исти пренос)</vt:lpstr>
      <vt:lpstr>Промена RTT кроз време (2)</vt:lpstr>
      <vt:lpstr>Промена RTT кроз време (3)</vt:lpstr>
      <vt:lpstr>Прилагодљиве паузе (тајмаути)</vt:lpstr>
      <vt:lpstr>Пример прилагодљиве паузе</vt:lpstr>
      <vt:lpstr>Пример прилагодљиве паузе (2)</vt:lpstr>
      <vt:lpstr>Транспортни слој</vt:lpstr>
      <vt:lpstr>TCP својства</vt:lpstr>
      <vt:lpstr>Поуздан ток бајтова</vt:lpstr>
      <vt:lpstr>Поуздан ток бајтова (2)</vt:lpstr>
      <vt:lpstr>TCP заглавље</vt:lpstr>
      <vt:lpstr>TCP заглавље (2)</vt:lpstr>
      <vt:lpstr>TCP клизни прозори - прималац</vt:lpstr>
      <vt:lpstr>TCP клизни прозори – пошиљалац</vt:lpstr>
      <vt:lpstr>Остали детаљи о TCP</vt:lpstr>
      <vt:lpstr>Транспортни слој</vt:lpstr>
      <vt:lpstr>Природа загушења</vt:lpstr>
      <vt:lpstr>Природа загушења (2)</vt:lpstr>
      <vt:lpstr>Ефекти загушења</vt:lpstr>
      <vt:lpstr>Алокација протока</vt:lpstr>
      <vt:lpstr>Алокација протока (2)</vt:lpstr>
      <vt:lpstr>Алокација протока (3)</vt:lpstr>
      <vt:lpstr>Транспортни слој</vt:lpstr>
      <vt:lpstr>AIMD</vt:lpstr>
      <vt:lpstr>AIMD (2)</vt:lpstr>
      <vt:lpstr>AIMD (3)</vt:lpstr>
      <vt:lpstr>AIMD (4)</vt:lpstr>
      <vt:lpstr>AIMD (5)</vt:lpstr>
      <vt:lpstr>AIMD (6)</vt:lpstr>
      <vt:lpstr>AIMD карактеристике</vt:lpstr>
      <vt:lpstr>Бинарни одговори мреже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</dc:creator>
  <cp:lastModifiedBy>aca</cp:lastModifiedBy>
  <cp:revision>2473</cp:revision>
  <dcterms:created xsi:type="dcterms:W3CDTF">2016-09-27T14:42:57Z</dcterms:created>
  <dcterms:modified xsi:type="dcterms:W3CDTF">2017-01-14T16:03:57Z</dcterms:modified>
</cp:coreProperties>
</file>