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70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1" r:id="rId12"/>
    <p:sldId id="273" r:id="rId13"/>
    <p:sldId id="274" r:id="rId14"/>
    <p:sldId id="277" r:id="rId15"/>
    <p:sldId id="377" r:id="rId16"/>
    <p:sldId id="279" r:id="rId17"/>
    <p:sldId id="280" r:id="rId18"/>
    <p:sldId id="281" r:id="rId19"/>
    <p:sldId id="285" r:id="rId20"/>
    <p:sldId id="287" r:id="rId21"/>
    <p:sldId id="289" r:id="rId22"/>
    <p:sldId id="290" r:id="rId23"/>
    <p:sldId id="294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64" r:id="rId34"/>
    <p:sldId id="367" r:id="rId35"/>
    <p:sldId id="368" r:id="rId36"/>
    <p:sldId id="369" r:id="rId37"/>
    <p:sldId id="372" r:id="rId38"/>
    <p:sldId id="309" r:id="rId39"/>
    <p:sldId id="310" r:id="rId40"/>
    <p:sldId id="311" r:id="rId41"/>
    <p:sldId id="312" r:id="rId42"/>
    <p:sldId id="315" r:id="rId43"/>
    <p:sldId id="317" r:id="rId44"/>
    <p:sldId id="318" r:id="rId45"/>
    <p:sldId id="319" r:id="rId46"/>
    <p:sldId id="321" r:id="rId47"/>
    <p:sldId id="323" r:id="rId48"/>
    <p:sldId id="341" r:id="rId49"/>
    <p:sldId id="342" r:id="rId50"/>
    <p:sldId id="344" r:id="rId51"/>
    <p:sldId id="345" r:id="rId52"/>
    <p:sldId id="351" r:id="rId53"/>
    <p:sldId id="356" r:id="rId54"/>
    <p:sldId id="357" r:id="rId55"/>
    <p:sldId id="358" r:id="rId56"/>
    <p:sldId id="359" r:id="rId57"/>
    <p:sldId id="362" r:id="rId58"/>
    <p:sldId id="363" r:id="rId5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3051" autoAdjust="0"/>
  </p:normalViewPr>
  <p:slideViewPr>
    <p:cSldViewPr snapToGrid="0">
      <p:cViewPr varScale="1">
        <p:scale>
          <a:sx n="71" d="100"/>
          <a:sy n="71" d="100"/>
        </p:scale>
        <p:origin x="1042" y="53"/>
      </p:cViewPr>
      <p:guideLst/>
    </p:cSldViewPr>
  </p:slideViewPr>
  <p:outlineViewPr>
    <p:cViewPr>
      <p:scale>
        <a:sx n="33" d="100"/>
        <a:sy n="33" d="100"/>
      </p:scale>
      <p:origin x="0" y="-908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614F-FC13-421D-9E0E-1DA10861142B}" type="datetimeFigureOut">
              <a:rPr lang="sr-Latn-RS" smtClean="0"/>
              <a:t>23.11.2016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0F4C-99C2-46A6-97D7-8CE6D6780FA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898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60F4C-99C2-46A6-97D7-8CE6D6780FA2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31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#5-6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41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#5-53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38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#5-62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92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57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CN5E slides #5-63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646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880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372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855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90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855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 from</a:t>
            </a:r>
            <a:r>
              <a:rPr lang="en-US" baseline="0" dirty="0" smtClean="0"/>
              <a:t> </a:t>
            </a:r>
            <a:r>
              <a:rPr lang="en-US" baseline="0" smtClean="0"/>
              <a:t>pixabay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147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</a:t>
            </a:r>
            <a:r>
              <a:rPr lang="en-US" baseline="0" dirty="0" smtClean="0"/>
              <a:t>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201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ICMP message format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784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19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</a:t>
            </a:r>
            <a:r>
              <a:rPr lang="en-US" dirty="0" err="1" smtClean="0"/>
              <a:t>openclipart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pixabay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4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</a:t>
            </a:r>
            <a:r>
              <a:rPr lang="en-US" baseline="0" dirty="0" smtClean="0"/>
              <a:t> slides </a:t>
            </a:r>
            <a:r>
              <a:rPr lang="en-US" dirty="0" smtClean="0"/>
              <a:t>#5-5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63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</a:t>
            </a:r>
            <a:r>
              <a:rPr lang="en-US" baseline="0" dirty="0" smtClean="0"/>
              <a:t> slides </a:t>
            </a:r>
            <a:r>
              <a:rPr lang="en-US" dirty="0" smtClean="0"/>
              <a:t>#5-5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63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#5-62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9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41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62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348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413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55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48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5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69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49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41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9533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07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24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7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31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7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telj@matf.bg.ac.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wmf"/><Relationship Id="rId4" Type="http://schemas.openxmlformats.org/officeDocument/2006/relationships/image" Target="../media/image12.w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355" y="1122363"/>
            <a:ext cx="11171207" cy="2387600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Рачунарске мреже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sr-Latn-RS" dirty="0" smtClean="0">
                <a:hlinkClick r:id="rId3"/>
              </a:rPr>
              <a:t>kartelj</a:t>
            </a:r>
            <a:r>
              <a:rPr lang="en-US" dirty="0" smtClean="0">
                <a:hlinkClick r:id="rId3"/>
              </a:rPr>
              <a:t>@matf.bg.ac.rs</a:t>
            </a:r>
            <a:endParaRPr lang="sr-Cyrl-RS" dirty="0" smtClean="0"/>
          </a:p>
          <a:p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838200" y="5115674"/>
            <a:ext cx="10515600" cy="1423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Наставни материјали су преузети од: </a:t>
            </a:r>
            <a:r>
              <a:rPr lang="en-US" dirty="0" smtClean="0"/>
              <a:t>TANENBAUM, ANDREW S.; WETHERALL, DAVID J., COMPUTER NETWORKS, 5th Edition, © 2011</a:t>
            </a:r>
            <a:endParaRPr lang="sr-Cyrl-RS" dirty="0" smtClean="0"/>
          </a:p>
          <a:p>
            <a:r>
              <a:rPr lang="sr-Cyrl-RS" dirty="0" smtClean="0"/>
              <a:t>и прилагођени настави на Математичком факултету, Универзитета у Београду. </a:t>
            </a:r>
          </a:p>
          <a:p>
            <a:endParaRPr lang="sr-Cyrl-RS" dirty="0" smtClean="0"/>
          </a:p>
          <a:p>
            <a:r>
              <a:rPr lang="en-US" dirty="0" smtClean="0"/>
              <a:t>Slide material from: </a:t>
            </a:r>
            <a:r>
              <a:rPr lang="sr-Cyrl-RS" dirty="0" smtClean="0"/>
              <a:t> </a:t>
            </a:r>
            <a:r>
              <a:rPr lang="en-US" dirty="0" smtClean="0"/>
              <a:t>TANENBAUM, ANDREW S.; WETHERALL, DAVID J., COMPUTER NETWORKS, 5th Edition, © 2011. </a:t>
            </a:r>
            <a:endParaRPr lang="sr-Cyrl-RS" dirty="0" smtClean="0"/>
          </a:p>
          <a:p>
            <a:r>
              <a:rPr lang="en-US" dirty="0" smtClean="0"/>
              <a:t>Electronically reproduced by permission of Pearson Education, Inc., Upper Saddle River, New Jersey</a:t>
            </a:r>
          </a:p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7726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План рада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560424" cy="4470400"/>
          </a:xfrm>
        </p:spPr>
        <p:txBody>
          <a:bodyPr>
            <a:normAutofit/>
          </a:bodyPr>
          <a:lstStyle/>
          <a:p>
            <a:r>
              <a:rPr lang="sr-Cyrl-RS" sz="3733" u="sng" dirty="0" smtClean="0"/>
              <a:t>Прослеђивање</a:t>
            </a:r>
            <a:r>
              <a:rPr lang="sr-Cyrl-RS" sz="3733" dirty="0" smtClean="0"/>
              <a:t> ћемо прво обрадити</a:t>
            </a:r>
            <a:endParaRPr lang="en-US" sz="3733" dirty="0"/>
          </a:p>
          <a:p>
            <a:pPr lvl="1"/>
            <a:r>
              <a:rPr lang="sr-Cyrl-RS" sz="3200" dirty="0" smtClean="0"/>
              <a:t>Како чворови шаљу пакете другим чворовима</a:t>
            </a:r>
          </a:p>
          <a:p>
            <a:pPr lvl="1"/>
            <a:r>
              <a:rPr lang="sr-Cyrl-RS" sz="3200" dirty="0" smtClean="0"/>
              <a:t>Претпостављамо да је већ одлучено где шаљу</a:t>
            </a:r>
            <a:endParaRPr lang="en-US" sz="2400" dirty="0"/>
          </a:p>
          <a:p>
            <a:r>
              <a:rPr lang="sr-Cyrl-RS" sz="3733" u="sng" dirty="0" smtClean="0"/>
              <a:t>Рутирање</a:t>
            </a:r>
            <a:r>
              <a:rPr lang="sr-Cyrl-RS" sz="3733" dirty="0" smtClean="0"/>
              <a:t>  следећи пут</a:t>
            </a:r>
            <a:endParaRPr lang="en-US" sz="3733" dirty="0"/>
          </a:p>
          <a:p>
            <a:pPr lvl="1"/>
            <a:r>
              <a:rPr lang="sr-Cyrl-RS" sz="3200" dirty="0" smtClean="0"/>
              <a:t>Одлучивање где се пакети шаљу</a:t>
            </a:r>
          </a:p>
          <a:p>
            <a:pPr lvl="1"/>
            <a:r>
              <a:rPr lang="sr-Cyrl-RS" sz="3200" dirty="0" smtClean="0"/>
              <a:t>Логички иде пре прослеђивања, али засад посматрамо као „црну кутију“</a:t>
            </a:r>
          </a:p>
          <a:p>
            <a:pPr lvl="1"/>
            <a:r>
              <a:rPr lang="sr-Cyrl-RS" sz="3200" dirty="0" smtClean="0"/>
              <a:t>Алгоритми над графовима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745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Типови сервиса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Два типа мрежних сервиса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Датаграми</a:t>
            </a:r>
            <a:r>
              <a:rPr lang="en-US" sz="3733" dirty="0" smtClean="0"/>
              <a:t>,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сервис без успотављања везе</a:t>
            </a:r>
            <a:endParaRPr lang="en-US" sz="3733" dirty="0"/>
          </a:p>
          <a:p>
            <a:pPr lvl="1"/>
            <a:r>
              <a:rPr lang="sr-Cyrl-RS" sz="3200" dirty="0" smtClean="0"/>
              <a:t>Попут поште</a:t>
            </a:r>
            <a:endParaRPr lang="en-US" sz="3200" dirty="0"/>
          </a:p>
          <a:p>
            <a:pPr lvl="1"/>
            <a:r>
              <a:rPr lang="en-US" sz="3200" dirty="0" smtClean="0"/>
              <a:t>(IP</a:t>
            </a:r>
            <a:r>
              <a:rPr lang="sr-Cyrl-RS" sz="3200" dirty="0" smtClean="0"/>
              <a:t> протокол ради ово</a:t>
            </a:r>
            <a:r>
              <a:rPr lang="en-US" sz="3200" dirty="0" smtClean="0"/>
              <a:t>)</a:t>
            </a:r>
            <a:endParaRPr lang="en-US" sz="3200" dirty="0"/>
          </a:p>
          <a:p>
            <a:pPr lvl="5"/>
            <a:endParaRPr lang="en-US" sz="2400" dirty="0"/>
          </a:p>
          <a:p>
            <a:r>
              <a:rPr lang="sr-Cyrl-RS" sz="3733" dirty="0" smtClean="0"/>
              <a:t>Виртуелна кола</a:t>
            </a:r>
            <a:r>
              <a:rPr lang="en-US" sz="3733" dirty="0" smtClean="0"/>
              <a:t>,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сервис са успостављањем везе</a:t>
            </a:r>
            <a:endParaRPr lang="en-US" sz="3733" dirty="0"/>
          </a:p>
          <a:p>
            <a:pPr lvl="1"/>
            <a:r>
              <a:rPr lang="sr-Cyrl-RS" sz="3200" dirty="0" smtClean="0"/>
              <a:t>Попут фиксне телефоније</a:t>
            </a:r>
            <a:endParaRPr lang="en-US" sz="3200" dirty="0"/>
          </a:p>
        </p:txBody>
      </p:sp>
      <p:pic>
        <p:nvPicPr>
          <p:cNvPr id="1028" name="Picture 4" descr="http://openclipart.org/image/800px/svg_to_png/74113/phon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063" y="4746214"/>
            <a:ext cx="1069473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gray, mail, envelope, white, postal, letter"/>
          <p:cNvSpPr>
            <a:spLocks noChangeAspect="1" noChangeArrowheads="1"/>
          </p:cNvSpPr>
          <p:nvPr/>
        </p:nvSpPr>
        <p:spPr bwMode="auto">
          <a:xfrm>
            <a:off x="84667" y="-182033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pic>
        <p:nvPicPr>
          <p:cNvPr id="1034" name="Picture 10" descr="http://pixabay.com/static/uploads/photo/2012/04/24/13/59/gray-40173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221" y="2777277"/>
            <a:ext cx="1238315" cy="78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530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Сачувај-и-проследи механизам</a:t>
            </a:r>
            <a:endParaRPr lang="en-US" dirty="0"/>
          </a:p>
        </p:txBody>
      </p:sp>
      <p:sp>
        <p:nvSpPr>
          <p:cNvPr id="55" name="Content Placeholder 5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581939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Оба типа сервиса се реализију техником </a:t>
            </a:r>
            <a:br>
              <a:rPr lang="sr-Cyrl-RS" sz="3733" dirty="0" smtClean="0"/>
            </a:br>
            <a:r>
              <a:rPr lang="sr-Cyrl-RS" sz="3733" dirty="0" smtClean="0"/>
              <a:t>сачувај-и-проследи (</a:t>
            </a:r>
            <a:r>
              <a:rPr lang="sr-Latn-RS" sz="3733" dirty="0" smtClean="0"/>
              <a:t>store-and-forward)</a:t>
            </a:r>
            <a:endParaRPr lang="en-US" sz="3733" u="sng" dirty="0" smtClean="0"/>
          </a:p>
          <a:p>
            <a:pPr marL="457200" lvl="1" indent="0">
              <a:buNone/>
            </a:pPr>
            <a:endParaRPr lang="sr-Cyrl-RS" sz="3200" dirty="0" smtClean="0"/>
          </a:p>
          <a:p>
            <a:pPr lvl="1"/>
            <a:r>
              <a:rPr lang="sr-Cyrl-RS" sz="3200" dirty="0" smtClean="0"/>
              <a:t>Усмеривачи (рутери) добијају пакет, </a:t>
            </a:r>
            <a:br>
              <a:rPr lang="sr-Cyrl-RS" sz="3200" dirty="0" smtClean="0"/>
            </a:br>
            <a:r>
              <a:rPr lang="sr-Cyrl-RS" sz="3200" dirty="0" smtClean="0"/>
              <a:t>и привремено га чувају све док га не проследе даље (користе баферисање)</a:t>
            </a:r>
          </a:p>
          <a:p>
            <a:pPr lvl="1"/>
            <a:endParaRPr lang="sr-Cyrl-RS" sz="3200" dirty="0"/>
          </a:p>
          <a:p>
            <a:pPr lvl="1"/>
            <a:r>
              <a:rPr lang="sr-Cyrl-RS" sz="3200" dirty="0" smtClean="0"/>
              <a:t>Користи технику статистичког мултиплексирања </a:t>
            </a:r>
            <a:br>
              <a:rPr lang="sr-Cyrl-RS" sz="3200" dirty="0" smtClean="0"/>
            </a:br>
            <a:r>
              <a:rPr lang="sr-Cyrl-RS" sz="3200" dirty="0" smtClean="0"/>
              <a:t>за управљање протоком</a:t>
            </a:r>
          </a:p>
        </p:txBody>
      </p:sp>
    </p:spTree>
    <p:extLst>
      <p:ext uri="{BB962C8B-B14F-4D97-AF65-F5344CB8AC3E}">
        <p14:creationId xmlns:p14="http://schemas.microsoft.com/office/powerpoint/2010/main" val="2986743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Датаграмски сервис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Пакет садржи циљну адресу на основу које усмеривач прослеђује пакет даље</a:t>
            </a:r>
            <a:endParaRPr lang="en-US" sz="37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639" y="3201177"/>
            <a:ext cx="9509808" cy="3337735"/>
            <a:chOff x="228600" y="1621671"/>
            <a:chExt cx="8277225" cy="290512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1621671"/>
              <a:ext cx="8277225" cy="290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5196627" y="1646640"/>
              <a:ext cx="2590800" cy="330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67" dirty="0" smtClean="0"/>
                <a:t>ISP</a:t>
              </a:r>
              <a:r>
                <a:rPr lang="sr-Cyrl-RS" sz="1867" dirty="0" smtClean="0"/>
                <a:t> </a:t>
              </a:r>
              <a:endParaRPr lang="en-US" sz="1867" dirty="0"/>
            </a:p>
          </p:txBody>
        </p:sp>
      </p:grpSp>
    </p:spTree>
    <p:extLst>
      <p:ext uri="{BB962C8B-B14F-4D97-AF65-F5344CB8AC3E}">
        <p14:creationId xmlns:p14="http://schemas.microsoft.com/office/powerpoint/2010/main" val="3451379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Датаграмски сервис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131" y="1862332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/>
              <a:t>Сваки усмеривач има табелу прослеђивања (</a:t>
            </a:r>
            <a:r>
              <a:rPr lang="sr-Latn-RS" sz="3733" dirty="0"/>
              <a:t>forwarding table</a:t>
            </a:r>
            <a:r>
              <a:rPr lang="sr-Latn-RS" sz="3733" dirty="0" smtClean="0"/>
              <a:t>)</a:t>
            </a:r>
            <a:r>
              <a:rPr lang="sr-Cyrl-RS" sz="3733" dirty="0" smtClean="0"/>
              <a:t> – табела се мења!</a:t>
            </a:r>
            <a:endParaRPr lang="en-US" sz="3733" dirty="0"/>
          </a:p>
          <a:p>
            <a:pPr lvl="1"/>
            <a:r>
              <a:rPr lang="sr-Cyrl-RS" sz="3200" dirty="0"/>
              <a:t>Ред у табели за дату циљну адресу одређује суседни чвор којем ће се пакет проследити (следећих хоп)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15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281685" y="3909508"/>
            <a:ext cx="7434995" cy="2641600"/>
            <a:chOff x="1522413" y="4485521"/>
            <a:chExt cx="5638800" cy="2003425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t="1306"/>
            <a:stretch>
              <a:fillRect/>
            </a:stretch>
          </p:blipFill>
          <p:spPr bwMode="auto">
            <a:xfrm>
              <a:off x="1905000" y="4768096"/>
              <a:ext cx="4905375" cy="172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6"/>
            <p:cNvSpPr txBox="1">
              <a:spLocks noChangeArrowheads="1"/>
            </p:cNvSpPr>
            <p:nvPr/>
          </p:nvSpPr>
          <p:spPr bwMode="auto">
            <a:xfrm>
              <a:off x="1522413" y="4485521"/>
              <a:ext cx="5638800" cy="318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sr-Cyrl-RS" sz="2133" dirty="0" smtClean="0"/>
                <a:t>    А (иницијално</a:t>
              </a:r>
              <a:r>
                <a:rPr lang="en-US" sz="2133" dirty="0" smtClean="0"/>
                <a:t>)     A</a:t>
              </a:r>
              <a:r>
                <a:rPr lang="sr-Cyrl-RS" sz="2133" dirty="0" smtClean="0"/>
                <a:t> </a:t>
              </a:r>
              <a:r>
                <a:rPr lang="en-US" sz="2133" dirty="0" smtClean="0"/>
                <a:t>(</a:t>
              </a:r>
              <a:r>
                <a:rPr lang="sr-Cyrl-RS" sz="2133" dirty="0" smtClean="0"/>
                <a:t>касније</a:t>
              </a:r>
              <a:r>
                <a:rPr lang="en-US" sz="2133" dirty="0" smtClean="0"/>
                <a:t>) </a:t>
              </a:r>
              <a:r>
                <a:rPr lang="sr-Cyrl-RS" sz="2133" dirty="0" smtClean="0"/>
                <a:t>     </a:t>
              </a:r>
              <a:r>
                <a:rPr lang="sr-Latn-RS" sz="2133" dirty="0" smtClean="0"/>
                <a:t>C </a:t>
              </a:r>
              <a:r>
                <a:rPr lang="sr-Cyrl-RS" sz="2133" dirty="0" smtClean="0"/>
                <a:t>табела             Е табела</a:t>
              </a:r>
              <a:endParaRPr lang="en-US" sz="2133" dirty="0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2514600" y="4822071"/>
              <a:ext cx="2286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3810000" y="4837946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5097463" y="5258634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6388100" y="5671384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>
            <a:off x="4068782" y="5129835"/>
            <a:ext cx="609600" cy="0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37786" y="5401624"/>
            <a:ext cx="166712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7786" y="5693724"/>
            <a:ext cx="166712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135582" y="5447719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135582" y="5720635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121886" y="6001067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028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(</a:t>
            </a:r>
            <a:r>
              <a:rPr lang="sr-Cyrl-RS" dirty="0" smtClean="0"/>
              <a:t>Интернет протокол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9" y="1825625"/>
            <a:ext cx="1165053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Мрежни слој користи датаграмски сервис</a:t>
            </a:r>
            <a:endParaRPr lang="en-US" sz="3733" dirty="0"/>
          </a:p>
          <a:p>
            <a:pPr lvl="1"/>
            <a:r>
              <a:rPr lang="en-US" sz="3200" dirty="0"/>
              <a:t>IPv4 </a:t>
            </a:r>
            <a:r>
              <a:rPr lang="sr-Cyrl-RS" sz="3200" dirty="0" smtClean="0"/>
              <a:t> пакет има 32-битну адресу и обично је велик око </a:t>
            </a:r>
            <a:r>
              <a:rPr lang="en-US" sz="3200" dirty="0" smtClean="0"/>
              <a:t>1.5 KB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16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458721" y="3201896"/>
            <a:ext cx="6878108" cy="3440492"/>
            <a:chOff x="2133599" y="1733550"/>
            <a:chExt cx="5158581" cy="2580369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3070" b="-1"/>
            <a:stretch/>
          </p:blipFill>
          <p:spPr bwMode="auto">
            <a:xfrm>
              <a:off x="2133599" y="1733550"/>
              <a:ext cx="5158581" cy="24058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2289477" y="4009119"/>
              <a:ext cx="4832752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33" dirty="0" smtClean="0">
                  <a:solidFill>
                    <a:schemeClr val="tx1"/>
                  </a:solidFill>
                </a:rPr>
                <a:t>TCP </a:t>
              </a:r>
              <a:r>
                <a:rPr lang="sr-Cyrl-RS" sz="2133" dirty="0" smtClean="0">
                  <a:solidFill>
                    <a:schemeClr val="tx1"/>
                  </a:solidFill>
                </a:rPr>
                <a:t>сегмент</a:t>
              </a:r>
              <a:endParaRPr lang="en-US" sz="2133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92136" y="2983230"/>
              <a:ext cx="4826616" cy="502920"/>
            </a:xfrm>
            <a:prstGeom prst="rect">
              <a:avLst/>
            </a:prstGeom>
            <a:solidFill>
              <a:srgbClr val="FFB8F2">
                <a:alpha val="3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33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0440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Виртуелно коло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38242" cy="4530725"/>
          </a:xfrm>
        </p:spPr>
        <p:txBody>
          <a:bodyPr>
            <a:normAutofit fontScale="70000" lnSpcReduction="20000"/>
          </a:bodyPr>
          <a:lstStyle/>
          <a:p>
            <a:r>
              <a:rPr lang="sr-Cyrl-RS" sz="4133" dirty="0" smtClean="0"/>
              <a:t>Три фазе</a:t>
            </a:r>
            <a:r>
              <a:rPr lang="en-US" sz="4133" dirty="0" smtClean="0"/>
              <a:t>:</a:t>
            </a:r>
            <a:endParaRPr lang="en-US" sz="4133" dirty="0"/>
          </a:p>
          <a:p>
            <a:pPr marL="1352535" lvl="1" indent="-742950">
              <a:buFont typeface="+mj-lt"/>
              <a:buAutoNum type="arabicPeriod"/>
            </a:pPr>
            <a:r>
              <a:rPr lang="sr-Cyrl-RS" sz="4400" dirty="0" smtClean="0"/>
              <a:t>Успостављање виртуелног кола</a:t>
            </a:r>
            <a:endParaRPr lang="en-US" sz="4400" dirty="0"/>
          </a:p>
          <a:p>
            <a:pPr lvl="3"/>
            <a:r>
              <a:rPr lang="sr-Cyrl-RS" sz="3533" dirty="0" smtClean="0"/>
              <a:t>Одабир путање и слање информација о путањи свим релевантним усмеривачима</a:t>
            </a:r>
            <a:endParaRPr lang="en-US" sz="3533" dirty="0"/>
          </a:p>
          <a:p>
            <a:pPr marL="1352535" lvl="1" indent="-742950">
              <a:buFont typeface="+mj-lt"/>
              <a:buAutoNum type="arabicPeriod"/>
            </a:pPr>
            <a:r>
              <a:rPr lang="sr-Cyrl-RS" sz="4400" dirty="0" smtClean="0"/>
              <a:t>Пренос података</a:t>
            </a:r>
            <a:endParaRPr lang="en-US" sz="4400" dirty="0"/>
          </a:p>
          <a:p>
            <a:pPr lvl="3"/>
            <a:r>
              <a:rPr lang="sr-Cyrl-RS" sz="3533" dirty="0" smtClean="0"/>
              <a:t>Пакети се прослеђују дуж успостављеног виртуелног кола</a:t>
            </a:r>
            <a:endParaRPr lang="en-US" sz="3533" dirty="0"/>
          </a:p>
          <a:p>
            <a:pPr marL="1352535" lvl="1" indent="-742950">
              <a:buFont typeface="+mj-lt"/>
              <a:buAutoNum type="arabicPeriod"/>
            </a:pPr>
            <a:r>
              <a:rPr lang="sr-Cyrl-RS" sz="4400" dirty="0" smtClean="0"/>
              <a:t>Брисање виртуелног кола</a:t>
            </a:r>
            <a:endParaRPr lang="en-US" sz="4400" dirty="0"/>
          </a:p>
          <a:p>
            <a:pPr lvl="3"/>
            <a:r>
              <a:rPr lang="sr-Cyrl-RS" sz="3533" dirty="0" smtClean="0"/>
              <a:t>Сви релевантни усмеривачи бришу информације о виртуелном колу</a:t>
            </a:r>
            <a:endParaRPr lang="en-US" sz="1600" dirty="0"/>
          </a:p>
          <a:p>
            <a:r>
              <a:rPr lang="sr-Cyrl-RS" sz="4133" dirty="0" smtClean="0"/>
              <a:t>Као код фиксне телефоније, само што је веза </a:t>
            </a:r>
            <a:r>
              <a:rPr lang="sr-Cyrl-RS" sz="4133" u="sng" dirty="0" smtClean="0"/>
              <a:t>виртуелна</a:t>
            </a:r>
            <a:r>
              <a:rPr lang="sr-Cyrl-RS" sz="4133" dirty="0" smtClean="0"/>
              <a:t>:</a:t>
            </a:r>
            <a:endParaRPr lang="sr-Cyrl-RS" sz="4133" dirty="0"/>
          </a:p>
          <a:p>
            <a:pPr lvl="1"/>
            <a:r>
              <a:rPr lang="sr-Cyrl-RS" sz="3733" dirty="0" smtClean="0"/>
              <a:t>Канал се не резервише само за ту конекцију, већ статистичким мултиплексирањем за већи број виртуелних кола и</a:t>
            </a:r>
            <a:r>
              <a:rPr lang="en-US" sz="3733" dirty="0" smtClean="0"/>
              <a:t>/</a:t>
            </a:r>
            <a:r>
              <a:rPr lang="sr-Cyrl-RS" sz="3733" dirty="0" smtClean="0"/>
              <a:t>или датаграмских сервиса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61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Виртуелно коло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06" y="1825625"/>
            <a:ext cx="11761694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Пакети садрже само кратки идентификатор в. кола</a:t>
            </a:r>
            <a:endParaRPr lang="en-US" sz="3733" dirty="0" smtClean="0"/>
          </a:p>
          <a:p>
            <a:pPr lvl="1"/>
            <a:r>
              <a:rPr lang="sr-Cyrl-RS" sz="3200" dirty="0" smtClean="0"/>
              <a:t>Овај идентификатор нема глобално значење као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адреса, већ само на нивоу неког дела слоја везе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35522" y="3394395"/>
            <a:ext cx="9246678" cy="3463604"/>
            <a:chOff x="1179155" y="2154905"/>
            <a:chExt cx="7392175" cy="2768948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79155" y="2154905"/>
              <a:ext cx="7392175" cy="2768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5490350" y="2154905"/>
              <a:ext cx="2590800" cy="303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67" dirty="0" smtClean="0"/>
                <a:t>IS</a:t>
              </a:r>
              <a:r>
                <a:rPr lang="sr-Latn-RS" sz="1867" dirty="0"/>
                <a:t>P</a:t>
              </a:r>
              <a:endParaRPr lang="en-US" sz="1867" dirty="0"/>
            </a:p>
          </p:txBody>
        </p:sp>
      </p:grpSp>
    </p:spTree>
    <p:extLst>
      <p:ext uri="{BB962C8B-B14F-4D97-AF65-F5344CB8AC3E}">
        <p14:creationId xmlns:p14="http://schemas.microsoft.com/office/powerpoint/2010/main" val="3028098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Датаграми или Виртуелно коло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618618"/>
              </p:ext>
            </p:extLst>
          </p:nvPr>
        </p:nvGraphicFramePr>
        <p:xfrm>
          <a:off x="1219200" y="2429933"/>
          <a:ext cx="9652000" cy="352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6584"/>
                <a:gridCol w="3349175"/>
                <a:gridCol w="3606241"/>
              </a:tblGrid>
              <a:tr h="491067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Карактеристика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Датаграми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Виртуелна</a:t>
                      </a:r>
                      <a:r>
                        <a:rPr lang="sr-Cyrl-RS" sz="2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кола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Припрема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Није неопходна</a:t>
                      </a:r>
                      <a:endParaRPr lang="en-US" sz="2400" b="0" i="0" u="none" strike="noStrike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Неопходно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Адресирање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Пакети носе пуне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адресе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Пакети носе</a:t>
                      </a:r>
                      <a:r>
                        <a:rPr lang="sr-Cyrl-RS" sz="2400" b="0" i="0" u="none" strike="noStrike" baseline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 кратку ознаку</a:t>
                      </a:r>
                      <a:endParaRPr lang="en-US" sz="2400" b="0" i="0" u="none" strike="noStrike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Усмеравање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По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пакету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По колу</a:t>
                      </a:r>
                      <a:endParaRPr lang="en-US" sz="2400" b="0" i="0" u="none" strike="noStrike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Откази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Лакше за разрешавање</a:t>
                      </a:r>
                      <a:endParaRPr lang="en-US" sz="2400" b="0" i="0" u="none" strike="noStrike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Тешко за разрешавање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Различити квалитет</a:t>
                      </a:r>
                      <a:r>
                        <a:rPr lang="sr-Cyrl-RS" sz="2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и сервиса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Тешко за додавање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2400" b="0" i="0" u="none" strike="noStrike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Лако за додавање</a:t>
                      </a:r>
                      <a:endParaRPr lang="en-US" sz="2400" b="0" i="0" u="none" strike="noStrike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69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	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Преглед</a:t>
            </a:r>
            <a:endParaRPr lang="sr-Latn-R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Повезивање различитих мрежа (међумреже)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Разлике међу мрежама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Разлике у много аспеката</a:t>
            </a:r>
            <a:r>
              <a:rPr lang="en-US" sz="3200" dirty="0" smtClean="0"/>
              <a:t>:</a:t>
            </a:r>
            <a:endParaRPr lang="en-US" sz="3200" dirty="0"/>
          </a:p>
          <a:p>
            <a:pPr lvl="1"/>
            <a:r>
              <a:rPr lang="sr-Cyrl-RS" sz="2667" dirty="0" smtClean="0"/>
              <a:t>Тип сервиса</a:t>
            </a:r>
            <a:r>
              <a:rPr lang="en-US" sz="2667" dirty="0" smtClean="0"/>
              <a:t> (</a:t>
            </a:r>
            <a:r>
              <a:rPr lang="sr-Cyrl-RS" sz="2667" dirty="0" smtClean="0"/>
              <a:t>датаграми</a:t>
            </a:r>
            <a:r>
              <a:rPr lang="en-US" sz="2667" dirty="0" smtClean="0"/>
              <a:t>, </a:t>
            </a:r>
            <a:r>
              <a:rPr lang="sr-Cyrl-RS" sz="2667" dirty="0" smtClean="0"/>
              <a:t>виртуелна кола</a:t>
            </a:r>
            <a:r>
              <a:rPr lang="en-US" sz="2667" dirty="0" smtClean="0"/>
              <a:t>)</a:t>
            </a:r>
            <a:endParaRPr lang="en-US" sz="2667" dirty="0"/>
          </a:p>
          <a:p>
            <a:pPr lvl="1"/>
            <a:r>
              <a:rPr lang="sr-Cyrl-RS" sz="2667" dirty="0" smtClean="0"/>
              <a:t>Адресирање </a:t>
            </a:r>
          </a:p>
          <a:p>
            <a:pPr lvl="1"/>
            <a:r>
              <a:rPr lang="sr-Latn-RS" sz="2667" dirty="0"/>
              <a:t>K</a:t>
            </a:r>
            <a:r>
              <a:rPr lang="sr-Cyrl-RS" sz="2667" dirty="0" smtClean="0"/>
              <a:t>валитет услуг</a:t>
            </a:r>
            <a:r>
              <a:rPr lang="sr-Latn-RS" sz="2667" dirty="0" smtClean="0"/>
              <a:t>e - </a:t>
            </a:r>
            <a:r>
              <a:rPr lang="en-US" sz="2667" dirty="0"/>
              <a:t>QOS</a:t>
            </a:r>
            <a:r>
              <a:rPr lang="sr-Cyrl-RS" sz="2667" dirty="0" smtClean="0"/>
              <a:t> (</a:t>
            </a:r>
            <a:r>
              <a:rPr lang="sr-Latn-RS" sz="2667" dirty="0"/>
              <a:t>Q</a:t>
            </a:r>
            <a:r>
              <a:rPr lang="sr-Latn-RS" sz="2667" dirty="0" smtClean="0"/>
              <a:t>uality of Service</a:t>
            </a:r>
            <a:r>
              <a:rPr lang="en-US" sz="2667" dirty="0" smtClean="0"/>
              <a:t>)</a:t>
            </a:r>
            <a:endParaRPr lang="en-US" sz="2667" dirty="0"/>
          </a:p>
          <a:p>
            <a:pPr lvl="1"/>
            <a:r>
              <a:rPr lang="sr-Cyrl-RS" sz="2667" dirty="0" smtClean="0"/>
              <a:t>Величине пакета</a:t>
            </a:r>
            <a:endParaRPr lang="en-US" sz="2667" dirty="0"/>
          </a:p>
          <a:p>
            <a:pPr lvl="1"/>
            <a:r>
              <a:rPr lang="sr-Cyrl-RS" sz="2667" dirty="0" smtClean="0"/>
              <a:t>Сигурност </a:t>
            </a:r>
            <a:r>
              <a:rPr lang="en-US" sz="2667" dirty="0" smtClean="0"/>
              <a:t>(</a:t>
            </a:r>
            <a:r>
              <a:rPr lang="sr-Cyrl-RS" sz="2667" dirty="0" smtClean="0"/>
              <a:t>има</a:t>
            </a:r>
            <a:r>
              <a:rPr lang="en-US" sz="2667" dirty="0" smtClean="0"/>
              <a:t>/</a:t>
            </a:r>
            <a:r>
              <a:rPr lang="sr-Cyrl-RS" sz="2667" dirty="0" smtClean="0"/>
              <a:t>нема енкрипције</a:t>
            </a:r>
            <a:r>
              <a:rPr lang="en-US" sz="2667" dirty="0" smtClean="0"/>
              <a:t>)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4249235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Повезивање датаграмског</a:t>
            </a:r>
            <a:r>
              <a:rPr lang="sr-Latn-RS" dirty="0" smtClean="0"/>
              <a:t> </a:t>
            </a:r>
            <a:r>
              <a:rPr lang="sr-Cyrl-RS" dirty="0" smtClean="0"/>
              <a:t>сервиса </a:t>
            </a:r>
            <a:br>
              <a:rPr lang="sr-Cyrl-RS" dirty="0" smtClean="0"/>
            </a:br>
            <a:r>
              <a:rPr lang="sr-Cyrl-RS" dirty="0" smtClean="0"/>
              <a:t>виртуелног кола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Потребно је пресликавање између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адреса и ознака виртуелног кола</a:t>
            </a:r>
          </a:p>
          <a:p>
            <a:r>
              <a:rPr lang="sr-Latn-RS" sz="3733" dirty="0" smtClean="0"/>
              <a:t>ISP</a:t>
            </a:r>
            <a:r>
              <a:rPr lang="sr-Cyrl-RS" sz="3733" dirty="0" smtClean="0"/>
              <a:t> често користе виртуелна кола како би груписали </a:t>
            </a:r>
            <a:r>
              <a:rPr lang="sr-Latn-RS" sz="3733" dirty="0" smtClean="0"/>
              <a:t>IP </a:t>
            </a:r>
            <a:r>
              <a:rPr lang="sr-Cyrl-RS" sz="3733" dirty="0" smtClean="0"/>
              <a:t>саобраћај и брже га пренели</a:t>
            </a:r>
            <a:endParaRPr lang="en-US" sz="3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87" t="5813" b="56811"/>
          <a:stretch/>
        </p:blipFill>
        <p:spPr bwMode="auto">
          <a:xfrm>
            <a:off x="678539" y="4610848"/>
            <a:ext cx="1025400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>
            <a:off x="4205343" y="4598148"/>
            <a:ext cx="0" cy="596900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58685" y="4119954"/>
            <a:ext cx="2293321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Прелаз на В.К</a:t>
            </a:r>
            <a:r>
              <a:rPr lang="en-US" sz="2667" dirty="0" smtClean="0"/>
              <a:t>!</a:t>
            </a:r>
            <a:endParaRPr lang="en-US" sz="2667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291443" y="4602554"/>
            <a:ext cx="0" cy="59249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64021" y="4124360"/>
            <a:ext cx="225484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Прелаз са В.К</a:t>
            </a:r>
            <a:r>
              <a:rPr lang="en-US" sz="2667" dirty="0" smtClean="0"/>
              <a:t>!</a:t>
            </a:r>
            <a:endParaRPr lang="en-US" sz="2667" dirty="0"/>
          </a:p>
        </p:txBody>
      </p:sp>
      <p:sp>
        <p:nvSpPr>
          <p:cNvPr id="5" name="TextBox 4"/>
          <p:cNvSpPr txBox="1"/>
          <p:nvPr/>
        </p:nvSpPr>
        <p:spPr>
          <a:xfrm>
            <a:off x="6995560" y="4692954"/>
            <a:ext cx="1669816" cy="32823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r>
              <a:rPr lang="sr-Cyrl-RS" sz="2133" spc="-93" dirty="0" smtClean="0"/>
              <a:t>Виртуелно коло</a:t>
            </a:r>
            <a:endParaRPr lang="en-US" sz="2133" spc="-93" dirty="0"/>
          </a:p>
        </p:txBody>
      </p:sp>
    </p:spTree>
    <p:extLst>
      <p:ext uri="{BB962C8B-B14F-4D97-AF65-F5344CB8AC3E}">
        <p14:creationId xmlns:p14="http://schemas.microsoft.com/office/powerpoint/2010/main" val="1149978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</a:t>
            </a:r>
            <a:r>
              <a:rPr lang="en-US" dirty="0" smtClean="0"/>
              <a:t>(</a:t>
            </a:r>
            <a:r>
              <a:rPr lang="sr-Cyrl-RS" dirty="0" smtClean="0"/>
              <a:t>Интернет протокол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3733" dirty="0" smtClean="0"/>
              <a:t>Пакети садрже разне друге информације:</a:t>
            </a:r>
          </a:p>
          <a:p>
            <a:pPr lvl="1"/>
            <a:r>
              <a:rPr lang="sr-Cyrl-RS" sz="3333" dirty="0" smtClean="0"/>
              <a:t>Верзију</a:t>
            </a:r>
          </a:p>
          <a:p>
            <a:pPr lvl="1"/>
            <a:r>
              <a:rPr lang="sr-Cyrl-RS" sz="3333" dirty="0" smtClean="0"/>
              <a:t>Заглавље</a:t>
            </a:r>
          </a:p>
          <a:p>
            <a:pPr lvl="1"/>
            <a:r>
              <a:rPr lang="sr-Cyrl-RS" sz="3333" dirty="0"/>
              <a:t>Д</a:t>
            </a:r>
            <a:r>
              <a:rPr lang="sr-Cyrl-RS" sz="3333" dirty="0" smtClean="0"/>
              <a:t>ужина пакета</a:t>
            </a:r>
          </a:p>
          <a:p>
            <a:pPr lvl="1"/>
            <a:r>
              <a:rPr lang="sr-Cyrl-RS" sz="3333" dirty="0" smtClean="0"/>
              <a:t>Контролни збирови</a:t>
            </a:r>
          </a:p>
          <a:p>
            <a:pPr lvl="1"/>
            <a:r>
              <a:rPr lang="sr-Latn-RS" sz="3333" dirty="0" smtClean="0"/>
              <a:t>IP </a:t>
            </a:r>
            <a:r>
              <a:rPr lang="sr-Cyrl-RS" sz="3333" dirty="0" smtClean="0"/>
              <a:t>адресе</a:t>
            </a:r>
            <a:r>
              <a:rPr lang="sr-Cyrl-RS" sz="2667" dirty="0"/>
              <a:t/>
            </a:r>
            <a:br>
              <a:rPr lang="sr-Cyrl-RS" sz="2667" dirty="0"/>
            </a:br>
            <a:r>
              <a:rPr lang="sr-Cyrl-RS" sz="2667" dirty="0" smtClean="0"/>
              <a:t>(није исто што и </a:t>
            </a:r>
            <a:br>
              <a:rPr lang="sr-Cyrl-RS" sz="2667" dirty="0" smtClean="0"/>
            </a:br>
            <a:r>
              <a:rPr lang="sr-Cyrl-RS" sz="2667" dirty="0" smtClean="0"/>
              <a:t>адресе на слоју везе)</a:t>
            </a:r>
          </a:p>
          <a:p>
            <a:pPr lvl="1"/>
            <a:r>
              <a:rPr lang="sr-Cyrl-RS" sz="2667" dirty="0" smtClean="0"/>
              <a:t>...</a:t>
            </a:r>
          </a:p>
          <a:p>
            <a:pPr lvl="1"/>
            <a:endParaRPr lang="sr-Cyrl-RS" sz="3333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174426" y="2395780"/>
            <a:ext cx="6712774" cy="3510167"/>
            <a:chOff x="2133599" y="1733550"/>
            <a:chExt cx="5158581" cy="2584268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3070" b="-1"/>
            <a:stretch/>
          </p:blipFill>
          <p:spPr bwMode="auto">
            <a:xfrm>
              <a:off x="2133599" y="1733550"/>
              <a:ext cx="5158581" cy="24058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2286000" y="4013018"/>
              <a:ext cx="4835843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RS" sz="2133" dirty="0" smtClean="0">
                  <a:solidFill>
                    <a:schemeClr val="tx1"/>
                  </a:solidFill>
                </a:rPr>
                <a:t>TCP </a:t>
              </a:r>
              <a:r>
                <a:rPr lang="sr-Cyrl-RS" sz="2133" dirty="0" smtClean="0">
                  <a:solidFill>
                    <a:schemeClr val="tx1"/>
                  </a:solidFill>
                </a:rPr>
                <a:t>сегмент</a:t>
              </a:r>
              <a:endParaRPr lang="en-US" sz="2133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4331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8305800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Како изгледају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адресе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r>
              <a:rPr lang="sr-Cyrl-RS" sz="3200" dirty="0" smtClean="0"/>
              <a:t>Шта су </a:t>
            </a:r>
            <a:r>
              <a:rPr lang="sr-Latn-RS" sz="3200" dirty="0" smtClean="0"/>
              <a:t>IP </a:t>
            </a:r>
            <a:r>
              <a:rPr lang="sr-Cyrl-RS" sz="3200" dirty="0" smtClean="0"/>
              <a:t>префикси (или блокови адреса)</a:t>
            </a:r>
            <a:endParaRPr lang="en-US" sz="3200" dirty="0"/>
          </a:p>
          <a:p>
            <a:pPr lvl="1"/>
            <a:r>
              <a:rPr lang="sr-Cyrl-RS" sz="3200" dirty="0" smtClean="0"/>
              <a:t>Све ово се односи на </a:t>
            </a:r>
            <a:r>
              <a:rPr lang="en-US" sz="3200" dirty="0" smtClean="0"/>
              <a:t>IPv4</a:t>
            </a:r>
            <a:endParaRPr lang="en-US" sz="3733" dirty="0"/>
          </a:p>
          <a:p>
            <a:endParaRPr lang="en-US" sz="3733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37935" y="4322184"/>
            <a:ext cx="4413456" cy="1097373"/>
            <a:chOff x="1605574" y="2919739"/>
            <a:chExt cx="2495154" cy="620402"/>
          </a:xfrm>
        </p:grpSpPr>
        <p:grpSp>
          <p:nvGrpSpPr>
            <p:cNvPr id="8" name="Group 7"/>
            <p:cNvGrpSpPr/>
            <p:nvPr/>
          </p:nvGrpSpPr>
          <p:grpSpPr>
            <a:xfrm>
              <a:off x="1605574" y="3175510"/>
              <a:ext cx="2133601" cy="364631"/>
              <a:chOff x="1043781" y="3938551"/>
              <a:chExt cx="2133601" cy="364631"/>
            </a:xfrm>
          </p:grpSpPr>
          <p:pic>
            <p:nvPicPr>
              <p:cNvPr id="25" name="Picture 24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6400" y="393855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>
                <a:stCxn id="25" idx="3"/>
              </p:cNvCxnSpPr>
              <p:nvPr/>
            </p:nvCxnSpPr>
            <p:spPr>
              <a:xfrm>
                <a:off x="2544763" y="4120867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endCxn id="25" idx="1"/>
              </p:cNvCxnSpPr>
              <p:nvPr/>
            </p:nvCxnSpPr>
            <p:spPr>
              <a:xfrm>
                <a:off x="1043781" y="4120866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Rectangle 54"/>
            <p:cNvSpPr/>
            <p:nvPr/>
          </p:nvSpPr>
          <p:spPr>
            <a:xfrm>
              <a:off x="2643359" y="2919739"/>
              <a:ext cx="1202570" cy="306032"/>
            </a:xfrm>
            <a:prstGeom prst="rect">
              <a:avLst/>
            </a:prstGeom>
            <a:solidFill>
              <a:srgbClr val="FFB8F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8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To:  128.0.32.4</a:t>
              </a:r>
            </a:p>
            <a:p>
              <a:pPr>
                <a:lnSpc>
                  <a:spcPct val="8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From: 18.31.0.67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853078" y="3085158"/>
              <a:ext cx="24765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2794002" y="5363777"/>
            <a:ext cx="1193799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867" dirty="0">
                <a:solidFill>
                  <a:schemeClr val="tx1"/>
                </a:solidFill>
              </a:rPr>
              <a:t>18.31.0.67</a:t>
            </a:r>
          </a:p>
        </p:txBody>
      </p:sp>
    </p:spTree>
    <p:extLst>
      <p:ext uri="{BB962C8B-B14F-4D97-AF65-F5344CB8AC3E}">
        <p14:creationId xmlns:p14="http://schemas.microsoft.com/office/powerpoint/2010/main" val="16382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адреса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733" dirty="0"/>
              <a:t>IPv4 </a:t>
            </a:r>
            <a:r>
              <a:rPr lang="sr-Cyrl-RS" sz="3733" dirty="0" smtClean="0"/>
              <a:t>користи 32-битну адресу</a:t>
            </a:r>
            <a:endParaRPr lang="en-US" sz="3733" dirty="0" smtClean="0"/>
          </a:p>
          <a:p>
            <a:pPr lvl="1"/>
            <a:r>
              <a:rPr lang="sr-Latn-RS" sz="3200" dirty="0" smtClean="0"/>
              <a:t>IPv6 </a:t>
            </a:r>
            <a:r>
              <a:rPr lang="sr-Cyrl-RS" sz="3200" dirty="0" smtClean="0"/>
              <a:t>користи 128-битну адресу</a:t>
            </a:r>
            <a:endParaRPr lang="en-US" sz="3200" dirty="0" smtClean="0"/>
          </a:p>
          <a:p>
            <a:r>
              <a:rPr lang="sr-Cyrl-RS" sz="3733" dirty="0" smtClean="0"/>
              <a:t>Нотација у виду квартета декадних бројева</a:t>
            </a:r>
            <a:endParaRPr lang="en-US" sz="3733" dirty="0"/>
          </a:p>
          <a:p>
            <a:pPr lvl="1"/>
            <a:r>
              <a:rPr lang="sr-Cyrl-RS" sz="3200" dirty="0" smtClean="0"/>
              <a:t>Четири </a:t>
            </a:r>
            <a:r>
              <a:rPr lang="en-US" sz="3200" dirty="0" smtClean="0"/>
              <a:t>8-</a:t>
            </a:r>
            <a:r>
              <a:rPr lang="sr-Cyrl-RS" sz="3200" dirty="0" smtClean="0"/>
              <a:t>битна</a:t>
            </a:r>
            <a:r>
              <a:rPr lang="en-US" sz="3200" dirty="0" smtClean="0"/>
              <a:t> </a:t>
            </a:r>
            <a:r>
              <a:rPr lang="sr-Cyrl-RS" sz="3200" dirty="0" smtClean="0"/>
              <a:t>броја одвојена тачкама</a:t>
            </a:r>
            <a:endParaRPr lang="en-US" sz="3200" dirty="0"/>
          </a:p>
          <a:p>
            <a:pPr marL="609585" lvl="1" indent="0">
              <a:buNone/>
            </a:pP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26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353111" y="4031774"/>
            <a:ext cx="9316975" cy="1156355"/>
            <a:chOff x="1014833" y="3023830"/>
            <a:chExt cx="6987731" cy="867266"/>
          </a:xfrm>
        </p:grpSpPr>
        <p:sp>
          <p:nvSpPr>
            <p:cNvPr id="5" name="TextBox 4"/>
            <p:cNvSpPr txBox="1"/>
            <p:nvPr/>
          </p:nvSpPr>
          <p:spPr>
            <a:xfrm>
              <a:off x="1014833" y="3452515"/>
              <a:ext cx="6987731" cy="438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 err="1">
                  <a:latin typeface="Courier New" pitchFamily="49" charset="0"/>
                  <a:cs typeface="Courier New" pitchFamily="49" charset="0"/>
                </a:rPr>
                <a:t>aaaaaaaabbbbbbbbccccccccdddddddd</a:t>
              </a:r>
              <a:r>
                <a:rPr lang="en-US" sz="2667" b="1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3200" b="1" dirty="0">
                  <a:latin typeface="+mj-lt"/>
                  <a:cs typeface="Courier New" pitchFamily="49" charset="0"/>
                  <a:sym typeface="Wingdings" pitchFamily="2" charset="2"/>
                </a:rPr>
                <a:t>↔</a:t>
              </a:r>
              <a:r>
                <a:rPr lang="en-US" sz="2667" b="1" dirty="0">
                  <a:latin typeface="Courier New" pitchFamily="49" charset="0"/>
                  <a:cs typeface="Courier New" pitchFamily="49" charset="0"/>
                  <a:sym typeface="Wingdings" pitchFamily="2" charset="2"/>
                </a:rPr>
                <a:t> A.B.C.D</a:t>
              </a:r>
              <a:endParaRPr lang="en-US" sz="2667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Right Brace 7"/>
            <p:cNvSpPr/>
            <p:nvPr/>
          </p:nvSpPr>
          <p:spPr>
            <a:xfrm rot="16200000">
              <a:off x="1603371" y="2893710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05780" y="3023830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0" name="Right Brace 9"/>
            <p:cNvSpPr/>
            <p:nvPr/>
          </p:nvSpPr>
          <p:spPr>
            <a:xfrm rot="16200000">
              <a:off x="2816233" y="2893710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8642" y="3023830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2" name="Right Brace 11"/>
            <p:cNvSpPr/>
            <p:nvPr/>
          </p:nvSpPr>
          <p:spPr>
            <a:xfrm rot="16200000">
              <a:off x="4038602" y="2903233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41010" y="3033353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4" name="Right Brace 13"/>
            <p:cNvSpPr/>
            <p:nvPr/>
          </p:nvSpPr>
          <p:spPr>
            <a:xfrm rot="16200000">
              <a:off x="5260992" y="2903231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63404" y="3033351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53111" y="5168107"/>
            <a:ext cx="7750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Courier New" pitchFamily="49" charset="0"/>
                <a:cs typeface="Courier New" pitchFamily="49" charset="0"/>
              </a:rPr>
              <a:t>00010010000111110000000000000001  </a:t>
            </a:r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+mj-lt"/>
                <a:cs typeface="Courier New" pitchFamily="49" charset="0"/>
                <a:sym typeface="Wingdings" pitchFamily="2" charset="2"/>
              </a:rPr>
              <a:t> </a:t>
            </a:r>
            <a:endParaRPr lang="en-US" sz="2667" b="1" dirty="0">
              <a:latin typeface="+mj-lt"/>
              <a:cs typeface="Courier New" pitchFamily="49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086104" y="52189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703229" y="52210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333083" y="52337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775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729" y="1825625"/>
            <a:ext cx="11869271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Адресе се групишу у блокове који се називају </a:t>
            </a:r>
            <a:r>
              <a:rPr lang="sr-Cyrl-RS" sz="3733" u="sng" dirty="0" smtClean="0"/>
              <a:t>префикси</a:t>
            </a:r>
            <a:endParaRPr lang="en-US" sz="3733" u="sng" dirty="0"/>
          </a:p>
          <a:p>
            <a:pPr lvl="1"/>
            <a:r>
              <a:rPr lang="sr-Latn-RS" sz="3200" dirty="0" smtClean="0"/>
              <a:t>L-</a:t>
            </a:r>
            <a:r>
              <a:rPr lang="sr-Cyrl-RS" sz="3200" dirty="0" smtClean="0"/>
              <a:t>битни префикс је група адреса које имају исти префикс дужине </a:t>
            </a:r>
            <a:r>
              <a:rPr lang="sr-Latn-RS" sz="3200" dirty="0" smtClean="0"/>
              <a:t>L</a:t>
            </a:r>
            <a:r>
              <a:rPr lang="sr-Cyrl-RS" sz="3200" dirty="0" smtClean="0"/>
              <a:t> бита</a:t>
            </a:r>
            <a:endParaRPr lang="en-US" sz="3200" dirty="0"/>
          </a:p>
          <a:p>
            <a:pPr lvl="1"/>
            <a:r>
              <a:rPr lang="sr-Cyrl-RS" sz="3200" dirty="0" smtClean="0"/>
              <a:t>То значи да </a:t>
            </a:r>
            <a:r>
              <a:rPr lang="sr-Latn-RS" sz="3200" dirty="0" smtClean="0"/>
              <a:t>L</a:t>
            </a:r>
            <a:r>
              <a:rPr lang="sr-Cyrl-RS" sz="3200" dirty="0" smtClean="0"/>
              <a:t>-битни префикс има </a:t>
            </a:r>
            <a:r>
              <a:rPr lang="en-US" sz="3200" dirty="0" smtClean="0"/>
              <a:t>2</a:t>
            </a:r>
            <a:r>
              <a:rPr lang="en-US" sz="3200" baseline="30000" dirty="0" smtClean="0"/>
              <a:t>32-L</a:t>
            </a:r>
            <a:r>
              <a:rPr lang="en-US" sz="3200" dirty="0" smtClean="0"/>
              <a:t> </a:t>
            </a:r>
            <a:r>
              <a:rPr lang="sr-Cyrl-RS" sz="3200" dirty="0" smtClean="0"/>
              <a:t>различитих адреса</a:t>
            </a:r>
          </a:p>
          <a:p>
            <a:pPr lvl="1"/>
            <a:r>
              <a:rPr lang="sr-Cyrl-RS" sz="3200" dirty="0" smtClean="0"/>
              <a:t>Префикси описују мреже рачунара односе опсеге адреса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9124" b="9190"/>
          <a:stretch/>
        </p:blipFill>
        <p:spPr bwMode="auto">
          <a:xfrm>
            <a:off x="1026905" y="4356100"/>
            <a:ext cx="7968836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80388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94852" y="1825625"/>
            <a:ext cx="10858948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Нотација обллика</a:t>
            </a:r>
            <a:r>
              <a:rPr lang="en-US" sz="3733" dirty="0" smtClean="0"/>
              <a:t> </a:t>
            </a:r>
            <a:r>
              <a:rPr lang="en-US" sz="3733" dirty="0"/>
              <a:t>“IP </a:t>
            </a:r>
            <a:r>
              <a:rPr lang="sr-Cyrl-RS" sz="3733" dirty="0" smtClean="0"/>
              <a:t>адреса</a:t>
            </a:r>
            <a:r>
              <a:rPr lang="en-US" sz="3733" dirty="0" smtClean="0"/>
              <a:t>/</a:t>
            </a:r>
            <a:r>
              <a:rPr lang="sr-Cyrl-RS" sz="3733" dirty="0" smtClean="0"/>
              <a:t>дужина префикса</a:t>
            </a:r>
            <a:r>
              <a:rPr lang="en-US" sz="3733" dirty="0" smtClean="0"/>
              <a:t>”</a:t>
            </a:r>
            <a:endParaRPr lang="en-US" sz="3733" dirty="0"/>
          </a:p>
          <a:p>
            <a:pPr lvl="1"/>
            <a:r>
              <a:rPr lang="sr-Cyrl-RS" sz="3200" dirty="0" smtClean="0"/>
              <a:t>Нпр.</a:t>
            </a:r>
            <a:r>
              <a:rPr lang="en-US" sz="3200" dirty="0" smtClean="0"/>
              <a:t>, </a:t>
            </a:r>
            <a:r>
              <a:rPr lang="en-US" sz="3200" dirty="0"/>
              <a:t>128.13.0.0/16 </a:t>
            </a:r>
            <a:r>
              <a:rPr lang="sr-Cyrl-RS" sz="3200" dirty="0" smtClean="0"/>
              <a:t>је опсег</a:t>
            </a:r>
            <a:r>
              <a:rPr lang="en-US" sz="3200" dirty="0" smtClean="0"/>
              <a:t> </a:t>
            </a:r>
            <a:r>
              <a:rPr lang="en-US" sz="3200" dirty="0"/>
              <a:t>128.13.0.0 </a:t>
            </a:r>
            <a:r>
              <a:rPr lang="sr-Cyrl-RS" sz="3200" dirty="0" smtClean="0"/>
              <a:t>до</a:t>
            </a:r>
            <a:r>
              <a:rPr lang="en-US" sz="3200" dirty="0" smtClean="0"/>
              <a:t> </a:t>
            </a:r>
            <a:r>
              <a:rPr lang="en-US" sz="3200" dirty="0"/>
              <a:t>128.13.255.255</a:t>
            </a:r>
          </a:p>
          <a:p>
            <a:pPr lvl="1"/>
            <a:r>
              <a:rPr lang="sr-Cyrl-RS" sz="3200" dirty="0" smtClean="0"/>
              <a:t>Префикс облика </a:t>
            </a:r>
            <a:r>
              <a:rPr lang="en-US" sz="3200" dirty="0" smtClean="0"/>
              <a:t>/24 </a:t>
            </a:r>
            <a:r>
              <a:rPr lang="sr-Cyrl-RS" sz="3200" dirty="0" smtClean="0"/>
              <a:t>одговара опсегу са 256 адреса док </a:t>
            </a:r>
            <a:r>
              <a:rPr lang="en-US" sz="3200" dirty="0" smtClean="0"/>
              <a:t>/</a:t>
            </a:r>
            <a:r>
              <a:rPr lang="en-US" sz="3200" dirty="0"/>
              <a:t>32 </a:t>
            </a:r>
            <a:r>
              <a:rPr lang="sr-Cyrl-RS" sz="3200" dirty="0" smtClean="0"/>
              <a:t>одговара јединственој адреси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76831" y="4292601"/>
            <a:ext cx="7675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Courier New" pitchFamily="49" charset="0"/>
                <a:cs typeface="Courier New" pitchFamily="49" charset="0"/>
              </a:rPr>
              <a:t>000100100001111100000000xxxxxxxx </a:t>
            </a:r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endParaRPr lang="en-US" sz="2667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96731" y="5359398"/>
            <a:ext cx="3571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128.13.0.0/16</a:t>
            </a:r>
            <a:endParaRPr lang="en-US" sz="2667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806704" y="43807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23829" y="43828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53683" y="43955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806704" y="53840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423829" y="53861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053683" y="53988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292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4094" y="1825625"/>
            <a:ext cx="1115568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r-Latn-RS" sz="3733" dirty="0" smtClean="0"/>
              <a:t>IP </a:t>
            </a:r>
            <a:r>
              <a:rPr lang="sr-Cyrl-RS" sz="3733" dirty="0" smtClean="0"/>
              <a:t>адреса припада различитим префиксима</a:t>
            </a:r>
          </a:p>
          <a:p>
            <a:pPr>
              <a:spcBef>
                <a:spcPts val="0"/>
              </a:spcBef>
            </a:pPr>
            <a:r>
              <a:rPr lang="sr-Cyrl-RS" sz="3733" u="sng" dirty="0" smtClean="0"/>
              <a:t>Више специфичан префикс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Је дужи префикс, јер ближе одређује опсег око те адресе</a:t>
            </a:r>
            <a:endParaRPr lang="en-US" sz="3200" dirty="0"/>
          </a:p>
          <a:p>
            <a:pPr>
              <a:spcBef>
                <a:spcPts val="0"/>
              </a:spcBef>
            </a:pPr>
            <a:r>
              <a:rPr lang="sr-Cyrl-RS" sz="3733" u="sng" dirty="0" smtClean="0"/>
              <a:t>Мање специфичан префикс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Је краћи префикс. Који је најмање специфичан</a:t>
            </a:r>
            <a:r>
              <a:rPr lang="en-US" sz="3200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8700033" y="5432259"/>
            <a:ext cx="3588996" cy="420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2667" dirty="0" smtClean="0"/>
              <a:t>Број адреса у префиксу</a:t>
            </a:r>
            <a:endParaRPr lang="en-US" sz="2667" dirty="0"/>
          </a:p>
        </p:txBody>
      </p:sp>
      <p:grpSp>
        <p:nvGrpSpPr>
          <p:cNvPr id="59" name="Group 58"/>
          <p:cNvGrpSpPr/>
          <p:nvPr/>
        </p:nvGrpSpPr>
        <p:grpSpPr>
          <a:xfrm>
            <a:off x="1234949" y="4742302"/>
            <a:ext cx="7725876" cy="762447"/>
            <a:chOff x="1647086" y="2724210"/>
            <a:chExt cx="5794407" cy="571835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647086" y="3219450"/>
              <a:ext cx="5737104" cy="0"/>
            </a:xfrm>
            <a:prstGeom prst="line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108497" y="3128017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4463804" y="3128650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5884170" y="3132331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7162130" y="3130020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943224" y="2733675"/>
              <a:ext cx="366927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/8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242960" y="2733675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/16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658124" y="2743200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/24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944722" y="2733675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/32</a:t>
              </a:r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1849969" y="3118552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684696" y="2724210"/>
              <a:ext cx="366927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/0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133349" y="5529029"/>
            <a:ext cx="7728573" cy="541462"/>
            <a:chOff x="1570886" y="3866703"/>
            <a:chExt cx="5796430" cy="406096"/>
          </a:xfrm>
        </p:grpSpPr>
        <p:sp>
          <p:nvSpPr>
            <p:cNvPr id="71" name="TextBox 70"/>
            <p:cNvSpPr txBox="1"/>
            <p:nvPr/>
          </p:nvSpPr>
          <p:spPr>
            <a:xfrm flipH="1">
              <a:off x="6977545" y="3872978"/>
              <a:ext cx="389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0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flipH="1">
              <a:off x="5657952" y="3895725"/>
              <a:ext cx="389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8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 flipH="1">
              <a:off x="4236868" y="3866703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16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 flipH="1">
              <a:off x="2813498" y="3893937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24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 flipH="1">
              <a:off x="1570886" y="3891312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32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357826" y="6082471"/>
            <a:ext cx="7395453" cy="584775"/>
            <a:chOff x="1371600" y="3657023"/>
            <a:chExt cx="5546590" cy="438581"/>
          </a:xfrm>
        </p:grpSpPr>
        <p:cxnSp>
          <p:nvCxnSpPr>
            <p:cNvPr id="78" name="Straight Arrow Connector 77"/>
            <p:cNvCxnSpPr/>
            <p:nvPr/>
          </p:nvCxnSpPr>
          <p:spPr>
            <a:xfrm flipH="1">
              <a:off x="1371600" y="3867150"/>
              <a:ext cx="818106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2189706" y="3657023"/>
              <a:ext cx="1008930" cy="4385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Мање </a:t>
              </a:r>
              <a:endParaRPr lang="en-US" sz="3200" dirty="0"/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6100084" y="3884659"/>
              <a:ext cx="818106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 flipH="1">
              <a:off x="3606119" y="3657023"/>
              <a:ext cx="2509341" cy="4385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Више специфичан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1722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Шта ће нам мрежни слој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Већ можемо да изградимо мрежу употребом веза и скретница...</a:t>
            </a:r>
            <a:endParaRPr lang="en-US" sz="3733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15152" y="3414759"/>
            <a:ext cx="5160435" cy="1217520"/>
            <a:chOff x="988750" y="3097445"/>
            <a:chExt cx="3870326" cy="913140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13140"/>
              <a:chOff x="-241303" y="3258897"/>
              <a:chExt cx="3870326" cy="913140"/>
            </a:xfrm>
          </p:grpSpPr>
          <p:pic>
            <p:nvPicPr>
              <p:cNvPr id="10" name="Picture 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10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2" name="Straight Connector 11"/>
              <p:cNvCxnSpPr>
                <a:stCxn id="10" idx="3"/>
                <a:endCxn id="14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19" idx="3"/>
                <a:endCxn id="11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4" name="Picture 13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14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07406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6" name="Straight Connector 15"/>
              <p:cNvCxnSpPr>
                <a:endCxn id="10" idx="1"/>
              </p:cNvCxnSpPr>
              <p:nvPr/>
            </p:nvCxnSpPr>
            <p:spPr>
              <a:xfrm>
                <a:off x="627060" y="3441212"/>
                <a:ext cx="632618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15" idx="3"/>
                <a:endCxn id="19" idx="1"/>
              </p:cNvCxnSpPr>
              <p:nvPr/>
            </p:nvCxnSpPr>
            <p:spPr>
              <a:xfrm flipV="1">
                <a:off x="627060" y="3985996"/>
                <a:ext cx="550981" cy="372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Picture 1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" name="Picture 1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Straight Connector 19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9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6847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класе адреса </a:t>
            </a:r>
            <a:r>
              <a:rPr lang="en-US" dirty="0" smtClean="0"/>
              <a:t>– </a:t>
            </a:r>
            <a:r>
              <a:rPr lang="sr-Cyrl-RS" dirty="0"/>
              <a:t> </a:t>
            </a:r>
            <a:r>
              <a:rPr lang="sr-Cyrl-RS" dirty="0" smtClean="0"/>
              <a:t>стари систем груписања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Раније су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адресе биле груписане у класе адреса фиксне дужине</a:t>
            </a:r>
          </a:p>
          <a:p>
            <a:r>
              <a:rPr lang="sr-Cyrl-RS" sz="3733" dirty="0" smtClean="0"/>
              <a:t>Класа </a:t>
            </a:r>
            <a:r>
              <a:rPr lang="sr-Latn-RS" sz="3733" dirty="0" smtClean="0"/>
              <a:t>C </a:t>
            </a:r>
            <a:r>
              <a:rPr lang="sr-Cyrl-RS" sz="3733" dirty="0" smtClean="0"/>
              <a:t>је нпр. адекватна за локалне мреже</a:t>
            </a:r>
            <a:endParaRPr lang="sr-Cyrl-RS" sz="3733" dirty="0"/>
          </a:p>
          <a:p>
            <a:pPr lvl="1"/>
            <a:r>
              <a:rPr lang="sr-Cyrl-RS" dirty="0" smtClean="0"/>
              <a:t>Омогућава </a:t>
            </a:r>
            <a:r>
              <a:rPr lang="sr-Latn-RS" dirty="0"/>
              <a:t> </a:t>
            </a:r>
            <a:r>
              <a:rPr lang="sr-Latn-RS" dirty="0" smtClean="0"/>
              <a:t>2097152</a:t>
            </a:r>
            <a:r>
              <a:rPr lang="sr-Cyrl-RS" dirty="0" smtClean="0"/>
              <a:t> различитих мрежа величине до 256 рачунара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30</a:t>
            </a:fld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922167" y="3857816"/>
            <a:ext cx="10347665" cy="2839751"/>
            <a:chOff x="1002251" y="2533276"/>
            <a:chExt cx="7760749" cy="2129813"/>
          </a:xfrm>
        </p:grpSpPr>
        <p:grpSp>
          <p:nvGrpSpPr>
            <p:cNvPr id="30" name="Group 29"/>
            <p:cNvGrpSpPr/>
            <p:nvPr/>
          </p:nvGrpSpPr>
          <p:grpSpPr>
            <a:xfrm>
              <a:off x="1002251" y="2533276"/>
              <a:ext cx="5579523" cy="1749228"/>
              <a:chOff x="1002251" y="2809501"/>
              <a:chExt cx="5579523" cy="174922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108858" y="3267075"/>
                <a:ext cx="1415772" cy="3238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08857" y="3699985"/>
                <a:ext cx="2581275" cy="3238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08857" y="4152900"/>
                <a:ext cx="3705226" cy="32385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108858" y="3104196"/>
                <a:ext cx="1369606" cy="1454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67" b="1" dirty="0">
                    <a:latin typeface="Courier New" pitchFamily="49" charset="0"/>
                    <a:cs typeface="Courier New" pitchFamily="49" charset="0"/>
                  </a:rPr>
                  <a:t>0     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667" b="1" dirty="0">
                    <a:latin typeface="Courier New" pitchFamily="49" charset="0"/>
                    <a:cs typeface="Courier New" pitchFamily="49" charset="0"/>
                  </a:rPr>
                  <a:t>10    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667" b="1" dirty="0">
                    <a:latin typeface="Courier New" pitchFamily="49" charset="0"/>
                    <a:cs typeface="Courier New" pitchFamily="49" charset="0"/>
                  </a:rPr>
                  <a:t>110     </a:t>
                </a:r>
                <a:endParaRPr lang="en-US" sz="2667" b="1" dirty="0">
                  <a:latin typeface="+mj-lt"/>
                  <a:cs typeface="Courier New" pitchFamily="49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524628" y="3267075"/>
                <a:ext cx="3356253" cy="3238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690132" y="3699985"/>
                <a:ext cx="2190750" cy="3238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14082" y="4152900"/>
                <a:ext cx="1066800" cy="32385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524629" y="3116862"/>
                <a:ext cx="0" cy="4654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1108857" y="3113721"/>
                <a:ext cx="0" cy="136302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880882" y="3118006"/>
                <a:ext cx="0" cy="136302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814083" y="3118006"/>
                <a:ext cx="0" cy="136302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690132" y="3122291"/>
                <a:ext cx="0" cy="8824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1002251" y="2810051"/>
                <a:ext cx="213211" cy="37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0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359086" y="2809501"/>
                <a:ext cx="662092" cy="37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16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396045" y="2810051"/>
                <a:ext cx="836073" cy="37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24 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620007" y="2836481"/>
                <a:ext cx="961767" cy="37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32 </a:t>
                </a:r>
                <a:r>
                  <a:rPr lang="sr-Cyrl-RS" sz="2667" dirty="0" smtClean="0"/>
                  <a:t>бита</a:t>
                </a:r>
                <a:endParaRPr lang="en-US" sz="2667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193583" y="2809501"/>
                <a:ext cx="662092" cy="37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8</a:t>
                </a: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6148515" y="2906020"/>
              <a:ext cx="2614485" cy="37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Класа </a:t>
              </a:r>
              <a:r>
                <a:rPr lang="en-US" sz="2667" dirty="0" smtClean="0"/>
                <a:t>A</a:t>
              </a:r>
              <a:r>
                <a:rPr lang="en-US" sz="2667" dirty="0"/>
                <a:t>, 2</a:t>
              </a:r>
              <a:r>
                <a:rPr lang="en-US" sz="3733" baseline="30000" dirty="0"/>
                <a:t>24</a:t>
              </a:r>
              <a:r>
                <a:rPr lang="en-US" sz="2667" dirty="0"/>
                <a:t> </a:t>
              </a:r>
              <a:r>
                <a:rPr lang="sr-Cyrl-RS" sz="2667" dirty="0" smtClean="0"/>
                <a:t>адреса</a:t>
              </a:r>
              <a:endParaRPr lang="en-US" sz="2667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148515" y="3323240"/>
              <a:ext cx="2614485" cy="37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Класа </a:t>
              </a:r>
              <a:r>
                <a:rPr lang="en-US" sz="2667" dirty="0" smtClean="0"/>
                <a:t>B</a:t>
              </a:r>
              <a:r>
                <a:rPr lang="en-US" sz="2667" dirty="0"/>
                <a:t>, 2</a:t>
              </a:r>
              <a:r>
                <a:rPr lang="en-US" sz="3733" baseline="30000" dirty="0"/>
                <a:t>16</a:t>
              </a:r>
              <a:r>
                <a:rPr lang="en-US" sz="2667" dirty="0"/>
                <a:t> </a:t>
              </a:r>
              <a:r>
                <a:rPr lang="sr-Cyrl-RS" sz="2667" dirty="0" smtClean="0"/>
                <a:t>адреса</a:t>
              </a:r>
              <a:endParaRPr lang="en-US" sz="2667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148514" y="3791785"/>
              <a:ext cx="2614485" cy="37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sz="2667" dirty="0" smtClean="0"/>
                <a:t>Класа </a:t>
              </a:r>
              <a:r>
                <a:rPr lang="en-US" sz="2667" dirty="0" smtClean="0"/>
                <a:t>C</a:t>
              </a:r>
              <a:r>
                <a:rPr lang="en-US" sz="2667" dirty="0"/>
                <a:t>, 2</a:t>
              </a:r>
              <a:r>
                <a:rPr lang="en-US" sz="3733" baseline="30000" dirty="0"/>
                <a:t>8</a:t>
              </a:r>
              <a:r>
                <a:rPr lang="en-US" sz="2667" dirty="0"/>
                <a:t>   </a:t>
              </a:r>
              <a:r>
                <a:rPr lang="sr-Cyrl-RS" sz="2667" dirty="0" smtClean="0"/>
                <a:t>адреса</a:t>
              </a:r>
              <a:endParaRPr lang="en-US" sz="2667" dirty="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2573808" y="4196306"/>
              <a:ext cx="0" cy="20652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206646" y="4324349"/>
              <a:ext cx="2734355" cy="3155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Део који описује мрежу</a:t>
              </a:r>
              <a:endParaRPr lang="en-US" sz="2667" dirty="0"/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flipV="1">
              <a:off x="5332709" y="4199265"/>
              <a:ext cx="0" cy="20652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940970" y="4347569"/>
              <a:ext cx="3876494" cy="3155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Део који описује рачунар у мрежи</a:t>
              </a:r>
              <a:endParaRPr lang="en-US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7191771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Јавне</a:t>
            </a:r>
            <a:r>
              <a:rPr lang="en-US" dirty="0" smtClean="0"/>
              <a:t> / </a:t>
            </a:r>
            <a:r>
              <a:rPr lang="sr-Cyrl-RS" dirty="0" smtClean="0"/>
              <a:t>приватне </a:t>
            </a:r>
            <a:r>
              <a:rPr lang="en-US" dirty="0" smtClean="0"/>
              <a:t>IP </a:t>
            </a:r>
            <a:r>
              <a:rPr lang="sr-Cyrl-RS" dirty="0" smtClean="0"/>
              <a:t>адресе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979511" cy="47752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Јавна </a:t>
            </a:r>
            <a:r>
              <a:rPr lang="en-US" dirty="0" smtClean="0"/>
              <a:t>IP </a:t>
            </a:r>
            <a:r>
              <a:rPr lang="sr-Cyrl-RS" dirty="0" smtClean="0"/>
              <a:t>адреса нпр.</a:t>
            </a:r>
            <a:r>
              <a:rPr lang="en-US" dirty="0" smtClean="0"/>
              <a:t>, 18.31.0.1</a:t>
            </a:r>
          </a:p>
          <a:p>
            <a:pPr lvl="1"/>
            <a:r>
              <a:rPr lang="sr-Cyrl-RS" dirty="0" smtClean="0"/>
              <a:t>Јединствена ознака рачунара на Интернету</a:t>
            </a:r>
            <a:endParaRPr lang="en-US" dirty="0" smtClean="0"/>
          </a:p>
          <a:p>
            <a:pPr lvl="1"/>
            <a:r>
              <a:rPr lang="sr-Cyrl-RS" dirty="0" smtClean="0"/>
              <a:t>Мора се доделити пре употребе (регулаторно тело)</a:t>
            </a:r>
            <a:endParaRPr lang="en-US" b="1" dirty="0" smtClean="0">
              <a:solidFill>
                <a:srgbClr val="0000FF"/>
              </a:solidFill>
              <a:cs typeface="Arial"/>
            </a:endParaRPr>
          </a:p>
          <a:p>
            <a:pPr lvl="1"/>
            <a:r>
              <a:rPr lang="sr-Cyrl-RS" dirty="0" smtClean="0"/>
              <a:t>Већим делом потрошене ... долази време за прелазак на</a:t>
            </a:r>
            <a:r>
              <a:rPr lang="en-US" dirty="0" smtClean="0"/>
              <a:t> IPv6!</a:t>
            </a:r>
          </a:p>
          <a:p>
            <a:pPr lvl="5"/>
            <a:endParaRPr lang="en-US" sz="1600" b="1" dirty="0"/>
          </a:p>
          <a:p>
            <a:r>
              <a:rPr lang="sr-Cyrl-RS" dirty="0" smtClean="0"/>
              <a:t>Приватне </a:t>
            </a:r>
            <a:r>
              <a:rPr lang="en-US" dirty="0" smtClean="0"/>
              <a:t>IP </a:t>
            </a:r>
            <a:r>
              <a:rPr lang="sr-Cyrl-RS" dirty="0" smtClean="0"/>
              <a:t>адресе</a:t>
            </a:r>
            <a:endParaRPr lang="en-US" dirty="0" smtClean="0"/>
          </a:p>
          <a:p>
            <a:pPr lvl="1"/>
            <a:r>
              <a:rPr lang="sr-Cyrl-RS" dirty="0" smtClean="0"/>
              <a:t>Нису глобално јединствене</a:t>
            </a:r>
          </a:p>
          <a:p>
            <a:pPr lvl="1"/>
            <a:r>
              <a:rPr lang="sr-Cyrl-RS" dirty="0" smtClean="0"/>
              <a:t>Јесу јединствене на нивоу мањих мрежа, </a:t>
            </a:r>
            <a:br>
              <a:rPr lang="sr-Cyrl-RS" dirty="0" smtClean="0"/>
            </a:br>
            <a:r>
              <a:rPr lang="sr-Cyrl-RS" dirty="0" smtClean="0"/>
              <a:t>нпр. у мрежи фирме, кућне локалне мреже и слично</a:t>
            </a:r>
            <a:endParaRPr lang="en-US" dirty="0" smtClean="0"/>
          </a:p>
          <a:p>
            <a:pPr lvl="1"/>
            <a:r>
              <a:rPr lang="sr-Cyrl-RS" dirty="0" smtClean="0"/>
              <a:t>Примери:</a:t>
            </a:r>
            <a:br>
              <a:rPr lang="sr-Cyrl-RS" dirty="0" smtClean="0"/>
            </a:br>
            <a:r>
              <a:rPr lang="en-US" spc="-27" dirty="0" smtClean="0"/>
              <a:t>10.0.0.0/8</a:t>
            </a:r>
            <a:r>
              <a:rPr lang="en-US" spc="-27" dirty="0"/>
              <a:t>, 172.16.0.0/12, 192.168.0.0/16</a:t>
            </a:r>
          </a:p>
          <a:p>
            <a:pPr lvl="1"/>
            <a:r>
              <a:rPr lang="sr-Cyrl-RS" dirty="0" smtClean="0"/>
              <a:t>Потребна је јавна бар једна јавна </a:t>
            </a:r>
            <a:r>
              <a:rPr lang="sr-Latn-RS" dirty="0" smtClean="0"/>
              <a:t>IP </a:t>
            </a:r>
            <a:r>
              <a:rPr lang="sr-Cyrl-RS" dirty="0" smtClean="0"/>
              <a:t>адреса </a:t>
            </a:r>
            <a:br>
              <a:rPr lang="sr-Cyrl-RS" dirty="0" smtClean="0"/>
            </a:br>
            <a:r>
              <a:rPr lang="sr-Cyrl-RS" dirty="0" smtClean="0"/>
              <a:t>и </a:t>
            </a:r>
            <a:r>
              <a:rPr lang="sr-Latn-RS" dirty="0" smtClean="0"/>
              <a:t>NAT </a:t>
            </a:r>
            <a:r>
              <a:rPr lang="sr-Cyrl-RS" dirty="0" smtClean="0"/>
              <a:t>да би се из оваквих мрежа повезали на Интернет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91101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Додељивање јавних </a:t>
            </a:r>
            <a:r>
              <a:rPr lang="sr-Latn-RS" dirty="0" smtClean="0"/>
              <a:t>IP </a:t>
            </a:r>
            <a:r>
              <a:rPr lang="sr-Cyrl-RS" dirty="0" smtClean="0"/>
              <a:t>адреса</a:t>
            </a:r>
            <a:endParaRPr lang="en-US" dirty="0"/>
          </a:p>
        </p:txBody>
      </p:sp>
      <p:sp>
        <p:nvSpPr>
          <p:cNvPr id="40" name="Text Placeholder 39"/>
          <p:cNvSpPr>
            <a:spLocks noGrp="1"/>
          </p:cNvSpPr>
          <p:nvPr>
            <p:ph idx="1"/>
          </p:nvPr>
        </p:nvSpPr>
        <p:spPr>
          <a:xfrm>
            <a:off x="838200" y="1825625"/>
            <a:ext cx="10919908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r-Cyrl-RS" sz="3733" dirty="0" smtClean="0"/>
              <a:t>Хијерархијски процес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en-US" sz="3200" dirty="0" smtClean="0"/>
              <a:t>IANA</a:t>
            </a:r>
            <a:r>
              <a:rPr lang="sr-Cyrl-RS" sz="3200" dirty="0" smtClean="0"/>
              <a:t> је светско регулаторно тело</a:t>
            </a:r>
          </a:p>
          <a:p>
            <a:pPr lvl="2">
              <a:spcBef>
                <a:spcPts val="0"/>
              </a:spcBef>
            </a:pPr>
            <a:r>
              <a:rPr lang="sr-Cyrl-RS" sz="2800" dirty="0" smtClean="0"/>
              <a:t>Додељује цео опсег адреса регионалним телима</a:t>
            </a:r>
            <a:endParaRPr lang="en-US" sz="2800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Регионална тела додељују опсеге компанијама у региону</a:t>
            </a:r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Компаније додељују конкретним рачунарима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32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62581" y="4051663"/>
            <a:ext cx="6111080" cy="1962543"/>
            <a:chOff x="1431040" y="3032540"/>
            <a:chExt cx="4583310" cy="1471907"/>
          </a:xfrm>
        </p:grpSpPr>
        <p:sp>
          <p:nvSpPr>
            <p:cNvPr id="7" name="Rounded Rectangle 6"/>
            <p:cNvSpPr/>
            <p:nvPr/>
          </p:nvSpPr>
          <p:spPr>
            <a:xfrm>
              <a:off x="1431040" y="3277858"/>
              <a:ext cx="1200169" cy="77904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21920" rtlCol="0" anchor="ctr"/>
            <a:lstStyle/>
            <a:p>
              <a:pPr algn="ctr">
                <a:lnSpc>
                  <a:spcPct val="60000"/>
                </a:lnSpc>
              </a:pPr>
              <a:r>
                <a:rPr lang="en-US" sz="2400" dirty="0">
                  <a:solidFill>
                    <a:schemeClr val="tx1"/>
                  </a:solidFill>
                </a:rPr>
                <a:t>IANA</a:t>
              </a:r>
            </a:p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(</a:t>
              </a:r>
              <a:r>
                <a:rPr lang="sr-Cyrl-RS" sz="2400" dirty="0" smtClean="0">
                  <a:solidFill>
                    <a:schemeClr val="tx1"/>
                  </a:solidFill>
                </a:rPr>
                <a:t>Све </a:t>
              </a:r>
              <a:r>
                <a:rPr lang="en-US" sz="2400" dirty="0" smtClean="0">
                  <a:solidFill>
                    <a:schemeClr val="tx1"/>
                  </a:solidFill>
                </a:rPr>
                <a:t>IP</a:t>
              </a:r>
              <a:r>
                <a:rPr lang="sr-Cyrl-RS" sz="2400" dirty="0" smtClean="0">
                  <a:solidFill>
                    <a:schemeClr val="tx1"/>
                  </a:solidFill>
                </a:rPr>
                <a:t/>
              </a:r>
              <a:br>
                <a:rPr lang="sr-Cyrl-RS" sz="2400" dirty="0" smtClean="0">
                  <a:solidFill>
                    <a:schemeClr val="tx1"/>
                  </a:solidFill>
                </a:rPr>
              </a:br>
              <a:r>
                <a:rPr lang="sr-Cyrl-RS" sz="2400" dirty="0" smtClean="0">
                  <a:solidFill>
                    <a:schemeClr val="tx1"/>
                  </a:solidFill>
                </a:rPr>
                <a:t>адресе</a:t>
              </a:r>
              <a:r>
                <a:rPr lang="en-US" sz="2400" dirty="0" smtClean="0">
                  <a:solidFill>
                    <a:schemeClr val="tx1"/>
                  </a:solidFill>
                </a:rPr>
                <a:t>)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60864" y="3032540"/>
              <a:ext cx="2258862" cy="24531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ARIN (US, Canada)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160864" y="3333807"/>
              <a:ext cx="2258862" cy="24531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APNIC (Asia Pacific)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60864" y="3643683"/>
              <a:ext cx="2258862" cy="24531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RIPE (Europe)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160864" y="3957861"/>
              <a:ext cx="2258862" cy="24531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LACNIC (Latin America)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160864" y="4259129"/>
              <a:ext cx="2258862" cy="24531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sz="2133" dirty="0" err="1">
                  <a:solidFill>
                    <a:schemeClr val="tx1"/>
                  </a:solidFill>
                </a:rPr>
                <a:t>AfriNIC</a:t>
              </a:r>
              <a:r>
                <a:rPr lang="en-US" sz="2133" dirty="0">
                  <a:solidFill>
                    <a:schemeClr val="tx1"/>
                  </a:solidFill>
                </a:rPr>
                <a:t> (Africa)</a:t>
              </a:r>
            </a:p>
          </p:txBody>
        </p:sp>
        <p:cxnSp>
          <p:nvCxnSpPr>
            <p:cNvPr id="19" name="Straight Arrow Connector 18"/>
            <p:cNvCxnSpPr>
              <a:stCxn id="7" idx="3"/>
              <a:endCxn id="10" idx="1"/>
            </p:cNvCxnSpPr>
            <p:nvPr/>
          </p:nvCxnSpPr>
          <p:spPr>
            <a:xfrm flipV="1">
              <a:off x="2631209" y="3155199"/>
              <a:ext cx="529655" cy="5121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7" idx="3"/>
              <a:endCxn id="13" idx="1"/>
            </p:cNvCxnSpPr>
            <p:nvPr/>
          </p:nvCxnSpPr>
          <p:spPr>
            <a:xfrm flipV="1">
              <a:off x="2631209" y="3456466"/>
              <a:ext cx="529655" cy="2109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7" idx="3"/>
              <a:endCxn id="14" idx="1"/>
            </p:cNvCxnSpPr>
            <p:nvPr/>
          </p:nvCxnSpPr>
          <p:spPr>
            <a:xfrm>
              <a:off x="2631209" y="3667383"/>
              <a:ext cx="529655" cy="98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7" idx="3"/>
              <a:endCxn id="15" idx="1"/>
            </p:cNvCxnSpPr>
            <p:nvPr/>
          </p:nvCxnSpPr>
          <p:spPr>
            <a:xfrm>
              <a:off x="2631209" y="3667383"/>
              <a:ext cx="529655" cy="41313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7" idx="3"/>
              <a:endCxn id="16" idx="1"/>
            </p:cNvCxnSpPr>
            <p:nvPr/>
          </p:nvCxnSpPr>
          <p:spPr>
            <a:xfrm>
              <a:off x="2631209" y="3667383"/>
              <a:ext cx="529655" cy="71440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5432802" y="3181012"/>
              <a:ext cx="581548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432802" y="3458328"/>
              <a:ext cx="581548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432802" y="3788077"/>
              <a:ext cx="581548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419726" y="4094523"/>
              <a:ext cx="581548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5409252" y="4381787"/>
              <a:ext cx="581548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Oval 5"/>
          <p:cNvSpPr/>
          <p:nvPr/>
        </p:nvSpPr>
        <p:spPr>
          <a:xfrm>
            <a:off x="6573661" y="4329508"/>
            <a:ext cx="1987899" cy="62051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ISP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554961" y="5131319"/>
            <a:ext cx="2019300" cy="69189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Компаније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8900219" y="4650070"/>
            <a:ext cx="775397" cy="1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879060" y="5477784"/>
            <a:ext cx="775397" cy="1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626601" y="4378754"/>
            <a:ext cx="263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 smtClean="0"/>
              <a:t>Крајњи корисници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9626600" y="5221421"/>
            <a:ext cx="263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dirty="0" smtClean="0"/>
              <a:t>Крајњи корисници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696945" y="475932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(DHCP)</a:t>
            </a:r>
          </a:p>
        </p:txBody>
      </p:sp>
    </p:spTree>
    <p:extLst>
      <p:ext uri="{BB962C8B-B14F-4D97-AF65-F5344CB8AC3E}">
        <p14:creationId xmlns:p14="http://schemas.microsoft.com/office/powerpoint/2010/main" val="20668191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Прослеђивање у </a:t>
            </a:r>
            <a:r>
              <a:rPr lang="en-US" dirty="0" smtClean="0"/>
              <a:t>IP</a:t>
            </a:r>
            <a:r>
              <a:rPr lang="sr-Cyrl-RS" dirty="0" smtClean="0"/>
              <a:t> протоколу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прослеђивање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1" y="1825625"/>
            <a:ext cx="1130628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Све </a:t>
            </a:r>
            <a:r>
              <a:rPr lang="en-US" sz="3733" dirty="0" smtClean="0"/>
              <a:t>IP</a:t>
            </a:r>
            <a:r>
              <a:rPr lang="sr-Cyrl-RS" sz="3733" dirty="0" smtClean="0"/>
              <a:t> адресе једне мреже</a:t>
            </a:r>
            <a:r>
              <a:rPr lang="en-US" sz="3733" dirty="0" smtClean="0"/>
              <a:t> </a:t>
            </a:r>
            <a:r>
              <a:rPr lang="sr-Cyrl-RS" sz="3733" dirty="0" smtClean="0"/>
              <a:t>припадају истом префиксу</a:t>
            </a:r>
            <a:endParaRPr lang="en-US" sz="3733" dirty="0"/>
          </a:p>
          <a:p>
            <a:pPr>
              <a:lnSpc>
                <a:spcPct val="90000"/>
              </a:lnSpc>
            </a:pPr>
            <a:r>
              <a:rPr lang="sr-Cyrl-RS" sz="3733" dirty="0" smtClean="0"/>
              <a:t>Сваки усмеривач поседује табелу уређених парова облика (префикс, следећи чвор – хоп)</a:t>
            </a:r>
          </a:p>
          <a:p>
            <a:pPr>
              <a:lnSpc>
                <a:spcPct val="90000"/>
              </a:lnSpc>
            </a:pPr>
            <a:r>
              <a:rPr lang="sr-Cyrl-RS" sz="3733" dirty="0" smtClean="0"/>
              <a:t>Зашто не (циљна адреса, следећи чвор)</a:t>
            </a:r>
            <a:r>
              <a:rPr lang="en-US" sz="3733" dirty="0"/>
              <a:t>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34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061448" y="4303272"/>
            <a:ext cx="4069104" cy="1107065"/>
            <a:chOff x="797598" y="3581951"/>
            <a:chExt cx="3051828" cy="830299"/>
          </a:xfrm>
        </p:grpSpPr>
        <p:grpSp>
          <p:nvGrpSpPr>
            <p:cNvPr id="7" name="Group 6"/>
            <p:cNvGrpSpPr/>
            <p:nvPr/>
          </p:nvGrpSpPr>
          <p:grpSpPr>
            <a:xfrm>
              <a:off x="797598" y="3630514"/>
              <a:ext cx="3051828" cy="727098"/>
              <a:chOff x="988750" y="3097445"/>
              <a:chExt cx="3870326" cy="922105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13" name="Picture 12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4" name="Picture 13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5" name="Straight Connector 14"/>
                <p:cNvCxnSpPr>
                  <a:stCxn id="13" idx="3"/>
                  <a:endCxn id="17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>
                  <a:stCxn id="9" idx="3"/>
                  <a:endCxn id="14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7" name="Picture 16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8" name="Picture 17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9" name="Straight Connector 18"/>
                <p:cNvCxnSpPr>
                  <a:stCxn id="21" idx="3"/>
                  <a:endCxn id="13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>
                  <a:stCxn id="18" idx="3"/>
                  <a:endCxn id="9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1" name="Picture 20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9" name="Picture 8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" name="Straight Connector 9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9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3366321" y="3586631"/>
              <a:ext cx="282289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D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31219" y="4042649"/>
              <a:ext cx="257042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C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04824" y="4079851"/>
              <a:ext cx="259447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B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4824" y="3581951"/>
              <a:ext cx="270266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A</a:t>
              </a:r>
            </a:p>
          </p:txBody>
        </p:sp>
      </p:grpSp>
      <p:sp>
        <p:nvSpPr>
          <p:cNvPr id="29" name="Rounded Rectangular Callout 28"/>
          <p:cNvSpPr/>
          <p:nvPr/>
        </p:nvSpPr>
        <p:spPr>
          <a:xfrm flipV="1">
            <a:off x="2220042" y="5513547"/>
            <a:ext cx="3619567" cy="1285760"/>
          </a:xfrm>
          <a:prstGeom prst="wedgeRoundRectCallout">
            <a:avLst>
              <a:gd name="adj1" fmla="val 49447"/>
              <a:gd name="adj2" fmla="val 115623"/>
              <a:gd name="adj3" fmla="val 16667"/>
            </a:avLst>
          </a:prstGeom>
          <a:solidFill>
            <a:srgbClr val="FFEFF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911748"/>
              </p:ext>
            </p:extLst>
          </p:nvPr>
        </p:nvGraphicFramePr>
        <p:xfrm>
          <a:off x="2320087" y="5544752"/>
          <a:ext cx="3413739" cy="124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155"/>
                <a:gridCol w="1393584"/>
              </a:tblGrid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Prefix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Next Hop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192.24.0.0/18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192.24.12.0/22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0994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Префикси у табели се могу преклапати</a:t>
            </a:r>
            <a:r>
              <a:rPr lang="en-US" sz="3733" dirty="0" smtClean="0"/>
              <a:t>!</a:t>
            </a:r>
            <a:endParaRPr lang="en-US" sz="2133" dirty="0"/>
          </a:p>
          <a:p>
            <a:r>
              <a:rPr lang="sr-Cyrl-RS" sz="3733" u="sng" dirty="0" smtClean="0"/>
              <a:t>Правило најдужег одговарајућег префикса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За сваки пакет, пронаћи најдужи префикс који садржи циљну адресу, односно најспецифичнији префикс</a:t>
            </a:r>
            <a:endParaRPr lang="en-US" sz="3200" dirty="0"/>
          </a:p>
          <a:p>
            <a:pPr lvl="1"/>
            <a:r>
              <a:rPr lang="sr-Cyrl-RS" sz="3200" dirty="0" smtClean="0"/>
              <a:t>Проследити пакет чвору који одговара том префиксу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38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529702"/>
              </p:ext>
            </p:extLst>
          </p:nvPr>
        </p:nvGraphicFramePr>
        <p:xfrm>
          <a:off x="1206500" y="2336800"/>
          <a:ext cx="4152898" cy="141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569"/>
                <a:gridCol w="1695329"/>
              </a:tblGrid>
              <a:tr h="4603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Prefix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Next Hop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1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192.24.0.0/18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80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192.24.12.0/22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7128133" y="1815069"/>
            <a:ext cx="3559526" cy="3939064"/>
            <a:chOff x="5172076" y="1370826"/>
            <a:chExt cx="2669644" cy="2954298"/>
          </a:xfrm>
        </p:grpSpPr>
        <p:sp>
          <p:nvSpPr>
            <p:cNvPr id="7" name="Rectangle 6"/>
            <p:cNvSpPr/>
            <p:nvPr/>
          </p:nvSpPr>
          <p:spPr>
            <a:xfrm>
              <a:off x="5172076" y="1647825"/>
              <a:ext cx="1619250" cy="23812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64648" y="4048125"/>
              <a:ext cx="1127954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US" sz="2400" dirty="0"/>
                <a:t>192.24.0.0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46285" y="1370826"/>
              <a:ext cx="1477808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US" sz="2400" dirty="0"/>
                <a:t>192.24.63.255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33453" y="1810284"/>
              <a:ext cx="460703" cy="31162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rtlCol="0">
              <a:spAutoFit/>
            </a:bodyPr>
            <a:lstStyle/>
            <a:p>
              <a:r>
                <a:rPr lang="en-US" sz="2400" dirty="0"/>
                <a:t>/18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72076" y="2486025"/>
              <a:ext cx="2619374" cy="600075"/>
            </a:xfrm>
            <a:prstGeom prst="rect">
              <a:avLst/>
            </a:prstGeom>
            <a:solidFill>
              <a:srgbClr val="FFDDF9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251984" y="2627172"/>
              <a:ext cx="460703" cy="31162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rtlCol="0">
              <a:spAutoFit/>
            </a:bodyPr>
            <a:lstStyle/>
            <a:p>
              <a:r>
                <a:rPr lang="en-US" sz="2400" dirty="0"/>
                <a:t>/22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46097" y="2947600"/>
              <a:ext cx="110607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dirty="0"/>
                <a:t>192.24.12.0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40849" y="2347525"/>
              <a:ext cx="133930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dirty="0"/>
                <a:t>192.24.15.255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V="1">
              <a:off x="7351310" y="3462562"/>
              <a:ext cx="0" cy="54292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790711" y="3974842"/>
              <a:ext cx="10510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400" dirty="0" smtClean="0"/>
                <a:t>IP </a:t>
              </a:r>
              <a:r>
                <a:rPr lang="sr-Cyrl-RS" sz="2400" dirty="0" smtClean="0"/>
                <a:t>адреса</a:t>
              </a:r>
              <a:endParaRPr lang="en-US" sz="2400" dirty="0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flipV="1">
            <a:off x="5359399" y="2184402"/>
            <a:ext cx="1768731" cy="1523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59399" y="3702050"/>
            <a:ext cx="1768731" cy="165735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41401" y="4345740"/>
            <a:ext cx="30091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192.24.6.0      </a:t>
            </a:r>
            <a:r>
              <a:rPr lang="en-US" sz="3200" dirty="0">
                <a:sym typeface="Wingdings" pitchFamily="2" charset="2"/>
              </a:rPr>
              <a:t> </a:t>
            </a:r>
          </a:p>
          <a:p>
            <a:r>
              <a:rPr lang="en-US" sz="3200" dirty="0">
                <a:sym typeface="Wingdings" pitchFamily="2" charset="2"/>
              </a:rPr>
              <a:t>192.24.14.32  </a:t>
            </a:r>
          </a:p>
          <a:p>
            <a:r>
              <a:rPr lang="en-US" sz="3200" dirty="0">
                <a:sym typeface="Wingdings" pitchFamily="2" charset="2"/>
              </a:rPr>
              <a:t>192.24.54.0    </a:t>
            </a:r>
            <a:endParaRPr lang="en-US" sz="32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9652000" y="2694337"/>
            <a:ext cx="239544" cy="60766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156194" y="1814077"/>
            <a:ext cx="227658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Специфичнији</a:t>
            </a:r>
            <a:endParaRPr lang="en-US" sz="2667" dirty="0"/>
          </a:p>
        </p:txBody>
      </p:sp>
      <p:sp>
        <p:nvSpPr>
          <p:cNvPr id="3" name="TextBox 2"/>
          <p:cNvSpPr txBox="1"/>
          <p:nvPr/>
        </p:nvSpPr>
        <p:spPr>
          <a:xfrm>
            <a:off x="7757379" y="4612479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16304" y="3417088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16303" y="2349715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967341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 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1887201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Могу да пруже подразумевано понашање, са мање специфичним префиксом</a:t>
            </a:r>
            <a:endParaRPr lang="en-US" dirty="0" smtClean="0"/>
          </a:p>
          <a:p>
            <a:r>
              <a:rPr lang="sr-Cyrl-RS" dirty="0" smtClean="0"/>
              <a:t>Могу да пруже специјално понашање, са специфичнијим префиксом</a:t>
            </a:r>
            <a:endParaRPr lang="en-US" dirty="0" smtClean="0"/>
          </a:p>
          <a:p>
            <a:pPr lvl="1"/>
            <a:r>
              <a:rPr lang="sr-Cyrl-RS" dirty="0" smtClean="0"/>
              <a:t>Због перформанси, сигурности итд. </a:t>
            </a:r>
          </a:p>
          <a:p>
            <a:r>
              <a:rPr lang="sr-Cyrl-RS" dirty="0" smtClean="0"/>
              <a:t>Огромна табела је распарчана хијерахијски на велики број усмеривача</a:t>
            </a:r>
          </a:p>
          <a:p>
            <a:pPr lvl="1"/>
            <a:r>
              <a:rPr lang="sr-Cyrl-RS" dirty="0" smtClean="0"/>
              <a:t>Компактније табеле </a:t>
            </a:r>
            <a:r>
              <a:rPr lang="sr-Cyrl-RS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подразумеваније (мање ефикасно, сигурно, ...) понашање</a:t>
            </a:r>
          </a:p>
          <a:p>
            <a:pPr lvl="1"/>
            <a:r>
              <a:rPr lang="sr-Cyrl-RS" dirty="0" smtClean="0"/>
              <a:t>Веће табеле </a:t>
            </a:r>
            <a:r>
              <a:rPr lang="sr-Cyrl-RS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специфичније (ефикасније, сигурније,...) понашање</a:t>
            </a:r>
          </a:p>
          <a:p>
            <a:pPr lvl="1"/>
            <a:r>
              <a:rPr lang="sr-Cyrl-RS" u="sng" dirty="0" smtClean="0">
                <a:sym typeface="Wingdings" panose="05000000000000000000" pitchFamily="2" charset="2"/>
              </a:rPr>
              <a:t>Ово је компромис између временске и просторне сложености </a:t>
            </a:r>
            <a:br>
              <a:rPr lang="sr-Cyrl-RS" u="sng" dirty="0" smtClean="0">
                <a:sym typeface="Wingdings" panose="05000000000000000000" pitchFamily="2" charset="2"/>
              </a:rPr>
            </a:br>
            <a:r>
              <a:rPr lang="sr-Cyrl-RS" u="sng" dirty="0" smtClean="0">
                <a:sym typeface="Wingdings" panose="05000000000000000000" pitchFamily="2" charset="2"/>
              </a:rPr>
              <a:t>који стално срећемо у рачунарству!</a:t>
            </a:r>
            <a:endParaRPr lang="sr-Cyrl-RS" u="sng" dirty="0" smtClean="0"/>
          </a:p>
          <a:p>
            <a:pPr lvl="1"/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57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Помоћни механизми: </a:t>
            </a:r>
            <a:r>
              <a:rPr lang="en-US" dirty="0" smtClean="0"/>
              <a:t>ARP</a:t>
            </a:r>
            <a:r>
              <a:rPr lang="sr-Cyrl-RS" dirty="0" smtClean="0"/>
              <a:t> и </a:t>
            </a:r>
            <a:r>
              <a:rPr lang="en-US" dirty="0" smtClean="0"/>
              <a:t>DHCP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259671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Два проблема</a:t>
            </a:r>
            <a:endParaRPr lang="en-US" sz="3733" dirty="0"/>
          </a:p>
          <a:p>
            <a:pPr lvl="1"/>
            <a:r>
              <a:rPr lang="sr-Cyrl-RS" sz="3200" dirty="0" smtClean="0"/>
              <a:t>Додељивањ</a:t>
            </a:r>
            <a:r>
              <a:rPr lang="sr-Latn-RS" sz="3200" dirty="0" smtClean="0"/>
              <a:t>e </a:t>
            </a:r>
            <a:r>
              <a:rPr lang="en-US" sz="3200" dirty="0" smtClean="0"/>
              <a:t>IP </a:t>
            </a:r>
            <a:r>
              <a:rPr lang="sr-Cyrl-RS" sz="3200" dirty="0" smtClean="0"/>
              <a:t>адресе рачунару у мрежи </a:t>
            </a:r>
            <a:r>
              <a:rPr lang="en-US" sz="3200" dirty="0" smtClean="0"/>
              <a:t>(DHCP)</a:t>
            </a:r>
            <a:endParaRPr lang="en-US" sz="3200" b="1" dirty="0">
              <a:solidFill>
                <a:schemeClr val="accent5"/>
              </a:solidFill>
            </a:endParaRPr>
          </a:p>
          <a:p>
            <a:pPr lvl="1"/>
            <a:r>
              <a:rPr lang="sr-Cyrl-RS" sz="3200" dirty="0" smtClean="0"/>
              <a:t>Одређивање адресе у слоју везе</a:t>
            </a:r>
            <a:r>
              <a:rPr lang="sr-Latn-RS" sz="3200" dirty="0" smtClean="0"/>
              <a:t> (MAC)</a:t>
            </a:r>
            <a:r>
              <a:rPr lang="sr-Cyrl-RS" sz="3200" dirty="0" smtClean="0"/>
              <a:t/>
            </a:r>
            <a:br>
              <a:rPr lang="sr-Cyrl-RS" sz="3200" dirty="0" smtClean="0"/>
            </a:br>
            <a:r>
              <a:rPr lang="sr-Cyrl-RS" sz="3200" dirty="0" smtClean="0"/>
              <a:t>за циљну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адресу </a:t>
            </a:r>
            <a:r>
              <a:rPr lang="en-US" sz="3200" dirty="0" smtClean="0"/>
              <a:t>(ARP)</a:t>
            </a:r>
            <a:endParaRPr lang="en-US" sz="3733" dirty="0"/>
          </a:p>
        </p:txBody>
      </p:sp>
      <p:grpSp>
        <p:nvGrpSpPr>
          <p:cNvPr id="56" name="Group 55"/>
          <p:cNvGrpSpPr/>
          <p:nvPr/>
        </p:nvGrpSpPr>
        <p:grpSpPr>
          <a:xfrm>
            <a:off x="953058" y="3784600"/>
            <a:ext cx="6199623" cy="1767853"/>
            <a:chOff x="1918466" y="2844566"/>
            <a:chExt cx="4649717" cy="1325890"/>
          </a:xfrm>
        </p:grpSpPr>
        <p:cxnSp>
          <p:nvCxnSpPr>
            <p:cNvPr id="57" name="Straight Connector 56"/>
            <p:cNvCxnSpPr>
              <a:endCxn id="60" idx="1"/>
            </p:cNvCxnSpPr>
            <p:nvPr/>
          </p:nvCxnSpPr>
          <p:spPr>
            <a:xfrm>
              <a:off x="3494854" y="3849719"/>
              <a:ext cx="7579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60" idx="3"/>
            </p:cNvCxnSpPr>
            <p:nvPr/>
          </p:nvCxnSpPr>
          <p:spPr>
            <a:xfrm flipV="1">
              <a:off x="5181441" y="3842465"/>
              <a:ext cx="1082357" cy="725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9" name="Picture 58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0454" y="3429093"/>
              <a:ext cx="914400" cy="741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59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2754" y="3580638"/>
              <a:ext cx="928687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" name="Rounded Rectangular Callout 60"/>
            <p:cNvSpPr/>
            <p:nvPr/>
          </p:nvSpPr>
          <p:spPr>
            <a:xfrm>
              <a:off x="4669472" y="2844566"/>
              <a:ext cx="1898711" cy="660500"/>
            </a:xfrm>
            <a:prstGeom prst="wedgeRoundRectCallout">
              <a:avLst>
                <a:gd name="adj1" fmla="val -37466"/>
                <a:gd name="adj2" fmla="val 94136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t"/>
            <a:lstStyle/>
            <a:p>
              <a:pPr algn="ctr">
                <a:lnSpc>
                  <a:spcPct val="90000"/>
                </a:lnSpc>
              </a:pPr>
              <a:r>
                <a:rPr lang="sr-Cyrl-RS" sz="2667" dirty="0" smtClean="0">
                  <a:solidFill>
                    <a:schemeClr val="tx1"/>
                  </a:solidFill>
                </a:rPr>
                <a:t>Која је адреса у слоју везе</a:t>
              </a:r>
              <a:r>
                <a:rPr lang="en-US" sz="2667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3" name="Rounded Rectangular Callout 62"/>
            <p:cNvSpPr/>
            <p:nvPr/>
          </p:nvSpPr>
          <p:spPr>
            <a:xfrm>
              <a:off x="1918466" y="2898941"/>
              <a:ext cx="1735481" cy="403898"/>
            </a:xfrm>
            <a:prstGeom prst="wedgeRoundRectCallout">
              <a:avLst>
                <a:gd name="adj1" fmla="val 21761"/>
                <a:gd name="adj2" fmla="val 79365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t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Који је мој </a:t>
              </a:r>
              <a:r>
                <a:rPr lang="sr-Latn-RS" sz="2667" dirty="0" smtClean="0">
                  <a:solidFill>
                    <a:schemeClr val="tx1"/>
                  </a:solidFill>
                </a:rPr>
                <a:t>IP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82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685783" indent="-685783">
              <a:buFont typeface="+mj-lt"/>
              <a:buAutoNum type="arabicPeriod"/>
            </a:pPr>
            <a:r>
              <a:rPr lang="sr-Cyrl-RS" sz="3733" dirty="0" smtClean="0"/>
              <a:t>Не скалирају се добро</a:t>
            </a:r>
            <a:endParaRPr lang="en-US" sz="3733" dirty="0"/>
          </a:p>
          <a:p>
            <a:pPr lvl="1"/>
            <a:r>
              <a:rPr lang="sr-Cyrl-RS" sz="3200" dirty="0" smtClean="0"/>
              <a:t>Табела релација би постала огромна</a:t>
            </a:r>
          </a:p>
          <a:p>
            <a:pPr lvl="1"/>
            <a:r>
              <a:rPr lang="sr-Cyrl-RS" sz="3200" dirty="0" smtClean="0"/>
              <a:t>Иницијално емитовање целом свету</a:t>
            </a:r>
            <a:endParaRPr lang="en-US" sz="3200" dirty="0"/>
          </a:p>
          <a:p>
            <a:pPr lvl="1"/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39267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ular Callout 20"/>
          <p:cNvSpPr/>
          <p:nvPr/>
        </p:nvSpPr>
        <p:spPr>
          <a:xfrm>
            <a:off x="2002528" y="3327400"/>
            <a:ext cx="5000912" cy="406400"/>
          </a:xfrm>
          <a:prstGeom prst="wedgeRoundRectCallout">
            <a:avLst>
              <a:gd name="adj1" fmla="val -17591"/>
              <a:gd name="adj2" fmla="val 9959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Табела релација за цео свет</a:t>
            </a:r>
            <a:r>
              <a:rPr lang="en-US" sz="2400" dirty="0" smtClean="0">
                <a:solidFill>
                  <a:schemeClr val="tx1"/>
                </a:solidFill>
              </a:rPr>
              <a:t>!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35541" y="5270771"/>
            <a:ext cx="6234032" cy="406400"/>
          </a:xfrm>
          <a:prstGeom prst="wedgeRoundRectCallout">
            <a:avLst>
              <a:gd name="adj1" fmla="val -12906"/>
              <a:gd name="adj2" fmla="val -107907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Емитовање нових чворова ка целом свету!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692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Додељивање </a:t>
            </a:r>
            <a:r>
              <a:rPr lang="sr-Latn-RS" dirty="0" smtClean="0"/>
              <a:t>IP </a:t>
            </a:r>
            <a:r>
              <a:rPr lang="sr-Cyrl-RS" dirty="0" smtClean="0"/>
              <a:t>адресе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883154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Први проблем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Чвор </a:t>
            </a:r>
            <a:r>
              <a:rPr lang="en-US" sz="3200" dirty="0" smtClean="0"/>
              <a:t>A</a:t>
            </a:r>
            <a:r>
              <a:rPr lang="sr-Cyrl-RS" sz="3200" dirty="0" smtClean="0"/>
              <a:t> се покрене по први пут</a:t>
            </a:r>
            <a:r>
              <a:rPr lang="en-US" sz="3200" dirty="0" smtClean="0"/>
              <a:t> </a:t>
            </a:r>
            <a:r>
              <a:rPr lang="en-US" sz="3200" dirty="0"/>
              <a:t>…</a:t>
            </a:r>
          </a:p>
          <a:p>
            <a:pPr lvl="1"/>
            <a:r>
              <a:rPr lang="sr-Cyrl-RS" sz="3200" dirty="0" smtClean="0"/>
              <a:t>Која је његова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адреса</a:t>
            </a:r>
            <a:r>
              <a:rPr lang="en-US" sz="3200" dirty="0" smtClean="0"/>
              <a:t>? </a:t>
            </a:r>
            <a:endParaRPr lang="sr-Cyrl-RS" sz="3200" dirty="0" smtClean="0"/>
          </a:p>
          <a:p>
            <a:pPr lvl="1"/>
            <a:r>
              <a:rPr lang="sr-Cyrl-RS" sz="3200" dirty="0" smtClean="0"/>
              <a:t>Која је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адреса његовог усмеривача</a:t>
            </a:r>
            <a:r>
              <a:rPr lang="en-US" sz="3200" dirty="0"/>
              <a:t> </a:t>
            </a:r>
            <a:r>
              <a:rPr lang="sr-Cyrl-RS" sz="3200" dirty="0" smtClean="0"/>
              <a:t>итд</a:t>
            </a:r>
            <a:r>
              <a:rPr lang="en-US" sz="3200" dirty="0" smtClean="0"/>
              <a:t>?</a:t>
            </a:r>
            <a:endParaRPr lang="en-US" sz="3200" dirty="0"/>
          </a:p>
          <a:p>
            <a:pPr lvl="1"/>
            <a:r>
              <a:rPr lang="sr-Cyrl-RS" sz="3200" dirty="0" smtClean="0"/>
              <a:t>Етернет адреса је фабрички задата на мрежној картици</a:t>
            </a:r>
          </a:p>
          <a:p>
            <a:pPr lvl="1"/>
            <a:r>
              <a:rPr lang="sr-Cyrl-RS" sz="3200" dirty="0" smtClean="0"/>
              <a:t>Да ли ово може фабрички да се зада</a:t>
            </a:r>
            <a:r>
              <a:rPr lang="en-US" sz="3200" dirty="0"/>
              <a:t>?</a:t>
            </a:r>
            <a:endParaRPr lang="sr-Cyrl-RS" sz="3200" dirty="0" smtClean="0"/>
          </a:p>
          <a:p>
            <a:pPr lvl="1"/>
            <a:endParaRPr lang="en-US" sz="3200" dirty="0"/>
          </a:p>
        </p:txBody>
      </p:sp>
      <p:grpSp>
        <p:nvGrpSpPr>
          <p:cNvPr id="9" name="Group 8"/>
          <p:cNvGrpSpPr/>
          <p:nvPr/>
        </p:nvGrpSpPr>
        <p:grpSpPr>
          <a:xfrm>
            <a:off x="3759198" y="4884897"/>
            <a:ext cx="3533292" cy="1654015"/>
            <a:chOff x="1399991" y="3245236"/>
            <a:chExt cx="2649969" cy="1240511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292060" y="4165010"/>
              <a:ext cx="7579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7660" y="3744384"/>
              <a:ext cx="914400" cy="741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ounded Rectangular Callout 7"/>
            <p:cNvSpPr/>
            <p:nvPr/>
          </p:nvSpPr>
          <p:spPr>
            <a:xfrm>
              <a:off x="1399991" y="3245236"/>
              <a:ext cx="1955338" cy="403898"/>
            </a:xfrm>
            <a:prstGeom prst="wedgeRoundRectCallout">
              <a:avLst>
                <a:gd name="adj1" fmla="val 21761"/>
                <a:gd name="adj2" fmla="val 119456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t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Где сам ја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71686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8812" y="309881"/>
            <a:ext cx="10515600" cy="1325563"/>
          </a:xfrm>
        </p:spPr>
        <p:txBody>
          <a:bodyPr/>
          <a:lstStyle/>
          <a:p>
            <a:r>
              <a:rPr lang="sr-Cyrl-RS" dirty="0" smtClean="0"/>
              <a:t>Додељивање </a:t>
            </a:r>
            <a:r>
              <a:rPr lang="sr-Latn-RS" dirty="0" smtClean="0"/>
              <a:t>IP </a:t>
            </a:r>
            <a:r>
              <a:rPr lang="sr-Cyrl-RS" dirty="0" smtClean="0"/>
              <a:t>адресе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507097" cy="4775200"/>
          </a:xfrm>
        </p:spPr>
        <p:txBody>
          <a:bodyPr>
            <a:normAutofit/>
          </a:bodyPr>
          <a:lstStyle/>
          <a:p>
            <a:pPr marL="685783" indent="-685783">
              <a:buFont typeface="+mj-lt"/>
              <a:buAutoNum type="arabicPeriod"/>
            </a:pPr>
            <a:r>
              <a:rPr lang="sr-Cyrl-RS" sz="3733" dirty="0" smtClean="0"/>
              <a:t>Ручно подешавање</a:t>
            </a:r>
            <a:r>
              <a:rPr lang="en-US" sz="3733" dirty="0" smtClean="0"/>
              <a:t> (</a:t>
            </a:r>
            <a:r>
              <a:rPr lang="sr-Cyrl-RS" sz="3733" dirty="0" smtClean="0"/>
              <a:t>стари приступ</a:t>
            </a:r>
            <a:r>
              <a:rPr lang="en-US" sz="3733" dirty="0" smtClean="0"/>
              <a:t>)</a:t>
            </a:r>
            <a:endParaRPr lang="sr-Cyrl-RS" sz="3733" dirty="0" smtClean="0"/>
          </a:p>
          <a:p>
            <a:pPr marL="685783" indent="-685783">
              <a:buFont typeface="+mj-lt"/>
              <a:buAutoNum type="arabicPeriod"/>
            </a:pPr>
            <a:r>
              <a:rPr lang="sr-Cyrl-RS" sz="3733" dirty="0" smtClean="0"/>
              <a:t>Протокол за аутоматско подешавање адреса </a:t>
            </a:r>
            <a:br>
              <a:rPr lang="sr-Cyrl-RS" sz="3733" dirty="0" smtClean="0"/>
            </a:br>
            <a:r>
              <a:rPr lang="en-US" sz="3733" dirty="0" smtClean="0"/>
              <a:t>(DHCP</a:t>
            </a:r>
            <a:r>
              <a:rPr lang="sr-Cyrl-RS" sz="3733" dirty="0" smtClean="0"/>
              <a:t> – </a:t>
            </a:r>
            <a:r>
              <a:rPr lang="sr-Latn-RS" sz="3733" dirty="0" smtClean="0"/>
              <a:t>Dynamic Host </a:t>
            </a:r>
            <a:r>
              <a:rPr lang="sr-Latn-RS" sz="3733" dirty="0"/>
              <a:t>C</a:t>
            </a:r>
            <a:r>
              <a:rPr lang="sr-Latn-RS" sz="3733" dirty="0" smtClean="0"/>
              <a:t>onfiguration </a:t>
            </a:r>
            <a:r>
              <a:rPr lang="sr-Latn-RS" sz="3733" dirty="0"/>
              <a:t>P</a:t>
            </a:r>
            <a:r>
              <a:rPr lang="sr-Latn-RS" sz="3733" dirty="0" smtClean="0"/>
              <a:t>rotocol</a:t>
            </a:r>
            <a:r>
              <a:rPr lang="en-US" sz="3733" dirty="0" smtClean="0"/>
              <a:t>)</a:t>
            </a:r>
            <a:endParaRPr lang="en-US" sz="3733" dirty="0"/>
          </a:p>
        </p:txBody>
      </p:sp>
      <p:grpSp>
        <p:nvGrpSpPr>
          <p:cNvPr id="14" name="Group 13"/>
          <p:cNvGrpSpPr/>
          <p:nvPr/>
        </p:nvGrpSpPr>
        <p:grpSpPr>
          <a:xfrm>
            <a:off x="1390650" y="3784600"/>
            <a:ext cx="5295900" cy="1590181"/>
            <a:chOff x="1918466" y="2898941"/>
            <a:chExt cx="4234621" cy="1271515"/>
          </a:xfrm>
        </p:grpSpPr>
        <p:cxnSp>
          <p:nvCxnSpPr>
            <p:cNvPr id="15" name="Straight Connector 14"/>
            <p:cNvCxnSpPr>
              <a:endCxn id="18" idx="1"/>
            </p:cNvCxnSpPr>
            <p:nvPr/>
          </p:nvCxnSpPr>
          <p:spPr>
            <a:xfrm>
              <a:off x="3494854" y="3859244"/>
              <a:ext cx="7579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8" idx="3"/>
            </p:cNvCxnSpPr>
            <p:nvPr/>
          </p:nvCxnSpPr>
          <p:spPr>
            <a:xfrm flipV="1">
              <a:off x="5181441" y="3851990"/>
              <a:ext cx="666846" cy="725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0454" y="3429093"/>
              <a:ext cx="914400" cy="741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2754" y="3590163"/>
              <a:ext cx="928687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ounded Rectangular Callout 18"/>
            <p:cNvSpPr/>
            <p:nvPr/>
          </p:nvSpPr>
          <p:spPr>
            <a:xfrm>
              <a:off x="4522198" y="2996115"/>
              <a:ext cx="1630889" cy="404176"/>
            </a:xfrm>
            <a:prstGeom prst="wedgeRoundRectCallout">
              <a:avLst>
                <a:gd name="adj1" fmla="val -34898"/>
                <a:gd name="adj2" fmla="val 112989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>
                <a:lnSpc>
                  <a:spcPct val="90000"/>
                </a:lnSpc>
              </a:pPr>
              <a:r>
                <a:rPr lang="sr-Cyrl-RS" sz="2667" dirty="0" smtClean="0">
                  <a:solidFill>
                    <a:schemeClr val="tx1"/>
                  </a:solidFill>
                </a:rPr>
                <a:t>Узми </a:t>
              </a:r>
              <a:r>
                <a:rPr lang="en-US" sz="2667" dirty="0" smtClean="0">
                  <a:solidFill>
                    <a:schemeClr val="tx1"/>
                  </a:solidFill>
                </a:rPr>
                <a:t>A.B.C.D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ular Callout 19"/>
            <p:cNvSpPr/>
            <p:nvPr/>
          </p:nvSpPr>
          <p:spPr>
            <a:xfrm>
              <a:off x="1918466" y="2898941"/>
              <a:ext cx="1735481" cy="403898"/>
            </a:xfrm>
            <a:prstGeom prst="wedgeRoundRectCallout">
              <a:avLst>
                <a:gd name="adj1" fmla="val 21761"/>
                <a:gd name="adj2" fmla="val 79365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2667" dirty="0" smtClean="0">
                  <a:solidFill>
                    <a:schemeClr val="tx1"/>
                  </a:solidFill>
                </a:rPr>
                <a:t>Који је мој </a:t>
              </a:r>
              <a:r>
                <a:rPr lang="sr-Latn-RS" sz="2667" dirty="0" smtClean="0">
                  <a:solidFill>
                    <a:schemeClr val="tx1"/>
                  </a:solidFill>
                </a:rPr>
                <a:t>IP</a:t>
              </a:r>
              <a:r>
                <a:rPr lang="en-US" sz="2667" dirty="0" smtClean="0">
                  <a:solidFill>
                    <a:schemeClr val="tx1"/>
                  </a:solidFill>
                </a:rPr>
                <a:t>?</a:t>
              </a:r>
              <a:endParaRPr lang="en-US" sz="2667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29300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88488" y="1397000"/>
            <a:ext cx="11317045" cy="47752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Опис протокола (рачунар не зна где је </a:t>
            </a:r>
            <a:r>
              <a:rPr lang="sr-Latn-RS" sz="3200" dirty="0" smtClean="0"/>
              <a:t>DHCP)</a:t>
            </a:r>
            <a:r>
              <a:rPr lang="sr-Cyrl-RS" sz="3200" dirty="0" smtClean="0"/>
              <a:t>:</a:t>
            </a:r>
          </a:p>
          <a:p>
            <a:pPr marL="742950" indent="-742950">
              <a:buFont typeface="+mj-lt"/>
              <a:buAutoNum type="arabicPeriod"/>
            </a:pPr>
            <a:r>
              <a:rPr lang="sr-Cyrl-RS" sz="3200" dirty="0" smtClean="0"/>
              <a:t>Чвор емитује пакет целој мрежи</a:t>
            </a:r>
            <a:br>
              <a:rPr lang="sr-Cyrl-RS" sz="3200" dirty="0" smtClean="0"/>
            </a:br>
            <a:r>
              <a:rPr lang="sr-Cyrl-RS" sz="3200" dirty="0" smtClean="0"/>
              <a:t>(специјална адреса за емитовање је 255.255.255.255)</a:t>
            </a:r>
            <a:endParaRPr lang="sr-Latn-RS" sz="3200" dirty="0" smtClean="0"/>
          </a:p>
          <a:p>
            <a:pPr marL="742950" indent="-742950">
              <a:buFont typeface="+mj-lt"/>
              <a:buAutoNum type="arabicPeriod"/>
            </a:pPr>
            <a:r>
              <a:rPr lang="sr-Latn-RS" sz="3200" dirty="0" smtClean="0"/>
              <a:t>DHCP </a:t>
            </a:r>
            <a:r>
              <a:rPr lang="sr-Cyrl-RS" sz="3200" dirty="0" smtClean="0"/>
              <a:t>одговара чвору циљано на основу његове </a:t>
            </a:r>
            <a:r>
              <a:rPr lang="sr-Latn-RS" sz="3200" dirty="0" smtClean="0"/>
              <a:t>MAC </a:t>
            </a:r>
            <a:r>
              <a:rPr lang="sr-Cyrl-RS" sz="3200" dirty="0" smtClean="0"/>
              <a:t>адресе са предложеном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адресом</a:t>
            </a:r>
            <a:endParaRPr lang="sr-Latn-RS" sz="3200" dirty="0" smtClean="0"/>
          </a:p>
          <a:p>
            <a:pPr marL="742950" indent="-742950">
              <a:buFont typeface="+mj-lt"/>
              <a:buAutoNum type="arabicPeriod"/>
            </a:pPr>
            <a:r>
              <a:rPr lang="sr-Cyrl-RS" sz="3200" dirty="0" smtClean="0"/>
              <a:t>Чвор емитује одговор да му одговара предложена адреса (може да буде више </a:t>
            </a:r>
            <a:r>
              <a:rPr lang="sr-Latn-RS" sz="3200" dirty="0" smtClean="0"/>
              <a:t>DHCP-</a:t>
            </a:r>
            <a:r>
              <a:rPr lang="sr-Cyrl-RS" sz="3200" dirty="0" smtClean="0"/>
              <a:t>ова)</a:t>
            </a:r>
          </a:p>
          <a:p>
            <a:pPr marL="742950" indent="-742950">
              <a:buFont typeface="+mj-lt"/>
              <a:buAutoNum type="arabicPeriod"/>
            </a:pPr>
            <a:r>
              <a:rPr lang="sr-Latn-RS" sz="3200" dirty="0" smtClean="0"/>
              <a:t>DHCP </a:t>
            </a:r>
            <a:r>
              <a:rPr lang="sr-Cyrl-RS" sz="3200" dirty="0" smtClean="0"/>
              <a:t>потврђује и брише адресу </a:t>
            </a:r>
            <a:br>
              <a:rPr lang="sr-Cyrl-RS" sz="3200" dirty="0" smtClean="0"/>
            </a:br>
            <a:r>
              <a:rPr lang="sr-Cyrl-RS" sz="3200" dirty="0" smtClean="0"/>
              <a:t>из списка слободних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адреса</a:t>
            </a:r>
          </a:p>
          <a:p>
            <a:pPr marL="742950" indent="-742950">
              <a:buFont typeface="+mj-lt"/>
              <a:buAutoNum type="arabicPeriod"/>
            </a:pPr>
            <a:endParaRPr lang="sr-Cyrl-RS" sz="3200" dirty="0" smtClean="0"/>
          </a:p>
          <a:p>
            <a:pPr marL="742950" indent="-742950">
              <a:buFont typeface="+mj-lt"/>
              <a:buAutoNum type="arabicPeriod"/>
            </a:pPr>
            <a:endParaRPr lang="sr-Cyrl-RS" sz="3200" dirty="0" smtClean="0"/>
          </a:p>
          <a:p>
            <a:pPr marL="742950" indent="-742950">
              <a:buFont typeface="+mj-lt"/>
              <a:buAutoNum type="arabicPeriod"/>
            </a:pPr>
            <a:endParaRPr lang="sr-Cyrl-RS" sz="3200" dirty="0" smtClean="0"/>
          </a:p>
        </p:txBody>
      </p:sp>
    </p:spTree>
    <p:extLst>
      <p:ext uri="{BB962C8B-B14F-4D97-AF65-F5344CB8AC3E}">
        <p14:creationId xmlns:p14="http://schemas.microsoft.com/office/powerpoint/2010/main" val="19045305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DHCP (2)</a:t>
            </a:r>
            <a:endParaRPr lang="en-US" dirty="0"/>
          </a:p>
        </p:txBody>
      </p:sp>
      <p:pic>
        <p:nvPicPr>
          <p:cNvPr id="8" name="Pictur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1" y="1586229"/>
            <a:ext cx="846136" cy="61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793" y="1716640"/>
            <a:ext cx="954617" cy="40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87275" y="1624926"/>
            <a:ext cx="134947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 smtClean="0"/>
              <a:t>Клијент</a:t>
            </a:r>
            <a:endParaRPr lang="en-US" sz="2667" dirty="0"/>
          </a:p>
        </p:txBody>
      </p:sp>
      <p:sp>
        <p:nvSpPr>
          <p:cNvPr id="13" name="TextBox 12"/>
          <p:cNvSpPr txBox="1"/>
          <p:nvPr/>
        </p:nvSpPr>
        <p:spPr>
          <a:xfrm>
            <a:off x="5641005" y="1651694"/>
            <a:ext cx="2050561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2667" dirty="0" smtClean="0"/>
              <a:t>DHCP </a:t>
            </a:r>
            <a:r>
              <a:rPr lang="sr-Cyrl-RS" sz="2667" dirty="0" smtClean="0"/>
              <a:t>сервер</a:t>
            </a:r>
            <a:endParaRPr lang="en-US" sz="2667" dirty="0"/>
          </a:p>
        </p:txBody>
      </p:sp>
      <p:grpSp>
        <p:nvGrpSpPr>
          <p:cNvPr id="28" name="Group 27"/>
          <p:cNvGrpSpPr/>
          <p:nvPr/>
        </p:nvGrpSpPr>
        <p:grpSpPr>
          <a:xfrm>
            <a:off x="1746349" y="2185899"/>
            <a:ext cx="3252752" cy="3698403"/>
            <a:chOff x="1576358" y="1757552"/>
            <a:chExt cx="2081582" cy="2366774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1600200" y="2034222"/>
              <a:ext cx="2057740" cy="289878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139296" y="1781932"/>
              <a:ext cx="979548" cy="374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cap="small" dirty="0"/>
                <a:t>discover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1757552"/>
              <a:ext cx="2057740" cy="2366774"/>
              <a:chOff x="1600200" y="1767522"/>
              <a:chExt cx="2057740" cy="2718583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600200" y="1817491"/>
                <a:ext cx="0" cy="266861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657940" y="1767522"/>
                <a:ext cx="0" cy="266861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Arrow Connector 20"/>
            <p:cNvCxnSpPr/>
            <p:nvPr/>
          </p:nvCxnSpPr>
          <p:spPr>
            <a:xfrm>
              <a:off x="1600200" y="3101829"/>
              <a:ext cx="2057740" cy="289878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176370" y="2849540"/>
              <a:ext cx="905401" cy="374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cap="small" dirty="0"/>
                <a:t>request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1600199" y="2582905"/>
              <a:ext cx="2057740" cy="289878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295572" y="2332055"/>
              <a:ext cx="666997" cy="374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cap="small" dirty="0"/>
                <a:t>offer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H="1">
              <a:off x="1576358" y="3701145"/>
              <a:ext cx="2057740" cy="289878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375608" y="3434041"/>
              <a:ext cx="459245" cy="374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cap="small" dirty="0" err="1"/>
                <a:t>ack</a:t>
              </a:r>
              <a:endParaRPr lang="en-US" sz="3200" cap="small" dirty="0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 flipH="1">
            <a:off x="4325634" y="2738391"/>
            <a:ext cx="926877" cy="159245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99615" y="2533207"/>
            <a:ext cx="1652055" cy="4104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sr-Cyrl-RS" sz="2667" dirty="0" smtClean="0"/>
              <a:t>Емитовање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13100767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DHCP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9807388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Клијент може и да обнови већ додељену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адресу ако је раније добио</a:t>
            </a:r>
          </a:p>
          <a:p>
            <a:pPr lvl="1"/>
            <a:r>
              <a:rPr lang="sr-Cyrl-RS" sz="3333" dirty="0" smtClean="0"/>
              <a:t>Шаље само </a:t>
            </a:r>
            <a:r>
              <a:rPr lang="sr-Latn-RS" sz="3333" dirty="0" smtClean="0"/>
              <a:t>REQUEST </a:t>
            </a:r>
            <a:r>
              <a:rPr lang="sr-Cyrl-RS" sz="3333" dirty="0" smtClean="0"/>
              <a:t>и добија </a:t>
            </a:r>
            <a:r>
              <a:rPr lang="sr-Latn-RS" sz="3333" dirty="0" smtClean="0"/>
              <a:t>ACK</a:t>
            </a:r>
          </a:p>
          <a:p>
            <a:pPr marL="457200" lvl="1" indent="0">
              <a:buNone/>
            </a:pPr>
            <a:endParaRPr lang="sr-Cyrl-RS" sz="3733" dirty="0"/>
          </a:p>
          <a:p>
            <a:r>
              <a:rPr lang="sr-Cyrl-RS" sz="3733" dirty="0" smtClean="0"/>
              <a:t>Протокол такође омогућава паралелни рад више реплицираних </a:t>
            </a:r>
            <a:r>
              <a:rPr lang="sr-Latn-RS" sz="3733" dirty="0" smtClean="0"/>
              <a:t>DHCP </a:t>
            </a:r>
            <a:r>
              <a:rPr lang="sr-Cyrl-RS" sz="3733" dirty="0" smtClean="0"/>
              <a:t>сервера</a:t>
            </a:r>
          </a:p>
          <a:p>
            <a:pPr lvl="1"/>
            <a:r>
              <a:rPr lang="sr-Cyrl-RS" sz="3333" dirty="0" smtClean="0"/>
              <a:t>Зарад поузданости и ефикасности</a:t>
            </a:r>
          </a:p>
          <a:p>
            <a:pPr lvl="1"/>
            <a:r>
              <a:rPr lang="sr-Latn-RS" sz="3333" dirty="0" smtClean="0"/>
              <a:t>REQUEST </a:t>
            </a:r>
            <a:r>
              <a:rPr lang="sr-Cyrl-RS" sz="3333" dirty="0" smtClean="0"/>
              <a:t>се емитује тако да су синхронизовани</a:t>
            </a:r>
            <a:endParaRPr lang="en-US" sz="3333" dirty="0"/>
          </a:p>
        </p:txBody>
      </p:sp>
    </p:spTree>
    <p:extLst>
      <p:ext uri="{BB962C8B-B14F-4D97-AF65-F5344CB8AC3E}">
        <p14:creationId xmlns:p14="http://schemas.microsoft.com/office/powerpoint/2010/main" val="40112207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Слање </a:t>
            </a:r>
            <a:r>
              <a:rPr lang="sr-Latn-RS" dirty="0" smtClean="0"/>
              <a:t>IP </a:t>
            </a:r>
            <a:r>
              <a:rPr lang="sr-Cyrl-RS" dirty="0" smtClean="0"/>
              <a:t>пакета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667539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Други проблем</a:t>
            </a:r>
            <a:r>
              <a:rPr lang="en-US" sz="3733" dirty="0" smtClean="0"/>
              <a:t>:</a:t>
            </a:r>
            <a:endParaRPr lang="en-US" sz="3733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Чвор мора да сазна циљну адресу у слоју везе како би послао оквире на одговарајући чвор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Како на основу циљне </a:t>
            </a:r>
            <a:r>
              <a:rPr lang="sr-Latn-RS" sz="3200" dirty="0" smtClean="0"/>
              <a:t>IP </a:t>
            </a:r>
            <a:r>
              <a:rPr lang="sr-Cyrl-RS" sz="3200" dirty="0" smtClean="0"/>
              <a:t>адресе да сазна адресу у слоју везе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227712" y="3937045"/>
            <a:ext cx="6896104" cy="2419305"/>
            <a:chOff x="1314447" y="2371914"/>
            <a:chExt cx="5848353" cy="2335916"/>
          </a:xfrm>
        </p:grpSpPr>
        <p:sp>
          <p:nvSpPr>
            <p:cNvPr id="14" name="Rectangle 13"/>
            <p:cNvSpPr/>
            <p:nvPr/>
          </p:nvSpPr>
          <p:spPr>
            <a:xfrm>
              <a:off x="1314450" y="3200400"/>
              <a:ext cx="1123950" cy="5905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Изворна</a:t>
              </a:r>
              <a:endParaRPr lang="en-US" sz="2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Етернет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438400" y="3200400"/>
              <a:ext cx="1123950" cy="59054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Циљна</a:t>
              </a:r>
              <a:r>
                <a:rPr lang="en-US" sz="2400" dirty="0" smtClean="0">
                  <a:solidFill>
                    <a:schemeClr val="tx1"/>
                  </a:solidFill>
                </a:rPr>
                <a:t>.</a:t>
              </a:r>
              <a:endParaRPr lang="en-US" sz="2400" dirty="0">
                <a:solidFill>
                  <a:schemeClr val="tx1"/>
                </a:solidFill>
              </a:endParaRPr>
            </a:p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Етернет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2350" y="3200400"/>
              <a:ext cx="1123950" cy="5905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Изворна </a:t>
              </a:r>
              <a:r>
                <a:rPr lang="en-US" sz="2400" dirty="0" smtClean="0">
                  <a:solidFill>
                    <a:schemeClr val="tx1"/>
                  </a:solidFill>
                </a:rPr>
                <a:t>IP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86300" y="3200400"/>
              <a:ext cx="1123950" cy="5905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Циљна</a:t>
              </a:r>
              <a:br>
                <a:rPr lang="sr-Cyrl-RS" sz="2400" dirty="0" smtClean="0">
                  <a:solidFill>
                    <a:schemeClr val="tx1"/>
                  </a:solidFill>
                </a:rPr>
              </a:br>
              <a:r>
                <a:rPr lang="en-US" sz="2400" dirty="0" smtClean="0">
                  <a:solidFill>
                    <a:schemeClr val="tx1"/>
                  </a:solidFill>
                </a:rPr>
                <a:t>IP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810250" y="3200400"/>
              <a:ext cx="1352550" cy="5905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sr-Cyrl-RS" sz="2400" dirty="0" smtClean="0">
                  <a:solidFill>
                    <a:schemeClr val="tx1"/>
                  </a:solidFill>
                </a:rPr>
                <a:t>Подаци</a:t>
              </a:r>
              <a:r>
                <a:rPr lang="en-US" sz="2400" dirty="0" smtClean="0">
                  <a:solidFill>
                    <a:schemeClr val="tx1"/>
                  </a:solidFill>
                </a:rPr>
                <a:t>…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ight Brace 18"/>
            <p:cNvSpPr/>
            <p:nvPr/>
          </p:nvSpPr>
          <p:spPr>
            <a:xfrm rot="16200000">
              <a:off x="2295936" y="1856962"/>
              <a:ext cx="284926" cy="2247903"/>
            </a:xfrm>
            <a:prstGeom prst="rightBrace">
              <a:avLst>
                <a:gd name="adj1" fmla="val 28755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80042" y="2371914"/>
              <a:ext cx="1297190" cy="4854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Cyrl-RS" sz="2667" dirty="0" smtClean="0"/>
                <a:t>Слој везе</a:t>
              </a:r>
              <a:endParaRPr lang="en-US" sz="2667" dirty="0"/>
            </a:p>
          </p:txBody>
        </p:sp>
        <p:cxnSp>
          <p:nvCxnSpPr>
            <p:cNvPr id="21" name="Straight Arrow Connector 20"/>
            <p:cNvCxnSpPr>
              <a:endCxn id="16" idx="2"/>
            </p:cNvCxnSpPr>
            <p:nvPr/>
          </p:nvCxnSpPr>
          <p:spPr>
            <a:xfrm flipV="1">
              <a:off x="4124325" y="3790949"/>
              <a:ext cx="0" cy="265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714314" y="3984594"/>
              <a:ext cx="820022" cy="723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Од</a:t>
              </a:r>
              <a:endParaRPr lang="en-US" sz="2667" dirty="0"/>
            </a:p>
            <a:p>
              <a:pPr algn="ctr">
                <a:lnSpc>
                  <a:spcPct val="80000"/>
                </a:lnSpc>
              </a:pPr>
              <a:r>
                <a:rPr lang="en-US" sz="2667" dirty="0"/>
                <a:t>DHCP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V="1">
              <a:off x="1876425" y="3790949"/>
              <a:ext cx="0" cy="2658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590125" y="3984597"/>
              <a:ext cx="572602" cy="723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sr-Cyrl-RS" sz="2667" dirty="0" smtClean="0"/>
                <a:t>Са</a:t>
              </a:r>
              <a:endParaRPr lang="en-US" sz="2667" dirty="0"/>
            </a:p>
            <a:p>
              <a:pPr algn="ctr">
                <a:lnSpc>
                  <a:spcPct val="80000"/>
                </a:lnSpc>
              </a:pPr>
              <a:r>
                <a:rPr lang="en-US" sz="2667" dirty="0"/>
                <a:t>NIC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140627" y="6284983"/>
            <a:ext cx="5317610" cy="4104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sr-Cyrl-RS" sz="2667" dirty="0" smtClean="0"/>
              <a:t>Од </a:t>
            </a:r>
            <a:r>
              <a:rPr lang="en-US" sz="2667" dirty="0" smtClean="0"/>
              <a:t>ARP</a:t>
            </a:r>
            <a:r>
              <a:rPr lang="sr-Cyrl-RS" sz="2667" dirty="0" smtClean="0"/>
              <a:t>-а (</a:t>
            </a:r>
            <a:r>
              <a:rPr lang="sr-Latn-RS" sz="2667" dirty="0" smtClean="0"/>
              <a:t>Adress Resolution Protocol)</a:t>
            </a:r>
            <a:endParaRPr lang="en-US" sz="2667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3017319" y="5316868"/>
            <a:ext cx="164940" cy="99309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9224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926184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Опис протокола (једноставан):</a:t>
            </a:r>
          </a:p>
          <a:p>
            <a:pPr marL="742950" indent="-742950">
              <a:buFont typeface="+mj-lt"/>
              <a:buAutoNum type="arabicPeriod"/>
            </a:pPr>
            <a:r>
              <a:rPr lang="sr-Cyrl-RS" sz="3733" dirty="0" smtClean="0"/>
              <a:t>Чвор који хоће да сазна емитује циљну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адресу</a:t>
            </a:r>
          </a:p>
          <a:p>
            <a:pPr marL="742950" indent="-742950">
              <a:buFont typeface="+mj-lt"/>
              <a:buAutoNum type="arabicPeriod"/>
            </a:pPr>
            <a:r>
              <a:rPr lang="sr-Cyrl-RS" sz="3733" dirty="0" smtClean="0"/>
              <a:t>Онај који има ту адресу за своју изворну, </a:t>
            </a:r>
            <a:br>
              <a:rPr lang="sr-Cyrl-RS" sz="3733" dirty="0" smtClean="0"/>
            </a:br>
            <a:r>
              <a:rPr lang="sr-Cyrl-RS" sz="3733" dirty="0" smtClean="0"/>
              <a:t>враћа му одговор са својом адресом у слоју везе</a:t>
            </a:r>
            <a:endParaRPr lang="sr-Cyrl-RS" sz="3200" dirty="0" smtClean="0"/>
          </a:p>
        </p:txBody>
      </p:sp>
    </p:spTree>
    <p:extLst>
      <p:ext uri="{BB962C8B-B14F-4D97-AF65-F5344CB8AC3E}">
        <p14:creationId xmlns:p14="http://schemas.microsoft.com/office/powerpoint/2010/main" val="20550453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 (2)</a:t>
            </a:r>
            <a:endParaRPr lang="en-US" dirty="0"/>
          </a:p>
        </p:txBody>
      </p:sp>
      <p:pic>
        <p:nvPicPr>
          <p:cNvPr id="8" name="Pictur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1" y="1586229"/>
            <a:ext cx="846136" cy="61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793" y="1716640"/>
            <a:ext cx="954617" cy="40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58891" y="1624926"/>
            <a:ext cx="117785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667" dirty="0" smtClean="0"/>
              <a:t>Чвор</a:t>
            </a:r>
            <a:endParaRPr lang="en-US" sz="2667" dirty="0"/>
          </a:p>
        </p:txBody>
      </p:sp>
      <p:sp>
        <p:nvSpPr>
          <p:cNvPr id="13" name="TextBox 12"/>
          <p:cNvSpPr txBox="1"/>
          <p:nvPr/>
        </p:nvSpPr>
        <p:spPr>
          <a:xfrm>
            <a:off x="5562847" y="1657807"/>
            <a:ext cx="197201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Циљни чвор</a:t>
            </a:r>
            <a:endParaRPr lang="en-US" sz="2667" dirty="0"/>
          </a:p>
        </p:txBody>
      </p:sp>
      <p:grpSp>
        <p:nvGrpSpPr>
          <p:cNvPr id="27" name="Group 26"/>
          <p:cNvGrpSpPr/>
          <p:nvPr/>
        </p:nvGrpSpPr>
        <p:grpSpPr>
          <a:xfrm>
            <a:off x="1783605" y="2185899"/>
            <a:ext cx="3215496" cy="3698403"/>
            <a:chOff x="1600200" y="1767522"/>
            <a:chExt cx="2057740" cy="2718583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600200" y="1817491"/>
              <a:ext cx="0" cy="26686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657940" y="1767522"/>
              <a:ext cx="0" cy="26686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/>
          <p:nvPr/>
        </p:nvCxnSpPr>
        <p:spPr>
          <a:xfrm>
            <a:off x="1783605" y="2872234"/>
            <a:ext cx="3215496" cy="45297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83949" y="2540902"/>
            <a:ext cx="1414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cap="small" dirty="0"/>
              <a:t>request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325634" y="2979691"/>
            <a:ext cx="926877" cy="159245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199615" y="2774507"/>
            <a:ext cx="1652055" cy="4104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sr-Cyrl-RS" sz="2667" dirty="0" smtClean="0"/>
              <a:t>Емитовање</a:t>
            </a:r>
            <a:endParaRPr lang="en-US" sz="2667" dirty="0"/>
          </a:p>
        </p:txBody>
      </p:sp>
      <p:sp>
        <p:nvSpPr>
          <p:cNvPr id="21" name="TextBox 20"/>
          <p:cNvSpPr txBox="1"/>
          <p:nvPr/>
        </p:nvSpPr>
        <p:spPr>
          <a:xfrm>
            <a:off x="2118599" y="3232655"/>
            <a:ext cx="2545505" cy="4104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sr-Cyrl-RS" sz="2667" dirty="0" smtClean="0"/>
              <a:t>Ко има </a:t>
            </a:r>
            <a:r>
              <a:rPr lang="en-US" sz="2667" dirty="0" smtClean="0"/>
              <a:t>IP </a:t>
            </a:r>
            <a:r>
              <a:rPr lang="en-US" sz="2667" dirty="0"/>
              <a:t>1.2.3.4?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814249" y="4407988"/>
            <a:ext cx="3215496" cy="45297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39915" y="4041402"/>
            <a:ext cx="964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cap="small" dirty="0"/>
              <a:t>reply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355" y="4772062"/>
            <a:ext cx="2881302" cy="8208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sr-Cyrl-RS" sz="2667" dirty="0" smtClean="0"/>
              <a:t>Моја </a:t>
            </a:r>
            <a:r>
              <a:rPr lang="sr-Latn-RS" sz="2667" dirty="0" smtClean="0"/>
              <a:t>MAC </a:t>
            </a:r>
            <a:r>
              <a:rPr lang="sr-Cyrl-RS" sz="2667" dirty="0" smtClean="0"/>
              <a:t>адреса је</a:t>
            </a:r>
            <a:br>
              <a:rPr lang="sr-Cyrl-RS" sz="2667" dirty="0" smtClean="0"/>
            </a:br>
            <a:r>
              <a:rPr lang="en-US" sz="2667" dirty="0" smtClean="0"/>
              <a:t>1:2:3:4:5:6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25659581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Протокол за грешке </a:t>
            </a:r>
            <a:r>
              <a:rPr lang="en-US" dirty="0" smtClean="0"/>
              <a:t>ICMP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1049000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Шта се ради када се деси грешка приликом прослеђивања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r>
              <a:rPr lang="sr-Cyrl-RS" sz="3200" dirty="0" smtClean="0"/>
              <a:t>Потребно је да се то некако јави чвору који је послао пакет</a:t>
            </a:r>
          </a:p>
          <a:p>
            <a:r>
              <a:rPr lang="sr-Latn-RS" sz="3700" dirty="0" smtClean="0"/>
              <a:t>ICMP (</a:t>
            </a:r>
            <a:r>
              <a:rPr lang="en-US" sz="3700" dirty="0" smtClean="0"/>
              <a:t>Internet </a:t>
            </a:r>
            <a:r>
              <a:rPr lang="en-US" sz="3700" dirty="0"/>
              <a:t>Control Message </a:t>
            </a:r>
            <a:r>
              <a:rPr lang="en-US" sz="3700" dirty="0" smtClean="0"/>
              <a:t>Protocol</a:t>
            </a:r>
            <a:r>
              <a:rPr lang="sr-Latn-RS" sz="3700" dirty="0"/>
              <a:t>)</a:t>
            </a:r>
            <a:endParaRPr lang="en-US" sz="3700" dirty="0"/>
          </a:p>
          <a:p>
            <a:endParaRPr lang="en-US" sz="3733" dirty="0"/>
          </a:p>
        </p:txBody>
      </p:sp>
    </p:spTree>
    <p:extLst>
      <p:ext uri="{BB962C8B-B14F-4D97-AF65-F5344CB8AC3E}">
        <p14:creationId xmlns:p14="http://schemas.microsoft.com/office/powerpoint/2010/main" val="16382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685783" indent="-685783">
              <a:buFont typeface="+mj-lt"/>
              <a:buAutoNum type="arabicPeriod" startAt="2"/>
            </a:pPr>
            <a:r>
              <a:rPr lang="sr-Cyrl-RS" sz="3733" dirty="0" smtClean="0"/>
              <a:t>Не раде ако су технологије слоја везе различите</a:t>
            </a:r>
            <a:endParaRPr lang="en-US" sz="3733" dirty="0"/>
          </a:p>
          <a:p>
            <a:pPr lvl="1"/>
            <a:r>
              <a:rPr lang="sr-Cyrl-RS" sz="3200" dirty="0" smtClean="0"/>
              <a:t>Чворови на</a:t>
            </a:r>
            <a:r>
              <a:rPr lang="en-US" sz="3200" dirty="0" smtClean="0"/>
              <a:t> </a:t>
            </a:r>
            <a:r>
              <a:rPr lang="sr-Cyrl-RS" sz="3200" dirty="0" smtClean="0"/>
              <a:t>Етернету</a:t>
            </a:r>
            <a:r>
              <a:rPr lang="en-US" sz="3200" dirty="0" smtClean="0"/>
              <a:t> </a:t>
            </a:r>
            <a:r>
              <a:rPr lang="en-US" sz="3200" dirty="0"/>
              <a:t>+ 3G + 802.11  …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924704" y="4507376"/>
            <a:ext cx="4002617" cy="953624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764548" y="4063822"/>
            <a:ext cx="1000706" cy="1756968"/>
            <a:chOff x="2376763" y="2859971"/>
            <a:chExt cx="952815" cy="1672887"/>
          </a:xfrm>
        </p:grpSpPr>
        <p:pic>
          <p:nvPicPr>
            <p:cNvPr id="22" name="Picture 2" descr="http://pixabay.com/static/uploads/photo/2012/04/01/12/40/computer-23240_64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6763" y="3513123"/>
              <a:ext cx="952815" cy="1019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3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8883" y="2859971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38539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ICMP</a:t>
            </a:r>
            <a:endParaRPr lang="en-US" dirty="0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838200" y="1825625"/>
            <a:ext cx="1111354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Када усмеривач детектује грешку при прослеђивању</a:t>
            </a:r>
          </a:p>
          <a:p>
            <a:pPr lvl="1"/>
            <a:r>
              <a:rPr lang="sr-Cyrl-RS" sz="3333" dirty="0" smtClean="0"/>
              <a:t>нпр. превелики пакет, максималан број хопова и сл.</a:t>
            </a:r>
            <a:endParaRPr lang="en-US" sz="3333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Усмеривач шаље </a:t>
            </a:r>
            <a:r>
              <a:rPr lang="sr-Latn-RS" sz="3200" dirty="0" smtClean="0"/>
              <a:t>ICMP </a:t>
            </a:r>
            <a:r>
              <a:rPr lang="sr-Cyrl-RS" sz="3200" dirty="0" smtClean="0"/>
              <a:t>пакет пошиљаоцу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sr-Cyrl-RS" sz="3200" dirty="0" smtClean="0"/>
              <a:t>Притом одбацује проблематични пакет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50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121144" y="4203354"/>
            <a:ext cx="9011663" cy="2152996"/>
            <a:chOff x="527878" y="2446981"/>
            <a:chExt cx="6758747" cy="1614747"/>
          </a:xfrm>
        </p:grpSpPr>
        <p:grpSp>
          <p:nvGrpSpPr>
            <p:cNvPr id="6" name="Group 5"/>
            <p:cNvGrpSpPr/>
            <p:nvPr/>
          </p:nvGrpSpPr>
          <p:grpSpPr>
            <a:xfrm>
              <a:off x="527878" y="2446981"/>
              <a:ext cx="6758747" cy="1261747"/>
              <a:chOff x="1918465" y="2908709"/>
              <a:chExt cx="6758747" cy="1261747"/>
            </a:xfrm>
          </p:grpSpPr>
          <p:cxnSp>
            <p:nvCxnSpPr>
              <p:cNvPr id="7" name="Straight Connector 6"/>
              <p:cNvCxnSpPr>
                <a:endCxn id="10" idx="1"/>
              </p:cNvCxnSpPr>
              <p:nvPr/>
            </p:nvCxnSpPr>
            <p:spPr>
              <a:xfrm>
                <a:off x="3494854" y="3849719"/>
                <a:ext cx="7579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stCxn id="10" idx="3"/>
              </p:cNvCxnSpPr>
              <p:nvPr/>
            </p:nvCxnSpPr>
            <p:spPr>
              <a:xfrm flipV="1">
                <a:off x="5181441" y="3842465"/>
                <a:ext cx="1082357" cy="725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" name="Picture 8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80454" y="3429093"/>
                <a:ext cx="914400" cy="741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9"/>
              <p:cNvPicPr>
                <a:picLocks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52754" y="3580638"/>
                <a:ext cx="928687" cy="538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ounded Rectangular Callout 10"/>
              <p:cNvSpPr/>
              <p:nvPr/>
            </p:nvSpPr>
            <p:spPr>
              <a:xfrm>
                <a:off x="6552007" y="2909653"/>
                <a:ext cx="2125205" cy="377103"/>
              </a:xfrm>
              <a:prstGeom prst="wedgeRoundRectCallout">
                <a:avLst>
                  <a:gd name="adj1" fmla="val -29904"/>
                  <a:gd name="adj2" fmla="val 134549"/>
                  <a:gd name="adj3" fmla="val 16667"/>
                </a:avLst>
              </a:prstGeom>
              <a:solidFill>
                <a:srgbClr val="FFB8F2">
                  <a:alpha val="50196"/>
                </a:srgb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t"/>
              <a:lstStyle/>
              <a:p>
                <a:pPr algn="ctr">
                  <a:lnSpc>
                    <a:spcPct val="90000"/>
                  </a:lnSpc>
                </a:pPr>
                <a:r>
                  <a:rPr lang="sr-Cyrl-RS" sz="2667" dirty="0" smtClean="0">
                    <a:solidFill>
                      <a:schemeClr val="tx1"/>
                    </a:solidFill>
                  </a:rPr>
                  <a:t>Грешка</a:t>
                </a:r>
                <a:r>
                  <a:rPr lang="en-US" sz="2667" dirty="0" smtClean="0">
                    <a:solidFill>
                      <a:schemeClr val="tx1"/>
                    </a:solidFill>
                  </a:rPr>
                  <a:t>!</a:t>
                </a:r>
                <a:endParaRPr lang="en-US" sz="2667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ounded Rectangular Callout 11"/>
              <p:cNvSpPr/>
              <p:nvPr/>
            </p:nvSpPr>
            <p:spPr>
              <a:xfrm>
                <a:off x="1918465" y="2908709"/>
                <a:ext cx="1934615" cy="403898"/>
              </a:xfrm>
              <a:prstGeom prst="wedgeRoundRectCallout">
                <a:avLst>
                  <a:gd name="adj1" fmla="val 21761"/>
                  <a:gd name="adj2" fmla="val 79365"/>
                  <a:gd name="adj3" fmla="val 16667"/>
                </a:avLst>
              </a:prstGeom>
              <a:solidFill>
                <a:srgbClr val="FFB8F2">
                  <a:alpha val="50196"/>
                </a:srgb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bIns="0" rtlCol="0" anchor="t"/>
              <a:lstStyle/>
              <a:p>
                <a:pPr algn="ctr"/>
                <a:r>
                  <a:rPr lang="sr-Cyrl-RS" sz="2667" dirty="0" smtClean="0">
                    <a:solidFill>
                      <a:schemeClr val="tx1"/>
                    </a:solidFill>
                  </a:rPr>
                  <a:t>Ок, исправићу</a:t>
                </a:r>
                <a:r>
                  <a:rPr lang="en-US" sz="2667" dirty="0" smtClean="0">
                    <a:solidFill>
                      <a:schemeClr val="tx1"/>
                    </a:solidFill>
                  </a:rPr>
                  <a:t>…</a:t>
                </a:r>
                <a:endParaRPr lang="en-US" sz="2667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3" name="Picture 1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3211" y="3111656"/>
              <a:ext cx="928687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4" name="Straight Connector 13"/>
            <p:cNvCxnSpPr/>
            <p:nvPr/>
          </p:nvCxnSpPr>
          <p:spPr>
            <a:xfrm flipV="1">
              <a:off x="5801898" y="3373483"/>
              <a:ext cx="1082357" cy="725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3897057" y="2825029"/>
              <a:ext cx="1440497" cy="351367"/>
              <a:chOff x="3473151" y="4048461"/>
              <a:chExt cx="1440497" cy="351367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473151" y="4048461"/>
                <a:ext cx="1111962" cy="35136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</a:rPr>
                  <a:t>XXXXXXX</a:t>
                </a: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>
                <a:off x="4585114" y="4224145"/>
                <a:ext cx="32853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Elbow Connector 20"/>
            <p:cNvCxnSpPr/>
            <p:nvPr/>
          </p:nvCxnSpPr>
          <p:spPr>
            <a:xfrm rot="10800000" flipV="1">
              <a:off x="1811752" y="3657071"/>
              <a:ext cx="3525802" cy="248179"/>
            </a:xfrm>
            <a:prstGeom prst="bentConnector3">
              <a:avLst>
                <a:gd name="adj1" fmla="val 292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278885" y="3710361"/>
              <a:ext cx="1341068" cy="35136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ICMP </a:t>
              </a:r>
              <a:r>
                <a:rPr lang="sr-Cyrl-RS" sz="2400" dirty="0" smtClean="0">
                  <a:solidFill>
                    <a:schemeClr val="tx1"/>
                  </a:solidFill>
                </a:rPr>
                <a:t>пакет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0720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ICMP </a:t>
            </a:r>
            <a:r>
              <a:rPr lang="sr-Cyrl-R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579" y="1825625"/>
            <a:ext cx="11360075" cy="4351338"/>
          </a:xfrm>
        </p:spPr>
        <p:txBody>
          <a:bodyPr>
            <a:normAutofit/>
          </a:bodyPr>
          <a:lstStyle/>
          <a:p>
            <a:r>
              <a:rPr lang="en-US" sz="3733" dirty="0" smtClean="0"/>
              <a:t>ICMP </a:t>
            </a:r>
            <a:r>
              <a:rPr lang="sr-Cyrl-RS" sz="3733" dirty="0" smtClean="0"/>
              <a:t>пакет садржи тип грешке, код и контролни збир</a:t>
            </a:r>
          </a:p>
          <a:p>
            <a:r>
              <a:rPr lang="sr-Latn-RS" sz="3733" dirty="0" smtClean="0"/>
              <a:t>ICMP </a:t>
            </a:r>
            <a:r>
              <a:rPr lang="sr-Cyrl-RS" sz="3733" dirty="0" smtClean="0"/>
              <a:t>пакет је исти као </a:t>
            </a:r>
            <a:r>
              <a:rPr lang="sr-Latn-RS" sz="3733" dirty="0" smtClean="0"/>
              <a:t>IP </a:t>
            </a:r>
            <a:r>
              <a:rPr lang="sr-Cyrl-RS" sz="3733" dirty="0" smtClean="0"/>
              <a:t>пакет</a:t>
            </a:r>
            <a:r>
              <a:rPr lang="en-US" sz="3733" dirty="0" smtClean="0"/>
              <a:t>, </a:t>
            </a:r>
            <a:r>
              <a:rPr lang="sr-Cyrl-RS" sz="3733" dirty="0" smtClean="0"/>
              <a:t>има само индикаторско поље које омогућава разликовање</a:t>
            </a:r>
            <a:endParaRPr lang="en-US" sz="37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51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47576"/>
              </p:ext>
            </p:extLst>
          </p:nvPr>
        </p:nvGraphicFramePr>
        <p:xfrm>
          <a:off x="838200" y="3833017"/>
          <a:ext cx="9982200" cy="243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2139"/>
                <a:gridCol w="1775012"/>
                <a:gridCol w="3645049"/>
              </a:tblGrid>
              <a:tr h="486728">
                <a:tc>
                  <a:txBody>
                    <a:bodyPr/>
                    <a:lstStyle/>
                    <a:p>
                      <a:pPr algn="l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Назив</a:t>
                      </a:r>
                      <a:r>
                        <a:rPr lang="sr-Cyrl-RS" sz="2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Тип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sr-Cyrl-RS" sz="2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Код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Употреба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6728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Dest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Unreachable (Net or Host)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/ 0 or 1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Недоступност циља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6728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Dest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Unreachable (Fragment)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/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4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Пакет превелик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6728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Exceeded (Transit)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/ 0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Traceroute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6728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Echo Request or Reply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or 0 / 0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Ping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(тестирање</a:t>
                      </a:r>
                      <a:r>
                        <a:rPr lang="sr-Cyrl-RS" sz="2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циља)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920" marR="60960" marT="36576" marB="36576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7906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NAT – </a:t>
            </a:r>
            <a:r>
              <a:rPr lang="sr-Cyrl-RS" dirty="0" smtClean="0"/>
              <a:t>превођење адреса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 (Network </a:t>
            </a:r>
            <a:r>
              <a:rPr lang="en-US" dirty="0"/>
              <a:t>A</a:t>
            </a:r>
            <a:r>
              <a:rPr lang="en-US" dirty="0" smtClean="0"/>
              <a:t>ddress Translation</a:t>
            </a:r>
            <a:r>
              <a:rPr lang="sr-Cyrl-RS" dirty="0"/>
              <a:t>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27528" y="1581150"/>
            <a:ext cx="11564472" cy="4775200"/>
          </a:xfrm>
        </p:spPr>
        <p:txBody>
          <a:bodyPr>
            <a:normAutofit/>
          </a:bodyPr>
          <a:lstStyle/>
          <a:p>
            <a:r>
              <a:rPr lang="en-US" sz="3733" dirty="0"/>
              <a:t>NAT </a:t>
            </a:r>
            <a:r>
              <a:rPr lang="sr-Cyrl-RS" sz="3733" dirty="0" smtClean="0"/>
              <a:t>повезује рачунаре из локалне мреже на спољну мрежу, нпр. Интернет</a:t>
            </a:r>
            <a:endParaRPr lang="en-US" sz="3733" dirty="0"/>
          </a:p>
          <a:p>
            <a:pPr lvl="1"/>
            <a:r>
              <a:rPr lang="sr-Latn-RS" sz="3200" dirty="0" smtClean="0"/>
              <a:t>IPv4 </a:t>
            </a:r>
            <a:r>
              <a:rPr lang="sr-Cyrl-RS" sz="3200" dirty="0" smtClean="0"/>
              <a:t>омогућава само пар милијарди доступних јавних адреса</a:t>
            </a:r>
          </a:p>
          <a:p>
            <a:pPr lvl="1"/>
            <a:r>
              <a:rPr lang="sr-Cyrl-RS" sz="3200" dirty="0" smtClean="0"/>
              <a:t>Међутим, рачунара који се повезују на Интернет је много више</a:t>
            </a:r>
            <a:endParaRPr lang="en-US" sz="1600" dirty="0"/>
          </a:p>
          <a:p>
            <a:r>
              <a:rPr lang="en-US" sz="3733" dirty="0" smtClean="0"/>
              <a:t>NAT </a:t>
            </a:r>
            <a:r>
              <a:rPr lang="sr-Cyrl-RS" sz="3733" dirty="0" smtClean="0"/>
              <a:t>је мотивисан управо несташицом </a:t>
            </a:r>
            <a:r>
              <a:rPr lang="sr-Latn-RS" sz="3733" dirty="0" smtClean="0"/>
              <a:t>IPv4 </a:t>
            </a:r>
            <a:r>
              <a:rPr lang="sr-Cyrl-RS" sz="3733" dirty="0" smtClean="0"/>
              <a:t>адреса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28748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NAT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1216640" cy="47752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Стандардни сценарио</a:t>
            </a:r>
            <a:r>
              <a:rPr lang="en-US" sz="3200" dirty="0" smtClean="0"/>
              <a:t>:</a:t>
            </a:r>
            <a:endParaRPr lang="en-US" sz="3200" dirty="0"/>
          </a:p>
          <a:p>
            <a:pPr lvl="1"/>
            <a:r>
              <a:rPr lang="sr-Cyrl-RS" sz="2667" dirty="0" smtClean="0"/>
              <a:t>Кућни рачунари користе </a:t>
            </a:r>
            <a:r>
              <a:rPr lang="en-US" sz="2667" dirty="0" smtClean="0"/>
              <a:t>“</a:t>
            </a:r>
            <a:r>
              <a:rPr lang="en-US" sz="2667" dirty="0"/>
              <a:t>private” </a:t>
            </a:r>
            <a:r>
              <a:rPr lang="en-US" sz="2667" dirty="0" smtClean="0"/>
              <a:t>IP</a:t>
            </a:r>
            <a:r>
              <a:rPr lang="sr-Cyrl-RS" sz="2667" dirty="0" smtClean="0"/>
              <a:t> адресе</a:t>
            </a:r>
            <a:endParaRPr lang="en-US" sz="2667" dirty="0"/>
          </a:p>
          <a:p>
            <a:pPr lvl="1"/>
            <a:r>
              <a:rPr lang="en-US" sz="2667" dirty="0"/>
              <a:t>NAT </a:t>
            </a:r>
            <a:r>
              <a:rPr lang="en-US" sz="2667" dirty="0" smtClean="0"/>
              <a:t>(</a:t>
            </a:r>
            <a:r>
              <a:rPr lang="sr-Cyrl-RS" sz="2667" dirty="0" smtClean="0"/>
              <a:t>у оквиру</a:t>
            </a:r>
            <a:r>
              <a:rPr lang="en-US" sz="2667" dirty="0" smtClean="0"/>
              <a:t> </a:t>
            </a:r>
            <a:r>
              <a:rPr lang="sr-Cyrl-RS" sz="2667" dirty="0" smtClean="0"/>
              <a:t>кућног усмеривача- </a:t>
            </a:r>
            <a:r>
              <a:rPr lang="en-US" sz="2667" dirty="0" smtClean="0"/>
              <a:t>AP) </a:t>
            </a:r>
            <a:r>
              <a:rPr lang="sr-Cyrl-RS" sz="2667" dirty="0" smtClean="0"/>
              <a:t>повезује више кућних рачунара на једну јавну адресу додељену од стране </a:t>
            </a:r>
            <a:r>
              <a:rPr lang="sr-Latn-RS" sz="2667" dirty="0" smtClean="0"/>
              <a:t>ISP</a:t>
            </a:r>
            <a:endParaRPr lang="en-US" sz="2667" dirty="0"/>
          </a:p>
        </p:txBody>
      </p:sp>
      <p:grpSp>
        <p:nvGrpSpPr>
          <p:cNvPr id="68" name="Group 67"/>
          <p:cNvGrpSpPr/>
          <p:nvPr/>
        </p:nvGrpSpPr>
        <p:grpSpPr>
          <a:xfrm>
            <a:off x="131007" y="3652702"/>
            <a:ext cx="7850534" cy="2510338"/>
            <a:chOff x="56395" y="2651074"/>
            <a:chExt cx="5887902" cy="1882753"/>
          </a:xfrm>
        </p:grpSpPr>
        <p:grpSp>
          <p:nvGrpSpPr>
            <p:cNvPr id="69" name="Group 68"/>
            <p:cNvGrpSpPr/>
            <p:nvPr/>
          </p:nvGrpSpPr>
          <p:grpSpPr>
            <a:xfrm>
              <a:off x="56395" y="2651074"/>
              <a:ext cx="5887902" cy="1882753"/>
              <a:chOff x="56395" y="2359234"/>
              <a:chExt cx="5887902" cy="1882753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>
                <a:off x="3415524" y="3449186"/>
                <a:ext cx="839237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2" name="Picture 88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03239" y="3043653"/>
                <a:ext cx="1591222" cy="96959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3" name="TextBox 72"/>
              <p:cNvSpPr txBox="1"/>
              <p:nvPr/>
            </p:nvSpPr>
            <p:spPr>
              <a:xfrm>
                <a:off x="4068261" y="3238214"/>
                <a:ext cx="1358103" cy="438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/>
                  <a:t>ISP</a:t>
                </a:r>
              </a:p>
            </p:txBody>
          </p:sp>
          <p:pic>
            <p:nvPicPr>
              <p:cNvPr id="74" name="Picture 73"/>
              <p:cNvPicPr>
                <a:picLocks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1830" y="3246696"/>
                <a:ext cx="637210" cy="369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5" name="Picture 74"/>
              <p:cNvPicPr>
                <a:picLocks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6793" y="3067120"/>
                <a:ext cx="589848" cy="478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" name="Picture 75"/>
              <p:cNvPicPr>
                <a:picLocks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6154" y="3065950"/>
                <a:ext cx="589848" cy="478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7" name="Picture 76"/>
              <p:cNvPicPr>
                <a:picLocks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82200" y="3327472"/>
                <a:ext cx="589848" cy="478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" name="Picture 77"/>
              <p:cNvPicPr>
                <a:picLocks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6458" y="3079800"/>
                <a:ext cx="589848" cy="478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9" name="Picture 78"/>
              <p:cNvPicPr>
                <a:picLocks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9181" y="3327472"/>
                <a:ext cx="589848" cy="478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80" name="Straight Connector 79"/>
              <p:cNvCxnSpPr>
                <a:stCxn id="82" idx="3"/>
                <a:endCxn id="74" idx="1"/>
              </p:cNvCxnSpPr>
              <p:nvPr/>
            </p:nvCxnSpPr>
            <p:spPr>
              <a:xfrm>
                <a:off x="2451369" y="3422918"/>
                <a:ext cx="530461" cy="840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56395" y="2359234"/>
                <a:ext cx="2586814" cy="3770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Cyrl-RS" sz="2667" dirty="0" smtClean="0"/>
                  <a:t>Вишеструки рачунари </a:t>
                </a:r>
                <a:endParaRPr lang="en-US" sz="2667" dirty="0"/>
              </a:p>
            </p:txBody>
          </p:sp>
          <p:sp>
            <p:nvSpPr>
              <p:cNvPr id="82" name="Rounded Rectangle 81"/>
              <p:cNvSpPr/>
              <p:nvPr/>
            </p:nvSpPr>
            <p:spPr>
              <a:xfrm>
                <a:off x="547546" y="2985286"/>
                <a:ext cx="1903823" cy="875264"/>
              </a:xfrm>
              <a:prstGeom prst="roundRect">
                <a:avLst/>
              </a:prstGeom>
              <a:noFill/>
              <a:ln w="28575">
                <a:solidFill>
                  <a:schemeClr val="accent3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83" name="Straight Arrow Connector 82"/>
              <p:cNvCxnSpPr/>
              <p:nvPr/>
            </p:nvCxnSpPr>
            <p:spPr>
              <a:xfrm>
                <a:off x="1568428" y="2706937"/>
                <a:ext cx="0" cy="26468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TextBox 83"/>
              <p:cNvSpPr txBox="1"/>
              <p:nvPr/>
            </p:nvSpPr>
            <p:spPr>
              <a:xfrm>
                <a:off x="3472032" y="2359234"/>
                <a:ext cx="2472265" cy="6848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r-Latn-RS" sz="2667" dirty="0" smtClean="0"/>
                  <a:t>ISP </a:t>
                </a:r>
                <a:r>
                  <a:rPr lang="sr-Cyrl-RS" sz="2667" dirty="0" smtClean="0"/>
                  <a:t>види све као </a:t>
                </a:r>
                <a:br>
                  <a:rPr lang="sr-Cyrl-RS" sz="2667" dirty="0" smtClean="0"/>
                </a:br>
                <a:r>
                  <a:rPr lang="sr-Cyrl-RS" sz="2667" dirty="0" smtClean="0"/>
                  <a:t>један једини рачунар</a:t>
                </a:r>
                <a:endParaRPr lang="en-US" sz="2667" dirty="0"/>
              </a:p>
            </p:txBody>
          </p:sp>
          <p:cxnSp>
            <p:nvCxnSpPr>
              <p:cNvPr id="85" name="Straight Arrow Connector 84"/>
              <p:cNvCxnSpPr/>
              <p:nvPr/>
            </p:nvCxnSpPr>
            <p:spPr>
              <a:xfrm flipH="1">
                <a:off x="2538920" y="2713177"/>
                <a:ext cx="1296222" cy="352773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/>
              <p:cNvSpPr txBox="1"/>
              <p:nvPr/>
            </p:nvSpPr>
            <p:spPr>
              <a:xfrm>
                <a:off x="2979914" y="3803406"/>
                <a:ext cx="641041" cy="4385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smtClean="0"/>
                  <a:t>NAT</a:t>
                </a:r>
                <a:endParaRPr lang="en-US" sz="3200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3312607" y="3263463"/>
              <a:ext cx="0" cy="9604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41222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</a:t>
            </a:r>
            <a:r>
              <a:rPr lang="en-US" dirty="0" smtClean="0"/>
              <a:t>NAT </a:t>
            </a:r>
            <a:r>
              <a:rPr lang="sr-Cyrl-RS" dirty="0" smtClean="0"/>
              <a:t>ради</a:t>
            </a:r>
            <a:r>
              <a:rPr lang="en-US" dirty="0"/>
              <a:t>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474825" cy="4775200"/>
          </a:xfrm>
        </p:spPr>
        <p:txBody>
          <a:bodyPr>
            <a:normAutofit/>
          </a:bodyPr>
          <a:lstStyle/>
          <a:p>
            <a:r>
              <a:rPr lang="sr-Cyrl-RS" sz="3400" dirty="0" smtClean="0"/>
              <a:t>Он одржава табелу (пресликавање) </a:t>
            </a:r>
            <a:br>
              <a:rPr lang="sr-Cyrl-RS" sz="3400" dirty="0" smtClean="0"/>
            </a:br>
            <a:r>
              <a:rPr lang="sr-Cyrl-RS" sz="3400" dirty="0" smtClean="0"/>
              <a:t>унутрашњих</a:t>
            </a:r>
            <a:r>
              <a:rPr lang="en-US" sz="3400" dirty="0" smtClean="0"/>
              <a:t>/</a:t>
            </a:r>
            <a:r>
              <a:rPr lang="sr-Cyrl-RS" sz="3400" dirty="0" smtClean="0"/>
              <a:t>спољних адреса</a:t>
            </a:r>
            <a:endParaRPr lang="en-US" sz="3400" dirty="0" smtClean="0"/>
          </a:p>
          <a:p>
            <a:pPr lvl="1"/>
            <a:r>
              <a:rPr lang="sr-Cyrl-RS" sz="2800" dirty="0" smtClean="0"/>
              <a:t>Заправо је то пресликавање </a:t>
            </a:r>
            <a:r>
              <a:rPr lang="sr-Latn-RS" sz="2800" dirty="0" smtClean="0"/>
              <a:t>IP+TCP </a:t>
            </a:r>
            <a:r>
              <a:rPr lang="sr-Cyrl-RS" sz="2800" dirty="0" smtClean="0"/>
              <a:t>порт информација</a:t>
            </a:r>
            <a:endParaRPr lang="en-US" sz="2800" dirty="0" smtClean="0"/>
          </a:p>
          <a:p>
            <a:pPr lvl="5"/>
            <a:endParaRPr lang="en-US" dirty="0" smtClean="0"/>
          </a:p>
          <a:p>
            <a:pPr lvl="5"/>
            <a:endParaRPr lang="en-US" dirty="0" smtClean="0"/>
          </a:p>
          <a:p>
            <a:pPr lvl="5"/>
            <a:endParaRPr lang="en-US" dirty="0" smtClean="0"/>
          </a:p>
          <a:p>
            <a:pPr lvl="5"/>
            <a:endParaRPr lang="en-US" dirty="0" smtClean="0"/>
          </a:p>
          <a:p>
            <a:pPr marL="3047924" lvl="5" indent="0">
              <a:buNone/>
            </a:pPr>
            <a:endParaRPr lang="en-US" dirty="0" smtClean="0"/>
          </a:p>
          <a:p>
            <a:pPr marL="3047924" lvl="5" indent="0">
              <a:buNone/>
            </a:pPr>
            <a:endParaRPr lang="en-US" dirty="0" smtClean="0"/>
          </a:p>
          <a:p>
            <a:endParaRPr lang="sr-Cyrl-RS" dirty="0" smtClean="0"/>
          </a:p>
          <a:p>
            <a:r>
              <a:rPr lang="sr-Cyrl-RS" dirty="0" smtClean="0"/>
              <a:t>Портови су неопходни како би мапирање било 1-1, </a:t>
            </a:r>
            <a:br>
              <a:rPr lang="sr-Cyrl-RS" dirty="0" smtClean="0"/>
            </a:br>
            <a:r>
              <a:rPr lang="sr-Cyrl-RS" dirty="0" smtClean="0"/>
              <a:t>јер је спољних адреса мање (обично само једна)</a:t>
            </a: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11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901616"/>
              </p:ext>
            </p:extLst>
          </p:nvPr>
        </p:nvGraphicFramePr>
        <p:xfrm>
          <a:off x="1026318" y="3274983"/>
          <a:ext cx="5601461" cy="1593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917"/>
                <a:gridCol w="2734544"/>
              </a:tblGrid>
              <a:tr h="398272">
                <a:tc>
                  <a:txBody>
                    <a:bodyPr/>
                    <a:lstStyle/>
                    <a:p>
                      <a:pPr algn="ctr"/>
                      <a:r>
                        <a:rPr lang="sr-Cyrl-R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Унутрашњи </a:t>
                      </a:r>
                      <a:r>
                        <a:rPr lang="en-US" sz="21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IP:</a:t>
                      </a:r>
                      <a:r>
                        <a:rPr lang="en-US" sz="210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port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Спољни </a:t>
                      </a:r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IP : port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8272"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192.168.1.12 : 5523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44.25.80.3</a:t>
                      </a:r>
                      <a:r>
                        <a:rPr lang="en-US" sz="2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: 1500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8272"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192.168.1.13</a:t>
                      </a:r>
                      <a:r>
                        <a:rPr lang="en-US" sz="2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: 1234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44.25.80.3 : 1501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8272"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192.168.2.20 : 1234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44.25.80.3 : 1502</a:t>
                      </a:r>
                      <a:endParaRPr lang="en-US" sz="2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89692" y="2809889"/>
            <a:ext cx="227017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Шта </a:t>
            </a:r>
            <a:r>
              <a:rPr lang="en-US" sz="2667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ISP </a:t>
            </a:r>
            <a:r>
              <a:rPr lang="sr-Cyrl-RS" sz="2667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мисли</a:t>
            </a:r>
            <a:endParaRPr lang="en-US" sz="2667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54506" y="2818212"/>
            <a:ext cx="3034806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Шта рачунар мисли</a:t>
            </a:r>
            <a:endParaRPr lang="en-US" sz="2667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73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</a:t>
            </a:r>
            <a:r>
              <a:rPr lang="en-US" dirty="0" smtClean="0"/>
              <a:t>NAT </a:t>
            </a:r>
            <a:r>
              <a:rPr lang="sr-Cyrl-RS" dirty="0" smtClean="0"/>
              <a:t>ради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/>
              <a:t>Приликом слања података из локалне мреже</a:t>
            </a:r>
          </a:p>
          <a:p>
            <a:pPr lvl="1"/>
            <a:r>
              <a:rPr lang="sr-Cyrl-RS" sz="3333" dirty="0"/>
              <a:t>Сваком </a:t>
            </a:r>
            <a:r>
              <a:rPr lang="sr-Latn-RS" sz="3333" dirty="0"/>
              <a:t>IP </a:t>
            </a:r>
            <a:r>
              <a:rPr lang="sr-Cyrl-RS" sz="3333" dirty="0"/>
              <a:t>пакету се мења адреса пошиљаоца у складу са </a:t>
            </a:r>
            <a:r>
              <a:rPr lang="sr-Cyrl-RS" sz="3333" dirty="0" smtClean="0"/>
              <a:t>задатим пресликавањем (с лева на десно)</a:t>
            </a:r>
          </a:p>
          <a:p>
            <a:r>
              <a:rPr lang="sr-Cyrl-RS" sz="3600" dirty="0" smtClean="0">
                <a:sym typeface="Wingdings" pitchFamily="2" charset="2"/>
              </a:rPr>
              <a:t>Приликом прихватања података из спољне мреже</a:t>
            </a:r>
          </a:p>
          <a:p>
            <a:pPr lvl="1"/>
            <a:r>
              <a:rPr lang="sr-Cyrl-RS" sz="3200" dirty="0" smtClean="0">
                <a:sym typeface="Wingdings" pitchFamily="2" charset="2"/>
              </a:rPr>
              <a:t>Сваком </a:t>
            </a:r>
            <a:r>
              <a:rPr lang="sr-Latn-RS" sz="3200" dirty="0" smtClean="0">
                <a:sym typeface="Wingdings" pitchFamily="2" charset="2"/>
              </a:rPr>
              <a:t>IP </a:t>
            </a:r>
            <a:r>
              <a:rPr lang="sr-Cyrl-RS" sz="3200" dirty="0" smtClean="0">
                <a:sym typeface="Wingdings" pitchFamily="2" charset="2"/>
              </a:rPr>
              <a:t>пакету се мења адреса примаоца у складу са задатим пресликвањем (с десна на лево)</a:t>
            </a:r>
            <a:endParaRPr lang="en-US" sz="3200" dirty="0">
              <a:sym typeface="Wingdings" pitchFamily="2" charset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169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 </a:t>
            </a:r>
            <a:r>
              <a:rPr lang="sr-Cyrl-RS" dirty="0" smtClean="0"/>
              <a:t>лоше стране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775576" cy="4775200"/>
          </a:xfrm>
        </p:spPr>
        <p:txBody>
          <a:bodyPr>
            <a:noAutofit/>
          </a:bodyPr>
          <a:lstStyle/>
          <a:p>
            <a:r>
              <a:rPr lang="sr-Cyrl-RS" sz="3400" dirty="0" smtClean="0"/>
              <a:t>Нарушена је „чистоћа“ слојевитости</a:t>
            </a:r>
          </a:p>
          <a:p>
            <a:pPr lvl="1"/>
            <a:r>
              <a:rPr lang="sr-Cyrl-RS" sz="3000" dirty="0"/>
              <a:t>Р</a:t>
            </a:r>
            <a:r>
              <a:rPr lang="sr-Cyrl-RS" sz="3000" dirty="0" smtClean="0"/>
              <a:t>ади на мрежном слоју, а барата </a:t>
            </a:r>
            <a:r>
              <a:rPr lang="sr-Latn-RS" sz="3000" dirty="0" smtClean="0"/>
              <a:t>TCP </a:t>
            </a:r>
            <a:r>
              <a:rPr lang="sr-Cyrl-RS" sz="3000" dirty="0" smtClean="0"/>
              <a:t>портовима</a:t>
            </a:r>
          </a:p>
          <a:p>
            <a:r>
              <a:rPr lang="sr-Cyrl-RS" sz="3400" dirty="0" smtClean="0"/>
              <a:t>Пакети могу да се примају само ако је претходно било послатих пакета. Зашто</a:t>
            </a:r>
            <a:r>
              <a:rPr lang="en-US" sz="3400" dirty="0" smtClean="0"/>
              <a:t>?</a:t>
            </a:r>
          </a:p>
          <a:p>
            <a:r>
              <a:rPr lang="sr-Cyrl-RS" sz="3400" dirty="0" smtClean="0"/>
              <a:t>Тешко је, готово немогуће, користити сервере преко </a:t>
            </a:r>
            <a:r>
              <a:rPr lang="sr-Latn-RS" sz="3400" dirty="0" smtClean="0"/>
              <a:t>NAT-a, </a:t>
            </a:r>
            <a:r>
              <a:rPr lang="sr-Cyrl-RS" sz="3400" dirty="0" smtClean="0"/>
              <a:t>зашто</a:t>
            </a:r>
            <a:r>
              <a:rPr lang="en-US" sz="3400" dirty="0" smtClean="0"/>
              <a:t>?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273780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 </a:t>
            </a:r>
            <a:r>
              <a:rPr lang="sr-Cyrl-RS" dirty="0" smtClean="0"/>
              <a:t>добре стране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581940" cy="4775200"/>
          </a:xfrm>
        </p:spPr>
        <p:txBody>
          <a:bodyPr>
            <a:normAutofit/>
          </a:bodyPr>
          <a:lstStyle/>
          <a:p>
            <a:r>
              <a:rPr lang="sr-Cyrl-RS" sz="3400" dirty="0" smtClean="0"/>
              <a:t>Смањује потребе за јавним </a:t>
            </a:r>
            <a:r>
              <a:rPr lang="sr-Latn-RS" sz="3400" dirty="0" smtClean="0"/>
              <a:t>IP </a:t>
            </a:r>
            <a:r>
              <a:rPr lang="sr-Cyrl-RS" sz="3400" dirty="0" smtClean="0"/>
              <a:t>адресама</a:t>
            </a:r>
          </a:p>
          <a:p>
            <a:pPr lvl="1"/>
            <a:r>
              <a:rPr lang="sr-Cyrl-RS" sz="3000" dirty="0" smtClean="0"/>
              <a:t>Довољна једна по домаћинству</a:t>
            </a:r>
          </a:p>
          <a:p>
            <a:r>
              <a:rPr lang="sr-Cyrl-RS" sz="3400" dirty="0" smtClean="0"/>
              <a:t>Лако се инсталира</a:t>
            </a:r>
          </a:p>
          <a:p>
            <a:r>
              <a:rPr lang="sr-Cyrl-RS" sz="3400" dirty="0" smtClean="0"/>
              <a:t>Често има у себи и неки вид заштите од упада (</a:t>
            </a:r>
            <a:r>
              <a:rPr lang="sr-Latn-RS" sz="3400" dirty="0" smtClean="0"/>
              <a:t>firewall)</a:t>
            </a:r>
          </a:p>
          <a:p>
            <a:r>
              <a:rPr lang="sr-Cyrl-RS" sz="3400" dirty="0" smtClean="0"/>
              <a:t>Помаже и по питању приватности, зашто</a:t>
            </a:r>
            <a:r>
              <a:rPr lang="en-US" sz="3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6404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7620000" cy="4470400"/>
          </a:xfrm>
        </p:spPr>
        <p:txBody>
          <a:bodyPr>
            <a:normAutofit/>
          </a:bodyPr>
          <a:lstStyle/>
          <a:p>
            <a:pPr marL="685783" indent="-685783">
              <a:buFont typeface="+mj-lt"/>
              <a:buAutoNum type="arabicPeriod" startAt="3"/>
            </a:pPr>
            <a:r>
              <a:rPr lang="sr-Cyrl-RS" sz="3733" dirty="0" smtClean="0"/>
              <a:t>Не омогућавају контролу саобраћаја</a:t>
            </a:r>
            <a:endParaRPr lang="en-US" sz="3733" dirty="0"/>
          </a:p>
          <a:p>
            <a:pPr lvl="1"/>
            <a:r>
              <a:rPr lang="sr-Cyrl-RS" sz="3200" dirty="0" smtClean="0"/>
              <a:t>Хоћемо да планирамо руте и проток</a:t>
            </a:r>
            <a:endParaRPr lang="en-US" sz="32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1318333" y="3429000"/>
            <a:ext cx="5684894" cy="1954698"/>
            <a:chOff x="988750" y="2945045"/>
            <a:chExt cx="4263670" cy="1466024"/>
          </a:xfrm>
        </p:grpSpPr>
        <p:grpSp>
          <p:nvGrpSpPr>
            <p:cNvPr id="6" name="Group 5"/>
            <p:cNvGrpSpPr/>
            <p:nvPr/>
          </p:nvGrpSpPr>
          <p:grpSpPr>
            <a:xfrm>
              <a:off x="988750" y="2945045"/>
              <a:ext cx="3870326" cy="922105"/>
              <a:chOff x="988750" y="3097445"/>
              <a:chExt cx="3870326" cy="92210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12" name="Picture 11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3" name="Picture 12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4" name="Straight Connector 13"/>
                <p:cNvCxnSpPr>
                  <a:stCxn id="12" idx="3"/>
                  <a:endCxn id="16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>
                  <a:stCxn id="8" idx="3"/>
                  <a:endCxn id="13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6" name="Picture 15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16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8" name="Straight Connector 17"/>
                <p:cNvCxnSpPr>
                  <a:stCxn id="20" idx="3"/>
                  <a:endCxn id="12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>
                  <a:stCxn id="17" idx="3"/>
                  <a:endCxn id="8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" name="Picture 19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8" name="Picture 7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9" name="Straight Connector 8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stCxn id="8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Rounded Rectangular Callout 20"/>
            <p:cNvSpPr/>
            <p:nvPr/>
          </p:nvSpPr>
          <p:spPr>
            <a:xfrm>
              <a:off x="2251037" y="4106269"/>
              <a:ext cx="3001383" cy="304800"/>
            </a:xfrm>
            <a:prstGeom prst="wedgeRoundRectCallout">
              <a:avLst>
                <a:gd name="adj1" fmla="val -20200"/>
                <a:gd name="adj2" fmla="val -119157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2400" dirty="0" smtClean="0">
                  <a:solidFill>
                    <a:schemeClr val="tx1"/>
                  </a:solidFill>
                </a:rPr>
                <a:t>Пример неефикасне путање</a:t>
              </a:r>
              <a:r>
                <a:rPr lang="en-US" sz="2400" dirty="0" smtClean="0">
                  <a:solidFill>
                    <a:schemeClr val="tx1"/>
                  </a:solidFill>
                </a:rPr>
                <a:t>.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962274" y="3054700"/>
              <a:ext cx="1304925" cy="660050"/>
            </a:xfrm>
            <a:custGeom>
              <a:avLst/>
              <a:gdLst>
                <a:gd name="connsiteX0" fmla="*/ 0 w 1152586"/>
                <a:gd name="connsiteY0" fmla="*/ 7332 h 569307"/>
                <a:gd name="connsiteX1" fmla="*/ 676275 w 1152586"/>
                <a:gd name="connsiteY1" fmla="*/ 7332 h 569307"/>
                <a:gd name="connsiteX2" fmla="*/ 1152525 w 1152586"/>
                <a:gd name="connsiteY2" fmla="*/ 83532 h 569307"/>
                <a:gd name="connsiteX3" fmla="*/ 704850 w 1152586"/>
                <a:gd name="connsiteY3" fmla="*/ 359757 h 569307"/>
                <a:gd name="connsiteX4" fmla="*/ 76200 w 1152586"/>
                <a:gd name="connsiteY4" fmla="*/ 569307 h 569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586" h="569307">
                  <a:moveTo>
                    <a:pt x="0" y="7332"/>
                  </a:moveTo>
                  <a:cubicBezTo>
                    <a:pt x="242094" y="982"/>
                    <a:pt x="484188" y="-5368"/>
                    <a:pt x="676275" y="7332"/>
                  </a:cubicBezTo>
                  <a:cubicBezTo>
                    <a:pt x="868362" y="20032"/>
                    <a:pt x="1147763" y="24795"/>
                    <a:pt x="1152525" y="83532"/>
                  </a:cubicBezTo>
                  <a:cubicBezTo>
                    <a:pt x="1157288" y="142270"/>
                    <a:pt x="884238" y="278795"/>
                    <a:pt x="704850" y="359757"/>
                  </a:cubicBezTo>
                  <a:cubicBezTo>
                    <a:pt x="525463" y="440720"/>
                    <a:pt x="300831" y="505013"/>
                    <a:pt x="76200" y="569307"/>
                  </a:cubicBezTo>
                </a:path>
              </a:pathLst>
            </a:custGeom>
            <a:noFill/>
            <a:ln w="38100">
              <a:solidFill>
                <a:schemeClr val="accent3">
                  <a:lumMod val="40000"/>
                  <a:lumOff val="6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93853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366325" cy="4775200"/>
          </a:xfrm>
        </p:spPr>
        <p:txBody>
          <a:bodyPr>
            <a:normAutofit/>
          </a:bodyPr>
          <a:lstStyle/>
          <a:p>
            <a:r>
              <a:rPr lang="sr-Cyrl-RS" sz="2667" dirty="0" smtClean="0"/>
              <a:t>Типови мрежних сервиса</a:t>
            </a:r>
            <a:endParaRPr lang="en-US" sz="2667" dirty="0"/>
          </a:p>
          <a:p>
            <a:pPr lvl="1"/>
            <a:r>
              <a:rPr lang="sr-Cyrl-RS" dirty="0" smtClean="0"/>
              <a:t>Датаграмски модел </a:t>
            </a:r>
            <a:r>
              <a:rPr lang="en-US" dirty="0" smtClean="0"/>
              <a:t>(</a:t>
            </a:r>
            <a:r>
              <a:rPr lang="sr-Cyrl-RS" dirty="0" smtClean="0"/>
              <a:t>пакети</a:t>
            </a:r>
            <a:r>
              <a:rPr lang="en-US" dirty="0" smtClean="0"/>
              <a:t>), </a:t>
            </a:r>
            <a:r>
              <a:rPr lang="sr-Cyrl-RS" dirty="0" smtClean="0"/>
              <a:t>Модел виртуелног кола</a:t>
            </a:r>
            <a:endParaRPr lang="en-US" dirty="0"/>
          </a:p>
          <a:p>
            <a:r>
              <a:rPr lang="en-US" sz="2667" dirty="0"/>
              <a:t>IP </a:t>
            </a:r>
            <a:r>
              <a:rPr lang="en-US" sz="2667" dirty="0" smtClean="0"/>
              <a:t>(</a:t>
            </a:r>
            <a:r>
              <a:rPr lang="sr-Cyrl-RS" sz="2667" dirty="0" smtClean="0"/>
              <a:t>Интернет протокол</a:t>
            </a:r>
            <a:r>
              <a:rPr lang="en-US" sz="2667" dirty="0" smtClean="0"/>
              <a:t>)</a:t>
            </a:r>
            <a:endParaRPr lang="en-US" sz="2667" dirty="0"/>
          </a:p>
          <a:p>
            <a:pPr lvl="1">
              <a:lnSpc>
                <a:spcPct val="90000"/>
              </a:lnSpc>
            </a:pPr>
            <a:r>
              <a:rPr lang="sr-Cyrl-RS" dirty="0" smtClean="0"/>
              <a:t>Умрежавање различитих мрежа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sr-Cyrl-RS" dirty="0" smtClean="0"/>
              <a:t>Прослеђивање </a:t>
            </a:r>
            <a:r>
              <a:rPr lang="en-US" dirty="0" smtClean="0"/>
              <a:t>(</a:t>
            </a:r>
            <a:r>
              <a:rPr lang="sr-Cyrl-RS" dirty="0" smtClean="0"/>
              <a:t>алгоритам најдужег одговарајућег префикса</a:t>
            </a:r>
            <a:r>
              <a:rPr lang="en-US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sr-Cyrl-RS" dirty="0" smtClean="0"/>
              <a:t>Помоћни механизми</a:t>
            </a:r>
            <a:r>
              <a:rPr lang="en-US" dirty="0" smtClean="0"/>
              <a:t>: </a:t>
            </a:r>
            <a:r>
              <a:rPr lang="en-US" dirty="0"/>
              <a:t>ARP </a:t>
            </a:r>
            <a:r>
              <a:rPr lang="sr-Cyrl-RS" dirty="0"/>
              <a:t>и</a:t>
            </a:r>
            <a:r>
              <a:rPr lang="en-US" dirty="0" smtClean="0"/>
              <a:t> DHCP</a:t>
            </a:r>
            <a:endParaRPr lang="sr-Cyrl-RS" dirty="0" smtClean="0"/>
          </a:p>
          <a:p>
            <a:pPr lvl="1">
              <a:lnSpc>
                <a:spcPct val="90000"/>
              </a:lnSpc>
            </a:pPr>
            <a:r>
              <a:rPr lang="sr-Cyrl-RS" dirty="0" smtClean="0"/>
              <a:t>Грешке</a:t>
            </a:r>
            <a:r>
              <a:rPr lang="en-US" dirty="0" smtClean="0"/>
              <a:t>: </a:t>
            </a:r>
            <a:r>
              <a:rPr lang="sr-Cyrl-RS" dirty="0" smtClean="0"/>
              <a:t>протокол </a:t>
            </a:r>
            <a:r>
              <a:rPr lang="en-US" dirty="0" smtClean="0"/>
              <a:t>ICMP</a:t>
            </a:r>
            <a:endParaRPr lang="en-US" dirty="0"/>
          </a:p>
          <a:p>
            <a:r>
              <a:rPr lang="en-US" sz="2667" dirty="0">
                <a:solidFill>
                  <a:schemeClr val="bg1">
                    <a:lumMod val="50000"/>
                  </a:schemeClr>
                </a:solidFill>
              </a:rPr>
              <a:t>IPv6, </a:t>
            </a:r>
            <a:r>
              <a:rPr lang="sr-Cyrl-RS" sz="2667" dirty="0" smtClean="0">
                <a:solidFill>
                  <a:schemeClr val="bg1">
                    <a:lumMod val="50000"/>
                  </a:schemeClr>
                </a:solidFill>
              </a:rPr>
              <a:t>будућност </a:t>
            </a:r>
            <a:r>
              <a:rPr lang="sr-Latn-RS" sz="2667" dirty="0" smtClean="0">
                <a:solidFill>
                  <a:schemeClr val="bg1">
                    <a:lumMod val="50000"/>
                  </a:schemeClr>
                </a:solidFill>
              </a:rPr>
              <a:t>IP</a:t>
            </a:r>
            <a:r>
              <a:rPr lang="en-US" sz="2667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sr-Cyrl-RS" sz="2667" dirty="0" smtClean="0">
                <a:solidFill>
                  <a:schemeClr val="bg1">
                    <a:lumMod val="50000"/>
                  </a:schemeClr>
                </a:solidFill>
              </a:rPr>
              <a:t>а - прескачемо</a:t>
            </a:r>
            <a:endParaRPr lang="en-US" sz="2133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667" dirty="0" smtClean="0"/>
              <a:t>NAT</a:t>
            </a:r>
            <a:endParaRPr lang="en-US" sz="533" dirty="0"/>
          </a:p>
          <a:p>
            <a:r>
              <a:rPr lang="en-US" sz="2667" dirty="0">
                <a:solidFill>
                  <a:schemeClr val="bg1">
                    <a:lumMod val="50000"/>
                  </a:schemeClr>
                </a:solidFill>
              </a:rPr>
              <a:t>Routing </a:t>
            </a:r>
            <a:r>
              <a:rPr lang="en-US" sz="2667" dirty="0" smtClean="0">
                <a:solidFill>
                  <a:schemeClr val="bg1">
                    <a:lumMod val="50000"/>
                  </a:schemeClr>
                </a:solidFill>
              </a:rPr>
              <a:t>algorithms</a:t>
            </a:r>
            <a:r>
              <a:rPr lang="sr-Cyrl-RS" sz="2667" dirty="0" smtClean="0">
                <a:solidFill>
                  <a:schemeClr val="bg1">
                    <a:lumMod val="50000"/>
                  </a:schemeClr>
                </a:solidFill>
              </a:rPr>
              <a:t> – следећи пут</a:t>
            </a:r>
            <a:endParaRPr lang="en-US" sz="2667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711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 или прослеђивање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485120" cy="4775200"/>
          </a:xfrm>
        </p:spPr>
        <p:txBody>
          <a:bodyPr>
            <a:normAutofit/>
          </a:bodyPr>
          <a:lstStyle/>
          <a:p>
            <a:r>
              <a:rPr lang="sr-Cyrl-RS" sz="3733" u="sng" dirty="0" smtClean="0"/>
              <a:t>Рутирање</a:t>
            </a:r>
            <a:r>
              <a:rPr lang="en-US" sz="3733" dirty="0" smtClean="0"/>
              <a:t> </a:t>
            </a:r>
            <a:r>
              <a:rPr lang="sr-Cyrl-RS" sz="3733" dirty="0" smtClean="0"/>
              <a:t>је процес одлучивања </a:t>
            </a:r>
            <a:br>
              <a:rPr lang="sr-Cyrl-RS" sz="3733" dirty="0" smtClean="0"/>
            </a:br>
            <a:r>
              <a:rPr lang="sr-Cyrl-RS" sz="3733" dirty="0" smtClean="0"/>
              <a:t>у ком правцу треба послати саобраћај</a:t>
            </a:r>
            <a:endParaRPr lang="en-US" sz="3733" dirty="0"/>
          </a:p>
          <a:p>
            <a:pPr lvl="1"/>
            <a:r>
              <a:rPr lang="sr-Cyrl-RS" sz="3200" dirty="0" smtClean="0"/>
              <a:t>Овакво одлучивање је скупо!</a:t>
            </a:r>
          </a:p>
          <a:p>
            <a:pPr lvl="1"/>
            <a:r>
              <a:rPr lang="sr-Cyrl-RS" sz="3200" dirty="0" smtClean="0"/>
              <a:t>Морају се развити паметни алгоритми...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41299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ular Callout 20"/>
          <p:cNvSpPr/>
          <p:nvPr/>
        </p:nvSpPr>
        <p:spPr>
          <a:xfrm>
            <a:off x="3943971" y="3530600"/>
            <a:ext cx="2494579" cy="406400"/>
          </a:xfrm>
          <a:prstGeom prst="wedgeRoundRectCallout">
            <a:avLst>
              <a:gd name="adj1" fmla="val 34229"/>
              <a:gd name="adj2" fmla="val 9334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Куда да шаљем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3048000" y="5573712"/>
            <a:ext cx="2391641" cy="406400"/>
          </a:xfrm>
          <a:prstGeom prst="wedgeRoundRectCallout">
            <a:avLst>
              <a:gd name="adj1" fmla="val -12906"/>
              <a:gd name="adj2" fmla="val -107907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Куда да шаљем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838200" y="3530600"/>
            <a:ext cx="2209800" cy="406400"/>
          </a:xfrm>
          <a:prstGeom prst="wedgeRoundRectCallout">
            <a:avLst>
              <a:gd name="adj1" fmla="val -7227"/>
              <a:gd name="adj2" fmla="val 102718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Куда да шаљем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666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 или прослеђивање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u="sng" dirty="0" smtClean="0"/>
              <a:t>Прослеђивање</a:t>
            </a:r>
            <a:r>
              <a:rPr lang="en-US" sz="3733" dirty="0" smtClean="0"/>
              <a:t> </a:t>
            </a:r>
            <a:r>
              <a:rPr lang="sr-Cyrl-RS" sz="3733" dirty="0" smtClean="0"/>
              <a:t>је процес слања пакета на основу локалне табеле</a:t>
            </a:r>
            <a:endParaRPr lang="en-US" sz="3733" dirty="0"/>
          </a:p>
          <a:p>
            <a:pPr lvl="1"/>
            <a:r>
              <a:rPr lang="sr-Cyrl-RS" sz="3200" dirty="0" smtClean="0"/>
              <a:t>Чворови то раде локално и брзо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41299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ular Callout 22"/>
          <p:cNvSpPr/>
          <p:nvPr/>
        </p:nvSpPr>
        <p:spPr>
          <a:xfrm>
            <a:off x="1549101" y="3530600"/>
            <a:ext cx="2146250" cy="406400"/>
          </a:xfrm>
          <a:prstGeom prst="wedgeRoundRectCallout">
            <a:avLst>
              <a:gd name="adj1" fmla="val 38214"/>
              <a:gd name="adj2" fmla="val 9959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Прослеђивање</a:t>
            </a:r>
            <a:r>
              <a:rPr lang="en-US" sz="2400" dirty="0" smtClean="0">
                <a:solidFill>
                  <a:schemeClr val="tx1"/>
                </a:solidFill>
              </a:rPr>
              <a:t>!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4" idx="3"/>
          </p:cNvCxnSpPr>
          <p:nvPr/>
        </p:nvCxnSpPr>
        <p:spPr>
          <a:xfrm flipV="1">
            <a:off x="4978400" y="4011974"/>
            <a:ext cx="406400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860800" y="3835401"/>
            <a:ext cx="1117600" cy="353148"/>
          </a:xfrm>
          <a:prstGeom prst="rect">
            <a:avLst/>
          </a:prstGeom>
          <a:solidFill>
            <a:srgbClr val="FFB8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пакет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0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4175</TotalTime>
  <Words>2116</Words>
  <Application>Microsoft Office PowerPoint</Application>
  <PresentationFormat>Widescreen</PresentationFormat>
  <Paragraphs>549</Paragraphs>
  <Slides>58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Calibri</vt:lpstr>
      <vt:lpstr>Calibri Light</vt:lpstr>
      <vt:lpstr>Courier New</vt:lpstr>
      <vt:lpstr>Wingdings</vt:lpstr>
      <vt:lpstr>Office Theme</vt:lpstr>
      <vt:lpstr>Рачунарске мреже </vt:lpstr>
      <vt:lpstr>Мрежни слој </vt:lpstr>
      <vt:lpstr>Шта ће нам мрежни слој?</vt:lpstr>
      <vt:lpstr>Проблеми са скретницама</vt:lpstr>
      <vt:lpstr>Проблеми са скретницама (2)</vt:lpstr>
      <vt:lpstr>Проблеми са скретницама (3)</vt:lpstr>
      <vt:lpstr>Теме</vt:lpstr>
      <vt:lpstr>Рутирање или прослеђивање</vt:lpstr>
      <vt:lpstr>Рутирање или прослеђивање (2)</vt:lpstr>
      <vt:lpstr>План рада</vt:lpstr>
      <vt:lpstr>Мрежни слој</vt:lpstr>
      <vt:lpstr>Два типа мрежних сервиса</vt:lpstr>
      <vt:lpstr>Сачувај-и-проследи механизам</vt:lpstr>
      <vt:lpstr>Датаграмски сервис</vt:lpstr>
      <vt:lpstr>Датаграмски сервис (2)</vt:lpstr>
      <vt:lpstr>IP (Интернет протокол)</vt:lpstr>
      <vt:lpstr>Виртуелно коло</vt:lpstr>
      <vt:lpstr>Виртуелно коло (2)</vt:lpstr>
      <vt:lpstr>Датаграми или Виртуелно коло</vt:lpstr>
      <vt:lpstr>Мрежни слој</vt:lpstr>
      <vt:lpstr>Разлике међу мрежама</vt:lpstr>
      <vt:lpstr>Повезивање датаграмског сервиса  виртуелног кола</vt:lpstr>
      <vt:lpstr>IPv4 (Интернет протокол)</vt:lpstr>
      <vt:lpstr>Мрежни слој</vt:lpstr>
      <vt:lpstr>Тема</vt:lpstr>
      <vt:lpstr>IP адреса</vt:lpstr>
      <vt:lpstr>IP префикси</vt:lpstr>
      <vt:lpstr>IP префикси (2)</vt:lpstr>
      <vt:lpstr>IP префикси (3)</vt:lpstr>
      <vt:lpstr>IP класе адреса –  стари систем груписања </vt:lpstr>
      <vt:lpstr>Јавне / приватне IP адресе</vt:lpstr>
      <vt:lpstr>Додељивање јавних IP адреса</vt:lpstr>
      <vt:lpstr>Мрежни слој</vt:lpstr>
      <vt:lpstr>IP прослеђивање</vt:lpstr>
      <vt:lpstr>Најдужи одговарајући префикс</vt:lpstr>
      <vt:lpstr>Најдужи одговарајући префикс (2)</vt:lpstr>
      <vt:lpstr>Најдужи одговарајући префикс (3)</vt:lpstr>
      <vt:lpstr>Мрежни слој</vt:lpstr>
      <vt:lpstr>Тема</vt:lpstr>
      <vt:lpstr>Додељивање IP адресе</vt:lpstr>
      <vt:lpstr>Додељивање IP адресе (2)</vt:lpstr>
      <vt:lpstr>DHCP</vt:lpstr>
      <vt:lpstr>DHCP (2)</vt:lpstr>
      <vt:lpstr>DHCP (3)</vt:lpstr>
      <vt:lpstr>Слање IP пакета</vt:lpstr>
      <vt:lpstr>ARP</vt:lpstr>
      <vt:lpstr>ARP (2)</vt:lpstr>
      <vt:lpstr>Мрежни слој</vt:lpstr>
      <vt:lpstr>Тема</vt:lpstr>
      <vt:lpstr>ICMP</vt:lpstr>
      <vt:lpstr>ICMP (2)</vt:lpstr>
      <vt:lpstr>Мрежни слој</vt:lpstr>
      <vt:lpstr>NAT (Network Address Translation)</vt:lpstr>
      <vt:lpstr>NAT (2)</vt:lpstr>
      <vt:lpstr>Како NAT ради?</vt:lpstr>
      <vt:lpstr>Како NAT ради (2)</vt:lpstr>
      <vt:lpstr>NAT лоше стране</vt:lpstr>
      <vt:lpstr>NAT добре стране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1959</cp:revision>
  <dcterms:created xsi:type="dcterms:W3CDTF">2016-09-27T14:42:57Z</dcterms:created>
  <dcterms:modified xsi:type="dcterms:W3CDTF">2016-11-23T17:01:58Z</dcterms:modified>
</cp:coreProperties>
</file>