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4" autoAdjust="0"/>
    <p:restoredTop sz="83522" autoAdjust="0"/>
  </p:normalViewPr>
  <p:slideViewPr>
    <p:cSldViewPr snapToGrid="0">
      <p:cViewPr>
        <p:scale>
          <a:sx n="66" d="100"/>
          <a:sy n="66" d="100"/>
        </p:scale>
        <p:origin x="1392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C37E8-B257-48FF-995E-2961B1C43090}" type="datetimeFigureOut">
              <a:rPr lang="sr-Latn-RS" smtClean="0"/>
              <a:t>11.5.2017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EDE12-75A6-4CFC-BB8F-CA8B23DAFC6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3955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DE12-75A6-4CFC-BB8F-CA8B23DAFC65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4620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CDEE-92E6-4786-ACB9-B287EAE25FA0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6227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E878-4349-4BD8-8D79-FF4EEB305B61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265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B27B-84A3-4916-830A-56C5A1FF45D4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48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2200-9594-43E4-9F7C-2B531E18A373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2940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D00C-A19B-4E65-BD13-957A824A28C5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629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BA3AB-1ECA-4041-A909-7A907CDE4F1F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079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9AF9-4E50-47DD-868A-B92CC6751D16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5692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3CA0-A442-41D5-BC65-580AD80B65C4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87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D189-0D36-45D8-ABC4-087EA1171751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2148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6FDB-376D-429B-BCDA-77AE33A4A986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001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D6BFA-5F1E-4FC7-816F-C97F46448ACE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8377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50800" dist="38100" dir="10800000" algn="ctr" rotWithShape="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6CF98-F25F-4DDA-84BC-A538E1D6A39F}" type="datetime1">
              <a:rPr lang="sr-Latn-RS" smtClean="0"/>
              <a:t>11.5.2017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Увод у организацију и архитектуру рачунара 2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902A-3BDE-4C1D-8463-A2BEC2DF5949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0502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Увод у организацију и архитектуру рачунара </a:t>
            </a:r>
            <a:r>
              <a:rPr lang="en-US" dirty="0" smtClean="0"/>
              <a:t>2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en-US" dirty="0"/>
              <a:t>k</a:t>
            </a:r>
            <a:r>
              <a:rPr lang="sr-Latn-RS" dirty="0" smtClean="0"/>
              <a:t>artelj</a:t>
            </a:r>
            <a:r>
              <a:rPr lang="en-US" dirty="0" smtClean="0"/>
              <a:t>@matf.bg.ac.rs</a:t>
            </a:r>
            <a:endParaRPr lang="sr-Latn-RS" dirty="0"/>
          </a:p>
        </p:txBody>
      </p:sp>
      <p:sp>
        <p:nvSpPr>
          <p:cNvPr id="8" name="TextBox 7"/>
          <p:cNvSpPr txBox="1"/>
          <p:nvPr/>
        </p:nvSpPr>
        <p:spPr>
          <a:xfrm>
            <a:off x="2947595" y="4980543"/>
            <a:ext cx="7111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u="sng" dirty="0" smtClean="0"/>
              <a:t>Напомена: садржај ових слајдова је преузет од проф. Саше Малкова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695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Врсте прекида проц. </a:t>
            </a:r>
            <a:r>
              <a:rPr lang="sr-Latn-CS" altLang="sr-Latn-RS" i="1"/>
              <a:t>Intel x86</a:t>
            </a:r>
            <a:endParaRPr lang="sr-Cyrl-CS" altLang="sr-Latn-RS"/>
          </a:p>
        </p:txBody>
      </p:sp>
      <p:pic>
        <p:nvPicPr>
          <p:cNvPr id="141107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819401"/>
            <a:ext cx="8229600" cy="2244725"/>
          </a:xfrm>
          <a:noFill/>
          <a:ln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10</a:t>
            </a:fld>
            <a:endParaRPr lang="sr-Latn-R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Обрада </a:t>
            </a:r>
            <a:r>
              <a:rPr lang="sr-Cyrl-CS" altLang="sr-Latn-RS" dirty="0" smtClean="0"/>
              <a:t>прекида</a:t>
            </a:r>
            <a:endParaRPr lang="sr-Cyrl-CS" altLang="sr-Latn-RS" dirty="0"/>
          </a:p>
        </p:txBody>
      </p:sp>
      <p:sp>
        <p:nvSpPr>
          <p:cNvPr id="144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sz="2200" dirty="0"/>
              <a:t>Прекиди се означавају бројевима 0-255</a:t>
            </a:r>
          </a:p>
          <a:p>
            <a:r>
              <a:rPr lang="sr-Cyrl-CS" altLang="sr-Latn-RS" sz="2200" dirty="0"/>
              <a:t>Адресе опслужилаца се налазе у таблици дескиптора прекида </a:t>
            </a:r>
            <a:r>
              <a:rPr lang="en-US" altLang="sr-Latn-RS" sz="2200" dirty="0" smtClean="0"/>
              <a:t/>
            </a:r>
            <a:br>
              <a:rPr lang="en-US" altLang="sr-Latn-RS" sz="2200" dirty="0" smtClean="0"/>
            </a:br>
            <a:r>
              <a:rPr lang="sr-Cyrl-CS" altLang="sr-Latn-RS" sz="2200" dirty="0" smtClean="0"/>
              <a:t>(</a:t>
            </a:r>
            <a:r>
              <a:rPr lang="en-US" altLang="sr-Latn-RS" sz="2200" i="1" dirty="0"/>
              <a:t>interrupt descriptor table – IDT</a:t>
            </a:r>
            <a:r>
              <a:rPr lang="sr-Cyrl-CS" altLang="sr-Latn-RS" sz="2200" dirty="0"/>
              <a:t>)</a:t>
            </a:r>
          </a:p>
          <a:p>
            <a:pPr lvl="1"/>
            <a:r>
              <a:rPr lang="sr-Cyrl-CS" altLang="sr-Latn-RS" sz="2100" dirty="0"/>
              <a:t>Ставке таблице су величине по 8 бајтова и представљају 64-битну адресу опслужиоца</a:t>
            </a:r>
          </a:p>
          <a:p>
            <a:pPr lvl="1"/>
            <a:r>
              <a:rPr lang="sr-Cyrl-CS" altLang="sr-Latn-RS" sz="2100" dirty="0"/>
              <a:t>Таблица се може налазити било где у меморији, а њена адреса мора бити уписана у регистар процесора </a:t>
            </a:r>
            <a:r>
              <a:rPr lang="sr-Latn-CS" altLang="sr-Latn-RS" sz="2100" i="1" dirty="0" smtClean="0"/>
              <a:t>IDTR</a:t>
            </a:r>
            <a:endParaRPr lang="en-US" altLang="sr-Latn-RS" sz="2100" i="1" dirty="0" smtClean="0"/>
          </a:p>
          <a:p>
            <a:pPr lvl="1"/>
            <a:r>
              <a:rPr lang="sr-Cyrl-CS" altLang="sr-Latn-RS" sz="2100" dirty="0" smtClean="0"/>
              <a:t>Постоје </a:t>
            </a:r>
            <a:r>
              <a:rPr lang="sr-Cyrl-CS" altLang="sr-Latn-RS" sz="2100" dirty="0"/>
              <a:t>посебне инструкције за пуњење и чување таблице</a:t>
            </a:r>
          </a:p>
          <a:p>
            <a:r>
              <a:rPr lang="sr-Cyrl-CS" altLang="sr-Latn-RS" sz="2200" dirty="0"/>
              <a:t>Број прекида се користи као индекс таблице</a:t>
            </a:r>
            <a:endParaRPr lang="en-US" altLang="sr-Latn-RS" sz="2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11</a:t>
            </a:fld>
            <a:endParaRPr lang="sr-Latn-R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софтверског прекида</a:t>
            </a:r>
          </a:p>
        </p:txBody>
      </p:sp>
      <p:sp>
        <p:nvSpPr>
          <p:cNvPr id="144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sz="2200" dirty="0"/>
              <a:t>Софтверкси прекиди се праве инструкцијом </a:t>
            </a:r>
            <a:r>
              <a:rPr lang="sr-Latn-CS" altLang="sr-Latn-RS" sz="2200" dirty="0"/>
              <a:t/>
            </a:r>
            <a:br>
              <a:rPr lang="sr-Latn-CS" altLang="sr-Latn-RS" sz="2200" dirty="0"/>
            </a:br>
            <a:r>
              <a:rPr lang="sr-Latn-CS" altLang="sr-Latn-RS" sz="2200" dirty="0"/>
              <a:t>		</a:t>
            </a:r>
            <a:r>
              <a:rPr lang="sr-Latn-CS" altLang="sr-Latn-RS" sz="2200" i="1" dirty="0"/>
              <a:t>int </a:t>
            </a:r>
            <a:r>
              <a:rPr lang="sr-Latn-CS" altLang="sr-Latn-RS" sz="2200" i="1" dirty="0" smtClean="0"/>
              <a:t>N</a:t>
            </a:r>
            <a:endParaRPr lang="sr-Cyrl-RS" altLang="sr-Latn-RS" sz="2200" i="1" dirty="0" smtClean="0"/>
          </a:p>
          <a:p>
            <a:r>
              <a:rPr lang="sr-Cyrl-RS" altLang="sr-Latn-RS" sz="2200" dirty="0" smtClean="0"/>
              <a:t>И додатним садржајем одговарајућих регистара процесора. </a:t>
            </a:r>
            <a:endParaRPr lang="sr-Latn-CS" altLang="sr-Latn-RS" sz="2200" dirty="0"/>
          </a:p>
          <a:p>
            <a:r>
              <a:rPr lang="sr-Cyrl-CS" altLang="sr-Latn-RS" sz="2200" dirty="0"/>
              <a:t>На пример, инструкција </a:t>
            </a:r>
            <a:r>
              <a:rPr lang="sr-Latn-CS" altLang="sr-Latn-RS" sz="2200" i="1" dirty="0"/>
              <a:t>int 21H</a:t>
            </a:r>
            <a:r>
              <a:rPr lang="sr-Cyrl-CS" altLang="sr-Latn-RS" sz="2200" dirty="0"/>
              <a:t> прави прекид који позива одговарајућу функцију ОС-а </a:t>
            </a:r>
            <a:r>
              <a:rPr lang="sr-Latn-CS" altLang="sr-Latn-RS" sz="2200" i="1" dirty="0" smtClean="0"/>
              <a:t>DOS</a:t>
            </a:r>
            <a:r>
              <a:rPr lang="en-US" altLang="sr-Latn-RS" sz="2200" dirty="0" smtClean="0"/>
              <a:t>:</a:t>
            </a:r>
          </a:p>
          <a:p>
            <a:pPr lvl="1"/>
            <a:r>
              <a:rPr lang="sr-Cyrl-RS" altLang="sr-Latn-RS" sz="2200" dirty="0" smtClean="0"/>
              <a:t>Поред овога, потребно је навести код  операције у регистру </a:t>
            </a:r>
            <a:r>
              <a:rPr lang="sr-Latn-RS" altLang="sr-Latn-RS" sz="2200" dirty="0" smtClean="0"/>
              <a:t>AH</a:t>
            </a:r>
            <a:endParaRPr lang="sr-Cyrl-RS" altLang="sr-Latn-RS" sz="2200" dirty="0" smtClean="0"/>
          </a:p>
          <a:p>
            <a:pPr lvl="1"/>
            <a:r>
              <a:rPr lang="sr-Cyrl-CS" altLang="sr-Latn-RS" sz="2200" dirty="0" smtClean="0"/>
              <a:t>На </a:t>
            </a:r>
            <a:r>
              <a:rPr lang="sr-Cyrl-CS" altLang="sr-Latn-RS" sz="2200" dirty="0"/>
              <a:t>пример, </a:t>
            </a:r>
            <a:r>
              <a:rPr lang="sr-Latn-CS" altLang="sr-Latn-RS" sz="2200" i="1" dirty="0" smtClean="0"/>
              <a:t>A</a:t>
            </a:r>
            <a:r>
              <a:rPr lang="sr-Latn-RS" altLang="sr-Latn-RS" sz="2200" i="1" dirty="0"/>
              <a:t>H</a:t>
            </a:r>
            <a:r>
              <a:rPr lang="sr-Cyrl-CS" altLang="sr-Latn-RS" sz="2200" dirty="0" smtClean="0"/>
              <a:t>=06</a:t>
            </a:r>
            <a:r>
              <a:rPr lang="sr-Latn-CS" altLang="sr-Latn-RS" sz="2200" i="1" dirty="0"/>
              <a:t>H</a:t>
            </a:r>
            <a:r>
              <a:rPr lang="sr-Cyrl-CS" altLang="sr-Latn-RS" sz="2200" dirty="0"/>
              <a:t> означава непосредан конзолни </a:t>
            </a:r>
            <a:r>
              <a:rPr lang="sr-Cyrl-CS" altLang="sr-Latn-RS" sz="2200" dirty="0" smtClean="0"/>
              <a:t>У/И</a:t>
            </a:r>
            <a:endParaRPr lang="sr-Latn-RS" altLang="sr-Latn-RS" sz="2200" dirty="0" smtClean="0"/>
          </a:p>
          <a:p>
            <a:pPr lvl="2"/>
            <a:r>
              <a:rPr lang="sr-Cyrl-RS" altLang="sr-Latn-RS" sz="1800" dirty="0" smtClean="0"/>
              <a:t>Има две придружене подфункције: унос са тастатуре и приказ унетог карактера</a:t>
            </a:r>
            <a:endParaRPr lang="sr-Cyrl-CS" altLang="sr-Latn-RS" sz="1800" dirty="0"/>
          </a:p>
          <a:p>
            <a:pPr lvl="2"/>
            <a:r>
              <a:rPr lang="sr-Cyrl-CS" altLang="sr-Latn-RS" sz="1700" dirty="0" smtClean="0"/>
              <a:t>Подфункција се спецификује другим регистром: </a:t>
            </a:r>
            <a:r>
              <a:rPr lang="sr-Latn-CS" altLang="sr-Latn-RS" sz="1700" i="1" dirty="0" smtClean="0"/>
              <a:t>DL</a:t>
            </a:r>
            <a:r>
              <a:rPr lang="en-US" altLang="sr-Latn-RS" sz="1700" dirty="0" smtClean="0"/>
              <a:t> </a:t>
            </a:r>
            <a:r>
              <a:rPr lang="en-US" altLang="sr-Latn-RS" sz="1700" dirty="0"/>
              <a:t>= </a:t>
            </a:r>
            <a:r>
              <a:rPr lang="sr-Latn-CS" altLang="sr-Latn-RS" sz="1700" i="1" dirty="0"/>
              <a:t>FFH</a:t>
            </a:r>
            <a:endParaRPr lang="sr-Cyrl-CS" altLang="sr-Latn-RS" sz="1700" dirty="0"/>
          </a:p>
          <a:p>
            <a:pPr lvl="2"/>
            <a:r>
              <a:rPr lang="sr-Cyrl-CS" altLang="sr-Latn-RS" sz="1800" dirty="0"/>
              <a:t>проверава се да ли на улазу постоји неки </a:t>
            </a:r>
            <a:r>
              <a:rPr lang="sr-Cyrl-CS" altLang="sr-Latn-RS" sz="1800" dirty="0" smtClean="0"/>
              <a:t>карактер</a:t>
            </a:r>
          </a:p>
          <a:p>
            <a:pPr lvl="2"/>
            <a:r>
              <a:rPr lang="sr-Cyrl-CS" altLang="sr-Latn-RS" sz="1800" dirty="0" smtClean="0"/>
              <a:t>У регистар </a:t>
            </a:r>
            <a:r>
              <a:rPr lang="sr-Latn-RS" altLang="sr-Latn-RS" sz="1800" dirty="0" smtClean="0"/>
              <a:t>AL </a:t>
            </a:r>
            <a:r>
              <a:rPr lang="sr-Cyrl-RS" altLang="sr-Latn-RS" sz="1800" dirty="0" smtClean="0"/>
              <a:t>се уписује повратна вредност, односно </a:t>
            </a:r>
            <a:r>
              <a:rPr lang="sr-Latn-RS" altLang="sr-Latn-RS" sz="1800" dirty="0" smtClean="0"/>
              <a:t>ASCII </a:t>
            </a:r>
            <a:r>
              <a:rPr lang="sr-Cyrl-RS" altLang="sr-Latn-RS" sz="1800" dirty="0" smtClean="0"/>
              <a:t>код унетог карактера</a:t>
            </a:r>
            <a:endParaRPr lang="sr-Latn-CS" altLang="sr-Latn-RS" sz="1800" i="1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12</a:t>
            </a:fld>
            <a:endParaRPr lang="sr-Latn-R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Изузеци (</a:t>
            </a:r>
            <a:r>
              <a:rPr lang="sr-Latn-CS" altLang="sr-Latn-RS" i="1"/>
              <a:t>Intel x86</a:t>
            </a:r>
            <a:r>
              <a:rPr lang="sr-Cyrl-CS" altLang="sr-Latn-RS"/>
              <a:t>)</a:t>
            </a:r>
          </a:p>
        </p:txBody>
      </p:sp>
      <p:sp>
        <p:nvSpPr>
          <p:cNvPr id="145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sr-Cyrl-CS" altLang="sr-Latn-RS" sz="2200" dirty="0"/>
              <a:t>Деле се на</a:t>
            </a:r>
          </a:p>
          <a:p>
            <a:pPr lvl="1">
              <a:lnSpc>
                <a:spcPct val="80000"/>
              </a:lnSpc>
            </a:pPr>
            <a:r>
              <a:rPr lang="sr-Cyrl-CS" altLang="sr-Latn-RS" sz="2100" dirty="0"/>
              <a:t>грешке (</a:t>
            </a:r>
            <a:r>
              <a:rPr lang="sr-Latn-CS" altLang="sr-Latn-RS" sz="2100" i="1" dirty="0"/>
              <a:t>fault</a:t>
            </a:r>
            <a:r>
              <a:rPr lang="sr-Cyrl-CS" altLang="sr-Latn-RS" sz="2100" dirty="0"/>
              <a:t>)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грешке се јављају при стању које је претходило извршавању инструкције која је произвела грешку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након обраде прекида, инструкција ће бити поновљена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пример: промашај странице или </a:t>
            </a:r>
            <a:r>
              <a:rPr lang="sr-Cyrl-CS" altLang="sr-Latn-RS" sz="1800" dirty="0" smtClean="0"/>
              <a:t>сегмента, јер инструкција мора бити поновљена како би се приступило податку који је сада, након прекида унутар меморије. </a:t>
            </a:r>
            <a:endParaRPr lang="sr-Latn-CS" altLang="sr-Latn-RS" sz="1800" dirty="0"/>
          </a:p>
          <a:p>
            <a:pPr lvl="1">
              <a:lnSpc>
                <a:spcPct val="80000"/>
              </a:lnSpc>
            </a:pPr>
            <a:r>
              <a:rPr lang="sr-Cyrl-CS" altLang="sr-Latn-RS" sz="2100" dirty="0"/>
              <a:t>замке </a:t>
            </a:r>
            <a:r>
              <a:rPr lang="sr-Latn-CS" altLang="sr-Latn-RS" sz="2100" dirty="0"/>
              <a:t>(</a:t>
            </a:r>
            <a:r>
              <a:rPr lang="sr-Latn-CS" altLang="sr-Latn-RS" sz="2100" i="1" dirty="0"/>
              <a:t>trap</a:t>
            </a:r>
            <a:r>
              <a:rPr lang="sr-Latn-CS" altLang="sr-Latn-RS" sz="2100" dirty="0"/>
              <a:t>)</a:t>
            </a:r>
            <a:endParaRPr lang="sr-Cyrl-CS" altLang="sr-Latn-RS" sz="2100" dirty="0"/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замке се јављају са условима након извршавања инструкције која је произвела грешку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након обраде прекида, биће извршена наредна инструкција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пример: прекорачење, кориснички прекиди</a:t>
            </a:r>
            <a:endParaRPr lang="sr-Latn-CS" altLang="sr-Latn-RS" sz="1800" dirty="0"/>
          </a:p>
          <a:p>
            <a:pPr lvl="1">
              <a:lnSpc>
                <a:spcPct val="80000"/>
              </a:lnSpc>
            </a:pPr>
            <a:r>
              <a:rPr lang="sr-Cyrl-CS" altLang="sr-Latn-RS" sz="2100" dirty="0"/>
              <a:t>заустављања </a:t>
            </a:r>
            <a:r>
              <a:rPr lang="sr-Latn-CS" altLang="sr-Latn-RS" sz="2100" dirty="0"/>
              <a:t>(</a:t>
            </a:r>
            <a:r>
              <a:rPr lang="sr-Latn-CS" altLang="sr-Latn-RS" sz="2100" i="1" dirty="0"/>
              <a:t>abort</a:t>
            </a:r>
            <a:r>
              <a:rPr lang="sr-Latn-CS" altLang="sr-Latn-RS" sz="2100" dirty="0"/>
              <a:t>)</a:t>
            </a:r>
            <a:endParaRPr lang="sr-Cyrl-CS" altLang="sr-Latn-RS" sz="2100" dirty="0"/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пријављују озбиљне проблеме, </a:t>
            </a:r>
            <a:r>
              <a:rPr lang="sr-Cyrl-CS" altLang="sr-Latn-RS" sz="1800" dirty="0" smtClean="0"/>
              <a:t/>
            </a:r>
            <a:br>
              <a:rPr lang="sr-Cyrl-CS" altLang="sr-Latn-RS" sz="1800" dirty="0" smtClean="0"/>
            </a:br>
            <a:r>
              <a:rPr lang="sr-Cyrl-CS" altLang="sr-Latn-RS" sz="1800" dirty="0" smtClean="0"/>
              <a:t>могуће </a:t>
            </a:r>
            <a:r>
              <a:rPr lang="sr-Cyrl-CS" altLang="sr-Latn-RS" sz="1800" dirty="0"/>
              <a:t>је да не може ни бити препозната инструкција која је произвела прекид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једино што опслужилац може да уради јесте да прекине процес</a:t>
            </a:r>
          </a:p>
          <a:p>
            <a:pPr lvl="2">
              <a:lnSpc>
                <a:spcPct val="80000"/>
              </a:lnSpc>
            </a:pPr>
            <a:r>
              <a:rPr lang="sr-Cyrl-CS" altLang="sr-Latn-RS" sz="1800" dirty="0"/>
              <a:t>пример: хардверске неисправности, неконзистентне вредности системских таблица и сл.</a:t>
            </a:r>
            <a:endParaRPr lang="en-US" altLang="sr-Latn-RS" sz="1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13</a:t>
            </a:fld>
            <a:endParaRPr lang="sr-Latn-R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Примери изузетака</a:t>
            </a:r>
          </a:p>
        </p:txBody>
      </p:sp>
      <p:sp>
        <p:nvSpPr>
          <p:cNvPr id="145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Неки изузеци су унапред дефинисани</a:t>
            </a:r>
          </a:p>
          <a:p>
            <a:pPr lvl="1"/>
            <a:r>
              <a:rPr lang="sr-Cyrl-CS" altLang="sr-Latn-RS"/>
              <a:t>0 – грешка дељења</a:t>
            </a:r>
          </a:p>
          <a:p>
            <a:pPr lvl="1"/>
            <a:r>
              <a:rPr lang="sr-Cyrl-CS" altLang="sr-Latn-RS"/>
              <a:t>1 – један-корак</a:t>
            </a:r>
          </a:p>
          <a:p>
            <a:pPr lvl="2"/>
            <a:r>
              <a:rPr lang="sr-Cyrl-CS" altLang="sr-Latn-RS"/>
              <a:t>ако је постављена заставица замке (</a:t>
            </a:r>
            <a:r>
              <a:rPr lang="sr-Latn-CS" altLang="sr-Latn-RS" i="1"/>
              <a:t>TF=1</a:t>
            </a:r>
            <a:r>
              <a:rPr lang="sr-Cyrl-CS" altLang="sr-Latn-RS"/>
              <a:t>), после сваке извршене инструкције се прави ова замка</a:t>
            </a:r>
          </a:p>
          <a:p>
            <a:pPr lvl="2"/>
            <a:r>
              <a:rPr lang="sr-Cyrl-CS" altLang="sr-Latn-RS"/>
              <a:t>користи се за дебаговање</a:t>
            </a:r>
          </a:p>
          <a:p>
            <a:pPr lvl="1"/>
            <a:r>
              <a:rPr lang="sr-Cyrl-CS" altLang="sr-Latn-RS"/>
              <a:t>2 – тачка прекида</a:t>
            </a:r>
          </a:p>
          <a:p>
            <a:pPr lvl="2"/>
            <a:r>
              <a:rPr lang="sr-Cyrl-CS" altLang="sr-Latn-RS"/>
              <a:t>тачка прекида у коду, за дебаговање</a:t>
            </a:r>
          </a:p>
          <a:p>
            <a:pPr lvl="1"/>
            <a:r>
              <a:rPr lang="sr-Cyrl-CS" altLang="sr-Latn-RS"/>
              <a:t>3 – прекорачење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14</a:t>
            </a:fld>
            <a:endParaRPr lang="sr-Latn-R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Хардверски прекиди (</a:t>
            </a:r>
            <a:r>
              <a:rPr lang="en-US" altLang="sr-Latn-RS" i="1"/>
              <a:t>Intel x86</a:t>
            </a:r>
            <a:r>
              <a:rPr lang="sr-Cyrl-CS" altLang="sr-Latn-RS"/>
              <a:t>)</a:t>
            </a:r>
          </a:p>
        </p:txBody>
      </p:sp>
      <p:sp>
        <p:nvSpPr>
          <p:cNvPr id="145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Немаскирајући прекид се изазива довођењем сигнала на ножицу </a:t>
            </a:r>
            <a:r>
              <a:rPr lang="sr-Latn-CS" altLang="sr-Latn-RS" i="1"/>
              <a:t>NMI</a:t>
            </a:r>
            <a:r>
              <a:rPr lang="sr-Cyrl-CS" altLang="sr-Latn-RS"/>
              <a:t> процесора</a:t>
            </a:r>
          </a:p>
          <a:p>
            <a:pPr lvl="1"/>
            <a:r>
              <a:rPr lang="sr-Cyrl-CS" altLang="sr-Latn-RS"/>
              <a:t>процесор увек одмах реагује на овај прекид</a:t>
            </a:r>
          </a:p>
          <a:p>
            <a:pPr lvl="1"/>
            <a:r>
              <a:rPr lang="sr-Cyrl-CS" altLang="sr-Latn-RS"/>
              <a:t>он се не може софтверски маскирати</a:t>
            </a:r>
          </a:p>
          <a:p>
            <a:pPr lvl="1"/>
            <a:r>
              <a:rPr lang="sr-Cyrl-CS" altLang="sr-Latn-RS"/>
              <a:t>његов тип (број) је 2</a:t>
            </a:r>
          </a:p>
          <a:p>
            <a:r>
              <a:rPr lang="sr-Cyrl-CS" altLang="sr-Latn-RS"/>
              <a:t>Сви остали прекиди су маскирајући</a:t>
            </a:r>
          </a:p>
          <a:p>
            <a:pPr lvl="1"/>
            <a:r>
              <a:rPr lang="sr-Cyrl-CS" altLang="sr-Latn-RS"/>
              <a:t>изазивају се довођењем сигнала на ножицу </a:t>
            </a:r>
            <a:r>
              <a:rPr lang="sr-Latn-CS" altLang="sr-Latn-RS" i="1"/>
              <a:t>INTR</a:t>
            </a:r>
            <a:r>
              <a:rPr lang="sr-Cyrl-CS" altLang="sr-Latn-RS"/>
              <a:t> процесора</a:t>
            </a:r>
          </a:p>
          <a:p>
            <a:pPr lvl="1"/>
            <a:r>
              <a:rPr lang="sr-Cyrl-CS" altLang="sr-Latn-RS"/>
              <a:t>процесор реагује само ако је заставица </a:t>
            </a:r>
            <a:r>
              <a:rPr lang="sr-Latn-CS" altLang="sr-Latn-RS" i="1"/>
              <a:t>IF </a:t>
            </a:r>
            <a:r>
              <a:rPr lang="sr-Latn-CS" altLang="sr-Latn-RS"/>
              <a:t>= 1 (</a:t>
            </a:r>
            <a:r>
              <a:rPr lang="sr-Latn-CS" altLang="sr-Latn-RS" i="1"/>
              <a:t>interrupt enable flag</a:t>
            </a:r>
            <a:r>
              <a:rPr lang="sr-Latn-CS" altLang="sr-Latn-RS"/>
              <a:t>)</a:t>
            </a:r>
          </a:p>
          <a:p>
            <a:pPr lvl="1"/>
            <a:r>
              <a:rPr lang="sr-Cyrl-CS" altLang="sr-Latn-RS"/>
              <a:t>значи, може се софтверски маскирати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15</a:t>
            </a:fld>
            <a:endParaRPr lang="sr-Latn-R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Препознавање типа прекида</a:t>
            </a:r>
          </a:p>
        </p:txBody>
      </p:sp>
      <p:sp>
        <p:nvSpPr>
          <p:cNvPr id="145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Уређај поставља сигнал </a:t>
            </a:r>
            <a:r>
              <a:rPr lang="sr-Latn-CS" altLang="sr-Latn-RS" i="1" dirty="0"/>
              <a:t>INTR</a:t>
            </a:r>
          </a:p>
          <a:p>
            <a:r>
              <a:rPr lang="sr-Cyrl-CS" altLang="sr-Latn-RS" dirty="0"/>
              <a:t>Процесор реагује започињањем секвенце прихватања прекида</a:t>
            </a:r>
          </a:p>
          <a:p>
            <a:pPr lvl="1"/>
            <a:r>
              <a:rPr lang="sr-Cyrl-CS" altLang="sr-Latn-RS" dirty="0"/>
              <a:t>као део те секвенце, шаље сигнал </a:t>
            </a:r>
            <a:r>
              <a:rPr lang="sr-Latn-CS" altLang="sr-Latn-RS" i="1" dirty="0"/>
              <a:t>INTA</a:t>
            </a:r>
            <a:r>
              <a:rPr lang="sr-Cyrl-CS" altLang="sr-Latn-RS" dirty="0"/>
              <a:t> уређају</a:t>
            </a:r>
          </a:p>
          <a:p>
            <a:r>
              <a:rPr lang="sr-Cyrl-CS" altLang="sr-Latn-RS" dirty="0"/>
              <a:t>Уређај реагује на сигнал </a:t>
            </a:r>
            <a:r>
              <a:rPr lang="sr-Latn-CS" altLang="sr-Latn-RS" i="1" dirty="0"/>
              <a:t>INTA</a:t>
            </a:r>
            <a:r>
              <a:rPr lang="sr-Cyrl-CS" altLang="sr-Latn-RS" dirty="0"/>
              <a:t> постављањем идентификације (броја, типа) прекида на магистралу података</a:t>
            </a:r>
          </a:p>
          <a:p>
            <a:pPr lvl="1"/>
            <a:r>
              <a:rPr lang="sr-Cyrl-CS" altLang="sr-Latn-RS" dirty="0"/>
              <a:t>у случају фамилије </a:t>
            </a:r>
            <a:r>
              <a:rPr lang="sr-Latn-CS" altLang="sr-Latn-RS" i="1" dirty="0"/>
              <a:t>x86</a:t>
            </a:r>
            <a:r>
              <a:rPr lang="sr-Cyrl-CS" altLang="sr-Latn-RS" dirty="0"/>
              <a:t> тип прекида је 8-битни број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16</a:t>
            </a:fld>
            <a:endParaRPr lang="sr-Latn-R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Контролери прекида</a:t>
            </a:r>
          </a:p>
        </p:txBody>
      </p:sp>
      <p:sp>
        <p:nvSpPr>
          <p:cNvPr id="145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Ако је више уређаја у прилици да изазива прекиде, </a:t>
            </a:r>
            <a:r>
              <a:rPr lang="en-US" altLang="sr-Latn-RS" dirty="0" smtClean="0"/>
              <a:t/>
            </a:r>
            <a:br>
              <a:rPr lang="en-US" altLang="sr-Latn-RS" dirty="0" smtClean="0"/>
            </a:br>
            <a:r>
              <a:rPr lang="sr-Cyrl-CS" altLang="sr-Latn-RS" dirty="0" smtClean="0"/>
              <a:t>постоји </a:t>
            </a:r>
            <a:r>
              <a:rPr lang="sr-Cyrl-CS" altLang="sr-Latn-RS" dirty="0"/>
              <a:t>могућност да више прекида настане у исто време</a:t>
            </a:r>
          </a:p>
          <a:p>
            <a:r>
              <a:rPr lang="sr-Cyrl-CS" altLang="sr-Latn-RS" dirty="0"/>
              <a:t>Проблем је у томе што се сви прекиди пријављују на исти начин и путем истих сигнала</a:t>
            </a:r>
          </a:p>
          <a:p>
            <a:r>
              <a:rPr lang="sr-Cyrl-CS" altLang="sr-Latn-RS" dirty="0"/>
              <a:t>То се решава помоћу додатног уређаја – контролера прекида</a:t>
            </a:r>
          </a:p>
          <a:p>
            <a:r>
              <a:rPr lang="sr-Cyrl-CS" altLang="sr-Latn-RS" dirty="0"/>
              <a:t>Контролер прекида служи као посредник између уређаја и процесора при изазивању </a:t>
            </a:r>
            <a:r>
              <a:rPr lang="sr-Cyrl-CS" altLang="sr-Latn-RS" dirty="0" smtClean="0"/>
              <a:t>прекида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17</a:t>
            </a:fld>
            <a:endParaRPr lang="sr-Latn-R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Програмибилни контролер прекида </a:t>
            </a:r>
            <a:r>
              <a:rPr lang="sr-Latn-CS" altLang="sr-Latn-RS" i="1" dirty="0"/>
              <a:t>PIC </a:t>
            </a:r>
            <a:r>
              <a:rPr lang="sr-Cyrl-CS" altLang="sr-Latn-RS" dirty="0"/>
              <a:t>8259</a:t>
            </a:r>
          </a:p>
        </p:txBody>
      </p:sp>
      <p:sp>
        <p:nvSpPr>
          <p:cNvPr id="145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Пример контролера прекида је</a:t>
            </a:r>
            <a:r>
              <a:rPr lang="en-US" altLang="sr-Latn-RS"/>
              <a:t> </a:t>
            </a:r>
            <a:r>
              <a:rPr lang="sr-Cyrl-CS" altLang="sr-Latn-RS"/>
              <a:t>чип </a:t>
            </a:r>
            <a:r>
              <a:rPr lang="sr-Latn-CS" altLang="sr-Latn-RS" i="1"/>
              <a:t>Intel PIC 8259</a:t>
            </a:r>
            <a:endParaRPr lang="sr-Cyrl-CS" altLang="sr-Latn-RS" i="1"/>
          </a:p>
          <a:p>
            <a:r>
              <a:rPr lang="sr-Cyrl-CS" altLang="sr-Latn-RS"/>
              <a:t>Може да опслужује до 8 уређаја</a:t>
            </a:r>
          </a:p>
          <a:p>
            <a:pPr lvl="1"/>
            <a:r>
              <a:rPr lang="sr-Cyrl-CS" altLang="sr-Latn-RS"/>
              <a:t>сваки уређај има по једну линију према контролеру, којом покушава да изазове прекид</a:t>
            </a:r>
          </a:p>
          <a:p>
            <a:pPr lvl="1"/>
            <a:r>
              <a:rPr lang="sr-Cyrl-CS" altLang="sr-Latn-RS"/>
              <a:t>са процесором се везује преко линија </a:t>
            </a:r>
            <a:r>
              <a:rPr lang="sr-Latn-CS" altLang="sr-Latn-RS" i="1"/>
              <a:t>INTR</a:t>
            </a:r>
            <a:r>
              <a:rPr lang="sr-Cyrl-CS" altLang="sr-Latn-RS"/>
              <a:t> и </a:t>
            </a:r>
            <a:r>
              <a:rPr lang="sr-Latn-CS" altLang="sr-Latn-RS" i="1"/>
              <a:t>INTA</a:t>
            </a:r>
            <a:r>
              <a:rPr lang="sr-Cyrl-CS" altLang="sr-Latn-RS"/>
              <a:t> и магистрале података</a:t>
            </a:r>
          </a:p>
          <a:p>
            <a:r>
              <a:rPr lang="sr-Cyrl-CS" altLang="sr-Latn-RS"/>
              <a:t>У случају да више уређаја истовремено затражи прекид, контролер серијализује те прекиде на основу приоритета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18</a:t>
            </a:fld>
            <a:endParaRPr lang="sr-Latn-R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/>
              <a:t>PIC</a:t>
            </a:r>
            <a:r>
              <a:rPr lang="sr-Cyrl-CS" altLang="sr-Latn-RS"/>
              <a:t> 8259</a:t>
            </a:r>
          </a:p>
        </p:txBody>
      </p:sp>
      <p:pic>
        <p:nvPicPr>
          <p:cNvPr id="14571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1"/>
            <a:ext cx="8458200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19</a:t>
            </a:fld>
            <a:endParaRPr lang="sr-Latn-R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Функција система прекида</a:t>
            </a:r>
          </a:p>
        </p:txBody>
      </p:sp>
      <p:sp>
        <p:nvSpPr>
          <p:cNvPr id="140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Систем прекида представља један од механизама за управљање током рада процесора</a:t>
            </a:r>
          </a:p>
          <a:p>
            <a:pPr lvl="1"/>
            <a:r>
              <a:rPr lang="sr-Cyrl-CS" altLang="sr-Latn-RS"/>
              <a:t>поред програмских позива и скокова</a:t>
            </a:r>
          </a:p>
          <a:p>
            <a:pPr lvl="4"/>
            <a:endParaRPr lang="sr-Cyrl-CS" altLang="sr-Latn-RS"/>
          </a:p>
          <a:p>
            <a:r>
              <a:rPr lang="sr-Cyrl-CS" altLang="sr-Latn-RS"/>
              <a:t>У основне примене система прекида улазе</a:t>
            </a:r>
          </a:p>
          <a:p>
            <a:pPr lvl="1"/>
            <a:r>
              <a:rPr lang="sr-Cyrl-CS" altLang="sr-Latn-RS"/>
              <a:t>комуникација са У/И уређајима</a:t>
            </a:r>
          </a:p>
          <a:p>
            <a:pPr lvl="1"/>
            <a:r>
              <a:rPr lang="sr-Cyrl-CS" altLang="sr-Latn-RS"/>
              <a:t>употреба основних услуга ОС-а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Програмирање </a:t>
            </a:r>
            <a:r>
              <a:rPr lang="sr-Latn-CS" altLang="sr-Latn-RS" i="1"/>
              <a:t>PIC 8259</a:t>
            </a:r>
            <a:endParaRPr lang="sr-Cyrl-CS" altLang="sr-Latn-RS" i="1"/>
          </a:p>
        </p:txBody>
      </p:sp>
      <p:sp>
        <p:nvSpPr>
          <p:cNvPr id="145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sr-Latn-CS" altLang="sr-Latn-RS" sz="2200" i="1"/>
              <a:t>PIC</a:t>
            </a:r>
            <a:r>
              <a:rPr lang="sr-Latn-CS" altLang="sr-Latn-RS" sz="2200"/>
              <a:t> </a:t>
            </a:r>
            <a:r>
              <a:rPr lang="sr-Cyrl-CS" altLang="sr-Latn-RS" sz="2200"/>
              <a:t>8259 има два регистра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100"/>
              <a:t>8-битни командни регистар </a:t>
            </a:r>
            <a:r>
              <a:rPr lang="en-US" altLang="sr-Latn-RS" sz="2100"/>
              <a:t>(</a:t>
            </a:r>
            <a:r>
              <a:rPr lang="en-US" altLang="sr-Latn-RS" sz="2100" i="1"/>
              <a:t>ICR</a:t>
            </a:r>
            <a:r>
              <a:rPr lang="en-US" altLang="sr-Latn-RS" sz="2100"/>
              <a:t>)</a:t>
            </a:r>
            <a:endParaRPr lang="sr-Cyrl-CS" altLang="sr-Latn-RS" sz="2100"/>
          </a:p>
          <a:p>
            <a:pPr lvl="2">
              <a:lnSpc>
                <a:spcPct val="90000"/>
              </a:lnSpc>
            </a:pPr>
            <a:r>
              <a:rPr lang="sr-Cyrl-CS" altLang="sr-Latn-RS" sz="1800"/>
              <a:t>користи се за програмирање контролера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/>
              <a:t>подразумевани приоритети су од навишег: 0,1,...,7</a:t>
            </a:r>
            <a:endParaRPr lang="en-US" altLang="sr-Latn-RS" sz="1800"/>
          </a:p>
          <a:p>
            <a:pPr lvl="1">
              <a:lnSpc>
                <a:spcPct val="90000"/>
              </a:lnSpc>
            </a:pPr>
            <a:r>
              <a:rPr lang="sr-Cyrl-CS" altLang="sr-Latn-RS" sz="2100"/>
              <a:t>8-битни регистар</a:t>
            </a:r>
            <a:r>
              <a:rPr lang="en-US" altLang="sr-Latn-RS" sz="2100"/>
              <a:t> </a:t>
            </a:r>
            <a:r>
              <a:rPr lang="sr-Cyrl-CS" altLang="sr-Latn-RS" sz="2100"/>
              <a:t>маске </a:t>
            </a:r>
            <a:r>
              <a:rPr lang="en-US" altLang="sr-Latn-RS" sz="2100"/>
              <a:t>(</a:t>
            </a:r>
            <a:r>
              <a:rPr lang="en-US" altLang="sr-Latn-RS" sz="2100" i="1"/>
              <a:t>I</a:t>
            </a:r>
            <a:r>
              <a:rPr lang="sr-Latn-CS" altLang="sr-Latn-RS" sz="2100" i="1"/>
              <a:t>M</a:t>
            </a:r>
            <a:r>
              <a:rPr lang="en-US" altLang="sr-Latn-RS" sz="2100" i="1"/>
              <a:t>R</a:t>
            </a:r>
            <a:r>
              <a:rPr lang="en-US" altLang="sr-Latn-RS" sz="2100"/>
              <a:t>)</a:t>
            </a:r>
            <a:endParaRPr lang="sr-Cyrl-CS" altLang="sr-Latn-RS" sz="2100"/>
          </a:p>
          <a:p>
            <a:pPr lvl="2">
              <a:lnSpc>
                <a:spcPct val="90000"/>
              </a:lnSpc>
            </a:pPr>
            <a:r>
              <a:rPr lang="sr-Cyrl-CS" altLang="sr-Latn-RS" sz="1800"/>
              <a:t>користи се за допуштање и онемогућавање појединачних прекида</a:t>
            </a:r>
            <a:endParaRPr lang="en-US" altLang="sr-Latn-RS" sz="1800"/>
          </a:p>
          <a:p>
            <a:pPr>
              <a:lnSpc>
                <a:spcPct val="90000"/>
              </a:lnSpc>
            </a:pPr>
            <a:r>
              <a:rPr lang="sr-Cyrl-CS" altLang="sr-Latn-RS" sz="2200"/>
              <a:t>Програмирање се остварује комуникацијом процесора са контролером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100"/>
              <a:t>путем магистрале података и адреса: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/>
              <a:t>20</a:t>
            </a:r>
            <a:r>
              <a:rPr lang="sr-Latn-CS" altLang="sr-Latn-RS" sz="1800"/>
              <a:t>H</a:t>
            </a:r>
            <a:r>
              <a:rPr lang="sr-Cyrl-CS" altLang="sr-Latn-RS" sz="1800"/>
              <a:t> – за регистар </a:t>
            </a:r>
            <a:r>
              <a:rPr lang="sr-Latn-CS" altLang="sr-Latn-RS" sz="1800" i="1"/>
              <a:t>ICR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/>
              <a:t>2</a:t>
            </a:r>
            <a:r>
              <a:rPr lang="sr-Latn-CS" altLang="sr-Latn-RS" sz="1800"/>
              <a:t>1H</a:t>
            </a:r>
            <a:r>
              <a:rPr lang="sr-Cyrl-CS" altLang="sr-Latn-RS" sz="1800"/>
              <a:t> – за регистар </a:t>
            </a:r>
            <a:r>
              <a:rPr lang="sr-Latn-CS" altLang="sr-Latn-RS" sz="1800" i="1"/>
              <a:t>IMR</a:t>
            </a:r>
          </a:p>
          <a:p>
            <a:pPr>
              <a:lnSpc>
                <a:spcPct val="90000"/>
              </a:lnSpc>
            </a:pPr>
            <a:r>
              <a:rPr lang="sr-Cyrl-CS" altLang="sr-Latn-RS" sz="2200"/>
              <a:t>Типови прекида се додељују одређивањем најнижег типа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100"/>
              <a:t>то је тип прекида 0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100"/>
              <a:t>остали типови су у распону +1 до +7</a:t>
            </a:r>
            <a:endParaRPr lang="sr-Latn-CS" altLang="sr-Latn-RS" sz="21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20</a:t>
            </a:fld>
            <a:endParaRPr lang="sr-Latn-R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Маскирање прекида и </a:t>
            </a:r>
            <a:r>
              <a:rPr lang="sr-Latn-CS" altLang="sr-Latn-RS" i="1"/>
              <a:t>PIC 8259</a:t>
            </a:r>
            <a:endParaRPr lang="sr-Cyrl-CS" altLang="sr-Latn-RS" i="1"/>
          </a:p>
        </p:txBody>
      </p:sp>
      <p:sp>
        <p:nvSpPr>
          <p:cNvPr id="145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Блокирање свих прекида се остварује постављањем заставице процесора </a:t>
            </a:r>
            <a:r>
              <a:rPr lang="sr-Latn-CS" altLang="sr-Latn-RS" i="1"/>
              <a:t>IF=0</a:t>
            </a:r>
            <a:r>
              <a:rPr lang="sr-Cyrl-CS" altLang="sr-Latn-RS" i="1"/>
              <a:t> </a:t>
            </a:r>
            <a:endParaRPr lang="en-US" altLang="sr-Latn-RS"/>
          </a:p>
          <a:p>
            <a:r>
              <a:rPr lang="sr-Cyrl-CS" altLang="sr-Latn-RS"/>
              <a:t>Блокирање појединачних прекида се остварује постављањем регистра </a:t>
            </a:r>
            <a:r>
              <a:rPr lang="sr-Latn-CS" altLang="sr-Latn-RS" i="1"/>
              <a:t>IMR</a:t>
            </a:r>
            <a:r>
              <a:rPr lang="sr-Cyrl-CS" altLang="sr-Latn-RS"/>
              <a:t> контролера</a:t>
            </a:r>
          </a:p>
          <a:p>
            <a:pPr lvl="1"/>
            <a:r>
              <a:rPr lang="sr-Cyrl-CS" altLang="sr-Latn-RS"/>
              <a:t>бит 0 – прекид је омогућен</a:t>
            </a:r>
          </a:p>
          <a:p>
            <a:pPr lvl="1"/>
            <a:r>
              <a:rPr lang="sr-Cyrl-CS" altLang="sr-Latn-RS"/>
              <a:t>бит 1 – прекид је онемогућен</a:t>
            </a:r>
          </a:p>
          <a:p>
            <a:r>
              <a:rPr lang="sr-Cyrl-CS" altLang="sr-Latn-RS"/>
              <a:t>На пример, омогућавање само прекида 0 се постиже инструкцијама:</a:t>
            </a:r>
            <a:br>
              <a:rPr lang="sr-Cyrl-CS" altLang="sr-Latn-RS"/>
            </a:br>
            <a:r>
              <a:rPr lang="sr-Cyrl-CS" altLang="sr-Latn-RS"/>
              <a:t>	</a:t>
            </a:r>
            <a:r>
              <a:rPr lang="sr-Latn-CS" altLang="sr-Latn-RS"/>
              <a:t>mov	AL, 0FEH</a:t>
            </a:r>
            <a:br>
              <a:rPr lang="sr-Latn-CS" altLang="sr-Latn-RS"/>
            </a:br>
            <a:r>
              <a:rPr lang="sr-Latn-CS" altLang="sr-Latn-RS"/>
              <a:t>	out 	21H, AL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21</a:t>
            </a:fld>
            <a:endParaRPr lang="sr-Latn-R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Опслуживање прекида и </a:t>
            </a:r>
            <a:r>
              <a:rPr lang="sr-Latn-CS" altLang="sr-Latn-RS" i="1" dirty="0"/>
              <a:t>PIC 8259</a:t>
            </a:r>
            <a:endParaRPr lang="sr-Cyrl-CS" altLang="sr-Latn-RS" dirty="0"/>
          </a:p>
        </p:txBody>
      </p:sp>
      <p:sp>
        <p:nvSpPr>
          <p:cNvPr id="146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sr-Cyrl-CS" altLang="sr-Latn-RS"/>
              <a:t>Сваки пут при завршетку обраде прекида који су изазвани посредством контролера, неопходно је јавити контролеру да је обрада завршена</a:t>
            </a:r>
          </a:p>
          <a:p>
            <a:pPr>
              <a:lnSpc>
                <a:spcPct val="90000"/>
              </a:lnSpc>
            </a:pPr>
            <a:r>
              <a:rPr lang="sr-Cyrl-CS" altLang="sr-Latn-RS"/>
              <a:t>То се ради посредством командног регистра, слањем кода </a:t>
            </a:r>
            <a:r>
              <a:rPr lang="sr-Latn-CS" altLang="sr-Latn-RS" i="1"/>
              <a:t>20H </a:t>
            </a:r>
            <a:r>
              <a:rPr lang="sr-Latn-CS" altLang="sr-Latn-RS"/>
              <a:t>(</a:t>
            </a:r>
            <a:r>
              <a:rPr lang="sr-Cyrl-CS" altLang="sr-Latn-RS"/>
              <a:t>назива се </a:t>
            </a:r>
            <a:r>
              <a:rPr lang="sr-Latn-CS" altLang="sr-Latn-RS" i="1"/>
              <a:t>EOI – end of interrupt</a:t>
            </a:r>
            <a:r>
              <a:rPr lang="sr-Latn-CS" altLang="sr-Latn-RS"/>
              <a:t>)</a:t>
            </a:r>
            <a:r>
              <a:rPr lang="sr-Cyrl-CS" altLang="sr-Latn-RS"/>
              <a:t>, који означава крај обраде</a:t>
            </a:r>
          </a:p>
          <a:p>
            <a:pPr>
              <a:lnSpc>
                <a:spcPct val="90000"/>
              </a:lnSpc>
            </a:pPr>
            <a:r>
              <a:rPr lang="sr-Cyrl-CS" altLang="sr-Latn-RS"/>
              <a:t>Након тога контролер може да настави са изазивањем нових прекида</a:t>
            </a:r>
          </a:p>
          <a:p>
            <a:pPr>
              <a:lnSpc>
                <a:spcPct val="90000"/>
              </a:lnSpc>
            </a:pPr>
            <a:r>
              <a:rPr lang="sr-Cyrl-CS" altLang="sr-Latn-RS"/>
              <a:t>Пример:</a:t>
            </a:r>
            <a:br>
              <a:rPr lang="sr-Cyrl-CS" altLang="sr-Latn-RS"/>
            </a:br>
            <a:r>
              <a:rPr lang="sr-Cyrl-CS" altLang="sr-Latn-RS"/>
              <a:t>	</a:t>
            </a:r>
            <a:r>
              <a:rPr lang="sr-Latn-CS" altLang="sr-Latn-RS"/>
              <a:t>mov	AL, 20H</a:t>
            </a:r>
            <a:br>
              <a:rPr lang="sr-Latn-CS" altLang="sr-Latn-RS"/>
            </a:br>
            <a:r>
              <a:rPr lang="sr-Latn-CS" altLang="sr-Latn-RS"/>
              <a:t>	out	20H, AL</a:t>
            </a:r>
            <a:br>
              <a:rPr lang="sr-Latn-CS" altLang="sr-Latn-RS"/>
            </a:br>
            <a:r>
              <a:rPr lang="sr-Latn-CS" altLang="sr-Latn-RS"/>
              <a:t>	iret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22</a:t>
            </a:fld>
            <a:endParaRPr lang="sr-Latn-R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Начин рада прекида</a:t>
            </a:r>
          </a:p>
        </p:txBody>
      </p:sp>
      <p:sp>
        <p:nvSpPr>
          <p:cNvPr id="140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Прекиди се могу изазвати хардверски или софтверски</a:t>
            </a:r>
          </a:p>
          <a:p>
            <a:r>
              <a:rPr lang="sr-Cyrl-CS" altLang="sr-Latn-RS"/>
              <a:t>По наступању прекида, тренутно извршавани програм се прекида и прелази се на контролну процедуру која се назива </a:t>
            </a:r>
            <a:r>
              <a:rPr lang="sr-Cyrl-CS" altLang="sr-Latn-RS" i="1"/>
              <a:t>рутина за обраду прекида </a:t>
            </a:r>
            <a:r>
              <a:rPr lang="sr-Cyrl-CS" altLang="sr-Latn-RS"/>
              <a:t>(</a:t>
            </a:r>
            <a:r>
              <a:rPr lang="sr-Latn-CS" altLang="sr-Latn-RS" i="1"/>
              <a:t>interrupt service routine</a:t>
            </a:r>
            <a:r>
              <a:rPr lang="sr-Cyrl-CS" altLang="sr-Latn-RS"/>
              <a:t>) или </a:t>
            </a:r>
            <a:r>
              <a:rPr lang="sr-Cyrl-CS" altLang="sr-Latn-RS" i="1"/>
              <a:t>опслужилац прекида </a:t>
            </a:r>
            <a:r>
              <a:rPr lang="sr-Cyrl-CS" altLang="sr-Latn-RS"/>
              <a:t>(</a:t>
            </a:r>
            <a:r>
              <a:rPr lang="sr-Latn-CS" altLang="sr-Latn-RS" i="1"/>
              <a:t>interrupt handler</a:t>
            </a:r>
            <a:r>
              <a:rPr lang="sr-Cyrl-CS" altLang="sr-Latn-RS"/>
              <a:t>)</a:t>
            </a:r>
          </a:p>
          <a:p>
            <a:r>
              <a:rPr lang="sr-Cyrl-CS" altLang="sr-Latn-RS"/>
              <a:t>Када се опслуживање прекида доврши, програм наставља са извршавањем од места на коме је прекинут</a:t>
            </a:r>
          </a:p>
          <a:p>
            <a:pPr lvl="1"/>
            <a:r>
              <a:rPr lang="sr-Cyrl-CS" altLang="sr-Latn-RS"/>
              <a:t>слично као у случају позивања потпрограма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Хардверски прекиди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sr-Cyrl-CS" altLang="sr-Latn-RS"/>
              <a:t>Производе се од стране спољашњих уређаја</a:t>
            </a:r>
          </a:p>
          <a:p>
            <a:r>
              <a:rPr lang="sr-Cyrl-CS" altLang="sr-Latn-RS"/>
              <a:t>Називају се и </a:t>
            </a:r>
            <a:r>
              <a:rPr lang="sr-Cyrl-CS" altLang="sr-Latn-RS" i="1"/>
              <a:t>неплански </a:t>
            </a:r>
            <a:r>
              <a:rPr lang="sr-Cyrl-CS" altLang="sr-Latn-RS"/>
              <a:t>или </a:t>
            </a:r>
            <a:r>
              <a:rPr lang="sr-Cyrl-CS" altLang="sr-Latn-RS" i="1"/>
              <a:t>асинхрони </a:t>
            </a:r>
            <a:r>
              <a:rPr lang="sr-Cyrl-CS" altLang="sr-Latn-RS"/>
              <a:t>прекиди</a:t>
            </a:r>
          </a:p>
          <a:p>
            <a:r>
              <a:rPr lang="sr-Cyrl-CS" altLang="sr-Latn-RS"/>
              <a:t>Служе за </a:t>
            </a:r>
            <a:r>
              <a:rPr lang="sr-Cyrl-CS" altLang="sr-Latn-RS" i="1"/>
              <a:t>скретање пажње </a:t>
            </a:r>
            <a:r>
              <a:rPr lang="sr-Cyrl-CS" altLang="sr-Latn-RS"/>
              <a:t>процесора на одговарајући уређај</a:t>
            </a:r>
          </a:p>
          <a:p>
            <a:r>
              <a:rPr lang="sr-Cyrl-CS" altLang="sr-Latn-RS"/>
              <a:t>Постоје две врсте хардверских прекида</a:t>
            </a:r>
          </a:p>
          <a:p>
            <a:pPr lvl="1"/>
            <a:r>
              <a:rPr lang="sr-Cyrl-CS" altLang="sr-Latn-RS"/>
              <a:t>Маскирајући прекиди</a:t>
            </a:r>
          </a:p>
          <a:p>
            <a:pPr lvl="2"/>
            <a:r>
              <a:rPr lang="sr-Cyrl-CS" altLang="sr-Latn-RS"/>
              <a:t>Могу да се одложе до неког специфичног тренутка</a:t>
            </a:r>
          </a:p>
          <a:p>
            <a:pPr lvl="2"/>
            <a:r>
              <a:rPr lang="sr-Cyrl-CS" altLang="sr-Latn-RS"/>
              <a:t>Нпр, ако прекид наступи током обраде претходног прекида</a:t>
            </a:r>
          </a:p>
          <a:p>
            <a:pPr lvl="1"/>
            <a:r>
              <a:rPr lang="sr-Cyrl-CS" altLang="sr-Latn-RS"/>
              <a:t>Немаскирајући прекиди</a:t>
            </a:r>
          </a:p>
          <a:p>
            <a:pPr lvl="2"/>
            <a:r>
              <a:rPr lang="sr-Cyrl-CS" altLang="sr-Latn-RS"/>
              <a:t>Одмах се обрађују од стране процесора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Софтверски прекиди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Називају се и </a:t>
            </a:r>
            <a:r>
              <a:rPr lang="sr-Cyrl-CS" altLang="sr-Latn-RS" i="1" dirty="0"/>
              <a:t>плански</a:t>
            </a:r>
            <a:r>
              <a:rPr lang="sr-Cyrl-CS" altLang="sr-Latn-RS" dirty="0"/>
              <a:t> или </a:t>
            </a:r>
            <a:r>
              <a:rPr lang="sr-Cyrl-CS" altLang="sr-Latn-RS" i="1" dirty="0"/>
              <a:t>синхрони </a:t>
            </a:r>
            <a:r>
              <a:rPr lang="sr-Cyrl-CS" altLang="sr-Latn-RS" dirty="0"/>
              <a:t>прекиди</a:t>
            </a:r>
            <a:endParaRPr lang="en-US" altLang="sr-Latn-RS" dirty="0"/>
          </a:p>
          <a:p>
            <a:r>
              <a:rPr lang="sr-Cyrl-CS" altLang="sr-Latn-RS" dirty="0"/>
              <a:t>Већина процесора подржава софтверске прекиде</a:t>
            </a:r>
          </a:p>
          <a:p>
            <a:pPr lvl="1"/>
            <a:r>
              <a:rPr lang="sr-Latn-CS" altLang="sr-Latn-RS" i="1" dirty="0"/>
              <a:t>Intel x86</a:t>
            </a:r>
            <a:r>
              <a:rPr lang="sr-Cyrl-CS" altLang="sr-Latn-RS" dirty="0"/>
              <a:t> – инструкција </a:t>
            </a:r>
            <a:r>
              <a:rPr lang="sr-Latn-CS" altLang="sr-Latn-RS" i="1" dirty="0"/>
              <a:t>int</a:t>
            </a:r>
            <a:endParaRPr lang="sr-Cyrl-CS" altLang="sr-Latn-RS" dirty="0"/>
          </a:p>
          <a:p>
            <a:pPr lvl="1"/>
            <a:r>
              <a:rPr lang="en-US" altLang="sr-Latn-RS" i="1" dirty="0"/>
              <a:t>PowerPC</a:t>
            </a:r>
            <a:r>
              <a:rPr lang="sr-Latn-CS" altLang="sr-Latn-RS" i="1" dirty="0"/>
              <a:t> – </a:t>
            </a:r>
            <a:r>
              <a:rPr lang="sr-Cyrl-CS" altLang="sr-Latn-RS" dirty="0"/>
              <a:t>инструкција </a:t>
            </a:r>
            <a:r>
              <a:rPr lang="en-US" altLang="sr-Latn-RS" i="1" dirty="0" err="1"/>
              <a:t>sc</a:t>
            </a:r>
            <a:r>
              <a:rPr lang="en-US" altLang="sr-Latn-RS" i="1" dirty="0"/>
              <a:t> </a:t>
            </a:r>
            <a:r>
              <a:rPr lang="en-US" altLang="sr-Latn-RS" dirty="0"/>
              <a:t>(</a:t>
            </a:r>
            <a:r>
              <a:rPr lang="sr-Latn-CS" altLang="sr-Latn-RS" i="1" dirty="0"/>
              <a:t>s</a:t>
            </a:r>
            <a:r>
              <a:rPr lang="en-US" altLang="sr-Latn-RS" i="1" dirty="0" err="1"/>
              <a:t>ystem</a:t>
            </a:r>
            <a:r>
              <a:rPr lang="en-US" altLang="sr-Latn-RS" i="1" dirty="0"/>
              <a:t> call</a:t>
            </a:r>
            <a:r>
              <a:rPr lang="en-US" altLang="sr-Latn-RS" dirty="0"/>
              <a:t>)</a:t>
            </a:r>
          </a:p>
          <a:p>
            <a:pPr lvl="1"/>
            <a:r>
              <a:rPr lang="sr-Latn-CS" altLang="sr-Latn-RS" i="1" dirty="0"/>
              <a:t>MIPS – </a:t>
            </a:r>
            <a:r>
              <a:rPr lang="sr-Cyrl-CS" altLang="sr-Latn-RS" dirty="0"/>
              <a:t>инструкција </a:t>
            </a:r>
            <a:r>
              <a:rPr lang="en-US" altLang="sr-Latn-RS" i="1" dirty="0" err="1"/>
              <a:t>syscall</a:t>
            </a:r>
            <a:r>
              <a:rPr lang="en-US" altLang="sr-Latn-RS" i="1" dirty="0"/>
              <a:t> </a:t>
            </a:r>
            <a:r>
              <a:rPr lang="en-US" altLang="sr-Latn-RS" dirty="0"/>
              <a:t>(</a:t>
            </a:r>
            <a:r>
              <a:rPr lang="sr-Latn-CS" altLang="sr-Latn-RS" i="1" dirty="0"/>
              <a:t>s</a:t>
            </a:r>
            <a:r>
              <a:rPr lang="en-US" altLang="sr-Latn-RS" i="1" dirty="0" err="1"/>
              <a:t>ystem</a:t>
            </a:r>
            <a:r>
              <a:rPr lang="en-US" altLang="sr-Latn-RS" i="1" dirty="0"/>
              <a:t> call</a:t>
            </a:r>
            <a:r>
              <a:rPr lang="en-US" altLang="sr-Latn-RS" dirty="0"/>
              <a:t>)</a:t>
            </a:r>
            <a:endParaRPr lang="sr-Cyrl-CS" altLang="sr-Latn-RS" dirty="0"/>
          </a:p>
          <a:p>
            <a:r>
              <a:rPr lang="sr-Cyrl-CS" altLang="sr-Latn-RS" dirty="0"/>
              <a:t>У основне намене софтверксих прекида спадају:</a:t>
            </a:r>
          </a:p>
          <a:p>
            <a:pPr lvl="1"/>
            <a:r>
              <a:rPr lang="sr-Cyrl-CS" altLang="sr-Latn-RS" dirty="0"/>
              <a:t>приступање У/И уређајима</a:t>
            </a:r>
          </a:p>
          <a:p>
            <a:pPr lvl="1"/>
            <a:r>
              <a:rPr lang="sr-Cyrl-CS" altLang="sr-Latn-RS" dirty="0"/>
              <a:t>коришћење услуга ОС-а или </a:t>
            </a:r>
            <a:r>
              <a:rPr lang="sr-Latn-CS" altLang="sr-Latn-RS" i="1" dirty="0"/>
              <a:t>BIOS</a:t>
            </a:r>
            <a:r>
              <a:rPr lang="sr-Cyrl-CS" altLang="sr-Latn-RS" dirty="0"/>
              <a:t>-а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6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Комуникација са У/И уређајима</a:t>
            </a:r>
          </a:p>
        </p:txBody>
      </p:sp>
      <p:pic>
        <p:nvPicPr>
          <p:cNvPr id="14069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6" y="1752600"/>
            <a:ext cx="376237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Изузеци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Посебна подврста хардверских прекида су </a:t>
            </a:r>
            <a:r>
              <a:rPr lang="sr-Cyrl-CS" altLang="sr-Latn-RS" i="1" dirty="0"/>
              <a:t>изузеци</a:t>
            </a:r>
            <a:r>
              <a:rPr lang="sr-Cyrl-CS" altLang="sr-Latn-RS" dirty="0"/>
              <a:t> (</a:t>
            </a:r>
            <a:r>
              <a:rPr lang="sr-Latn-CS" altLang="sr-Latn-RS" i="1" dirty="0"/>
              <a:t>exceptions</a:t>
            </a:r>
            <a:r>
              <a:rPr lang="sr-Cyrl-CS" altLang="sr-Latn-RS" dirty="0"/>
              <a:t>)</a:t>
            </a:r>
          </a:p>
          <a:p>
            <a:r>
              <a:rPr lang="sr-Cyrl-CS" altLang="sr-Latn-RS" dirty="0"/>
              <a:t>Механизам прекида се употребљава и за обраду препознатих неисправности пи извршавању програма</a:t>
            </a:r>
          </a:p>
          <a:p>
            <a:pPr lvl="1"/>
            <a:r>
              <a:rPr lang="sr-Cyrl-CS" altLang="sr-Latn-RS" dirty="0"/>
              <a:t>на пример, дељење нулом и сл.</a:t>
            </a:r>
          </a:p>
          <a:p>
            <a:r>
              <a:rPr lang="sr-Cyrl-CS" altLang="sr-Latn-RS" dirty="0"/>
              <a:t>Неки процесори праве разлику између прекида и изузетака (</a:t>
            </a:r>
            <a:r>
              <a:rPr lang="sr-Latn-CS" altLang="sr-Latn-RS" i="1" dirty="0"/>
              <a:t>Intel x86</a:t>
            </a:r>
            <a:r>
              <a:rPr lang="sr-Cyrl-CS" altLang="sr-Latn-RS" dirty="0"/>
              <a:t>) а неки не (</a:t>
            </a:r>
            <a:r>
              <a:rPr lang="sr-Latn-CS" altLang="sr-Latn-RS" i="1" dirty="0"/>
              <a:t>MIPS, PowerPC</a:t>
            </a:r>
            <a:r>
              <a:rPr lang="sr-Cyrl-CS" altLang="sr-Latn-RS" dirty="0"/>
              <a:t>)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7</a:t>
            </a:fld>
            <a:endParaRPr lang="sr-Latn-R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Начин позивања опслужилаца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Cyrl-CS" altLang="sr-Latn-RS"/>
              <a:t>Остварује се на два основна начина:</a:t>
            </a:r>
          </a:p>
          <a:p>
            <a:pPr lvl="1">
              <a:lnSpc>
                <a:spcPct val="90000"/>
              </a:lnSpc>
            </a:pPr>
            <a:r>
              <a:rPr lang="sr-Cyrl-CS" altLang="sr-Latn-RS"/>
              <a:t>Векторски прекиди</a:t>
            </a:r>
          </a:p>
          <a:p>
            <a:pPr lvl="2">
              <a:lnSpc>
                <a:spcPct val="90000"/>
              </a:lnSpc>
            </a:pPr>
            <a:r>
              <a:rPr lang="sr-Cyrl-CS" altLang="sr-Latn-RS"/>
              <a:t>сваком типу прекида је додељена одговарајућа адреса у меморији</a:t>
            </a:r>
          </a:p>
          <a:p>
            <a:pPr lvl="2">
              <a:lnSpc>
                <a:spcPct val="90000"/>
              </a:lnSpc>
            </a:pPr>
            <a:r>
              <a:rPr lang="sr-Cyrl-CS" altLang="sr-Latn-RS"/>
              <a:t>у случају наступања прекида, извршавање се наставља од те адресе</a:t>
            </a:r>
          </a:p>
          <a:p>
            <a:pPr lvl="2">
              <a:lnSpc>
                <a:spcPct val="90000"/>
              </a:lnSpc>
            </a:pPr>
            <a:r>
              <a:rPr lang="sr-Latn-CS" altLang="sr-Latn-RS" i="1"/>
              <a:t>Intel x86, PowerPC</a:t>
            </a:r>
            <a:endParaRPr lang="sr-Cyrl-CS" altLang="sr-Latn-RS"/>
          </a:p>
          <a:p>
            <a:pPr lvl="1">
              <a:lnSpc>
                <a:spcPct val="90000"/>
              </a:lnSpc>
            </a:pPr>
            <a:r>
              <a:rPr lang="sr-Cyrl-CS" altLang="sr-Latn-RS"/>
              <a:t>Прекиди са узроком</a:t>
            </a:r>
          </a:p>
          <a:p>
            <a:pPr lvl="2">
              <a:lnSpc>
                <a:spcPct val="90000"/>
              </a:lnSpc>
            </a:pPr>
            <a:r>
              <a:rPr lang="sr-Cyrl-CS" altLang="sr-Latn-RS"/>
              <a:t>прекиди наступају уз означавање узрока прекида</a:t>
            </a:r>
          </a:p>
          <a:p>
            <a:pPr lvl="2">
              <a:lnSpc>
                <a:spcPct val="90000"/>
              </a:lnSpc>
            </a:pPr>
            <a:r>
              <a:rPr lang="sr-Cyrl-CS" altLang="sr-Latn-RS"/>
              <a:t>сви прекиди се обрађују истим опслужиоцем прекида</a:t>
            </a:r>
          </a:p>
          <a:p>
            <a:pPr lvl="2">
              <a:lnSpc>
                <a:spcPct val="90000"/>
              </a:lnSpc>
            </a:pPr>
            <a:r>
              <a:rPr lang="sr-Cyrl-CS" altLang="sr-Latn-RS"/>
              <a:t>опслужилац проверава регистар узрока и на основу његове вредности препознаје врсту прекида и преноси контролу одговарајућем коду ОС-а</a:t>
            </a:r>
          </a:p>
          <a:p>
            <a:pPr lvl="2">
              <a:lnSpc>
                <a:spcPct val="90000"/>
              </a:lnSpc>
            </a:pPr>
            <a:r>
              <a:rPr lang="sr-Latn-CS" altLang="sr-Latn-RS" i="1"/>
              <a:t>MIPS</a:t>
            </a:r>
            <a:endParaRPr lang="en-US" altLang="sr-Latn-RS" i="1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8</a:t>
            </a:fld>
            <a:endParaRPr lang="sr-Latn-R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</a:t>
            </a:r>
            <a:r>
              <a:rPr lang="sr-Latn-CS" altLang="sr-Latn-RS" i="1"/>
              <a:t>Intel x86</a:t>
            </a:r>
            <a:endParaRPr lang="sr-Cyrl-CS" altLang="sr-Latn-RS"/>
          </a:p>
        </p:txBody>
      </p:sp>
      <p:sp>
        <p:nvSpPr>
          <p:cNvPr id="141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Систем прекида ће бити описан на примеру фамилије процесора </a:t>
            </a:r>
            <a:r>
              <a:rPr lang="sr-Latn-CS" altLang="sr-Latn-RS" i="1" dirty="0"/>
              <a:t>Intel </a:t>
            </a:r>
            <a:r>
              <a:rPr lang="sr-Latn-CS" altLang="sr-Latn-RS" i="1" dirty="0" smtClean="0"/>
              <a:t>x86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2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9</a:t>
            </a:fld>
            <a:endParaRPr lang="sr-Latn-R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1111</Words>
  <Application>Microsoft Office PowerPoint</Application>
  <PresentationFormat>Widescreen</PresentationFormat>
  <Paragraphs>192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Увод у организацију и архитектуру рачунара 2</vt:lpstr>
      <vt:lpstr>Функција система прекида</vt:lpstr>
      <vt:lpstr>Начин рада прекида</vt:lpstr>
      <vt:lpstr>Хардверски прекиди</vt:lpstr>
      <vt:lpstr>Софтверски прекиди</vt:lpstr>
      <vt:lpstr>Комуникација са У/И уређајима</vt:lpstr>
      <vt:lpstr>Изузеци</vt:lpstr>
      <vt:lpstr>Начин позивања опслужилаца</vt:lpstr>
      <vt:lpstr>Пример Intel x86</vt:lpstr>
      <vt:lpstr>Врсте прекида проц. Intel x86</vt:lpstr>
      <vt:lpstr>Обрада прекида</vt:lpstr>
      <vt:lpstr>Пример софтверског прекида</vt:lpstr>
      <vt:lpstr>Изузеци (Intel x86)</vt:lpstr>
      <vt:lpstr>Примери изузетака</vt:lpstr>
      <vt:lpstr>Хардверски прекиди (Intel x86)</vt:lpstr>
      <vt:lpstr>Препознавање типа прекида</vt:lpstr>
      <vt:lpstr>Контролери прекида</vt:lpstr>
      <vt:lpstr>Програмибилни контролер прекида PIC 8259</vt:lpstr>
      <vt:lpstr>PIC 8259</vt:lpstr>
      <vt:lpstr>Програмирање PIC 8259</vt:lpstr>
      <vt:lpstr>Маскирање прекида и PIC 8259</vt:lpstr>
      <vt:lpstr>Опслуживање прекида и PIC 8259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Увод у организацију и архитектуру рачунара 1</dc:title>
  <dc:creator>aca</dc:creator>
  <cp:lastModifiedBy>aca</cp:lastModifiedBy>
  <cp:revision>664</cp:revision>
  <dcterms:created xsi:type="dcterms:W3CDTF">2016-10-06T08:55:14Z</dcterms:created>
  <dcterms:modified xsi:type="dcterms:W3CDTF">2017-05-11T07:47:32Z</dcterms:modified>
</cp:coreProperties>
</file>