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6" r:id="rId2"/>
    <p:sldId id="493" r:id="rId3"/>
    <p:sldId id="373" r:id="rId4"/>
    <p:sldId id="375" r:id="rId5"/>
    <p:sldId id="377" r:id="rId6"/>
    <p:sldId id="381" r:id="rId7"/>
    <p:sldId id="385" r:id="rId8"/>
    <p:sldId id="386" r:id="rId9"/>
    <p:sldId id="494" r:id="rId10"/>
    <p:sldId id="388" r:id="rId11"/>
    <p:sldId id="389" r:id="rId12"/>
    <p:sldId id="390" r:id="rId13"/>
    <p:sldId id="392" r:id="rId14"/>
    <p:sldId id="394" r:id="rId15"/>
    <p:sldId id="396" r:id="rId16"/>
    <p:sldId id="398" r:id="rId17"/>
    <p:sldId id="400" r:id="rId18"/>
    <p:sldId id="402" r:id="rId19"/>
    <p:sldId id="404" r:id="rId20"/>
    <p:sldId id="407" r:id="rId21"/>
    <p:sldId id="495" r:id="rId22"/>
    <p:sldId id="413" r:id="rId23"/>
    <p:sldId id="414" r:id="rId24"/>
    <p:sldId id="415" r:id="rId25"/>
    <p:sldId id="497" r:id="rId26"/>
    <p:sldId id="416" r:id="rId27"/>
    <p:sldId id="418" r:id="rId28"/>
    <p:sldId id="419" r:id="rId29"/>
    <p:sldId id="420" r:id="rId30"/>
    <p:sldId id="422" r:id="rId31"/>
    <p:sldId id="423" r:id="rId32"/>
    <p:sldId id="424" r:id="rId33"/>
    <p:sldId id="426" r:id="rId34"/>
    <p:sldId id="436" r:id="rId35"/>
    <p:sldId id="437" r:id="rId36"/>
    <p:sldId id="496" r:id="rId37"/>
    <p:sldId id="442" r:id="rId38"/>
    <p:sldId id="445" r:id="rId39"/>
    <p:sldId id="455" r:id="rId40"/>
    <p:sldId id="456" r:id="rId41"/>
    <p:sldId id="459" r:id="rId42"/>
    <p:sldId id="460" r:id="rId43"/>
    <p:sldId id="463" r:id="rId44"/>
    <p:sldId id="464" r:id="rId45"/>
    <p:sldId id="465" r:id="rId46"/>
    <p:sldId id="498" r:id="rId47"/>
    <p:sldId id="470" r:id="rId48"/>
    <p:sldId id="469" r:id="rId49"/>
    <p:sldId id="471" r:id="rId50"/>
    <p:sldId id="472" r:id="rId51"/>
    <p:sldId id="473" r:id="rId52"/>
    <p:sldId id="474" r:id="rId53"/>
    <p:sldId id="475" r:id="rId54"/>
    <p:sldId id="477" r:id="rId55"/>
    <p:sldId id="478" r:id="rId56"/>
    <p:sldId id="479" r:id="rId57"/>
    <p:sldId id="499" r:id="rId58"/>
    <p:sldId id="480" r:id="rId59"/>
    <p:sldId id="481" r:id="rId60"/>
    <p:sldId id="482" r:id="rId61"/>
    <p:sldId id="500" r:id="rId62"/>
    <p:sldId id="483" r:id="rId63"/>
    <p:sldId id="484" r:id="rId6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83522" autoAdjust="0"/>
  </p:normalViewPr>
  <p:slideViewPr>
    <p:cSldViewPr snapToGrid="0">
      <p:cViewPr varScale="1">
        <p:scale>
          <a:sx n="71" d="100"/>
          <a:sy n="71" d="100"/>
        </p:scale>
        <p:origin x="11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C37E8-B257-48FF-995E-2961B1C43090}" type="datetimeFigureOut">
              <a:rPr lang="sr-Latn-RS" smtClean="0"/>
              <a:t>14.1.2017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EDE12-75A6-4CFC-BB8F-CA8B23DAFC6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39550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DE12-75A6-4CFC-BB8F-CA8B23DAFC65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4620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3BDA-6645-49B4-9785-D0E825A4145E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6227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1636-881C-4A83-9413-8ACAAB2F5779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4265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E1DEE-C615-4932-AC13-D76DC5D43882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248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4CF58-D964-41C9-B682-0BB39FC239D0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2940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E86C-E1FD-4256-A4A2-36FCDEDB910C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629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808D-9457-4ADE-A350-DEAC3EBB4FAA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2079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237B-5D47-458C-9B49-0C384000001F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5692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33BB0-BF37-4FA3-8999-33F1D73983F6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687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67F54-A491-4906-B40C-99BA7C81446E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2148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4B09B-883A-47F4-968B-D9378EB5179C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001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B287-4282-48E0-867F-8A156388DE6F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8377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effectLst>
            <a:outerShdw blurRad="50800" dist="38100" dir="10800000" algn="ctr" rotWithShape="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58498-91CB-4FC1-9B96-125A0EA387E7}" type="datetime1">
              <a:rPr lang="sr-Latn-RS" smtClean="0"/>
              <a:t>14.1.2017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Увод у организацију и архитектуру рачунара 1</a:t>
            </a:r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A902A-3BDE-4C1D-8463-A2BEC2DF5949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0502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Увод у организацију и архитектуру рачунара 1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Александар Картељ</a:t>
            </a:r>
          </a:p>
          <a:p>
            <a:r>
              <a:rPr lang="en-US" dirty="0"/>
              <a:t>k</a:t>
            </a:r>
            <a:r>
              <a:rPr lang="sr-Latn-RS" dirty="0" smtClean="0"/>
              <a:t>artelj</a:t>
            </a:r>
            <a:r>
              <a:rPr lang="en-US" dirty="0" smtClean="0"/>
              <a:t>@matf.bg.ac.rs</a:t>
            </a:r>
            <a:endParaRPr lang="sr-Latn-RS" dirty="0"/>
          </a:p>
        </p:txBody>
      </p:sp>
      <p:sp>
        <p:nvSpPr>
          <p:cNvPr id="8" name="TextBox 7"/>
          <p:cNvSpPr txBox="1"/>
          <p:nvPr/>
        </p:nvSpPr>
        <p:spPr>
          <a:xfrm>
            <a:off x="2947595" y="4980543"/>
            <a:ext cx="7111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u="sng" dirty="0" smtClean="0"/>
              <a:t>Напомена: садржај ових слајдова је преузет од проф. Саше Малкова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695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Број адреса у инструкцијама</a:t>
            </a:r>
          </a:p>
        </p:txBody>
      </p:sp>
      <p:sp>
        <p:nvSpPr>
          <p:cNvPr id="136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Бинарне операције захтевају два, а унарне један аргумент</a:t>
            </a:r>
          </a:p>
          <a:p>
            <a:r>
              <a:rPr lang="sr-Cyrl-CS" altLang="sr-Latn-RS"/>
              <a:t>Операције најчешће имају један излаз, али их може бити и више</a:t>
            </a:r>
          </a:p>
          <a:p>
            <a:pPr lvl="1"/>
            <a:r>
              <a:rPr lang="sr-Cyrl-CS" altLang="sr-Latn-RS"/>
              <a:t>на пример, дељење даје количник и остатак</a:t>
            </a:r>
          </a:p>
          <a:p>
            <a:r>
              <a:rPr lang="sr-Cyrl-CS" altLang="sr-Latn-RS"/>
              <a:t>Уобичајена бинарна операција захтева три адресе:</a:t>
            </a:r>
          </a:p>
          <a:p>
            <a:pPr lvl="1"/>
            <a:r>
              <a:rPr lang="sr-Cyrl-CS" altLang="sr-Latn-RS"/>
              <a:t>две адресе аргумената</a:t>
            </a:r>
          </a:p>
          <a:p>
            <a:pPr lvl="1"/>
            <a:r>
              <a:rPr lang="sr-Cyrl-CS" altLang="sr-Latn-RS"/>
              <a:t>једну адресу резултата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10</a:t>
            </a:fld>
            <a:endParaRPr lang="sr-Latn-R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Број адреса у инструкцијама</a:t>
            </a:r>
          </a:p>
        </p:txBody>
      </p:sp>
      <p:sp>
        <p:nvSpPr>
          <p:cNvPr id="136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Постоје процесори:</a:t>
            </a:r>
          </a:p>
          <a:p>
            <a:pPr lvl="1"/>
            <a:r>
              <a:rPr lang="sr-Cyrl-CS" altLang="sr-Latn-RS"/>
              <a:t>са 3 адресе</a:t>
            </a:r>
          </a:p>
          <a:p>
            <a:pPr lvl="1"/>
            <a:r>
              <a:rPr lang="sr-Cyrl-CS" altLang="sr-Latn-RS"/>
              <a:t>са 2 адресе</a:t>
            </a:r>
          </a:p>
          <a:p>
            <a:pPr lvl="1"/>
            <a:r>
              <a:rPr lang="sr-Cyrl-CS" altLang="sr-Latn-RS"/>
              <a:t>са 1 адресом</a:t>
            </a:r>
          </a:p>
          <a:p>
            <a:pPr lvl="1"/>
            <a:r>
              <a:rPr lang="sr-Cyrl-CS" altLang="sr-Latn-RS"/>
              <a:t>без адреса</a:t>
            </a:r>
          </a:p>
          <a:p>
            <a:pPr lvl="3"/>
            <a:endParaRPr lang="sr-Cyrl-CS" altLang="sr-Latn-RS"/>
          </a:p>
          <a:p>
            <a:r>
              <a:rPr lang="sr-Cyrl-CS" altLang="sr-Latn-RS"/>
              <a:t>Процесор који подржава неки број адреса, обично може да подржи и инструкције са мањим бројем адреса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11</a:t>
            </a:fld>
            <a:endParaRPr lang="sr-Latn-R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Процесори са 3 адресе</a:t>
            </a:r>
          </a:p>
        </p:txBody>
      </p:sp>
      <p:sp>
        <p:nvSpPr>
          <p:cNvPr id="136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“Троадресни” процесори експлицитно адресирају два аргумента и резултат операције</a:t>
            </a:r>
          </a:p>
          <a:p>
            <a:pPr lvl="4"/>
            <a:endParaRPr lang="sr-Cyrl-CS" altLang="sr-Latn-RS"/>
          </a:p>
          <a:p>
            <a:r>
              <a:rPr lang="sr-Cyrl-CS" altLang="sr-Latn-RS"/>
              <a:t>Већина савремених процесора је троадресна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12</a:t>
            </a:fld>
            <a:endParaRPr lang="sr-Latn-R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кода</a:t>
            </a:r>
          </a:p>
        </p:txBody>
      </p:sp>
      <p:sp>
        <p:nvSpPr>
          <p:cNvPr id="137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425575" algn="l"/>
              </a:tabLst>
            </a:pPr>
            <a:r>
              <a:rPr lang="sr-Cyrl-CS" altLang="sr-Latn-RS" dirty="0"/>
              <a:t>На троадресном процесору израз:</a:t>
            </a:r>
          </a:p>
          <a:p>
            <a:pPr lvl="2">
              <a:buNone/>
              <a:tabLst>
                <a:tab pos="1425575" algn="l"/>
              </a:tabLst>
            </a:pPr>
            <a:r>
              <a:rPr lang="sr-Cyrl-CS" altLang="sr-Latn-RS" dirty="0"/>
              <a:t>А</a:t>
            </a:r>
            <a:r>
              <a:rPr lang="en-US" altLang="sr-Latn-RS" dirty="0"/>
              <a:t> = B + C * D – E + F + A</a:t>
            </a:r>
            <a:endParaRPr lang="sr-Cyrl-CS" altLang="sr-Latn-RS" dirty="0"/>
          </a:p>
          <a:p>
            <a:pPr>
              <a:tabLst>
                <a:tab pos="1425575" algn="l"/>
              </a:tabLst>
            </a:pPr>
            <a:r>
              <a:rPr lang="sr-Cyrl-CS" altLang="sr-Latn-RS" dirty="0"/>
              <a:t>може да се имплементира као:</a:t>
            </a:r>
          </a:p>
          <a:p>
            <a:pPr lvl="2">
              <a:buNone/>
              <a:tabLst>
                <a:tab pos="1425575" algn="l"/>
              </a:tabLst>
            </a:pPr>
            <a:r>
              <a:rPr lang="en-US" altLang="sr-Latn-RS" dirty="0" err="1"/>
              <a:t>mult</a:t>
            </a:r>
            <a:r>
              <a:rPr lang="en-US" altLang="sr-Latn-RS" dirty="0"/>
              <a:t> </a:t>
            </a:r>
            <a:r>
              <a:rPr lang="en-US" altLang="sr-Latn-RS" dirty="0" smtClean="0"/>
              <a:t>T,C,D</a:t>
            </a:r>
            <a:r>
              <a:rPr lang="en-US" altLang="sr-Latn-RS" dirty="0"/>
              <a:t>	; T = C*D</a:t>
            </a:r>
          </a:p>
          <a:p>
            <a:pPr lvl="2">
              <a:buNone/>
              <a:tabLst>
                <a:tab pos="1425575" algn="l"/>
              </a:tabLst>
            </a:pPr>
            <a:r>
              <a:rPr lang="en-US" altLang="sr-Latn-RS" dirty="0"/>
              <a:t>add 	T,T,B	; T = B + C*D</a:t>
            </a:r>
          </a:p>
          <a:p>
            <a:pPr lvl="2">
              <a:buNone/>
              <a:tabLst>
                <a:tab pos="1425575" algn="l"/>
              </a:tabLst>
            </a:pPr>
            <a:r>
              <a:rPr lang="en-US" altLang="sr-Latn-RS" dirty="0"/>
              <a:t>sub 	T,T,E	; T = B + C*D – E </a:t>
            </a:r>
          </a:p>
          <a:p>
            <a:pPr lvl="2">
              <a:buNone/>
              <a:tabLst>
                <a:tab pos="1425575" algn="l"/>
              </a:tabLst>
            </a:pPr>
            <a:r>
              <a:rPr lang="en-US" altLang="sr-Latn-RS" dirty="0"/>
              <a:t>add 	T,T,F	; T = B + C*D – E + F</a:t>
            </a:r>
          </a:p>
          <a:p>
            <a:pPr lvl="2">
              <a:buNone/>
              <a:tabLst>
                <a:tab pos="1425575" algn="l"/>
              </a:tabLst>
            </a:pPr>
            <a:r>
              <a:rPr lang="en-US" altLang="sr-Latn-RS" dirty="0"/>
              <a:t>add 	A,T,A	; A = B + C*D – E + F + 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13</a:t>
            </a:fld>
            <a:endParaRPr lang="sr-Latn-R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Процесори са 2 адресе</a:t>
            </a:r>
          </a:p>
        </p:txBody>
      </p:sp>
      <p:sp>
        <p:nvSpPr>
          <p:cNvPr id="137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“Двоадресни” процесори експлицитно адресирају један аргумент и резултат операције</a:t>
            </a:r>
          </a:p>
          <a:p>
            <a:r>
              <a:rPr lang="sr-Cyrl-CS" altLang="sr-Latn-RS"/>
              <a:t>Мотивација потиче из чињенице да се релативно ретко употребљавају три различите адресе</a:t>
            </a:r>
          </a:p>
          <a:p>
            <a:pPr lvl="3"/>
            <a:endParaRPr lang="sr-Cyrl-CS" altLang="sr-Latn-RS"/>
          </a:p>
          <a:p>
            <a:r>
              <a:rPr lang="sr-Cyrl-CS" altLang="sr-Latn-RS"/>
              <a:t>Процесори фамилије </a:t>
            </a:r>
            <a:r>
              <a:rPr lang="sr-Latn-CS" altLang="sr-Latn-RS" i="1"/>
              <a:t>Intel x86</a:t>
            </a:r>
            <a:r>
              <a:rPr lang="sr-Cyrl-CS" altLang="sr-Latn-RS" i="1"/>
              <a:t> </a:t>
            </a:r>
            <a:r>
              <a:rPr lang="sr-Cyrl-CS" altLang="sr-Latn-RS"/>
              <a:t>су двоадресни</a:t>
            </a:r>
            <a:endParaRPr lang="sr-Cyrl-CS" altLang="sr-Latn-RS" i="1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14</a:t>
            </a:fld>
            <a:endParaRPr lang="sr-Latn-R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кода</a:t>
            </a:r>
          </a:p>
        </p:txBody>
      </p:sp>
      <p:sp>
        <p:nvSpPr>
          <p:cNvPr id="137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487488" algn="l"/>
              </a:tabLst>
            </a:pPr>
            <a:r>
              <a:rPr lang="sr-Cyrl-CS" altLang="sr-Latn-RS"/>
              <a:t>На двоадресном процесору израз:</a:t>
            </a:r>
          </a:p>
          <a:p>
            <a:pPr lvl="2">
              <a:buNone/>
              <a:tabLst>
                <a:tab pos="1487488" algn="l"/>
              </a:tabLst>
            </a:pPr>
            <a:r>
              <a:rPr lang="sr-Cyrl-CS" altLang="sr-Latn-RS"/>
              <a:t>А</a:t>
            </a:r>
            <a:r>
              <a:rPr lang="en-US" altLang="sr-Latn-RS"/>
              <a:t> = B + C * D – E + F + A</a:t>
            </a:r>
            <a:endParaRPr lang="sr-Cyrl-CS" altLang="sr-Latn-RS"/>
          </a:p>
          <a:p>
            <a:pPr>
              <a:tabLst>
                <a:tab pos="1487488" algn="l"/>
              </a:tabLst>
            </a:pPr>
            <a:r>
              <a:rPr lang="sr-Cyrl-CS" altLang="sr-Latn-RS"/>
              <a:t>може да се имплементира као:</a:t>
            </a:r>
          </a:p>
          <a:p>
            <a:pPr lvl="2">
              <a:buNone/>
              <a:tabLst>
                <a:tab pos="1487488" algn="l"/>
              </a:tabLst>
            </a:pPr>
            <a:r>
              <a:rPr lang="en-US" altLang="sr-Latn-RS"/>
              <a:t>load 	T,C	; T = C</a:t>
            </a:r>
          </a:p>
          <a:p>
            <a:pPr lvl="2">
              <a:buNone/>
              <a:tabLst>
                <a:tab pos="1487488" algn="l"/>
              </a:tabLst>
            </a:pPr>
            <a:r>
              <a:rPr lang="en-US" altLang="sr-Latn-RS"/>
              <a:t>mult 	T,D	; T = C*D</a:t>
            </a:r>
          </a:p>
          <a:p>
            <a:pPr lvl="2">
              <a:buNone/>
              <a:tabLst>
                <a:tab pos="1487488" algn="l"/>
              </a:tabLst>
            </a:pPr>
            <a:r>
              <a:rPr lang="en-US" altLang="sr-Latn-RS"/>
              <a:t>add 	T,B	; T = B + C*D</a:t>
            </a:r>
          </a:p>
          <a:p>
            <a:pPr lvl="2">
              <a:buNone/>
              <a:tabLst>
                <a:tab pos="1487488" algn="l"/>
              </a:tabLst>
            </a:pPr>
            <a:r>
              <a:rPr lang="en-US" altLang="sr-Latn-RS"/>
              <a:t>sub 	T,E	; T = B + C*D – E </a:t>
            </a:r>
          </a:p>
          <a:p>
            <a:pPr lvl="2">
              <a:buNone/>
              <a:tabLst>
                <a:tab pos="1487488" algn="l"/>
              </a:tabLst>
            </a:pPr>
            <a:r>
              <a:rPr lang="en-US" altLang="sr-Latn-RS"/>
              <a:t>add 	T,F		; T = B + C*D – E + F</a:t>
            </a:r>
          </a:p>
          <a:p>
            <a:pPr lvl="2">
              <a:buNone/>
              <a:tabLst>
                <a:tab pos="1487488" algn="l"/>
              </a:tabLst>
            </a:pPr>
            <a:r>
              <a:rPr lang="en-US" altLang="sr-Latn-RS"/>
              <a:t>add 	A,T	; A = B + C*D – E + F + 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15</a:t>
            </a:fld>
            <a:endParaRPr lang="sr-Latn-R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Процесори са 1 адресом</a:t>
            </a:r>
          </a:p>
        </p:txBody>
      </p:sp>
      <p:sp>
        <p:nvSpPr>
          <p:cNvPr id="137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“Једноадресни” процесори експлицитно адресирају један аргумент</a:t>
            </a:r>
          </a:p>
          <a:p>
            <a:r>
              <a:rPr lang="sr-Cyrl-CS" altLang="sr-Latn-RS"/>
              <a:t>Резултат се увек уписује у </a:t>
            </a:r>
            <a:r>
              <a:rPr lang="sr-Cyrl-CS" altLang="sr-Latn-RS" i="1"/>
              <a:t>акумулатор</a:t>
            </a:r>
            <a:endParaRPr lang="sr-Cyrl-CS" altLang="sr-Latn-RS"/>
          </a:p>
          <a:p>
            <a:pPr lvl="1"/>
            <a:r>
              <a:rPr lang="sr-Cyrl-CS" altLang="sr-Latn-RS"/>
              <a:t>акумулатор је (углавном) једини регистар на коме могу да се извршавају операције</a:t>
            </a:r>
          </a:p>
          <a:p>
            <a:r>
              <a:rPr lang="sr-Cyrl-CS" altLang="sr-Latn-RS"/>
              <a:t>Мотивација потиче из чињенице да се за већину операција употребљава понављање адресе циља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16</a:t>
            </a:fld>
            <a:endParaRPr lang="sr-Latn-R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кода</a:t>
            </a:r>
          </a:p>
        </p:txBody>
      </p:sp>
      <p:sp>
        <p:nvSpPr>
          <p:cNvPr id="137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2401888" algn="l"/>
              </a:tabLst>
            </a:pPr>
            <a:r>
              <a:rPr lang="sr-Cyrl-CS" altLang="sr-Latn-RS"/>
              <a:t>На једноадресном процесору израз: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sr-Cyrl-CS" altLang="sr-Latn-RS"/>
              <a:t>А</a:t>
            </a:r>
            <a:r>
              <a:rPr lang="en-US" altLang="sr-Latn-RS"/>
              <a:t> = B + C * D – E + F + A</a:t>
            </a:r>
            <a:endParaRPr lang="sr-Cyrl-CS" altLang="sr-Latn-RS"/>
          </a:p>
          <a:p>
            <a:pPr>
              <a:tabLst>
                <a:tab pos="2401888" algn="l"/>
              </a:tabLst>
            </a:pPr>
            <a:r>
              <a:rPr lang="sr-Cyrl-CS" altLang="sr-Latn-RS"/>
              <a:t>може да се имплементира као: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en-US" altLang="sr-Latn-RS"/>
              <a:t>load 	C	; acc = C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en-US" altLang="sr-Latn-RS"/>
              <a:t>mult 	D	; acc = C*D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en-US" altLang="sr-Latn-RS"/>
              <a:t>add 	B	; acc = B + C*D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en-US" altLang="sr-Latn-RS"/>
              <a:t>sub 	E	; acc = B + C*D – E 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en-US" altLang="sr-Latn-RS"/>
              <a:t>add 	F	; acc = B + C*D – E + F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en-US" altLang="sr-Latn-RS"/>
              <a:t>add 	A	; acc = B + C*D – E + F + A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en-US" altLang="sr-Latn-RS"/>
              <a:t>store 	A	; A = B + C*D – E + F + 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17</a:t>
            </a:fld>
            <a:endParaRPr lang="sr-Latn-R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Процесори са 0 адреса</a:t>
            </a:r>
          </a:p>
        </p:txBody>
      </p:sp>
      <p:sp>
        <p:nvSpPr>
          <p:cNvPr id="138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“Безадресни” процесори не адресирају ниједан аргумент експлицитно</a:t>
            </a:r>
          </a:p>
          <a:p>
            <a:pPr lvl="1"/>
            <a:r>
              <a:rPr lang="sr-Cyrl-CS" altLang="sr-Latn-RS"/>
              <a:t>осим у посебним инструкцијама које стављају податке на стек и узимају податке са стека</a:t>
            </a:r>
          </a:p>
          <a:p>
            <a:r>
              <a:rPr lang="sr-Cyrl-CS" altLang="sr-Latn-RS"/>
              <a:t>И аргументи и резултат се увек налазе на стеку</a:t>
            </a:r>
          </a:p>
          <a:p>
            <a:r>
              <a:rPr lang="sr-Cyrl-CS" altLang="sr-Latn-RS"/>
              <a:t>Мотивација потиче из чињенице да је за већину операција потребно релативно мало података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18</a:t>
            </a:fld>
            <a:endParaRPr lang="sr-Latn-R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кода</a:t>
            </a:r>
          </a:p>
        </p:txBody>
      </p:sp>
      <p:sp>
        <p:nvSpPr>
          <p:cNvPr id="138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2401888" algn="l"/>
              </a:tabLst>
            </a:pPr>
            <a:r>
              <a:rPr lang="sr-Cyrl-CS" altLang="sr-Latn-RS" sz="2200"/>
              <a:t>На безадресном процесору израз:</a:t>
            </a:r>
          </a:p>
          <a:p>
            <a:pPr marL="1430338" lvl="2" indent="-736600">
              <a:buNone/>
              <a:tabLst>
                <a:tab pos="2401888" algn="l"/>
              </a:tabLst>
            </a:pPr>
            <a:r>
              <a:rPr lang="sr-Cyrl-CS" altLang="sr-Latn-RS" sz="1800"/>
              <a:t>А</a:t>
            </a:r>
            <a:r>
              <a:rPr lang="en-US" altLang="sr-Latn-RS" sz="1800"/>
              <a:t> = B + C * D – E + F + A</a:t>
            </a:r>
            <a:endParaRPr lang="sr-Cyrl-CS" altLang="sr-Latn-RS" sz="1800"/>
          </a:p>
          <a:p>
            <a:pPr>
              <a:tabLst>
                <a:tab pos="2401888" algn="l"/>
              </a:tabLst>
            </a:pPr>
            <a:r>
              <a:rPr lang="sr-Cyrl-CS" altLang="sr-Latn-RS" sz="2200"/>
              <a:t>може да се имплементира као: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push	E	; &lt;E&gt;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push	C	; &lt;C, E&gt;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push	D	; &lt;D, C, E&gt;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mult		; &lt;D*C, E&gt;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push	B	; &lt;B, D*C, E&gt;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add		; &lt;B + D*C, E&gt;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sub		; &lt;B + D*C – E&gt;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push 	F	; &lt;F, B + D*C – E&gt;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add		; &lt;B + D*C – E + F&gt;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push 	A	; &lt;A, B + D*C – E + F&gt;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add		; &lt;B + D*C – E + F + A&gt;</a:t>
            </a:r>
          </a:p>
          <a:p>
            <a:pPr marL="1430338" lvl="2" indent="-736600">
              <a:lnSpc>
                <a:spcPct val="95000"/>
              </a:lnSpc>
              <a:spcBef>
                <a:spcPct val="5000"/>
              </a:spcBef>
              <a:buNone/>
              <a:tabLst>
                <a:tab pos="2401888" algn="l"/>
              </a:tabLst>
            </a:pPr>
            <a:r>
              <a:rPr lang="en-US" altLang="sr-Latn-RS" sz="1800"/>
              <a:t>pop 	A	; &lt;&gt;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19</a:t>
            </a:fld>
            <a:endParaRPr lang="sr-Latn-R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Процесор</a:t>
            </a:r>
            <a:endParaRPr lang="sr-Latn-R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Архитектура скупа инструкција: </a:t>
            </a:r>
            <a:r>
              <a:rPr lang="sr-Latn-RS" dirty="0" smtClean="0"/>
              <a:t>CISC </a:t>
            </a:r>
            <a:r>
              <a:rPr lang="sr-Cyrl-RS" dirty="0" smtClean="0"/>
              <a:t>и </a:t>
            </a:r>
            <a:r>
              <a:rPr lang="sr-Latn-RS" dirty="0" smtClean="0"/>
              <a:t>RISC</a:t>
            </a:r>
            <a:endParaRPr lang="sr-Latn-R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49854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Поређење начина адресирања</a:t>
            </a:r>
          </a:p>
        </p:txBody>
      </p:sp>
      <p:sp>
        <p:nvSpPr>
          <p:cNvPr id="138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Сваки од представљених приступа има предности и мане</a:t>
            </a:r>
          </a:p>
          <a:p>
            <a:r>
              <a:rPr lang="sr-Cyrl-CS" altLang="sr-Latn-RS"/>
              <a:t>Што се више адреса наводи у инструкцијама</a:t>
            </a:r>
          </a:p>
          <a:p>
            <a:pPr lvl="1"/>
            <a:r>
              <a:rPr lang="sr-Cyrl-CS" altLang="sr-Latn-RS"/>
              <a:t>број приступа меморији је већи </a:t>
            </a:r>
          </a:p>
          <a:p>
            <a:pPr lvl="1"/>
            <a:r>
              <a:rPr lang="sr-Cyrl-CS" altLang="sr-Latn-RS"/>
              <a:t>запис инструкција је већи</a:t>
            </a:r>
          </a:p>
          <a:p>
            <a:pPr lvl="1"/>
            <a:r>
              <a:rPr lang="sr-Cyrl-CS" altLang="sr-Latn-RS"/>
              <a:t>програми се састоје од мање инструкција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20</a:t>
            </a:fld>
            <a:endParaRPr lang="sr-Latn-R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Процесор</a:t>
            </a:r>
            <a:endParaRPr lang="sr-Latn-R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Архитектура </a:t>
            </a:r>
            <a:r>
              <a:rPr lang="sr-Latn-RS" i="1" dirty="0" smtClean="0"/>
              <a:t>load</a:t>
            </a:r>
            <a:r>
              <a:rPr lang="en-US" i="1" dirty="0" smtClean="0"/>
              <a:t>/store</a:t>
            </a:r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1504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Архитектура </a:t>
            </a:r>
            <a:r>
              <a:rPr lang="sr-Latn-CS" altLang="sr-Latn-RS" i="1"/>
              <a:t>load / store</a:t>
            </a:r>
            <a:endParaRPr lang="sr-Cyrl-CS" altLang="sr-Latn-RS"/>
          </a:p>
        </p:txBody>
      </p:sp>
      <p:sp>
        <p:nvSpPr>
          <p:cNvPr id="139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Концепт:</a:t>
            </a:r>
          </a:p>
          <a:p>
            <a:pPr lvl="1"/>
            <a:r>
              <a:rPr lang="sr-Cyrl-CS" altLang="sr-Latn-RS"/>
              <a:t>све операције се извршавају искључиво над регистрима процесора</a:t>
            </a:r>
          </a:p>
          <a:p>
            <a:pPr lvl="1"/>
            <a:r>
              <a:rPr lang="sr-Cyrl-CS" altLang="sr-Latn-RS"/>
              <a:t>само операције </a:t>
            </a:r>
            <a:r>
              <a:rPr lang="sr-Latn-CS" altLang="sr-Latn-RS" i="1"/>
              <a:t>load</a:t>
            </a:r>
            <a:r>
              <a:rPr lang="sr-Cyrl-CS" altLang="sr-Latn-RS"/>
              <a:t> и </a:t>
            </a:r>
            <a:r>
              <a:rPr lang="sr-Latn-CS" altLang="sr-Latn-RS" i="1"/>
              <a:t>store</a:t>
            </a:r>
            <a:r>
              <a:rPr lang="sr-Cyrl-CS" altLang="sr-Latn-RS"/>
              <a:t> могу да приступају меморији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22</a:t>
            </a:fld>
            <a:endParaRPr lang="sr-Latn-R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Архитектура </a:t>
            </a:r>
            <a:r>
              <a:rPr lang="sr-Latn-CS" altLang="sr-Latn-RS" i="1"/>
              <a:t>load / store</a:t>
            </a:r>
            <a:r>
              <a:rPr lang="sr-Cyrl-CS" altLang="sr-Latn-RS" i="1"/>
              <a:t> </a:t>
            </a:r>
            <a:r>
              <a:rPr lang="sr-Cyrl-CS" altLang="sr-Latn-RS"/>
              <a:t>(2)</a:t>
            </a:r>
          </a:p>
        </p:txBody>
      </p:sp>
      <p:sp>
        <p:nvSpPr>
          <p:cNvPr id="139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altLang="sr-Latn-RS" i="1"/>
              <a:t>RISC</a:t>
            </a:r>
            <a:r>
              <a:rPr lang="sr-Cyrl-CS" altLang="sr-Latn-RS"/>
              <a:t> и векторски процесори често користе овакву архитектуру</a:t>
            </a:r>
          </a:p>
          <a:p>
            <a:pPr lvl="1"/>
            <a:r>
              <a:rPr lang="sr-Cyrl-CS" altLang="sr-Latn-RS"/>
              <a:t>значајно се смањује величина инструкција</a:t>
            </a:r>
          </a:p>
          <a:p>
            <a:pPr lvl="1"/>
            <a:r>
              <a:rPr lang="sr-Cyrl-CS" altLang="sr-Latn-RS"/>
              <a:t>значајно се редукује сложеност декорирања и имплементирања инструкција</a:t>
            </a:r>
            <a:endParaRPr lang="en-US" altLang="sr-Latn-RS"/>
          </a:p>
          <a:p>
            <a:pPr lvl="1"/>
            <a:r>
              <a:rPr lang="sr-Cyrl-CS" altLang="sr-Latn-RS"/>
              <a:t>омогућава се висок степен преклапања инструкција</a:t>
            </a:r>
          </a:p>
          <a:p>
            <a:pPr lvl="2"/>
            <a:r>
              <a:rPr lang="sr-Cyrl-CS" altLang="sr-Latn-RS"/>
              <a:t>дужина извршавања није непосредно пропорционална броју инструкција и приступа меморији</a:t>
            </a:r>
            <a:endParaRPr lang="en-U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23</a:t>
            </a:fld>
            <a:endParaRPr lang="sr-Latn-R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кода</a:t>
            </a:r>
          </a:p>
        </p:txBody>
      </p:sp>
      <p:sp>
        <p:nvSpPr>
          <p:cNvPr id="139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sr-Cyrl-CS" altLang="sr-Latn-RS" sz="2200"/>
              <a:t>На троадресном проц</a:t>
            </a:r>
            <a:r>
              <a:rPr lang="en-US" altLang="sr-Latn-RS" sz="2200"/>
              <a:t>.</a:t>
            </a:r>
            <a:r>
              <a:rPr lang="sr-Cyrl-CS" altLang="sr-Latn-RS" sz="2200"/>
              <a:t> са арх. </a:t>
            </a:r>
            <a:r>
              <a:rPr lang="sr-Latn-CS" altLang="sr-Latn-RS" sz="2200" i="1"/>
              <a:t>load / store </a:t>
            </a:r>
            <a:r>
              <a:rPr lang="sr-Cyrl-CS" altLang="sr-Latn-RS" sz="2200"/>
              <a:t>израз: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Cyrl-CS" altLang="sr-Latn-RS" sz="1800"/>
              <a:t>А</a:t>
            </a:r>
            <a:r>
              <a:rPr lang="en-US" altLang="sr-Latn-RS" sz="1800"/>
              <a:t> = B + C * D – E + F + A</a:t>
            </a:r>
            <a:endParaRPr lang="sr-Cyrl-CS" altLang="sr-Latn-RS" sz="1800"/>
          </a:p>
          <a:p>
            <a:pPr>
              <a:lnSpc>
                <a:spcPct val="90000"/>
              </a:lnSpc>
            </a:pPr>
            <a:r>
              <a:rPr lang="sr-Cyrl-CS" altLang="sr-Latn-RS" sz="2200"/>
              <a:t>може да се имплементира као: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load 	</a:t>
            </a:r>
            <a:r>
              <a:rPr lang="sr-Latn-CS" altLang="sr-Latn-RS" sz="1800"/>
              <a:t>R1</a:t>
            </a:r>
            <a:r>
              <a:rPr lang="en-US" altLang="sr-Latn-RS" sz="1800"/>
              <a:t>,</a:t>
            </a:r>
            <a:r>
              <a:rPr lang="sr-Latn-CS" altLang="sr-Latn-RS" sz="1800"/>
              <a:t> B		</a:t>
            </a:r>
            <a:r>
              <a:rPr lang="en-US" altLang="sr-Latn-RS" sz="1800"/>
              <a:t>; R1 = B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load 	</a:t>
            </a:r>
            <a:r>
              <a:rPr lang="sr-Latn-CS" altLang="sr-Latn-RS" sz="1800"/>
              <a:t>R2</a:t>
            </a:r>
            <a:r>
              <a:rPr lang="en-US" altLang="sr-Latn-RS" sz="1800"/>
              <a:t>,</a:t>
            </a:r>
            <a:r>
              <a:rPr lang="sr-Latn-CS" altLang="sr-Latn-RS" sz="1800"/>
              <a:t> C		</a:t>
            </a:r>
            <a:r>
              <a:rPr lang="en-US" altLang="sr-Latn-RS" sz="1800"/>
              <a:t>; R2 = C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load 	</a:t>
            </a:r>
            <a:r>
              <a:rPr lang="sr-Latn-CS" altLang="sr-Latn-RS" sz="1800"/>
              <a:t>R3</a:t>
            </a:r>
            <a:r>
              <a:rPr lang="en-US" altLang="sr-Latn-RS" sz="1800"/>
              <a:t>,</a:t>
            </a:r>
            <a:r>
              <a:rPr lang="sr-Latn-CS" altLang="sr-Latn-RS" sz="1800"/>
              <a:t> D		</a:t>
            </a:r>
            <a:r>
              <a:rPr lang="en-US" altLang="sr-Latn-RS" sz="1800"/>
              <a:t>; R3 = D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load 	</a:t>
            </a:r>
            <a:r>
              <a:rPr lang="sr-Latn-CS" altLang="sr-Latn-RS" sz="1800"/>
              <a:t>R4</a:t>
            </a:r>
            <a:r>
              <a:rPr lang="en-US" altLang="sr-Latn-RS" sz="1800"/>
              <a:t>,</a:t>
            </a:r>
            <a:r>
              <a:rPr lang="sr-Latn-CS" altLang="sr-Latn-RS" sz="1800"/>
              <a:t> E		</a:t>
            </a:r>
            <a:r>
              <a:rPr lang="en-US" altLang="sr-Latn-RS" sz="1800"/>
              <a:t>; R4 = E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load 	</a:t>
            </a:r>
            <a:r>
              <a:rPr lang="sr-Latn-CS" altLang="sr-Latn-RS" sz="1800"/>
              <a:t>R5</a:t>
            </a:r>
            <a:r>
              <a:rPr lang="en-US" altLang="sr-Latn-RS" sz="1800"/>
              <a:t>,</a:t>
            </a:r>
            <a:r>
              <a:rPr lang="sr-Latn-CS" altLang="sr-Latn-RS" sz="1800"/>
              <a:t> F		</a:t>
            </a:r>
            <a:r>
              <a:rPr lang="en-US" altLang="sr-Latn-RS" sz="1800"/>
              <a:t>; R5 = F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load 	</a:t>
            </a:r>
            <a:r>
              <a:rPr lang="sr-Latn-CS" altLang="sr-Latn-RS" sz="1800"/>
              <a:t>R6</a:t>
            </a:r>
            <a:r>
              <a:rPr lang="en-US" altLang="sr-Latn-RS" sz="1800"/>
              <a:t>,</a:t>
            </a:r>
            <a:r>
              <a:rPr lang="sr-Latn-CS" altLang="sr-Latn-RS" sz="1800"/>
              <a:t> A		</a:t>
            </a:r>
            <a:r>
              <a:rPr lang="en-US" altLang="sr-Latn-RS" sz="1800"/>
              <a:t>; R6 = A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mult 	</a:t>
            </a:r>
            <a:r>
              <a:rPr lang="sr-Latn-CS" altLang="sr-Latn-RS" sz="1800"/>
              <a:t>R2, R2, R3	</a:t>
            </a:r>
            <a:r>
              <a:rPr lang="en-US" altLang="sr-Latn-RS" sz="1800"/>
              <a:t>; </a:t>
            </a:r>
            <a:r>
              <a:rPr lang="sr-Latn-CS" altLang="sr-Latn-RS" sz="1800"/>
              <a:t>R2</a:t>
            </a:r>
            <a:r>
              <a:rPr lang="en-US" altLang="sr-Latn-RS" sz="1800"/>
              <a:t> = C*D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add 	R2, R2, R1	; </a:t>
            </a:r>
            <a:r>
              <a:rPr lang="sr-Latn-CS" altLang="sr-Latn-RS" sz="1800"/>
              <a:t>R2</a:t>
            </a:r>
            <a:r>
              <a:rPr lang="en-US" altLang="sr-Latn-RS" sz="1800"/>
              <a:t> = B + C*D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sub 	R2, R2, R4	; </a:t>
            </a:r>
            <a:r>
              <a:rPr lang="sr-Latn-CS" altLang="sr-Latn-RS" sz="1800"/>
              <a:t>R2</a:t>
            </a:r>
            <a:r>
              <a:rPr lang="en-US" altLang="sr-Latn-RS" sz="1800"/>
              <a:t> = B + C*D – E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add 	R2, R2, R5	; </a:t>
            </a:r>
            <a:r>
              <a:rPr lang="sr-Latn-CS" altLang="sr-Latn-RS" sz="1800"/>
              <a:t>R2</a:t>
            </a:r>
            <a:r>
              <a:rPr lang="en-US" altLang="sr-Latn-RS" sz="1800"/>
              <a:t> = B + C*D – E + F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add 	R2, R2, R6	; </a:t>
            </a:r>
            <a:r>
              <a:rPr lang="sr-Latn-CS" altLang="sr-Latn-RS" sz="1800"/>
              <a:t>R2</a:t>
            </a:r>
            <a:r>
              <a:rPr lang="en-US" altLang="sr-Latn-RS" sz="1800"/>
              <a:t> = B + C*D – E + F + A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/>
              <a:t>store 	A, R6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24</a:t>
            </a:fld>
            <a:endParaRPr lang="sr-Latn-R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Процесор</a:t>
            </a:r>
            <a:endParaRPr lang="sr-Latn-R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Оквирни механизми извршења инструкција</a:t>
            </a:r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25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473024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Архитектура регистара</a:t>
            </a:r>
          </a:p>
        </p:txBody>
      </p:sp>
      <p:sp>
        <p:nvSpPr>
          <p:cNvPr id="139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 smtClean="0"/>
              <a:t>Регистри </a:t>
            </a:r>
            <a:r>
              <a:rPr lang="sr-Cyrl-CS" altLang="sr-Latn-RS" dirty="0"/>
              <a:t>се деле на </a:t>
            </a:r>
          </a:p>
          <a:p>
            <a:pPr lvl="1"/>
            <a:r>
              <a:rPr lang="sr-Cyrl-CS" altLang="sr-Latn-RS" dirty="0"/>
              <a:t>регистре опште намене и</a:t>
            </a:r>
          </a:p>
          <a:p>
            <a:pPr lvl="1"/>
            <a:r>
              <a:rPr lang="sr-Cyrl-CS" altLang="sr-Latn-RS" dirty="0"/>
              <a:t>посебне регистре (или регистре посебне намене</a:t>
            </a:r>
            <a:r>
              <a:rPr lang="sr-Cyrl-CS" altLang="sr-Latn-RS" dirty="0" smtClean="0"/>
              <a:t>)</a:t>
            </a: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26</a:t>
            </a:fld>
            <a:endParaRPr lang="sr-Latn-R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Архитектура регистара посебне намене</a:t>
            </a:r>
          </a:p>
        </p:txBody>
      </p:sp>
      <p:sp>
        <p:nvSpPr>
          <p:cNvPr id="139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Cyrl-CS" altLang="sr-Latn-RS" dirty="0"/>
              <a:t>Пример регистара посебне намене су: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/>
              <a:t>регистри за вођење стека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/>
              <a:t>бројач инструкција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/>
              <a:t>интерни регистар инструкције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(</a:t>
            </a:r>
            <a:r>
              <a:rPr lang="sr-Cyrl-CS" altLang="sr-Latn-RS" dirty="0"/>
              <a:t>који садржи текућу инструкцију)</a:t>
            </a:r>
            <a:endParaRPr lang="en-U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27</a:t>
            </a:fld>
            <a:endParaRPr lang="sr-Latn-R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Контрола тока програма</a:t>
            </a:r>
          </a:p>
        </p:txBody>
      </p:sp>
      <p:sp>
        <p:nvSpPr>
          <p:cNvPr id="139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Бројач инструкција (или </a:t>
            </a:r>
            <a:r>
              <a:rPr lang="sr-Cyrl-CS" altLang="sr-Latn-RS" i="1" dirty="0"/>
              <a:t>програмски бројач</a:t>
            </a:r>
            <a:r>
              <a:rPr lang="sr-Cyrl-CS" altLang="sr-Latn-RS" dirty="0"/>
              <a:t>) </a:t>
            </a:r>
            <a:endParaRPr lang="sr-Cyrl-CS" altLang="sr-Latn-RS" dirty="0" smtClean="0"/>
          </a:p>
          <a:p>
            <a:pPr lvl="1"/>
            <a:r>
              <a:rPr lang="sr-Cyrl-CS" altLang="sr-Latn-RS" dirty="0" smtClean="0"/>
              <a:t>садржи </a:t>
            </a:r>
            <a:r>
              <a:rPr lang="sr-Cyrl-CS" altLang="sr-Latn-RS" dirty="0"/>
              <a:t>адресу наредне инструкције</a:t>
            </a:r>
          </a:p>
          <a:p>
            <a:pPr lvl="1"/>
            <a:r>
              <a:rPr lang="sr-Cyrl-CS" altLang="sr-Latn-RS" dirty="0"/>
              <a:t>чим се инструкција прочита, бројач се повећава тако да показује на наредну </a:t>
            </a:r>
            <a:r>
              <a:rPr lang="sr-Cyrl-CS" altLang="sr-Latn-RS" dirty="0" smtClean="0"/>
              <a:t>инструкцију</a:t>
            </a:r>
            <a:endParaRPr lang="sr-Cyrl-CS" altLang="sr-Latn-RS" sz="1600" dirty="0"/>
          </a:p>
          <a:p>
            <a:r>
              <a:rPr lang="sr-Cyrl-CS" altLang="sr-Latn-RS" dirty="0"/>
              <a:t>Програм се у начелу извршава секвенцијално</a:t>
            </a:r>
          </a:p>
          <a:p>
            <a:r>
              <a:rPr lang="sr-Cyrl-CS" altLang="sr-Latn-RS" dirty="0"/>
              <a:t>Секвенцијално извршавање се по потреби може изменити</a:t>
            </a:r>
          </a:p>
          <a:p>
            <a:pPr lvl="1"/>
            <a:r>
              <a:rPr lang="sr-Cyrl-CS" altLang="sr-Latn-RS" dirty="0"/>
              <a:t>гранањем и</a:t>
            </a:r>
          </a:p>
          <a:p>
            <a:pPr lvl="1"/>
            <a:r>
              <a:rPr lang="sr-Cyrl-CS" altLang="sr-Latn-RS" dirty="0"/>
              <a:t>петљама</a:t>
            </a:r>
            <a:endParaRPr lang="en-U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28</a:t>
            </a:fld>
            <a:endParaRPr lang="sr-Latn-R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Гранање</a:t>
            </a:r>
          </a:p>
        </p:txBody>
      </p:sp>
      <p:sp>
        <p:nvSpPr>
          <p:cNvPr id="139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Гранање се имплементира инструкцијама гранања</a:t>
            </a:r>
          </a:p>
          <a:p>
            <a:pPr lvl="1"/>
            <a:r>
              <a:rPr lang="sr-Cyrl-CS" altLang="sr-Latn-RS" dirty="0"/>
              <a:t>Оне експлицитно мењају вредност бројача инструкција</a:t>
            </a:r>
          </a:p>
          <a:p>
            <a:pPr lvl="4"/>
            <a:endParaRPr lang="sr-Cyrl-CS" altLang="sr-Latn-RS" dirty="0"/>
          </a:p>
          <a:p>
            <a:r>
              <a:rPr lang="sr-Cyrl-CS" altLang="sr-Latn-RS" dirty="0"/>
              <a:t>Постоје две врсте инструкција гранања:</a:t>
            </a:r>
          </a:p>
          <a:p>
            <a:pPr lvl="1"/>
            <a:r>
              <a:rPr lang="sr-Cyrl-CS" altLang="sr-Latn-RS" dirty="0"/>
              <a:t>безусловне (или </a:t>
            </a:r>
            <a:r>
              <a:rPr lang="sr-Cyrl-CS" altLang="sr-Latn-RS" i="1" dirty="0"/>
              <a:t>експлицитне</a:t>
            </a:r>
            <a:r>
              <a:rPr lang="sr-Cyrl-CS" altLang="sr-Latn-RS" dirty="0"/>
              <a:t>) и</a:t>
            </a:r>
          </a:p>
          <a:p>
            <a:pPr lvl="1"/>
            <a:r>
              <a:rPr lang="sr-Cyrl-CS" altLang="sr-Latn-RS" dirty="0"/>
              <a:t>условне</a:t>
            </a:r>
          </a:p>
          <a:p>
            <a:pPr marL="1828800" lvl="4" indent="0">
              <a:buNone/>
            </a:pP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29</a:t>
            </a:fld>
            <a:endParaRPr lang="sr-Latn-R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Архитектура скупа инструкција</a:t>
            </a:r>
          </a:p>
        </p:txBody>
      </p:sp>
      <p:sp>
        <p:nvSpPr>
          <p:cNvPr id="135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919908" cy="4351338"/>
          </a:xfrm>
        </p:spPr>
        <p:txBody>
          <a:bodyPr/>
          <a:lstStyle/>
          <a:p>
            <a:r>
              <a:rPr lang="sr-Cyrl-CS" altLang="sr-Latn-RS" dirty="0"/>
              <a:t>Један од основних аспеката архитектуре процесора је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скуп </a:t>
            </a:r>
            <a:r>
              <a:rPr lang="sr-Cyrl-CS" altLang="sr-Latn-RS" dirty="0"/>
              <a:t>инструкција</a:t>
            </a:r>
          </a:p>
          <a:p>
            <a:pPr lvl="3"/>
            <a:endParaRPr lang="sr-Cyrl-CS" altLang="sr-Latn-RS" dirty="0"/>
          </a:p>
          <a:p>
            <a:r>
              <a:rPr lang="sr-Cyrl-CS" altLang="sr-Latn-RS" dirty="0"/>
              <a:t>По броју и сложености инструкција процесори се деле у </a:t>
            </a:r>
            <a:r>
              <a:rPr lang="sr-Cyrl-CS" altLang="sr-Latn-RS" dirty="0" smtClean="0"/>
              <a:t>две групе:</a:t>
            </a:r>
            <a:endParaRPr lang="sr-Cyrl-CS" altLang="sr-Latn-RS" dirty="0"/>
          </a:p>
          <a:p>
            <a:pPr lvl="1"/>
            <a:r>
              <a:rPr lang="sr-Latn-CS" altLang="sr-Latn-RS" i="1" dirty="0"/>
              <a:t>CISC – </a:t>
            </a:r>
            <a:r>
              <a:rPr lang="sr-Cyrl-CS" altLang="sr-Latn-RS" dirty="0"/>
              <a:t>процесори са сложеним скупом инструкција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(</a:t>
            </a:r>
            <a:r>
              <a:rPr lang="sr-Cyrl-CS" altLang="sr-Latn-RS" dirty="0"/>
              <a:t>енгл. </a:t>
            </a:r>
            <a:r>
              <a:rPr lang="sr-Latn-CS" altLang="sr-Latn-RS" i="1" dirty="0"/>
              <a:t>complex instruction set computing</a:t>
            </a:r>
            <a:r>
              <a:rPr lang="sr-Cyrl-CS" altLang="sr-Latn-RS" dirty="0"/>
              <a:t>)</a:t>
            </a:r>
            <a:endParaRPr lang="sr-Latn-CS" altLang="sr-Latn-RS" i="1" dirty="0"/>
          </a:p>
          <a:p>
            <a:pPr lvl="1"/>
            <a:r>
              <a:rPr lang="sr-Latn-CS" altLang="sr-Latn-RS" i="1" dirty="0"/>
              <a:t>RISC – </a:t>
            </a:r>
            <a:r>
              <a:rPr lang="sr-Cyrl-CS" altLang="sr-Latn-RS" dirty="0"/>
              <a:t>процесори са редукованим скупом инструкција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(</a:t>
            </a:r>
            <a:r>
              <a:rPr lang="sr-Cyrl-CS" altLang="sr-Latn-RS" dirty="0"/>
              <a:t>енгл. </a:t>
            </a:r>
            <a:r>
              <a:rPr lang="sr-Latn-CS" altLang="sr-Latn-RS" i="1" dirty="0"/>
              <a:t>reduced instruction set computing</a:t>
            </a:r>
            <a:r>
              <a:rPr lang="sr-Cyrl-CS" altLang="sr-Latn-RS" dirty="0" smtClean="0"/>
              <a:t>)</a:t>
            </a: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Безусловно гранање</a:t>
            </a:r>
          </a:p>
        </p:txBody>
      </p:sp>
      <p:sp>
        <p:nvSpPr>
          <p:cNvPr id="140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Безусловно гранање је експлицитна и безусловна промена тока извршавања програма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30</a:t>
            </a:fld>
            <a:endParaRPr lang="sr-Latn-R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Безусловно гранање - пример</a:t>
            </a:r>
          </a:p>
        </p:txBody>
      </p:sp>
      <p:pic>
        <p:nvPicPr>
          <p:cNvPr id="140185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1766888"/>
            <a:ext cx="6248400" cy="3846512"/>
          </a:xfrm>
          <a:noFill/>
          <a:ln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31</a:t>
            </a:fld>
            <a:endParaRPr lang="sr-Latn-R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Условно гранање</a:t>
            </a:r>
          </a:p>
        </p:txBody>
      </p:sp>
      <p:sp>
        <p:nvSpPr>
          <p:cNvPr id="140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Условно гранање је експлицитна промена тока извршавања програма у случају важења неког наведеног </a:t>
            </a:r>
            <a:r>
              <a:rPr lang="sr-Cyrl-CS" altLang="sr-Latn-RS" dirty="0" smtClean="0"/>
              <a:t>услова</a:t>
            </a: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32</a:t>
            </a:fld>
            <a:endParaRPr lang="sr-Latn-R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Пример </a:t>
            </a:r>
            <a:r>
              <a:rPr lang="sr-Cyrl-CS" altLang="sr-Latn-RS" dirty="0" smtClean="0"/>
              <a:t>условног гранања</a:t>
            </a:r>
            <a:endParaRPr lang="sr-Cyrl-CS" altLang="sr-Latn-RS" dirty="0"/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Пример у случају процесора </a:t>
            </a:r>
            <a:r>
              <a:rPr lang="sr-Latn-CS" altLang="sr-Latn-RS" i="1"/>
              <a:t>Intel Pentium</a:t>
            </a:r>
            <a:endParaRPr lang="sr-Cyrl-CS" altLang="sr-Latn-RS"/>
          </a:p>
          <a:p>
            <a:pPr lvl="2">
              <a:buFont typeface="Wingdings" panose="05000000000000000000" pitchFamily="2" charset="2"/>
              <a:buNone/>
            </a:pPr>
            <a:r>
              <a:rPr lang="sr-Cyrl-CS" altLang="sr-Latn-RS"/>
              <a:t>	cmp AX,BX 	; поређење вредности AX и BX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sr-Cyrl-CS" altLang="sr-Latn-RS"/>
              <a:t>	je target 	; ако су једнаке, контрола се преноси на </a:t>
            </a:r>
            <a:r>
              <a:rPr lang="sr-Cyrl-CS" altLang="sr-Latn-RS" i="1"/>
              <a:t>target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sr-Cyrl-CS" altLang="sr-Latn-RS"/>
              <a:t>	sub AX,BX 	; иначе се наставља од ове инструкције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sr-Cyrl-CS" altLang="sr-Latn-RS"/>
              <a:t>	. . .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sr-Cyrl-CS" altLang="sr-Latn-RS"/>
              <a:t>target: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sr-Cyrl-CS" altLang="sr-Latn-RS"/>
              <a:t>	add AX,BX 	; у случају једнакости се наставља одавде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33</a:t>
            </a:fld>
            <a:endParaRPr lang="sr-Latn-R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Позивање процедура</a:t>
            </a:r>
          </a:p>
        </p:txBody>
      </p:sp>
      <p:sp>
        <p:nvSpPr>
          <p:cNvPr id="144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Гранања су једносмерне промене тока извршавања</a:t>
            </a:r>
          </a:p>
          <a:p>
            <a:pPr lvl="1"/>
            <a:r>
              <a:rPr lang="sr-Cyrl-CS" altLang="sr-Latn-RS" dirty="0"/>
              <a:t>дејство је ограничено на једну промену тока извршавања</a:t>
            </a:r>
          </a:p>
          <a:p>
            <a:r>
              <a:rPr lang="sr-Cyrl-CS" altLang="sr-Latn-RS" dirty="0"/>
              <a:t>Позивања процедура су двосмерне промене</a:t>
            </a:r>
          </a:p>
          <a:p>
            <a:pPr lvl="1"/>
            <a:r>
              <a:rPr lang="sr-Cyrl-CS" altLang="sr-Latn-RS" dirty="0"/>
              <a:t>након иницијалног позивања, касније следи повратак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на </a:t>
            </a:r>
            <a:r>
              <a:rPr lang="sr-Cyrl-CS" altLang="sr-Latn-RS" dirty="0"/>
              <a:t>место одакле је извршено позивање</a:t>
            </a:r>
          </a:p>
          <a:p>
            <a:r>
              <a:rPr lang="sr-Cyrl-CS" altLang="sr-Latn-RS" dirty="0"/>
              <a:t>Да би повратак био могућ неопходне су две ствари:</a:t>
            </a:r>
          </a:p>
          <a:p>
            <a:pPr lvl="1"/>
            <a:r>
              <a:rPr lang="sr-Cyrl-CS" altLang="sr-Latn-RS" dirty="0"/>
              <a:t>експлицитна ознака краја процедуре</a:t>
            </a:r>
          </a:p>
          <a:p>
            <a:pPr lvl="2"/>
            <a:r>
              <a:rPr lang="sr-Cyrl-CS" altLang="sr-Latn-RS" dirty="0"/>
              <a:t>за то служи инструкција </a:t>
            </a:r>
            <a:r>
              <a:rPr lang="sr-Latn-CS" altLang="sr-Latn-RS" i="1" dirty="0" smtClean="0"/>
              <a:t>return</a:t>
            </a:r>
            <a:endParaRPr lang="sr-Cyrl-RS" altLang="sr-Latn-RS" i="1" dirty="0" smtClean="0"/>
          </a:p>
          <a:p>
            <a:pPr lvl="1"/>
            <a:r>
              <a:rPr lang="sr-Cyrl-CS" altLang="sr-Latn-RS" dirty="0" smtClean="0"/>
              <a:t>адреса </a:t>
            </a:r>
            <a:r>
              <a:rPr lang="sr-Cyrl-CS" altLang="sr-Latn-RS" dirty="0"/>
              <a:t>повратка</a:t>
            </a:r>
          </a:p>
          <a:p>
            <a:pPr lvl="2"/>
            <a:r>
              <a:rPr lang="sr-Cyrl-CS" altLang="sr-Latn-RS" dirty="0"/>
              <a:t>мора бити сачувана при позивању процедуре</a:t>
            </a:r>
            <a:endParaRPr lang="en-U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34</a:t>
            </a:fld>
            <a:endParaRPr lang="sr-Latn-R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позивања процедуре</a:t>
            </a:r>
          </a:p>
        </p:txBody>
      </p:sp>
      <p:pic>
        <p:nvPicPr>
          <p:cNvPr id="14417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81226"/>
            <a:ext cx="7086600" cy="376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35</a:t>
            </a:fld>
            <a:endParaRPr lang="sr-Latn-R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Процесор</a:t>
            </a:r>
            <a:endParaRPr lang="sr-Latn-R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Пројектовање скупа инструкција</a:t>
            </a:r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36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590559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Пројектовање скупа инструкција</a:t>
            </a:r>
          </a:p>
        </p:txBody>
      </p:sp>
      <p:sp>
        <p:nvSpPr>
          <p:cNvPr id="144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Пројектовање скупа инструкција има неколико важних аспеката:</a:t>
            </a:r>
          </a:p>
          <a:p>
            <a:pPr lvl="1"/>
            <a:r>
              <a:rPr lang="sr-Cyrl-CS" altLang="sr-Latn-RS" dirty="0" smtClean="0"/>
              <a:t>начини </a:t>
            </a:r>
            <a:r>
              <a:rPr lang="sr-Cyrl-CS" altLang="sr-Latn-RS" dirty="0"/>
              <a:t>адресирања</a:t>
            </a:r>
          </a:p>
          <a:p>
            <a:pPr lvl="1"/>
            <a:r>
              <a:rPr lang="sr-Cyrl-CS" altLang="sr-Latn-RS" dirty="0"/>
              <a:t>типови инструкција</a:t>
            </a:r>
          </a:p>
          <a:p>
            <a:pPr lvl="1"/>
            <a:r>
              <a:rPr lang="sr-Cyrl-CS" altLang="sr-Latn-RS" dirty="0"/>
              <a:t>формати инструкција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37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Начини </a:t>
            </a:r>
            <a:r>
              <a:rPr lang="sr-Cyrl-CS" altLang="sr-Latn-RS" dirty="0" smtClean="0"/>
              <a:t>адресирања</a:t>
            </a:r>
            <a:endParaRPr lang="sr-Cyrl-CS" altLang="sr-Latn-RS" dirty="0"/>
          </a:p>
        </p:txBody>
      </p:sp>
      <p:sp>
        <p:nvSpPr>
          <p:cNvPr id="144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Начини адресирања описују како се одређује операнд инструкције</a:t>
            </a:r>
          </a:p>
          <a:p>
            <a:r>
              <a:rPr lang="sr-Cyrl-CS" altLang="sr-Latn-RS" dirty="0"/>
              <a:t>Операнди могу бити </a:t>
            </a:r>
          </a:p>
          <a:p>
            <a:pPr lvl="1"/>
            <a:r>
              <a:rPr lang="sr-Cyrl-CS" altLang="sr-Latn-RS" dirty="0"/>
              <a:t>константе</a:t>
            </a:r>
          </a:p>
          <a:p>
            <a:pPr lvl="2"/>
            <a:r>
              <a:rPr lang="sr-Cyrl-CS" altLang="sr-Latn-RS" dirty="0"/>
              <a:t>режим непосредног адресирања</a:t>
            </a:r>
          </a:p>
          <a:p>
            <a:pPr lvl="1"/>
            <a:r>
              <a:rPr lang="sr-Cyrl-CS" altLang="sr-Latn-RS" dirty="0"/>
              <a:t>у регистрима</a:t>
            </a:r>
          </a:p>
          <a:p>
            <a:pPr lvl="2"/>
            <a:r>
              <a:rPr lang="sr-Cyrl-CS" altLang="sr-Latn-RS" dirty="0"/>
              <a:t>режим регистарског адресирања</a:t>
            </a:r>
          </a:p>
          <a:p>
            <a:pPr lvl="1"/>
            <a:r>
              <a:rPr lang="sr-Cyrl-CS" altLang="sr-Latn-RS" dirty="0"/>
              <a:t>у меморији</a:t>
            </a:r>
          </a:p>
          <a:p>
            <a:pPr lvl="2"/>
            <a:r>
              <a:rPr lang="sr-Cyrl-CS" altLang="sr-Latn-RS" dirty="0"/>
              <a:t>режим меморијског адресирања</a:t>
            </a:r>
          </a:p>
          <a:p>
            <a:pPr lvl="2"/>
            <a:r>
              <a:rPr lang="sr-Cyrl-CS" altLang="sr-Latn-RS" dirty="0"/>
              <a:t>постоји много различитих начина адресирања података у меморији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38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Врсте инструкција</a:t>
            </a:r>
          </a:p>
        </p:txBody>
      </p:sp>
      <p:sp>
        <p:nvSpPr>
          <p:cNvPr id="135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Инструкције за премештање података</a:t>
            </a:r>
          </a:p>
          <a:p>
            <a:r>
              <a:rPr lang="sr-Cyrl-CS" altLang="sr-Latn-RS"/>
              <a:t>Аритметичке и логичке инструкције</a:t>
            </a:r>
          </a:p>
          <a:p>
            <a:r>
              <a:rPr lang="sr-Cyrl-CS" altLang="sr-Latn-RS"/>
              <a:t>Инструкције за контролу тока</a:t>
            </a:r>
          </a:p>
          <a:p>
            <a:r>
              <a:rPr lang="sr-Cyrl-CS" altLang="sr-Latn-RS"/>
              <a:t>Улазно / излазне инструкције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39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i="1"/>
              <a:t>CISC </a:t>
            </a:r>
            <a:r>
              <a:rPr lang="sr-Cyrl-CS" altLang="sr-Latn-RS"/>
              <a:t>процесори</a:t>
            </a:r>
            <a:endParaRPr lang="sr-Latn-CS" altLang="sr-Latn-RS" i="1"/>
          </a:p>
        </p:txBody>
      </p:sp>
      <p:sp>
        <p:nvSpPr>
          <p:cNvPr id="135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/>
            <a:endParaRPr lang="sr-Cyrl-CS" altLang="sr-Latn-RS" dirty="0"/>
          </a:p>
          <a:p>
            <a:r>
              <a:rPr lang="sr-Cyrl-CS" altLang="sr-Latn-RS" dirty="0"/>
              <a:t>Циљеви:</a:t>
            </a:r>
          </a:p>
          <a:p>
            <a:pPr lvl="1"/>
            <a:r>
              <a:rPr lang="sr-Cyrl-CS" altLang="sr-Latn-RS" dirty="0"/>
              <a:t>сложена архитектура скупа инструкција (</a:t>
            </a:r>
            <a:r>
              <a:rPr lang="sr-Latn-CS" altLang="sr-Latn-RS" i="1" dirty="0"/>
              <a:t>ISA</a:t>
            </a:r>
            <a:r>
              <a:rPr lang="sr-Cyrl-CS" altLang="sr-Latn-RS" dirty="0"/>
              <a:t>)</a:t>
            </a:r>
          </a:p>
          <a:p>
            <a:pPr lvl="2"/>
            <a:r>
              <a:rPr lang="sr-Cyrl-CS" altLang="sr-Latn-RS" dirty="0"/>
              <a:t>кодирање што сложенијих инструкција у што мање меморије</a:t>
            </a:r>
          </a:p>
          <a:p>
            <a:pPr lvl="1"/>
            <a:r>
              <a:rPr lang="sr-Cyrl-CS" altLang="sr-Latn-RS" dirty="0"/>
              <a:t>разноврсност операција</a:t>
            </a:r>
          </a:p>
          <a:p>
            <a:pPr lvl="1"/>
            <a:r>
              <a:rPr lang="sr-Cyrl-CS" altLang="sr-Latn-RS" dirty="0"/>
              <a:t>разноврсност начина адресирања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</a:t>
            </a:fld>
            <a:endParaRPr lang="sr-Latn-R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Инструкције за премештање података</a:t>
            </a:r>
          </a:p>
        </p:txBody>
      </p:sp>
      <p:sp>
        <p:nvSpPr>
          <p:cNvPr id="135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 smtClean="0"/>
              <a:t>Деле </a:t>
            </a:r>
            <a:r>
              <a:rPr lang="sr-Cyrl-CS" altLang="sr-Latn-RS" dirty="0"/>
              <a:t>се на инструкције које премештају податке:</a:t>
            </a:r>
          </a:p>
          <a:p>
            <a:pPr lvl="1"/>
            <a:r>
              <a:rPr lang="sr-Cyrl-CS" altLang="sr-Latn-RS" sz="2000" dirty="0"/>
              <a:t>између меморије и </a:t>
            </a:r>
            <a:r>
              <a:rPr lang="sr-Cyrl-CS" altLang="sr-Latn-RS" sz="2000" dirty="0" smtClean="0"/>
              <a:t>регистара</a:t>
            </a:r>
          </a:p>
          <a:p>
            <a:pPr lvl="1"/>
            <a:r>
              <a:rPr lang="sr-Cyrl-CS" altLang="sr-Latn-RS" sz="2000" dirty="0" smtClean="0"/>
              <a:t>између регистара</a:t>
            </a:r>
            <a:endParaRPr lang="sr-Latn-RS" altLang="sr-Latn-RS" sz="2000" dirty="0" smtClean="0"/>
          </a:p>
          <a:p>
            <a:r>
              <a:rPr lang="sr-Cyrl-CS" altLang="sr-Latn-RS" dirty="0"/>
              <a:t>Код </a:t>
            </a:r>
            <a:r>
              <a:rPr lang="sr-Latn-CS" altLang="sr-Latn-RS" i="1" dirty="0"/>
              <a:t>RISC</a:t>
            </a:r>
            <a:r>
              <a:rPr lang="sr-Cyrl-CS" altLang="sr-Latn-RS" dirty="0"/>
              <a:t> процесора је премештање података између процесора и меморије строго ограничено на инструкције</a:t>
            </a:r>
            <a:r>
              <a:rPr lang="sr-Latn-CS" altLang="sr-Latn-RS" dirty="0"/>
              <a:t>:</a:t>
            </a:r>
            <a:endParaRPr lang="sr-Cyrl-CS" altLang="sr-Latn-RS" sz="2400" dirty="0"/>
          </a:p>
          <a:p>
            <a:pPr lvl="2"/>
            <a:r>
              <a:rPr lang="sr-Latn-CS" altLang="sr-Latn-RS" sz="1800" i="1" dirty="0"/>
              <a:t>load</a:t>
            </a:r>
          </a:p>
          <a:p>
            <a:pPr lvl="2"/>
            <a:r>
              <a:rPr lang="sr-Latn-CS" altLang="sr-Latn-RS" sz="1800" i="1" dirty="0" smtClean="0"/>
              <a:t>Store</a:t>
            </a:r>
          </a:p>
          <a:p>
            <a:r>
              <a:rPr lang="sr-Cyrl-RS" altLang="sr-Latn-RS" sz="2600" dirty="0" smtClean="0"/>
              <a:t>Код </a:t>
            </a:r>
            <a:r>
              <a:rPr lang="sr-Latn-RS" altLang="sr-Latn-RS" sz="2600" dirty="0" smtClean="0"/>
              <a:t>CISC </a:t>
            </a:r>
            <a:r>
              <a:rPr lang="sr-Cyrl-RS" altLang="sr-Latn-RS" sz="2600" dirty="0" smtClean="0"/>
              <a:t>обично једна инструкција:</a:t>
            </a:r>
            <a:endParaRPr lang="sr-Latn-CS" altLang="sr-Latn-RS" sz="2600" dirty="0" smtClean="0"/>
          </a:p>
          <a:p>
            <a:pPr lvl="2"/>
            <a:r>
              <a:rPr lang="en-US" altLang="sr-Latn-RS" sz="1800" b="1" i="1" dirty="0" err="1"/>
              <a:t>mov</a:t>
            </a:r>
            <a:r>
              <a:rPr lang="en-US" altLang="sr-Latn-RS" sz="1800" b="1" i="1" dirty="0"/>
              <a:t> </a:t>
            </a:r>
            <a:r>
              <a:rPr lang="en-US" altLang="sr-Latn-RS" sz="1800" b="1" i="1" dirty="0" err="1"/>
              <a:t>dest</a:t>
            </a:r>
            <a:r>
              <a:rPr lang="en-US" altLang="sr-Latn-RS" sz="1800" b="1" i="1" dirty="0"/>
              <a:t>, </a:t>
            </a:r>
            <a:r>
              <a:rPr lang="en-US" altLang="sr-Latn-RS" sz="1800" b="1" i="1" dirty="0" err="1" smtClean="0"/>
              <a:t>src</a:t>
            </a:r>
            <a:endParaRPr lang="sr-Cyrl-RS" altLang="sr-Latn-RS" sz="1800" b="1" i="1" dirty="0" smtClean="0"/>
          </a:p>
          <a:p>
            <a:pPr lvl="2"/>
            <a:r>
              <a:rPr lang="en-US" altLang="sr-Latn-RS" sz="1700" dirty="0" smtClean="0"/>
              <a:t>MOV </a:t>
            </a:r>
            <a:r>
              <a:rPr lang="en-US" altLang="sr-Latn-RS" sz="1700" dirty="0"/>
              <a:t>CX,20</a:t>
            </a:r>
          </a:p>
          <a:p>
            <a:pPr lvl="2"/>
            <a:r>
              <a:rPr lang="en-US" altLang="sr-Latn-RS" sz="1700" dirty="0"/>
              <a:t>MOV CX, [BX]</a:t>
            </a:r>
          </a:p>
          <a:p>
            <a:pPr lvl="2"/>
            <a:r>
              <a:rPr lang="en-US" altLang="sr-Latn-RS" sz="1700" dirty="0"/>
              <a:t>MOV CX, [50000]</a:t>
            </a:r>
            <a:endParaRPr lang="sr-Cyrl-CS" altLang="sr-Latn-RS" sz="1800" i="1" dirty="0"/>
          </a:p>
          <a:p>
            <a:pPr lvl="1"/>
            <a:endParaRPr lang="sr-Cyrl-CS" altLang="sr-Latn-RS" sz="2200" dirty="0"/>
          </a:p>
          <a:p>
            <a:pPr marL="0" indent="0">
              <a:buNone/>
            </a:pP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40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Аритметичке инструкције</a:t>
            </a:r>
          </a:p>
        </p:txBody>
      </p:sp>
      <p:sp>
        <p:nvSpPr>
          <p:cNvPr id="135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CS" altLang="sr-Latn-RS" dirty="0"/>
              <a:t>Аритметичке инструкције обухватају како целобројне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тако </a:t>
            </a:r>
            <a:r>
              <a:rPr lang="sr-Cyrl-CS" altLang="sr-Latn-RS" dirty="0"/>
              <a:t>и операције у покретном </a:t>
            </a:r>
            <a:r>
              <a:rPr lang="sr-Cyrl-CS" altLang="sr-Latn-RS" dirty="0" smtClean="0"/>
              <a:t>зарезу</a:t>
            </a:r>
            <a:endParaRPr lang="sr-Cyrl-CS" altLang="sr-Latn-RS" sz="2000" dirty="0"/>
          </a:p>
          <a:p>
            <a:pPr>
              <a:lnSpc>
                <a:spcPct val="90000"/>
              </a:lnSpc>
            </a:pPr>
            <a:r>
              <a:rPr lang="sr-Cyrl-CS" altLang="sr-Latn-RS" dirty="0"/>
              <a:t>Већина процесора подржава бар 4 основне аритметичке операције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сабирање и одузимање захтевају по једну инструкцију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множење и дељење захтевају посебне операције за означене и неозначене аргументе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неки процесори не подржавају дељење у </a:t>
            </a:r>
            <a:r>
              <a:rPr lang="sr-Cyrl-CS" altLang="sr-Latn-RS" dirty="0" smtClean="0"/>
              <a:t>потпуности</a:t>
            </a:r>
            <a:endParaRPr lang="sr-Cyrl-CS" altLang="sr-Latn-R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41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Логичке инструкције</a:t>
            </a:r>
          </a:p>
        </p:txBody>
      </p:sp>
      <p:sp>
        <p:nvSpPr>
          <p:cNvPr id="135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Логичке операције подразумевају скуп операција на нивоу битова</a:t>
            </a:r>
          </a:p>
          <a:p>
            <a:pPr lvl="1"/>
            <a:r>
              <a:rPr lang="sr-Cyrl-CS" altLang="sr-Latn-RS" sz="2500"/>
              <a:t>практично сви процесори подржавају </a:t>
            </a:r>
            <a:r>
              <a:rPr lang="sr-Latn-CS" altLang="sr-Latn-RS" sz="2500" i="1"/>
              <a:t>and </a:t>
            </a:r>
            <a:r>
              <a:rPr lang="sr-Cyrl-CS" altLang="sr-Latn-RS" sz="2500"/>
              <a:t>и </a:t>
            </a:r>
            <a:r>
              <a:rPr lang="en-US" altLang="sr-Latn-RS" sz="2500" i="1"/>
              <a:t>or</a:t>
            </a:r>
            <a:endParaRPr lang="sr-Latn-CS" altLang="sr-Latn-RS" sz="2500"/>
          </a:p>
          <a:p>
            <a:pPr lvl="1"/>
            <a:r>
              <a:rPr lang="sr-Cyrl-CS" altLang="sr-Latn-RS" sz="2500"/>
              <a:t>већина процесора подржава </a:t>
            </a:r>
            <a:r>
              <a:rPr lang="en-US" altLang="sr-Latn-RS" sz="2500" i="1"/>
              <a:t>not</a:t>
            </a:r>
            <a:r>
              <a:rPr lang="sr-Latn-CS" altLang="sr-Latn-RS" sz="2500" i="1"/>
              <a:t> </a:t>
            </a:r>
            <a:r>
              <a:rPr lang="sr-Cyrl-CS" altLang="sr-Latn-RS" sz="2500"/>
              <a:t>и </a:t>
            </a:r>
            <a:r>
              <a:rPr lang="en-US" altLang="sr-Latn-RS" sz="2500" i="1"/>
              <a:t>xor</a:t>
            </a:r>
            <a:endParaRPr lang="sr-Cyrl-CS" altLang="sr-Latn-RS" sz="25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42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Инструкције за контролу тока</a:t>
            </a:r>
          </a:p>
        </p:txBody>
      </p:sp>
      <p:sp>
        <p:nvSpPr>
          <p:cNvPr id="135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Инструкције за контролу тока програма су </a:t>
            </a:r>
          </a:p>
          <a:p>
            <a:pPr lvl="1"/>
            <a:r>
              <a:rPr lang="sr-Cyrl-CS" altLang="sr-Latn-RS" dirty="0"/>
              <a:t>инструкције гранања</a:t>
            </a:r>
          </a:p>
          <a:p>
            <a:pPr lvl="1"/>
            <a:r>
              <a:rPr lang="sr-Cyrl-CS" altLang="sr-Latn-RS" dirty="0"/>
              <a:t>инструкције за позивање процедура </a:t>
            </a:r>
          </a:p>
          <a:p>
            <a:pPr lvl="2"/>
            <a:r>
              <a:rPr lang="sr-Cyrl-CS" altLang="sr-Latn-RS" dirty="0"/>
              <a:t>овде спадају и инструкције за враћање из процедура</a:t>
            </a:r>
            <a:endParaRPr lang="en-US" altLang="sr-Latn-RS" dirty="0"/>
          </a:p>
          <a:p>
            <a:pPr lvl="4"/>
            <a:endParaRPr lang="en-US" altLang="sr-Latn-RS" dirty="0"/>
          </a:p>
          <a:p>
            <a:r>
              <a:rPr lang="sr-Cyrl-CS" altLang="sr-Latn-RS" dirty="0"/>
              <a:t>(размотрено </a:t>
            </a:r>
            <a:r>
              <a:rPr lang="sr-Cyrl-CS" altLang="sr-Latn-RS" dirty="0" smtClean="0"/>
              <a:t>у претходној секцији)</a:t>
            </a: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Улазно / излазне инструкције</a:t>
            </a:r>
          </a:p>
        </p:txBody>
      </p:sp>
      <p:sp>
        <p:nvSpPr>
          <p:cNvPr id="135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Улазно / излазне инструкције се значајно разликују између процесора</a:t>
            </a:r>
          </a:p>
          <a:p>
            <a:r>
              <a:rPr lang="sr-Cyrl-CS" altLang="sr-Latn-RS" dirty="0" smtClean="0"/>
              <a:t>Уобичајене </a:t>
            </a:r>
            <a:r>
              <a:rPr lang="sr-Cyrl-CS" altLang="sr-Latn-RS" dirty="0"/>
              <a:t>су две инструкције:</a:t>
            </a:r>
          </a:p>
          <a:p>
            <a:pPr lvl="1"/>
            <a:r>
              <a:rPr lang="en-US" altLang="sr-Latn-RS" b="1" i="1" dirty="0"/>
              <a:t>in </a:t>
            </a:r>
            <a:r>
              <a:rPr lang="en-US" altLang="sr-Latn-RS" b="1" i="1" dirty="0" err="1"/>
              <a:t>Reg</a:t>
            </a:r>
            <a:r>
              <a:rPr lang="en-US" altLang="sr-Latn-RS" b="1" i="1" dirty="0"/>
              <a:t>, </a:t>
            </a:r>
            <a:r>
              <a:rPr lang="en-US" altLang="sr-Latn-RS" b="1" i="1" dirty="0" err="1"/>
              <a:t>io_port</a:t>
            </a:r>
            <a:endParaRPr lang="en-US" altLang="sr-Latn-RS" b="1" i="1" dirty="0"/>
          </a:p>
          <a:p>
            <a:pPr lvl="1"/>
            <a:r>
              <a:rPr lang="en-US" altLang="sr-Latn-RS" b="1" i="1" dirty="0"/>
              <a:t>out </a:t>
            </a:r>
            <a:r>
              <a:rPr lang="en-US" altLang="sr-Latn-RS" b="1" i="1" dirty="0" err="1"/>
              <a:t>io_port</a:t>
            </a:r>
            <a:r>
              <a:rPr lang="en-US" altLang="sr-Latn-RS" b="1" i="1" dirty="0"/>
              <a:t>, </a:t>
            </a:r>
            <a:r>
              <a:rPr lang="en-US" altLang="sr-Latn-RS" b="1" i="1" dirty="0" err="1" smtClean="0"/>
              <a:t>Reg</a:t>
            </a:r>
            <a:endParaRPr lang="en-U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44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Формат инструкција</a:t>
            </a:r>
          </a:p>
        </p:txBody>
      </p:sp>
      <p:sp>
        <p:nvSpPr>
          <p:cNvPr id="136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Формат инструкције подразумева начин кодирања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(</a:t>
            </a:r>
            <a:r>
              <a:rPr lang="sr-Cyrl-CS" altLang="sr-Latn-RS" dirty="0"/>
              <a:t>тј. бинарног записивања) инструкције</a:t>
            </a:r>
          </a:p>
          <a:p>
            <a:pPr lvl="4"/>
            <a:endParaRPr lang="sr-Cyrl-CS" altLang="sr-Latn-RS" dirty="0"/>
          </a:p>
          <a:p>
            <a:r>
              <a:rPr lang="sr-Cyrl-CS" altLang="sr-Latn-RS" dirty="0"/>
              <a:t>Два основна типа формата инструкција су:</a:t>
            </a:r>
          </a:p>
          <a:p>
            <a:pPr lvl="1"/>
            <a:r>
              <a:rPr lang="sr-Cyrl-CS" altLang="sr-Latn-RS" dirty="0"/>
              <a:t>формат фиксне дужине инструкција</a:t>
            </a:r>
          </a:p>
          <a:p>
            <a:pPr lvl="2"/>
            <a:r>
              <a:rPr lang="sr-Cyrl-CS" altLang="sr-Latn-RS" dirty="0"/>
              <a:t>уобичајен за </a:t>
            </a:r>
            <a:r>
              <a:rPr lang="sr-Latn-CS" altLang="sr-Latn-RS" i="1" dirty="0"/>
              <a:t>RISC</a:t>
            </a:r>
            <a:r>
              <a:rPr lang="sr-Cyrl-CS" altLang="sr-Latn-RS" dirty="0"/>
              <a:t> процесоре</a:t>
            </a:r>
          </a:p>
          <a:p>
            <a:pPr lvl="2"/>
            <a:r>
              <a:rPr lang="sr-Latn-CS" altLang="sr-Latn-RS" i="1" dirty="0"/>
              <a:t>MIPS, PowerPC, Sparc</a:t>
            </a:r>
            <a:r>
              <a:rPr lang="sr-Cyrl-CS" altLang="sr-Latn-RS" dirty="0"/>
              <a:t> имају иснтрукције дужине 32 бита</a:t>
            </a:r>
            <a:endParaRPr lang="sr-Cyrl-CS" altLang="sr-Latn-RS" i="1" dirty="0"/>
          </a:p>
          <a:p>
            <a:pPr lvl="1"/>
            <a:r>
              <a:rPr lang="sr-Cyrl-CS" altLang="sr-Latn-RS" dirty="0"/>
              <a:t>формат променљиве дужине инструкција</a:t>
            </a:r>
          </a:p>
          <a:p>
            <a:pPr lvl="2"/>
            <a:r>
              <a:rPr lang="sr-Cyrl-CS" altLang="sr-Latn-RS" dirty="0"/>
              <a:t>уобичајен за </a:t>
            </a:r>
            <a:r>
              <a:rPr lang="sr-Latn-CS" altLang="sr-Latn-RS" i="1" dirty="0"/>
              <a:t>CISC</a:t>
            </a:r>
            <a:r>
              <a:rPr lang="sr-Cyrl-CS" altLang="sr-Latn-RS" dirty="0"/>
              <a:t> процесоре</a:t>
            </a:r>
            <a:endParaRPr lang="en-US" altLang="sr-Latn-RS" dirty="0"/>
          </a:p>
          <a:p>
            <a:pPr lvl="2"/>
            <a:r>
              <a:rPr lang="sr-Cyrl-CS" altLang="sr-Latn-RS" dirty="0"/>
              <a:t>нпр. </a:t>
            </a:r>
            <a:r>
              <a:rPr lang="sr-Latn-CS" altLang="sr-Latn-RS" i="1" dirty="0"/>
              <a:t>Intel x86</a:t>
            </a:r>
            <a:endParaRPr lang="sr-Cyrl-CS" altLang="sr-Latn-RS" i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45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Процесор</a:t>
            </a:r>
            <a:endParaRPr lang="sr-Latn-R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Имплементација инструкција</a:t>
            </a:r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46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010076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9788" y="457200"/>
            <a:ext cx="4657370" cy="1600200"/>
          </a:xfrm>
        </p:spPr>
        <p:txBody>
          <a:bodyPr>
            <a:normAutofit/>
          </a:bodyPr>
          <a:lstStyle/>
          <a:p>
            <a:r>
              <a:rPr lang="sr-Cyrl-CS" altLang="sr-Latn-RS" sz="4400" dirty="0" smtClean="0"/>
              <a:t>Оквирни садржај процесора</a:t>
            </a:r>
            <a:endParaRPr lang="sr-Cyrl-CS" altLang="sr-Latn-RS" sz="4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548641" y="2154217"/>
            <a:ext cx="6056554" cy="3933825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sz="2800" dirty="0" smtClean="0"/>
              <a:t>Процесор садржи: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sz="2800" dirty="0" smtClean="0"/>
              <a:t>Аритметичко логичку јединицу </a:t>
            </a:r>
            <a:r>
              <a:rPr lang="sr-Latn-RS" sz="2800" dirty="0" smtClean="0"/>
              <a:t>ALU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sz="2800" dirty="0" smtClean="0"/>
              <a:t>Регистре специјалне намене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sz="2800" dirty="0" smtClean="0"/>
              <a:t>Регистре опште намене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sz="2800" dirty="0" smtClean="0"/>
              <a:t>Везе (магистрале)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sr-Cyrl-RS" sz="2600" dirty="0" smtClean="0"/>
              <a:t>Пример са 3 магистрале: А</a:t>
            </a:r>
            <a:r>
              <a:rPr lang="sr-Latn-RS" sz="2600" dirty="0" smtClean="0"/>
              <a:t>, B </a:t>
            </a:r>
            <a:r>
              <a:rPr lang="sr-Cyrl-RS" sz="2600" dirty="0" smtClean="0"/>
              <a:t>и </a:t>
            </a:r>
            <a:r>
              <a:rPr lang="sr-Latn-RS" sz="2600" dirty="0" smtClean="0"/>
              <a:t>C</a:t>
            </a:r>
            <a:endParaRPr lang="sr-Cyrl-R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sz="2800" dirty="0" smtClean="0"/>
              <a:t>Контролну јединицу </a:t>
            </a:r>
            <a:r>
              <a:rPr lang="sr-Latn-RS" sz="2800" dirty="0" smtClean="0"/>
              <a:t> </a:t>
            </a:r>
            <a:r>
              <a:rPr lang="en-US" sz="2800" dirty="0" smtClean="0"/>
              <a:t>CU</a:t>
            </a:r>
            <a:endParaRPr lang="sr-Cyrl-RS" sz="2800" dirty="0" smtClean="0"/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sr-Cyrl-RS" sz="2600" dirty="0" smtClean="0"/>
              <a:t>Генерише контролне сигнале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sr-Cyrl-RS" sz="2600" dirty="0" smtClean="0"/>
              <a:t>Није нацртана на слици</a:t>
            </a:r>
            <a:endParaRPr lang="sr-Latn-R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47</a:t>
            </a:fld>
            <a:endParaRPr lang="sr-Latn-RS"/>
          </a:p>
        </p:txBody>
      </p:sp>
      <p:pic>
        <p:nvPicPr>
          <p:cNvPr id="13660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334" y="107950"/>
            <a:ext cx="5748338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 smtClean="0"/>
              <a:t>Извршење инструкција</a:t>
            </a:r>
            <a:endParaRPr lang="sr-Cyrl-CS" altLang="sr-Latn-RS" dirty="0"/>
          </a:p>
        </p:txBody>
      </p:sp>
      <p:sp>
        <p:nvSpPr>
          <p:cNvPr id="136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 smtClean="0"/>
              <a:t>Извршење инструкције се угрубо гледано састоји из две фазе</a:t>
            </a:r>
            <a:r>
              <a:rPr lang="sr-Cyrl-CS" altLang="sr-Latn-R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altLang="sr-Latn-RS" dirty="0" smtClean="0"/>
              <a:t>Читање инструкције (енг. </a:t>
            </a:r>
            <a:r>
              <a:rPr lang="sr-Latn-RS" altLang="sr-Latn-RS" dirty="0" smtClean="0"/>
              <a:t>Instruction fetch)</a:t>
            </a:r>
            <a:endParaRPr lang="sr-Cyrl-CS" altLang="sr-Latn-RS" dirty="0"/>
          </a:p>
          <a:p>
            <a:pPr marL="914400" lvl="1" indent="-457200">
              <a:buFont typeface="+mj-lt"/>
              <a:buAutoNum type="alphaLcPeriod"/>
            </a:pPr>
            <a:r>
              <a:rPr lang="sr-Cyrl-RS" altLang="sr-Latn-RS" dirty="0" smtClean="0"/>
              <a:t>А</a:t>
            </a:r>
            <a:r>
              <a:rPr lang="sr-Cyrl-CS" altLang="sr-Latn-RS" dirty="0" smtClean="0"/>
              <a:t>дресирање </a:t>
            </a:r>
            <a:r>
              <a:rPr lang="sr-Cyrl-CS" altLang="sr-Latn-RS" dirty="0"/>
              <a:t>и </a:t>
            </a:r>
            <a:r>
              <a:rPr lang="sr-Cyrl-CS" altLang="sr-Latn-RS" dirty="0" smtClean="0"/>
              <a:t>читање</a:t>
            </a:r>
            <a:r>
              <a:rPr lang="sr-Cyrl-CS" altLang="sr-Latn-RS" dirty="0" smtClean="0"/>
              <a:t> инструкције </a:t>
            </a:r>
            <a:r>
              <a:rPr lang="sr-Cyrl-CS" altLang="sr-Latn-RS" dirty="0"/>
              <a:t>из меморије</a:t>
            </a:r>
          </a:p>
          <a:p>
            <a:pPr marL="914400" lvl="1" indent="-457200">
              <a:buFont typeface="+mj-lt"/>
              <a:buAutoNum type="alphaLcPeriod"/>
            </a:pPr>
            <a:r>
              <a:rPr lang="sr-Cyrl-CS" altLang="sr-Latn-RS" dirty="0" smtClean="0"/>
              <a:t>Д</a:t>
            </a:r>
            <a:r>
              <a:rPr lang="sr-Cyrl-CS" altLang="sr-Latn-RS" dirty="0" smtClean="0"/>
              <a:t>екодирање инструкције</a:t>
            </a:r>
            <a:endParaRPr lang="sr-Cyrl-CS" altLang="sr-Latn-RS" dirty="0"/>
          </a:p>
          <a:p>
            <a:pPr marL="914400" lvl="1" indent="-457200">
              <a:buFont typeface="+mj-lt"/>
              <a:buAutoNum type="alphaLcPeriod"/>
            </a:pPr>
            <a:r>
              <a:rPr lang="sr-Cyrl-CS" altLang="sr-Latn-RS" dirty="0" smtClean="0"/>
              <a:t>А</a:t>
            </a:r>
            <a:r>
              <a:rPr lang="sr-Cyrl-CS" altLang="sr-Latn-RS" dirty="0" smtClean="0"/>
              <a:t>дресирање </a:t>
            </a:r>
            <a:r>
              <a:rPr lang="sr-Cyrl-CS" altLang="sr-Latn-RS" dirty="0"/>
              <a:t>и </a:t>
            </a:r>
            <a:r>
              <a:rPr lang="sr-Cyrl-CS" altLang="sr-Latn-RS" dirty="0" smtClean="0"/>
              <a:t>читање потребних </a:t>
            </a:r>
            <a:r>
              <a:rPr lang="sr-Cyrl-RS" altLang="sr-Latn-RS" dirty="0" smtClean="0"/>
              <a:t>операнада</a:t>
            </a:r>
            <a:endParaRPr lang="sr-Latn-RS" alt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sr-Cyrl-RS" altLang="sr-Latn-RS" dirty="0" smtClean="0"/>
              <a:t>Дословно извршење инструкције (енг. </a:t>
            </a:r>
            <a:r>
              <a:rPr lang="sr-Latn-RS" altLang="sr-Latn-RS" dirty="0" smtClean="0"/>
              <a:t>Instruction execute)</a:t>
            </a:r>
            <a:endParaRPr lang="sr-Cyrl-CS" altLang="sr-Latn-RS" dirty="0"/>
          </a:p>
          <a:p>
            <a:pPr marL="914400" lvl="1" indent="-457200">
              <a:buFont typeface="+mj-lt"/>
              <a:buAutoNum type="alphaLcPeriod"/>
            </a:pPr>
            <a:r>
              <a:rPr lang="sr-Cyrl-CS" altLang="sr-Latn-RS" dirty="0" smtClean="0"/>
              <a:t>И</a:t>
            </a:r>
            <a:r>
              <a:rPr lang="sr-Cyrl-CS" altLang="sr-Latn-RS" dirty="0" smtClean="0"/>
              <a:t>звршење одговарајуће операције у </a:t>
            </a:r>
            <a:r>
              <a:rPr lang="sr-Latn-RS" altLang="sr-Latn-RS" dirty="0" smtClean="0"/>
              <a:t>ALU</a:t>
            </a:r>
            <a:endParaRPr lang="sr-Cyrl-CS" altLang="sr-Latn-RS" dirty="0"/>
          </a:p>
          <a:p>
            <a:pPr marL="914400" lvl="1" indent="-457200">
              <a:buFont typeface="+mj-lt"/>
              <a:buAutoNum type="alphaLcPeriod"/>
            </a:pPr>
            <a:r>
              <a:rPr lang="sr-Cyrl-CS" altLang="sr-Latn-RS" dirty="0" smtClean="0"/>
              <a:t>А</a:t>
            </a:r>
            <a:r>
              <a:rPr lang="sr-Cyrl-CS" altLang="sr-Latn-RS" dirty="0" smtClean="0"/>
              <a:t>дресирање локације за резултат и записивање</a:t>
            </a:r>
            <a:r>
              <a:rPr lang="sr-Latn-RS" altLang="sr-Latn-RS" dirty="0" smtClean="0"/>
              <a:t> </a:t>
            </a:r>
            <a:r>
              <a:rPr lang="sr-Cyrl-RS" altLang="sr-Latn-RS" dirty="0" smtClean="0"/>
              <a:t>у меморију</a:t>
            </a: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48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Конкретнији пример</a:t>
            </a:r>
          </a:p>
        </p:txBody>
      </p:sp>
      <p:sp>
        <p:nvSpPr>
          <p:cNvPr id="136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Претпоставимо да процесор има:</a:t>
            </a:r>
          </a:p>
          <a:p>
            <a:pPr lvl="1"/>
            <a:r>
              <a:rPr lang="sr-Cyrl-CS" altLang="sr-Latn-RS" dirty="0"/>
              <a:t>јединствену магистралу (А) ширине 32 бита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кроз </a:t>
            </a:r>
            <a:r>
              <a:rPr lang="sr-Cyrl-CS" altLang="sr-Latn-RS" dirty="0"/>
              <a:t>коју пролазе све адресе и подаци у оквиру процесора</a:t>
            </a:r>
          </a:p>
          <a:p>
            <a:pPr lvl="1"/>
            <a:r>
              <a:rPr lang="sr-Cyrl-CS" altLang="sr-Latn-RS" dirty="0"/>
              <a:t>32 регистра опште намене (</a:t>
            </a:r>
            <a:r>
              <a:rPr lang="sr-Latn-CS" altLang="sr-Latn-RS" dirty="0"/>
              <a:t>G1-G32</a:t>
            </a:r>
            <a:r>
              <a:rPr lang="sr-Cyrl-CS" altLang="sr-Latn-RS" dirty="0"/>
              <a:t>)</a:t>
            </a:r>
          </a:p>
          <a:p>
            <a:pPr lvl="1"/>
            <a:r>
              <a:rPr lang="sr-Cyrl-CS" altLang="sr-Latn-RS" dirty="0"/>
              <a:t>могућност обраде само 32-битних </a:t>
            </a:r>
            <a:r>
              <a:rPr lang="sr-Cyrl-CS" altLang="sr-Latn-RS" dirty="0" smtClean="0"/>
              <a:t>података</a:t>
            </a:r>
            <a:endParaRPr lang="sr-Latn-RS" altLang="sr-Latn-R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49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i="1"/>
              <a:t>RISC </a:t>
            </a:r>
            <a:r>
              <a:rPr lang="sr-Cyrl-CS" altLang="sr-Latn-RS"/>
              <a:t>процесори</a:t>
            </a:r>
            <a:endParaRPr lang="sr-Latn-CS" altLang="sr-Latn-RS" i="1"/>
          </a:p>
        </p:txBody>
      </p:sp>
      <p:sp>
        <p:nvSpPr>
          <p:cNvPr id="135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Циљеви:</a:t>
            </a:r>
          </a:p>
          <a:p>
            <a:pPr lvl="1"/>
            <a:r>
              <a:rPr lang="sr-Cyrl-CS" altLang="sr-Latn-RS"/>
              <a:t>једноставна архитектура скупа инструкција</a:t>
            </a:r>
          </a:p>
          <a:p>
            <a:pPr lvl="1"/>
            <a:r>
              <a:rPr lang="sr-Cyrl-CS" altLang="sr-Latn-RS"/>
              <a:t>обезбеђивање минималног скупа инструкција и начина адресирања</a:t>
            </a:r>
          </a:p>
          <a:p>
            <a:pPr lvl="1"/>
            <a:r>
              <a:rPr lang="sr-Cyrl-CS" altLang="sr-Latn-RS"/>
              <a:t>повећан број регистара који се могу користити за рачунање</a:t>
            </a:r>
            <a:endParaRPr lang="sr-Latn-C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</a:t>
            </a:fld>
            <a:endParaRPr lang="sr-Latn-R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CS" altLang="sr-Latn-RS" sz="4400" dirty="0"/>
              <a:t>Конкретнији </a:t>
            </a:r>
            <a:r>
              <a:rPr lang="sr-Cyrl-CS" altLang="sr-Latn-RS" sz="4400" dirty="0" smtClean="0"/>
              <a:t>пример (2)</a:t>
            </a:r>
            <a:endParaRPr lang="sr-Cyrl-CS" altLang="sr-Latn-RS" sz="4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550254" cy="404218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r-Cyrl-RS" sz="2800" dirty="0" smtClean="0"/>
              <a:t>Само магистрала 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r-Cyrl-RS" sz="2800" dirty="0" smtClean="0"/>
              <a:t>Неки од регистара су повезани и са системском магистралом</a:t>
            </a:r>
            <a:br>
              <a:rPr lang="sr-Cyrl-RS" sz="2800" dirty="0" smtClean="0"/>
            </a:br>
            <a:r>
              <a:rPr lang="sr-Cyrl-RS" sz="2800" dirty="0" smtClean="0"/>
              <a:t>(о овоме касније...)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r-Cyrl-RS" sz="2800" dirty="0" smtClean="0"/>
              <a:t>Имплементација са јединственом магистралом јефтинија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r-Cyrl-RS" sz="2800" dirty="0" smtClean="0"/>
              <a:t>Али захтева постојање додатних регистара </a:t>
            </a:r>
            <a:r>
              <a:rPr lang="sr-Latn-RS" sz="2800" dirty="0" smtClean="0"/>
              <a:t>A </a:t>
            </a:r>
            <a:r>
              <a:rPr lang="sr-Cyrl-RS" sz="2800" dirty="0" smtClean="0"/>
              <a:t>и </a:t>
            </a:r>
            <a:r>
              <a:rPr lang="sr-Latn-RS" sz="2800" dirty="0" smtClean="0"/>
              <a:t>C</a:t>
            </a:r>
            <a:endParaRPr lang="sr-Latn-R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50</a:t>
            </a:fld>
            <a:endParaRPr lang="sr-Latn-RS"/>
          </a:p>
        </p:txBody>
      </p:sp>
      <p:pic>
        <p:nvPicPr>
          <p:cNvPr id="13680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915" y="0"/>
            <a:ext cx="4177581" cy="6365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Додатни регистри</a:t>
            </a:r>
          </a:p>
        </p:txBody>
      </p:sp>
      <p:sp>
        <p:nvSpPr>
          <p:cNvPr id="136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Због тога што постоји јединствена интерна магистрала А, потребни су </a:t>
            </a:r>
            <a:r>
              <a:rPr lang="sr-Cyrl-RS" altLang="sr-Latn-RS" dirty="0" smtClean="0"/>
              <a:t>додатни </a:t>
            </a:r>
            <a:r>
              <a:rPr lang="sr-Cyrl-CS" altLang="sr-Latn-RS" dirty="0" smtClean="0"/>
              <a:t>помоћни </a:t>
            </a:r>
            <a:r>
              <a:rPr lang="sr-Cyrl-CS" altLang="sr-Latn-RS" dirty="0"/>
              <a:t>регистри:</a:t>
            </a:r>
          </a:p>
          <a:p>
            <a:pPr lvl="1"/>
            <a:r>
              <a:rPr lang="sr-Cyrl-CS" altLang="sr-Latn-RS" dirty="0"/>
              <a:t>регистар </a:t>
            </a:r>
            <a:r>
              <a:rPr lang="sr-Cyrl-CS" altLang="sr-Latn-RS" i="1" dirty="0"/>
              <a:t>А</a:t>
            </a:r>
            <a:r>
              <a:rPr lang="sr-Cyrl-CS" altLang="sr-Latn-RS" dirty="0"/>
              <a:t> чува вредност првог операнда док се други адресира</a:t>
            </a:r>
          </a:p>
          <a:p>
            <a:pPr lvl="1"/>
            <a:r>
              <a:rPr lang="sr-Cyrl-CS" altLang="sr-Latn-RS" dirty="0" smtClean="0"/>
              <a:t>регистар </a:t>
            </a:r>
            <a:r>
              <a:rPr lang="sr-Latn-CS" altLang="sr-Latn-RS" i="1" dirty="0"/>
              <a:t>C</a:t>
            </a:r>
            <a:r>
              <a:rPr lang="sr-Latn-CS" altLang="sr-Latn-RS" dirty="0"/>
              <a:t> </a:t>
            </a:r>
            <a:r>
              <a:rPr lang="sr-Cyrl-CS" altLang="sr-Latn-RS" dirty="0"/>
              <a:t>чува резултат док се не пренесе даље</a:t>
            </a:r>
          </a:p>
          <a:p>
            <a:r>
              <a:rPr lang="sr-Cyrl-CS" altLang="sr-Latn-RS" dirty="0" smtClean="0"/>
              <a:t>Имплементирају </a:t>
            </a:r>
            <a:r>
              <a:rPr lang="sr-Cyrl-CS" altLang="sr-Latn-RS" dirty="0"/>
              <a:t>се помоћу </a:t>
            </a:r>
            <a:r>
              <a:rPr lang="sr-Latn-CS" altLang="sr-Latn-RS" i="1" dirty="0"/>
              <a:t>D</a:t>
            </a:r>
            <a:r>
              <a:rPr lang="sr-Cyrl-CS" altLang="sr-Latn-RS" dirty="0"/>
              <a:t> флип-флопова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51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027" y="5630"/>
            <a:ext cx="10327340" cy="715384"/>
          </a:xfrm>
        </p:spPr>
        <p:txBody>
          <a:bodyPr>
            <a:noAutofit/>
          </a:bodyPr>
          <a:lstStyle/>
          <a:p>
            <a:r>
              <a:rPr lang="sr-Cyrl-CS" altLang="sr-Latn-RS" sz="4400" dirty="0" smtClean="0"/>
              <a:t>Фаза 2а: дословно извршење инструкције</a:t>
            </a:r>
            <a:endParaRPr lang="sr-Cyrl-CS" altLang="sr-Latn-RS" sz="4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364658" y="1360865"/>
            <a:ext cx="5877676" cy="5178047"/>
          </a:xfrm>
        </p:spPr>
        <p:txBody>
          <a:bodyPr>
            <a:noAutofit/>
          </a:bodyPr>
          <a:lstStyle/>
          <a:p>
            <a:r>
              <a:rPr lang="sr-Cyrl-RS" sz="2400" dirty="0" smtClean="0"/>
              <a:t>1.</a:t>
            </a:r>
            <a:r>
              <a:rPr lang="sr-Latn-RS" sz="2400" dirty="0"/>
              <a:t> </a:t>
            </a:r>
            <a:r>
              <a:rPr lang="sr-Cyrl-RS" sz="2400" dirty="0" smtClean="0"/>
              <a:t>Убацити први операнд у регистар </a:t>
            </a:r>
            <a:r>
              <a:rPr lang="sr-Latn-RS" sz="2400" dirty="0" smtClean="0"/>
              <a:t>A (</a:t>
            </a:r>
            <a:r>
              <a:rPr lang="sr-Cyrl-RS" sz="2400" dirty="0" smtClean="0"/>
              <a:t>сигнал </a:t>
            </a:r>
            <a:r>
              <a:rPr lang="sr-Latn-RS" sz="2400" dirty="0" smtClean="0"/>
              <a:t>Ain)</a:t>
            </a:r>
          </a:p>
          <a:p>
            <a:r>
              <a:rPr lang="sr-Cyrl-RS" sz="2400" dirty="0" smtClean="0"/>
              <a:t>2. На магистралу А ставити други операнд, који ће ући на улаз </a:t>
            </a:r>
            <a:r>
              <a:rPr lang="sr-Latn-RS" sz="2400" dirty="0" smtClean="0"/>
              <a:t>B</a:t>
            </a:r>
          </a:p>
          <a:p>
            <a:r>
              <a:rPr lang="sr-Cyrl-RS" sz="2400" dirty="0" smtClean="0"/>
              <a:t>3. Послати </a:t>
            </a:r>
            <a:r>
              <a:rPr lang="sr-Latn-RS" sz="2400" dirty="0" smtClean="0"/>
              <a:t>ALU</a:t>
            </a:r>
            <a:r>
              <a:rPr lang="sr-Cyrl-RS" sz="2400" dirty="0" smtClean="0"/>
              <a:t> сигнал за извршење одговарајуће операције</a:t>
            </a:r>
          </a:p>
          <a:p>
            <a:r>
              <a:rPr lang="sr-Cyrl-RS" sz="2400" dirty="0" smtClean="0"/>
              <a:t>4. Резултат извршења </a:t>
            </a:r>
            <a:r>
              <a:rPr lang="sr-Latn-RS" sz="2400" dirty="0" smtClean="0"/>
              <a:t>ALU </a:t>
            </a:r>
            <a:br>
              <a:rPr lang="sr-Latn-RS" sz="2400" dirty="0" smtClean="0"/>
            </a:br>
            <a:r>
              <a:rPr lang="sr-Cyrl-RS" sz="2400" dirty="0" smtClean="0"/>
              <a:t>уписати у регистар </a:t>
            </a:r>
            <a:r>
              <a:rPr lang="sr-Latn-RS" sz="2400" dirty="0" smtClean="0"/>
              <a:t>C</a:t>
            </a:r>
            <a:r>
              <a:rPr lang="sr-Cyrl-RS" sz="2400" dirty="0" smtClean="0"/>
              <a:t> (сигнал </a:t>
            </a:r>
            <a:r>
              <a:rPr lang="sr-Latn-RS" sz="2400" dirty="0" smtClean="0"/>
              <a:t>Cin)</a:t>
            </a:r>
          </a:p>
          <a:p>
            <a:r>
              <a:rPr lang="sr-Latn-RS" sz="2400" dirty="0" smtClean="0"/>
              <a:t>5. </a:t>
            </a:r>
            <a:r>
              <a:rPr lang="sr-Cyrl-RS" sz="2400" dirty="0" smtClean="0"/>
              <a:t>Садржај регистра </a:t>
            </a:r>
            <a:r>
              <a:rPr lang="sr-Latn-RS" sz="2400" dirty="0" smtClean="0"/>
              <a:t>C </a:t>
            </a:r>
            <a:r>
              <a:rPr lang="sr-Cyrl-RS" sz="2400" dirty="0" smtClean="0"/>
              <a:t/>
            </a:r>
            <a:br>
              <a:rPr lang="sr-Cyrl-RS" sz="2400" dirty="0" smtClean="0"/>
            </a:br>
            <a:r>
              <a:rPr lang="sr-Cyrl-RS" sz="2400" dirty="0" smtClean="0"/>
              <a:t>уписати на магистралу А</a:t>
            </a:r>
            <a:r>
              <a:rPr lang="sr-Latn-RS" sz="2400" dirty="0" smtClean="0"/>
              <a:t> (</a:t>
            </a:r>
            <a:r>
              <a:rPr lang="sr-Cyrl-RS" sz="2400" dirty="0" smtClean="0"/>
              <a:t>сигнал </a:t>
            </a:r>
            <a:r>
              <a:rPr lang="sr-Latn-RS" sz="2400" dirty="0" smtClean="0"/>
              <a:t>Cout)</a:t>
            </a:r>
            <a:endParaRPr lang="sr-Latn-R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52</a:t>
            </a:fld>
            <a:endParaRPr lang="sr-Latn-RS"/>
          </a:p>
        </p:txBody>
      </p:sp>
      <p:pic>
        <p:nvPicPr>
          <p:cNvPr id="13701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921" y="721014"/>
            <a:ext cx="5866983" cy="5635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Меморијски интерфејс</a:t>
            </a:r>
          </a:p>
        </p:txBody>
      </p:sp>
      <p:sp>
        <p:nvSpPr>
          <p:cNvPr id="137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Меморијски интерфејс </a:t>
            </a:r>
            <a:r>
              <a:rPr lang="sr-Cyrl-RS" altLang="sr-Latn-RS" dirty="0" smtClean="0"/>
              <a:t>чине </a:t>
            </a:r>
            <a:r>
              <a:rPr lang="sr-Cyrl-CS" altLang="sr-Latn-RS" dirty="0" smtClean="0"/>
              <a:t>четири </a:t>
            </a:r>
            <a:r>
              <a:rPr lang="sr-Cyrl-CS" altLang="sr-Latn-RS" dirty="0"/>
              <a:t>помоћна регистра</a:t>
            </a:r>
          </a:p>
          <a:p>
            <a:pPr lvl="1"/>
            <a:r>
              <a:rPr lang="sr-Cyrl-CS" altLang="sr-Latn-RS" dirty="0"/>
              <a:t>ови регистри посредују између системске магистрале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и </a:t>
            </a:r>
            <a:r>
              <a:rPr lang="sr-Cyrl-CS" altLang="sr-Latn-RS" dirty="0"/>
              <a:t>интерне процесорске магистрале А</a:t>
            </a:r>
          </a:p>
          <a:p>
            <a:pPr lvl="3"/>
            <a:endParaRPr lang="sr-Cyrl-CS" altLang="sr-Latn-RS" dirty="0"/>
          </a:p>
          <a:p>
            <a:r>
              <a:rPr lang="sr-Cyrl-CS" altLang="sr-Latn-RS" dirty="0"/>
              <a:t>Регистар </a:t>
            </a:r>
            <a:r>
              <a:rPr lang="sr-Latn-CS" altLang="sr-Latn-RS" i="1" dirty="0"/>
              <a:t>PC</a:t>
            </a:r>
            <a:r>
              <a:rPr lang="sr-Cyrl-CS" altLang="sr-Latn-RS" dirty="0"/>
              <a:t> је бројач инструкција</a:t>
            </a:r>
          </a:p>
          <a:p>
            <a:r>
              <a:rPr lang="sr-Cyrl-CS" altLang="sr-Latn-RS" dirty="0"/>
              <a:t>Регистар </a:t>
            </a:r>
            <a:r>
              <a:rPr lang="sr-Latn-CS" altLang="sr-Latn-RS" i="1" dirty="0"/>
              <a:t>IR</a:t>
            </a:r>
            <a:r>
              <a:rPr lang="sr-Cyrl-CS" altLang="sr-Latn-RS" dirty="0"/>
              <a:t> је регистар инструкције</a:t>
            </a:r>
          </a:p>
          <a:p>
            <a:r>
              <a:rPr lang="sr-Cyrl-CS" altLang="sr-Latn-RS" dirty="0"/>
              <a:t>Регистар </a:t>
            </a:r>
            <a:r>
              <a:rPr lang="sr-Latn-CS" altLang="sr-Latn-RS" i="1" dirty="0"/>
              <a:t>MAR</a:t>
            </a:r>
            <a:r>
              <a:rPr lang="sr-Cyrl-CS" altLang="sr-Latn-RS" dirty="0"/>
              <a:t> је регистар меморијске адресе</a:t>
            </a:r>
          </a:p>
          <a:p>
            <a:r>
              <a:rPr lang="sr-Cyrl-CS" altLang="sr-Latn-RS" dirty="0"/>
              <a:t>Регистар </a:t>
            </a:r>
            <a:r>
              <a:rPr lang="sr-Latn-CS" altLang="sr-Latn-RS" i="1" dirty="0"/>
              <a:t>MDR</a:t>
            </a:r>
            <a:r>
              <a:rPr lang="sr-Cyrl-CS" altLang="sr-Latn-RS" dirty="0"/>
              <a:t> је регистар меморијског податка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Регистар </a:t>
            </a:r>
            <a:r>
              <a:rPr lang="sr-Latn-CS" altLang="sr-Latn-RS" i="1"/>
              <a:t>PC</a:t>
            </a:r>
            <a:endParaRPr lang="sr-Cyrl-CS" altLang="sr-Latn-RS"/>
          </a:p>
        </p:txBody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Бројач </a:t>
            </a:r>
            <a:r>
              <a:rPr lang="sr-Cyrl-CS" altLang="sr-Latn-RS" dirty="0" smtClean="0"/>
              <a:t>инструкција - садржи </a:t>
            </a:r>
            <a:r>
              <a:rPr lang="sr-Cyrl-CS" altLang="sr-Latn-RS" dirty="0"/>
              <a:t>адресу наредне </a:t>
            </a:r>
            <a:r>
              <a:rPr lang="sr-Cyrl-CS" altLang="sr-Latn-RS" dirty="0" smtClean="0"/>
              <a:t>инструкције</a:t>
            </a:r>
          </a:p>
          <a:p>
            <a:r>
              <a:rPr lang="sr-Cyrl-CS" altLang="sr-Latn-RS" dirty="0" smtClean="0"/>
              <a:t>Три контролна сигнала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Latn-CS" altLang="sr-Latn-RS" b="1" i="1" dirty="0" smtClean="0"/>
              <a:t>PCin</a:t>
            </a:r>
            <a:r>
              <a:rPr lang="sr-Cyrl-CS" altLang="sr-Latn-RS" dirty="0" smtClean="0"/>
              <a:t> поставља </a:t>
            </a:r>
            <a:r>
              <a:rPr lang="sr-Cyrl-CS" altLang="sr-Latn-RS" dirty="0"/>
              <a:t>вредност </a:t>
            </a:r>
            <a:r>
              <a:rPr lang="sr-Cyrl-CS" altLang="sr-Latn-RS" dirty="0" smtClean="0"/>
              <a:t>регистра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Latn-CS" altLang="sr-Latn-RS" b="1" i="1" dirty="0" smtClean="0"/>
              <a:t>Pcbout</a:t>
            </a:r>
            <a:r>
              <a:rPr lang="sr-Cyrl-CS" altLang="sr-Latn-RS" dirty="0" smtClean="0"/>
              <a:t> </a:t>
            </a:r>
            <a:r>
              <a:rPr lang="sr-Cyrl-CS" altLang="sr-Latn-RS" dirty="0" smtClean="0"/>
              <a:t>садржај </a:t>
            </a:r>
            <a:r>
              <a:rPr lang="sr-Cyrl-CS" altLang="sr-Latn-RS" dirty="0"/>
              <a:t>ставља на системску адресну магистралу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ради </a:t>
            </a:r>
            <a:r>
              <a:rPr lang="sr-Cyrl-CS" altLang="sr-Latn-RS" dirty="0"/>
              <a:t>читања инструкције из </a:t>
            </a:r>
            <a:r>
              <a:rPr lang="sr-Cyrl-CS" altLang="sr-Latn-RS" dirty="0" smtClean="0"/>
              <a:t>меморије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Latn-CS" altLang="sr-Latn-RS" b="1" i="1" dirty="0"/>
              <a:t>PCout</a:t>
            </a:r>
            <a:r>
              <a:rPr lang="sr-Latn-CS" altLang="sr-Latn-RS" i="1" dirty="0"/>
              <a:t> </a:t>
            </a:r>
            <a:r>
              <a:rPr lang="sr-Cyrl-CS" altLang="sr-Latn-RS" dirty="0" smtClean="0"/>
              <a:t>садржај </a:t>
            </a:r>
            <a:r>
              <a:rPr lang="sr-Cyrl-CS" altLang="sr-Latn-RS" dirty="0"/>
              <a:t>ставља на магистралу 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ради </a:t>
            </a:r>
            <a:r>
              <a:rPr lang="sr-Cyrl-CS" altLang="sr-Latn-RS" dirty="0"/>
              <a:t>омогућавања </a:t>
            </a:r>
            <a:r>
              <a:rPr lang="sr-Cyrl-CS" altLang="sr-Latn-RS" dirty="0" smtClean="0"/>
              <a:t>релативних </a:t>
            </a:r>
            <a:r>
              <a:rPr lang="sr-Cyrl-CS" altLang="sr-Latn-RS" dirty="0"/>
              <a:t>скокова и позивања </a:t>
            </a:r>
            <a:r>
              <a:rPr lang="sr-Cyrl-CS" altLang="sr-Latn-RS" dirty="0" smtClean="0"/>
              <a:t>процедура</a:t>
            </a:r>
            <a:endParaRPr lang="sr-Latn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54</a:t>
            </a:fld>
            <a:endParaRPr lang="sr-Latn-R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Регистар </a:t>
            </a:r>
            <a:r>
              <a:rPr lang="sr-Latn-CS" altLang="sr-Latn-RS" i="1"/>
              <a:t>IR</a:t>
            </a:r>
            <a:endParaRPr lang="sr-Cyrl-CS" altLang="sr-Latn-RS"/>
          </a:p>
        </p:txBody>
      </p:sp>
      <p:sp>
        <p:nvSpPr>
          <p:cNvPr id="137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1242638" cy="4351338"/>
          </a:xfrm>
        </p:spPr>
        <p:txBody>
          <a:bodyPr/>
          <a:lstStyle/>
          <a:p>
            <a:r>
              <a:rPr lang="sr-Cyrl-CS" altLang="sr-Latn-RS" dirty="0"/>
              <a:t>Регистар </a:t>
            </a:r>
            <a:r>
              <a:rPr lang="sr-Cyrl-CS" altLang="sr-Latn-RS" dirty="0" smtClean="0"/>
              <a:t>инструкције - садржи </a:t>
            </a:r>
            <a:r>
              <a:rPr lang="sr-Cyrl-CS" altLang="sr-Latn-RS" dirty="0"/>
              <a:t>инструкцију која се </a:t>
            </a:r>
            <a:r>
              <a:rPr lang="sr-Cyrl-CS" altLang="sr-Latn-RS" dirty="0" smtClean="0"/>
              <a:t>тр</a:t>
            </a:r>
            <a:r>
              <a:rPr lang="sr-Cyrl-RS" altLang="sr-Latn-RS" dirty="0"/>
              <a:t>е</a:t>
            </a:r>
            <a:r>
              <a:rPr lang="sr-Cyrl-CS" altLang="sr-Latn-RS" dirty="0" smtClean="0"/>
              <a:t>нутно извршава</a:t>
            </a:r>
          </a:p>
          <a:p>
            <a:r>
              <a:rPr lang="sr-Cyrl-CS" altLang="sr-Latn-RS" dirty="0" smtClean="0"/>
              <a:t>Два контролна сигнала:</a:t>
            </a:r>
            <a:endParaRPr lang="sr-Cyrl-CS" altLang="sr-Latn-RS" dirty="0"/>
          </a:p>
          <a:p>
            <a:pPr marL="914400" lvl="1" indent="-457200">
              <a:buFont typeface="+mj-lt"/>
              <a:buAutoNum type="arabicPeriod"/>
            </a:pPr>
            <a:r>
              <a:rPr lang="sr-Latn-CS" altLang="sr-Latn-RS" b="1" i="1" dirty="0" smtClean="0"/>
              <a:t>IR</a:t>
            </a:r>
            <a:r>
              <a:rPr lang="en-US" altLang="sr-Latn-RS" b="1" i="1" dirty="0"/>
              <a:t>b</a:t>
            </a:r>
            <a:r>
              <a:rPr lang="sr-Latn-CS" altLang="sr-Latn-RS" b="1" i="1" dirty="0"/>
              <a:t>in</a:t>
            </a:r>
            <a:r>
              <a:rPr lang="sr-Cyrl-CS" altLang="sr-Latn-RS" dirty="0"/>
              <a:t> </a:t>
            </a:r>
            <a:r>
              <a:rPr lang="sr-Cyrl-CS" altLang="sr-Latn-RS" dirty="0" smtClean="0"/>
              <a:t>поставља </a:t>
            </a:r>
            <a:r>
              <a:rPr lang="sr-Cyrl-CS" altLang="sr-Latn-RS" dirty="0"/>
              <a:t>вредност регистра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Latn-CS" altLang="sr-Latn-RS" b="1" i="1" dirty="0" smtClean="0"/>
              <a:t>IR</a:t>
            </a:r>
            <a:r>
              <a:rPr lang="en-US" altLang="sr-Latn-RS" b="1" i="1" dirty="0"/>
              <a:t>out</a:t>
            </a:r>
            <a:r>
              <a:rPr lang="sr-Cyrl-CS" altLang="sr-Latn-RS" b="1" dirty="0"/>
              <a:t> </a:t>
            </a:r>
            <a:r>
              <a:rPr lang="sr-Cyrl-CS" altLang="sr-Latn-RS" dirty="0" smtClean="0"/>
              <a:t>ставља </a:t>
            </a:r>
            <a:r>
              <a:rPr lang="sr-Cyrl-CS" altLang="sr-Latn-RS" dirty="0"/>
              <a:t>вредност регистра</a:t>
            </a:r>
            <a:r>
              <a:rPr lang="sr-Latn-CS" altLang="sr-Latn-RS" dirty="0"/>
              <a:t> </a:t>
            </a:r>
            <a:r>
              <a:rPr lang="sr-Cyrl-CS" altLang="sr-Latn-RS" dirty="0"/>
              <a:t>на магистралу 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55</a:t>
            </a:fld>
            <a:endParaRPr lang="sr-Latn-R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726486" y="296082"/>
            <a:ext cx="10794954" cy="635688"/>
          </a:xfrm>
        </p:spPr>
        <p:txBody>
          <a:bodyPr>
            <a:noAutofit/>
          </a:bodyPr>
          <a:lstStyle/>
          <a:p>
            <a:r>
              <a:rPr lang="sr-Cyrl-CS" altLang="sr-Latn-RS" sz="4400" dirty="0" smtClean="0"/>
              <a:t>Фаза 1</a:t>
            </a:r>
            <a:r>
              <a:rPr lang="sr-Latn-RS" altLang="sr-Latn-RS" sz="4400" dirty="0" smtClean="0"/>
              <a:t>a</a:t>
            </a:r>
            <a:r>
              <a:rPr lang="sr-Cyrl-CS" altLang="sr-Latn-RS" sz="4400" dirty="0" smtClean="0"/>
              <a:t>: читање инструкције из меморије</a:t>
            </a:r>
            <a:endParaRPr lang="sr-Cyrl-CS" altLang="sr-Latn-RS" sz="4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290456" y="1376980"/>
            <a:ext cx="4464423" cy="4539726"/>
          </a:xfrm>
        </p:spPr>
        <p:txBody>
          <a:bodyPr>
            <a:normAutofit/>
          </a:bodyPr>
          <a:lstStyle/>
          <a:p>
            <a:r>
              <a:rPr lang="sr-Latn-RS" sz="2400" b="1" dirty="0" smtClean="0"/>
              <a:t>PC </a:t>
            </a:r>
            <a:r>
              <a:rPr lang="sr-Cyrl-RS" sz="2400" b="1" dirty="0" smtClean="0"/>
              <a:t>увек садржи адресу </a:t>
            </a:r>
            <a:br>
              <a:rPr lang="sr-Cyrl-RS" sz="2400" b="1" dirty="0" smtClean="0"/>
            </a:br>
            <a:r>
              <a:rPr lang="sr-Cyrl-RS" sz="2400" b="1" dirty="0" smtClean="0"/>
              <a:t>следеће инструкције</a:t>
            </a:r>
          </a:p>
          <a:p>
            <a:r>
              <a:rPr lang="sr-Cyrl-RS" sz="2400" dirty="0" smtClean="0"/>
              <a:t>1. </a:t>
            </a:r>
            <a:r>
              <a:rPr lang="sr-Latn-RS" sz="2400" dirty="0" smtClean="0"/>
              <a:t>PCbout</a:t>
            </a:r>
            <a:r>
              <a:rPr lang="en-US" sz="2400" dirty="0" smtClean="0"/>
              <a:t> – </a:t>
            </a:r>
            <a:r>
              <a:rPr lang="sr-Cyrl-RS" sz="2400" dirty="0" smtClean="0"/>
              <a:t>шаље адресу на системску адресну магистралу</a:t>
            </a:r>
          </a:p>
          <a:p>
            <a:r>
              <a:rPr lang="sr-Cyrl-RS" sz="2400" i="1" dirty="0" smtClean="0">
                <a:solidFill>
                  <a:schemeClr val="bg2">
                    <a:lumMod val="50000"/>
                  </a:schemeClr>
                </a:solidFill>
              </a:rPr>
              <a:t>Након неког времена инструкција се смешта на системску магистралу за податке</a:t>
            </a:r>
          </a:p>
          <a:p>
            <a:r>
              <a:rPr lang="sr-Cyrl-RS" sz="2400" dirty="0" smtClean="0"/>
              <a:t>2. </a:t>
            </a:r>
            <a:r>
              <a:rPr lang="sr-Latn-RS" sz="2400" dirty="0" smtClean="0"/>
              <a:t>IRbin – </a:t>
            </a:r>
            <a:r>
              <a:rPr lang="sr-Cyrl-RS" sz="2400" dirty="0" smtClean="0"/>
              <a:t>учитава ову инструкцију у </a:t>
            </a:r>
            <a:r>
              <a:rPr lang="sr-Latn-RS" sz="2400" dirty="0" smtClean="0"/>
              <a:t>IR</a:t>
            </a:r>
            <a:endParaRPr lang="sr-Latn-R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56</a:t>
            </a:fld>
            <a:endParaRPr lang="sr-Latn-RS"/>
          </a:p>
        </p:txBody>
      </p:sp>
      <p:pic>
        <p:nvPicPr>
          <p:cNvPr id="13752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134" y="1158607"/>
            <a:ext cx="7740866" cy="4509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Фаза 1</a:t>
            </a:r>
            <a:r>
              <a:rPr lang="sr-Latn-RS" dirty="0" smtClean="0"/>
              <a:t>b</a:t>
            </a:r>
            <a:r>
              <a:rPr lang="sr-Cyrl-RS" dirty="0" smtClean="0"/>
              <a:t>:</a:t>
            </a:r>
            <a:r>
              <a:rPr lang="sr-Latn-RS" dirty="0" smtClean="0"/>
              <a:t> </a:t>
            </a:r>
            <a:r>
              <a:rPr lang="sr-Cyrl-RS" dirty="0" smtClean="0"/>
              <a:t>декодирање инструкције </a:t>
            </a:r>
            <a:endParaRPr lang="sr-Latn-R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199" y="1825625"/>
            <a:ext cx="10650967" cy="4351338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Декодирање инструкције подразумева: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sz="2800" dirty="0" smtClean="0"/>
              <a:t>Издвајање дела инструкције који се односи на тип операције</a:t>
            </a:r>
          </a:p>
          <a:p>
            <a:pPr lvl="2"/>
            <a:r>
              <a:rPr lang="sr-Cyrl-RS" sz="2400" dirty="0" smtClean="0"/>
              <a:t>Овај део се после прослеђује </a:t>
            </a:r>
            <a:r>
              <a:rPr lang="sr-Latn-RS" sz="2400" dirty="0" smtClean="0"/>
              <a:t>ALU </a:t>
            </a:r>
            <a:r>
              <a:rPr lang="sr-Cyrl-RS" sz="2400" dirty="0" smtClean="0"/>
              <a:t/>
            </a:r>
            <a:br>
              <a:rPr lang="sr-Cyrl-RS" sz="2400" dirty="0" smtClean="0"/>
            </a:br>
            <a:r>
              <a:rPr lang="sr-Cyrl-RS" sz="2400" dirty="0" smtClean="0"/>
              <a:t>како би јој се нагласило шта треба да уради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sz="2800" dirty="0" smtClean="0"/>
              <a:t>Издвајање делова који се односе на адресе операнада</a:t>
            </a:r>
          </a:p>
          <a:p>
            <a:pPr lvl="2"/>
            <a:r>
              <a:rPr lang="sr-Cyrl-RS" sz="2400" dirty="0" smtClean="0"/>
              <a:t>Пре него што се започне дословно извршење инструкције, </a:t>
            </a:r>
            <a:br>
              <a:rPr lang="sr-Cyrl-RS" sz="2400" dirty="0" smtClean="0"/>
            </a:br>
            <a:r>
              <a:rPr lang="sr-Cyrl-RS" sz="2400" dirty="0" smtClean="0"/>
              <a:t>у регистре опште намене се морају допремити сви потребни операнди</a:t>
            </a:r>
          </a:p>
          <a:p>
            <a:pPr lvl="2"/>
            <a:r>
              <a:rPr lang="sr-Cyrl-RS" sz="2400" dirty="0" smtClean="0"/>
              <a:t>Да би се ово урадило користе се специјални регистри </a:t>
            </a:r>
            <a:r>
              <a:rPr lang="sr-Latn-RS" sz="2400" dirty="0" smtClean="0"/>
              <a:t>MAR </a:t>
            </a:r>
            <a:r>
              <a:rPr lang="sr-Cyrl-RS" sz="2400" dirty="0" smtClean="0"/>
              <a:t>и </a:t>
            </a:r>
            <a:r>
              <a:rPr lang="sr-Latn-RS" sz="2400" dirty="0" smtClean="0"/>
              <a:t>MDR</a:t>
            </a:r>
            <a:endParaRPr lang="sr-Cyrl-RS" sz="2400" dirty="0" smtClean="0"/>
          </a:p>
          <a:p>
            <a:pPr lvl="2"/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5575553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Регистар </a:t>
            </a:r>
            <a:r>
              <a:rPr lang="sr-Latn-CS" altLang="sr-Latn-RS" i="1"/>
              <a:t>MAR</a:t>
            </a:r>
            <a:endParaRPr lang="sr-Cyrl-CS" altLang="sr-Latn-RS"/>
          </a:p>
        </p:txBody>
      </p:sp>
      <p:sp>
        <p:nvSpPr>
          <p:cNvPr id="137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Регистар меморијске адресе</a:t>
            </a:r>
          </a:p>
          <a:p>
            <a:pPr lvl="1"/>
            <a:r>
              <a:rPr lang="sr-Cyrl-CS" altLang="sr-Latn-RS" dirty="0"/>
              <a:t>садржи адресу операнда који је у меморији</a:t>
            </a:r>
          </a:p>
          <a:p>
            <a:pPr lvl="1"/>
            <a:r>
              <a:rPr lang="sr-Cyrl-CS" altLang="sr-Latn-RS" dirty="0"/>
              <a:t>користи се при адресирању података који су у меморији</a:t>
            </a:r>
          </a:p>
          <a:p>
            <a:pPr lvl="1"/>
            <a:r>
              <a:rPr lang="sr-Cyrl-CS" altLang="sr-Latn-RS" dirty="0"/>
              <a:t>ради слично регистру </a:t>
            </a:r>
            <a:r>
              <a:rPr lang="en-US" altLang="sr-Latn-RS" i="1" dirty="0" smtClean="0"/>
              <a:t>PC</a:t>
            </a:r>
            <a:endParaRPr lang="sr-Cyrl-RS" altLang="sr-Latn-RS" i="1" dirty="0" smtClean="0"/>
          </a:p>
          <a:p>
            <a:r>
              <a:rPr lang="sr-Cyrl-RS" altLang="sr-Latn-RS" dirty="0" smtClean="0"/>
              <a:t>Три контролна сигнала:</a:t>
            </a:r>
            <a:endParaRPr lang="en-US" altLang="sr-Latn-RS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sr-Latn-RS" b="1" i="1" dirty="0" smtClean="0"/>
              <a:t>MAR</a:t>
            </a:r>
            <a:r>
              <a:rPr lang="sr-Latn-CS" altLang="sr-Latn-RS" b="1" i="1" dirty="0"/>
              <a:t>in</a:t>
            </a:r>
            <a:r>
              <a:rPr lang="sr-Cyrl-CS" altLang="sr-Latn-RS" b="1" dirty="0"/>
              <a:t> </a:t>
            </a:r>
            <a:r>
              <a:rPr lang="sr-Cyrl-CS" altLang="sr-Latn-RS" dirty="0"/>
              <a:t>поставља вредност регистра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sr-Latn-RS" b="1" i="1" dirty="0" err="1" smtClean="0"/>
              <a:t>MARout</a:t>
            </a:r>
            <a:r>
              <a:rPr lang="sr-Cyrl-CS" altLang="sr-Latn-RS" dirty="0" smtClean="0"/>
              <a:t> </a:t>
            </a:r>
            <a:r>
              <a:rPr lang="sr-Cyrl-CS" altLang="sr-Latn-RS" dirty="0"/>
              <a:t>ставља вредност регистра</a:t>
            </a:r>
            <a:r>
              <a:rPr lang="sr-Latn-CS" altLang="sr-Latn-RS" dirty="0"/>
              <a:t> </a:t>
            </a:r>
            <a:r>
              <a:rPr lang="sr-Cyrl-CS" altLang="sr-Latn-RS" dirty="0"/>
              <a:t>на магистралу А</a:t>
            </a:r>
            <a:endParaRPr lang="en-US" altLang="sr-Latn-RS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sr-Latn-RS" b="1" i="1" dirty="0" err="1" smtClean="0"/>
              <a:t>MARbout</a:t>
            </a:r>
            <a:r>
              <a:rPr lang="sr-Cyrl-CS" altLang="sr-Latn-RS" dirty="0" smtClean="0"/>
              <a:t> </a:t>
            </a:r>
            <a:r>
              <a:rPr lang="sr-Cyrl-CS" altLang="sr-Latn-RS" dirty="0"/>
              <a:t>ставља вредност регистра</a:t>
            </a:r>
            <a:r>
              <a:rPr lang="sr-Latn-CS" altLang="sr-Latn-RS" dirty="0"/>
              <a:t> </a:t>
            </a:r>
            <a:r>
              <a:rPr lang="sr-Cyrl-CS" altLang="sr-Latn-RS" dirty="0"/>
              <a:t>на системску адресну магистралу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58</a:t>
            </a:fld>
            <a:endParaRPr lang="sr-Latn-R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Регистар </a:t>
            </a:r>
            <a:r>
              <a:rPr lang="sr-Latn-CS" altLang="sr-Latn-RS" i="1"/>
              <a:t>MDR</a:t>
            </a:r>
            <a:r>
              <a:rPr lang="sr-Cyrl-CS" altLang="sr-Latn-RS"/>
              <a:t> </a:t>
            </a:r>
          </a:p>
        </p:txBody>
      </p:sp>
      <p:sp>
        <p:nvSpPr>
          <p:cNvPr id="137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CS" altLang="sr-Latn-RS" dirty="0"/>
              <a:t>Регистар меморијског податка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садржи вредност операнда који је у меморији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користи се при читању операнда из меморије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адреса операнда је у регистру </a:t>
            </a:r>
            <a:r>
              <a:rPr lang="sr-Latn-CS" altLang="sr-Latn-RS" i="1" dirty="0"/>
              <a:t>MAR</a:t>
            </a:r>
            <a:endParaRPr lang="sr-Cyrl-CS" altLang="sr-Latn-RS" dirty="0"/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има двосмеран </a:t>
            </a:r>
            <a:r>
              <a:rPr lang="sr-Cyrl-CS" altLang="sr-Latn-RS" dirty="0" smtClean="0"/>
              <a:t>интерфејс</a:t>
            </a:r>
            <a:endParaRPr lang="sr-Latn-RS" altLang="sr-Latn-RS" i="1" dirty="0"/>
          </a:p>
          <a:p>
            <a:r>
              <a:rPr lang="sr-Cyrl-RS" altLang="sr-Latn-RS" dirty="0" smtClean="0"/>
              <a:t>Има четири контролна сигнала:</a:t>
            </a:r>
            <a:endParaRPr lang="en-US" altLang="sr-Latn-RS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sr-Latn-RS" b="1" i="1" dirty="0" smtClean="0"/>
              <a:t>M</a:t>
            </a:r>
            <a:r>
              <a:rPr lang="sr-Latn-CS" altLang="sr-Latn-RS" b="1" i="1" dirty="0"/>
              <a:t>D</a:t>
            </a:r>
            <a:r>
              <a:rPr lang="en-US" altLang="sr-Latn-RS" b="1" i="1" dirty="0"/>
              <a:t>R</a:t>
            </a:r>
            <a:r>
              <a:rPr lang="sr-Latn-CS" altLang="sr-Latn-RS" b="1" i="1" dirty="0"/>
              <a:t>in</a:t>
            </a:r>
            <a:r>
              <a:rPr lang="sr-Cyrl-CS" altLang="sr-Latn-RS" b="1" dirty="0"/>
              <a:t> </a:t>
            </a:r>
            <a:r>
              <a:rPr lang="sr-Cyrl-CS" altLang="sr-Latn-RS" dirty="0"/>
              <a:t>поставља вредност регистра са магистрале А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sr-Latn-RS" b="1" i="1" dirty="0" smtClean="0"/>
              <a:t>M</a:t>
            </a:r>
            <a:r>
              <a:rPr lang="sr-Latn-CS" altLang="sr-Latn-RS" b="1" i="1" dirty="0"/>
              <a:t>D</a:t>
            </a:r>
            <a:r>
              <a:rPr lang="en-US" altLang="sr-Latn-RS" b="1" i="1" dirty="0"/>
              <a:t>R</a:t>
            </a:r>
            <a:r>
              <a:rPr lang="sr-Latn-CS" altLang="sr-Latn-RS" b="1" i="1" dirty="0"/>
              <a:t>bin</a:t>
            </a:r>
            <a:r>
              <a:rPr lang="sr-Cyrl-CS" altLang="sr-Latn-RS" b="1" dirty="0"/>
              <a:t> </a:t>
            </a:r>
            <a:r>
              <a:rPr lang="sr-Cyrl-CS" altLang="sr-Latn-RS" dirty="0"/>
              <a:t>поставља вредност регистра са системске магистрале података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sr-Latn-RS" b="1" i="1" dirty="0" smtClean="0"/>
              <a:t>M</a:t>
            </a:r>
            <a:r>
              <a:rPr lang="sr-Latn-CS" altLang="sr-Latn-RS" b="1" i="1" dirty="0"/>
              <a:t>D</a:t>
            </a:r>
            <a:r>
              <a:rPr lang="en-US" altLang="sr-Latn-RS" b="1" i="1" dirty="0"/>
              <a:t>Rout</a:t>
            </a:r>
            <a:r>
              <a:rPr lang="sr-Cyrl-CS" altLang="sr-Latn-RS" b="1" dirty="0"/>
              <a:t> </a:t>
            </a:r>
            <a:r>
              <a:rPr lang="sr-Cyrl-CS" altLang="sr-Latn-RS" dirty="0"/>
              <a:t>ставља вредност регистра</a:t>
            </a:r>
            <a:r>
              <a:rPr lang="sr-Latn-CS" altLang="sr-Latn-RS" dirty="0"/>
              <a:t> </a:t>
            </a:r>
            <a:r>
              <a:rPr lang="sr-Cyrl-CS" altLang="sr-Latn-RS" dirty="0"/>
              <a:t>на магистралу А</a:t>
            </a:r>
            <a:endParaRPr lang="en-US" altLang="sr-Latn-RS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sr-Latn-RS" b="1" i="1" dirty="0" smtClean="0"/>
              <a:t>M</a:t>
            </a:r>
            <a:r>
              <a:rPr lang="sr-Latn-CS" altLang="sr-Latn-RS" b="1" i="1" dirty="0"/>
              <a:t>D</a:t>
            </a:r>
            <a:r>
              <a:rPr lang="en-US" altLang="sr-Latn-RS" b="1" i="1" dirty="0" err="1"/>
              <a:t>Rbout</a:t>
            </a:r>
            <a:r>
              <a:rPr lang="sr-Cyrl-CS" altLang="sr-Latn-RS" b="1" dirty="0"/>
              <a:t> </a:t>
            </a:r>
            <a:r>
              <a:rPr lang="sr-Cyrl-CS" altLang="sr-Latn-RS" dirty="0"/>
              <a:t>ставља вредност регистра</a:t>
            </a:r>
            <a:r>
              <a:rPr lang="sr-Latn-CS" altLang="sr-Latn-RS" dirty="0"/>
              <a:t> </a:t>
            </a:r>
            <a:r>
              <a:rPr lang="sr-Cyrl-CS" altLang="sr-Latn-RS" dirty="0"/>
              <a:t>на системску магистралу података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59</a:t>
            </a:fld>
            <a:endParaRPr lang="sr-Latn-R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Однос </a:t>
            </a:r>
            <a:r>
              <a:rPr lang="sr-Latn-CS" altLang="sr-Latn-RS" i="1"/>
              <a:t>RISC </a:t>
            </a:r>
            <a:r>
              <a:rPr lang="sr-Cyrl-CS" altLang="sr-Latn-RS"/>
              <a:t>и</a:t>
            </a:r>
            <a:r>
              <a:rPr lang="sr-Cyrl-CS" altLang="sr-Latn-RS" i="1"/>
              <a:t> </a:t>
            </a:r>
            <a:r>
              <a:rPr lang="sr-Latn-CS" altLang="sr-Latn-RS" i="1"/>
              <a:t>CISC </a:t>
            </a:r>
            <a:r>
              <a:rPr lang="sr-Cyrl-CS" altLang="sr-Latn-RS"/>
              <a:t>процесора</a:t>
            </a:r>
            <a:endParaRPr lang="sr-Latn-CS" altLang="sr-Latn-RS"/>
          </a:p>
        </p:txBody>
      </p:sp>
      <p:sp>
        <p:nvSpPr>
          <p:cNvPr id="135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Latn-CS" altLang="sr-Latn-RS" i="1" dirty="0"/>
              <a:t>RISC </a:t>
            </a:r>
            <a:r>
              <a:rPr lang="sr-Cyrl-CS" altLang="sr-Latn-RS" dirty="0"/>
              <a:t>концепти се развијају од 1975. године</a:t>
            </a:r>
          </a:p>
          <a:p>
            <a:pPr>
              <a:lnSpc>
                <a:spcPct val="90000"/>
              </a:lnSpc>
            </a:pPr>
            <a:r>
              <a:rPr lang="sr-Cyrl-CS" altLang="sr-Latn-RS" dirty="0" smtClean="0"/>
              <a:t>Проблем са </a:t>
            </a:r>
            <a:r>
              <a:rPr lang="sr-Latn-CS" altLang="sr-Latn-RS" i="1" dirty="0" smtClean="0"/>
              <a:t>CISC</a:t>
            </a:r>
            <a:r>
              <a:rPr lang="sr-Cyrl-CS" altLang="sr-Latn-RS" dirty="0"/>
              <a:t> </a:t>
            </a:r>
            <a:r>
              <a:rPr lang="sr-Cyrl-CS" altLang="sr-Latn-RS" dirty="0" smtClean="0"/>
              <a:t>процесорима</a:t>
            </a:r>
            <a:r>
              <a:rPr lang="sr-Cyrl-CS" altLang="sr-Latn-RS" dirty="0" smtClean="0"/>
              <a:t>:</a:t>
            </a:r>
          </a:p>
          <a:p>
            <a:pPr lvl="1"/>
            <a:r>
              <a:rPr lang="sr-Cyrl-CS" altLang="sr-Latn-RS" dirty="0" smtClean="0"/>
              <a:t>С</a:t>
            </a:r>
            <a:r>
              <a:rPr lang="sr-Cyrl-CS" altLang="sr-Latn-RS" dirty="0" smtClean="0"/>
              <a:t>ложена </a:t>
            </a:r>
            <a:r>
              <a:rPr lang="sr-Cyrl-CS" altLang="sr-Latn-RS" dirty="0"/>
              <a:t>имплементација отежава подизање радне </a:t>
            </a:r>
            <a:r>
              <a:rPr lang="sr-Cyrl-CS" altLang="sr-Latn-RS" dirty="0" smtClean="0"/>
              <a:t>фреквенције</a:t>
            </a:r>
          </a:p>
          <a:p>
            <a:pPr lvl="2"/>
            <a:r>
              <a:rPr lang="sr-Cyrl-CS" altLang="sr-Latn-RS" dirty="0" smtClean="0"/>
              <a:t>Радна фреквенција се одређује на основу најспорије операције</a:t>
            </a:r>
            <a:endParaRPr lang="sr-Cyrl-CS" altLang="sr-Latn-RS" dirty="0"/>
          </a:p>
          <a:p>
            <a:pPr lvl="1"/>
            <a:r>
              <a:rPr lang="sr-Latn-CS" altLang="sr-Latn-RS" i="1" dirty="0"/>
              <a:t>RISC</a:t>
            </a:r>
            <a:r>
              <a:rPr lang="sr-Cyrl-CS" altLang="sr-Latn-RS" dirty="0"/>
              <a:t> омогућава значајно подизање радне </a:t>
            </a:r>
            <a:r>
              <a:rPr lang="sr-Cyrl-CS" altLang="sr-Latn-RS" dirty="0" smtClean="0"/>
              <a:t>фреквенције</a:t>
            </a:r>
          </a:p>
          <a:p>
            <a:r>
              <a:rPr lang="sr-Cyrl-CS" altLang="sr-Latn-RS" dirty="0"/>
              <a:t>Данас су уобичајене архитектуре </a:t>
            </a:r>
            <a:r>
              <a:rPr lang="sr-Cyrl-RS" altLang="sr-Latn-RS" dirty="0" smtClean="0"/>
              <a:t>које користе комбинацију </a:t>
            </a:r>
            <a:br>
              <a:rPr lang="sr-Cyrl-RS" altLang="sr-Latn-RS" dirty="0" smtClean="0"/>
            </a:br>
            <a:r>
              <a:rPr lang="sr-Latn-RS" altLang="sr-Latn-RS" dirty="0" smtClean="0"/>
              <a:t>CISC </a:t>
            </a:r>
            <a:r>
              <a:rPr lang="sr-Cyrl-RS" altLang="sr-Latn-RS" dirty="0" smtClean="0"/>
              <a:t>и </a:t>
            </a:r>
            <a:r>
              <a:rPr lang="sr-Latn-RS" altLang="sr-Latn-RS" dirty="0" smtClean="0"/>
              <a:t>RISC </a:t>
            </a:r>
            <a:r>
              <a:rPr lang="sr-Cyrl-RS" altLang="sr-Latn-RS" dirty="0" smtClean="0"/>
              <a:t>архитектуре</a:t>
            </a:r>
            <a:endParaRPr lang="sr-Cyrl-CS" altLang="sr-Latn-RS" dirty="0"/>
          </a:p>
          <a:p>
            <a:endParaRPr lang="sr-Latn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6</a:t>
            </a:fld>
            <a:endParaRPr lang="sr-Latn-R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83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689" y="931771"/>
            <a:ext cx="6755311" cy="4984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60</a:t>
            </a:fld>
            <a:endParaRPr lang="sr-Latn-R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26486" y="296082"/>
            <a:ext cx="10794954" cy="635688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7030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CS" altLang="sr-Latn-RS" dirty="0" smtClean="0"/>
              <a:t>Фаза 1</a:t>
            </a:r>
            <a:r>
              <a:rPr lang="sr-Latn-RS" altLang="sr-Latn-RS" dirty="0" smtClean="0"/>
              <a:t>c</a:t>
            </a:r>
            <a:r>
              <a:rPr lang="sr-Cyrl-CS" altLang="sr-Latn-RS" dirty="0" smtClean="0"/>
              <a:t>: адресирање и читање операнада</a:t>
            </a:r>
            <a:endParaRPr lang="sr-Cyrl-CS" altLang="sr-Latn-RS" dirty="0"/>
          </a:p>
        </p:txBody>
      </p:sp>
      <p:sp>
        <p:nvSpPr>
          <p:cNvPr id="10" name="Text Placeholder 6"/>
          <p:cNvSpPr txBox="1">
            <a:spLocks/>
          </p:cNvSpPr>
          <p:nvPr/>
        </p:nvSpPr>
        <p:spPr>
          <a:xfrm>
            <a:off x="290456" y="1376980"/>
            <a:ext cx="5368066" cy="453972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2400" b="1" dirty="0" smtClean="0"/>
              <a:t>Након фазе 1</a:t>
            </a:r>
            <a:r>
              <a:rPr lang="sr-Latn-RS" sz="2400" b="1" dirty="0" smtClean="0"/>
              <a:t>b, </a:t>
            </a:r>
            <a:r>
              <a:rPr lang="sr-Cyrl-RS" sz="2400" b="1" dirty="0" smtClean="0"/>
              <a:t>адресе операнада су у </a:t>
            </a:r>
            <a:r>
              <a:rPr lang="sr-Latn-RS" sz="2400" b="1" dirty="0" smtClean="0"/>
              <a:t>IR </a:t>
            </a:r>
            <a:r>
              <a:rPr lang="sr-Cyrl-RS" sz="2400" b="1" dirty="0" smtClean="0"/>
              <a:t>и могу се са </a:t>
            </a:r>
            <a:r>
              <a:rPr lang="sr-Latn-RS" sz="2400" b="1" dirty="0" smtClean="0"/>
              <a:t>IRout </a:t>
            </a:r>
            <a:r>
              <a:rPr lang="sr-Cyrl-RS" sz="2400" b="1" dirty="0" smtClean="0"/>
              <a:t>послати на А</a:t>
            </a:r>
          </a:p>
          <a:p>
            <a:pPr marL="0" indent="0">
              <a:buNone/>
            </a:pPr>
            <a:r>
              <a:rPr lang="sr-Cyrl-RS" sz="2400" dirty="0" smtClean="0"/>
              <a:t>1. </a:t>
            </a:r>
            <a:r>
              <a:rPr lang="sr-Latn-RS" sz="2400" dirty="0" smtClean="0"/>
              <a:t>MARin</a:t>
            </a:r>
            <a:r>
              <a:rPr lang="en-US" sz="2400" dirty="0" smtClean="0"/>
              <a:t> – </a:t>
            </a:r>
            <a:r>
              <a:rPr lang="sr-Cyrl-RS" sz="2400" dirty="0" smtClean="0"/>
              <a:t>прихвата адресу са А и смешта у </a:t>
            </a:r>
            <a:r>
              <a:rPr lang="sr-Latn-RS" sz="2400" dirty="0" smtClean="0"/>
              <a:t>MAR</a:t>
            </a:r>
          </a:p>
          <a:p>
            <a:pPr marL="0" indent="0">
              <a:buNone/>
            </a:pPr>
            <a:r>
              <a:rPr lang="sr-Latn-RS" sz="2400" dirty="0" smtClean="0"/>
              <a:t>2. MARout – </a:t>
            </a:r>
            <a:r>
              <a:rPr lang="sr-Cyrl-RS" sz="2400" dirty="0" smtClean="0"/>
              <a:t>шаље на адресну системску магистралу</a:t>
            </a:r>
          </a:p>
          <a:p>
            <a:pPr marL="0" indent="0">
              <a:buNone/>
            </a:pPr>
            <a:r>
              <a:rPr lang="sr-Cyrl-RS" sz="2400" i="1" dirty="0" smtClean="0">
                <a:solidFill>
                  <a:schemeClr val="bg2">
                    <a:lumMod val="50000"/>
                  </a:schemeClr>
                </a:solidFill>
              </a:rPr>
              <a:t>Након неког времена операнд се смешта на системску магистралу </a:t>
            </a:r>
            <a:r>
              <a:rPr lang="sr-Latn-RS" sz="2400" i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sr-Latn-RS" sz="2400" i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sr-Cyrl-RS" sz="2400" i="1" dirty="0" smtClean="0">
                <a:solidFill>
                  <a:schemeClr val="bg2">
                    <a:lumMod val="50000"/>
                  </a:schemeClr>
                </a:solidFill>
              </a:rPr>
              <a:t>за податке</a:t>
            </a:r>
          </a:p>
          <a:p>
            <a:pPr marL="0" indent="0">
              <a:buNone/>
            </a:pPr>
            <a:r>
              <a:rPr lang="sr-Cyrl-RS" sz="2400" dirty="0" smtClean="0"/>
              <a:t>3. </a:t>
            </a:r>
            <a:r>
              <a:rPr lang="sr-Latn-RS" sz="2400" dirty="0" smtClean="0"/>
              <a:t>MDRbin – </a:t>
            </a:r>
            <a:r>
              <a:rPr lang="sr-Cyrl-RS" sz="2400" dirty="0" smtClean="0"/>
              <a:t>учитава операнд у </a:t>
            </a:r>
            <a:r>
              <a:rPr lang="sr-Latn-RS" sz="2400" dirty="0" smtClean="0"/>
              <a:t>MDR</a:t>
            </a:r>
          </a:p>
          <a:p>
            <a:pPr marL="0" indent="0">
              <a:buNone/>
            </a:pPr>
            <a:r>
              <a:rPr lang="sr-Latn-RS" sz="2400" dirty="0" smtClean="0"/>
              <a:t>4. MDRout – </a:t>
            </a:r>
            <a:r>
              <a:rPr lang="sr-Cyrl-RS" sz="2400" dirty="0" smtClean="0"/>
              <a:t>омогућава даље прослеђивање операнда на </a:t>
            </a:r>
            <a:r>
              <a:rPr lang="sr-Latn-RS" sz="2400" dirty="0" smtClean="0"/>
              <a:t>A</a:t>
            </a:r>
            <a:r>
              <a:rPr lang="sr-Cyrl-RS" sz="2400" dirty="0" smtClean="0"/>
              <a:t> </a:t>
            </a:r>
            <a:br>
              <a:rPr lang="sr-Cyrl-RS" sz="2400" dirty="0" smtClean="0"/>
            </a:br>
            <a:r>
              <a:rPr lang="sr-Cyrl-RS" sz="2400" dirty="0" smtClean="0"/>
              <a:t>па даље у регистре опште намене</a:t>
            </a:r>
            <a:endParaRPr lang="sr-Latn-R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83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689" y="931771"/>
            <a:ext cx="6755311" cy="4984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61</a:t>
            </a:fld>
            <a:endParaRPr lang="sr-Latn-R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26486" y="296082"/>
            <a:ext cx="10794954" cy="635688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7030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CS" altLang="sr-Latn-RS" dirty="0" smtClean="0"/>
              <a:t>Фаза 2</a:t>
            </a:r>
            <a:r>
              <a:rPr lang="sr-Latn-RS" altLang="sr-Latn-RS" dirty="0"/>
              <a:t>b</a:t>
            </a:r>
            <a:r>
              <a:rPr lang="sr-Cyrl-CS" altLang="sr-Latn-RS" dirty="0" smtClean="0"/>
              <a:t>: </a:t>
            </a:r>
            <a:r>
              <a:rPr lang="sr-Cyrl-RS" altLang="sr-Latn-RS" dirty="0" smtClean="0"/>
              <a:t>запис резултата у меморију</a:t>
            </a:r>
            <a:endParaRPr lang="sr-Cyrl-CS" altLang="sr-Latn-RS" dirty="0"/>
          </a:p>
        </p:txBody>
      </p:sp>
      <p:sp>
        <p:nvSpPr>
          <p:cNvPr id="10" name="Text Placeholder 6"/>
          <p:cNvSpPr txBox="1">
            <a:spLocks/>
          </p:cNvSpPr>
          <p:nvPr/>
        </p:nvSpPr>
        <p:spPr>
          <a:xfrm>
            <a:off x="290456" y="1376980"/>
            <a:ext cx="5368066" cy="453972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2400" b="1" dirty="0" smtClean="0"/>
              <a:t>Регистри </a:t>
            </a:r>
            <a:r>
              <a:rPr lang="sr-Latn-RS" sz="2400" b="1" dirty="0" smtClean="0"/>
              <a:t>MAR </a:t>
            </a:r>
            <a:r>
              <a:rPr lang="sr-Cyrl-RS" sz="2400" b="1" dirty="0" smtClean="0"/>
              <a:t>и </a:t>
            </a:r>
            <a:r>
              <a:rPr lang="sr-Latn-RS" sz="2400" b="1" dirty="0" smtClean="0"/>
              <a:t>MDR </a:t>
            </a:r>
            <a:r>
              <a:rPr lang="sr-Cyrl-RS" sz="2400" b="1" dirty="0" smtClean="0"/>
              <a:t>се користе и за запис резултата назад у меморију</a:t>
            </a:r>
          </a:p>
          <a:p>
            <a:pPr marL="0" indent="0">
              <a:buNone/>
            </a:pPr>
            <a:r>
              <a:rPr lang="sr-Cyrl-RS" sz="2400" dirty="0" smtClean="0"/>
              <a:t>1. </a:t>
            </a:r>
            <a:r>
              <a:rPr lang="sr-Latn-RS" sz="2400" dirty="0" smtClean="0"/>
              <a:t>MARin</a:t>
            </a:r>
            <a:r>
              <a:rPr lang="en-US" sz="2400" dirty="0" smtClean="0"/>
              <a:t> – </a:t>
            </a:r>
            <a:r>
              <a:rPr lang="sr-Cyrl-RS" sz="2400" dirty="0" smtClean="0"/>
              <a:t>прихвата адресу са А и смешта у </a:t>
            </a:r>
            <a:r>
              <a:rPr lang="sr-Latn-RS" sz="2400" dirty="0" smtClean="0"/>
              <a:t>MAR</a:t>
            </a:r>
          </a:p>
          <a:p>
            <a:pPr marL="0" indent="0">
              <a:buNone/>
            </a:pPr>
            <a:r>
              <a:rPr lang="sr-Latn-RS" sz="2400" dirty="0" smtClean="0"/>
              <a:t>2. MARout – </a:t>
            </a:r>
            <a:r>
              <a:rPr lang="sr-Cyrl-RS" sz="2400" dirty="0" smtClean="0"/>
              <a:t>шаље на адресну системску магистралу</a:t>
            </a:r>
          </a:p>
          <a:p>
            <a:pPr marL="0" indent="0">
              <a:buNone/>
            </a:pPr>
            <a:r>
              <a:rPr lang="sr-Cyrl-RS" sz="2400" dirty="0" smtClean="0"/>
              <a:t>3. </a:t>
            </a:r>
            <a:r>
              <a:rPr lang="sr-Latn-RS" sz="2400" dirty="0" smtClean="0"/>
              <a:t>MDRin – </a:t>
            </a:r>
            <a:r>
              <a:rPr lang="sr-Cyrl-RS" sz="2400" dirty="0" smtClean="0"/>
              <a:t>са магистрале А учитава резултат који треба уписати у меморију</a:t>
            </a:r>
            <a:endParaRPr lang="sr-Latn-RS" sz="2400" dirty="0" smtClean="0"/>
          </a:p>
          <a:p>
            <a:pPr marL="0" indent="0">
              <a:buNone/>
            </a:pPr>
            <a:r>
              <a:rPr lang="sr-Latn-RS" sz="2400" dirty="0" smtClean="0"/>
              <a:t>4. MDRbout – </a:t>
            </a:r>
            <a:r>
              <a:rPr lang="sr-Cyrl-RS" sz="2400" dirty="0" smtClean="0"/>
              <a:t>шаље податак на системску магистралу за податке</a:t>
            </a:r>
          </a:p>
          <a:p>
            <a:pPr marL="0" indent="0">
              <a:buNone/>
            </a:pPr>
            <a:r>
              <a:rPr lang="sr-Cyrl-RS" sz="2400" i="1" dirty="0">
                <a:solidFill>
                  <a:schemeClr val="bg2">
                    <a:lumMod val="50000"/>
                  </a:schemeClr>
                </a:solidFill>
              </a:rPr>
              <a:t>Након неког времена </a:t>
            </a:r>
            <a:r>
              <a:rPr lang="sr-Cyrl-RS" sz="2400" i="1" dirty="0" smtClean="0">
                <a:solidFill>
                  <a:schemeClr val="bg2">
                    <a:lumMod val="50000"/>
                  </a:schemeClr>
                </a:solidFill>
              </a:rPr>
              <a:t>резултат</a:t>
            </a:r>
            <a:r>
              <a:rPr lang="sr-Latn-RS" sz="2400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r-Cyrl-RS" sz="2400" i="1" dirty="0" smtClean="0">
                <a:solidFill>
                  <a:schemeClr val="bg2">
                    <a:lumMod val="50000"/>
                  </a:schemeClr>
                </a:solidFill>
              </a:rPr>
              <a:t>из </a:t>
            </a:r>
            <a:r>
              <a:rPr lang="sr-Latn-RS" sz="2400" i="1" dirty="0" smtClean="0">
                <a:solidFill>
                  <a:schemeClr val="bg2">
                    <a:lumMod val="50000"/>
                  </a:schemeClr>
                </a:solidFill>
              </a:rPr>
              <a:t>MDR</a:t>
            </a:r>
            <a:r>
              <a:rPr lang="sr-Cyrl-RS" sz="2400" i="1" dirty="0" smtClean="0">
                <a:solidFill>
                  <a:schemeClr val="bg2">
                    <a:lumMod val="50000"/>
                  </a:schemeClr>
                </a:solidFill>
              </a:rPr>
              <a:t> ће бити уписан у меморији на адреси која је задата у </a:t>
            </a:r>
            <a:r>
              <a:rPr lang="sr-Latn-RS" sz="2400" i="1" dirty="0" smtClean="0">
                <a:solidFill>
                  <a:schemeClr val="bg2">
                    <a:lumMod val="50000"/>
                  </a:schemeClr>
                </a:solidFill>
              </a:rPr>
              <a:t>MAR</a:t>
            </a:r>
            <a:endParaRPr lang="sr-Cyrl-RS" sz="24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2647980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Регистри опште намене</a:t>
            </a:r>
          </a:p>
        </p:txBody>
      </p:sp>
      <p:sp>
        <p:nvSpPr>
          <p:cNvPr id="137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Регистри опште намене су везани само на </a:t>
            </a:r>
            <a:r>
              <a:rPr lang="sr-Cyrl-CS" altLang="sr-Latn-RS" dirty="0" smtClean="0"/>
              <a:t>интерну </a:t>
            </a:r>
            <a:r>
              <a:rPr lang="sr-Cyrl-CS" altLang="sr-Latn-RS" dirty="0"/>
              <a:t>магистралу А</a:t>
            </a:r>
          </a:p>
          <a:p>
            <a:r>
              <a:rPr lang="sr-Cyrl-CS" altLang="sr-Latn-RS" dirty="0"/>
              <a:t>Сваки од регистара </a:t>
            </a:r>
            <a:r>
              <a:rPr lang="sr-Latn-CS" altLang="sr-Latn-RS" i="1" dirty="0"/>
              <a:t>Gx</a:t>
            </a:r>
            <a:r>
              <a:rPr lang="sr-Latn-CS" altLang="sr-Latn-RS" dirty="0"/>
              <a:t> </a:t>
            </a:r>
            <a:r>
              <a:rPr lang="sr-Cyrl-CS" altLang="sr-Latn-RS" dirty="0"/>
              <a:t>има по два контролна сигнала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Latn-CS" altLang="sr-Latn-RS" b="1" i="1" dirty="0" smtClean="0"/>
              <a:t>Gxin</a:t>
            </a:r>
            <a:r>
              <a:rPr lang="sr-Latn-CS" altLang="sr-Latn-RS" i="1" dirty="0" smtClean="0"/>
              <a:t> </a:t>
            </a:r>
            <a:r>
              <a:rPr lang="sr-Cyrl-RS" altLang="sr-Latn-RS" dirty="0" smtClean="0"/>
              <a:t>учитава садржај са магистрале </a:t>
            </a:r>
            <a:r>
              <a:rPr lang="sr-Latn-RS" altLang="sr-Latn-RS" dirty="0" smtClean="0"/>
              <a:t>A</a:t>
            </a:r>
            <a:endParaRPr lang="sr-Latn-CS" altLang="sr-Latn-RS" i="1" dirty="0"/>
          </a:p>
          <a:p>
            <a:pPr marL="914400" lvl="1" indent="-457200">
              <a:buFont typeface="+mj-lt"/>
              <a:buAutoNum type="arabicPeriod"/>
            </a:pPr>
            <a:r>
              <a:rPr lang="sr-Latn-CS" altLang="sr-Latn-RS" b="1" i="1" dirty="0" smtClean="0"/>
              <a:t>Gxout</a:t>
            </a:r>
            <a:r>
              <a:rPr lang="sr-Latn-CS" altLang="sr-Latn-RS" i="1" dirty="0" smtClean="0"/>
              <a:t> </a:t>
            </a:r>
            <a:r>
              <a:rPr lang="sr-Cyrl-RS" altLang="sr-Latn-RS" dirty="0" smtClean="0"/>
              <a:t>пише на магистралу А</a:t>
            </a:r>
            <a:endParaRPr lang="sr-Cyrl-CS" altLang="sr-Latn-RS" i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62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Пример </a:t>
            </a:r>
            <a:r>
              <a:rPr lang="sr-Cyrl-CS" altLang="sr-Latn-RS" dirty="0" smtClean="0"/>
              <a:t>инструкције – опис целог поступка</a:t>
            </a:r>
            <a:endParaRPr lang="sr-Cyrl-CS" altLang="sr-Latn-RS" dirty="0"/>
          </a:p>
        </p:txBody>
      </p:sp>
      <p:sp>
        <p:nvSpPr>
          <p:cNvPr id="138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sz="2400" dirty="0"/>
              <a:t>Пратимо контролне сигнале на примеру </a:t>
            </a:r>
            <a:r>
              <a:rPr lang="sr-Cyrl-CS" altLang="sr-Latn-RS" sz="2400" dirty="0" smtClean="0"/>
              <a:t>инструкције</a:t>
            </a:r>
            <a:r>
              <a:rPr lang="sr-Latn-RS" altLang="sr-Latn-RS" sz="2400" dirty="0" smtClean="0"/>
              <a:t> (CISC </a:t>
            </a:r>
            <a:r>
              <a:rPr lang="sr-Cyrl-RS" altLang="sr-Latn-RS" sz="2400" dirty="0" smtClean="0"/>
              <a:t>процесор)</a:t>
            </a:r>
            <a:r>
              <a:rPr lang="sr-Cyrl-CS" altLang="sr-Latn-RS" sz="2400" dirty="0" smtClean="0"/>
              <a:t>: </a:t>
            </a:r>
            <a:endParaRPr lang="sr-Cyrl-CS" altLang="sr-Latn-RS" sz="2400" dirty="0"/>
          </a:p>
          <a:p>
            <a:pPr lvl="1">
              <a:buFont typeface="Wingdings" panose="05000000000000000000" pitchFamily="2" charset="2"/>
              <a:buNone/>
            </a:pPr>
            <a:r>
              <a:rPr lang="sr-Cyrl-CS" altLang="sr-Latn-RS" i="1" dirty="0"/>
              <a:t>	</a:t>
            </a:r>
            <a:r>
              <a:rPr lang="sr-Latn-CS" altLang="sr-Latn-RS" i="1" dirty="0"/>
              <a:t>add </a:t>
            </a:r>
            <a:r>
              <a:rPr lang="sr-Cyrl-CS" altLang="sr-Latn-RS" i="1" dirty="0"/>
              <a:t>%</a:t>
            </a:r>
            <a:r>
              <a:rPr lang="sr-Latn-CS" altLang="sr-Latn-RS" i="1" dirty="0"/>
              <a:t>G9, %G5, %G7	/* G9 = G5 + G7 </a:t>
            </a:r>
            <a:r>
              <a:rPr lang="sr-Latn-CS" altLang="sr-Latn-RS" i="1" dirty="0" smtClean="0"/>
              <a:t>*/</a:t>
            </a:r>
            <a:endParaRPr lang="sr-Cyrl-RS" altLang="sr-Latn-RS" i="1" dirty="0" smtClean="0"/>
          </a:p>
          <a:p>
            <a:r>
              <a:rPr lang="sr-Cyrl-RS" altLang="sr-Latn-RS" sz="2400" dirty="0" smtClean="0"/>
              <a:t>Пример урађен на табли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63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Однос </a:t>
            </a:r>
            <a:r>
              <a:rPr lang="sr-Latn-CS" altLang="sr-Latn-RS" i="1" dirty="0"/>
              <a:t>RISC </a:t>
            </a:r>
            <a:r>
              <a:rPr lang="sr-Cyrl-CS" altLang="sr-Latn-RS" dirty="0"/>
              <a:t>и</a:t>
            </a:r>
            <a:r>
              <a:rPr lang="sr-Cyrl-CS" altLang="sr-Latn-RS" i="1" dirty="0"/>
              <a:t> </a:t>
            </a:r>
            <a:r>
              <a:rPr lang="sr-Latn-CS" altLang="sr-Latn-RS" i="1" dirty="0"/>
              <a:t>CISC </a:t>
            </a:r>
            <a:r>
              <a:rPr lang="sr-Cyrl-CS" altLang="sr-Latn-RS" dirty="0" smtClean="0"/>
              <a:t>процесора (2)</a:t>
            </a:r>
            <a:endParaRPr lang="sr-Latn-CS" altLang="sr-Latn-RS" dirty="0"/>
          </a:p>
        </p:txBody>
      </p:sp>
      <p:pic>
        <p:nvPicPr>
          <p:cNvPr id="136294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2743200"/>
            <a:ext cx="8382000" cy="2300288"/>
          </a:xfrm>
          <a:noFill/>
          <a:ln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7</a:t>
            </a:fld>
            <a:endParaRPr lang="sr-Latn-R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Пример кода</a:t>
            </a:r>
            <a:endParaRPr lang="sr-Latn-CS" altLang="sr-Latn-RS"/>
          </a:p>
        </p:txBody>
      </p:sp>
      <p:sp>
        <p:nvSpPr>
          <p:cNvPr id="136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У случају </a:t>
            </a:r>
            <a:r>
              <a:rPr lang="sr-Latn-CS" altLang="sr-Latn-RS" i="1"/>
              <a:t>VAX</a:t>
            </a:r>
            <a:r>
              <a:rPr lang="sr-Cyrl-CS" altLang="sr-Latn-RS"/>
              <a:t>-а, једна инструкција је могла да</a:t>
            </a:r>
          </a:p>
          <a:p>
            <a:pPr lvl="1"/>
            <a:r>
              <a:rPr lang="sr-Cyrl-CS" altLang="sr-Latn-RS"/>
              <a:t>прочита податак из меморије, сабере га са вредношћу регистра, упише назад у меморију и повећа вредност показивача:</a:t>
            </a:r>
            <a:endParaRPr lang="en-US" altLang="sr-Latn-RS"/>
          </a:p>
          <a:p>
            <a:pPr lvl="3">
              <a:buFont typeface="Wingdings" panose="05000000000000000000" pitchFamily="2" charset="2"/>
              <a:buNone/>
            </a:pPr>
            <a:r>
              <a:rPr lang="sr-Cyrl-CS" altLang="sr-Latn-RS"/>
              <a:t>(</a:t>
            </a:r>
            <a:r>
              <a:rPr lang="sr-Latn-CS" altLang="sr-Latn-RS"/>
              <a:t>R2)</a:t>
            </a:r>
            <a:r>
              <a:rPr lang="en-US" altLang="sr-Latn-RS"/>
              <a:t> = (R2) + R3;   R2 = R2 + 1</a:t>
            </a:r>
          </a:p>
          <a:p>
            <a:r>
              <a:rPr lang="sr-Cyrl-CS" altLang="sr-Latn-RS"/>
              <a:t>У случају </a:t>
            </a:r>
            <a:r>
              <a:rPr lang="sr-Latn-CS" altLang="sr-Latn-RS" i="1"/>
              <a:t>RISC</a:t>
            </a:r>
            <a:r>
              <a:rPr lang="sr-Cyrl-CS" altLang="sr-Latn-RS"/>
              <a:t> процесора, за то су потребне 4 инструкције: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en-US" altLang="sr-Latn-RS"/>
              <a:t>R4 = (R2)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en-US" altLang="sr-Latn-RS"/>
              <a:t>R4 = R4 + R3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en-US" altLang="sr-Latn-RS"/>
              <a:t>(R2) = R4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en-US" altLang="sr-Latn-RS"/>
              <a:t>R2 = R2 + 1</a:t>
            </a:r>
            <a:endParaRPr lang="sr-Latn-C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8</a:t>
            </a:fld>
            <a:endParaRPr lang="sr-Latn-R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Процесор</a:t>
            </a:r>
            <a:endParaRPr lang="sr-Latn-R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Број адреса у инструкцијама</a:t>
            </a:r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9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12717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</TotalTime>
  <Words>2253</Words>
  <Application>Microsoft Office PowerPoint</Application>
  <PresentationFormat>Widescreen</PresentationFormat>
  <Paragraphs>516</Paragraphs>
  <Slides>63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8" baseType="lpstr">
      <vt:lpstr>Arial</vt:lpstr>
      <vt:lpstr>Calibri</vt:lpstr>
      <vt:lpstr>Calibri Light</vt:lpstr>
      <vt:lpstr>Wingdings</vt:lpstr>
      <vt:lpstr>Office Theme</vt:lpstr>
      <vt:lpstr>Увод у организацију и архитектуру рачунара 1</vt:lpstr>
      <vt:lpstr>Процесор</vt:lpstr>
      <vt:lpstr>Архитектура скупа инструкција</vt:lpstr>
      <vt:lpstr>CISC процесори</vt:lpstr>
      <vt:lpstr>RISC процесори</vt:lpstr>
      <vt:lpstr>Однос RISC и CISC процесора</vt:lpstr>
      <vt:lpstr>Однос RISC и CISC процесора (2)</vt:lpstr>
      <vt:lpstr>Пример кода</vt:lpstr>
      <vt:lpstr>Процесор</vt:lpstr>
      <vt:lpstr>Број адреса у инструкцијама</vt:lpstr>
      <vt:lpstr>Број адреса у инструкцијама</vt:lpstr>
      <vt:lpstr>Процесори са 3 адресе</vt:lpstr>
      <vt:lpstr>Пример кода</vt:lpstr>
      <vt:lpstr>Процесори са 2 адресе</vt:lpstr>
      <vt:lpstr>Пример кода</vt:lpstr>
      <vt:lpstr>Процесори са 1 адресом</vt:lpstr>
      <vt:lpstr>Пример кода</vt:lpstr>
      <vt:lpstr>Процесори са 0 адреса</vt:lpstr>
      <vt:lpstr>Пример кода</vt:lpstr>
      <vt:lpstr>Поређење начина адресирања</vt:lpstr>
      <vt:lpstr>Процесор</vt:lpstr>
      <vt:lpstr>Архитектура load / store</vt:lpstr>
      <vt:lpstr>Архитектура load / store (2)</vt:lpstr>
      <vt:lpstr>Пример кода</vt:lpstr>
      <vt:lpstr>Процесор</vt:lpstr>
      <vt:lpstr>Архитектура регистара</vt:lpstr>
      <vt:lpstr>Архитектура регистара посебне намене</vt:lpstr>
      <vt:lpstr>Контрола тока програма</vt:lpstr>
      <vt:lpstr>Гранање</vt:lpstr>
      <vt:lpstr>Безусловно гранање</vt:lpstr>
      <vt:lpstr>Безусловно гранање - пример</vt:lpstr>
      <vt:lpstr>Условно гранање</vt:lpstr>
      <vt:lpstr>Пример условног гранања</vt:lpstr>
      <vt:lpstr>Позивање процедура</vt:lpstr>
      <vt:lpstr>Пример позивања процедуре</vt:lpstr>
      <vt:lpstr>Процесор</vt:lpstr>
      <vt:lpstr>Пројектовање скупа инструкција</vt:lpstr>
      <vt:lpstr>Начини адресирања</vt:lpstr>
      <vt:lpstr>Врсте инструкција</vt:lpstr>
      <vt:lpstr>Инструкције за премештање података</vt:lpstr>
      <vt:lpstr>Аритметичке инструкције</vt:lpstr>
      <vt:lpstr>Логичке инструкције</vt:lpstr>
      <vt:lpstr>Инструкције за контролу тока</vt:lpstr>
      <vt:lpstr>Улазно / излазне инструкције</vt:lpstr>
      <vt:lpstr>Формат инструкција</vt:lpstr>
      <vt:lpstr>Процесор</vt:lpstr>
      <vt:lpstr>Оквирни садржај процесора</vt:lpstr>
      <vt:lpstr>Извршење инструкција</vt:lpstr>
      <vt:lpstr>Конкретнији пример</vt:lpstr>
      <vt:lpstr>Конкретнији пример (2)</vt:lpstr>
      <vt:lpstr>Додатни регистри</vt:lpstr>
      <vt:lpstr>Фаза 2а: дословно извршење инструкције</vt:lpstr>
      <vt:lpstr>Меморијски интерфејс</vt:lpstr>
      <vt:lpstr>Регистар PC</vt:lpstr>
      <vt:lpstr>Регистар IR</vt:lpstr>
      <vt:lpstr>Фаза 1a: читање инструкције из меморије</vt:lpstr>
      <vt:lpstr>Фаза 1b: декодирање инструкције </vt:lpstr>
      <vt:lpstr>Регистар MAR</vt:lpstr>
      <vt:lpstr>Регистар MDR </vt:lpstr>
      <vt:lpstr>PowerPoint Presentation</vt:lpstr>
      <vt:lpstr>PowerPoint Presentation</vt:lpstr>
      <vt:lpstr>Регистри опште намене</vt:lpstr>
      <vt:lpstr>Пример инструкције – опис целог поступка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Увод у организацију и архитектуру рачунара 1</dc:title>
  <dc:creator>aca</dc:creator>
  <cp:lastModifiedBy>aca</cp:lastModifiedBy>
  <cp:revision>841</cp:revision>
  <dcterms:created xsi:type="dcterms:W3CDTF">2016-10-06T08:55:14Z</dcterms:created>
  <dcterms:modified xsi:type="dcterms:W3CDTF">2017-01-14T13:10:14Z</dcterms:modified>
</cp:coreProperties>
</file>