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354" r:id="rId3"/>
    <p:sldId id="355" r:id="rId4"/>
    <p:sldId id="357" r:id="rId5"/>
    <p:sldId id="358" r:id="rId6"/>
    <p:sldId id="359" r:id="rId7"/>
    <p:sldId id="360" r:id="rId8"/>
    <p:sldId id="361" r:id="rId9"/>
    <p:sldId id="364" r:id="rId10"/>
    <p:sldId id="367" r:id="rId11"/>
    <p:sldId id="368" r:id="rId12"/>
    <p:sldId id="369" r:id="rId13"/>
    <p:sldId id="371" r:id="rId14"/>
    <p:sldId id="372" r:id="rId15"/>
    <p:sldId id="375" r:id="rId16"/>
    <p:sldId id="376" r:id="rId17"/>
    <p:sldId id="377" r:id="rId18"/>
    <p:sldId id="378" r:id="rId19"/>
    <p:sldId id="379" r:id="rId20"/>
    <p:sldId id="380" r:id="rId21"/>
    <p:sldId id="381" r:id="rId22"/>
    <p:sldId id="389" r:id="rId23"/>
    <p:sldId id="390" r:id="rId24"/>
    <p:sldId id="391" r:id="rId25"/>
    <p:sldId id="392" r:id="rId26"/>
    <p:sldId id="406" r:id="rId27"/>
    <p:sldId id="407" r:id="rId28"/>
    <p:sldId id="408" r:id="rId29"/>
    <p:sldId id="409" r:id="rId30"/>
    <p:sldId id="410" r:id="rId31"/>
    <p:sldId id="411" r:id="rId32"/>
    <p:sldId id="412" r:id="rId33"/>
    <p:sldId id="413" r:id="rId34"/>
    <p:sldId id="414" r:id="rId35"/>
    <p:sldId id="420" r:id="rId36"/>
    <p:sldId id="421" r:id="rId3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83522" autoAdjust="0"/>
  </p:normalViewPr>
  <p:slideViewPr>
    <p:cSldViewPr snapToGrid="0">
      <p:cViewPr varScale="1">
        <p:scale>
          <a:sx n="71" d="100"/>
          <a:sy n="71" d="100"/>
        </p:scale>
        <p:origin x="11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C37E8-B257-48FF-995E-2961B1C43090}" type="datetimeFigureOut">
              <a:rPr lang="sr-Latn-RS" smtClean="0"/>
              <a:t>15.12.2016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EDE12-75A6-4CFC-BB8F-CA8B23DAFC6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39550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DE12-75A6-4CFC-BB8F-CA8B23DAFC65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46205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DE12-75A6-4CFC-BB8F-CA8B23DAFC65}" type="slidenum">
              <a:rPr lang="sr-Latn-RS" smtClean="0"/>
              <a:t>3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17136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DC9ED-2447-4909-890C-433A490A7922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62271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47E4-E7F7-4E99-B4C7-9EFDB391E793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4265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112B-9114-4742-A205-3612E1B8E099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248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B420-2162-424D-A48C-4A2B48738201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2940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4E34-5ECB-46A0-8E89-DC956B7CECEB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629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EFFD8-64D7-49AD-A346-AEB3ADDD8411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2079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DC86-06CD-487A-A178-D7D5EF31042C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5692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A21-F813-4B27-B81D-EBF274283BD6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6870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93DDE-FB50-4AFD-BB73-573E87DA4109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2148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89E9-860D-4A35-AE0E-04D67162A632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90017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0C47-AA4F-4912-900A-A84D8B718AF2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8377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effectLst>
            <a:outerShdw blurRad="50800" dist="38100" dir="10800000" algn="ctr" rotWithShape="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01C47-765D-426C-9E04-91BA949B24A3}" type="datetime1">
              <a:rPr lang="sr-Latn-RS" smtClean="0"/>
              <a:t>15.12.2016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Увод у организацију и архитектуру рачунара 1</a:t>
            </a:r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A902A-3BDE-4C1D-8463-A2BEC2DF5949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0502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Увод у организацију и архитектуру рачунара 1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Александар Картељ</a:t>
            </a:r>
          </a:p>
          <a:p>
            <a:r>
              <a:rPr lang="en-US" dirty="0"/>
              <a:t>k</a:t>
            </a:r>
            <a:r>
              <a:rPr lang="sr-Latn-RS" dirty="0" smtClean="0"/>
              <a:t>artelj</a:t>
            </a:r>
            <a:r>
              <a:rPr lang="en-US" dirty="0" smtClean="0"/>
              <a:t>@matf.bg.ac.rs</a:t>
            </a:r>
            <a:endParaRPr lang="sr-Latn-RS" dirty="0"/>
          </a:p>
        </p:txBody>
      </p:sp>
      <p:sp>
        <p:nvSpPr>
          <p:cNvPr id="8" name="TextBox 7"/>
          <p:cNvSpPr txBox="1"/>
          <p:nvPr/>
        </p:nvSpPr>
        <p:spPr>
          <a:xfrm>
            <a:off x="2947595" y="4980543"/>
            <a:ext cx="7111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u="sng" dirty="0" smtClean="0"/>
              <a:t>Напомена: садржај ових слајдова је преузет од проф. Саше Малкова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695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Пренос података</a:t>
            </a:r>
          </a:p>
        </p:txBody>
      </p:sp>
      <p:sp>
        <p:nvSpPr>
          <p:cNvPr id="132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Пренос података између “система” и УИ уређаја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подразумева </a:t>
            </a:r>
            <a:r>
              <a:rPr lang="sr-Cyrl-CS" altLang="sr-Latn-RS" dirty="0"/>
              <a:t>размену података </a:t>
            </a:r>
            <a:r>
              <a:rPr lang="sr-Cyrl-CS" altLang="sr-Latn-RS" dirty="0" smtClean="0"/>
              <a:t>између:</a:t>
            </a:r>
          </a:p>
          <a:p>
            <a:pPr lvl="1"/>
            <a:r>
              <a:rPr lang="sr-Cyrl-CS" altLang="sr-Latn-RS" dirty="0" smtClean="0"/>
              <a:t>меморије или регистара унутар процесора </a:t>
            </a:r>
          </a:p>
          <a:p>
            <a:pPr lvl="1"/>
            <a:r>
              <a:rPr lang="sr-Cyrl-CS" altLang="sr-Latn-RS" dirty="0" smtClean="0"/>
              <a:t>и </a:t>
            </a:r>
            <a:r>
              <a:rPr lang="sr-Cyrl-CS" altLang="sr-Latn-RS" dirty="0"/>
              <a:t>УИ </a:t>
            </a:r>
            <a:r>
              <a:rPr lang="sr-Cyrl-CS" altLang="sr-Latn-RS" dirty="0" smtClean="0"/>
              <a:t>уређаја</a:t>
            </a:r>
          </a:p>
          <a:p>
            <a:pPr marL="457200" lvl="1" indent="0">
              <a:buNone/>
            </a:pPr>
            <a:endParaRPr lang="sr-Cyrl-CS" altLang="sr-Latn-RS" dirty="0"/>
          </a:p>
          <a:p>
            <a:r>
              <a:rPr lang="sr-Cyrl-CS" altLang="sr-Latn-RS" dirty="0"/>
              <a:t>Пренос података чине две фазе:</a:t>
            </a:r>
          </a:p>
          <a:p>
            <a:pPr lvl="1"/>
            <a:r>
              <a:rPr lang="sr-Cyrl-CS" altLang="sr-Latn-RS" dirty="0"/>
              <a:t>фаза преноса података</a:t>
            </a:r>
          </a:p>
          <a:p>
            <a:pPr lvl="1"/>
            <a:r>
              <a:rPr lang="sr-Cyrl-CS" altLang="sr-Latn-RS" dirty="0"/>
              <a:t>фаза обавештавања о </a:t>
            </a:r>
            <a:r>
              <a:rPr lang="sr-Cyrl-CS" altLang="sr-Latn-RS" dirty="0" smtClean="0"/>
              <a:t>крају</a:t>
            </a:r>
            <a:endParaRPr lang="sr-Latn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10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Фаза преноса података</a:t>
            </a:r>
          </a:p>
        </p:txBody>
      </p:sp>
      <p:sp>
        <p:nvSpPr>
          <p:cNvPr id="133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 smtClean="0"/>
              <a:t>Током </a:t>
            </a:r>
            <a:r>
              <a:rPr lang="sr-Cyrl-CS" altLang="sr-Latn-RS" dirty="0"/>
              <a:t>ове фазе се преносе подаци између меморије и УИ уређаја</a:t>
            </a:r>
          </a:p>
          <a:p>
            <a:pPr lvl="4"/>
            <a:endParaRPr lang="sr-Cyrl-CS" altLang="sr-Latn-RS" dirty="0"/>
          </a:p>
          <a:p>
            <a:r>
              <a:rPr lang="sr-Cyrl-CS" altLang="sr-Latn-RS" dirty="0"/>
              <a:t>Пренос се остварује путем</a:t>
            </a:r>
          </a:p>
          <a:p>
            <a:pPr lvl="1"/>
            <a:r>
              <a:rPr lang="sr-Cyrl-CS" altLang="sr-Latn-RS" i="1" dirty="0"/>
              <a:t>програмираног У/И</a:t>
            </a:r>
            <a:r>
              <a:rPr lang="sr-Cyrl-CS" altLang="sr-Latn-RS" dirty="0"/>
              <a:t> или</a:t>
            </a:r>
          </a:p>
          <a:p>
            <a:pPr lvl="1"/>
            <a:r>
              <a:rPr lang="sr-Cyrl-CS" altLang="sr-Latn-RS" i="1" dirty="0"/>
              <a:t>непосредног приступа меморији</a:t>
            </a:r>
            <a:r>
              <a:rPr lang="sr-Cyrl-CS" altLang="sr-Latn-RS" dirty="0"/>
              <a:t> (енгл. </a:t>
            </a:r>
            <a:r>
              <a:rPr lang="sr-Latn-CS" altLang="sr-Latn-RS" i="1" dirty="0"/>
              <a:t>direct memory access - DMA</a:t>
            </a:r>
            <a:r>
              <a:rPr lang="sr-Cyrl-CS" altLang="sr-Latn-RS" dirty="0"/>
              <a:t>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11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Фаза обавештавања о крају</a:t>
            </a:r>
          </a:p>
        </p:txBody>
      </p:sp>
      <p:sp>
        <p:nvSpPr>
          <p:cNvPr id="133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Током ове фазе процесор се информише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да </a:t>
            </a:r>
            <a:r>
              <a:rPr lang="sr-Cyrl-CS" altLang="sr-Latn-RS" dirty="0"/>
              <a:t>је пренос података довршен</a:t>
            </a:r>
          </a:p>
          <a:p>
            <a:pPr lvl="4"/>
            <a:endParaRPr lang="sr-Cyrl-CS" altLang="sr-Latn-RS" dirty="0"/>
          </a:p>
          <a:p>
            <a:r>
              <a:rPr lang="sr-Cyrl-CS" altLang="sr-Latn-RS" dirty="0"/>
              <a:t>Информисање се остварује путем</a:t>
            </a:r>
          </a:p>
          <a:p>
            <a:pPr lvl="1"/>
            <a:r>
              <a:rPr lang="sr-Cyrl-CS" altLang="sr-Latn-RS" i="1" dirty="0"/>
              <a:t>система </a:t>
            </a:r>
            <a:r>
              <a:rPr lang="sr-Cyrl-CS" altLang="sr-Latn-RS" i="1" dirty="0" smtClean="0"/>
              <a:t>прекида (ово ћемо прескочити) </a:t>
            </a:r>
          </a:p>
          <a:p>
            <a:pPr lvl="1"/>
            <a:r>
              <a:rPr lang="sr-Cyrl-CS" altLang="sr-Latn-RS" dirty="0" smtClean="0"/>
              <a:t>или </a:t>
            </a:r>
            <a:r>
              <a:rPr lang="sr-Cyrl-CS" altLang="sr-Latn-RS" i="1" dirty="0" smtClean="0"/>
              <a:t>програмираног </a:t>
            </a:r>
            <a:r>
              <a:rPr lang="sr-Cyrl-CS" altLang="sr-Latn-RS" i="1" dirty="0"/>
              <a:t>У/И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12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Илустрација техника</a:t>
            </a:r>
          </a:p>
        </p:txBody>
      </p:sp>
      <p:sp>
        <p:nvSpPr>
          <p:cNvPr id="133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На примеру радника и шефа:</a:t>
            </a:r>
          </a:p>
          <a:p>
            <a:pPr lvl="1"/>
            <a:r>
              <a:rPr lang="sr-Cyrl-CS" altLang="sr-Latn-RS" u="sng" dirty="0"/>
              <a:t>програмирани У/И</a:t>
            </a:r>
          </a:p>
          <a:p>
            <a:pPr lvl="2"/>
            <a:r>
              <a:rPr lang="sr-Cyrl-CS" altLang="sr-Latn-RS" dirty="0"/>
              <a:t>шеф задаје посао</a:t>
            </a:r>
          </a:p>
          <a:p>
            <a:pPr lvl="2"/>
            <a:r>
              <a:rPr lang="sr-Cyrl-CS" altLang="sr-Latn-RS" dirty="0"/>
              <a:t>“непрестано” проверава да ли је посао довршен</a:t>
            </a:r>
          </a:p>
          <a:p>
            <a:pPr lvl="2"/>
            <a:r>
              <a:rPr lang="sr-Cyrl-CS" altLang="sr-Latn-RS" dirty="0"/>
              <a:t>када је довршен, шеф узима резултат рада и ради даље</a:t>
            </a:r>
          </a:p>
          <a:p>
            <a:pPr lvl="1"/>
            <a:r>
              <a:rPr lang="sr-Cyrl-CS" altLang="sr-Latn-RS" u="sng" dirty="0"/>
              <a:t>непосредан приступ меморији (</a:t>
            </a:r>
            <a:r>
              <a:rPr lang="sr-Latn-CS" altLang="sr-Latn-RS" i="1" u="sng" dirty="0"/>
              <a:t>DMA</a:t>
            </a:r>
            <a:r>
              <a:rPr lang="sr-Cyrl-CS" altLang="sr-Latn-RS" u="sng" dirty="0"/>
              <a:t>) / систем прекида</a:t>
            </a:r>
          </a:p>
          <a:p>
            <a:pPr lvl="2"/>
            <a:r>
              <a:rPr lang="sr-Cyrl-CS" altLang="sr-Latn-RS" dirty="0"/>
              <a:t>шеф задаје посао раднику и наставља са својим послом</a:t>
            </a:r>
          </a:p>
          <a:p>
            <a:pPr lvl="2"/>
            <a:r>
              <a:rPr lang="sr-Cyrl-CS" altLang="sr-Latn-RS" dirty="0"/>
              <a:t>радник самостално обавља посао</a:t>
            </a:r>
          </a:p>
          <a:p>
            <a:pPr lvl="2"/>
            <a:r>
              <a:rPr lang="sr-Cyrl-CS" altLang="sr-Latn-RS" dirty="0"/>
              <a:t>када заврши посао, радник обавештава шефа о завршетку</a:t>
            </a:r>
          </a:p>
          <a:p>
            <a:pPr lvl="2"/>
            <a:r>
              <a:rPr lang="sr-Cyrl-CS" altLang="sr-Latn-RS" dirty="0"/>
              <a:t>шеф реагује на обавештење и затим наставља са својим послом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13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Програмирани У/И</a:t>
            </a:r>
          </a:p>
        </p:txBody>
      </p:sp>
      <p:sp>
        <p:nvSpPr>
          <p:cNvPr id="133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У основи програмираног У/И је петља у којој се чека да се доврши задати посао да би се могло наставити са радом</a:t>
            </a:r>
          </a:p>
          <a:p>
            <a:pPr lvl="1"/>
            <a:r>
              <a:rPr lang="sr-Cyrl-CS" altLang="sr-Latn-RS" dirty="0"/>
              <a:t>чекање се изводи кроз вишеструко проверавање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(</a:t>
            </a:r>
            <a:r>
              <a:rPr lang="sr-Cyrl-CS" altLang="sr-Latn-RS" dirty="0"/>
              <a:t>узорковање, тестирање) да ли је уређај достигао очекивано стање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14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i="1" dirty="0" smtClean="0"/>
              <a:t>DMA</a:t>
            </a:r>
            <a:endParaRPr lang="sr-Cyrl-CS" altLang="sr-Latn-RS" dirty="0"/>
          </a:p>
        </p:txBody>
      </p:sp>
      <p:sp>
        <p:nvSpPr>
          <p:cNvPr id="135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У случају уређаја који преносе веће количине података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или </a:t>
            </a:r>
            <a:r>
              <a:rPr lang="sr-Cyrl-CS" altLang="sr-Latn-RS" dirty="0"/>
              <a:t>раде временски захтевне послове,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програмирани </a:t>
            </a:r>
            <a:r>
              <a:rPr lang="sr-Cyrl-CS" altLang="sr-Latn-RS" dirty="0"/>
              <a:t>У/И води великом утрошку времена на чекање</a:t>
            </a:r>
          </a:p>
          <a:p>
            <a:r>
              <a:rPr lang="sr-Latn-CS" altLang="sr-Latn-RS" i="1" dirty="0"/>
              <a:t>DMA</a:t>
            </a:r>
            <a:r>
              <a:rPr lang="sr-Cyrl-CS" altLang="sr-Latn-RS" dirty="0"/>
              <a:t> има за циљ да се процесор ослободи старања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о </a:t>
            </a:r>
            <a:r>
              <a:rPr lang="sr-Cyrl-CS" altLang="sr-Latn-RS" dirty="0"/>
              <a:t>преносу података и посвети другим стварима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15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i="1"/>
              <a:t>DMA</a:t>
            </a:r>
            <a:r>
              <a:rPr lang="sr-Cyrl-CS" altLang="sr-Latn-RS"/>
              <a:t> (2)</a:t>
            </a:r>
          </a:p>
        </p:txBody>
      </p:sp>
      <p:sp>
        <p:nvSpPr>
          <p:cNvPr id="135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altLang="sr-Latn-RS" i="1" dirty="0"/>
              <a:t>DMA</a:t>
            </a:r>
            <a:r>
              <a:rPr lang="sr-Cyrl-CS" altLang="sr-Latn-RS" dirty="0"/>
              <a:t> се имплементира помоћу контролера </a:t>
            </a:r>
            <a:r>
              <a:rPr lang="sr-Latn-CS" altLang="sr-Latn-RS" i="1" dirty="0"/>
              <a:t>DMA</a:t>
            </a:r>
            <a:endParaRPr lang="sr-Cyrl-CS" altLang="sr-Latn-RS" dirty="0"/>
          </a:p>
          <a:p>
            <a:pPr lvl="1"/>
            <a:r>
              <a:rPr lang="sr-Latn-RS" altLang="sr-Latn-RS" dirty="0" smtClean="0"/>
              <a:t>DMA </a:t>
            </a:r>
            <a:r>
              <a:rPr lang="sr-Cyrl-RS" altLang="sr-Latn-RS" dirty="0"/>
              <a:t>к</a:t>
            </a:r>
            <a:r>
              <a:rPr lang="sr-Cyrl-CS" altLang="sr-Latn-RS" dirty="0" smtClean="0"/>
              <a:t>онтролер </a:t>
            </a:r>
            <a:r>
              <a:rPr lang="sr-Cyrl-CS" altLang="sr-Latn-RS" dirty="0"/>
              <a:t>се понаша као подређен уређај у односу на процесор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и </a:t>
            </a:r>
            <a:r>
              <a:rPr lang="sr-Cyrl-CS" altLang="sr-Latn-RS" dirty="0"/>
              <a:t>прима инструкције за пренос података од процесора</a:t>
            </a:r>
          </a:p>
          <a:p>
            <a:pPr lvl="1"/>
            <a:r>
              <a:rPr lang="sr-Cyrl-CS" altLang="sr-Latn-RS" dirty="0"/>
              <a:t>Затим преузима контролу над магистралом и остварује пренос података</a:t>
            </a:r>
          </a:p>
          <a:p>
            <a:r>
              <a:rPr lang="sr-Latn-RS" altLang="sr-Latn-RS" dirty="0" smtClean="0"/>
              <a:t>DMA</a:t>
            </a:r>
            <a:r>
              <a:rPr lang="sr-Cyrl-CS" altLang="sr-Latn-RS" dirty="0" smtClean="0"/>
              <a:t> контролер уобичајено </a:t>
            </a:r>
            <a:r>
              <a:rPr lang="sr-Cyrl-CS" altLang="sr-Latn-RS" dirty="0"/>
              <a:t>подржава већи број уређаја</a:t>
            </a:r>
          </a:p>
          <a:p>
            <a:pPr lvl="1"/>
            <a:r>
              <a:rPr lang="sr-Cyrl-CS" altLang="sr-Latn-RS" dirty="0"/>
              <a:t>сваки се повезује на посебан канал </a:t>
            </a:r>
            <a:r>
              <a:rPr lang="sr-Latn-CS" altLang="sr-Latn-RS" i="1" dirty="0"/>
              <a:t>DMA</a:t>
            </a:r>
            <a:endParaRPr lang="sr-Cyrl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16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Однос програмираног У/И и непосредног приступа меморији</a:t>
            </a:r>
          </a:p>
        </p:txBody>
      </p:sp>
      <p:pic>
        <p:nvPicPr>
          <p:cNvPr id="13527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46226"/>
            <a:ext cx="8686800" cy="409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17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Кораци операције </a:t>
            </a:r>
            <a:r>
              <a:rPr lang="sr-Latn-CS" altLang="sr-Latn-RS" i="1"/>
              <a:t>DMA</a:t>
            </a:r>
            <a:endParaRPr lang="sr-Cyrl-CS" altLang="sr-Latn-RS"/>
          </a:p>
        </p:txBody>
      </p:sp>
      <p:sp>
        <p:nvSpPr>
          <p:cNvPr id="135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sr-Cyrl-CS" altLang="sr-Latn-RS"/>
              <a:t>1. Иницијализација канала</a:t>
            </a:r>
          </a:p>
          <a:p>
            <a:pPr lvl="4"/>
            <a:endParaRPr lang="sr-Cyrl-CS" altLang="sr-Latn-RS"/>
          </a:p>
          <a:p>
            <a:pPr>
              <a:buFont typeface="Wingdings" panose="05000000000000000000" pitchFamily="2" charset="2"/>
              <a:buNone/>
            </a:pPr>
            <a:r>
              <a:rPr lang="sr-Cyrl-CS" altLang="sr-Latn-RS"/>
              <a:t>2. Преношење података</a:t>
            </a:r>
          </a:p>
          <a:p>
            <a:pPr lvl="4"/>
            <a:endParaRPr lang="sr-Cyrl-CS" altLang="sr-Latn-RS"/>
          </a:p>
          <a:p>
            <a:pPr>
              <a:buFont typeface="Wingdings" panose="05000000000000000000" pitchFamily="2" charset="2"/>
              <a:buNone/>
            </a:pPr>
            <a:r>
              <a:rPr lang="sr-Cyrl-CS" altLang="sr-Latn-RS"/>
              <a:t>3. Обавештавање процесора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18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Кораци операције </a:t>
            </a:r>
            <a:r>
              <a:rPr lang="sr-Latn-CS" altLang="sr-Latn-RS" i="1"/>
              <a:t>DMA</a:t>
            </a:r>
            <a:endParaRPr lang="sr-Cyrl-CS" altLang="sr-Latn-RS"/>
          </a:p>
        </p:txBody>
      </p:sp>
      <p:sp>
        <p:nvSpPr>
          <p:cNvPr id="135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sr-Cyrl-CS" altLang="sr-Latn-RS" b="1">
                <a:solidFill>
                  <a:schemeClr val="tx2"/>
                </a:solidFill>
              </a:rPr>
              <a:t>1. Иницијализација канала:</a:t>
            </a:r>
          </a:p>
          <a:p>
            <a:pPr lvl="1"/>
            <a:r>
              <a:rPr lang="sr-Cyrl-CS" altLang="sr-Latn-RS"/>
              <a:t>процесор иницира контролер </a:t>
            </a:r>
            <a:r>
              <a:rPr lang="sr-Latn-CS" altLang="sr-Latn-RS" i="1"/>
              <a:t>DMA </a:t>
            </a:r>
            <a:r>
              <a:rPr lang="sr-Cyrl-CS" altLang="sr-Latn-RS"/>
              <a:t>и шаље му: </a:t>
            </a:r>
          </a:p>
          <a:p>
            <a:pPr lvl="2"/>
            <a:r>
              <a:rPr lang="sr-Cyrl-CS" altLang="sr-Latn-RS"/>
              <a:t>број уређаја</a:t>
            </a:r>
          </a:p>
          <a:p>
            <a:pPr lvl="2"/>
            <a:r>
              <a:rPr lang="sr-Cyrl-CS" altLang="sr-Latn-RS"/>
              <a:t>адресу простора у меморији</a:t>
            </a:r>
          </a:p>
          <a:p>
            <a:pPr lvl="2"/>
            <a:r>
              <a:rPr lang="sr-Cyrl-CS" altLang="sr-Latn-RS"/>
              <a:t>број бајтова који се преносе</a:t>
            </a:r>
          </a:p>
          <a:p>
            <a:pPr lvl="2"/>
            <a:r>
              <a:rPr lang="sr-Cyrl-CS" altLang="sr-Latn-RS"/>
              <a:t>смер преношења података</a:t>
            </a:r>
          </a:p>
          <a:p>
            <a:pPr lvl="1"/>
            <a:r>
              <a:rPr lang="sr-Cyrl-CS" altLang="sr-Latn-RS"/>
              <a:t>након иницијализације канал је спреман за преношење података</a:t>
            </a:r>
          </a:p>
          <a:p>
            <a:pPr lvl="4"/>
            <a:endParaRPr lang="sr-Cyrl-CS" altLang="sr-Latn-RS" sz="1000"/>
          </a:p>
          <a:p>
            <a:pPr>
              <a:buFont typeface="Wingdings" panose="05000000000000000000" pitchFamily="2" charset="2"/>
              <a:buNone/>
            </a:pPr>
            <a:r>
              <a:rPr lang="sr-Cyrl-CS" altLang="sr-Latn-RS">
                <a:solidFill>
                  <a:srgbClr val="A3A08C"/>
                </a:solidFill>
              </a:rPr>
              <a:t>2. Преношење података</a:t>
            </a:r>
          </a:p>
          <a:p>
            <a:pPr lvl="4"/>
            <a:endParaRPr lang="sr-Cyrl-CS" altLang="sr-Latn-RS" sz="1000">
              <a:solidFill>
                <a:srgbClr val="A3A08C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sr-Cyrl-CS" altLang="sr-Latn-RS">
                <a:solidFill>
                  <a:srgbClr val="A3A08C"/>
                </a:solidFill>
              </a:rPr>
              <a:t>3. Обавештавање процесора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19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Улазно излазни уређаји</a:t>
            </a:r>
            <a:endParaRPr lang="sr-Latn-R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Преглед, подела и карактеристике</a:t>
            </a:r>
            <a:endParaRPr 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1859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Кораци операције </a:t>
            </a:r>
            <a:r>
              <a:rPr lang="sr-Latn-CS" altLang="sr-Latn-RS" i="1"/>
              <a:t>DMA</a:t>
            </a:r>
            <a:endParaRPr lang="sr-Cyrl-CS" altLang="sr-Latn-RS"/>
          </a:p>
        </p:txBody>
      </p:sp>
      <p:sp>
        <p:nvSpPr>
          <p:cNvPr id="135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Cyrl-CS" altLang="sr-Latn-RS" sz="2200" dirty="0">
                <a:solidFill>
                  <a:srgbClr val="A3A08C"/>
                </a:solidFill>
              </a:rPr>
              <a:t>1. Иницијализација канала:</a:t>
            </a:r>
          </a:p>
          <a:p>
            <a:pPr lvl="4">
              <a:lnSpc>
                <a:spcPct val="90000"/>
              </a:lnSpc>
            </a:pPr>
            <a:endParaRPr lang="sr-Cyrl-CS" altLang="sr-Latn-RS" sz="1000" dirty="0">
              <a:solidFill>
                <a:srgbClr val="A3A08C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Cyrl-CS" altLang="sr-Latn-RS" sz="2200" b="1" dirty="0">
                <a:solidFill>
                  <a:schemeClr val="tx2"/>
                </a:solidFill>
              </a:rPr>
              <a:t>2. Преношење података</a:t>
            </a:r>
          </a:p>
          <a:p>
            <a:pPr lvl="1">
              <a:lnSpc>
                <a:spcPct val="90000"/>
              </a:lnSpc>
            </a:pPr>
            <a:r>
              <a:rPr lang="sr-Cyrl-CS" altLang="sr-Latn-RS" sz="2100" dirty="0"/>
              <a:t>када У/И уређај буде спреман за преношење података, </a:t>
            </a:r>
            <a:r>
              <a:rPr lang="sr-Cyrl-CS" altLang="sr-Latn-RS" sz="2100" dirty="0" smtClean="0"/>
              <a:t/>
            </a:r>
            <a:br>
              <a:rPr lang="sr-Cyrl-CS" altLang="sr-Latn-RS" sz="2100" dirty="0" smtClean="0"/>
            </a:br>
            <a:r>
              <a:rPr lang="sr-Cyrl-CS" altLang="sr-Latn-RS" sz="2100" dirty="0" smtClean="0"/>
              <a:t>обавештава </a:t>
            </a:r>
            <a:r>
              <a:rPr lang="sr-Cyrl-CS" altLang="sr-Latn-RS" sz="2100" dirty="0"/>
              <a:t>о томе </a:t>
            </a:r>
            <a:r>
              <a:rPr lang="sr-Latn-RS" altLang="sr-Latn-RS" sz="2100" dirty="0" smtClean="0"/>
              <a:t>DMA </a:t>
            </a:r>
            <a:r>
              <a:rPr lang="sr-Cyrl-CS" altLang="sr-Latn-RS" sz="2100" dirty="0" smtClean="0"/>
              <a:t>контролер. </a:t>
            </a:r>
            <a:endParaRPr lang="sr-Cyrl-CS" altLang="sr-Latn-RS" sz="2100" dirty="0"/>
          </a:p>
          <a:p>
            <a:pPr lvl="1">
              <a:lnSpc>
                <a:spcPct val="90000"/>
              </a:lnSpc>
            </a:pPr>
            <a:r>
              <a:rPr lang="sr-Latn-RS" altLang="sr-Latn-RS" sz="2100" dirty="0" smtClean="0"/>
              <a:t>DMA </a:t>
            </a:r>
            <a:r>
              <a:rPr lang="sr-Cyrl-CS" altLang="sr-Latn-RS" sz="2100" dirty="0" smtClean="0"/>
              <a:t>контролер започиње </a:t>
            </a:r>
            <a:r>
              <a:rPr lang="sr-Cyrl-CS" altLang="sr-Latn-RS" sz="2100" dirty="0"/>
              <a:t>операцију преноса:</a:t>
            </a:r>
          </a:p>
          <a:p>
            <a:pPr lvl="2">
              <a:lnSpc>
                <a:spcPct val="90000"/>
              </a:lnSpc>
            </a:pPr>
            <a:r>
              <a:rPr lang="sr-Cyrl-RS" altLang="sr-Latn-RS" sz="1800" dirty="0"/>
              <a:t>н</a:t>
            </a:r>
            <a:r>
              <a:rPr lang="sr-Cyrl-RS" altLang="sr-Latn-RS" sz="1800" dirty="0" smtClean="0"/>
              <a:t>ајпре </a:t>
            </a:r>
            <a:r>
              <a:rPr lang="sr-Cyrl-CS" altLang="sr-Latn-RS" sz="1800" dirty="0" smtClean="0"/>
              <a:t>захтева </a:t>
            </a:r>
            <a:r>
              <a:rPr lang="sr-Cyrl-CS" altLang="sr-Latn-RS" sz="1800" dirty="0"/>
              <a:t>магистралу (и добија је уобичајеним поступком арбитраже)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 dirty="0"/>
              <a:t>поставља меморисјку адресу и одговарајући сигнал (читање или писање) на магистралу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 dirty="0"/>
              <a:t>довршава пренос и ослобађа магистралу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 dirty="0"/>
              <a:t>ажурира адресу и бројач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 dirty="0"/>
              <a:t>ако има још података за преношење, понавља поступак</a:t>
            </a:r>
          </a:p>
          <a:p>
            <a:pPr lvl="4">
              <a:lnSpc>
                <a:spcPct val="90000"/>
              </a:lnSpc>
            </a:pPr>
            <a:endParaRPr lang="sr-Cyrl-CS" altLang="sr-Latn-RS" sz="1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Cyrl-CS" altLang="sr-Latn-RS" sz="2200" dirty="0">
                <a:solidFill>
                  <a:srgbClr val="A3A08C"/>
                </a:solidFill>
              </a:rPr>
              <a:t>3. Обавештавање процесора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20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Кораци операције </a:t>
            </a:r>
            <a:r>
              <a:rPr lang="sr-Latn-CS" altLang="sr-Latn-RS" i="1"/>
              <a:t>DMA</a:t>
            </a:r>
            <a:endParaRPr lang="sr-Cyrl-CS" altLang="sr-Latn-RS"/>
          </a:p>
        </p:txBody>
      </p:sp>
      <p:sp>
        <p:nvSpPr>
          <p:cNvPr id="135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sr-Cyrl-CS" altLang="sr-Latn-RS">
                <a:solidFill>
                  <a:srgbClr val="A3A08C"/>
                </a:solidFill>
              </a:rPr>
              <a:t>1. Иницијализација канала:</a:t>
            </a:r>
          </a:p>
          <a:p>
            <a:pPr lvl="4"/>
            <a:endParaRPr lang="sr-Cyrl-CS" altLang="sr-Latn-RS" sz="1000">
              <a:solidFill>
                <a:srgbClr val="A3A08C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sr-Cyrl-CS" altLang="sr-Latn-RS">
                <a:solidFill>
                  <a:srgbClr val="A3A08C"/>
                </a:solidFill>
              </a:rPr>
              <a:t>2. Преношење података</a:t>
            </a:r>
          </a:p>
          <a:p>
            <a:pPr lvl="4"/>
            <a:endParaRPr lang="sr-Cyrl-CS" altLang="sr-Latn-RS" sz="1000">
              <a:solidFill>
                <a:srgbClr val="A3A08C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sr-Cyrl-CS" altLang="sr-Latn-RS" b="1">
                <a:solidFill>
                  <a:schemeClr val="tx2"/>
                </a:solidFill>
              </a:rPr>
              <a:t>3. Обавештавање процесора</a:t>
            </a:r>
          </a:p>
          <a:p>
            <a:pPr lvl="1"/>
            <a:r>
              <a:rPr lang="sr-Cyrl-CS" altLang="sr-Latn-RS"/>
              <a:t>након довршеног преноса обавештава се процесор</a:t>
            </a:r>
          </a:p>
          <a:p>
            <a:pPr lvl="1"/>
            <a:r>
              <a:rPr lang="sr-Cyrl-CS" altLang="sr-Latn-RS"/>
              <a:t>уобичајено се за то користи систем прекида</a:t>
            </a:r>
          </a:p>
          <a:p>
            <a:pPr lvl="1"/>
            <a:r>
              <a:rPr lang="sr-Cyrl-CS" altLang="sr-Latn-RS"/>
              <a:t>процесор затим проверава стање преноса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21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Врсте техника преноса података</a:t>
            </a:r>
          </a:p>
        </p:txBody>
      </p:sp>
      <p:sp>
        <p:nvSpPr>
          <p:cNvPr id="136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sz="3200" dirty="0"/>
              <a:t>Пренос података може бити</a:t>
            </a:r>
          </a:p>
          <a:p>
            <a:pPr lvl="1"/>
            <a:r>
              <a:rPr lang="sr-Cyrl-CS" altLang="sr-Latn-RS" sz="2800" dirty="0"/>
              <a:t>Паралелан</a:t>
            </a:r>
          </a:p>
          <a:p>
            <a:pPr lvl="1"/>
            <a:r>
              <a:rPr lang="sr-Cyrl-CS" altLang="sr-Latn-RS" sz="2800" dirty="0"/>
              <a:t>Серијски</a:t>
            </a:r>
          </a:p>
          <a:p>
            <a:pPr lvl="2"/>
            <a:r>
              <a:rPr lang="sr-Cyrl-CS" altLang="sr-Latn-RS" sz="2400" dirty="0"/>
              <a:t>Синхрони</a:t>
            </a:r>
          </a:p>
          <a:p>
            <a:pPr lvl="2"/>
            <a:r>
              <a:rPr lang="sr-Cyrl-CS" altLang="sr-Latn-RS" sz="2400" dirty="0"/>
              <a:t>Асинхрони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22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Паралелан пренос података</a:t>
            </a:r>
          </a:p>
        </p:txBody>
      </p:sp>
      <p:sp>
        <p:nvSpPr>
          <p:cNvPr id="136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447801"/>
            <a:ext cx="8229600" cy="1357313"/>
          </a:xfrm>
        </p:spPr>
        <p:txBody>
          <a:bodyPr/>
          <a:lstStyle/>
          <a:p>
            <a:r>
              <a:rPr lang="sr-Cyrl-CS" altLang="sr-Latn-RS" dirty="0"/>
              <a:t>Неколико битова се прености истовремено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кроз </a:t>
            </a:r>
            <a:r>
              <a:rPr lang="sr-Cyrl-CS" altLang="sr-Latn-RS" dirty="0"/>
              <a:t>паралелне водове</a:t>
            </a:r>
          </a:p>
        </p:txBody>
      </p:sp>
      <p:pic>
        <p:nvPicPr>
          <p:cNvPr id="13660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971801"/>
            <a:ext cx="5486400" cy="288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23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Серијски пренос података</a:t>
            </a:r>
          </a:p>
        </p:txBody>
      </p:sp>
      <p:sp>
        <p:nvSpPr>
          <p:cNvPr id="136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447801"/>
            <a:ext cx="8229600" cy="1357313"/>
          </a:xfrm>
        </p:spPr>
        <p:txBody>
          <a:bodyPr/>
          <a:lstStyle/>
          <a:p>
            <a:r>
              <a:rPr lang="sr-Cyrl-CS" altLang="sr-Latn-RS"/>
              <a:t>За пренос података се користи један вод</a:t>
            </a:r>
          </a:p>
          <a:p>
            <a:r>
              <a:rPr lang="sr-Cyrl-CS" altLang="sr-Latn-RS"/>
              <a:t>Нема паралелног преношења података</a:t>
            </a:r>
          </a:p>
        </p:txBody>
      </p:sp>
      <p:pic>
        <p:nvPicPr>
          <p:cNvPr id="13670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678113"/>
            <a:ext cx="5410200" cy="367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24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Однос паралелног и серијског преноса</a:t>
            </a:r>
          </a:p>
        </p:txBody>
      </p:sp>
      <p:sp>
        <p:nvSpPr>
          <p:cNvPr id="136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Парелни пренос </a:t>
            </a:r>
          </a:p>
          <a:p>
            <a:pPr lvl="1"/>
            <a:r>
              <a:rPr lang="sr-Cyrl-CS" altLang="sr-Latn-RS" sz="2100" dirty="0"/>
              <a:t>кроз </a:t>
            </a:r>
            <a:r>
              <a:rPr lang="sr-Latn-CS" altLang="sr-Latn-RS" sz="2100" i="1" dirty="0"/>
              <a:t>n</a:t>
            </a:r>
            <a:r>
              <a:rPr lang="sr-Cyrl-CS" altLang="sr-Latn-RS" sz="2100" dirty="0"/>
              <a:t> паралелних водова се може истовремено преносити </a:t>
            </a:r>
            <a:r>
              <a:rPr lang="sr-Latn-CS" altLang="sr-Latn-RS" sz="2100" i="1" dirty="0"/>
              <a:t>n</a:t>
            </a:r>
            <a:r>
              <a:rPr lang="sr-Cyrl-CS" altLang="sr-Latn-RS" sz="2100" dirty="0"/>
              <a:t> битова</a:t>
            </a:r>
          </a:p>
          <a:p>
            <a:pPr lvl="1"/>
            <a:r>
              <a:rPr lang="sr-Cyrl-CS" altLang="sr-Latn-RS" sz="2100" dirty="0"/>
              <a:t>бржи је</a:t>
            </a:r>
          </a:p>
          <a:p>
            <a:pPr lvl="1"/>
            <a:r>
              <a:rPr lang="sr-Cyrl-CS" altLang="sr-Latn-RS" sz="2100" dirty="0"/>
              <a:t>скупљи је за имплементацију</a:t>
            </a:r>
          </a:p>
          <a:p>
            <a:pPr lvl="1"/>
            <a:r>
              <a:rPr lang="sr-Cyrl-CS" altLang="sr-Latn-RS" sz="2100" dirty="0"/>
              <a:t>са повећавањем дужине водова и брзине рада расте вероватноћа појављивања </a:t>
            </a:r>
            <a:r>
              <a:rPr lang="sr-Cyrl-CS" altLang="sr-Latn-RS" sz="2100" i="1" dirty="0"/>
              <a:t>искривљења </a:t>
            </a:r>
            <a:r>
              <a:rPr lang="sr-Cyrl-CS" altLang="sr-Latn-RS" sz="2100" dirty="0"/>
              <a:t>(</a:t>
            </a:r>
            <a:r>
              <a:rPr lang="sr-Cyrl-CS" altLang="sr-Latn-RS" sz="2100" i="1" dirty="0"/>
              <a:t>дисторзије</a:t>
            </a:r>
            <a:r>
              <a:rPr lang="sr-Cyrl-CS" altLang="sr-Latn-RS" sz="2100" dirty="0"/>
              <a:t>)</a:t>
            </a:r>
          </a:p>
          <a:p>
            <a:pPr lvl="2"/>
            <a:r>
              <a:rPr lang="sr-Cyrl-CS" altLang="sr-Latn-RS" sz="1800" dirty="0"/>
              <a:t>неки битови стижу раније или касније, несинхронизовано са осталим битовима</a:t>
            </a:r>
          </a:p>
          <a:p>
            <a:pPr lvl="1"/>
            <a:r>
              <a:rPr lang="sr-Cyrl-CS" altLang="sr-Latn-RS" sz="2100" dirty="0"/>
              <a:t>користи се углавном на мањим даљинама</a:t>
            </a:r>
          </a:p>
          <a:p>
            <a:r>
              <a:rPr lang="sr-Cyrl-CS" altLang="sr-Latn-RS" dirty="0"/>
              <a:t>Серијски пренос</a:t>
            </a:r>
          </a:p>
          <a:p>
            <a:pPr lvl="1"/>
            <a:r>
              <a:rPr lang="sr-Cyrl-CS" altLang="sr-Latn-RS" sz="2100" dirty="0" smtClean="0"/>
              <a:t>је</a:t>
            </a:r>
            <a:r>
              <a:rPr lang="sr-Cyrl-RS" altLang="sr-Latn-RS" sz="2100" dirty="0" smtClean="0"/>
              <a:t>ф</a:t>
            </a:r>
            <a:r>
              <a:rPr lang="sr-Cyrl-CS" altLang="sr-Latn-RS" sz="2100" dirty="0" smtClean="0"/>
              <a:t>тинији</a:t>
            </a:r>
            <a:endParaRPr lang="sr-Cyrl-CS" altLang="sr-Latn-RS" sz="2100" dirty="0"/>
          </a:p>
          <a:p>
            <a:pPr lvl="1"/>
            <a:r>
              <a:rPr lang="sr-Cyrl-CS" altLang="sr-Latn-RS" sz="2100" dirty="0"/>
              <a:t>нема могућности искривљења података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25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dirty="0"/>
              <a:t>Universal Serial Bus </a:t>
            </a:r>
            <a:r>
              <a:rPr lang="sr-Latn-CS" altLang="sr-Latn-RS" dirty="0" smtClean="0"/>
              <a:t>– USB</a:t>
            </a:r>
            <a:r>
              <a:rPr lang="sr-Cyrl-RS" altLang="sr-Latn-RS" dirty="0" smtClean="0"/>
              <a:t> </a:t>
            </a:r>
            <a:br>
              <a:rPr lang="sr-Cyrl-RS" altLang="sr-Latn-RS" dirty="0" smtClean="0"/>
            </a:br>
            <a:r>
              <a:rPr lang="sr-Cyrl-RS" altLang="sr-Latn-RS" dirty="0" smtClean="0"/>
              <a:t>(пример серијског преноса)</a:t>
            </a:r>
            <a:endParaRPr lang="sr-Cyrl-CS" altLang="sr-Latn-RS" dirty="0"/>
          </a:p>
        </p:txBody>
      </p:sp>
      <p:sp>
        <p:nvSpPr>
          <p:cNvPr id="138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sr-Cyrl-CS" altLang="sr-Latn-RS" sz="2400" dirty="0"/>
              <a:t>Изворно развијен 1995. </a:t>
            </a:r>
          </a:p>
          <a:p>
            <a:pPr>
              <a:lnSpc>
                <a:spcPct val="90000"/>
              </a:lnSpc>
            </a:pPr>
            <a:r>
              <a:rPr lang="sr-Cyrl-CS" altLang="sr-Latn-RS" sz="2400" dirty="0" smtClean="0"/>
              <a:t>Основни </a:t>
            </a:r>
            <a:r>
              <a:rPr lang="sr-Cyrl-CS" altLang="sr-Latn-RS" sz="2400" dirty="0"/>
              <a:t>циљ</a:t>
            </a:r>
          </a:p>
          <a:p>
            <a:pPr lvl="1">
              <a:lnSpc>
                <a:spcPct val="90000"/>
              </a:lnSpc>
            </a:pPr>
            <a:r>
              <a:rPr lang="sr-Cyrl-CS" altLang="sr-Latn-RS" sz="2000" dirty="0"/>
              <a:t>омогућити повезивање рачунарских периферија </a:t>
            </a:r>
            <a:r>
              <a:rPr lang="en-US" altLang="sr-Latn-RS" sz="2000" dirty="0" smtClean="0"/>
              <a:t/>
            </a:r>
            <a:br>
              <a:rPr lang="en-US" altLang="sr-Latn-RS" sz="2000" dirty="0" smtClean="0"/>
            </a:br>
            <a:r>
              <a:rPr lang="sr-Cyrl-CS" altLang="sr-Latn-RS" sz="2000" dirty="0" smtClean="0"/>
              <a:t>једнако </a:t>
            </a:r>
            <a:r>
              <a:rPr lang="sr-Cyrl-CS" altLang="sr-Latn-RS" sz="2000" dirty="0"/>
              <a:t>једноставно као што се повезују телефон или пегла</a:t>
            </a:r>
          </a:p>
          <a:p>
            <a:pPr>
              <a:lnSpc>
                <a:spcPct val="90000"/>
              </a:lnSpc>
            </a:pPr>
            <a:r>
              <a:rPr lang="sr-Cyrl-CS" altLang="sr-Latn-RS" sz="2400" dirty="0"/>
              <a:t>Стандарди</a:t>
            </a:r>
          </a:p>
          <a:p>
            <a:pPr lvl="1">
              <a:lnSpc>
                <a:spcPct val="90000"/>
              </a:lnSpc>
            </a:pPr>
            <a:r>
              <a:rPr lang="sr-Cyrl-CS" altLang="sr-Latn-RS" sz="2000" dirty="0"/>
              <a:t>1.0 из 1996.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 i="1" dirty="0"/>
              <a:t>ниска</a:t>
            </a:r>
            <a:r>
              <a:rPr lang="sr-Cyrl-CS" altLang="sr-Latn-RS" sz="1800" dirty="0"/>
              <a:t> брзина 1.5</a:t>
            </a:r>
            <a:r>
              <a:rPr lang="sr-Latn-CS" altLang="sr-Latn-RS" sz="1800" dirty="0"/>
              <a:t>Mbps</a:t>
            </a:r>
            <a:r>
              <a:rPr lang="sr-Cyrl-CS" altLang="sr-Latn-RS" sz="1800" dirty="0"/>
              <a:t>, </a:t>
            </a:r>
            <a:r>
              <a:rPr lang="sr-Cyrl-CS" altLang="sr-Latn-RS" sz="1800" i="1" dirty="0"/>
              <a:t>пуна</a:t>
            </a:r>
            <a:r>
              <a:rPr lang="sr-Cyrl-CS" altLang="sr-Latn-RS" sz="1800" dirty="0"/>
              <a:t> брзина 12</a:t>
            </a:r>
            <a:r>
              <a:rPr lang="sr-Latn-CS" altLang="sr-Latn-RS" sz="1800" dirty="0"/>
              <a:t>Mbps</a:t>
            </a:r>
            <a:endParaRPr lang="sr-Cyrl-CS" altLang="sr-Latn-RS" sz="1800" dirty="0"/>
          </a:p>
          <a:p>
            <a:pPr lvl="1">
              <a:lnSpc>
                <a:spcPct val="90000"/>
              </a:lnSpc>
            </a:pPr>
            <a:r>
              <a:rPr lang="sr-Cyrl-CS" altLang="sr-Latn-RS" sz="2000" dirty="0"/>
              <a:t>1.1 из 1998.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 dirty="0"/>
              <a:t>разрешени неки проблеми са протоколом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 dirty="0"/>
              <a:t>први широко распрострањен стандард</a:t>
            </a:r>
          </a:p>
          <a:p>
            <a:pPr lvl="1">
              <a:lnSpc>
                <a:spcPct val="90000"/>
              </a:lnSpc>
            </a:pPr>
            <a:r>
              <a:rPr lang="sr-Cyrl-CS" altLang="sr-Latn-RS" sz="2000" dirty="0"/>
              <a:t>2.0 из 2000.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 i="1" dirty="0"/>
              <a:t>висока</a:t>
            </a:r>
            <a:r>
              <a:rPr lang="sr-Cyrl-CS" altLang="sr-Latn-RS" sz="1800" dirty="0"/>
              <a:t> брзина, до 480 </a:t>
            </a:r>
            <a:r>
              <a:rPr lang="sr-Latn-CS" altLang="sr-Latn-RS" sz="1800" dirty="0"/>
              <a:t>Mbps</a:t>
            </a:r>
            <a:endParaRPr lang="sr-Cyrl-CS" altLang="sr-Latn-RS" sz="1800" dirty="0"/>
          </a:p>
          <a:p>
            <a:pPr lvl="1">
              <a:lnSpc>
                <a:spcPct val="90000"/>
              </a:lnSpc>
            </a:pPr>
            <a:r>
              <a:rPr lang="sr-Cyrl-CS" altLang="sr-Latn-RS" sz="2000" dirty="0"/>
              <a:t>3.0 </a:t>
            </a:r>
            <a:r>
              <a:rPr lang="sr-Cyrl-CS" altLang="sr-Latn-RS" sz="2000" dirty="0" smtClean="0"/>
              <a:t>спецификациј</a:t>
            </a:r>
            <a:r>
              <a:rPr lang="sr-Cyrl-RS" altLang="sr-Latn-RS" sz="2000" dirty="0"/>
              <a:t>а</a:t>
            </a:r>
            <a:r>
              <a:rPr lang="sr-Cyrl-CS" altLang="sr-Latn-RS" sz="2000" dirty="0" smtClean="0"/>
              <a:t> објављена </a:t>
            </a:r>
            <a:r>
              <a:rPr lang="sr-Cyrl-CS" altLang="sr-Latn-RS" sz="2000" dirty="0"/>
              <a:t>2008.</a:t>
            </a:r>
          </a:p>
          <a:p>
            <a:pPr lvl="2">
              <a:lnSpc>
                <a:spcPct val="90000"/>
              </a:lnSpc>
            </a:pPr>
            <a:r>
              <a:rPr lang="sr-Cyrl-CS" altLang="sr-Latn-RS" sz="1800" dirty="0"/>
              <a:t>брзина до 4800 </a:t>
            </a:r>
            <a:r>
              <a:rPr lang="sr-Latn-CS" altLang="sr-Latn-RS" sz="1800" dirty="0"/>
              <a:t>Mbps</a:t>
            </a:r>
            <a:endParaRPr lang="sr-Cyrl-CS" altLang="sr-Latn-RS" sz="1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26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altLang="sr-Latn-RS" i="1" dirty="0"/>
              <a:t>USB</a:t>
            </a:r>
            <a:r>
              <a:rPr lang="sr-Cyrl-CS" altLang="sr-Latn-RS" dirty="0"/>
              <a:t> – Неки од најважнијих циљева</a:t>
            </a:r>
          </a:p>
        </p:txBody>
      </p:sp>
      <p:sp>
        <p:nvSpPr>
          <p:cNvPr id="138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737028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Cyrl-CS" altLang="sr-Latn-RS" dirty="0"/>
              <a:t>Обезбеђивање хомогеног рачунарског интерфејса</a:t>
            </a:r>
          </a:p>
          <a:p>
            <a:pPr lvl="1">
              <a:lnSpc>
                <a:spcPct val="80000"/>
              </a:lnSpc>
            </a:pPr>
            <a:r>
              <a:rPr lang="sr-Cyrl-CS" altLang="sr-Latn-RS" dirty="0"/>
              <a:t>идеја је да се мноштво различитих и некомпатибилних интерфејса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замене </a:t>
            </a:r>
            <a:r>
              <a:rPr lang="sr-Cyrl-CS" altLang="sr-Latn-RS" dirty="0"/>
              <a:t>једним универзалним интерфејсом</a:t>
            </a:r>
          </a:p>
          <a:p>
            <a:pPr>
              <a:lnSpc>
                <a:spcPct val="80000"/>
              </a:lnSpc>
            </a:pPr>
            <a:r>
              <a:rPr lang="sr-Cyrl-CS" altLang="sr-Latn-RS" dirty="0" smtClean="0"/>
              <a:t>Једноставнија </a:t>
            </a:r>
            <a:r>
              <a:rPr lang="sr-Cyrl-CS" altLang="sr-Latn-RS" dirty="0"/>
              <a:t>инсталација и конфигурација</a:t>
            </a:r>
          </a:p>
          <a:p>
            <a:pPr lvl="1">
              <a:lnSpc>
                <a:spcPct val="80000"/>
              </a:lnSpc>
            </a:pPr>
            <a:r>
              <a:rPr lang="sr-Cyrl-CS" altLang="sr-Latn-RS" dirty="0"/>
              <a:t>потпуна аутоматизација (</a:t>
            </a:r>
            <a:r>
              <a:rPr lang="sr-Latn-CS" altLang="sr-Latn-RS" i="1" dirty="0"/>
              <a:t>plug-and-play</a:t>
            </a:r>
            <a:r>
              <a:rPr lang="sr-Cyrl-CS" altLang="sr-Latn-RS" dirty="0"/>
              <a:t>) за разлику од старијих уређаја,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који </a:t>
            </a:r>
            <a:r>
              <a:rPr lang="sr-Cyrl-CS" altLang="sr-Latn-RS" dirty="0"/>
              <a:t>су често захтевали мануелно конфигурисање</a:t>
            </a:r>
          </a:p>
          <a:p>
            <a:pPr>
              <a:lnSpc>
                <a:spcPct val="80000"/>
              </a:lnSpc>
            </a:pPr>
            <a:r>
              <a:rPr lang="sr-Cyrl-CS" altLang="sr-Latn-RS" dirty="0"/>
              <a:t>Повезивање током рада рачунара</a:t>
            </a:r>
          </a:p>
          <a:p>
            <a:pPr lvl="1">
              <a:lnSpc>
                <a:spcPct val="80000"/>
              </a:lnSpc>
            </a:pPr>
            <a:r>
              <a:rPr lang="sr-Cyrl-CS" altLang="sr-Latn-RS" dirty="0"/>
              <a:t>старији начини повезивања уређаја су захтевали искључивање рачунара </a:t>
            </a:r>
          </a:p>
          <a:p>
            <a:pPr lvl="1">
              <a:lnSpc>
                <a:spcPct val="80000"/>
              </a:lnSpc>
            </a:pPr>
            <a:r>
              <a:rPr lang="sr-Cyrl-CS" altLang="sr-Latn-RS" dirty="0"/>
              <a:t>повезивање </a:t>
            </a:r>
            <a:r>
              <a:rPr lang="sr-Latn-CS" altLang="sr-Latn-RS" i="1" dirty="0"/>
              <a:t>USB</a:t>
            </a:r>
            <a:r>
              <a:rPr lang="sr-Cyrl-CS" altLang="sr-Latn-RS" dirty="0"/>
              <a:t> уређаја се може обављати без искључивања рачунара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27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altLang="sr-Latn-RS" dirty="0"/>
              <a:t>USB</a:t>
            </a:r>
            <a:r>
              <a:rPr lang="sr-Cyrl-CS" altLang="sr-Latn-RS" dirty="0"/>
              <a:t> – Додатне напредне особине</a:t>
            </a:r>
          </a:p>
        </p:txBody>
      </p:sp>
      <p:sp>
        <p:nvSpPr>
          <p:cNvPr id="138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Cyrl-CS" altLang="sr-Latn-RS" dirty="0"/>
              <a:t>Напајање уређаја кроз интерфејс</a:t>
            </a:r>
          </a:p>
          <a:p>
            <a:pPr lvl="1">
              <a:lnSpc>
                <a:spcPct val="80000"/>
              </a:lnSpc>
            </a:pPr>
            <a:r>
              <a:rPr lang="sr-Cyrl-CS" altLang="sr-Latn-RS" dirty="0"/>
              <a:t>кабл за повезивање има линије </a:t>
            </a:r>
            <a:r>
              <a:rPr lang="sr-Cyrl-CS" altLang="sr-Latn-RS" dirty="0" smtClean="0"/>
              <a:t>напајања</a:t>
            </a:r>
          </a:p>
          <a:p>
            <a:pPr>
              <a:lnSpc>
                <a:spcPct val="80000"/>
              </a:lnSpc>
            </a:pPr>
            <a:r>
              <a:rPr lang="sr-Cyrl-CS" altLang="sr-Latn-RS" dirty="0" smtClean="0"/>
              <a:t>Двосмерна контрола уређаја</a:t>
            </a:r>
          </a:p>
          <a:p>
            <a:pPr lvl="1">
              <a:lnSpc>
                <a:spcPct val="80000"/>
              </a:lnSpc>
            </a:pPr>
            <a:r>
              <a:rPr lang="sr-Cyrl-CS" altLang="sr-Latn-RS" dirty="0" smtClean="0"/>
              <a:t>подаци </a:t>
            </a:r>
            <a:r>
              <a:rPr lang="sr-Cyrl-CS" altLang="sr-Latn-RS" dirty="0"/>
              <a:t>могу да теку у оба </a:t>
            </a:r>
            <a:r>
              <a:rPr lang="sr-Cyrl-CS" altLang="sr-Latn-RS" dirty="0" smtClean="0"/>
              <a:t>смера</a:t>
            </a:r>
          </a:p>
          <a:p>
            <a:pPr>
              <a:lnSpc>
                <a:spcPct val="80000"/>
              </a:lnSpc>
            </a:pPr>
            <a:r>
              <a:rPr lang="sr-Cyrl-CS" altLang="sr-Latn-RS" dirty="0" smtClean="0"/>
              <a:t>Проширивост помоћу </a:t>
            </a:r>
            <a:r>
              <a:rPr lang="sr-Cyrl-CS" altLang="sr-Latn-RS" i="1" dirty="0" smtClean="0"/>
              <a:t>хабова</a:t>
            </a:r>
            <a:endParaRPr lang="sr-Cyrl-CS" altLang="sr-Latn-RS" dirty="0" smtClean="0"/>
          </a:p>
          <a:p>
            <a:pPr lvl="1">
              <a:lnSpc>
                <a:spcPct val="80000"/>
              </a:lnSpc>
            </a:pPr>
            <a:r>
              <a:rPr lang="sr-Cyrl-CS" altLang="sr-Latn-RS" dirty="0" smtClean="0"/>
              <a:t>на </a:t>
            </a:r>
            <a:r>
              <a:rPr lang="sr-Cyrl-CS" altLang="sr-Latn-RS" dirty="0"/>
              <a:t>једно прикључно место се може повезати хаб (разделник)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ради </a:t>
            </a:r>
            <a:r>
              <a:rPr lang="sr-Cyrl-CS" altLang="sr-Latn-RS" dirty="0"/>
              <a:t>повећавање броја </a:t>
            </a:r>
            <a:r>
              <a:rPr lang="sr-Cyrl-CS" altLang="sr-Latn-RS" dirty="0" smtClean="0"/>
              <a:t>прикључака</a:t>
            </a:r>
            <a:endParaRPr lang="sr-Cyrl-CS" altLang="sr-Latn-R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28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i="1"/>
              <a:t>USB</a:t>
            </a:r>
            <a:r>
              <a:rPr lang="sr-Cyrl-CS" altLang="sr-Latn-RS"/>
              <a:t> – Пренос података</a:t>
            </a:r>
            <a:endParaRPr lang="sr-Cyrl-CS" altLang="sr-Latn-RS" i="1"/>
          </a:p>
        </p:txBody>
      </p:sp>
      <p:sp>
        <p:nvSpPr>
          <p:cNvPr id="138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Кабл има четири линије:</a:t>
            </a:r>
          </a:p>
          <a:p>
            <a:pPr lvl="1"/>
            <a:r>
              <a:rPr lang="sr-Cyrl-CS" altLang="sr-Latn-RS" dirty="0"/>
              <a:t>две служе за напајање уређаја</a:t>
            </a:r>
          </a:p>
          <a:p>
            <a:pPr lvl="1"/>
            <a:r>
              <a:rPr lang="sr-Cyrl-CS" altLang="sr-Latn-RS" dirty="0"/>
              <a:t>две служе за преношење сигнала</a:t>
            </a:r>
          </a:p>
          <a:p>
            <a:pPr lvl="4"/>
            <a:endParaRPr lang="sr-Cyrl-CS" altLang="sr-Latn-RS" dirty="0"/>
          </a:p>
          <a:p>
            <a:r>
              <a:rPr lang="sr-Cyrl-CS" altLang="sr-Latn-RS" dirty="0"/>
              <a:t>За преношење података се </a:t>
            </a:r>
            <a:r>
              <a:rPr lang="sr-Cyrl-CS" altLang="sr-Latn-RS" dirty="0" smtClean="0"/>
              <a:t>употребљава </a:t>
            </a:r>
            <a:br>
              <a:rPr lang="sr-Cyrl-CS" altLang="sr-Latn-RS" dirty="0" smtClean="0"/>
            </a:br>
            <a:r>
              <a:rPr lang="sr-Cyrl-CS" altLang="sr-Latn-RS" dirty="0" smtClean="0"/>
              <a:t>схема </a:t>
            </a:r>
            <a:r>
              <a:rPr lang="sr-Cyrl-CS" altLang="sr-Latn-RS" dirty="0"/>
              <a:t>енкодовања </a:t>
            </a:r>
            <a:r>
              <a:rPr lang="sr-Latn-CS" altLang="sr-Latn-RS" i="1" dirty="0" smtClean="0"/>
              <a:t>NRZI </a:t>
            </a:r>
            <a:r>
              <a:rPr lang="sr-Latn-CS" altLang="sr-Latn-RS" dirty="0"/>
              <a:t>(</a:t>
            </a:r>
            <a:r>
              <a:rPr lang="sr-Latn-CS" altLang="sr-Latn-RS" i="1" dirty="0"/>
              <a:t>nonreturn to zero-inverted</a:t>
            </a:r>
            <a:r>
              <a:rPr lang="sr-Latn-CS" altLang="sr-Latn-RS" dirty="0"/>
              <a:t>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29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Улазно/излазни уређаји</a:t>
            </a:r>
          </a:p>
        </p:txBody>
      </p:sp>
      <p:sp>
        <p:nvSpPr>
          <p:cNvPr id="131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Рачунарски систем обично има више различитих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улазних </a:t>
            </a:r>
            <a:r>
              <a:rPr lang="sr-Cyrl-CS" altLang="sr-Latn-RS" dirty="0"/>
              <a:t>и излазних уређаја</a:t>
            </a:r>
          </a:p>
          <a:p>
            <a:pPr lvl="1"/>
            <a:r>
              <a:rPr lang="sr-Cyrl-CS" altLang="sr-Latn-RS" dirty="0"/>
              <a:t>називају се и </a:t>
            </a:r>
            <a:r>
              <a:rPr lang="sr-Cyrl-CS" altLang="sr-Latn-RS" i="1" dirty="0"/>
              <a:t>периферни</a:t>
            </a:r>
            <a:r>
              <a:rPr lang="sr-Cyrl-CS" altLang="sr-Latn-RS" dirty="0"/>
              <a:t> уређаји, зато што се налазе на периферији рачунарског система</a:t>
            </a:r>
          </a:p>
          <a:p>
            <a:r>
              <a:rPr lang="sr-Cyrl-CS" altLang="sr-Latn-RS" dirty="0"/>
              <a:t>Обезбеђују две основне функције</a:t>
            </a:r>
          </a:p>
          <a:p>
            <a:pPr lvl="1"/>
            <a:r>
              <a:rPr lang="sr-Cyrl-CS" altLang="sr-Latn-RS" dirty="0"/>
              <a:t>комуникацију рачунарског система са спољашњим светом и</a:t>
            </a:r>
          </a:p>
          <a:p>
            <a:pPr lvl="1"/>
            <a:r>
              <a:rPr lang="sr-Cyrl-CS" altLang="sr-Latn-RS" dirty="0"/>
              <a:t>чување података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Схема енкодовања </a:t>
            </a:r>
            <a:r>
              <a:rPr lang="sr-Latn-CS" altLang="sr-Latn-RS" i="1" dirty="0"/>
              <a:t>NRZ </a:t>
            </a:r>
            <a:r>
              <a:rPr lang="sr-Cyrl-RS" altLang="sr-Latn-RS" i="1" dirty="0" smtClean="0"/>
              <a:t/>
            </a:r>
            <a:br>
              <a:rPr lang="sr-Cyrl-RS" altLang="sr-Latn-RS" i="1" dirty="0" smtClean="0"/>
            </a:br>
            <a:r>
              <a:rPr lang="sr-Latn-CS" altLang="sr-Latn-RS" sz="2800" dirty="0" smtClean="0"/>
              <a:t>(</a:t>
            </a:r>
            <a:r>
              <a:rPr lang="sr-Latn-CS" altLang="sr-Latn-RS" sz="2800" i="1" dirty="0"/>
              <a:t>nonreturn to zero</a:t>
            </a:r>
            <a:r>
              <a:rPr lang="sr-Latn-CS" altLang="sr-Latn-RS" sz="2800" dirty="0"/>
              <a:t>)</a:t>
            </a:r>
            <a:endParaRPr lang="sr-Cyrl-CS" altLang="sr-Latn-RS" sz="2800" dirty="0"/>
          </a:p>
        </p:txBody>
      </p:sp>
      <p:sp>
        <p:nvSpPr>
          <p:cNvPr id="138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altLang="sr-Latn-RS" sz="3200" dirty="0"/>
              <a:t>0 је низак а 1 висок ниво сигнала</a:t>
            </a:r>
          </a:p>
          <a:p>
            <a:r>
              <a:rPr lang="sr-Cyrl-CS" altLang="sr-Latn-RS" sz="3200" dirty="0"/>
              <a:t>Проблеми:</a:t>
            </a:r>
          </a:p>
          <a:p>
            <a:pPr lvl="1"/>
            <a:r>
              <a:rPr lang="sr-Cyrl-CS" altLang="sr-Latn-RS" sz="2800" dirty="0"/>
              <a:t>Нема промена сигнала ако се преносе дуги низови </a:t>
            </a:r>
            <a:r>
              <a:rPr lang="sr-Latn-RS" altLang="sr-Latn-RS" sz="2800" dirty="0" smtClean="0"/>
              <a:t>0 </a:t>
            </a:r>
            <a:r>
              <a:rPr lang="sr-Cyrl-CS" altLang="sr-Latn-RS" sz="2800" dirty="0" smtClean="0"/>
              <a:t>или</a:t>
            </a:r>
            <a:r>
              <a:rPr lang="sr-Latn-RS" altLang="sr-Latn-RS" sz="2800" dirty="0" smtClean="0"/>
              <a:t> 1</a:t>
            </a:r>
            <a:endParaRPr lang="sr-Cyrl-CS" altLang="sr-Latn-RS" sz="2800" dirty="0"/>
          </a:p>
          <a:p>
            <a:pPr lvl="2"/>
            <a:r>
              <a:rPr lang="sr-Cyrl-CS" altLang="sr-Latn-RS" sz="2400" dirty="0"/>
              <a:t>промене су важне за примаоца због синхонизације </a:t>
            </a:r>
            <a:r>
              <a:rPr lang="sr-Latn-RS" altLang="sr-Latn-RS" sz="2400" dirty="0" smtClean="0"/>
              <a:t/>
            </a:r>
            <a:br>
              <a:rPr lang="sr-Latn-RS" altLang="sr-Latn-RS" sz="2400" dirty="0" smtClean="0"/>
            </a:br>
            <a:r>
              <a:rPr lang="sr-Cyrl-CS" altLang="sr-Latn-RS" sz="2400" dirty="0" smtClean="0"/>
              <a:t>и </a:t>
            </a:r>
            <a:r>
              <a:rPr lang="sr-Cyrl-CS" altLang="sr-Latn-RS" sz="2400" dirty="0"/>
              <a:t>препознавања података</a:t>
            </a:r>
          </a:p>
          <a:p>
            <a:pPr lvl="1"/>
            <a:r>
              <a:rPr lang="sr-Cyrl-CS" altLang="sr-Latn-RS" sz="2800" dirty="0"/>
              <a:t>У случају шумова, тешко је препознати нивое 0 и 1, </a:t>
            </a:r>
            <a:r>
              <a:rPr lang="sr-Cyrl-CS" altLang="sr-Latn-RS" sz="2800" dirty="0" smtClean="0"/>
              <a:t/>
            </a:r>
            <a:br>
              <a:rPr lang="sr-Cyrl-CS" altLang="sr-Latn-RS" sz="2800" dirty="0" smtClean="0"/>
            </a:br>
            <a:r>
              <a:rPr lang="sr-Cyrl-CS" altLang="sr-Latn-RS" sz="2800" u="sng" dirty="0" smtClean="0"/>
              <a:t>али </a:t>
            </a:r>
            <a:r>
              <a:rPr lang="sr-Cyrl-CS" altLang="sr-Latn-RS" sz="2800" u="sng" dirty="0"/>
              <a:t>се промене ипак лако </a:t>
            </a:r>
            <a:r>
              <a:rPr lang="sr-Cyrl-CS" altLang="sr-Latn-RS" sz="2800" u="sng" dirty="0" smtClean="0"/>
              <a:t>препознају</a:t>
            </a:r>
            <a:r>
              <a:rPr lang="sr-Cyrl-CS" altLang="sr-Latn-RS" sz="2800" dirty="0" smtClean="0"/>
              <a:t>!</a:t>
            </a:r>
            <a:endParaRPr lang="sr-Cyrl-CS" altLang="sr-Latn-R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30</a:t>
            </a:fld>
            <a:endParaRPr lang="sr-Latn-R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Схема енкодовања </a:t>
            </a:r>
            <a:r>
              <a:rPr lang="sr-Latn-CS" altLang="sr-Latn-RS" i="1" dirty="0"/>
              <a:t>NRZI </a:t>
            </a:r>
            <a:r>
              <a:rPr lang="sr-Cyrl-CS" altLang="sr-Latn-RS" i="1" dirty="0" smtClean="0"/>
              <a:t/>
            </a:r>
            <a:br>
              <a:rPr lang="sr-Cyrl-CS" altLang="sr-Latn-RS" i="1" dirty="0" smtClean="0"/>
            </a:br>
            <a:r>
              <a:rPr lang="sr-Latn-CS" altLang="sr-Latn-RS" sz="2800" dirty="0" smtClean="0"/>
              <a:t>(</a:t>
            </a:r>
            <a:r>
              <a:rPr lang="sr-Latn-CS" altLang="sr-Latn-RS" sz="2800" i="1" dirty="0"/>
              <a:t>nonreturn to zero – inverted</a:t>
            </a:r>
            <a:r>
              <a:rPr lang="sr-Latn-CS" altLang="sr-Latn-RS" sz="2800" dirty="0"/>
              <a:t>)</a:t>
            </a:r>
            <a:endParaRPr lang="sr-Cyrl-CS" altLang="sr-Latn-RS" sz="2800" dirty="0"/>
          </a:p>
        </p:txBody>
      </p:sp>
      <p:sp>
        <p:nvSpPr>
          <p:cNvPr id="138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sr-Cyrl-CS" altLang="sr-Latn-RS" dirty="0"/>
              <a:t>Решава неке од проблема схеме </a:t>
            </a:r>
            <a:r>
              <a:rPr lang="sr-Latn-CS" altLang="sr-Latn-RS" i="1" dirty="0"/>
              <a:t>NRZ</a:t>
            </a:r>
            <a:endParaRPr lang="sr-Cyrl-CS" altLang="sr-Latn-RS" dirty="0"/>
          </a:p>
          <a:p>
            <a:pPr>
              <a:lnSpc>
                <a:spcPct val="90000"/>
              </a:lnSpc>
            </a:pPr>
            <a:r>
              <a:rPr lang="sr-Cyrl-CS" altLang="sr-Latn-RS" dirty="0"/>
              <a:t>Не користи апсолутне нивое за представљање података,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већ </a:t>
            </a:r>
            <a:r>
              <a:rPr lang="sr-Cyrl-CS" altLang="sr-Latn-RS" dirty="0"/>
              <a:t>само промене стања</a:t>
            </a:r>
          </a:p>
          <a:p>
            <a:pPr>
              <a:lnSpc>
                <a:spcPct val="90000"/>
              </a:lnSpc>
            </a:pPr>
            <a:r>
              <a:rPr lang="sr-Cyrl-CS" altLang="sr-Latn-RS" dirty="0"/>
              <a:t>Стандардно енкодовање </a:t>
            </a:r>
            <a:r>
              <a:rPr lang="sr-Latn-CS" altLang="sr-Latn-RS" i="1" dirty="0"/>
              <a:t>NRZI</a:t>
            </a:r>
            <a:r>
              <a:rPr lang="sr-Cyrl-CS" altLang="sr-Latn-RS" dirty="0"/>
              <a:t> подразумева: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сигнал се мења ако је наредни бит 1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сигнал се не мења ако је наредни бит 0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смер промене није значајан</a:t>
            </a:r>
          </a:p>
          <a:p>
            <a:pPr>
              <a:lnSpc>
                <a:spcPct val="90000"/>
              </a:lnSpc>
            </a:pPr>
            <a:r>
              <a:rPr lang="sr-Cyrl-CS" altLang="sr-Latn-RS" dirty="0"/>
              <a:t>Енкодовање </a:t>
            </a:r>
            <a:r>
              <a:rPr lang="sr-Latn-CS" altLang="sr-Latn-RS" i="1" dirty="0"/>
              <a:t>NRZI</a:t>
            </a:r>
            <a:r>
              <a:rPr lang="sr-Cyrl-CS" altLang="sr-Latn-RS" dirty="0"/>
              <a:t> у случају </a:t>
            </a:r>
            <a:r>
              <a:rPr lang="sr-Latn-CS" altLang="sr-Latn-RS" i="1" dirty="0"/>
              <a:t>USB</a:t>
            </a:r>
            <a:r>
              <a:rPr lang="sr-Cyrl-CS" altLang="sr-Latn-RS" dirty="0"/>
              <a:t>-а је другачије: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сигнал се мења ако је наредни бит 0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сигнал се не мења ако је наредни бит 1</a:t>
            </a:r>
          </a:p>
          <a:p>
            <a:pPr lvl="1">
              <a:lnSpc>
                <a:spcPct val="90000"/>
              </a:lnSpc>
            </a:pPr>
            <a:r>
              <a:rPr lang="sr-Cyrl-CS" altLang="sr-Latn-RS" dirty="0"/>
              <a:t>смер промене није значајан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31</a:t>
            </a:fld>
            <a:endParaRPr lang="sr-Latn-R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i="1"/>
              <a:t>NRZI</a:t>
            </a:r>
            <a:endParaRPr lang="sr-Cyrl-CS" altLang="sr-Latn-RS" i="1"/>
          </a:p>
        </p:txBody>
      </p:sp>
      <p:pic>
        <p:nvPicPr>
          <p:cNvPr id="13885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438400"/>
            <a:ext cx="8686800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32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Уметање битова</a:t>
            </a:r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Описана схема енкодовања </a:t>
            </a:r>
            <a:r>
              <a:rPr lang="sr-Latn-RS" altLang="sr-Latn-RS" dirty="0" smtClean="0"/>
              <a:t>USB </a:t>
            </a:r>
            <a:r>
              <a:rPr lang="sr-Latn-CS" altLang="sr-Latn-RS" dirty="0" smtClean="0"/>
              <a:t>NRZI</a:t>
            </a:r>
            <a:r>
              <a:rPr lang="sr-Cyrl-CS" altLang="sr-Latn-RS" dirty="0" smtClean="0"/>
              <a:t> </a:t>
            </a:r>
            <a:r>
              <a:rPr lang="sr-Cyrl-CS" altLang="sr-Latn-RS" dirty="0"/>
              <a:t>решава неке од проблема:</a:t>
            </a:r>
          </a:p>
          <a:p>
            <a:pPr lvl="1"/>
            <a:r>
              <a:rPr lang="sr-Cyrl-CS" altLang="sr-Latn-RS" dirty="0"/>
              <a:t>ниво сигнала не игра главну улогу</a:t>
            </a:r>
          </a:p>
          <a:p>
            <a:pPr lvl="2"/>
            <a:r>
              <a:rPr lang="sr-Cyrl-CS" altLang="sr-Latn-RS" dirty="0"/>
              <a:t>посматрају се само транзиције</a:t>
            </a:r>
          </a:p>
          <a:p>
            <a:pPr lvl="1"/>
            <a:r>
              <a:rPr lang="sr-Cyrl-CS" altLang="sr-Latn-RS" dirty="0"/>
              <a:t>отклањају се дугачки низови непромењених стања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у </a:t>
            </a:r>
            <a:r>
              <a:rPr lang="sr-Cyrl-CS" altLang="sr-Latn-RS" dirty="0"/>
              <a:t>случају низова </a:t>
            </a:r>
            <a:r>
              <a:rPr lang="sr-Cyrl-CS" altLang="sr-Latn-RS" dirty="0" smtClean="0"/>
              <a:t>нула у </a:t>
            </a:r>
            <a:r>
              <a:rPr lang="sr-Cyrl-CS" altLang="sr-Latn-RS" dirty="0"/>
              <a:t>оригиналним подацима</a:t>
            </a:r>
          </a:p>
          <a:p>
            <a:r>
              <a:rPr lang="sr-Cyrl-CS" altLang="sr-Latn-RS" dirty="0"/>
              <a:t>Преостаје проблем:</a:t>
            </a:r>
          </a:p>
          <a:p>
            <a:pPr lvl="1"/>
            <a:r>
              <a:rPr lang="sr-Cyrl-CS" altLang="sr-Latn-RS" dirty="0"/>
              <a:t>опстају дугачки низови непромењених стања у случају јединица</a:t>
            </a:r>
          </a:p>
          <a:p>
            <a:r>
              <a:rPr lang="sr-Cyrl-CS" altLang="sr-Latn-RS" dirty="0"/>
              <a:t>Решење – предузима се тзв. </a:t>
            </a:r>
            <a:r>
              <a:rPr lang="sr-Cyrl-CS" altLang="sr-Latn-RS" i="1" dirty="0"/>
              <a:t>уметање битова</a:t>
            </a:r>
            <a:endParaRPr lang="sr-Cyrl-CS" altLang="sr-Latn-RS" dirty="0"/>
          </a:p>
          <a:p>
            <a:pPr lvl="1"/>
            <a:r>
              <a:rPr lang="sr-Cyrl-CS" altLang="sr-Latn-RS" dirty="0"/>
              <a:t>након сваких 6 узастопних јединица се умеће једна 0</a:t>
            </a:r>
          </a:p>
          <a:p>
            <a:pPr lvl="1"/>
            <a:r>
              <a:rPr lang="sr-Cyrl-CS" altLang="sr-Latn-RS" dirty="0"/>
              <a:t>уметање је на нивоу података, а не сигнала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33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Уметање битова (2)</a:t>
            </a:r>
          </a:p>
        </p:txBody>
      </p:sp>
      <p:pic>
        <p:nvPicPr>
          <p:cNvPr id="13905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09800"/>
            <a:ext cx="8686800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34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altLang="sr-Latn-RS" i="1" dirty="0" smtClean="0"/>
              <a:t>USB</a:t>
            </a:r>
            <a:r>
              <a:rPr lang="en-US" altLang="sr-Latn-RS" dirty="0" smtClean="0"/>
              <a:t> </a:t>
            </a:r>
            <a:r>
              <a:rPr lang="sr-Cyrl-CS" altLang="sr-Latn-RS" dirty="0" smtClean="0"/>
              <a:t>повезивање</a:t>
            </a:r>
            <a:endParaRPr lang="sr-Cyrl-CS" altLang="sr-Latn-RS" dirty="0"/>
          </a:p>
        </p:txBody>
      </p:sp>
      <p:sp>
        <p:nvSpPr>
          <p:cNvPr id="139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altLang="sr-Latn-RS" sz="3200" dirty="0"/>
              <a:t>Основни </a:t>
            </a:r>
            <a:r>
              <a:rPr lang="sr-Cyrl-CS" altLang="sr-Latn-RS" sz="3200" dirty="0" smtClean="0"/>
              <a:t>хардвер (на матичној плочи) чине:</a:t>
            </a:r>
            <a:endParaRPr lang="sr-Cyrl-CS" altLang="sr-Latn-RS" sz="3200" dirty="0"/>
          </a:p>
          <a:p>
            <a:pPr lvl="1"/>
            <a:r>
              <a:rPr lang="sr-Cyrl-CS" altLang="sr-Latn-RS" sz="2800" dirty="0"/>
              <a:t>матични контролер </a:t>
            </a:r>
            <a:r>
              <a:rPr lang="sr-Latn-CS" altLang="sr-Latn-RS" sz="2800" i="1" dirty="0"/>
              <a:t>USB</a:t>
            </a:r>
            <a:r>
              <a:rPr lang="sr-Cyrl-CS" altLang="sr-Latn-RS" sz="2800" dirty="0"/>
              <a:t>-а (</a:t>
            </a:r>
            <a:r>
              <a:rPr lang="sr-Latn-CS" altLang="sr-Latn-RS" sz="2800" i="1" dirty="0"/>
              <a:t>host controller</a:t>
            </a:r>
            <a:r>
              <a:rPr lang="sr-Cyrl-CS" altLang="sr-Latn-RS" sz="2800" dirty="0" smtClean="0"/>
              <a:t>)</a:t>
            </a:r>
            <a:r>
              <a:rPr lang="sr-Latn-RS" altLang="sr-Latn-RS" sz="2800" dirty="0" smtClean="0"/>
              <a:t> </a:t>
            </a:r>
            <a:endParaRPr lang="sr-Cyrl-CS" altLang="sr-Latn-RS" sz="2800" dirty="0"/>
          </a:p>
          <a:p>
            <a:pPr lvl="2"/>
            <a:r>
              <a:rPr lang="sr-Cyrl-CS" altLang="sr-Latn-RS" sz="2400" dirty="0"/>
              <a:t>служи да иницира </a:t>
            </a:r>
            <a:r>
              <a:rPr lang="sr-Cyrl-CS" altLang="sr-Latn-RS" sz="2400" dirty="0" smtClean="0"/>
              <a:t>трансакције</a:t>
            </a:r>
            <a:endParaRPr lang="sr-Cyrl-CS" altLang="sr-Latn-RS" sz="2400" dirty="0"/>
          </a:p>
          <a:p>
            <a:pPr lvl="1"/>
            <a:r>
              <a:rPr lang="sr-Cyrl-CS" altLang="sr-Latn-RS" sz="2800" dirty="0"/>
              <a:t>корени хаб</a:t>
            </a:r>
            <a:r>
              <a:rPr lang="sr-Latn-CS" altLang="sr-Latn-RS" sz="2800" dirty="0"/>
              <a:t> (</a:t>
            </a:r>
            <a:r>
              <a:rPr lang="sr-Latn-CS" altLang="sr-Latn-RS" sz="2800" i="1" dirty="0"/>
              <a:t>root hub</a:t>
            </a:r>
            <a:r>
              <a:rPr lang="sr-Latn-CS" altLang="sr-Latn-RS" sz="2800" dirty="0"/>
              <a:t>)</a:t>
            </a:r>
            <a:endParaRPr lang="sr-Cyrl-CS" altLang="sr-Latn-RS" sz="2800" dirty="0"/>
          </a:p>
          <a:p>
            <a:pPr lvl="2"/>
            <a:r>
              <a:rPr lang="sr-Cyrl-CS" altLang="sr-Latn-RS" sz="2400" dirty="0"/>
              <a:t>служи да успостави везу контролера са циљним </a:t>
            </a:r>
            <a:r>
              <a:rPr lang="sr-Cyrl-CS" altLang="sr-Latn-RS" sz="2400" dirty="0" smtClean="0"/>
              <a:t>уређајем</a:t>
            </a:r>
          </a:p>
          <a:p>
            <a:pPr marL="914400" lvl="2" indent="0">
              <a:buNone/>
            </a:pPr>
            <a:endParaRPr lang="sr-Cyrl-CS" altLang="sr-Latn-R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35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sr-Latn-RS" dirty="0" smtClean="0"/>
              <a:t>USB </a:t>
            </a:r>
            <a:r>
              <a:rPr lang="sr-Cyrl-CS" altLang="sr-Latn-RS" dirty="0" smtClean="0"/>
              <a:t>повезивање</a:t>
            </a:r>
            <a:r>
              <a:rPr lang="sr-Latn-RS" altLang="sr-Latn-RS" dirty="0" smtClean="0"/>
              <a:t> – </a:t>
            </a:r>
            <a:r>
              <a:rPr lang="sr-Cyrl-RS" altLang="sr-Latn-RS" dirty="0" smtClean="0"/>
              <a:t>дрвенаста структура</a:t>
            </a:r>
            <a:endParaRPr lang="sr-Cyrl-CS" altLang="sr-Latn-RS" dirty="0"/>
          </a:p>
        </p:txBody>
      </p:sp>
      <p:pic>
        <p:nvPicPr>
          <p:cNvPr id="13977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905000"/>
            <a:ext cx="5588000" cy="4491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36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У/И контролери</a:t>
            </a:r>
          </a:p>
        </p:txBody>
      </p:sp>
      <p:sp>
        <p:nvSpPr>
          <p:cNvPr id="131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altLang="sr-Latn-RS" dirty="0"/>
              <a:t>Процесор се никада не обраћа непосредно уређајима,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већ </a:t>
            </a:r>
            <a:r>
              <a:rPr lang="sr-Cyrl-CS" altLang="sr-Latn-RS" dirty="0"/>
              <a:t>само одговарајућим </a:t>
            </a:r>
            <a:r>
              <a:rPr lang="sr-Cyrl-CS" altLang="sr-Latn-RS" dirty="0" smtClean="0"/>
              <a:t>контролерима</a:t>
            </a:r>
          </a:p>
          <a:p>
            <a:pPr lvl="1"/>
            <a:r>
              <a:rPr lang="sr-Cyrl-CS" altLang="sr-Latn-RS" dirty="0" smtClean="0"/>
              <a:t>Главни разлог је различитост уређаја: У</a:t>
            </a:r>
            <a:r>
              <a:rPr lang="en-US" altLang="sr-Latn-RS" dirty="0" smtClean="0"/>
              <a:t>/</a:t>
            </a:r>
            <a:r>
              <a:rPr lang="sr-Cyrl-RS" altLang="sr-Latn-RS" dirty="0" smtClean="0"/>
              <a:t>И контролери су дизајнирани слично за различите уређаје, па процесор не мора да учи „превише“</a:t>
            </a:r>
            <a:endParaRPr lang="sr-Cyrl-CS" altLang="sr-Latn-RS" dirty="0"/>
          </a:p>
          <a:p>
            <a:r>
              <a:rPr lang="sr-Cyrl-CS" altLang="sr-Latn-RS" dirty="0"/>
              <a:t>У/И контролери имају улогу </a:t>
            </a:r>
            <a:r>
              <a:rPr lang="sr-Cyrl-CS" altLang="sr-Latn-RS" i="1" dirty="0"/>
              <a:t>моста</a:t>
            </a:r>
            <a:r>
              <a:rPr lang="sr-Cyrl-CS" altLang="sr-Latn-RS" dirty="0"/>
              <a:t> између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центра (</a:t>
            </a:r>
            <a:r>
              <a:rPr lang="sr-Cyrl-CS" altLang="sr-Latn-RS" dirty="0"/>
              <a:t>процесор, меморија и системска магистрала)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и </a:t>
            </a:r>
            <a:r>
              <a:rPr lang="sr-Cyrl-CS" altLang="sr-Latn-RS" dirty="0"/>
              <a:t>периферије (периферни уређаји рачунарског система)</a:t>
            </a:r>
          </a:p>
          <a:p>
            <a:r>
              <a:rPr lang="sr-Cyrl-CS" altLang="sr-Latn-RS" dirty="0"/>
              <a:t>Контролери уобичајено имају три врсте интерних регистара:</a:t>
            </a:r>
          </a:p>
          <a:p>
            <a:pPr lvl="1"/>
            <a:r>
              <a:rPr lang="sr-Cyrl-CS" altLang="sr-Latn-RS" dirty="0"/>
              <a:t>регистар података</a:t>
            </a:r>
          </a:p>
          <a:p>
            <a:pPr lvl="1"/>
            <a:r>
              <a:rPr lang="sr-Cyrl-CS" altLang="sr-Latn-RS" dirty="0"/>
              <a:t>командни регистар</a:t>
            </a:r>
          </a:p>
          <a:p>
            <a:pPr lvl="1"/>
            <a:r>
              <a:rPr lang="sr-Cyrl-CS" altLang="sr-Latn-RS" dirty="0"/>
              <a:t>статусни регистар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4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Блок-дијаграм уопштеног У/И контролера</a:t>
            </a:r>
          </a:p>
        </p:txBody>
      </p:sp>
      <p:pic>
        <p:nvPicPr>
          <p:cNvPr id="13199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8610600" cy="381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5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Употреба У/И уређаја</a:t>
            </a:r>
          </a:p>
        </p:txBody>
      </p:sp>
      <p:sp>
        <p:nvSpPr>
          <p:cNvPr id="132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Два основна начина употребе У/И уређаја су</a:t>
            </a:r>
          </a:p>
          <a:p>
            <a:pPr lvl="1"/>
            <a:r>
              <a:rPr lang="sr-Cyrl-CS" altLang="sr-Latn-RS"/>
              <a:t>пресликавање портова у меморију</a:t>
            </a:r>
          </a:p>
          <a:p>
            <a:pPr lvl="1"/>
            <a:r>
              <a:rPr lang="sr-Cyrl-CS" altLang="sr-Latn-RS"/>
              <a:t>изоловани У/И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6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altLang="sr-Latn-RS" dirty="0"/>
              <a:t>Пресликавање портова у меморију</a:t>
            </a:r>
          </a:p>
        </p:txBody>
      </p:sp>
      <p:sp>
        <p:nvSpPr>
          <p:cNvPr id="132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/>
              <a:t>Сви У/И портови се пресликавају у меморијски адресни простор</a:t>
            </a:r>
          </a:p>
          <a:p>
            <a:r>
              <a:rPr lang="sr-Cyrl-CS" altLang="sr-Latn-RS"/>
              <a:t>Није потребан никакав посебан интерфејс процесора</a:t>
            </a:r>
          </a:p>
          <a:p>
            <a:r>
              <a:rPr lang="sr-Cyrl-CS" altLang="sr-Latn-RS"/>
              <a:t>Процесор користи уређај као меморију</a:t>
            </a:r>
          </a:p>
          <a:p>
            <a:r>
              <a:rPr lang="sr-Cyrl-CS" altLang="sr-Latn-RS"/>
              <a:t>Сваки процесор може употребљавати уређаје путем пресликавања портова у меморију</a:t>
            </a:r>
          </a:p>
          <a:p>
            <a:r>
              <a:rPr lang="sr-Cyrl-CS" altLang="sr-Latn-RS"/>
              <a:t>Неки процесори подржавају само овакав начин рада:</a:t>
            </a:r>
          </a:p>
          <a:p>
            <a:pPr lvl="1"/>
            <a:r>
              <a:rPr lang="sr-Latn-CS" altLang="sr-Latn-RS" i="1"/>
              <a:t>PowerPC, MIPS</a:t>
            </a:r>
            <a:endParaRPr lang="sr-Cyrl-CS" altLang="sr-Latn-R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7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/>
              <a:t>Изоловани У/И</a:t>
            </a:r>
          </a:p>
        </p:txBody>
      </p:sp>
      <p:sp>
        <p:nvSpPr>
          <p:cNvPr id="132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Изоловани У/И подразумева посебан У/И адресни простор, независан од меморијског адресног простора</a:t>
            </a:r>
          </a:p>
          <a:p>
            <a:r>
              <a:rPr lang="sr-Latn-CS" altLang="sr-Latn-RS" i="1" dirty="0"/>
              <a:t>Intel x86</a:t>
            </a:r>
            <a:r>
              <a:rPr lang="sr-Cyrl-CS" altLang="sr-Latn-RS" dirty="0"/>
              <a:t> процесори подржавају овакав начин рада</a:t>
            </a:r>
            <a:endParaRPr lang="en-US" altLang="sr-Latn-RS" i="1" dirty="0"/>
          </a:p>
          <a:p>
            <a:r>
              <a:rPr lang="sr-Cyrl-CS" altLang="sr-Latn-RS" dirty="0"/>
              <a:t>Системи засновани на процесорима који подржавају изоловани У/И омогућавају избор метода</a:t>
            </a:r>
          </a:p>
          <a:p>
            <a:pPr lvl="1"/>
            <a:r>
              <a:rPr lang="sr-Cyrl-CS" altLang="sr-Latn-RS" dirty="0"/>
              <a:t>нпр: штампачи се користе путем изолованог У/И,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а </a:t>
            </a:r>
            <a:r>
              <a:rPr lang="sr-Cyrl-CS" altLang="sr-Latn-RS" dirty="0"/>
              <a:t>графички подсистем путем пресликавања у меморију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8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dirty="0"/>
              <a:t>Пример – </a:t>
            </a:r>
            <a:r>
              <a:rPr lang="sr-Cyrl-CS" altLang="sr-Latn-RS" dirty="0" smtClean="0"/>
              <a:t>тастатура </a:t>
            </a:r>
            <a:endParaRPr lang="sr-Cyrl-CS" altLang="sr-Latn-RS" dirty="0"/>
          </a:p>
        </p:txBody>
      </p:sp>
      <p:sp>
        <p:nvSpPr>
          <p:cNvPr id="132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CS" altLang="sr-Latn-RS" dirty="0"/>
              <a:t>Контролер тастатуре испитује тастатуру и извештава о притискању и отпуштању тастера у виду тзв. </a:t>
            </a:r>
            <a:r>
              <a:rPr lang="sr-Cyrl-CS" altLang="sr-Latn-RS" i="1" dirty="0"/>
              <a:t>кодова тастера </a:t>
            </a:r>
            <a:r>
              <a:rPr lang="sr-Cyrl-CS" altLang="sr-Latn-RS" dirty="0"/>
              <a:t>(енгл. </a:t>
            </a:r>
            <a:r>
              <a:rPr lang="sr-Latn-CS" altLang="sr-Latn-RS" i="1" dirty="0"/>
              <a:t>scan code</a:t>
            </a:r>
            <a:r>
              <a:rPr lang="sr-Cyrl-CS" altLang="sr-Latn-RS" dirty="0"/>
              <a:t>)</a:t>
            </a:r>
            <a:endParaRPr lang="sr-Latn-CS" altLang="sr-Latn-RS" dirty="0"/>
          </a:p>
          <a:p>
            <a:pPr lvl="1"/>
            <a:r>
              <a:rPr lang="sr-Cyrl-CS" altLang="sr-Latn-RS" dirty="0"/>
              <a:t>код тастера је идентификациони број који се додељује тастеру </a:t>
            </a:r>
            <a:r>
              <a:rPr lang="sr-Cyrl-CS" altLang="sr-Latn-RS" dirty="0" smtClean="0"/>
              <a:t/>
            </a:r>
            <a:br>
              <a:rPr lang="sr-Cyrl-CS" altLang="sr-Latn-RS" dirty="0" smtClean="0"/>
            </a:br>
            <a:r>
              <a:rPr lang="sr-Cyrl-CS" altLang="sr-Latn-RS" dirty="0" smtClean="0"/>
              <a:t>на </a:t>
            </a:r>
            <a:r>
              <a:rPr lang="sr-Cyrl-CS" altLang="sr-Latn-RS" dirty="0"/>
              <a:t>основу његове локације</a:t>
            </a:r>
          </a:p>
          <a:p>
            <a:pPr lvl="1"/>
            <a:r>
              <a:rPr lang="sr-Cyrl-CS" altLang="sr-Latn-RS" dirty="0"/>
              <a:t>код тастера нема никакве везе са </a:t>
            </a:r>
            <a:r>
              <a:rPr lang="sr-Latn-CS" altLang="sr-Latn-RS" i="1" dirty="0"/>
              <a:t>ASCII</a:t>
            </a:r>
            <a:r>
              <a:rPr lang="sr-Cyrl-CS" altLang="sr-Latn-RS" dirty="0"/>
              <a:t> или неким другим кодовима карактера, већ улазни потпрограми преводе код тастера у одговарајуће кодове </a:t>
            </a:r>
            <a:r>
              <a:rPr lang="sr-Cyrl-CS" altLang="sr-Latn-RS" dirty="0" smtClean="0"/>
              <a:t>карактера</a:t>
            </a:r>
          </a:p>
          <a:p>
            <a:pPr lvl="1"/>
            <a:r>
              <a:rPr lang="sr-Cyrl-CS" altLang="sr-Latn-RS" dirty="0"/>
              <a:t>к</a:t>
            </a:r>
            <a:r>
              <a:rPr lang="sr-Cyrl-CS" altLang="sr-Latn-RS" dirty="0" smtClean="0"/>
              <a:t>од </a:t>
            </a:r>
            <a:r>
              <a:rPr lang="sr-Cyrl-RS" altLang="sr-Latn-RS" dirty="0" smtClean="0"/>
              <a:t>послењег </a:t>
            </a:r>
            <a:r>
              <a:rPr lang="sr-Cyrl-CS" altLang="sr-Latn-RS" dirty="0" smtClean="0"/>
              <a:t>притиснутог</a:t>
            </a:r>
            <a:r>
              <a:rPr lang="en-US" altLang="sr-Latn-RS" dirty="0" smtClean="0"/>
              <a:t>/</a:t>
            </a:r>
            <a:r>
              <a:rPr lang="sr-Cyrl-RS" altLang="sr-Latn-RS" dirty="0" smtClean="0"/>
              <a:t>отпуштеног</a:t>
            </a:r>
            <a:r>
              <a:rPr lang="sr-Cyrl-CS" altLang="sr-Latn-RS" dirty="0" smtClean="0"/>
              <a:t> тастера се записује у неком унутрашњем регистру контролера и касније испоручује „систему“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Увод у организацију и архитектуру рачунара 1</a:t>
            </a:r>
            <a:endParaRPr lang="sr-Latn-R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2A-3BDE-4C1D-8463-A2BEC2DF5949}" type="slidenum">
              <a:rPr lang="sr-Latn-RS" smtClean="0"/>
              <a:t>9</a:t>
            </a:fld>
            <a:endParaRPr lang="sr-Latn-R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1112</Words>
  <Application>Microsoft Office PowerPoint</Application>
  <PresentationFormat>Widescreen</PresentationFormat>
  <Paragraphs>293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Wingdings</vt:lpstr>
      <vt:lpstr>Office Theme</vt:lpstr>
      <vt:lpstr>Увод у организацију и архитектуру рачунара 1</vt:lpstr>
      <vt:lpstr>Улазно излазни уређаји</vt:lpstr>
      <vt:lpstr>Улазно/излазни уређаји</vt:lpstr>
      <vt:lpstr>У/И контролери</vt:lpstr>
      <vt:lpstr>Блок-дијаграм уопштеног У/И контролера</vt:lpstr>
      <vt:lpstr>Употреба У/И уређаја</vt:lpstr>
      <vt:lpstr>Пресликавање портова у меморију</vt:lpstr>
      <vt:lpstr>Изоловани У/И</vt:lpstr>
      <vt:lpstr>Пример – тастатура </vt:lpstr>
      <vt:lpstr>Пренос података</vt:lpstr>
      <vt:lpstr>Фаза преноса података</vt:lpstr>
      <vt:lpstr>Фаза обавештавања о крају</vt:lpstr>
      <vt:lpstr>Илустрација техника</vt:lpstr>
      <vt:lpstr>Програмирани У/И</vt:lpstr>
      <vt:lpstr>DMA</vt:lpstr>
      <vt:lpstr>DMA (2)</vt:lpstr>
      <vt:lpstr>Однос програмираног У/И и непосредног приступа меморији</vt:lpstr>
      <vt:lpstr>Кораци операције DMA</vt:lpstr>
      <vt:lpstr>Кораци операције DMA</vt:lpstr>
      <vt:lpstr>Кораци операције DMA</vt:lpstr>
      <vt:lpstr>Кораци операције DMA</vt:lpstr>
      <vt:lpstr>Врсте техника преноса података</vt:lpstr>
      <vt:lpstr>Паралелан пренос података</vt:lpstr>
      <vt:lpstr>Серијски пренос података</vt:lpstr>
      <vt:lpstr>Однос паралелног и серијског преноса</vt:lpstr>
      <vt:lpstr>Universal Serial Bus – USB  (пример серијског преноса)</vt:lpstr>
      <vt:lpstr>USB – Неки од најважнијих циљева</vt:lpstr>
      <vt:lpstr>USB – Додатне напредне особине</vt:lpstr>
      <vt:lpstr>USB – Пренос података</vt:lpstr>
      <vt:lpstr>Схема енкодовања NRZ  (nonreturn to zero)</vt:lpstr>
      <vt:lpstr>Схема енкодовања NRZI  (nonreturn to zero – inverted)</vt:lpstr>
      <vt:lpstr>NRZI</vt:lpstr>
      <vt:lpstr>Уметање битова</vt:lpstr>
      <vt:lpstr>Уметање битова (2)</vt:lpstr>
      <vt:lpstr>USB повезивање</vt:lpstr>
      <vt:lpstr>USB повезивање – дрвенаста структура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Увод у организацију и архитектуру рачунара 1</dc:title>
  <dc:creator>aca</dc:creator>
  <cp:lastModifiedBy>aca</cp:lastModifiedBy>
  <cp:revision>654</cp:revision>
  <dcterms:created xsi:type="dcterms:W3CDTF">2016-10-06T08:55:14Z</dcterms:created>
  <dcterms:modified xsi:type="dcterms:W3CDTF">2016-12-15T10:50:10Z</dcterms:modified>
</cp:coreProperties>
</file>