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56" r:id="rId2"/>
    <p:sldId id="338" r:id="rId3"/>
    <p:sldId id="258" r:id="rId4"/>
    <p:sldId id="259" r:id="rId5"/>
    <p:sldId id="261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82" r:id="rId18"/>
    <p:sldId id="283" r:id="rId19"/>
    <p:sldId id="339" r:id="rId20"/>
    <p:sldId id="285" r:id="rId21"/>
    <p:sldId id="286" r:id="rId22"/>
    <p:sldId id="287" r:id="rId23"/>
    <p:sldId id="288" r:id="rId24"/>
    <p:sldId id="289" r:id="rId25"/>
    <p:sldId id="290" r:id="rId26"/>
    <p:sldId id="292" r:id="rId27"/>
    <p:sldId id="293" r:id="rId28"/>
    <p:sldId id="294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4" r:id="rId37"/>
    <p:sldId id="307" r:id="rId38"/>
    <p:sldId id="308" r:id="rId39"/>
    <p:sldId id="309" r:id="rId40"/>
    <p:sldId id="310" r:id="rId41"/>
    <p:sldId id="311" r:id="rId42"/>
    <p:sldId id="313" r:id="rId43"/>
    <p:sldId id="315" r:id="rId44"/>
    <p:sldId id="316" r:id="rId45"/>
    <p:sldId id="318" r:id="rId46"/>
    <p:sldId id="319" r:id="rId47"/>
    <p:sldId id="320" r:id="rId48"/>
    <p:sldId id="321" r:id="rId49"/>
    <p:sldId id="322" r:id="rId50"/>
    <p:sldId id="418" r:id="rId51"/>
    <p:sldId id="324" r:id="rId52"/>
    <p:sldId id="325" r:id="rId53"/>
    <p:sldId id="326" r:id="rId54"/>
    <p:sldId id="327" r:id="rId55"/>
    <p:sldId id="328" r:id="rId56"/>
    <p:sldId id="419" r:id="rId57"/>
    <p:sldId id="335" r:id="rId58"/>
    <p:sldId id="387" r:id="rId59"/>
    <p:sldId id="344" r:id="rId60"/>
    <p:sldId id="400" r:id="rId61"/>
    <p:sldId id="401" r:id="rId62"/>
    <p:sldId id="399" r:id="rId63"/>
    <p:sldId id="402" r:id="rId64"/>
    <p:sldId id="388" r:id="rId65"/>
    <p:sldId id="390" r:id="rId66"/>
    <p:sldId id="403" r:id="rId67"/>
    <p:sldId id="407" r:id="rId68"/>
    <p:sldId id="389" r:id="rId69"/>
    <p:sldId id="391" r:id="rId70"/>
    <p:sldId id="408" r:id="rId71"/>
    <p:sldId id="409" r:id="rId72"/>
    <p:sldId id="410" r:id="rId73"/>
    <p:sldId id="411" r:id="rId74"/>
    <p:sldId id="412" r:id="rId75"/>
    <p:sldId id="413" r:id="rId76"/>
    <p:sldId id="414" r:id="rId77"/>
    <p:sldId id="405" r:id="rId78"/>
    <p:sldId id="406" r:id="rId79"/>
    <p:sldId id="415" r:id="rId80"/>
    <p:sldId id="416" r:id="rId81"/>
    <p:sldId id="368" r:id="rId82"/>
    <p:sldId id="369" r:id="rId83"/>
    <p:sldId id="370" r:id="rId84"/>
    <p:sldId id="371" r:id="rId85"/>
    <p:sldId id="372" r:id="rId86"/>
    <p:sldId id="373" r:id="rId87"/>
    <p:sldId id="374" r:id="rId88"/>
    <p:sldId id="375" r:id="rId89"/>
    <p:sldId id="376" r:id="rId90"/>
    <p:sldId id="377" r:id="rId91"/>
    <p:sldId id="378" r:id="rId92"/>
    <p:sldId id="379" r:id="rId9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83051" autoAdjust="0"/>
  </p:normalViewPr>
  <p:slideViewPr>
    <p:cSldViewPr snapToGrid="0">
      <p:cViewPr varScale="1">
        <p:scale>
          <a:sx n="69" d="100"/>
          <a:sy n="69" d="100"/>
        </p:scale>
        <p:origin x="1099" y="72"/>
      </p:cViewPr>
      <p:guideLst/>
    </p:cSldViewPr>
  </p:slideViewPr>
  <p:outlineViewPr>
    <p:cViewPr>
      <p:scale>
        <a:sx n="33" d="100"/>
        <a:sy n="33" d="100"/>
      </p:scale>
      <p:origin x="0" y="-90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3-01-16T15:04:54.327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6699 9324 31,'6'-14'32,"-3"-3"0,2-3-7,1 7-13,-10-7-6,5 0-4,-5 2-1,1 0 1,-2-1-2,1 4 2,0 1-1,1 2 1,1 0-1,2 12 2,-3-15-1,3 15 0,0 0 0,3 24 0,-3 1 1,5 10-1,-1 5 0,5 11 0,-2 1 0,2 4-1,-1-8-1,0-6 1,-1-8 0,0-9-1,-5-13-1,-2-12 0,0 0 0,2-35 0,-2 1 0,-3-13-1,4-10 0,-1-9 2,3-2-1,1 2 1,0 8 0,3 10 1,-1 11-1,6 20 2,2 21 0,4 20-1,0 16 1,3 12-1,-2 6-1,2 6 1,-4-4-1,-3-4-1,-4-13 0,-3-10 0,-3-17 0,-4-16 1,0 0-1,5-38-1,-3-2 0,-5-16 1,2-8-2,-5-14 2,2 0-2,-4 0 2,2 13 0,0 10 1,8 21 0,-2 34 1,17 2 0,-1 37 1,0 18 0,8 17-1,-3 4 0,2 8-1,-7-6 1,-3-11-1,-2-10 0,-3-15 0,-4-15-1,-1-18 1,-3-11-1,1-30 0,-1-6 0,-1-14 0,-2-8 0,0-4 1,2 2 0,0 6 0,-1 10 1,4 15 1,3 17-2,-5 12 1,19 39 1,-3 3-2,1 9 1,3 8-1,3 2 1,-2-2-1,2-9 0,-3-14 0,-2-13 0,-2-18-1,-2-17 0,-5-18 0,-1-10 0,-1-11-1,-2-2 1,-1 2 1,0 2 0,1 9 2,1 13 0,4 15 0,-10 12-1,22 21 1,-13 3-1,3 12-1,-3 3 0,1 4 0,-4 1 0,1-3-1,-2-6 1,2-5 0,1-10 0,0-6 0,-8-14 0,20-3 0,-9-12-1,-2-6 1,0-7-1,1-4 1,-2-3-1,-3-1 1,3 6 0,0 2 1,1 4-1,-1 6 1,2 6 0,-10 12 0,21 2 0,-5 14-1,-1 9 1,1 8-1,1 7 0,2 7 0,2 1 0,0-4 0,-3-4 0,2-11 0,-4-10-1,1-15 1,-1-11-1,-3-14 0,3-8 0,-1-6 1,-2-8-1,1-2 1,-1-2 1,-1 3-1,-4 7 0,3 5 1,-5 5 0,2 9 0,-8 18-1,16-7 1,-8 20-1,4 7 0,2 8 1,3 3-2,2 4 2,2-2-2,-2 0 1,1-13-1,-2-9 0,-3-15 0,0-13 0,-7-18 0,-2-9 0,-3-8 0,-2-4 1,1 0 0,-2 1 1,1 7 0,0 11 0,3 10 0,2 10 0,-6 17-1,24 0 1,-10 15-1,5 11 1,2 8-1,2 6 0,2 4-1,1 0 2,-4-4-2,-2-7 1,-1-8-1,-4-9 0,-2-13 0,-13-3 0,16-31 1,-11 2-1,-3-10 1,-2-9-1,-3-9 1,-4-6 0,1 5 0,-1 3 0,2 7 0,1 8 0,5 13 1,-1 27 0,20 10 0,-1 23 0,2 10 1,4 6-2,1 6 1,-2-2 0,-2-4 0,-2-14-2,-5-15 0,-3-20 0,-4-19 1,-7-21-1,-2-16 0,-4-16 1,-3-12 0,-3-13 2,0-7-1,-2-4 1,1 5 0,4 13-1,3 12 1,3 14-1,8 23 1,6 21-2,5 26 0,3 22 0,7 15-1,-1 9 0,1 2-1,-3-4 1,-4-4-1,-7-18 1,-13-28-1,16-3 1,-14-29 1,-5-17 0,-1-10 1,0-13 0,-1-10 1,-2-7 0,3 1 0,-1 3-1,1 14 1,2 10-1,2 10 0,3 15-1,2 24 1,-5 12-1,14 39 0,-8 2-1,1 7 1,-3 3-1,-4-2 1,-3-6-1,-3-15 0,6-28 1,-23-7-1,8-29 1,1-20 0,-1-13 1,3-14 0,0-13 1,1-7-1,3-5 1,0 6-1,2 10 1,2 12-1,1 13 0,4 18-1,5 25 0,-6 24 0,21 26 0,-5 18 0,3 12 0,-3 7-1,2 1 0,-6-4 1,-2-11-1,-2-18 0,-4-18 0,-4-13 1,4-37-1,-3-10 1,0-15 0,1-13 0,-1-13 0,-2-8 1,-1 1-1,1 9 1,1 11 0,-1 14 0,3 19-1,2 24 1,-4 18 0,18 33-2,-9 11 2,4 11-2,2 5 1,-2 0-1,-2-4 0,0-12 0,-3-16 0,-8-28 0,14 0 0,-8-32 0,-4-14 0,2-12 1,0-12 0,3-10 0,-3-9 0,1 0 1,1 5 0,0 14 1,4 13-1,0 18 0,6 27 0,6 26 0,0 26-1,4 20 0,4 13-1,1 6 0,2 1 1,-1-11-2,-2-18 2,-5-22-1,-1-25 0,-3-17 1,-2-25 0,-4-11 0,-2-11 0,-2-9 1,-3-2 0,0 2 0,0 7 1,0 13-1,-3 6 0,2 13 0,-3 8-1,-4 22 0,0 0 0,12 12 0,-10 8 0,2 4-1,4 4 1,3-1 0,1 0-1,5-5 1,5 1 0,2-4 0,4-1 0,0-4 0,-2-5 0,1-5-1,-4-8 1,-3-9-1,-4-14 1,-7-10-1,-2-9 1,-6-4-1,0 0 2,1 6-1,-2 8 2,2 16-1,-2 20 0,12 26 0,0 15 0,2 15 0,2 9-2,1 6 1,-1 2-1,3-3-1,1-13 2,1-10-2,0-19 2,-1-12-1,3-15 1,-2-12-1,2-11 1,-4-12 1,-3-7-1,-3-8 1,-2-2 0,-3 3-1,-2 5 1,-2 7-1,-1 6 1,0 15 0,-3 15-1,2 24 0,0 11 0,2 11 1,1 6-2,0 6 1,2 2 0,0-7-1,2-8 1,2-10 0,2-11 0,-1-12-1,4-8 1,0-9 0,1-11-1,-1-10 2,0-8-2,-4-12 1,-1-6 0,0-1 0,-3 2 1,0 6-1,0 9 1,5 19 0,2 22-1,5 24 1,1 23 0,3 16-1,0 14 0,1 10-1,5 5 0,-6-6 0,2-11 1,0-16-1,-1-23 0,-1-22 0,0-29 1,-4-26-1,-3-25 0,-3-18 1,-5-17 0,-5-6 0,0 2 1,-3 12 0,1 16 0,2 18 1,1 25-1,-5 29 0,23 16 0,-10 20-1,3 12 0,1 8-1,-1 5 0,0-3 0,0-9 0,-2-12-1,2-14 2,-2-18 0,1-18-1,-2-19 1,1-13 0,-4-14 0,0-6 0,-4-5 1,0 5 0,-1 12 0,-2 9 0,3 16 0,-6 28 0,22 6 0,-8 24 0,5 11-1,2 10-1,2 2 0,1 0 0,1-7 0,-2-14 0,-2-16 0,-2-19 0,2-16 0,-5-21 0,-1-9 1,-4-12 0,-1-7 0,-2 1 1,-2 2-1,-2 10 2,-3 15-2,3 19 2,-4 21-2,13 21 1,-5 23-1,0 13 0,2 11 1,-4 7-2,4-3 0,-2-8 0,0-15 0,0-19 0,-8-30 0,16-8 0,-7-31 0,2-16 1,-2-9-1,0-9 1,-2-3-1,1 4 2,-1 9-1,1 15 1,1 22 0,3 23 0,5 27 1,3 21-2,3 23 1,4 15-1,-1 10-1,4 10 1,-1-3-1,2-8 0,1-16-1,0-15 1,0-19 0,1-22 0,-2-22 1,1-20-1,-3-17 1,-4-13 0,-2-12 1,-4-4-1,-2 1 2,-2 6-1,-2 16 1,-1 15 0,4 21-1,-3 20 0,2 18-1,-3 19 0,0 9-1,-3 9 1,-3-4-2,0-2 0,-4-10 0,0-13 1,1-14 0,-3-23 0,15-2 0,-5-16 1,8-12 1,3-8-1,0-10 0,3-10 0,-1-4 1,1-1-1,-3 0 1,-1 2 0,-1 12 0,-2 9 1,1 17-1,-6 20 0,4 21 1,-2 16-1,1 16-1,0 11 0,2 4-1,2 3 1,3-6-1,2-12 0,2-16 0,0-14 0,4-23 1,-1-18 0,0-18 0,2-14-1,-6-9 1,1-11 0,-5-2 1,-2-3-1,-3 7-1,-6 10 2,0 11 0,-4 10 0,-2 14-1,-4 26 1,0 0 0,15 28-1,-10 18 1,-1 16-2,6 8 1,-1 14 0,3 3 0,1-2-1,-1-10 0,2-11 1,-2-16-1,0-16 0,-2-19 0,-10-13 0,20-36 1,-12-2-1,-1-12 2,-2-4-2,3-4 2,-1 5 0,1 9 0,-1 12 1,1 16-1,-8 16 0,21 24 0,-8 19 0,3 14-1,-5 16 0,1 15-1,-4 14 0,-5 6 0,-3-2 0,-6-3 0,0-10 0,-4-10 2,2-12-2,2-19 0,-1-15 0,2-14 1,5-23 0,0 0 0,-14-8-1,9-14 1,1 1 0,-1 2 1,5 19 0,0 0-1,-4 36 1,6 35 0,4 34 0,2 30-1,1 24-1,2 23 2,-2 12-2,2-6 2,1-13-2,0-19 1,0-28-1,0-24 1,5-30 0,4-32-1,3-29 0,3-21 1,0-17-1,-5-18 1,2-12 0,-4-1 1,-5 2 0,-3 10 1,-5 13-1,-3 19 0,-4 12 0,1 32-1,-1 15 1,1 13 0,2 8-1,1 6-1,1 0 1,6-6-1,4-11 1,5-17-1,2-17 0,4-25 0,2-22 1,1-16-1,0-16 1,-5-12 0,2-16-1,-4-4 2,-3 6-1,-3 10 1,-1 17 0,-1 16 0,1 29 0,0 26 0,3 36-1,-3 24 1,8 21-1,-1 19 0,1 8 0,4-3 0,-1-13 0,1-21-1,0-27 1,2-28-1,3-35 0,3-34 0,-2-32 1,3-19-1,0-18 1,0-8 0,-4-6 0,-1 9 1,-7 16 0,-3 21 1,-1 27 0,-3 26-1,1 25 0,0 28 1,1 21-1,1 15-1,3 8 0,1-1 0,2-3-1,2-16 0,4-15 0,3-21-1,4-21 1,2-22 0,4-16 0,5-7 1,-1-12 0,2-6 1,-3-1-1,-4 2 1,-6 7-1,-3 7 0,-6 5 1,-5 7-2,-5 9 2,-3 8-1,-3 14 0,1 12 0,-1 18 0,2 10 0,3 13 0,2 8 0,3 6 0,4 3 0,3-9-1,1-11 1,2-16 0,-2-19 0,-3-24 0,-1-19 0,-5-21 0,1-18 0,-7-9 0,0-6 0,-1 0 0,-3 4 0,-3 10 0,0 12 0,-1 18 0,-1 23 0,-7 21 0,11 57 1,-7 25-1,0 27 0,-3 22 0,0 18 1,-1 11-1,-2 3 0,-1-15 0,-1-24 0,1-27-1,2-26 1,4-34 0,-3-37 0,20-16-1,-2-36 1,2-20 0,7-16-1,-3-5 1,0 2 1,-4 10 0,-2 19 0,-3 25 0,-3 33-1,-4 28 1,1 27 0,1 15-1,0 13 0,2 2 0,2-1-1,3-8 1,2-20 0,5-18-1,0-22 0,6-24 1,2-19-1,3-16 0,2-14 1,-2-10 0,0-2 0,-5 1 1,-2 5 0,-6 13 0,-5 10 0,-2 13 0,-3 14-1,-2 18 0,-2 15 1,2 8-1,0 11 0,1 9 0,6 2-1,3 2 0,2-4 2,4-8-2,2-13 0,2-11 1,3-17-1,0-15 0,1-18 0,-2-11 1,-6-8 0,0-6 1,-6 3 0,-3 7 0,-2 9 0,-6 10 0,0 18 0,-9 16 0,19 26-1,-8 15 0,5 15-1,4 15 1,2 11 0,6 9 0,3 0 0,4-6-1,-1-13 2,2-15-1,-1-17-1,-3-25 0,-1-27 0,-6-24 1,-5-19-1,-4-11 0,-8-14 1,-1-2 0,-6 1 1,-2 6 0,-2 14 0,0 10 0,1 11 0,2 7 0,2 10-1,4 5 0,3 2 0,3 9 0,5 7 1,6 9-1,5 11-1,8 14 1,3 6-1,1 4 1,0 2-1,-3 0 1,-2-12-1,-5-11 0,-4-14 0,-5-21 1,-4-10 0,-3-14 0,0-11 0,0-10 1,-2-7-1,-3-2 0,-1 6 1,0 8 0,-1 8 0,1 16-1,-8 28 1,17 19-1,-4 28 0,5 23 1,2 17-1,5 14-1,4 10 1,5 1-1,0-9 0,4-15 0,0-18 1,2-22-1,2-21 0,-1-27 1,-1-24-1,-4-19 0,-1-17 0,-6-9 1,-2-6 0,-7 7 1,-3 8 0,-4 20 1,-1 24-1,-12 16 0,14 50 0,-9 12 0,3 18 0,-1 10-1,2 6 0,2-6 0,1-7-1,5-19 0,0-20 0,9-19-1,-2-25 1,6-21 0,-2-22-1,3-15 1,-3-18 1,-1-10 1,-5-3-1,-2-3 2,-5 7-1,-3 7 0,-3 16 1,-3 12-1,-1 12 1,-2 14-1,1 8 0,-4 16-1,12-7-1,-12 7 1,24 11-1,-10-5 0,5 1 0,2-3 0,-1-5 0,4-7 1,-2-10-1,0-6 1,-4-12 0,-2-14 0,-2-13 0,-4-10 0,-2-6 0,-3-1 1,-1 4-1,0 7 2,0 7-2,1 20 2,3 16-1,-8 26 0,27 6-1,-8 24 1,2 13-1,4 12 0,5 6 0,3 3-1,0 0 0,2-7 0,-3-10 1,3-14-1,-5-17 1,-2-17-1,-2-20 0,-9-18 1,-1-16-1,-4-7 1,-4-2-1,-3 1 2,-2 10-1,-2 15 1,-1 38-1,0 12 1,0 40 0,0 22-1,0 18 1,0 13-2,3 8 1,1 2 0,3-14 0,3-17-1,2-18 0,3-21-1,6-21 2,6-23-1,1-25 0,0-18 1,3-22 0,-5-12 1,0-10-1,-4 4 2,-4 7-1,-6 11 1,-3 23 0,-1 27-1,-1 30 0,-1 26 0,1 18-1,1 12 0,4 6-1,1 4 0,5-8 0,0-11 0,6-19-1,3-16 1,6-17-1,3-15 1,2-14 0,2-12 0,-2-9 2,0-6-1,-2-3 0,-6-2 1,-6 2 0,-2 6 0,-4 7 1,-3 8-1,0 18-1,-1 17 1,-2 24-1,3 19 0,1 17 0,0 13 0,5 8-1,-1 5 1,3-6-1,4-14 0,-1-16 1,1-22 0,4-20-1,-2-24 0,0-20 0,3-18 0,-4-14 0,0-12 1,-4-2 1,-4 3 0,-2 6 0,-5 11 1,-2 14 0,-6 11 0,-5 29-1,0 0 0,5 17-2,-3 13 1,3 7 0,3 4-1,7 3 0,3 0-1,2-8 1,10-6 0,0-16 0,4-10 0,3-13 0,-2-10 0,-2-13 1,-2-14 0,-3-5 0,-6-9 1,-3-1 0,-6 2-1,-3 8 2,-8 7-1,1 14 0,-2 15 0,-1 15 0,6 23 0,-1 13-2,6 10 1,7 9-1,5 5 0,4-3 0,5-3 0,2-12 0,5-10 0,2-20 0,1-16 1,-6-22 0,-7-16 0,-5-12 0,-7-12 1,-5-6 0,-6-4-1,-5-1 1,-5 1 0,-3 12 0,1 7-1,2 10 1,1 11-1,3 13 0,0 23 0,0 0 1,20 38-1,-4 6 0,3 8 1,5 5-1,-2 0 0,4-5 0,-1-9 0,-1-14-1,-1-21 1,-3-18-1,-4-20 0,-3-14 0,-2-13 0,-5-15 1,-2-5 0,-2-6 0,-5-1 0,-4 7 0,1 5 0,-2 12 0,-2 9 0,2 11 0,0 9 0,4 14 0,4 17 0,0 0 0,-1 19 0,9 7 0,1 8 1,-1 3-2,3 0 2,-3-1-2,1-9 1,-1-14 1,-8-13-2,12-29 0,-6-10 0,-1-15 1,3-13-1,1-12 0,1-5 1,-1 0 0,0 4 0,2 8 0,0 13 1,-1 15-1,0 20 1,2 20 0,0 24-1,1 22 1,-1 8-1,1 8 0,1 2-1,-5-6 1,2-8 0,-2-20-1,-9-26 0,19-9 0,-10-31 1,2-16-1,2-17 0,-1-14 1,-4-10 0,-3-7-1,-2 0 2,-3 2-1,-1 10 0,-3 16 1,-4 15 1,4 18-2,1 19 1,3 24 0,3 15-1,2 17 0,2 8 0,-1 3-1,5-1 0,0-4 0,2-9 0,-2-18 0,6-14 0,-2-20 0,-1-18 1,4-15-1,0-15 2,-2-11-1,0-9 0,0-4 0,-4 3 1,0 8-1,-1 10 1,-2 16 0,-1 20-1,0 27 1,0 28 0,6 26-1,-1 21 1,3 16-1,1 9 0,5-1 0,-5-5 1,0-15-2,-1-23 1,-1-23-1,-2-26 0,-2-27 1,-3-17 0,0-17 1,-1-11-2,-1-4 1,0-2 0,-2 10 1,-2 12 0,2 15 0,3 20-1,-7 25 0,9 21 2,2 16-2,1 13 2,0 7-3,3 0 2,-1-1-2,2-9 0,0-18 0,2-15 0,0-18 0,2-15 0,2-12 2,-1-7-2,2-5 2,-3-1-1,0 3 1,-3 5-1,-1 8 1,-3 5-1,2 10-1,-15 13 2,21-4-1,-9 13 0,3 10 0,0 5 1,5 9-1,0 6 0,1 2 0,6-4 1,-6-2-2,3-14 1,-3-11 0,1-14-1,-5-14 1,2-11-1,-2-8 1,-2-5 0,3-2 0,-2-1 0,2 5 1,-1 1-1,0 7 1,-3 3-1,2 5 0,-4 0 0,-2 7 0,1 2 0,-11 15 0,24-11 0,-11 15 0,7 11 0,4 8 0,7 13 0,2 8 0,7 6 0,3 2 0,0-2 1,-2-8-1,-2-10 0,-7-12 0,-3-16-1,-5-13 2,-5-12-1,-3-11 0,1-6-1,-2-3 1,-3 0 0,2 3 0,0 5 1,-4 6-2,4 9 2,-1 8 0,0 14-1,2 12 1,1 8-1,3 8-1,-1 3 1,5-2 0,-2-1-1,5-8 2,-2-12-2,1-12 1,-1-9-1,-3-11 2,-1-4-1,-1-4-1,1 4-6,-12-15-13,21 22-11,-13-8-11,7 3 0,-2-2-1</inkml:trace>
  <inkml:trace contextRef="#ctx0" brushRef="#br0" timeOffset="15763.9016">6591 13533 60,'0'0'33,"-3"-22"1,3 22-10,-3-26-20,2 6 0,-4-5-1,1-2 0,0-3 0,1-1-1,0 2-2,2-1 1,1 2-1,1 7 2,-1 0-1,7 9 2,-7 12-2,16-3 3,-5 18 1,7 13-2,1 9 1,2 12-1,5 6-1,-2 6-1,1 3 1,0 0-1,-2-10-2,-3-8 1,-3-10 0,-2-13-1,0-14 0,-3-11 1,1-17-1,0-14 1,-2-11 0,2-10 1,-1-7 0,0-3 1,0 3-1,0 7 2,-1 10 0,0 19-1,3 16 0,4 19-1,2 17 0,5 14-1,0 9 1,3 3-2,0 2 0,2-6 0,-1-8 0,-2-13 0,-1-16 0,-3-16 0,0-14 1,-3-17-1,-3-13 1,-1-11 0,-5-10-1,-1 0 1,-3-1 0,-2 10 1,1 11-1,0 14 0,4 21 0,6 18 0,5 24 2,4 16-2,7 13 1,4 7-1,3 7 1,0-3-1,-2-8 1,-1-12-1,-4-19-1,-1-20 1,-5-18-1,-4-19 0,-4-20 1,-6-15 0,-1-13-1,-4-13 1,-9-2 0,0 6 0,-2 9 1,2 13 0,6 21-1,7 24 1,6 30-1,10 31 1,16 21 0,5 16-1,5 8 1,2 3-1,-2-5 0,-5-12 0,-5-17 0,-10-21 0,-5-23-1,-11-18 0,-2-19 1,-4-19 0,-3-15 0,-7-16 0,0-4 0,1-2 0,-5 4 1,3 12 0,-1 8-1,-1 21 1,5 20-1,-3 15 1,19 31-1,-3 6 0,5 10 0,6 5 0,2 4 0,4-5 0,3-9 0,-5-10 0,-2-17 0,-2-16-1,-7-21 0,-5-20 0,-9-18 0,-8-15 1,-9-16-1,-2-6 1,-6-4 0,-2 6 1,1 10-2,1 17 2,4 18 0,7 30 0,8 20 0,16 39-1,4 16 0,4 14 0,4 6 1,0 3-2,3-4 0,-4-17 0,-3-16 0,-8-18 0,0-23 0,-4-23 0,-2-19 1,-2-18-1,-4-18 1,-4-11 1,-2-10-2,-4 1 2,-2 7-1,2 12 0,-1 16 0,6 18 1,6 26-2,8 27 2,11 20 0,8 19 0,8 9-1,3 3 0,4 1 1,-1-7-2,1-13 2,-4-17-2,-6-18 0,-8-25 1,-3-16-2,-8-17 2,-4-21-1,-6-10 1,-7-12 0,-4-1 0,-5 2 0,0 15 0,0 14 1,3 18-1,5 29 1,0 19-1,20 45 0,0 11 1,5 14-1,5 2 0,2 2-1,4-4 0,0-12 0,0-15 0,-2-19 1,-2-15-2,0-17 1,0-13 1,-4-18-1,-5-10 1,-8-14 0,-3-10 0,-7-6 1,-4 5-1,-2 7 1,-2 12 0,2 22 1,5 20-1,5 30 0,7 24 0,4 19-1,8 12 0,-1 4 0,4 0 0,-2-8-1,-4-13 1,-3-22-1,-8-21 0,-2-24 0,-6-21 0,-5-20 1,-2-18-1,-6-13 1,-4-16 0,2-5 0,-2-2 1,1 10-1,2 10 1,2 18 0,6 19 0,8 25 0,10 32-2,7 30 2,8 24-1,6 19 1,4 11-1,1 8 0,1-3 0,-1-8 0,-3-16 1,-7-24-2,0-23 0,-7-28 0,0-26 0,-6-23 0,-4-24 1,-1-20-1,-4-17 1,2-7 0,-5 1 0,4 12 1,-2 17 0,6 24 0,7 41 0,7 38 0,8 39-2,-1 34 2,6 22-1,-1 13 1,1 8-2,-1-9 1,-6-18-1,-4-26 0,-7-31 1,3-33-2,-4-36 1,2-33-1,-2-31 1,1-32 0,-4-24 1,0-19 0,-4 0 0,-2 13 2,-1 20-1,-2 28 1,6 44 0,-3 53-1,4 48 1,3 43-2,3 25 0,2 17 0,2 1-1,-1 1-1,-2-24 1,-1-23-1,1-32-1,0-30 0,-1-33 2,5-27 0,-2-27 0,3-24 0,-5-15 2,-2-7 1,-2 0 0,-3 5 0,0 23-1,-8 11 2,-1 25-2,-5 27 0,5 33 0,2 24 0,2 22-1,2 21 0,1 9 0,6 15 0,0-2-1,2-6 0,1-18-1,-2-17 1,2-29-1,-3-30 1,0-30 0,-5-33-1,-2-23 2,-1-20 0,-3-10 0,-1-2 1,-1 14 0,-3 16 1,0 38-1,-8 49 1,21 40-1,-6 41 0,2 33 0,-2 19-1,1 8-1,-1 1 1,-2-16-1,-1-20 0,-5-29-1,-1-26 0,0-30 0,-6-21 1,13-43 0,-4-23-1,-2-24 2,-2-16 1,1-10 0,-4 0 1,2 13 1,-2 19-1,0 40 0,-2 44 1,14 48-3,-2 33 1,5 33-1,4 19 0,6 8-2,1 3 1,1-17-2,-2-23 1,-3-28 0,4-23-1,-4-31 1,3-33 0,-3-28 1,0-22 1,-3-16 0,-1-13 2,-1 0 0,-7 2 1,1 13 0,-6 20-1,-2 37 0,-1 34-1,5 36 1,1 28-2,4 21 0,4 14 0,2 7-1,4 1 1,-2-16 0,5-19 0,-3-27-1,0-21 0,-3-30 0,2-24-1,-6-29 0,-1-21 1,-4-14 0,-2-13 1,-4-2 0,0 7 1,-1 14 0,-4 18 1,2 31-1,0 35 0,6 33 1,2 31-1,3 23 0,4 10 0,0 10-1,2-2 0,0-11 0,-1-22 0,-4-21-2,-2-29 1,-13-34-2,16-14 2,-11-33 0,-3-21-1,-4-13 2,1-8 0,0 7 1,-3 7 0,4 24 0,-2 31 0,8 44 1,4 36 0,8 31 0,3 25-1,4 16-1,3 8 1,4-4-1,0-20 0,-2-21-1,-4-24 0,0-25-1,0-28 0,0-26 1,0-28 0,2-24 0,-6-18 1,-2-8 1,-4-5 0,-6 3 0,-3 7 1,-4 13-1,-6 24 0,2 32 0,3 33 0,6 28-1,8 23 0,6 19 1,8 8-1,4 9 0,7-4 0,0-15 0,5-21-1,-2-27 0,0-27 1,-2-30-2,-4-24 1,-2-26 0,-6-12 1,1-5 0,-6 3 0,-1 8 1,-5 20 0,4 27 0,-3 34 0,2 34 0,4 26 0,2 23 0,4 19-1,6 13 2,5 5-2,1-9 1,3-17 0,-5-22-1,-2-28-1,-1-29 0,-4-37 1,-9-34-2,-6-26 2,-4-23-1,-8-16 0,-1-9 1,-7 3 0,-1 10 0,-5 18 0,2 20 1,-1 22-1,2 27 0,3 21 1,10 29-1,0 17 1,6 11-1,10 10 1,4 2-1,8 2 0,3-13 0,3-14 0,0-20-1,0-24 0,-4-29 1,-5-35-2,-9-28 1,-12-25 0,-9-21 0,-8-8 0,-6-4 0,-4 12 1,-2 16 0,-1 27 0,4 33 1,7 36-1,5 26 1,16 62 0,6 20 0,9 25 0,9 13 0,4 8-1,3-5 1,-1-15-1,-4-23 0,-4-33 0,-3-37-1,-3-32 0,-4-34-1,-1-26 1,0-26 0,-1-17 0,0-12 1,-4 0-1,2 10 1,-7 18 0,3 23 1,-1 38-1,3 39 1,5 42 0,5 38 0,5 24 1,2 16-1,1 5 0,0-3 0,-3-18-1,-5-23 0,-2-38-1,-2-37 0,-6-35 0,-2-30-1,-1-29 0,-2-26 0,-1-19 1,-1-5 0,-3 14 1,-3 13 1,2 24-1,4 37 2,-2 39-1,8 47 1,1 40 0,7 31 0,3 13-1,5 10 0,1 1-1,2-12 1,-6-23-1,-3-29-1,0-34 0,-5-34-1,0-27 1,-5-28-1,-1-20 0,-4-19 1,0-15 0,-1 0 0,-5 6 1,-2 12 0,-4 18 0,0 24 1,0 32 0,0 40 0,3 38 0,4 32 1,2 24 0,7 22-1,3 12 0,3 1 0,4-10-1,2-24 1,-2-23-2,1-29 1,-2-33-2,1-33 1,0-38-1,2-33 1,-2-25 0,-4-15 0,0-8 1,-1 7 0,-4 13 1,1 26-1,-8 39 1,1 43 0,-2 41 0,1 35 1,2 27-1,2 21 0,2 12 0,3 0-1,1-12 1,0-14-1,0-22 0,1-22-1,-1-24 1,-1-33-2,0-32 1,-1-30 0,-3-26 1,1-22-1,-4-14 1,-3-3 0,-1-2 0,-1 14 1,-6 21 0,1 24-1,-5 35 1,0 34 0,2 36 0,0 31 0,1 25 0,5 23-1,7 14 0,5 14 1,9-5-2,4-8 2,5-22-2,2-23 1,3-28-1,2-35 1,-2-29-1,-3-32 0,-2-25 1,-2-25-1,-6-18 0,-1-9 1,-7 2 0,0 7 0,-7 12 1,-6 17-1,4 12 0,-6 25 0,5 21 1,0 19-1,7 18 0,3 16 0,6 11 1,3 8-1,0 4 0,6-6 0,-5-9 0,-1-20 0,-4-29-1,-5-28 1,-7-29-1,-3-23 0,-4-23 0,1-13 1,-2-13-1,-2 0 1,2 9 0,2 9-1,0 13 1,2 13 0,0 16-1,2 15 1,-1 18 0,3 15 0,3 18 0,1 18 0,5 14 1,3 11 0,0 3 0,-1-3-1,-5-3 0,1-12-1,-6-21 1,-5-27-1,-6-23-1,-5-22 2,2-10-2,2-10 1,3-6 0,3 5 1,2 13 0,4 16 0,5 25 0,8 29 1,2 23-1,4 31 1,6 23 0,-1 15 0,3 10-1,1 3 1,2-2 0,-3-11-1,-3-14 0,1-21 0,-4-19-1,2-19 0,0-17 1,2-11-1,2-15 1,0-8 0,-4-2 1,0 3 0,-3 8 0,-1 17 0,-5 21 0,-3 26 0,-2 25 0,-2 17 0,2 15-1,-2 9 0,2 1 0,-2-13-1,3-14 0,-2-25 0,3-23 0,0-24 0,3-19 0,1-22 0,1-19 1,-2-12 0,1-18 0,-5-9 1,-7-1-1,-6 3 1,-3 12 0,-2 10 0,-5 16 0,-2 24-1,-2 28 1,6 24 0,4 26-1,3 18 0,10 15 0,6 10 0,10 7-1,5-2 1,4-12-1,1-12 1,-1-22 0,-1-27-1,-6-29 0,-9-28 0,-8-29 1,-5-31-1,-5-20 0,-6-12 1,-1-7 0,-3 7 0,0 12 0,1 14 0,-1 21 0,3 25 1,1 28-1,3 28 0,3 29 1,10 23-1,3 24 1,5 15-1,5 8 0,2 0 0,0-11 0,-3-18 0,-2-30-1,-3-32 0,-4-37 0,-3-34 0,-6-25-1,4-24 1,-1-21 0,3-18 0,-1 3 0,-1 15 2,2 15-1,0 25 1,2 32 1,4 38-1,-2 44 0,3 39 0,0 26 1,-1 15-2,4 7 1,-5-3-2,-2-11 1,-3-23-1,-2-26 0,4-33-1,-2-25 0,1-29 1,0-21-1,2-18 1,1-18 0,0-10 2,-4 0-1,-4 10 1,-7 10 0,2 14 0,-6 15 0,-2 21 0,-7 35 0,0 0-1,13 26 1,-1 10-1,4 6 0,4 4 0,3 0 0,2-2 0,5-10-1,0-10 1,1-22-1,-4-19-1,-2-20 2,-2-23-1,-3-18 0,-4-10 0,0-4 2,-3 6-1,-2 11 1,3 22 0,2 34 0,-1 35 1,5 37-1,3 30 0,-1 16-1,2 10 1,0 2-1,0-7-1,-1-22 1,1-23-1,0-28 0,0-29 0,1-22 1,1-18-1,2-17 1,0-12-1,0-5 2,-3 2-2,-1 6 2,0 9-1,-1 12 0,-2 15 0,0 18 1,3 20-1,4 21 0,6 20 0,3 15 1,7 12 0,5 4-1,3-2 1,2-12-1,-2-22 0,-3-30 0,-6-35 0,-6-33 0,-4-31-1,-11-29 1,0-16-1,-2-8 1,2 4 0,2 11 0,9 24 0,11 26 1,9 31-1,17 32-1,4 19-5,18 31-11,-12-11-10,22 16-15,-9-9-1,-2-10-2</inkml:trace>
  <inkml:trace contextRef="#ctx0" brushRef="#br0" timeOffset="19128.0941">7684 13852 32,'12'-8'30,"-5"-4"1,2 0 1,7 5-22,-15-14-1,11 14 1,-12-13 0,0 20 0,11-26 0,-11 26-3,1-26-1,-1 26-1,-13-20-2,0 14-1,-10 2 0,-5 9-1,-11 8-1,-2 11 1,-8 11-1,-5 10 1,1 10 0,2 10-2,6 10 3,6 4-2,14 1 2,13 2-1,15-4 0,14-8 0,14-12-1,10-18 2,7-23-2,4-25 0,-1-24 0,-6-25 1,-8-21-2,-10-12 0,-12-10-1,-13 2 1,-7 14-2,-16 11-1,-6 29-4,-22 4-23,6 33-7,-10 9-1,2 19 0</inkml:trace>
  <inkml:trace contextRef="#ctx0" brushRef="#br0" timeOffset="19831.1341">9833 13495 89,'-16'1'41,"12"36"0,4 17-2,14 28-37,3 18 0,0 12-2,1 14 0,0 3-1,1-6-1,-6-17-2,2-11-3,-20-34-22,7-6-10,-7-28 0,5-11 0</inkml:trace>
  <inkml:trace contextRef="#ctx0" brushRef="#br0" timeOffset="20313.1618">11889 13448 87,'-8'31'41,"2"1"-1,15 24-1,6 6-37,1 8-1,5 6-2,3 0-2,4 0 1,0-11-4,7 3-2,-17-25-20,17 6-10,-12-18 0,3-3 1</inkml:trace>
  <inkml:trace contextRef="#ctx0" brushRef="#br0" timeOffset="20997.201">13801 13805 52,'19'-10'38,"-10"-9"-1,7 8 0,-10-14-14,3 12-18,-10-3-1,-3 4-1,-8 6 0,-4 12-1,-6 10 0,-6 12-1,-1 9 0,-3 11 1,-4 7-2,5 6 0,6 0 0,8-1 0,7-4 1,13-4-1,9-8 1,11-5-1,13-11 0,6-12 2,9-15-2,1-13 0,-4-14 0,-7-16 0,-11-11-1,-14-8 1,-19-5-1,-20-2-1,-14 12-4,-30-9-16,2 25-16,-14 0-2,7 20 0,-5 1-1</inkml:trace>
  <inkml:trace contextRef="#ctx0" brushRef="#br0" timeOffset="24082.3774">16137 13623 60,'-4'-12'34,"0"-8"0,7 4 0,-9-10-27,10 8-2,-4-9 0,7 8-1,-3-3 1,4 6-1,1 0-1,5 5 0,0 3-1,5 4 0,2 4-1,5 3 1,0 5-1,2 2 0,0 6 0,2 7 0,-6 4 0,-2 7 0,-6 4-1,-6 0 0,-9 2 0,-5 4 0,-9-2 0,-10-1 1,-4-6-2,-5-3 1,-2-4 0,-2-2 1,1-2-1,-1-4-1,7 2 0,-1-8-3,9 16-7,-10-17-26,21 12-1,-5-7-1,15 7 0</inkml:trace>
  <inkml:trace contextRef="#ctx0" brushRef="#br0" timeOffset="24474.3998">16238 14413 72,'23'-14'34,"-14"-1"2,6 7-2,-10-9-28,1 5-3,-5-3-1,-1 15 0,-5-20-1,5 20 1,-18 3-1,6 7 1,-1 5-1,4 5 1,-2 3 0,4 2-1,1-2 1,4-2 0,4-1 0,3-3-1,3-2 1,3-3-1,-1-3 0,5-1-1,-3-4 0,0 0-2,-1 4-6,-11-8-28,0 0-2,0 0-3,-12-4 0</inkml:trace>
  <inkml:trace contextRef="#ctx0" brushRef="#br0" timeOffset="28144.6098">18702 13628 57,'0'0'33,"-8"-13"-1,-1-5-10,9 18-16,-29-14 0,6 10 0,-12-10-2,-1 6 0,-13-1-1,-2 5-1,-5 4 0,-1 8-1,0 8 0,3 8 0,5 12-1,6 11 1,10 6 0,12 11 0,7 3 0,17 3 1,9 0 0,12-2 1,8-7 1,11-8-1,3-14 1,5-10 0,1-19-1,1-17 0,2-20-2,-2-17 1,-6-24-3,-4-13 0,-10-10-1,-6-5 1,-10 4-2,-12 7 0,-9 14-1,-16 9-4,-4 31-19,-18 4-10,-4 22 0,-14 1-1</inkml:trace>
  <inkml:trace contextRef="#ctx0" brushRef="#br0" timeOffset="28836.6494">20916 13747 55,'13'-10'37,"-9"-10"1,1 6-1,-19-14-29,3 6-3,-16-4 0,-3 3-1,-13 0-2,-6 7 0,-7 7-1,-6 10-1,1 13 1,5 10-1,5 12 1,13 12-1,11 8 1,16 8 0,18 1-1,20 0 1,14-3 1,11-6-2,11-15 2,6-14-2,-1-17 1,-1-15-1,-7-20 0,-12-18 0,-15-16-2,-14-15-1,-11 2-2,-19-8-3,2 20-19,-26-6-11,-1 24 0,-12 8 0</inkml:trace>
  <inkml:trace contextRef="#ctx0" brushRef="#br0" timeOffset="30116.7226">22852 13344 66,'-19'8'37,"19"-8"-1,-25-4-8,25 4-23,-22-4 0,22 4-2,-21-8 0,21 8 0,-8-19 0,8 7-1,1-4 0,6 2-1,4 0 0,6 2 0,3 3-1,7 5 1,2 5 0,4 9 0,-1-2 1,-2 9-2,-8 2 2,-6-1-2,-9 6 1,-12-1 0,-10 2-1,-10-2 0,-7 9-2,-7-4 0,0 11-3,-11-5-2,8 17-5,-8-11-21,15 15-5,0-3 0,15 9 0</inkml:trace>
  <inkml:trace contextRef="#ctx0" brushRef="#br0" timeOffset="30269.7313">22792 14341 89,'24'35'38,"-10"-19"-1,4 7-10,-18-23-26,10 8-2,-10-8-5,0 0-30,-10 5-2,10-5-1,0 0-1</inkml:trace>
  <inkml:trace contextRef="#ctx0" brushRef="#br0" timeOffset="32303.8477">22086 11882 32,'6'-37'35,"-4"9"1,0 5 0,-2 23-27,8 19-3,-2 26 0,-3 17-1,8 23 0,-5 8-1,5 13-2,0 3-1,-1-5-1,1-14 1,1-16 0,-3-23 0,5-14-1,-2-21 0,4-17 0,0-18 1,2-17-1,0-20 0,2-17 0,-2-15-1,-3-11 1,-3-2-1,-3 3 1,-3 12 0,-1 11 1,-4 15 0,1 23 1,-2 37-1,0 0 1,-4 48 0,4 14 0,0 14-2,1 14 1,3 10-1,1 0 0,6-8 1,2-15-2,6-15 2,-2-25-3,5-22 3,-1-23-2,2-22-1,-5-22 2,0-23-1,-6-14 0,-3-11 0,-5-1 0,0 5 1,-4 6 0,0 13 2,0 14-2,3 27 1,3 23 0,6 24 1,7 19-1,4 20-1,3 14 1,4 9-1,2 6 0,4-2-1,1-4 1,0-15-1,-2-14 0,-2-22 0,-2-20 0,-7-24 0,-4-19 1,-7-16 0,-7-17-1,-8-7 2,-6-6-1,-5 1 1,0 11-1,1 10 2,0 17-2,4 14 1,5 20-1,3 14 1,16 26-1,1 13 0,9 10 1,-1 9-1,7 3 1,-1-1-1,-2-4 0,0-12 0,-3-13 0,-1-19 0,-4-20 0,1-16 0,-4-18-1,1-12 1,-2-12 0,-2-4 0,0-1 0,-2 6 0,-1 9 0,3 14 0,2 17 0,0 14 1,6 19-1,-2 10 1,5 4 0,0 5 0,2 0 0,2-5 1,3-4-1,0-8 0,2-7 0,4-2-1,-3-9-4,9 10-16,-13-14-18,9-4-3,-2-6-1,-2-6-1</inkml:trace>
  <inkml:trace contextRef="#ctx0" brushRef="#br0" timeOffset="35517.0315">15196 12903 46,'16'14'35,"-16"-14"-2,15-8 0,-13-20-23,1 8-8,-8-12 0,1-4-1,-7-12 0,4-5 0,-2-8-1,0-5 1,-1-2 1,5 7 1,-2-2-1,6 11 2,1 8-1,8 16 1,3 12 0,7 20-1,5 12-1,5 13 0,4 7 0,3 4-1,-1 2 0,0-2-1,-4-7 1,0-11-2,-3-14 1,-3-14-1,-2-12-2,-5-17 2,0-12-1,-1-13 2,-4-11-1,0-2 1,-2-3 1,2 5 0,-3 9 1,4 12-1,5 16 1,2 16-1,6 20 1,5 16-2,4 10 1,-2 11 0,3 4-2,-3 1 2,1-4-2,-6-8 1,-2-11 0,0-17-1,-5-15 0,-4-18 0,-1-15 1,-2-13-1,-5-14-1,-2-9 2,-5-8-1,-2 1 1,2 7 0,-1 11 1,3 14-1,4 21 1,4 26 0,4 25 0,8 27 0,0 17-1,3 15 1,-2 7-1,0 1 0,-3-8 0,-2-11 0,-4-19-1,0-20 0,0-16 0,1-20 0,4-12 0,3-16 1,6-8-1,-1-14 1,-1-4 0,-3 1 1,1 6 0,-5 9-1,0 12 2,-1 16-2,-1 25 0,1 18 2,7 18-2,1 12 1,1 7-1,-1 2 1,-3-4-2,2-11 2,0-15-2,-2-12 1,-2-19-1,2-11 1,-1-14-1,3-11 0,-5-9 0,2-5 1,-6 2 0,-4 6 0,-2 10 1,-2 16-1,-10 15 1,12 22 0,-4 18 0,0 17 0,6 14 0,5 9 0,10 6 0,3 1-1,6-2-1,7 3-2,-4-12-5,15 8-21,-14-13-8,6 0-2,-11-8-1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A614F-FC13-421D-9E0E-1DA10861142B}" type="datetimeFigureOut">
              <a:rPr lang="sr-Latn-RS" smtClean="0"/>
              <a:t>10.11.2016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60F4C-99C2-46A6-97D7-8CE6D6780FA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989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60F4C-99C2-46A6-97D7-8CE6D6780FA2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0317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#3-8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94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#3-8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94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8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</a:t>
            </a:r>
            <a:r>
              <a:rPr lang="en-US" baseline="0" dirty="0" smtClean="0"/>
              <a:t> </a:t>
            </a:r>
            <a:r>
              <a:rPr lang="en-US" dirty="0" smtClean="0"/>
              <a:t>#3-9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68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36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46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example of coded message. 2 errors can fool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1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errors can fool it -- weak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78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error may be in data or check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6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</a:t>
            </a:r>
            <a:r>
              <a:rPr lang="en-US" baseline="0" dirty="0" smtClean="0"/>
              <a:t>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4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size of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1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0 -&gt;</a:t>
            </a:r>
            <a:r>
              <a:rPr lang="en-US" baseline="0" dirty="0" smtClean="0"/>
              <a:t> 000 and 1 -&gt; 111 as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000, 111 code to show error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000, 111 code to show error correction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36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 for 7 data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3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 for </a:t>
            </a:r>
            <a:r>
              <a:rPr lang="en-US" smtClean="0"/>
              <a:t>7 data bits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83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 of 5 and -5 in 1s</a:t>
            </a:r>
            <a:r>
              <a:rPr lang="en-US" baseline="0" dirty="0" smtClean="0"/>
              <a:t> and 2s complement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27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through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CN5E slides</a:t>
            </a:r>
            <a:r>
              <a:rPr lang="en-US" baseline="0" dirty="0" smtClean="0"/>
              <a:t> </a:t>
            </a:r>
            <a:r>
              <a:rPr lang="en-US" dirty="0" smtClean="0"/>
              <a:t>#3-4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41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through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27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though</a:t>
            </a:r>
            <a:r>
              <a:rPr lang="en-US" baseline="0" dirty="0" smtClean="0"/>
              <a:t> example: remainder is 2, need to add 1 to be divisible, so checksum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it through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27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#3-19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9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36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data, compute parity bits, add them</a:t>
            </a:r>
            <a:r>
              <a:rPr lang="en-US" baseline="0" dirty="0" smtClean="0"/>
              <a:t> in, draw arrow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data, compute parity bits, add them</a:t>
            </a:r>
            <a:r>
              <a:rPr lang="en-US" baseline="0" dirty="0" smtClean="0"/>
              <a:t> in, draw arrow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469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essentially</a:t>
            </a:r>
            <a:r>
              <a:rPr lang="en-US" baseline="0" dirty="0" smtClean="0"/>
              <a:t> what Ethernet does – just blast packets and receive as quickly as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23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Mention: or combinations of 1 and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an intermediate protocol in which</a:t>
            </a:r>
            <a:r>
              <a:rPr lang="en-US" baseline="0" dirty="0" smtClean="0"/>
              <a:t> we’ve dealt with one issue (flow control) but not another (error control). It is instructive, but does not represent any real protocol (as it will deadlock if there are errors).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526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870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708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essentially</a:t>
            </a:r>
            <a:r>
              <a:rPr lang="en-US" baseline="0" dirty="0" smtClean="0"/>
              <a:t> what 802.11 does – stop-and-wait to handle wireless errors. There are differences in the details: 802.11 uses a larger sequence number (12 bits) and gives up after a limited number of retransmissions (retries).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275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Pipelining means that there are multiple frames outstanding in the network at any</a:t>
            </a:r>
            <a:r>
              <a:rPr lang="en-US" baseline="0" dirty="0" smtClean="0"/>
              <a:t> instant.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stop-and-wait, imagine a link from Seattle to Amsterdam that has a 500ms round-trip time. It doesn’t matter how fast the link is in bits/sec, stop-and-wait will only let it run at two packets per second.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197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Shows </a:t>
            </a:r>
            <a:r>
              <a:rPr lang="en-US" baseline="0" dirty="0" smtClean="0"/>
              <a:t>a basic implementation of a sliding window for w=1 handling error/flow control for us to build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664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if the NAK</a:t>
            </a:r>
            <a:r>
              <a:rPr lang="en-US" baseline="0" dirty="0" smtClean="0"/>
              <a:t> is lost, or if multiple data frames are lost per round-trip time? The retransmission timer goes off and transmission restarts from the acknowledgement point. To be more tolerant of these situations more acknowledgement information needs to be returned (more NAKs, a bit vector of the frames received beyond the cumulative </a:t>
            </a:r>
            <a:r>
              <a:rPr lang="en-US" baseline="0" dirty="0" err="1" smtClean="0"/>
              <a:t>ack</a:t>
            </a:r>
            <a:r>
              <a:rPr lang="en-US" baseline="0" dirty="0" smtClean="0"/>
              <a:t>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3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CN5E</a:t>
            </a:r>
            <a:r>
              <a:rPr lang="en-US" baseline="0" dirty="0" smtClean="0"/>
              <a:t> slides </a:t>
            </a:r>
            <a:r>
              <a:rPr lang="en-US" dirty="0" smtClean="0"/>
              <a:t>#3-7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5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</a:t>
            </a:r>
            <a:r>
              <a:rPr lang="en-US" baseline="0" dirty="0" smtClean="0"/>
              <a:t> slides </a:t>
            </a:r>
            <a:r>
              <a:rPr lang="en-US" dirty="0" smtClean="0"/>
              <a:t>#3-7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92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#3-8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3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629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348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413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9400"/>
            <a:ext cx="11582400" cy="1143000"/>
          </a:xfrm>
        </p:spPr>
        <p:txBody>
          <a:bodyPr>
            <a:normAutofit/>
          </a:bodyPr>
          <a:lstStyle>
            <a:lvl1pPr>
              <a:defRPr sz="5867"/>
            </a:lvl1pPr>
          </a:lstStyle>
          <a:p>
            <a:r>
              <a:rPr lang="en-US" dirty="0" smtClean="0"/>
              <a:t>Introduction to Computer Networks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14400" y="2209800"/>
            <a:ext cx="7010400" cy="2032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44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620000" cy="447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98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7620000" cy="477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0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7620000" cy="477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30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09600" y="2266950"/>
            <a:ext cx="54864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5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699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495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411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53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307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6246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714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131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847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355" y="1122363"/>
            <a:ext cx="11171207" cy="23876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Рачунарске мреже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sr-Latn-R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Александар Картељ</a:t>
            </a:r>
          </a:p>
          <a:p>
            <a:r>
              <a:rPr lang="sr-Latn-RS" dirty="0" smtClean="0">
                <a:hlinkClick r:id="rId3"/>
              </a:rPr>
              <a:t>kartelj</a:t>
            </a:r>
            <a:r>
              <a:rPr lang="en-US" dirty="0" smtClean="0">
                <a:hlinkClick r:id="rId3"/>
              </a:rPr>
              <a:t>@matf.bg.ac.rs</a:t>
            </a:r>
            <a:endParaRPr lang="sr-Cyrl-RS" dirty="0" smtClean="0"/>
          </a:p>
          <a:p>
            <a:endParaRPr lang="en-US" dirty="0" smtClean="0"/>
          </a:p>
          <a:p>
            <a:endParaRPr lang="en-US" dirty="0"/>
          </a:p>
          <a:p>
            <a:endParaRPr lang="sr-Latn-R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38200" y="5115674"/>
            <a:ext cx="10515600" cy="1423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/>
              <a:t>Наставни материјали су преузети од: </a:t>
            </a:r>
            <a:r>
              <a:rPr lang="en-US" dirty="0" smtClean="0"/>
              <a:t>TANENBAUM, ANDREW S.; WETHERALL, DAVID J., COMPUTER NETWORKS, 5th Edition, © 2011</a:t>
            </a:r>
            <a:endParaRPr lang="sr-Cyrl-RS" dirty="0" smtClean="0"/>
          </a:p>
          <a:p>
            <a:r>
              <a:rPr lang="sr-Cyrl-RS" dirty="0" smtClean="0"/>
              <a:t>и прилагођени настави на Математичком факултету, Универзитета у Београду. </a:t>
            </a:r>
          </a:p>
          <a:p>
            <a:endParaRPr lang="sr-Cyrl-RS" dirty="0" smtClean="0"/>
          </a:p>
          <a:p>
            <a:r>
              <a:rPr lang="en-US" dirty="0" smtClean="0"/>
              <a:t>Slide material from: </a:t>
            </a:r>
            <a:r>
              <a:rPr lang="sr-Cyrl-RS" dirty="0" smtClean="0"/>
              <a:t> </a:t>
            </a:r>
            <a:r>
              <a:rPr lang="en-US" dirty="0" smtClean="0"/>
              <a:t>TANENBAUM, ANDREW S.; WETHERALL, DAVID J., COMPUTER NETWORKS, 5th Edition, © 2011. </a:t>
            </a:r>
            <a:endParaRPr lang="sr-Cyrl-RS" dirty="0" smtClean="0"/>
          </a:p>
          <a:p>
            <a:r>
              <a:rPr lang="en-US" dirty="0" smtClean="0"/>
              <a:t>Electronically reproduced by permission of Pearson Education, Inc., Upper Saddle River, New Jersey</a:t>
            </a:r>
          </a:p>
          <a:p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7726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Бројање бајтова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sr-Cyrl-RS" dirty="0"/>
              <a:t>Започнимо сваки оквир са пољем о његовој </a:t>
            </a:r>
            <a:r>
              <a:rPr lang="sr-Cyrl-RS" dirty="0" smtClean="0"/>
              <a:t>дужини</a:t>
            </a:r>
          </a:p>
          <a:p>
            <a:r>
              <a:rPr lang="sr-Cyrl-RS" dirty="0" smtClean="0"/>
              <a:t>Колико добро ово ради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4436" b="57457"/>
          <a:stretch/>
        </p:blipFill>
        <p:spPr bwMode="auto">
          <a:xfrm>
            <a:off x="653788" y="1905000"/>
            <a:ext cx="1088442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9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Бројање бајтова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Тешко за усаглашавање у случају грешке</a:t>
            </a:r>
            <a:endParaRPr lang="en-US" dirty="0" smtClean="0"/>
          </a:p>
          <a:p>
            <a:pPr lvl="1"/>
            <a:r>
              <a:rPr lang="sr-Cyrl-RS" dirty="0" smtClean="0"/>
              <a:t>Како да пронађемо почетак следећег оквира у случају грешке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52069" b="9085"/>
          <a:stretch/>
        </p:blipFill>
        <p:spPr bwMode="auto">
          <a:xfrm>
            <a:off x="914400" y="3124200"/>
            <a:ext cx="1075855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45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Уметање бајтова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9893449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Боља идеја</a:t>
            </a:r>
            <a:r>
              <a:rPr lang="en-US" sz="3733" dirty="0" smtClean="0"/>
              <a:t>:</a:t>
            </a:r>
            <a:endParaRPr lang="en-US" sz="3733" dirty="0"/>
          </a:p>
          <a:p>
            <a:pPr lvl="1"/>
            <a:r>
              <a:rPr lang="sr-Cyrl-RS" sz="3200" dirty="0" smtClean="0"/>
              <a:t>Индикаторска ознака у виду бајта који означава почетак</a:t>
            </a:r>
            <a:r>
              <a:rPr lang="en-US" sz="3200" dirty="0" smtClean="0"/>
              <a:t>/</a:t>
            </a:r>
            <a:r>
              <a:rPr lang="sr-Cyrl-RS" sz="3200" dirty="0" smtClean="0"/>
              <a:t>крај оквира</a:t>
            </a:r>
            <a:endParaRPr lang="en-US" sz="3200" dirty="0"/>
          </a:p>
          <a:p>
            <a:pPr lvl="1"/>
            <a:r>
              <a:rPr lang="sr-Cyrl-RS" sz="3200" dirty="0" smtClean="0"/>
              <a:t>Шта ако се тај индикатор налази у подацима</a:t>
            </a:r>
            <a:r>
              <a:rPr lang="en-US" sz="3200" dirty="0" smtClean="0"/>
              <a:t>?</a:t>
            </a:r>
          </a:p>
          <a:p>
            <a:pPr lvl="1"/>
            <a:r>
              <a:rPr lang="sr-Cyrl-RS" sz="3200" dirty="0" smtClean="0"/>
              <a:t>Шта ако се у подацима налази и знак </a:t>
            </a:r>
            <a:r>
              <a:rPr lang="sr-Latn-RS" sz="3200" dirty="0" smtClean="0"/>
              <a:t>ESC</a:t>
            </a:r>
            <a:r>
              <a:rPr lang="en-US" sz="3200" dirty="0" smtClean="0"/>
              <a:t>?</a:t>
            </a:r>
            <a:r>
              <a:rPr lang="sr-Cyrl-RS" sz="3200" dirty="0" smtClean="0"/>
              <a:t> </a:t>
            </a:r>
            <a:endParaRPr lang="en-US" sz="32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04800" y="5229029"/>
            <a:ext cx="7386480" cy="841572"/>
            <a:chOff x="228600" y="3921771"/>
            <a:chExt cx="5539860" cy="63117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b="81937"/>
            <a:stretch/>
          </p:blipFill>
          <p:spPr bwMode="auto">
            <a:xfrm>
              <a:off x="228600" y="3921771"/>
              <a:ext cx="5539860" cy="63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14083" y="4094886"/>
              <a:ext cx="381000" cy="381000"/>
            </a:xfrm>
            <a:prstGeom prst="rect">
              <a:avLst/>
            </a:prstGeom>
            <a:solidFill>
              <a:srgbClr val="FFB8F2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68300" y="4095750"/>
              <a:ext cx="381000" cy="381000"/>
            </a:xfrm>
            <a:prstGeom prst="rect">
              <a:avLst/>
            </a:prstGeom>
            <a:solidFill>
              <a:srgbClr val="FFB8F2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336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Уметање бајтова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r-Cyrl-RS" dirty="0" smtClean="0"/>
              <a:t>Правила за промену знакова </a:t>
            </a:r>
            <a:r>
              <a:rPr lang="sr-Cyrl-RS" u="sng" dirty="0" smtClean="0"/>
              <a:t>унутар података</a:t>
            </a:r>
            <a:r>
              <a:rPr lang="en-US" sz="3733" dirty="0" smtClean="0"/>
              <a:t>:</a:t>
            </a:r>
            <a:endParaRPr lang="en-US" sz="3733" dirty="0"/>
          </a:p>
          <a:p>
            <a:pPr lvl="1">
              <a:spcBef>
                <a:spcPts val="0"/>
              </a:spcBef>
            </a:pPr>
            <a:r>
              <a:rPr lang="sr-Cyrl-RS" sz="3200" dirty="0" smtClean="0"/>
              <a:t>Заменити сваки </a:t>
            </a:r>
            <a:r>
              <a:rPr lang="sr-Latn-RS" sz="3200" dirty="0" smtClean="0"/>
              <a:t>„</a:t>
            </a:r>
            <a:r>
              <a:rPr lang="sr-Cyrl-RS" sz="3200" dirty="0" smtClean="0"/>
              <a:t>индикатор</a:t>
            </a:r>
            <a:r>
              <a:rPr lang="sr-Latn-RS" sz="3200" dirty="0" smtClean="0"/>
              <a:t>“</a:t>
            </a:r>
            <a:r>
              <a:rPr lang="sr-Cyrl-RS" sz="3200" dirty="0" smtClean="0"/>
              <a:t> са </a:t>
            </a:r>
            <a:r>
              <a:rPr lang="sr-Latn-RS" sz="3200" dirty="0" smtClean="0"/>
              <a:t>„ESC </a:t>
            </a:r>
            <a:r>
              <a:rPr lang="sr-Cyrl-RS" sz="3200" dirty="0" smtClean="0"/>
              <a:t>индикатор</a:t>
            </a:r>
            <a:r>
              <a:rPr lang="sr-Latn-RS" sz="3200" dirty="0" smtClean="0"/>
              <a:t>“</a:t>
            </a:r>
            <a:endParaRPr lang="sr-Cyrl-RS" sz="3200" dirty="0" smtClean="0"/>
          </a:p>
          <a:p>
            <a:pPr lvl="1">
              <a:spcBef>
                <a:spcPts val="0"/>
              </a:spcBef>
            </a:pPr>
            <a:r>
              <a:rPr lang="sr-Cyrl-RS" sz="3200" dirty="0" smtClean="0"/>
              <a:t>Заменити сваки „</a:t>
            </a:r>
            <a:r>
              <a:rPr lang="sr-Latn-RS" sz="3200" dirty="0" smtClean="0"/>
              <a:t>ESC</a:t>
            </a:r>
            <a:r>
              <a:rPr lang="sr-Cyrl-RS" sz="3200" dirty="0" smtClean="0"/>
              <a:t>“</a:t>
            </a:r>
            <a:r>
              <a:rPr lang="sr-Latn-RS" sz="3200" dirty="0" smtClean="0"/>
              <a:t> </a:t>
            </a:r>
            <a:r>
              <a:rPr lang="sr-Cyrl-RS" sz="3200" dirty="0" smtClean="0"/>
              <a:t>из података са „</a:t>
            </a:r>
            <a:r>
              <a:rPr lang="sr-Latn-RS" sz="3200" dirty="0" smtClean="0"/>
              <a:t>ESC ESC</a:t>
            </a:r>
            <a:r>
              <a:rPr lang="sr-Cyrl-RS" sz="3200" dirty="0" smtClean="0"/>
              <a:t>“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574" b="10047"/>
          <a:stretch/>
        </p:blipFill>
        <p:spPr bwMode="auto">
          <a:xfrm>
            <a:off x="1875417" y="3396727"/>
            <a:ext cx="77401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12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Уметање бајтова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r-Cyrl-RS" dirty="0" smtClean="0"/>
              <a:t>Друга страна (пријемник) увек скида први </a:t>
            </a:r>
            <a:r>
              <a:rPr lang="sr-Latn-RS" dirty="0" smtClean="0"/>
              <a:t>ESC, </a:t>
            </a:r>
            <a:r>
              <a:rPr lang="sr-Cyrl-RS" dirty="0" smtClean="0"/>
              <a:t>а следећи не дира</a:t>
            </a:r>
          </a:p>
          <a:p>
            <a:pPr>
              <a:spcBef>
                <a:spcPts val="0"/>
              </a:spcBef>
            </a:pPr>
            <a:r>
              <a:rPr lang="sr-Cyrl-RS" dirty="0" smtClean="0"/>
              <a:t>Након тога, сваки индикатор без непосредног </a:t>
            </a:r>
            <a:r>
              <a:rPr lang="sr-Latn-RS" dirty="0" smtClean="0"/>
              <a:t>ESC </a:t>
            </a:r>
            <a:r>
              <a:rPr lang="sr-Cyrl-RS" dirty="0" smtClean="0"/>
              <a:t>испред је стварно индикатор, а онај коме остане </a:t>
            </a:r>
            <a:endParaRPr lang="en-US" sz="3733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3574" b="10047"/>
          <a:stretch/>
        </p:blipFill>
        <p:spPr bwMode="auto">
          <a:xfrm>
            <a:off x="1595718" y="3009452"/>
            <a:ext cx="77401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5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Уметање битова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10614212" cy="4470400"/>
          </a:xfrm>
        </p:spPr>
        <p:txBody>
          <a:bodyPr>
            <a:noAutofit/>
          </a:bodyPr>
          <a:lstStyle/>
          <a:p>
            <a:r>
              <a:rPr lang="sr-Cyrl-RS" dirty="0" smtClean="0"/>
              <a:t>Уметање се може радити и на нивоу битова</a:t>
            </a:r>
            <a:endParaRPr lang="en-US" dirty="0" smtClean="0"/>
          </a:p>
          <a:p>
            <a:pPr lvl="1"/>
            <a:r>
              <a:rPr lang="sr-Cyrl-RS" dirty="0" smtClean="0"/>
              <a:t>Нека је индикатор шест узастопних јединица</a:t>
            </a:r>
            <a:endParaRPr lang="en-US" dirty="0"/>
          </a:p>
          <a:p>
            <a:pPr lvl="1"/>
            <a:r>
              <a:rPr lang="sr-Cyrl-RS" dirty="0" smtClean="0"/>
              <a:t>При слању, након сваких 5 јединица података уметнути нулу </a:t>
            </a:r>
            <a:br>
              <a:rPr lang="sr-Cyrl-RS" dirty="0" smtClean="0"/>
            </a:br>
            <a:r>
              <a:rPr lang="sr-Cyrl-RS" dirty="0" smtClean="0"/>
              <a:t>(како би се разликовало од индикатора)</a:t>
            </a:r>
            <a:endParaRPr lang="en-US" dirty="0"/>
          </a:p>
          <a:p>
            <a:pPr lvl="1"/>
            <a:r>
              <a:rPr lang="sr-Cyrl-RS" dirty="0" smtClean="0"/>
              <a:t>При прихватању података, нула после сваких 5 јединица се брише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Уметање битова (2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Која је разлика у односу на уметање бајтова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88296" y="2819400"/>
            <a:ext cx="10316181" cy="2565400"/>
            <a:chOff x="224177" y="3657600"/>
            <a:chExt cx="7737136" cy="19240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579" b="24060"/>
            <a:stretch>
              <a:fillRect/>
            </a:stretch>
          </p:blipFill>
          <p:spPr bwMode="auto">
            <a:xfrm>
              <a:off x="2552700" y="3657600"/>
              <a:ext cx="5408613" cy="1924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24177" y="4486275"/>
              <a:ext cx="2277451" cy="684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sr-Cyrl-RS" sz="2667" dirty="0" smtClean="0"/>
                <a:t>Пренешени подаци</a:t>
              </a:r>
              <a:br>
                <a:rPr lang="sr-Cyrl-RS" sz="2667" dirty="0" smtClean="0"/>
              </a:br>
              <a:r>
                <a:rPr lang="sr-Cyrl-RS" sz="2667" dirty="0" smtClean="0"/>
                <a:t>са уметањем</a:t>
              </a:r>
              <a:endParaRPr lang="en-US" sz="2667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583" y="3815834"/>
              <a:ext cx="970555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sr-Cyrl-RS" sz="2667" dirty="0" smtClean="0"/>
                <a:t>Подаци</a:t>
              </a:r>
              <a:endParaRPr lang="en-US" sz="2667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2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Слој везе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Кодирање грешака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Тема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9226475" cy="44704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Долази до грешке на неким битовима због шума. Шта се може радити у том случају</a:t>
            </a:r>
            <a:r>
              <a:rPr lang="en-US" sz="3733" dirty="0" smtClean="0"/>
              <a:t>?</a:t>
            </a:r>
            <a:endParaRPr lang="en-US" sz="3733" dirty="0"/>
          </a:p>
          <a:p>
            <a:pPr lvl="1"/>
            <a:r>
              <a:rPr lang="sr-Cyrl-RS" sz="3200" dirty="0" smtClean="0"/>
              <a:t>Детекција грешака</a:t>
            </a:r>
            <a:endParaRPr lang="en-US" sz="3200" b="1" dirty="0"/>
          </a:p>
          <a:p>
            <a:pPr lvl="1"/>
            <a:r>
              <a:rPr lang="sr-Cyrl-RS" sz="3200" dirty="0" smtClean="0"/>
              <a:t>Корекција грешака</a:t>
            </a:r>
            <a:endParaRPr lang="en-US" sz="3200" b="1" dirty="0"/>
          </a:p>
          <a:p>
            <a:pPr lvl="1"/>
            <a:r>
              <a:rPr lang="sr-Cyrl-RS" sz="3200" dirty="0" smtClean="0"/>
              <a:t>Ретрансмисија иначе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Проблем – </a:t>
            </a:r>
            <a:br>
              <a:rPr lang="sr-Cyrl-RS" dirty="0"/>
            </a:br>
            <a:r>
              <a:rPr lang="sr-Cyrl-RS" dirty="0"/>
              <a:t>шум може да изврне примљене битове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</a:t>
            </a:fld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305673" y="1397000"/>
            <a:ext cx="8098628" cy="4550574"/>
            <a:chOff x="1108683" y="1428750"/>
            <a:chExt cx="5667132" cy="3184330"/>
          </a:xfrm>
        </p:grpSpPr>
        <p:sp>
          <p:nvSpPr>
            <p:cNvPr id="8" name="TextBox 7"/>
            <p:cNvSpPr txBox="1"/>
            <p:nvPr/>
          </p:nvSpPr>
          <p:spPr>
            <a:xfrm>
              <a:off x="1146312" y="1686651"/>
              <a:ext cx="976125" cy="409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3200" dirty="0" smtClean="0"/>
                <a:t>Сигнал</a:t>
              </a:r>
              <a:endParaRPr lang="en-US" sz="32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039715" y="1428750"/>
              <a:ext cx="4732169" cy="1059724"/>
              <a:chOff x="2456079" y="1576432"/>
              <a:chExt cx="3962400" cy="115243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456079" y="2107924"/>
                <a:ext cx="396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849993" y="2124790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45926" y="2113949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03126" y="2118415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160326" y="2118415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039368" y="1665680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96168" y="1665680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53368" y="1665680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7432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2004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657600" y="1576432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1148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572000" y="1585868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292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4864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943600" y="1585868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4008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2743200" y="1659835"/>
                <a:ext cx="3657600" cy="914400"/>
              </a:xfrm>
              <a:custGeom>
                <a:avLst/>
                <a:gdLst>
                  <a:gd name="connsiteX0" fmla="*/ 0 w 3657600"/>
                  <a:gd name="connsiteY0" fmla="*/ 914400 h 914400"/>
                  <a:gd name="connsiteX1" fmla="*/ 457200 w 3657600"/>
                  <a:gd name="connsiteY1" fmla="*/ 914400 h 914400"/>
                  <a:gd name="connsiteX2" fmla="*/ 467139 w 3657600"/>
                  <a:gd name="connsiteY2" fmla="*/ 9939 h 914400"/>
                  <a:gd name="connsiteX3" fmla="*/ 1381539 w 3657600"/>
                  <a:gd name="connsiteY3" fmla="*/ 0 h 914400"/>
                  <a:gd name="connsiteX4" fmla="*/ 1381539 w 3657600"/>
                  <a:gd name="connsiteY4" fmla="*/ 914400 h 914400"/>
                  <a:gd name="connsiteX5" fmla="*/ 3210339 w 3657600"/>
                  <a:gd name="connsiteY5" fmla="*/ 904461 h 914400"/>
                  <a:gd name="connsiteX6" fmla="*/ 3200400 w 3657600"/>
                  <a:gd name="connsiteY6" fmla="*/ 0 h 914400"/>
                  <a:gd name="connsiteX7" fmla="*/ 3647661 w 3657600"/>
                  <a:gd name="connsiteY7" fmla="*/ 0 h 914400"/>
                  <a:gd name="connsiteX8" fmla="*/ 3657600 w 3657600"/>
                  <a:gd name="connsiteY8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7600" h="914400">
                    <a:moveTo>
                      <a:pt x="0" y="914400"/>
                    </a:moveTo>
                    <a:lnTo>
                      <a:pt x="457200" y="914400"/>
                    </a:lnTo>
                    <a:lnTo>
                      <a:pt x="467139" y="9939"/>
                    </a:lnTo>
                    <a:lnTo>
                      <a:pt x="1381539" y="0"/>
                    </a:lnTo>
                    <a:lnTo>
                      <a:pt x="1381539" y="914400"/>
                    </a:lnTo>
                    <a:lnTo>
                      <a:pt x="3210339" y="904461"/>
                    </a:lnTo>
                    <a:lnTo>
                      <a:pt x="3200400" y="0"/>
                    </a:lnTo>
                    <a:lnTo>
                      <a:pt x="3647661" y="0"/>
                    </a:lnTo>
                    <a:lnTo>
                      <a:pt x="3657600" y="914400"/>
                    </a:lnTo>
                  </a:path>
                </a:pathLst>
              </a:custGeom>
              <a:noFill/>
              <a:ln w="38100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82168" y="2113949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2039714" y="2488474"/>
              <a:ext cx="4732169" cy="1059724"/>
              <a:chOff x="2456079" y="1576432"/>
              <a:chExt cx="3962400" cy="1152436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2456079" y="2107924"/>
                <a:ext cx="396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2849993" y="2124790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245926" y="2113949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703126" y="2118415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160326" y="2118415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039368" y="1665680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296168" y="1665680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753368" y="1665680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27432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32004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657600" y="1576432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1148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572000" y="1585868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0292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4864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943600" y="1585868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4008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5582168" y="2113949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2043646" y="3553356"/>
              <a:ext cx="4732169" cy="1059724"/>
              <a:chOff x="2456079" y="1576432"/>
              <a:chExt cx="3962400" cy="1152436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2456079" y="2107924"/>
                <a:ext cx="3962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2849993" y="2124790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245926" y="2113949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703126" y="2118415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160326" y="2118415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039368" y="1665680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296168" y="1665680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753368" y="1665680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27432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32004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3657600" y="1576432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1148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572000" y="1585868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0292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4864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5943600" y="1585868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400800" y="1581150"/>
                <a:ext cx="0" cy="1143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/>
              <p:cNvSpPr txBox="1"/>
              <p:nvPr/>
            </p:nvSpPr>
            <p:spPr>
              <a:xfrm>
                <a:off x="5582168" y="2113949"/>
                <a:ext cx="230306" cy="44500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1218731" y="2566287"/>
              <a:ext cx="811231" cy="753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Cyrl-RS" sz="3200" dirty="0" smtClean="0"/>
                <a:t>Мало</a:t>
              </a:r>
              <a:br>
                <a:rPr lang="sr-Cyrl-RS" sz="3200" dirty="0" smtClean="0"/>
              </a:br>
              <a:r>
                <a:rPr lang="sr-Cyrl-RS" sz="3200" dirty="0" smtClean="0"/>
                <a:t>шума</a:t>
              </a:r>
              <a:endParaRPr lang="en-US" sz="32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08683" y="3672057"/>
              <a:ext cx="928026" cy="753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Cyrl-RS" sz="3200" dirty="0" smtClean="0"/>
                <a:t>Много</a:t>
              </a:r>
              <a:br>
                <a:rPr lang="sr-Cyrl-RS" sz="3200" dirty="0" smtClean="0"/>
              </a:br>
              <a:r>
                <a:rPr lang="sr-Cyrl-RS" sz="3200" dirty="0" smtClean="0"/>
                <a:t>шума</a:t>
              </a:r>
              <a:endParaRPr lang="en-US" sz="32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150720" y="2890560"/>
              <a:ext cx="6389760" cy="3095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8840" y="2877601"/>
                <a:ext cx="6405600" cy="31133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4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Слој везе	</a:t>
            </a:r>
            <a:endParaRPr lang="sr-Latn-R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Општи појмови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65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Приступ – додавање редудантности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10162391" cy="44704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Детекција грешака</a:t>
            </a:r>
            <a:endParaRPr lang="en-US" sz="3733" dirty="0"/>
          </a:p>
          <a:p>
            <a:pPr lvl="1"/>
            <a:r>
              <a:rPr lang="sr-Cyrl-RS" sz="3200" dirty="0" smtClean="0"/>
              <a:t>Додавање контролних битова</a:t>
            </a:r>
            <a:endParaRPr lang="en-US" sz="3200" dirty="0"/>
          </a:p>
          <a:p>
            <a:r>
              <a:rPr lang="sr-Cyrl-RS" sz="3733" dirty="0" smtClean="0"/>
              <a:t>Кодови за корекцију грешака</a:t>
            </a:r>
            <a:endParaRPr lang="en-US" sz="3733" dirty="0"/>
          </a:p>
          <a:p>
            <a:pPr lvl="1"/>
            <a:r>
              <a:rPr lang="sr-Cyrl-RS" sz="3200" dirty="0" smtClean="0"/>
              <a:t>Додавање још битова које омогућавају корекцију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11049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Мотивишући пример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10312998" cy="44704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Наивни приступ</a:t>
            </a:r>
            <a:r>
              <a:rPr lang="en-US" sz="3733" dirty="0" smtClean="0"/>
              <a:t>:</a:t>
            </a:r>
            <a:endParaRPr lang="en-US" sz="3733" dirty="0"/>
          </a:p>
          <a:p>
            <a:pPr lvl="1"/>
            <a:r>
              <a:rPr lang="sr-Cyrl-RS" sz="3200" dirty="0" smtClean="0"/>
              <a:t>Послати две копије за сваку поруку. Ако су различите, онда је грешка!</a:t>
            </a:r>
            <a:endParaRPr lang="en-US" sz="3200" dirty="0"/>
          </a:p>
          <a:p>
            <a:pPr marL="609585" lvl="1" indent="0">
              <a:buNone/>
            </a:pPr>
            <a:endParaRPr lang="en-US" sz="3200" dirty="0"/>
          </a:p>
          <a:p>
            <a:pPr lvl="1"/>
            <a:endParaRPr lang="en-US" sz="2133" dirty="0"/>
          </a:p>
          <a:p>
            <a:r>
              <a:rPr lang="sr-Cyrl-RS" sz="3733" dirty="0" smtClean="0"/>
              <a:t>Колико је добар овај приступ</a:t>
            </a:r>
            <a:r>
              <a:rPr lang="en-US" sz="3733" dirty="0" smtClean="0"/>
              <a:t>?</a:t>
            </a:r>
            <a:endParaRPr lang="en-US" sz="3733" dirty="0"/>
          </a:p>
          <a:p>
            <a:pPr lvl="1"/>
            <a:r>
              <a:rPr lang="sr-Cyrl-RS" sz="3200" dirty="0" smtClean="0"/>
              <a:t>Колико грешака може да детектује</a:t>
            </a:r>
            <a:r>
              <a:rPr lang="en-US" sz="3200" dirty="0" smtClean="0"/>
              <a:t>/</a:t>
            </a:r>
            <a:r>
              <a:rPr lang="sr-Cyrl-RS" sz="3200" dirty="0" smtClean="0"/>
              <a:t>исправи</a:t>
            </a:r>
            <a:r>
              <a:rPr lang="en-US" sz="3200" dirty="0" smtClean="0"/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11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Мотивишући пример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10022541" cy="44704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Циљ је разрешити што више грешака са што мање редудантности</a:t>
            </a:r>
            <a:endParaRPr lang="en-US" sz="3733" dirty="0"/>
          </a:p>
          <a:p>
            <a:pPr lvl="1"/>
            <a:r>
              <a:rPr lang="sr-Cyrl-RS" sz="3200" dirty="0" smtClean="0"/>
              <a:t>Примењена математике, теорија бројева, ...</a:t>
            </a:r>
            <a:endParaRPr lang="en-US" sz="3200" dirty="0"/>
          </a:p>
          <a:p>
            <a:pPr lvl="1"/>
            <a:r>
              <a:rPr lang="sr-Cyrl-RS" sz="3200" dirty="0" smtClean="0"/>
              <a:t>Али не могу да разрешавају све грешке</a:t>
            </a:r>
          </a:p>
          <a:p>
            <a:pPr lvl="1"/>
            <a:r>
              <a:rPr lang="sr-Cyrl-RS" sz="3200" dirty="0" smtClean="0"/>
              <a:t>Фокус је на ненамерним грешкама </a:t>
            </a:r>
            <a:br>
              <a:rPr lang="sr-Cyrl-RS" sz="3200" dirty="0" smtClean="0"/>
            </a:br>
            <a:r>
              <a:rPr lang="sr-Cyrl-RS" sz="3200" dirty="0" smtClean="0"/>
              <a:t>(насталим као последица шума)</a:t>
            </a:r>
          </a:p>
        </p:txBody>
      </p:sp>
    </p:spTree>
    <p:extLst>
      <p:ext uri="{BB962C8B-B14F-4D97-AF65-F5344CB8AC3E}">
        <p14:creationId xmlns:p14="http://schemas.microsoft.com/office/powerpoint/2010/main" val="20932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Кодови за грешке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04800" y="1407717"/>
            <a:ext cx="9947238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Кодна реч се састоји од </a:t>
            </a:r>
            <a:r>
              <a:rPr lang="en-US" sz="3733" dirty="0" smtClean="0"/>
              <a:t>D </a:t>
            </a:r>
            <a:r>
              <a:rPr lang="sr-Cyrl-RS" sz="3733" dirty="0" smtClean="0"/>
              <a:t>битова података </a:t>
            </a:r>
            <a:br>
              <a:rPr lang="sr-Cyrl-RS" sz="3733" dirty="0" smtClean="0"/>
            </a:br>
            <a:r>
              <a:rPr lang="sr-Cyrl-RS" sz="3733" dirty="0" smtClean="0"/>
              <a:t>и </a:t>
            </a:r>
            <a:r>
              <a:rPr lang="en-US" sz="3733" dirty="0" smtClean="0"/>
              <a:t>R </a:t>
            </a:r>
            <a:r>
              <a:rPr lang="sr-Cyrl-RS" sz="3733" dirty="0" smtClean="0"/>
              <a:t>контролних битова</a:t>
            </a:r>
            <a:endParaRPr lang="en-US" sz="3733" dirty="0"/>
          </a:p>
          <a:p>
            <a:endParaRPr lang="en-US" sz="3733" dirty="0"/>
          </a:p>
          <a:p>
            <a:endParaRPr lang="en-US" sz="3733" dirty="0"/>
          </a:p>
          <a:p>
            <a:endParaRPr lang="en-US" sz="3733" dirty="0"/>
          </a:p>
          <a:p>
            <a:r>
              <a:rPr lang="sr-Cyrl-RS" sz="3733" dirty="0" smtClean="0"/>
              <a:t>Пошиљалац</a:t>
            </a:r>
            <a:r>
              <a:rPr lang="en-US" sz="3733" dirty="0" smtClean="0"/>
              <a:t>: </a:t>
            </a:r>
            <a:endParaRPr lang="en-US" sz="3733" dirty="0"/>
          </a:p>
          <a:p>
            <a:pPr lvl="1"/>
            <a:r>
              <a:rPr lang="sr-Cyrl-RS" sz="3200" dirty="0" smtClean="0"/>
              <a:t>Израчуна </a:t>
            </a:r>
            <a:r>
              <a:rPr lang="en-US" sz="3200" dirty="0" smtClean="0"/>
              <a:t>R </a:t>
            </a:r>
            <a:r>
              <a:rPr lang="sr-Cyrl-RS" sz="3200" dirty="0" smtClean="0"/>
              <a:t>контролних битова као функцију од </a:t>
            </a:r>
            <a:r>
              <a:rPr lang="sr-Latn-RS" sz="3200" dirty="0" smtClean="0"/>
              <a:t>D </a:t>
            </a:r>
            <a:r>
              <a:rPr lang="sr-Cyrl-RS" sz="3200" dirty="0" smtClean="0"/>
              <a:t>и потом пошаље свих </a:t>
            </a:r>
            <a:r>
              <a:rPr lang="en-US" sz="3200" dirty="0" smtClean="0"/>
              <a:t>D+R </a:t>
            </a:r>
            <a:r>
              <a:rPr lang="sr-Cyrl-RS" sz="3200" dirty="0" smtClean="0"/>
              <a:t>битова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88204" y="2921001"/>
            <a:ext cx="4057404" cy="1185619"/>
            <a:chOff x="1981200" y="1604543"/>
            <a:chExt cx="3309957" cy="967207"/>
          </a:xfrm>
        </p:grpSpPr>
        <p:grpSp>
          <p:nvGrpSpPr>
            <p:cNvPr id="9" name="Group 8"/>
            <p:cNvGrpSpPr/>
            <p:nvPr/>
          </p:nvGrpSpPr>
          <p:grpSpPr>
            <a:xfrm>
              <a:off x="1981200" y="2038350"/>
              <a:ext cx="3200400" cy="533400"/>
              <a:chOff x="1981200" y="1809750"/>
              <a:chExt cx="2857500" cy="304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981200" y="1809750"/>
                <a:ext cx="1905000" cy="3048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702352" y="1809750"/>
                <a:ext cx="1136348" cy="304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R=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fn</a:t>
                </a:r>
                <a:r>
                  <a:rPr lang="en-US" sz="3200" dirty="0">
                    <a:solidFill>
                      <a:schemeClr val="tx1"/>
                    </a:solidFill>
                  </a:rPr>
                  <a:t>(D)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423430" y="1604543"/>
              <a:ext cx="1235883" cy="396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sr-Cyrl-RS" sz="3200" dirty="0" smtClean="0"/>
                <a:t>Подаци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9332" y="1612565"/>
              <a:ext cx="1491825" cy="396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sr-Cyrl-RS" sz="3200" dirty="0" smtClean="0"/>
                <a:t>Контрола</a:t>
              </a:r>
              <a:endParaRPr lang="en-US" sz="3200" dirty="0"/>
            </a:p>
          </p:txBody>
        </p:sp>
      </p:grpSp>
      <p:sp>
        <p:nvSpPr>
          <p:cNvPr id="14" name="Cloud Callout 13"/>
          <p:cNvSpPr/>
          <p:nvPr/>
        </p:nvSpPr>
        <p:spPr>
          <a:xfrm rot="394988">
            <a:off x="5127255" y="3369791"/>
            <a:ext cx="1890775" cy="933104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42093" y="3795317"/>
            <a:ext cx="54270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6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Кодови за грешке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11049000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Прималац</a:t>
            </a:r>
            <a:r>
              <a:rPr lang="en-US" sz="3733" dirty="0" smtClean="0"/>
              <a:t>:  </a:t>
            </a:r>
            <a:endParaRPr lang="en-US" sz="3733" dirty="0"/>
          </a:p>
          <a:p>
            <a:pPr lvl="1"/>
            <a:r>
              <a:rPr lang="sr-Cyrl-RS" sz="3200" dirty="0" smtClean="0"/>
              <a:t>Прихвата </a:t>
            </a:r>
            <a:r>
              <a:rPr lang="en-US" sz="3200" dirty="0" smtClean="0"/>
              <a:t>D+R</a:t>
            </a:r>
            <a:r>
              <a:rPr lang="sr-Cyrl-RS" sz="3200" dirty="0" smtClean="0"/>
              <a:t> са потенцијалним грешкама на било ком од битова</a:t>
            </a:r>
            <a:endParaRPr lang="en-US" sz="3200" dirty="0"/>
          </a:p>
          <a:p>
            <a:pPr lvl="1"/>
            <a:r>
              <a:rPr lang="sr-Cyrl-RS" sz="3200" dirty="0" smtClean="0"/>
              <a:t>Рачуна </a:t>
            </a:r>
            <a:r>
              <a:rPr lang="en-US" sz="3200" dirty="0" smtClean="0"/>
              <a:t>R’</a:t>
            </a:r>
            <a:r>
              <a:rPr lang="sr-Cyrl-RS" sz="3200" dirty="0" smtClean="0"/>
              <a:t> контролних битова на основу </a:t>
            </a:r>
            <a:r>
              <a:rPr lang="en-US" sz="3200" dirty="0" smtClean="0"/>
              <a:t>D </a:t>
            </a:r>
            <a:r>
              <a:rPr lang="sr-Cyrl-RS" sz="3200" dirty="0" smtClean="0"/>
              <a:t>по истом алгоритму као пошиљалац</a:t>
            </a:r>
            <a:r>
              <a:rPr lang="en-US" sz="3200" dirty="0" smtClean="0"/>
              <a:t>; </a:t>
            </a:r>
            <a:r>
              <a:rPr lang="sr-Cyrl-RS" sz="3200" dirty="0" smtClean="0"/>
              <a:t>грешка ако </a:t>
            </a:r>
            <a:r>
              <a:rPr lang="sr-Latn-RS" sz="3200" dirty="0" smtClean="0"/>
              <a:t>R </a:t>
            </a:r>
            <a:r>
              <a:rPr lang="sr-Cyrl-RS" sz="3200" dirty="0" smtClean="0"/>
              <a:t>није исто као</a:t>
            </a:r>
            <a:r>
              <a:rPr lang="en-US" sz="3200" dirty="0" smtClean="0"/>
              <a:t> </a:t>
            </a:r>
            <a:r>
              <a:rPr lang="en-US" sz="3200" dirty="0"/>
              <a:t>R’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8000" y="3918102"/>
            <a:ext cx="7010400" cy="1949299"/>
            <a:chOff x="540652" y="2743164"/>
            <a:chExt cx="5257800" cy="1461974"/>
          </a:xfrm>
        </p:grpSpPr>
        <p:grpSp>
          <p:nvGrpSpPr>
            <p:cNvPr id="12" name="Group 11"/>
            <p:cNvGrpSpPr/>
            <p:nvPr/>
          </p:nvGrpSpPr>
          <p:grpSpPr>
            <a:xfrm>
              <a:off x="540652" y="2743164"/>
              <a:ext cx="4681440" cy="1461974"/>
              <a:chOff x="187841" y="3006185"/>
              <a:chExt cx="4681440" cy="1461974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818976" y="3006185"/>
                <a:ext cx="3050305" cy="870205"/>
                <a:chOff x="1981200" y="1625222"/>
                <a:chExt cx="3317844" cy="946528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981200" y="2038350"/>
                  <a:ext cx="3200400" cy="533400"/>
                  <a:chOff x="1981200" y="1809750"/>
                  <a:chExt cx="2857500" cy="304800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1981200" y="1809750"/>
                    <a:ext cx="1905000" cy="3048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tx1"/>
                        </a:solidFill>
                      </a:rPr>
                      <a:t>D</a:t>
                    </a: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3702352" y="1809750"/>
                    <a:ext cx="1136348" cy="304800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tx1"/>
                        </a:solidFill>
                      </a:rPr>
                      <a:t>R’</a:t>
                    </a:r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2431316" y="1625222"/>
                  <a:ext cx="1235883" cy="3967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sr-Cyrl-RS" sz="3200" dirty="0" smtClean="0"/>
                    <a:t>Подаци</a:t>
                  </a:r>
                  <a:endParaRPr lang="en-US" sz="32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807219" y="1633244"/>
                  <a:ext cx="1491825" cy="3967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sr-Cyrl-RS" sz="3200" dirty="0" smtClean="0"/>
                    <a:t>Контрола</a:t>
                  </a:r>
                  <a:endParaRPr lang="en-US" sz="3200" dirty="0"/>
                </a:p>
              </p:txBody>
            </p:sp>
          </p:grpSp>
          <p:sp>
            <p:nvSpPr>
              <p:cNvPr id="25" name="Cloud Callout 24"/>
              <p:cNvSpPr/>
              <p:nvPr/>
            </p:nvSpPr>
            <p:spPr>
              <a:xfrm rot="394988">
                <a:off x="187841" y="3280555"/>
                <a:ext cx="1418081" cy="699828"/>
              </a:xfrm>
              <a:prstGeom prst="cloudCallout">
                <a:avLst>
                  <a:gd name="adj1" fmla="val -8031"/>
                  <a:gd name="adj2" fmla="val 16226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1411945" y="3642909"/>
                <a:ext cx="40703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3591223" y="3977771"/>
                <a:ext cx="1170083" cy="49038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R=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fn</a:t>
                </a:r>
                <a:r>
                  <a:rPr lang="en-US" sz="3200" dirty="0">
                    <a:solidFill>
                      <a:schemeClr val="tx1"/>
                    </a:solidFill>
                  </a:rPr>
                  <a:t>(D)</a:t>
                </a:r>
              </a:p>
            </p:txBody>
          </p:sp>
          <p:cxnSp>
            <p:nvCxnSpPr>
              <p:cNvPr id="6" name="Elbow Connector 5"/>
              <p:cNvCxnSpPr>
                <a:stCxn id="23" idx="2"/>
                <a:endCxn id="27" idx="1"/>
              </p:cNvCxnSpPr>
              <p:nvPr/>
            </p:nvCxnSpPr>
            <p:spPr>
              <a:xfrm rot="16200000" flipH="1">
                <a:off x="3022199" y="3653940"/>
                <a:ext cx="346579" cy="791470"/>
              </a:xfrm>
              <a:prstGeom prst="bentConnector2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>
              <a:stCxn id="27" idx="3"/>
            </p:cNvCxnSpPr>
            <p:nvPr/>
          </p:nvCxnSpPr>
          <p:spPr>
            <a:xfrm flipV="1">
              <a:off x="5114117" y="3714750"/>
              <a:ext cx="218661" cy="24519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432795" y="3443138"/>
              <a:ext cx="3656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200" dirty="0"/>
                <a:t>=?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129460" y="3363553"/>
              <a:ext cx="218661" cy="245194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41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Интуиција иза кодова за грешке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1049001" cy="4775200"/>
          </a:xfrm>
        </p:spPr>
        <p:txBody>
          <a:bodyPr>
            <a:normAutofit fontScale="92500" lnSpcReduction="10000"/>
          </a:bodyPr>
          <a:lstStyle/>
          <a:p>
            <a:r>
              <a:rPr lang="sr-Cyrl-RS" sz="3733" dirty="0" smtClean="0"/>
              <a:t>Скуп валидних кодних речи је доста мањи од скупа свих могућих</a:t>
            </a:r>
            <a:endParaRPr lang="en-US" sz="2133" dirty="0" smtClean="0"/>
          </a:p>
          <a:p>
            <a:pPr lvl="3"/>
            <a:endParaRPr lang="en-US" sz="2133" dirty="0"/>
          </a:p>
          <a:p>
            <a:endParaRPr lang="en-US" sz="3733" dirty="0"/>
          </a:p>
          <a:p>
            <a:pPr lvl="2"/>
            <a:endParaRPr lang="en-US" sz="2667" dirty="0"/>
          </a:p>
          <a:p>
            <a:pPr marL="1219170" lvl="2" indent="0">
              <a:buNone/>
            </a:pPr>
            <a:endParaRPr lang="en-US" sz="2667" dirty="0"/>
          </a:p>
          <a:p>
            <a:pPr marL="1219170" lvl="2" indent="0">
              <a:buNone/>
            </a:pPr>
            <a:endParaRPr lang="en-US" sz="2667" dirty="0"/>
          </a:p>
          <a:p>
            <a:pPr marL="1219170" lvl="2" indent="0">
              <a:buNone/>
            </a:pPr>
            <a:endParaRPr lang="en-US" sz="2667" dirty="0"/>
          </a:p>
          <a:p>
            <a:r>
              <a:rPr lang="sr-Cyrl-RS" sz="3733" dirty="0" smtClean="0"/>
              <a:t>Случајно одабрана реч има малу шансу да буде и валидна </a:t>
            </a:r>
            <a:r>
              <a:rPr lang="en-US" sz="3733" dirty="0" smtClean="0">
                <a:sym typeface="Wingdings" panose="05000000000000000000" pitchFamily="2" charset="2"/>
              </a:rPr>
              <a:t> </a:t>
            </a:r>
            <a:r>
              <a:rPr lang="sr-Cyrl-RS" sz="3733" dirty="0" smtClean="0">
                <a:sym typeface="Wingdings" panose="05000000000000000000" pitchFamily="2" charset="2"/>
              </a:rPr>
              <a:t>мала шанса да ће се десити грешка и да ће након тога реч и даље бити валидна</a:t>
            </a:r>
            <a:endParaRPr lang="en-US" sz="3733" dirty="0"/>
          </a:p>
        </p:txBody>
      </p:sp>
      <p:grpSp>
        <p:nvGrpSpPr>
          <p:cNvPr id="18" name="Group 17"/>
          <p:cNvGrpSpPr/>
          <p:nvPr/>
        </p:nvGrpSpPr>
        <p:grpSpPr>
          <a:xfrm>
            <a:off x="711624" y="2416384"/>
            <a:ext cx="4609032" cy="1896284"/>
            <a:chOff x="505626" y="2040886"/>
            <a:chExt cx="3456774" cy="1422212"/>
          </a:xfrm>
        </p:grpSpPr>
        <p:sp>
          <p:nvSpPr>
            <p:cNvPr id="8" name="Rounded Rectangle 7"/>
            <p:cNvSpPr/>
            <p:nvPr/>
          </p:nvSpPr>
          <p:spPr>
            <a:xfrm>
              <a:off x="2057400" y="2118691"/>
              <a:ext cx="1905000" cy="1219200"/>
            </a:xfrm>
            <a:prstGeom prst="round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5626" y="2040886"/>
              <a:ext cx="1455254" cy="667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sr-Cyrl-RS" sz="3200" dirty="0" smtClean="0"/>
                <a:t>Све кодне</a:t>
              </a:r>
              <a:br>
                <a:rPr lang="sr-Cyrl-RS" sz="3200" dirty="0" smtClean="0"/>
              </a:br>
              <a:r>
                <a:rPr lang="sr-Cyrl-RS" sz="3200" dirty="0" smtClean="0"/>
                <a:t>речи</a:t>
              </a:r>
              <a:endParaRPr lang="en-US" sz="32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600200" y="2266950"/>
              <a:ext cx="457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74457" y="2795512"/>
              <a:ext cx="1261403" cy="667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sr-Cyrl-RS" sz="3200" dirty="0" smtClean="0"/>
                <a:t>Валидна</a:t>
              </a:r>
              <a:br>
                <a:rPr lang="sr-Cyrl-RS" sz="3200" dirty="0" smtClean="0"/>
              </a:br>
              <a:r>
                <a:rPr lang="sr-Cyrl-RS" sz="3200" dirty="0" smtClean="0"/>
                <a:t>речи</a:t>
              </a:r>
              <a:endParaRPr lang="en-US" sz="3200" dirty="0"/>
            </a:p>
          </p:txBody>
        </p:sp>
        <p:cxnSp>
          <p:nvCxnSpPr>
            <p:cNvPr id="14" name="Straight Arrow Connector 13"/>
            <p:cNvCxnSpPr>
              <a:endCxn id="16" idx="2"/>
            </p:cNvCxnSpPr>
            <p:nvPr/>
          </p:nvCxnSpPr>
          <p:spPr>
            <a:xfrm flipV="1">
              <a:off x="1704492" y="2876491"/>
              <a:ext cx="962508" cy="973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667000" y="2762191"/>
              <a:ext cx="228600" cy="2286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181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Хамингово растојање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11291945" cy="4470400"/>
          </a:xfrm>
        </p:spPr>
        <p:txBody>
          <a:bodyPr>
            <a:normAutofit/>
          </a:bodyPr>
          <a:lstStyle/>
          <a:p>
            <a:r>
              <a:rPr lang="sr-Cyrl-RS" sz="3733" u="sng" dirty="0" smtClean="0"/>
              <a:t>Хамингово растојање</a:t>
            </a:r>
            <a:r>
              <a:rPr lang="sr-Cyrl-RS" sz="3733" dirty="0" smtClean="0"/>
              <a:t> је минималан број инверзија битова потребних да се од једне речи добије нека друга реч</a:t>
            </a:r>
            <a:endParaRPr lang="en-US" baseline="-25000" dirty="0"/>
          </a:p>
          <a:p>
            <a:pPr lvl="3"/>
            <a:endParaRPr lang="en-US" sz="2133" u="sng" dirty="0"/>
          </a:p>
          <a:p>
            <a:r>
              <a:rPr lang="sr-Cyrl-RS" sz="3733" u="sng" dirty="0" smtClean="0"/>
              <a:t>Хамингово растојање кода</a:t>
            </a:r>
            <a:r>
              <a:rPr lang="sr-Cyrl-RS" sz="3733" dirty="0" smtClean="0"/>
              <a:t> минимално Хамингово растојање између свих парова валидних кодних речи</a:t>
            </a:r>
            <a:endParaRPr lang="sr-Cyrl-RS" baseline="-25000" dirty="0"/>
          </a:p>
          <a:p>
            <a:r>
              <a:rPr lang="sr-Cyrl-RS" sz="3733" dirty="0" smtClean="0"/>
              <a:t>Обично су у делу за податке могуће све комбинације</a:t>
            </a:r>
          </a:p>
          <a:p>
            <a:r>
              <a:rPr lang="sr-Cyrl-RS" sz="3733" dirty="0" smtClean="0"/>
              <a:t>Док је скуп контролних битова ограничен</a:t>
            </a:r>
          </a:p>
        </p:txBody>
      </p:sp>
    </p:spTree>
    <p:extLst>
      <p:ext uri="{BB962C8B-B14F-4D97-AF65-F5344CB8AC3E}">
        <p14:creationId xmlns:p14="http://schemas.microsoft.com/office/powerpoint/2010/main" val="33536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Хамингово растојање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10151633" cy="44704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Детекција грешака</a:t>
            </a:r>
            <a:r>
              <a:rPr lang="en-US" sz="3733" dirty="0" smtClean="0"/>
              <a:t>:</a:t>
            </a:r>
            <a:endParaRPr lang="en-US" sz="3733" dirty="0"/>
          </a:p>
          <a:p>
            <a:pPr lvl="1"/>
            <a:r>
              <a:rPr lang="sr-Cyrl-RS" sz="3200" dirty="0" smtClean="0"/>
              <a:t>Да би се поуздано открило до </a:t>
            </a:r>
            <a:r>
              <a:rPr lang="en-US" sz="3200" dirty="0" smtClean="0"/>
              <a:t>d</a:t>
            </a:r>
            <a:r>
              <a:rPr lang="sr-Cyrl-RS" sz="3200" dirty="0" smtClean="0"/>
              <a:t> грешака, Хамингово растојање кода мора бити најмање </a:t>
            </a:r>
            <a:r>
              <a:rPr lang="sr-Latn-RS" sz="3200" dirty="0" smtClean="0"/>
              <a:t>d</a:t>
            </a:r>
            <a:r>
              <a:rPr lang="en-US" sz="3200" dirty="0" smtClean="0"/>
              <a:t>+</a:t>
            </a:r>
            <a:r>
              <a:rPr lang="sr-Latn-RS" sz="3200" dirty="0" smtClean="0"/>
              <a:t>1</a:t>
            </a:r>
          </a:p>
          <a:p>
            <a:pPr lvl="1"/>
            <a:r>
              <a:rPr lang="sr-Cyrl-RS" sz="3200" dirty="0" smtClean="0"/>
              <a:t>Тада је немогуће да </a:t>
            </a:r>
            <a:r>
              <a:rPr lang="en-US" sz="3200" dirty="0" smtClean="0"/>
              <a:t>d </a:t>
            </a:r>
            <a:r>
              <a:rPr lang="sr-Cyrl-RS" sz="3200" dirty="0" smtClean="0"/>
              <a:t>једнобитних грешака промене валидну кодну реч у неку другу валидну кодну реч</a:t>
            </a:r>
            <a:endParaRPr lang="en-US" sz="3200" dirty="0" smtClean="0"/>
          </a:p>
          <a:p>
            <a:pPr lvl="2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7260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Хамингово растојање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11571642" cy="44704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Корекција грешака</a:t>
            </a:r>
            <a:r>
              <a:rPr lang="en-US" sz="3733" dirty="0" smtClean="0"/>
              <a:t>:</a:t>
            </a:r>
            <a:endParaRPr lang="en-US" sz="3733" dirty="0"/>
          </a:p>
          <a:p>
            <a:pPr lvl="1"/>
            <a:r>
              <a:rPr lang="sr-Cyrl-RS" sz="3200" dirty="0" smtClean="0"/>
              <a:t>За код са Хаминговим растојањем </a:t>
            </a:r>
            <a:r>
              <a:rPr lang="en-US" sz="3200" dirty="0" smtClean="0"/>
              <a:t>2d+1</a:t>
            </a:r>
            <a:r>
              <a:rPr lang="en-US" sz="3200" dirty="0"/>
              <a:t>, </a:t>
            </a:r>
            <a:r>
              <a:rPr lang="sr-Cyrl-RS" sz="3200" dirty="0" smtClean="0"/>
              <a:t>највише </a:t>
            </a:r>
            <a:r>
              <a:rPr lang="en-US" sz="3200" dirty="0" smtClean="0"/>
              <a:t>d </a:t>
            </a:r>
            <a:r>
              <a:rPr lang="sr-Cyrl-RS" sz="3200" dirty="0" smtClean="0"/>
              <a:t>грешака се увек може исправити до најближе исправне валидне речи</a:t>
            </a:r>
          </a:p>
          <a:p>
            <a:r>
              <a:rPr lang="sr-Cyrl-RS" sz="3700" dirty="0" smtClean="0"/>
              <a:t>Пример кода са валидним скупом</a:t>
            </a:r>
            <a:r>
              <a:rPr lang="sr-Cyrl-RS" sz="4133" dirty="0" smtClean="0"/>
              <a:t>:</a:t>
            </a:r>
          </a:p>
          <a:p>
            <a:pPr lvl="1"/>
            <a:r>
              <a:rPr lang="sr-Cyrl-RS" sz="2700" dirty="0" smtClean="0"/>
              <a:t>0000000000, 0000011111, 1111100000 и 1111111111</a:t>
            </a:r>
          </a:p>
          <a:p>
            <a:pPr lvl="1"/>
            <a:r>
              <a:rPr lang="sr-Cyrl-RS" sz="2700" dirty="0" smtClean="0"/>
              <a:t>Може се исправити било која двобитна грешка, нпр. за 0000000111</a:t>
            </a:r>
            <a:r>
              <a:rPr lang="en-US" sz="2700" dirty="0" smtClean="0"/>
              <a:t>?</a:t>
            </a:r>
            <a:endParaRPr lang="sr-Cyrl-RS" sz="2700" dirty="0" smtClean="0"/>
          </a:p>
          <a:p>
            <a:pPr lvl="1"/>
            <a:r>
              <a:rPr lang="sr-Cyrl-RS" sz="2700" dirty="0" smtClean="0"/>
              <a:t>Ако очекујемо да се може јавити и тробитна грешка, онда 0000000111</a:t>
            </a:r>
            <a:br>
              <a:rPr lang="sr-Cyrl-RS" sz="2700" dirty="0" smtClean="0"/>
            </a:br>
            <a:r>
              <a:rPr lang="sr-Cyrl-RS" sz="2700" dirty="0" smtClean="0"/>
              <a:t>може бити и кодна реч 0000000000</a:t>
            </a:r>
            <a:r>
              <a:rPr lang="en-US" sz="2700" dirty="0"/>
              <a:t>?</a:t>
            </a:r>
            <a:endParaRPr lang="en-US" sz="2700" dirty="0" smtClean="0"/>
          </a:p>
          <a:p>
            <a:pPr lvl="1"/>
            <a:endParaRPr lang="en-US" sz="2700" dirty="0"/>
          </a:p>
          <a:p>
            <a:pPr lvl="1"/>
            <a:endParaRPr lang="en-US" baseline="-25000" dirty="0" smtClean="0"/>
          </a:p>
          <a:p>
            <a:pPr lvl="2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0968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Слој везе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Детекција грешака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Где смо тренутно...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733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41600" y="2719138"/>
            <a:ext cx="2357936" cy="2572532"/>
            <a:chOff x="2857500" y="2344153"/>
            <a:chExt cx="1768452" cy="192939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7500" y="3900401"/>
              <a:ext cx="138548" cy="34624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57500" y="3519401"/>
              <a:ext cx="138548" cy="3462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57500" y="3138401"/>
              <a:ext cx="138548" cy="346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57500" y="2757401"/>
              <a:ext cx="138548" cy="3462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857500" y="2379576"/>
              <a:ext cx="138548" cy="3462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067058" y="3896477"/>
              <a:ext cx="1079864" cy="3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Cyrl-RS" sz="2667" dirty="0" smtClean="0"/>
                <a:t>Физички</a:t>
              </a:r>
              <a:endParaRPr lang="en-US" sz="2667" dirty="0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063697" y="3519401"/>
              <a:ext cx="1147189" cy="3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Cyrl-RS" sz="2667" dirty="0" smtClean="0"/>
                <a:t>Слој везе</a:t>
              </a:r>
              <a:endParaRPr lang="en-US" sz="2667" dirty="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063697" y="3136901"/>
              <a:ext cx="1067696" cy="3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Cyrl-RS" sz="2667" dirty="0" smtClean="0"/>
                <a:t>Мрежни</a:t>
              </a:r>
              <a:endParaRPr lang="en-US" sz="2667" dirty="0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063697" y="2731249"/>
              <a:ext cx="1526717" cy="3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Cyrl-RS" sz="2667" dirty="0" smtClean="0"/>
                <a:t>Транспортни</a:t>
              </a:r>
              <a:endParaRPr lang="en-US" sz="2667" dirty="0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3063697" y="2344153"/>
              <a:ext cx="1562255" cy="3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Cyrl-RS" sz="2667" dirty="0" smtClean="0"/>
                <a:t>Апликативни</a:t>
              </a:r>
              <a:endParaRPr lang="en-US" sz="2667" dirty="0"/>
            </a:p>
          </p:txBody>
        </p:sp>
      </p:grpSp>
    </p:spTree>
    <p:extLst>
      <p:ext uri="{BB962C8B-B14F-4D97-AF65-F5344CB8AC3E}">
        <p14:creationId xmlns:p14="http://schemas.microsoft.com/office/powerpoint/2010/main" val="15425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Тема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9925722" cy="4470400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Само откривање да ли грешка постоји</a:t>
            </a:r>
            <a:r>
              <a:rPr lang="en-US" sz="4000" dirty="0"/>
              <a:t>?</a:t>
            </a:r>
          </a:p>
          <a:p>
            <a:pPr lvl="1"/>
            <a:r>
              <a:rPr lang="sr-Cyrl-RS" sz="3467" dirty="0" smtClean="0"/>
              <a:t>Провера парности</a:t>
            </a:r>
            <a:endParaRPr lang="en-US" sz="3467" b="1" dirty="0"/>
          </a:p>
          <a:p>
            <a:pPr lvl="1"/>
            <a:r>
              <a:rPr lang="sr-Cyrl-RS" sz="3467" dirty="0" smtClean="0"/>
              <a:t>Контролни збирови</a:t>
            </a:r>
            <a:endParaRPr lang="en-US" sz="3467" dirty="0"/>
          </a:p>
          <a:p>
            <a:pPr lvl="1"/>
            <a:r>
              <a:rPr lang="sr-Cyrl-RS" sz="3467" dirty="0" smtClean="0"/>
              <a:t>Цикличне провере редундансе </a:t>
            </a:r>
            <a:r>
              <a:rPr lang="en-US" sz="3467" dirty="0" smtClean="0"/>
              <a:t>CRC</a:t>
            </a:r>
            <a:endParaRPr lang="en-US" sz="4000" b="1" dirty="0">
              <a:solidFill>
                <a:schemeClr val="accent5"/>
              </a:solidFill>
            </a:endParaRPr>
          </a:p>
          <a:p>
            <a:pPr lvl="3"/>
            <a:endParaRPr lang="en-US" sz="2400" b="1" dirty="0"/>
          </a:p>
          <a:p>
            <a:r>
              <a:rPr lang="sr-Cyrl-RS" sz="4000" dirty="0" smtClean="0"/>
              <a:t>Детекција омогућава само индиректну поправку, јер захтева ретрансмисију (поновно слање)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25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Провера парности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11049000" cy="44704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За </a:t>
            </a:r>
            <a:r>
              <a:rPr lang="en-US" sz="3733" dirty="0" smtClean="0"/>
              <a:t>D</a:t>
            </a:r>
            <a:r>
              <a:rPr lang="sr-Cyrl-RS" sz="3733" dirty="0" smtClean="0"/>
              <a:t> битова података, додамо 1 контролни бит који представља суму битова података</a:t>
            </a:r>
            <a:endParaRPr lang="en-US" sz="3733" dirty="0"/>
          </a:p>
          <a:p>
            <a:pPr lvl="1"/>
            <a:r>
              <a:rPr lang="sr-Cyrl-RS" sz="3200" dirty="0" smtClean="0"/>
              <a:t>Сума је без преноса, односно сума по модулу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03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Провера парности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0711031" cy="4775200"/>
          </a:xfrm>
        </p:spPr>
        <p:txBody>
          <a:bodyPr>
            <a:noAutofit/>
          </a:bodyPr>
          <a:lstStyle/>
          <a:p>
            <a:r>
              <a:rPr lang="sr-Cyrl-RS" sz="3733" dirty="0" smtClean="0"/>
              <a:t>Колико добро ова техника ради</a:t>
            </a:r>
            <a:r>
              <a:rPr lang="en-US" sz="3733" dirty="0" smtClean="0"/>
              <a:t>?</a:t>
            </a:r>
            <a:endParaRPr lang="en-US" sz="3733" dirty="0"/>
          </a:p>
          <a:p>
            <a:pPr lvl="1"/>
            <a:r>
              <a:rPr lang="sr-Cyrl-RS" sz="3200" dirty="0" smtClean="0"/>
              <a:t>Колико је Хамингово растојање кода</a:t>
            </a:r>
            <a:r>
              <a:rPr lang="en-US" sz="3200" dirty="0" smtClean="0"/>
              <a:t>?</a:t>
            </a:r>
            <a:r>
              <a:rPr lang="sr-Cyrl-RS" sz="3200" dirty="0" smtClean="0"/>
              <a:t> </a:t>
            </a:r>
            <a:br>
              <a:rPr lang="sr-Cyrl-RS" sz="3200" dirty="0" smtClean="0"/>
            </a:br>
            <a:r>
              <a:rPr lang="sr-Cyrl-RS" sz="3200" dirty="0" smtClean="0"/>
              <a:t>(односно колики је минималан број инверзија да би од једне валидне речи добили исто валидну)</a:t>
            </a:r>
            <a:endParaRPr lang="en-US" sz="3200" dirty="0"/>
          </a:p>
          <a:p>
            <a:pPr marL="609585" lvl="1" indent="0">
              <a:buNone/>
            </a:pPr>
            <a:r>
              <a:rPr lang="en-US" sz="3200" dirty="0"/>
              <a:t> </a:t>
            </a:r>
          </a:p>
          <a:p>
            <a:pPr lvl="1"/>
            <a:r>
              <a:rPr lang="sr-Cyrl-RS" sz="3200" spc="-27" dirty="0" smtClean="0"/>
              <a:t>Колико грешака може да детектује</a:t>
            </a:r>
            <a:r>
              <a:rPr lang="en-US" sz="3200" spc="-27" dirty="0" smtClean="0"/>
              <a:t>/</a:t>
            </a:r>
            <a:r>
              <a:rPr lang="sr-Cyrl-RS" sz="3200" spc="-27" dirty="0" smtClean="0"/>
              <a:t>исправи</a:t>
            </a:r>
            <a:r>
              <a:rPr lang="en-US" sz="3200" spc="-27" dirty="0" smtClean="0"/>
              <a:t>?</a:t>
            </a:r>
            <a:endParaRPr lang="en-US" sz="3200" spc="-27" dirty="0"/>
          </a:p>
          <a:p>
            <a:pPr marL="609585" lvl="1" indent="0">
              <a:buNone/>
            </a:pPr>
            <a:r>
              <a:rPr lang="en-US" sz="3200" dirty="0"/>
              <a:t> </a:t>
            </a:r>
          </a:p>
          <a:p>
            <a:r>
              <a:rPr lang="sr-Cyrl-RS" sz="3733" dirty="0" smtClean="0"/>
              <a:t>Шта је са већим (рафалним) грешкама, која је вероватноћа да ћемо њу открити</a:t>
            </a:r>
            <a:r>
              <a:rPr lang="en-US" sz="3733" dirty="0" smtClean="0"/>
              <a:t>?</a:t>
            </a:r>
            <a:endParaRPr lang="sr-Cyrl-RS" sz="3733" dirty="0" smtClean="0"/>
          </a:p>
          <a:p>
            <a:pPr lvl="1"/>
            <a:r>
              <a:rPr lang="sr-Cyrl-RS" dirty="0" smtClean="0"/>
              <a:t>Ове грешке се јављају са високом учесталости на узастопним позицијама</a:t>
            </a:r>
            <a:endParaRPr lang="en-US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06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Контролни збирови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9667539" cy="44704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Идеја</a:t>
            </a:r>
            <a:r>
              <a:rPr lang="en-US" sz="3733" dirty="0" smtClean="0"/>
              <a:t>:</a:t>
            </a:r>
            <a:r>
              <a:rPr lang="sr-Cyrl-RS" sz="3733" dirty="0" smtClean="0"/>
              <a:t> сумирање података по колонама </a:t>
            </a:r>
            <a:br>
              <a:rPr lang="sr-Cyrl-RS" sz="3733" dirty="0" smtClean="0"/>
            </a:br>
            <a:r>
              <a:rPr lang="sr-Cyrl-RS" sz="3733" dirty="0" smtClean="0"/>
              <a:t>за </a:t>
            </a:r>
            <a:r>
              <a:rPr lang="en-US" sz="3733" dirty="0" smtClean="0"/>
              <a:t>N-</a:t>
            </a:r>
            <a:r>
              <a:rPr lang="sr-Cyrl-RS" sz="3733" dirty="0" smtClean="0"/>
              <a:t>битне речи</a:t>
            </a:r>
            <a:endParaRPr lang="en-US" sz="3733" dirty="0"/>
          </a:p>
          <a:p>
            <a:pPr lvl="1"/>
            <a:r>
              <a:rPr lang="sr-Cyrl-RS" sz="3200" dirty="0" smtClean="0"/>
              <a:t>Често се користи у </a:t>
            </a:r>
            <a:r>
              <a:rPr lang="en-US" sz="3200" dirty="0" smtClean="0"/>
              <a:t>TCP/IP/UDP</a:t>
            </a: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r>
              <a:rPr lang="sr-Cyrl-RS" sz="3733" dirty="0" smtClean="0"/>
              <a:t>Боља детекција него код провере парности, посебно у случају рафалних грешака</a:t>
            </a:r>
            <a:endParaRPr lang="en-US" sz="3733" dirty="0"/>
          </a:p>
        </p:txBody>
      </p:sp>
      <p:grpSp>
        <p:nvGrpSpPr>
          <p:cNvPr id="11" name="Group 10"/>
          <p:cNvGrpSpPr/>
          <p:nvPr/>
        </p:nvGrpSpPr>
        <p:grpSpPr>
          <a:xfrm>
            <a:off x="889000" y="3450489"/>
            <a:ext cx="7035800" cy="653851"/>
            <a:chOff x="1557867" y="1809750"/>
            <a:chExt cx="3664479" cy="304800"/>
          </a:xfrm>
        </p:grpSpPr>
        <p:sp>
          <p:nvSpPr>
            <p:cNvPr id="14" name="Rectangle 13"/>
            <p:cNvSpPr/>
            <p:nvPr/>
          </p:nvSpPr>
          <p:spPr>
            <a:xfrm>
              <a:off x="1557867" y="1809750"/>
              <a:ext cx="2540000" cy="3048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1500 </a:t>
              </a:r>
              <a:r>
                <a:rPr lang="sr-Cyrl-RS" sz="3200" dirty="0" smtClean="0">
                  <a:solidFill>
                    <a:schemeClr val="tx1"/>
                  </a:solidFill>
                </a:rPr>
                <a:t>бајтова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97867" y="1809750"/>
              <a:ext cx="1124479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16 </a:t>
              </a:r>
              <a:r>
                <a:rPr lang="sr-Cyrl-RS" sz="3200" dirty="0" smtClean="0">
                  <a:solidFill>
                    <a:schemeClr val="tx1"/>
                  </a:solidFill>
                </a:rPr>
                <a:t>битова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4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Интернет контролни збир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10807849" cy="44704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Рачуна се у аритметици непотпуног комплемента</a:t>
            </a:r>
            <a:endParaRPr lang="en-US" sz="3733" dirty="0"/>
          </a:p>
          <a:p>
            <a:pPr lvl="1"/>
            <a:r>
              <a:rPr lang="sr-Cyrl-RS" sz="3200" dirty="0" smtClean="0"/>
              <a:t>Две репрезентације нуле</a:t>
            </a:r>
          </a:p>
          <a:p>
            <a:pPr lvl="1"/>
            <a:r>
              <a:rPr lang="sr-Cyrl-RS" sz="3200" dirty="0" smtClean="0"/>
              <a:t>Једну од нула можемо користити да означимо да контролни збир не постоји</a:t>
            </a:r>
            <a:endParaRPr lang="en-US" sz="3200" dirty="0"/>
          </a:p>
          <a:p>
            <a:r>
              <a:rPr lang="sr-Cyrl-RS" sz="3200" dirty="0" smtClean="0"/>
              <a:t>Контролни збир има 16 битова и представља непотпуни комплемент суме речи по колонама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6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Интернет контролни збир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8026399" cy="477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400" dirty="0" smtClean="0"/>
              <a:t>Слање</a:t>
            </a:r>
            <a:r>
              <a:rPr lang="en-US" dirty="0" smtClean="0"/>
              <a:t>: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sr-Cyrl-RS" dirty="0" smtClean="0"/>
              <a:t>Сложити податке као 16 битне речи једну испод друге</a:t>
            </a:r>
            <a:endParaRPr lang="en-US" sz="1733" dirty="0"/>
          </a:p>
          <a:p>
            <a:pPr>
              <a:buFont typeface="+mj-lt"/>
              <a:buAutoNum type="arabicPeriod"/>
            </a:pPr>
            <a:r>
              <a:rPr lang="sr-Cyrl-RS" dirty="0" smtClean="0"/>
              <a:t>Постављамо нуле на позиције контролног збира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sr-Cyrl-RS" dirty="0" smtClean="0"/>
              <a:t>Евентуални пренос са позиције највише тежине се преноси на почетак (овако се сабира у непотпуном комплементу)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sr-Cyrl-RS" dirty="0" smtClean="0"/>
              <a:t>Негирамо добијену суму и тиме добијамо контролни збир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201575" y="3788662"/>
            <a:ext cx="64648" cy="1927107"/>
            <a:chOff x="6961914" y="3241671"/>
            <a:chExt cx="48486" cy="144533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6961914" y="3241671"/>
              <a:ext cx="0" cy="2484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7010400" y="44584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Rectangle 18"/>
          <p:cNvSpPr/>
          <p:nvPr/>
        </p:nvSpPr>
        <p:spPr>
          <a:xfrm>
            <a:off x="8331201" y="2819400"/>
            <a:ext cx="1682599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/>
          <p:cNvSpPr txBox="1"/>
          <p:nvPr/>
        </p:nvSpPr>
        <p:spPr>
          <a:xfrm>
            <a:off x="8392777" y="1452961"/>
            <a:ext cx="1621021" cy="4689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667" b="1" dirty="0">
                <a:latin typeface="Courier New" pitchFamily="49" charset="0"/>
                <a:cs typeface="Courier New" pitchFamily="49" charset="0"/>
              </a:rPr>
              <a:t>0001 </a:t>
            </a:r>
          </a:p>
          <a:p>
            <a:pPr algn="r">
              <a:lnSpc>
                <a:spcPct val="80000"/>
              </a:lnSpc>
            </a:pPr>
            <a:r>
              <a:rPr lang="en-US" sz="2667" b="1" dirty="0">
                <a:latin typeface="Courier New" pitchFamily="49" charset="0"/>
                <a:cs typeface="Courier New" pitchFamily="49" charset="0"/>
              </a:rPr>
              <a:t>f203 </a:t>
            </a:r>
          </a:p>
          <a:p>
            <a:pPr algn="r">
              <a:lnSpc>
                <a:spcPct val="80000"/>
              </a:lnSpc>
            </a:pPr>
            <a:r>
              <a:rPr lang="en-US" sz="2667" b="1" dirty="0">
                <a:latin typeface="Courier New" pitchFamily="49" charset="0"/>
                <a:cs typeface="Courier New" pitchFamily="49" charset="0"/>
              </a:rPr>
              <a:t>f4f5 </a:t>
            </a:r>
          </a:p>
          <a:p>
            <a:pPr algn="r">
              <a:lnSpc>
                <a:spcPct val="80000"/>
              </a:lnSpc>
            </a:pPr>
            <a:r>
              <a:rPr lang="en-US" sz="2667" b="1" dirty="0">
                <a:latin typeface="Courier New" pitchFamily="49" charset="0"/>
                <a:cs typeface="Courier New" pitchFamily="49" charset="0"/>
              </a:rPr>
              <a:t>f6f7 </a:t>
            </a:r>
          </a:p>
          <a:p>
            <a:pPr algn="r">
              <a:lnSpc>
                <a:spcPct val="80000"/>
              </a:lnSpc>
            </a:pPr>
            <a:r>
              <a:rPr lang="en-US" sz="2667" b="1" dirty="0">
                <a:latin typeface="Courier New" pitchFamily="49" charset="0"/>
                <a:cs typeface="Courier New" pitchFamily="49" charset="0"/>
              </a:rPr>
              <a:t>+(0000)</a:t>
            </a:r>
          </a:p>
          <a:p>
            <a:pPr algn="r">
              <a:lnSpc>
                <a:spcPct val="80000"/>
              </a:lnSpc>
            </a:pPr>
            <a:r>
              <a:rPr lang="en-US" sz="2667" b="1" dirty="0">
                <a:latin typeface="Courier New" pitchFamily="49" charset="0"/>
                <a:cs typeface="Courier New" pitchFamily="49" charset="0"/>
              </a:rPr>
              <a:t>------ </a:t>
            </a:r>
          </a:p>
          <a:p>
            <a:pPr algn="r">
              <a:lnSpc>
                <a:spcPct val="80000"/>
              </a:lnSpc>
            </a:pPr>
            <a:r>
              <a:rPr lang="en-US" sz="2667" b="1" dirty="0">
                <a:latin typeface="Courier New" pitchFamily="49" charset="0"/>
                <a:cs typeface="Courier New" pitchFamily="49" charset="0"/>
              </a:rPr>
              <a:t>2ddf0 </a:t>
            </a:r>
          </a:p>
          <a:p>
            <a:pPr algn="r">
              <a:lnSpc>
                <a:spcPct val="80000"/>
              </a:lnSpc>
            </a:pPr>
            <a:endParaRPr lang="en-US" sz="2667" b="1" dirty="0">
              <a:latin typeface="Courier New" pitchFamily="49" charset="0"/>
              <a:cs typeface="Courier New" pitchFamily="49" charset="0"/>
            </a:endParaRPr>
          </a:p>
          <a:p>
            <a:pPr algn="r">
              <a:lnSpc>
                <a:spcPct val="80000"/>
              </a:lnSpc>
            </a:pPr>
            <a:r>
              <a:rPr lang="en-US" sz="2667" b="1" dirty="0">
                <a:latin typeface="Courier New" pitchFamily="49" charset="0"/>
                <a:cs typeface="Courier New" pitchFamily="49" charset="0"/>
              </a:rPr>
              <a:t>ddf0 </a:t>
            </a:r>
          </a:p>
          <a:p>
            <a:pPr algn="r">
              <a:lnSpc>
                <a:spcPct val="80000"/>
              </a:lnSpc>
            </a:pPr>
            <a:r>
              <a:rPr lang="en-US" sz="2667" b="1" dirty="0">
                <a:latin typeface="Courier New" pitchFamily="49" charset="0"/>
                <a:cs typeface="Courier New" pitchFamily="49" charset="0"/>
              </a:rPr>
              <a:t>+    2 </a:t>
            </a:r>
          </a:p>
          <a:p>
            <a:pPr algn="r">
              <a:lnSpc>
                <a:spcPct val="80000"/>
              </a:lnSpc>
            </a:pPr>
            <a:r>
              <a:rPr lang="en-US" sz="2667" b="1" dirty="0">
                <a:latin typeface="Courier New" pitchFamily="49" charset="0"/>
                <a:cs typeface="Courier New" pitchFamily="49" charset="0"/>
              </a:rPr>
              <a:t>------ </a:t>
            </a:r>
          </a:p>
          <a:p>
            <a:pPr algn="r">
              <a:lnSpc>
                <a:spcPct val="80000"/>
              </a:lnSpc>
            </a:pPr>
            <a:r>
              <a:rPr lang="en-US" sz="2667" b="1" dirty="0">
                <a:latin typeface="Courier New" pitchFamily="49" charset="0"/>
                <a:cs typeface="Courier New" pitchFamily="49" charset="0"/>
              </a:rPr>
              <a:t>ddf2 </a:t>
            </a:r>
          </a:p>
          <a:p>
            <a:pPr algn="r">
              <a:lnSpc>
                <a:spcPct val="80000"/>
              </a:lnSpc>
            </a:pPr>
            <a:endParaRPr lang="en-US" sz="2667" b="1" dirty="0">
              <a:latin typeface="Courier New" pitchFamily="49" charset="0"/>
              <a:cs typeface="Courier New" pitchFamily="49" charset="0"/>
            </a:endParaRPr>
          </a:p>
          <a:p>
            <a:pPr algn="r">
              <a:lnSpc>
                <a:spcPct val="80000"/>
              </a:lnSpc>
            </a:pPr>
            <a:r>
              <a:rPr lang="en-US" sz="2667" b="1" dirty="0">
                <a:latin typeface="Courier New" pitchFamily="49" charset="0"/>
                <a:cs typeface="Courier New" pitchFamily="49" charset="0"/>
              </a:rPr>
              <a:t>220d </a:t>
            </a:r>
            <a:endParaRPr lang="en-US" sz="2667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534400" y="5664200"/>
            <a:ext cx="1117600" cy="455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Интернет контролни збир </a:t>
            </a:r>
            <a:r>
              <a:rPr lang="en-US" dirty="0" smtClean="0"/>
              <a:t>(</a:t>
            </a:r>
            <a:r>
              <a:rPr lang="sr-Cyrl-RS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RS" sz="3733" dirty="0" smtClean="0"/>
              <a:t>Прихватање</a:t>
            </a:r>
            <a:r>
              <a:rPr lang="en-US" sz="3200" dirty="0" smtClean="0"/>
              <a:t>:</a:t>
            </a:r>
            <a:endParaRPr lang="en-US" sz="3200" dirty="0"/>
          </a:p>
          <a:p>
            <a:pPr>
              <a:buFont typeface="+mj-lt"/>
              <a:buAutoNum type="arabicPeriod"/>
            </a:pPr>
            <a:r>
              <a:rPr lang="sr-Cyrl-RS" sz="3600" dirty="0"/>
              <a:t>Сложити </a:t>
            </a:r>
            <a:r>
              <a:rPr lang="sr-Cyrl-RS" sz="3600" dirty="0" smtClean="0"/>
              <a:t>примљене податке </a:t>
            </a:r>
            <a:r>
              <a:rPr lang="sr-Cyrl-RS" sz="3600" dirty="0"/>
              <a:t>као 16 битне речи једну испод </a:t>
            </a:r>
            <a:r>
              <a:rPr lang="sr-Cyrl-RS" sz="3600" dirty="0" smtClean="0"/>
              <a:t>друге (укључујући и реч за контролни збир)</a:t>
            </a:r>
            <a:endParaRPr lang="en-US" sz="2400" dirty="0"/>
          </a:p>
          <a:p>
            <a:pPr marL="385224" indent="-385224">
              <a:buFont typeface="+mj-lt"/>
              <a:buAutoNum type="arabicPeriod"/>
            </a:pPr>
            <a:r>
              <a:rPr lang="sr-Cyrl-RS" sz="3600" dirty="0" smtClean="0"/>
              <a:t>Ако постоји пренос са позиције највише тежине, додамо га на најнижи бит</a:t>
            </a:r>
            <a:endParaRPr lang="en-US" sz="3600" dirty="0"/>
          </a:p>
          <a:p>
            <a:pPr marL="385224" indent="-385224">
              <a:buFont typeface="+mj-lt"/>
              <a:buAutoNum type="arabicPeriod"/>
            </a:pPr>
            <a:r>
              <a:rPr lang="sr-Cyrl-RS" sz="3600" dirty="0" smtClean="0"/>
              <a:t>Негирамо резултат и проверимо да ли је 0</a:t>
            </a:r>
            <a:r>
              <a:rPr lang="en-US" sz="3600" dirty="0" smtClean="0"/>
              <a:t>; </a:t>
            </a:r>
            <a:r>
              <a:rPr lang="sr-Cyrl-RS" sz="3600" dirty="0" smtClean="0"/>
              <a:t>ако јесте, онда је све у ред</a:t>
            </a:r>
            <a:endParaRPr lang="en-US" sz="3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9085019" y="3789762"/>
            <a:ext cx="64648" cy="1927107"/>
            <a:chOff x="7315200" y="2724150"/>
            <a:chExt cx="48486" cy="144533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>
              <a:off x="7315200" y="2724150"/>
              <a:ext cx="0" cy="2484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7363686" y="394088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9" name="Rectangle 28"/>
          <p:cNvSpPr/>
          <p:nvPr/>
        </p:nvSpPr>
        <p:spPr>
          <a:xfrm>
            <a:off x="8128001" y="3377096"/>
            <a:ext cx="1682599" cy="284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4" name="Group 13"/>
          <p:cNvGrpSpPr/>
          <p:nvPr/>
        </p:nvGrpSpPr>
        <p:grpSpPr>
          <a:xfrm>
            <a:off x="8028992" y="1452961"/>
            <a:ext cx="1826206" cy="4689361"/>
            <a:chOff x="6523182" y="971550"/>
            <a:chExt cx="1369655" cy="3517021"/>
          </a:xfrm>
        </p:grpSpPr>
        <p:sp>
          <p:nvSpPr>
            <p:cNvPr id="15" name="TextBox 14"/>
            <p:cNvSpPr txBox="1"/>
            <p:nvPr/>
          </p:nvSpPr>
          <p:spPr>
            <a:xfrm>
              <a:off x="6523182" y="971550"/>
              <a:ext cx="1369655" cy="351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667" b="1" dirty="0">
                  <a:latin typeface="Courier New" pitchFamily="49" charset="0"/>
                  <a:cs typeface="Courier New" pitchFamily="49" charset="0"/>
                </a:rPr>
                <a:t>0001 </a:t>
              </a:r>
            </a:p>
            <a:p>
              <a:pPr algn="r">
                <a:lnSpc>
                  <a:spcPct val="80000"/>
                </a:lnSpc>
              </a:pPr>
              <a:r>
                <a:rPr lang="en-US" sz="2667" b="1" dirty="0">
                  <a:latin typeface="Courier New" pitchFamily="49" charset="0"/>
                  <a:cs typeface="Courier New" pitchFamily="49" charset="0"/>
                </a:rPr>
                <a:t>f203 </a:t>
              </a:r>
            </a:p>
            <a:p>
              <a:pPr algn="r">
                <a:lnSpc>
                  <a:spcPct val="80000"/>
                </a:lnSpc>
              </a:pPr>
              <a:r>
                <a:rPr lang="en-US" sz="2667" b="1" dirty="0">
                  <a:latin typeface="Courier New" pitchFamily="49" charset="0"/>
                  <a:cs typeface="Courier New" pitchFamily="49" charset="0"/>
                </a:rPr>
                <a:t>f4f5 </a:t>
              </a:r>
            </a:p>
            <a:p>
              <a:pPr algn="r">
                <a:lnSpc>
                  <a:spcPct val="80000"/>
                </a:lnSpc>
              </a:pPr>
              <a:r>
                <a:rPr lang="en-US" sz="2667" b="1" dirty="0">
                  <a:latin typeface="Courier New" pitchFamily="49" charset="0"/>
                  <a:cs typeface="Courier New" pitchFamily="49" charset="0"/>
                </a:rPr>
                <a:t>f6f7 </a:t>
              </a:r>
            </a:p>
            <a:p>
              <a:pPr algn="r">
                <a:lnSpc>
                  <a:spcPct val="80000"/>
                </a:lnSpc>
              </a:pPr>
              <a:r>
                <a:rPr lang="en-US" sz="2667" b="1" dirty="0">
                  <a:latin typeface="Courier New" pitchFamily="49" charset="0"/>
                  <a:cs typeface="Courier New" pitchFamily="49" charset="0"/>
                </a:rPr>
                <a:t>+ 220d </a:t>
              </a:r>
            </a:p>
            <a:p>
              <a:pPr algn="r">
                <a:lnSpc>
                  <a:spcPct val="80000"/>
                </a:lnSpc>
              </a:pPr>
              <a:r>
                <a:rPr lang="en-US" sz="2667" b="1" dirty="0">
                  <a:latin typeface="Courier New" pitchFamily="49" charset="0"/>
                  <a:cs typeface="Courier New" pitchFamily="49" charset="0"/>
                </a:rPr>
                <a:t>------ </a:t>
              </a:r>
            </a:p>
            <a:p>
              <a:pPr algn="r">
                <a:lnSpc>
                  <a:spcPct val="80000"/>
                </a:lnSpc>
              </a:pPr>
              <a:r>
                <a:rPr lang="en-US" sz="2667" b="1" dirty="0">
                  <a:latin typeface="Courier New" pitchFamily="49" charset="0"/>
                  <a:cs typeface="Courier New" pitchFamily="49" charset="0"/>
                </a:rPr>
                <a:t>2fffd </a:t>
              </a:r>
            </a:p>
            <a:p>
              <a:pPr algn="r">
                <a:lnSpc>
                  <a:spcPct val="80000"/>
                </a:lnSpc>
              </a:pPr>
              <a:r>
                <a:rPr lang="en-US" sz="2667" b="1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algn="r">
                <a:lnSpc>
                  <a:spcPct val="80000"/>
                </a:lnSpc>
              </a:pPr>
              <a:r>
                <a:rPr lang="en-US" sz="2667" b="1" dirty="0" err="1">
                  <a:latin typeface="Courier New" pitchFamily="49" charset="0"/>
                  <a:cs typeface="Courier New" pitchFamily="49" charset="0"/>
                </a:rPr>
                <a:t>fffd</a:t>
              </a:r>
              <a:r>
                <a:rPr lang="en-US" sz="2667" b="1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algn="r">
                <a:lnSpc>
                  <a:spcPct val="80000"/>
                </a:lnSpc>
              </a:pPr>
              <a:r>
                <a:rPr lang="en-US" sz="2667" b="1" dirty="0">
                  <a:latin typeface="Courier New" pitchFamily="49" charset="0"/>
                  <a:cs typeface="Courier New" pitchFamily="49" charset="0"/>
                </a:rPr>
                <a:t>+    2 </a:t>
              </a:r>
            </a:p>
            <a:p>
              <a:pPr algn="r">
                <a:lnSpc>
                  <a:spcPct val="80000"/>
                </a:lnSpc>
              </a:pPr>
              <a:r>
                <a:rPr lang="en-US" sz="2667" b="1" dirty="0">
                  <a:latin typeface="Courier New" pitchFamily="49" charset="0"/>
                  <a:cs typeface="Courier New" pitchFamily="49" charset="0"/>
                </a:rPr>
                <a:t>------ </a:t>
              </a:r>
            </a:p>
            <a:p>
              <a:pPr algn="r">
                <a:lnSpc>
                  <a:spcPct val="80000"/>
                </a:lnSpc>
              </a:pPr>
              <a:r>
                <a:rPr lang="en-US" sz="2667" b="1" dirty="0" err="1">
                  <a:latin typeface="Courier New" pitchFamily="49" charset="0"/>
                  <a:cs typeface="Courier New" pitchFamily="49" charset="0"/>
                </a:rPr>
                <a:t>ffff</a:t>
              </a:r>
              <a:r>
                <a:rPr lang="en-US" sz="2667" b="1" dirty="0"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algn="r">
                <a:lnSpc>
                  <a:spcPct val="80000"/>
                </a:lnSpc>
              </a:pPr>
              <a:endParaRPr lang="en-US" sz="2667" b="1" dirty="0">
                <a:latin typeface="Courier New" pitchFamily="49" charset="0"/>
                <a:cs typeface="Courier New" pitchFamily="49" charset="0"/>
              </a:endParaRPr>
            </a:p>
            <a:p>
              <a:pPr algn="r">
                <a:lnSpc>
                  <a:spcPct val="80000"/>
                </a:lnSpc>
              </a:pPr>
              <a:r>
                <a:rPr lang="en-US" sz="2667" b="1" dirty="0">
                  <a:latin typeface="Courier New" pitchFamily="49" charset="0"/>
                  <a:cs typeface="Courier New" pitchFamily="49" charset="0"/>
                </a:rPr>
                <a:t>   0000 </a:t>
              </a:r>
              <a:endParaRPr lang="en-US" sz="2667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315200" y="2724150"/>
              <a:ext cx="0" cy="2484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363686" y="394088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654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Цикличка провера редундансе </a:t>
            </a:r>
            <a:r>
              <a:rPr lang="en-US" dirty="0" smtClean="0"/>
              <a:t>(CRC)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10797092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Још боља детекција</a:t>
            </a:r>
            <a:endParaRPr lang="en-US" sz="3733" dirty="0"/>
          </a:p>
          <a:p>
            <a:pPr lvl="1"/>
            <a:r>
              <a:rPr lang="sr-Cyrl-RS" sz="3200" dirty="0" smtClean="0"/>
              <a:t>Секвенца битова се сматра полиномом чији су коефицијенти само нуле и јединице</a:t>
            </a:r>
          </a:p>
          <a:p>
            <a:pPr lvl="1"/>
            <a:r>
              <a:rPr lang="sr-Cyrl-RS" sz="3200" dirty="0" smtClean="0"/>
              <a:t>За датих </a:t>
            </a:r>
            <a:r>
              <a:rPr lang="en-US" sz="3200" dirty="0" smtClean="0"/>
              <a:t>n</a:t>
            </a:r>
            <a:r>
              <a:rPr lang="sr-Cyrl-RS" sz="3200" dirty="0" smtClean="0"/>
              <a:t> битова података, генеришемо</a:t>
            </a:r>
            <a:r>
              <a:rPr lang="en-US" sz="3200" dirty="0" smtClean="0"/>
              <a:t> k</a:t>
            </a:r>
            <a:r>
              <a:rPr lang="sr-Cyrl-RS" sz="3200" dirty="0" smtClean="0"/>
              <a:t> контролних битова</a:t>
            </a:r>
            <a:r>
              <a:rPr lang="en-US" sz="3200" dirty="0" smtClean="0"/>
              <a:t> </a:t>
            </a:r>
            <a:r>
              <a:rPr lang="sr-Cyrl-RS" sz="3200" dirty="0" smtClean="0"/>
              <a:t>тако </a:t>
            </a:r>
            <a:r>
              <a:rPr lang="en-US" sz="3200" dirty="0" err="1" smtClean="0"/>
              <a:t>n+k</a:t>
            </a:r>
            <a:r>
              <a:rPr lang="sr-Cyrl-RS" sz="3200" dirty="0" smtClean="0"/>
              <a:t> битова буде број дељив са неким унапред одабраним полиномом</a:t>
            </a:r>
            <a:r>
              <a:rPr lang="en-US" sz="3200" dirty="0" smtClean="0"/>
              <a:t> </a:t>
            </a:r>
            <a:r>
              <a:rPr lang="sr-Cyrl-RS" sz="3200" dirty="0" smtClean="0"/>
              <a:t>односно бројем </a:t>
            </a:r>
            <a:r>
              <a:rPr lang="en-US" sz="3200" dirty="0" smtClean="0"/>
              <a:t>C</a:t>
            </a:r>
            <a:endParaRPr lang="sr-Cyrl-RS" sz="3200" dirty="0" smtClean="0"/>
          </a:p>
          <a:p>
            <a:pPr lvl="1"/>
            <a:r>
              <a:rPr lang="sr-Cyrl-RS" sz="3200" dirty="0" smtClean="0"/>
              <a:t>Број </a:t>
            </a:r>
            <a:r>
              <a:rPr lang="sr-Latn-RS" sz="3200" dirty="0" smtClean="0"/>
              <a:t>C </a:t>
            </a:r>
            <a:r>
              <a:rPr lang="sr-Cyrl-RS" sz="3200" dirty="0" smtClean="0"/>
              <a:t>се назива генератор и знају га и пошиљалац и прималац</a:t>
            </a:r>
          </a:p>
        </p:txBody>
      </p:sp>
    </p:spTree>
    <p:extLst>
      <p:ext uri="{BB962C8B-B14F-4D97-AF65-F5344CB8AC3E}">
        <p14:creationId xmlns:p14="http://schemas.microsoft.com/office/powerpoint/2010/main" val="21769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9441628" cy="4775200"/>
          </a:xfrm>
        </p:spPr>
        <p:txBody>
          <a:bodyPr>
            <a:normAutofit/>
          </a:bodyPr>
          <a:lstStyle/>
          <a:p>
            <a:r>
              <a:rPr lang="sr-Cyrl-RS" dirty="0" smtClean="0"/>
              <a:t>Пример:</a:t>
            </a:r>
            <a:endParaRPr lang="en-US" dirty="0" smtClean="0"/>
          </a:p>
          <a:p>
            <a:pPr lvl="1"/>
            <a:r>
              <a:rPr lang="en-US" dirty="0" smtClean="0"/>
              <a:t>10011010 </a:t>
            </a:r>
            <a:r>
              <a:rPr lang="sr-Cyrl-RS" dirty="0" smtClean="0"/>
              <a:t>је полином</a:t>
            </a:r>
            <a:r>
              <a:rPr lang="en-US" dirty="0" smtClean="0"/>
              <a:t> x</a:t>
            </a:r>
            <a:r>
              <a:rPr lang="en-US" sz="4267" baseline="30000" dirty="0"/>
              <a:t>7</a:t>
            </a:r>
            <a:r>
              <a:rPr lang="en-US" dirty="0" smtClean="0"/>
              <a:t> + x</a:t>
            </a:r>
            <a:r>
              <a:rPr lang="en-US" sz="4267" baseline="30000" dirty="0"/>
              <a:t>4</a:t>
            </a:r>
            <a:r>
              <a:rPr lang="en-US" dirty="0" smtClean="0"/>
              <a:t> + x</a:t>
            </a:r>
            <a:r>
              <a:rPr lang="en-US" sz="4267" baseline="30000" dirty="0"/>
              <a:t>3</a:t>
            </a:r>
            <a:r>
              <a:rPr lang="en-US" dirty="0" smtClean="0"/>
              <a:t> + x</a:t>
            </a:r>
            <a:r>
              <a:rPr lang="en-US" sz="4267" baseline="30000" dirty="0"/>
              <a:t>1</a:t>
            </a:r>
            <a:r>
              <a:rPr lang="en-US" dirty="0" smtClean="0"/>
              <a:t> </a:t>
            </a:r>
          </a:p>
          <a:p>
            <a:pPr lvl="1"/>
            <a:r>
              <a:rPr lang="sr-Cyrl-RS" dirty="0" smtClean="0"/>
              <a:t>Даље радимо са бинарним вредностима и аритметиком по модулу 2 </a:t>
            </a:r>
            <a:br>
              <a:rPr lang="sr-Cyrl-RS" dirty="0" smtClean="0"/>
            </a:br>
            <a:r>
              <a:rPr lang="sr-Cyrl-RS" dirty="0" smtClean="0"/>
              <a:t>(игноришемо потенцијалне преносе са највише позиције)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 (3)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9785873" cy="4775200"/>
          </a:xfrm>
        </p:spPr>
        <p:txBody>
          <a:bodyPr>
            <a:normAutofit/>
          </a:bodyPr>
          <a:lstStyle/>
          <a:p>
            <a:r>
              <a:rPr lang="sr-Cyrl-RS" u="sng" dirty="0" smtClean="0"/>
              <a:t>Слање података</a:t>
            </a:r>
            <a:r>
              <a:rPr lang="en-US" sz="4000" u="sng" dirty="0" smtClean="0"/>
              <a:t>:</a:t>
            </a:r>
          </a:p>
          <a:p>
            <a:pPr marL="761981" indent="-685783">
              <a:buFont typeface="+mj-lt"/>
              <a:buAutoNum type="arabicPeriod"/>
            </a:pPr>
            <a:r>
              <a:rPr lang="sr-Cyrl-RS" dirty="0" smtClean="0"/>
              <a:t>Проширити </a:t>
            </a:r>
            <a:r>
              <a:rPr lang="sr-Latn-RS" dirty="0" smtClean="0"/>
              <a:t>n </a:t>
            </a:r>
            <a:r>
              <a:rPr lang="sr-Cyrl-RS" dirty="0" smtClean="0"/>
              <a:t>битова података са </a:t>
            </a:r>
            <a:r>
              <a:rPr lang="sr-Latn-RS" dirty="0" smtClean="0"/>
              <a:t>k </a:t>
            </a:r>
            <a:r>
              <a:rPr lang="sr-Cyrl-RS" dirty="0" smtClean="0"/>
              <a:t>нула</a:t>
            </a:r>
            <a:endParaRPr lang="en-US" dirty="0"/>
          </a:p>
          <a:p>
            <a:pPr marL="761981" indent="-685783">
              <a:buFont typeface="+mj-lt"/>
              <a:buAutoNum type="arabicPeriod"/>
            </a:pPr>
            <a:r>
              <a:rPr lang="sr-Cyrl-RS" dirty="0" smtClean="0"/>
              <a:t>Поделити број са одабраним бројем </a:t>
            </a:r>
            <a:r>
              <a:rPr lang="en-US" dirty="0" smtClean="0"/>
              <a:t>C</a:t>
            </a:r>
            <a:endParaRPr lang="en-US" dirty="0"/>
          </a:p>
          <a:p>
            <a:pPr marL="761981" indent="-685783">
              <a:buFont typeface="+mj-lt"/>
              <a:buAutoNum type="arabicPeriod"/>
            </a:pPr>
            <a:r>
              <a:rPr lang="sr-Cyrl-RS" dirty="0" smtClean="0"/>
              <a:t>Задржимо само остатак, количних нас не занима</a:t>
            </a:r>
            <a:endParaRPr lang="en-US" dirty="0"/>
          </a:p>
          <a:p>
            <a:pPr marL="761981" indent="-685783">
              <a:buFont typeface="+mj-lt"/>
              <a:buAutoNum type="arabicPeriod"/>
            </a:pPr>
            <a:r>
              <a:rPr lang="sr-Cyrl-RS" dirty="0" smtClean="0"/>
              <a:t>Додамо остатак на проширени број</a:t>
            </a:r>
            <a:endParaRPr lang="en-US" sz="2800" dirty="0"/>
          </a:p>
          <a:p>
            <a:r>
              <a:rPr lang="sr-Cyrl-RS" u="sng" dirty="0" smtClean="0"/>
              <a:t>Примање података</a:t>
            </a:r>
            <a:r>
              <a:rPr lang="en-US" u="sng" dirty="0" smtClean="0"/>
              <a:t>:</a:t>
            </a:r>
          </a:p>
          <a:p>
            <a:pPr marL="761981" indent="-685783">
              <a:buFont typeface="+mj-lt"/>
              <a:buAutoNum type="arabicPeriod"/>
            </a:pPr>
            <a:r>
              <a:rPr lang="sr-Cyrl-RS" dirty="0" smtClean="0"/>
              <a:t>Поделити поруку са бројем </a:t>
            </a:r>
            <a:r>
              <a:rPr lang="sr-Latn-RS" dirty="0" smtClean="0"/>
              <a:t>C </a:t>
            </a:r>
            <a:r>
              <a:rPr lang="sr-Cyrl-RS" dirty="0" smtClean="0"/>
              <a:t>и проверити да ли је остатак при дељењу једнак нули</a:t>
            </a:r>
            <a:endParaRPr lang="en-US" dirty="0"/>
          </a:p>
          <a:p>
            <a:pPr marL="761981" indent="-685783">
              <a:buFont typeface="+mj-lt"/>
              <a:buAutoNum type="arabicPeriod"/>
            </a:pP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6683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Одговорност слоја везе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9882692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Пренос </a:t>
            </a:r>
            <a:r>
              <a:rPr lang="sr-Cyrl-RS" sz="3733" u="sng" dirty="0" smtClean="0"/>
              <a:t>оквира</a:t>
            </a:r>
            <a:r>
              <a:rPr lang="sr-Cyrl-RS" sz="3733" dirty="0" smtClean="0"/>
              <a:t> путем једног или више повезаних комуникационих канала</a:t>
            </a:r>
            <a:endParaRPr lang="en-US" sz="3733" dirty="0"/>
          </a:p>
          <a:p>
            <a:pPr lvl="1"/>
            <a:r>
              <a:rPr lang="sr-Cyrl-RS" sz="3200" dirty="0" smtClean="0"/>
              <a:t>Оквири су фиксиране величине</a:t>
            </a:r>
            <a:endParaRPr lang="en-US" sz="3200" dirty="0"/>
          </a:p>
          <a:p>
            <a:pPr lvl="1"/>
            <a:r>
              <a:rPr lang="sr-Cyrl-RS" sz="3200" dirty="0" smtClean="0"/>
              <a:t>Наслања се на физички слој</a:t>
            </a:r>
            <a:endParaRPr lang="en-US" sz="3200" u="sng" dirty="0"/>
          </a:p>
        </p:txBody>
      </p:sp>
      <p:grpSp>
        <p:nvGrpSpPr>
          <p:cNvPr id="53" name="Group 52"/>
          <p:cNvGrpSpPr/>
          <p:nvPr/>
        </p:nvGrpSpPr>
        <p:grpSpPr>
          <a:xfrm>
            <a:off x="1122892" y="4038565"/>
            <a:ext cx="5810251" cy="1025827"/>
            <a:chOff x="698841" y="3181323"/>
            <a:chExt cx="4357688" cy="769370"/>
          </a:xfrm>
        </p:grpSpPr>
        <p:cxnSp>
          <p:nvCxnSpPr>
            <p:cNvPr id="22" name="Straight Connector 21"/>
            <p:cNvCxnSpPr>
              <a:stCxn id="41" idx="3"/>
              <a:endCxn id="32" idx="1"/>
            </p:cNvCxnSpPr>
            <p:nvPr/>
          </p:nvCxnSpPr>
          <p:spPr>
            <a:xfrm>
              <a:off x="896485" y="3777570"/>
              <a:ext cx="1728446" cy="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32" idx="3"/>
              <a:endCxn id="42" idx="1"/>
            </p:cNvCxnSpPr>
            <p:nvPr/>
          </p:nvCxnSpPr>
          <p:spPr>
            <a:xfrm flipV="1">
              <a:off x="3340894" y="3777570"/>
              <a:ext cx="1517992" cy="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931" y="3627255"/>
              <a:ext cx="715963" cy="30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39"/>
            <p:cNvGrpSpPr/>
            <p:nvPr/>
          </p:nvGrpSpPr>
          <p:grpSpPr>
            <a:xfrm>
              <a:off x="698841" y="3181323"/>
              <a:ext cx="4357688" cy="769370"/>
              <a:chOff x="2794452" y="2304632"/>
              <a:chExt cx="4357688" cy="618105"/>
            </a:xfrm>
          </p:grpSpPr>
          <p:sp>
            <p:nvSpPr>
              <p:cNvPr id="41" name="Rectangle 4"/>
              <p:cNvSpPr>
                <a:spLocks noChangeArrowheads="1"/>
              </p:cNvSpPr>
              <p:nvPr/>
            </p:nvSpPr>
            <p:spPr bwMode="auto">
              <a:xfrm>
                <a:off x="2794452" y="2644564"/>
                <a:ext cx="197644" cy="2781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6954496" y="2644564"/>
                <a:ext cx="197644" cy="2781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43" name="Line 6"/>
              <p:cNvSpPr>
                <a:spLocks noChangeShapeType="1"/>
              </p:cNvSpPr>
              <p:nvPr/>
            </p:nvSpPr>
            <p:spPr bwMode="auto">
              <a:xfrm>
                <a:off x="3111500" y="2428236"/>
                <a:ext cx="3810000" cy="0"/>
              </a:xfrm>
              <a:prstGeom prst="line">
                <a:avLst/>
              </a:prstGeom>
              <a:noFill/>
              <a:ln w="76200">
                <a:solidFill>
                  <a:schemeClr val="bg2">
                    <a:lumMod val="75000"/>
                  </a:schemeClr>
                </a:solidFill>
                <a:miter lim="800000"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en-US" sz="2400"/>
              </a:p>
            </p:txBody>
          </p:sp>
          <p:sp>
            <p:nvSpPr>
              <p:cNvPr id="45" name="AutoShape 8"/>
              <p:cNvSpPr>
                <a:spLocks noChangeArrowheads="1"/>
              </p:cNvSpPr>
              <p:nvPr/>
            </p:nvSpPr>
            <p:spPr bwMode="auto">
              <a:xfrm>
                <a:off x="4572111" y="2304632"/>
                <a:ext cx="1089026" cy="247304"/>
              </a:xfrm>
              <a:prstGeom prst="homePlate">
                <a:avLst>
                  <a:gd name="adj" fmla="val 57832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/>
                <a:r>
                  <a:rPr lang="sr-Cyrl-RS" sz="2667" dirty="0" smtClean="0"/>
                  <a:t>Оквир</a:t>
                </a:r>
                <a:endParaRPr lang="en-US" sz="2667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00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 (4)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4516" y="1951673"/>
            <a:ext cx="2634054" cy="41545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3733" dirty="0" smtClean="0"/>
              <a:t>Подаци</a:t>
            </a:r>
            <a:r>
              <a:rPr lang="en-US" sz="3733" dirty="0" smtClean="0"/>
              <a:t>:</a:t>
            </a:r>
            <a:endParaRPr lang="en-US" sz="3733" dirty="0"/>
          </a:p>
          <a:p>
            <a:pPr algn="ctr"/>
            <a:r>
              <a:rPr lang="en-US" sz="3733" dirty="0"/>
              <a:t>1101011111</a:t>
            </a:r>
          </a:p>
          <a:p>
            <a:pPr algn="ctr"/>
            <a:endParaRPr lang="en-US" sz="1333" dirty="0"/>
          </a:p>
          <a:p>
            <a:pPr algn="ctr"/>
            <a:r>
              <a:rPr lang="sr-Cyrl-RS" sz="3733" dirty="0" smtClean="0"/>
              <a:t>Делилац</a:t>
            </a:r>
            <a:r>
              <a:rPr lang="en-US" sz="3733" dirty="0" smtClean="0"/>
              <a:t>:</a:t>
            </a:r>
            <a:endParaRPr lang="en-US" sz="3733" dirty="0"/>
          </a:p>
          <a:p>
            <a:pPr algn="ctr"/>
            <a:r>
              <a:rPr lang="en-US" sz="3733" dirty="0"/>
              <a:t>C(x)=x</a:t>
            </a:r>
            <a:r>
              <a:rPr lang="en-US" sz="3733" baseline="30000" dirty="0"/>
              <a:t>4</a:t>
            </a:r>
            <a:r>
              <a:rPr lang="en-US" sz="3733" dirty="0"/>
              <a:t>+x</a:t>
            </a:r>
            <a:r>
              <a:rPr lang="en-US" sz="3733" baseline="30000" dirty="0"/>
              <a:t>1</a:t>
            </a:r>
            <a:r>
              <a:rPr lang="en-US" sz="3733" dirty="0"/>
              <a:t>+1</a:t>
            </a:r>
          </a:p>
          <a:p>
            <a:pPr algn="ctr"/>
            <a:r>
              <a:rPr lang="en-US" sz="3733" dirty="0"/>
              <a:t>C = 10011</a:t>
            </a:r>
          </a:p>
          <a:p>
            <a:pPr algn="ctr"/>
            <a:r>
              <a:rPr lang="en-US" sz="3733" dirty="0"/>
              <a:t>k = 4 </a:t>
            </a:r>
          </a:p>
          <a:p>
            <a:pPr algn="ctr"/>
            <a:endParaRPr lang="en-US" sz="2667" dirty="0"/>
          </a:p>
        </p:txBody>
      </p:sp>
      <p:grpSp>
        <p:nvGrpSpPr>
          <p:cNvPr id="15" name="Group 14"/>
          <p:cNvGrpSpPr/>
          <p:nvPr/>
        </p:nvGrpSpPr>
        <p:grpSpPr>
          <a:xfrm>
            <a:off x="3251201" y="1951673"/>
            <a:ext cx="7823200" cy="666787"/>
            <a:chOff x="2819400" y="1463754"/>
            <a:chExt cx="5867400" cy="500090"/>
          </a:xfrm>
        </p:grpSpPr>
        <p:sp>
          <p:nvSpPr>
            <p:cNvPr id="6" name="TextBox 5"/>
            <p:cNvSpPr txBox="1"/>
            <p:nvPr/>
          </p:nvSpPr>
          <p:spPr>
            <a:xfrm>
              <a:off x="2819400" y="1463754"/>
              <a:ext cx="4823677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sz="3733" dirty="0"/>
                <a:t>1 0 0 1 1 1  1  0  1  0  1  1  1  1  1 </a:t>
              </a:r>
            </a:p>
          </p:txBody>
        </p:sp>
        <p:cxnSp>
          <p:nvCxnSpPr>
            <p:cNvPr id="10" name="Elbow Connector 9"/>
            <p:cNvCxnSpPr/>
            <p:nvPr/>
          </p:nvCxnSpPr>
          <p:spPr>
            <a:xfrm flipV="1">
              <a:off x="4191000" y="1463754"/>
              <a:ext cx="4495800" cy="461666"/>
            </a:xfrm>
            <a:prstGeom prst="bentConnector3">
              <a:avLst>
                <a:gd name="adj1" fmla="val 3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236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 (5)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422400" y="1295401"/>
            <a:ext cx="9347200" cy="5089871"/>
            <a:chOff x="2848172" y="2411839"/>
            <a:chExt cx="5905106" cy="414136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8657"/>
            <a:stretch/>
          </p:blipFill>
          <p:spPr bwMode="auto">
            <a:xfrm>
              <a:off x="2848172" y="2411839"/>
              <a:ext cx="5905106" cy="414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5686425" y="2657475"/>
              <a:ext cx="676275" cy="161925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676900" y="6181725"/>
              <a:ext cx="676275" cy="161925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67375" y="5886450"/>
              <a:ext cx="676275" cy="161925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5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Детекција грешака у пракси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11049000" cy="4775200"/>
          </a:xfrm>
        </p:spPr>
        <p:txBody>
          <a:bodyPr>
            <a:normAutofit/>
          </a:bodyPr>
          <a:lstStyle/>
          <a:p>
            <a:r>
              <a:rPr lang="sr-Cyrl-RS" dirty="0"/>
              <a:t>Од генератора зависи и квалитет </a:t>
            </a:r>
            <a:r>
              <a:rPr lang="sr-Cyrl-RS" dirty="0" smtClean="0"/>
              <a:t>детекције</a:t>
            </a:r>
            <a:br>
              <a:rPr lang="sr-Cyrl-RS" dirty="0" smtClean="0"/>
            </a:br>
            <a:r>
              <a:rPr lang="sr-Cyrl-RS" dirty="0" smtClean="0"/>
              <a:t>(</a:t>
            </a:r>
            <a:r>
              <a:rPr lang="sr-Cyrl-RS" dirty="0"/>
              <a:t>теорија </a:t>
            </a:r>
            <a:r>
              <a:rPr lang="sr-Cyrl-RS" dirty="0" smtClean="0"/>
              <a:t>бројева и емпиријска анализа, ...)</a:t>
            </a:r>
          </a:p>
          <a:p>
            <a:pPr lvl="1"/>
            <a:r>
              <a:rPr lang="sr-Cyrl-RS" dirty="0" smtClean="0"/>
              <a:t>Стандардни </a:t>
            </a:r>
            <a:r>
              <a:rPr lang="en-US" dirty="0" smtClean="0"/>
              <a:t>CRC-32 </a:t>
            </a:r>
            <a:r>
              <a:rPr lang="sr-Cyrl-RS" dirty="0" smtClean="0"/>
              <a:t>користи</a:t>
            </a:r>
            <a:r>
              <a:rPr lang="en-US" dirty="0" smtClean="0"/>
              <a:t> </a:t>
            </a:r>
            <a:r>
              <a:rPr lang="en-US" dirty="0"/>
              <a:t>1 0000 0100    1100 0001 0001 1101 1011 </a:t>
            </a:r>
            <a:r>
              <a:rPr lang="en-US" dirty="0" smtClean="0"/>
              <a:t>0111 </a:t>
            </a:r>
            <a:endParaRPr lang="sr-Cyrl-RS" dirty="0" smtClean="0"/>
          </a:p>
          <a:p>
            <a:r>
              <a:rPr lang="en-US" dirty="0" smtClean="0"/>
              <a:t>CRC</a:t>
            </a:r>
            <a:r>
              <a:rPr lang="sr-Cyrl-RS" dirty="0" smtClean="0"/>
              <a:t> се често користе у:</a:t>
            </a:r>
            <a:endParaRPr lang="en-US" dirty="0" smtClean="0"/>
          </a:p>
          <a:p>
            <a:pPr lvl="1"/>
            <a:r>
              <a:rPr lang="en-US" dirty="0" smtClean="0"/>
              <a:t>Ethernet, 802.11, ADSL, </a:t>
            </a:r>
            <a:r>
              <a:rPr lang="sr-Cyrl-RS" dirty="0" smtClean="0"/>
              <a:t>Кабловска, </a:t>
            </a:r>
            <a:r>
              <a:rPr lang="en-US" dirty="0" smtClean="0"/>
              <a:t>…</a:t>
            </a:r>
          </a:p>
          <a:p>
            <a:r>
              <a:rPr lang="sr-Cyrl-RS" dirty="0" smtClean="0"/>
              <a:t>Контролни збир, иако лошији, користи се на вишим слојевима</a:t>
            </a:r>
          </a:p>
          <a:p>
            <a:pPr lvl="1"/>
            <a:r>
              <a:rPr lang="en-US" dirty="0" smtClean="0"/>
              <a:t>IP, TCP, UDP … </a:t>
            </a:r>
          </a:p>
          <a:p>
            <a:r>
              <a:rPr lang="sr-Cyrl-RS" dirty="0" smtClean="0"/>
              <a:t>Провера парности</a:t>
            </a:r>
            <a:endParaRPr lang="en-US" dirty="0" smtClean="0"/>
          </a:p>
          <a:p>
            <a:pPr lvl="1"/>
            <a:r>
              <a:rPr lang="sr-Cyrl-RS" dirty="0" smtClean="0"/>
              <a:t>Слабо се користи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Слој везе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Корекција </a:t>
            </a:r>
            <a:r>
              <a:rPr lang="sr-Cyrl-RS" dirty="0" smtClean="0"/>
              <a:t>грешака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Тема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9705474" cy="4470400"/>
          </a:xfrm>
        </p:spPr>
        <p:txBody>
          <a:bodyPr>
            <a:normAutofit/>
          </a:bodyPr>
          <a:lstStyle/>
          <a:p>
            <a:r>
              <a:rPr lang="sr-Cyrl-RS" sz="4000" dirty="0" smtClean="0"/>
              <a:t>Могуће је контруисати кодове који су у стању и да поправе грешку</a:t>
            </a:r>
            <a:r>
              <a:rPr lang="sr-Cyrl-RS" sz="4000" dirty="0"/>
              <a:t>:</a:t>
            </a:r>
            <a:endParaRPr lang="en-US" sz="4000" dirty="0"/>
          </a:p>
          <a:p>
            <a:pPr lvl="1"/>
            <a:r>
              <a:rPr lang="sr-Cyrl-RS" sz="3467" dirty="0" smtClean="0"/>
              <a:t>Хамингови кодови за корекцију</a:t>
            </a:r>
            <a:endParaRPr lang="en-US" sz="3467" b="1" dirty="0" smtClean="0"/>
          </a:p>
          <a:p>
            <a:pPr lvl="1"/>
            <a:r>
              <a:rPr lang="sr-Cyrl-RS" sz="3467" dirty="0" smtClean="0"/>
              <a:t>Остали кодови (нећемо обрадити)</a:t>
            </a:r>
            <a:endParaRPr lang="en-US" sz="4000" b="1" dirty="0">
              <a:solidFill>
                <a:schemeClr val="accent5"/>
              </a:solidFill>
            </a:endParaRPr>
          </a:p>
          <a:p>
            <a:pPr lvl="3"/>
            <a:endParaRPr lang="en-US" sz="2400" b="1" dirty="0"/>
          </a:p>
          <a:p>
            <a:r>
              <a:rPr lang="sr-Cyrl-RS" sz="4000" dirty="0" smtClean="0"/>
              <a:t>Шта ће нам корекција, ако можемо да детектујемо грешку и онда урадимо поновно слање (ретрансмисију)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25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Интуиција иза кодова за корекцију грешака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90599" y="1450789"/>
            <a:ext cx="9164619" cy="4775200"/>
          </a:xfrm>
        </p:spPr>
        <p:txBody>
          <a:bodyPr>
            <a:normAutofit fontScale="92500" lnSpcReduction="20000"/>
          </a:bodyPr>
          <a:lstStyle/>
          <a:p>
            <a:r>
              <a:rPr lang="sr-Cyrl-RS" sz="3733" dirty="0" smtClean="0"/>
              <a:t>Ако имамо Хамингов код са растојањем најмање </a:t>
            </a:r>
            <a:r>
              <a:rPr lang="en-US" sz="3733" dirty="0" smtClean="0"/>
              <a:t>3</a:t>
            </a:r>
            <a:r>
              <a:rPr lang="sr-Cyrl-RS" sz="3733" dirty="0" smtClean="0"/>
              <a:t> (</a:t>
            </a:r>
            <a:r>
              <a:rPr lang="sr-Latn-RS" sz="3733" dirty="0" smtClean="0"/>
              <a:t>HD</a:t>
            </a:r>
            <a:r>
              <a:rPr lang="en-US" sz="4000" dirty="0"/>
              <a:t> </a:t>
            </a:r>
            <a:r>
              <a:rPr lang="en-US" sz="4000" dirty="0" smtClean="0"/>
              <a:t>≥</a:t>
            </a:r>
            <a:r>
              <a:rPr lang="sr-Latn-RS" sz="4000" dirty="0" smtClean="0"/>
              <a:t>3)</a:t>
            </a:r>
            <a:endParaRPr lang="en-US" sz="3733" dirty="0"/>
          </a:p>
          <a:p>
            <a:pPr lvl="1"/>
            <a:r>
              <a:rPr lang="sr-Cyrl-RS" sz="3200" dirty="0" smtClean="0"/>
              <a:t>Потребно нам је </a:t>
            </a:r>
            <a:r>
              <a:rPr lang="en-US" sz="3200" dirty="0" smtClean="0"/>
              <a:t>≥</a:t>
            </a:r>
            <a:r>
              <a:rPr lang="en-US" sz="3200" dirty="0"/>
              <a:t>3 </a:t>
            </a:r>
            <a:r>
              <a:rPr lang="sr-Cyrl-RS" sz="3200" dirty="0" smtClean="0"/>
              <a:t>битова да пређемо из једне валидне речи у другу</a:t>
            </a:r>
            <a:endParaRPr lang="en-US" sz="3200" dirty="0"/>
          </a:p>
          <a:p>
            <a:pPr lvl="1"/>
            <a:r>
              <a:rPr lang="sr-Cyrl-RS" sz="3200" dirty="0" smtClean="0"/>
              <a:t>Једнобитне грешке ће, дакле, бити ближе некој јединственој валидној речи</a:t>
            </a:r>
            <a:endParaRPr lang="en-US" sz="2133" dirty="0"/>
          </a:p>
          <a:p>
            <a:r>
              <a:rPr lang="sr-Cyrl-RS" sz="3733" dirty="0" smtClean="0"/>
              <a:t>Под претпоставком да се може десити само једнобитна грешка, можемо да исправимо реч тако што ћемо је мапирати у најближу валидну</a:t>
            </a:r>
            <a:endParaRPr lang="en-US" sz="3733" dirty="0"/>
          </a:p>
          <a:p>
            <a:pPr lvl="1"/>
            <a:r>
              <a:rPr lang="sr-Cyrl-RS" sz="3200" dirty="0" smtClean="0"/>
              <a:t>Дакле, приступ ради</a:t>
            </a:r>
            <a:r>
              <a:rPr lang="en-US" sz="3200" dirty="0" smtClean="0"/>
              <a:t> </a:t>
            </a:r>
            <a:r>
              <a:rPr lang="sr-Cyrl-RS" sz="3200" dirty="0" smtClean="0"/>
              <a:t>ако </a:t>
            </a:r>
            <a:r>
              <a:rPr lang="en-US" sz="3200" dirty="0" smtClean="0"/>
              <a:t>HD </a:t>
            </a:r>
            <a:r>
              <a:rPr lang="en-US" sz="3200" dirty="0"/>
              <a:t>≥ 2d + </a:t>
            </a:r>
            <a:r>
              <a:rPr lang="en-US" sz="3200" dirty="0" smtClean="0"/>
              <a:t>1</a:t>
            </a:r>
            <a:r>
              <a:rPr lang="sr-Latn-RS" sz="3200" dirty="0" smtClean="0"/>
              <a:t>, </a:t>
            </a:r>
            <a:r>
              <a:rPr lang="sr-Cyrl-RS" sz="3200" dirty="0" smtClean="0"/>
              <a:t>где је </a:t>
            </a:r>
            <a:r>
              <a:rPr lang="sr-Latn-RS" sz="3200" dirty="0" smtClean="0"/>
              <a:t>d </a:t>
            </a:r>
            <a:r>
              <a:rPr lang="sr-Cyrl-RS" sz="3200" dirty="0" smtClean="0"/>
              <a:t>максимални очекивани број једнобитних грешака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98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Интуиција </a:t>
            </a:r>
            <a:r>
              <a:rPr lang="en-US" dirty="0" smtClean="0"/>
              <a:t>(2)</a:t>
            </a:r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2153780" y="2254476"/>
            <a:ext cx="5662727" cy="3816125"/>
            <a:chOff x="2202308" y="1607737"/>
            <a:chExt cx="4027742" cy="2714305"/>
          </a:xfrm>
        </p:grpSpPr>
        <p:grpSp>
          <p:nvGrpSpPr>
            <p:cNvPr id="64" name="Group 63"/>
            <p:cNvGrpSpPr/>
            <p:nvPr/>
          </p:nvGrpSpPr>
          <p:grpSpPr>
            <a:xfrm>
              <a:off x="2202308" y="1608050"/>
              <a:ext cx="2717568" cy="2713992"/>
              <a:chOff x="1905000" y="2571750"/>
              <a:chExt cx="1752600" cy="17502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905000" y="2571750"/>
                <a:ext cx="838200" cy="835893"/>
                <a:chOff x="1905000" y="2571750"/>
                <a:chExt cx="838200" cy="835893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733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905000" y="3486150"/>
                <a:ext cx="838200" cy="835893"/>
                <a:chOff x="1905000" y="2571750"/>
                <a:chExt cx="838200" cy="835893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733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819400" y="3486150"/>
                <a:ext cx="838200" cy="835893"/>
                <a:chOff x="1905000" y="2571750"/>
                <a:chExt cx="838200" cy="835893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819400" y="2571750"/>
                <a:ext cx="838200" cy="835893"/>
                <a:chOff x="1905000" y="2571750"/>
                <a:chExt cx="838200" cy="835893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</p:grpSp>
        <p:cxnSp>
          <p:nvCxnSpPr>
            <p:cNvPr id="66" name="Straight Arrow Connector 65"/>
            <p:cNvCxnSpPr/>
            <p:nvPr/>
          </p:nvCxnSpPr>
          <p:spPr>
            <a:xfrm flipH="1" flipV="1">
              <a:off x="4919877" y="3267346"/>
              <a:ext cx="368718" cy="2151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4431978" y="1883515"/>
              <a:ext cx="732443" cy="2541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962929" y="1607737"/>
              <a:ext cx="1196269" cy="766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Cyrl-RS" sz="3200" dirty="0" smtClean="0"/>
                <a:t>Валидна</a:t>
              </a:r>
              <a:br>
                <a:rPr lang="sr-Cyrl-RS" sz="3200" dirty="0" smtClean="0"/>
              </a:br>
              <a:r>
                <a:rPr lang="sr-Cyrl-RS" sz="3200" dirty="0" smtClean="0"/>
                <a:t>реч</a:t>
              </a:r>
              <a:endParaRPr lang="en-US" sz="3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02586" y="3290894"/>
              <a:ext cx="1227464" cy="626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sr-Cyrl-RS" sz="3200" dirty="0" smtClean="0"/>
                <a:t>Реч са </a:t>
              </a:r>
              <a:br>
                <a:rPr lang="sr-Cyrl-RS" sz="3200" dirty="0" smtClean="0"/>
              </a:br>
              <a:r>
                <a:rPr lang="sr-Cyrl-RS" sz="3200" dirty="0" smtClean="0"/>
                <a:t>грешком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51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Интуиција </a:t>
            </a:r>
            <a:r>
              <a:rPr lang="en-US" dirty="0" smtClean="0"/>
              <a:t>(3)</a:t>
            </a:r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663215" y="2102285"/>
            <a:ext cx="7932595" cy="3860802"/>
            <a:chOff x="587814" y="1575960"/>
            <a:chExt cx="5642237" cy="2746082"/>
          </a:xfrm>
        </p:grpSpPr>
        <p:grpSp>
          <p:nvGrpSpPr>
            <p:cNvPr id="64" name="Group 63"/>
            <p:cNvGrpSpPr/>
            <p:nvPr/>
          </p:nvGrpSpPr>
          <p:grpSpPr>
            <a:xfrm>
              <a:off x="2202308" y="1608050"/>
              <a:ext cx="2717568" cy="2713992"/>
              <a:chOff x="1905000" y="2571750"/>
              <a:chExt cx="1752600" cy="17502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905000" y="2571750"/>
                <a:ext cx="838200" cy="835893"/>
                <a:chOff x="1905000" y="2571750"/>
                <a:chExt cx="838200" cy="835893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733" dirty="0">
                      <a:solidFill>
                        <a:schemeClr val="tx1"/>
                      </a:solidFill>
                    </a:rPr>
                    <a:t>A</a:t>
                  </a: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905000" y="3486150"/>
                <a:ext cx="838200" cy="835893"/>
                <a:chOff x="1905000" y="2571750"/>
                <a:chExt cx="838200" cy="835893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733" dirty="0">
                      <a:solidFill>
                        <a:schemeClr val="tx1"/>
                      </a:solidFill>
                    </a:rPr>
                    <a:t>B</a:t>
                  </a: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819400" y="3486150"/>
                <a:ext cx="838200" cy="835893"/>
                <a:chOff x="1905000" y="2571750"/>
                <a:chExt cx="838200" cy="835893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2819400" y="2571750"/>
                <a:ext cx="838200" cy="835893"/>
                <a:chOff x="1905000" y="2571750"/>
                <a:chExt cx="838200" cy="835893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2209800" y="2866201"/>
                  <a:ext cx="228600" cy="228600"/>
                </a:xfrm>
                <a:prstGeom prst="ellips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5146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905000" y="2866201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2098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5146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1905000" y="2571750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2098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25146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905000" y="3179043"/>
                  <a:ext cx="228600" cy="22860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</p:grpSp>
        <p:cxnSp>
          <p:nvCxnSpPr>
            <p:cNvPr id="66" name="Straight Arrow Connector 65"/>
            <p:cNvCxnSpPr/>
            <p:nvPr/>
          </p:nvCxnSpPr>
          <p:spPr>
            <a:xfrm flipH="1" flipV="1">
              <a:off x="4919877" y="3267346"/>
              <a:ext cx="368718" cy="2151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4431978" y="1883515"/>
              <a:ext cx="732443" cy="2541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962928" y="1607737"/>
              <a:ext cx="1196269" cy="76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Cyrl-RS" sz="3200" dirty="0" smtClean="0"/>
                <a:t>Валидна</a:t>
              </a:r>
              <a:br>
                <a:rPr lang="sr-Cyrl-RS" sz="3200" dirty="0" smtClean="0"/>
              </a:br>
              <a:r>
                <a:rPr lang="sr-Cyrl-RS" sz="3200" dirty="0" smtClean="0"/>
                <a:t>реч</a:t>
              </a:r>
              <a:endParaRPr lang="en-US" sz="32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02587" y="3290894"/>
              <a:ext cx="1227464" cy="626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sr-Cyrl-RS" sz="3200" dirty="0" smtClean="0"/>
                <a:t>Реч са</a:t>
              </a:r>
              <a:br>
                <a:rPr lang="sr-Cyrl-RS" sz="3200" dirty="0" smtClean="0"/>
              </a:br>
              <a:r>
                <a:rPr lang="sr-Cyrl-RS" sz="3200" dirty="0" smtClean="0"/>
                <a:t>грешком</a:t>
              </a:r>
              <a:endParaRPr lang="en-US" sz="3200" dirty="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149181" y="1575960"/>
              <a:ext cx="1417861" cy="1387494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1755081" y="2038350"/>
              <a:ext cx="394100" cy="1815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87814" y="1814199"/>
              <a:ext cx="1565092" cy="906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sr-Cyrl-RS" sz="3200" dirty="0" smtClean="0"/>
                <a:t>Једнобитне</a:t>
              </a:r>
              <a:br>
                <a:rPr lang="sr-Cyrl-RS" sz="3200" dirty="0" smtClean="0"/>
              </a:br>
              <a:r>
                <a:rPr lang="sr-Cyrl-RS" sz="3200" dirty="0" smtClean="0"/>
                <a:t>грешке </a:t>
              </a:r>
              <a:br>
                <a:rPr lang="sr-Cyrl-RS" sz="3200" dirty="0" smtClean="0"/>
              </a:br>
              <a:r>
                <a:rPr lang="sr-Cyrl-RS" sz="3200" dirty="0" smtClean="0"/>
                <a:t>над </a:t>
              </a:r>
              <a:r>
                <a:rPr lang="sr-Latn-RS" sz="3200" dirty="0" smtClean="0"/>
                <a:t>A</a:t>
              </a:r>
              <a:endParaRPr lang="en-US" sz="3200" dirty="0"/>
            </a:p>
          </p:txBody>
        </p:sp>
        <p:cxnSp>
          <p:nvCxnSpPr>
            <p:cNvPr id="80" name="Straight Connector 79"/>
            <p:cNvCxnSpPr>
              <a:stCxn id="20" idx="4"/>
            </p:cNvCxnSpPr>
            <p:nvPr/>
          </p:nvCxnSpPr>
          <p:spPr>
            <a:xfrm>
              <a:off x="2852161" y="2419090"/>
              <a:ext cx="0" cy="307857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952131" y="3261758"/>
              <a:ext cx="900029" cy="2243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792030" y="3155986"/>
              <a:ext cx="1282510" cy="906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sr-Cyrl-RS" sz="3200" dirty="0" smtClean="0"/>
                <a:t>Тробитна</a:t>
              </a:r>
              <a:br>
                <a:rPr lang="sr-Cyrl-RS" sz="3200" dirty="0" smtClean="0"/>
              </a:br>
              <a:r>
                <a:rPr lang="sr-Cyrl-RS" sz="3200" dirty="0" smtClean="0"/>
                <a:t>грешка</a:t>
              </a:r>
              <a:br>
                <a:rPr lang="sr-Cyrl-RS" sz="3200" dirty="0" smtClean="0"/>
              </a:br>
              <a:r>
                <a:rPr lang="sr-Cyrl-RS" sz="3200" dirty="0" smtClean="0"/>
                <a:t>над </a:t>
              </a:r>
              <a:r>
                <a:rPr lang="sr-Latn-RS" sz="3200" dirty="0" smtClean="0"/>
                <a:t>B</a:t>
              </a:r>
              <a:endParaRPr lang="en-US" sz="3200" dirty="0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2858111" y="2778555"/>
              <a:ext cx="0" cy="40279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35" idx="0"/>
            </p:cNvCxnSpPr>
            <p:nvPr/>
          </p:nvCxnSpPr>
          <p:spPr>
            <a:xfrm flipH="1">
              <a:off x="2852161" y="3200190"/>
              <a:ext cx="5950" cy="28229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64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Хамингов код за корекцију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1173609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Овај код има </a:t>
            </a:r>
            <a:r>
              <a:rPr lang="sr-Latn-RS" sz="3733" dirty="0" smtClean="0"/>
              <a:t>HD</a:t>
            </a:r>
            <a:r>
              <a:rPr lang="en-US" sz="3733" dirty="0" smtClean="0"/>
              <a:t>=</a:t>
            </a:r>
            <a:r>
              <a:rPr lang="sr-Cyrl-RS" sz="3733" dirty="0" smtClean="0"/>
              <a:t>3</a:t>
            </a:r>
            <a:endParaRPr lang="en-US" sz="3733" dirty="0"/>
          </a:p>
          <a:p>
            <a:pPr lvl="1"/>
            <a:r>
              <a:rPr lang="sr-Cyrl-RS" sz="3200" dirty="0" smtClean="0"/>
              <a:t>Он користи </a:t>
            </a:r>
            <a:r>
              <a:rPr lang="sr-Latn-RS" sz="3200" dirty="0" smtClean="0"/>
              <a:t>n </a:t>
            </a:r>
            <a:r>
              <a:rPr lang="sr-Cyrl-RS" sz="3200" dirty="0" smtClean="0"/>
              <a:t>битова података и </a:t>
            </a:r>
            <a:r>
              <a:rPr lang="sr-Latn-RS" sz="3200" dirty="0" smtClean="0"/>
              <a:t>k </a:t>
            </a:r>
            <a:r>
              <a:rPr lang="sr-Cyrl-RS" sz="3200" dirty="0" smtClean="0"/>
              <a:t>контролних</a:t>
            </a:r>
          </a:p>
          <a:p>
            <a:pPr lvl="1"/>
            <a:r>
              <a:rPr lang="sr-Cyrl-RS" sz="3200" dirty="0" smtClean="0"/>
              <a:t>Веза између број </a:t>
            </a:r>
            <a:r>
              <a:rPr lang="sr-Latn-RS" sz="3200" dirty="0" smtClean="0"/>
              <a:t>n </a:t>
            </a:r>
            <a:r>
              <a:rPr lang="sr-Cyrl-RS" sz="3200" dirty="0" smtClean="0"/>
              <a:t>и </a:t>
            </a:r>
            <a:r>
              <a:rPr lang="sr-Latn-RS" sz="3200" dirty="0" smtClean="0"/>
              <a:t>k </a:t>
            </a:r>
            <a:r>
              <a:rPr lang="sr-Cyrl-RS" sz="3200" dirty="0" smtClean="0"/>
              <a:t>је: </a:t>
            </a:r>
            <a:r>
              <a:rPr lang="en-US" sz="3200" dirty="0" smtClean="0"/>
              <a:t>n </a:t>
            </a:r>
            <a:r>
              <a:rPr lang="en-US" sz="3200" dirty="0"/>
              <a:t>= 2</a:t>
            </a:r>
            <a:r>
              <a:rPr lang="en-US" sz="4267" baseline="30000" dirty="0"/>
              <a:t>k</a:t>
            </a:r>
            <a:r>
              <a:rPr lang="en-US" sz="3200" dirty="0"/>
              <a:t> – k – 1, </a:t>
            </a:r>
            <a:r>
              <a:rPr lang="sr-Cyrl-RS" sz="3200" dirty="0" smtClean="0"/>
              <a:t>нпр., </a:t>
            </a:r>
            <a:r>
              <a:rPr lang="en-US" sz="3200" dirty="0" smtClean="0"/>
              <a:t>n=4</a:t>
            </a:r>
            <a:r>
              <a:rPr lang="en-US" sz="3200" dirty="0"/>
              <a:t>, k=3</a:t>
            </a:r>
          </a:p>
          <a:p>
            <a:pPr lvl="1"/>
            <a:r>
              <a:rPr lang="sr-Cyrl-RS" sz="3200" dirty="0" smtClean="0"/>
              <a:t>Идеја је да се стави контролни бит на позиције које су степен двојке: 1, 2, 4, ...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sr-Cyrl-RS" sz="3200" dirty="0" smtClean="0"/>
              <a:t>Контролни бит на позицији </a:t>
            </a:r>
            <a:r>
              <a:rPr lang="sr-Latn-RS" sz="3200" dirty="0" smtClean="0"/>
              <a:t>(i)</a:t>
            </a:r>
            <a:r>
              <a:rPr lang="sr-Cyrl-RS" sz="3200" dirty="0" smtClean="0"/>
              <a:t> се даље рачуна као бит парности за битове чије позиције у бинарној репрезентацији имају 1 на (</a:t>
            </a:r>
            <a:r>
              <a:rPr lang="sr-Latn-RS" sz="3200" dirty="0" smtClean="0"/>
              <a:t>i)-</a:t>
            </a:r>
            <a:r>
              <a:rPr lang="sr-Cyrl-RS" sz="3200" dirty="0" smtClean="0"/>
              <a:t>том месту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39384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Хамингов код за корекцију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11049000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Пример</a:t>
            </a:r>
            <a:r>
              <a:rPr lang="en-US" sz="3733" dirty="0" smtClean="0"/>
              <a:t>: </a:t>
            </a:r>
            <a:r>
              <a:rPr lang="sr-Cyrl-RS" sz="3733" dirty="0" smtClean="0"/>
              <a:t>подаци</a:t>
            </a:r>
            <a:r>
              <a:rPr lang="en-US" sz="3733" dirty="0" smtClean="0"/>
              <a:t>=0101</a:t>
            </a:r>
            <a:endParaRPr lang="sr-Cyrl-RS" sz="3733" dirty="0" smtClean="0"/>
          </a:p>
          <a:p>
            <a:r>
              <a:rPr lang="sr-Cyrl-RS" sz="3733" dirty="0" smtClean="0"/>
              <a:t>Потребна су </a:t>
            </a:r>
            <a:r>
              <a:rPr lang="en-US" sz="3733" dirty="0" smtClean="0"/>
              <a:t>3 </a:t>
            </a:r>
            <a:r>
              <a:rPr lang="sr-Cyrl-RS" sz="3733" dirty="0" smtClean="0"/>
              <a:t>контролна бита (позиције 1, 2 и 4)</a:t>
            </a:r>
          </a:p>
          <a:p>
            <a:r>
              <a:rPr lang="en-US" sz="3200" dirty="0" smtClean="0"/>
              <a:t>7</a:t>
            </a:r>
            <a:r>
              <a:rPr lang="sr-Cyrl-RS" sz="3200" dirty="0" smtClean="0"/>
              <a:t>-битни код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sr-Cyrl-RS" sz="3200" dirty="0" smtClean="0"/>
              <a:t>Бит </a:t>
            </a:r>
            <a:r>
              <a:rPr lang="en-US" sz="3200" dirty="0" smtClean="0"/>
              <a:t>1 </a:t>
            </a:r>
            <a:r>
              <a:rPr lang="sr-Cyrl-RS" sz="3200" dirty="0" smtClean="0"/>
              <a:t>покрива позиције </a:t>
            </a:r>
            <a:r>
              <a:rPr lang="en-US" sz="3200" dirty="0" smtClean="0"/>
              <a:t>1</a:t>
            </a:r>
            <a:r>
              <a:rPr lang="en-US" sz="3200" dirty="0"/>
              <a:t>, 3, 5, </a:t>
            </a:r>
            <a:r>
              <a:rPr lang="en-US" sz="3200" dirty="0" smtClean="0"/>
              <a:t>7</a:t>
            </a:r>
            <a:r>
              <a:rPr lang="sr-Cyrl-RS" sz="3200" dirty="0" smtClean="0"/>
              <a:t> (1</a:t>
            </a:r>
            <a:r>
              <a:rPr lang="en-US" sz="3200" dirty="0" smtClean="0"/>
              <a:t>=000</a:t>
            </a:r>
            <a:r>
              <a:rPr lang="en-US" sz="3200" b="1" dirty="0" smtClean="0"/>
              <a:t>1</a:t>
            </a:r>
            <a:r>
              <a:rPr lang="en-US" sz="3200" dirty="0" smtClean="0"/>
              <a:t>, 3=001</a:t>
            </a:r>
            <a:r>
              <a:rPr lang="en-US" sz="3200" b="1" dirty="0" smtClean="0"/>
              <a:t>1</a:t>
            </a:r>
            <a:r>
              <a:rPr lang="en-US" sz="3200" dirty="0" smtClean="0"/>
              <a:t>,…)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sr-Cyrl-RS" sz="3200" dirty="0" smtClean="0"/>
              <a:t>Бит </a:t>
            </a:r>
            <a:r>
              <a:rPr lang="en-US" sz="3200" dirty="0" smtClean="0"/>
              <a:t>2 </a:t>
            </a:r>
            <a:r>
              <a:rPr lang="sr-Cyrl-RS" sz="3200" dirty="0" smtClean="0"/>
              <a:t>покрива позиције </a:t>
            </a:r>
            <a:r>
              <a:rPr lang="en-US" sz="3200" dirty="0" smtClean="0"/>
              <a:t>2</a:t>
            </a:r>
            <a:r>
              <a:rPr lang="en-US" sz="3200" dirty="0"/>
              <a:t>, 3, 6, </a:t>
            </a:r>
            <a:r>
              <a:rPr lang="en-US" sz="3200" dirty="0" smtClean="0"/>
              <a:t>7 (2=00</a:t>
            </a:r>
            <a:r>
              <a:rPr lang="en-US" sz="3200" b="1" dirty="0" smtClean="0"/>
              <a:t>1</a:t>
            </a:r>
            <a:r>
              <a:rPr lang="en-US" sz="3200" dirty="0" smtClean="0"/>
              <a:t>0, 3=00</a:t>
            </a:r>
            <a:r>
              <a:rPr lang="en-US" sz="3200" b="1" dirty="0" smtClean="0"/>
              <a:t>1</a:t>
            </a:r>
            <a:r>
              <a:rPr lang="en-US" sz="3200" dirty="0" smtClean="0"/>
              <a:t>1, …)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sr-Cyrl-RS" sz="3200" dirty="0" smtClean="0"/>
              <a:t>Бит </a:t>
            </a:r>
            <a:r>
              <a:rPr lang="en-US" sz="3200" dirty="0" smtClean="0"/>
              <a:t>4 </a:t>
            </a:r>
            <a:r>
              <a:rPr lang="sr-Cyrl-RS" sz="3200" dirty="0" smtClean="0"/>
              <a:t>покрива позиције</a:t>
            </a:r>
            <a:r>
              <a:rPr lang="en-US" sz="3200" dirty="0" smtClean="0"/>
              <a:t> </a:t>
            </a:r>
            <a:r>
              <a:rPr lang="en-US" sz="3200" dirty="0"/>
              <a:t>4, 5, 6, </a:t>
            </a:r>
            <a:r>
              <a:rPr lang="en-US" sz="3200" dirty="0" smtClean="0"/>
              <a:t>7 (4=0</a:t>
            </a:r>
            <a:r>
              <a:rPr lang="en-US" sz="3200" b="1" dirty="0" smtClean="0"/>
              <a:t>1</a:t>
            </a:r>
            <a:r>
              <a:rPr lang="en-US" sz="3200" dirty="0" smtClean="0"/>
              <a:t>00, 5=0</a:t>
            </a:r>
            <a:r>
              <a:rPr lang="en-US" sz="3200" b="1" dirty="0" smtClean="0"/>
              <a:t>1</a:t>
            </a:r>
            <a:r>
              <a:rPr lang="en-US" sz="3200" dirty="0" smtClean="0"/>
              <a:t>01, …)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1" y="4283513"/>
            <a:ext cx="5330305" cy="1179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3333FF"/>
                </a:solidFill>
              </a:rPr>
              <a:t>                   </a:t>
            </a:r>
            <a:r>
              <a:rPr lang="en-US" sz="3867" u="sng" dirty="0"/>
              <a:t>_</a:t>
            </a:r>
            <a:r>
              <a:rPr lang="en-US" sz="3867" dirty="0"/>
              <a:t>  </a:t>
            </a:r>
            <a:r>
              <a:rPr lang="en-US" sz="3867" u="sng" dirty="0"/>
              <a:t>_</a:t>
            </a:r>
            <a:r>
              <a:rPr lang="en-US" sz="3867" dirty="0"/>
              <a:t>  _  </a:t>
            </a:r>
            <a:r>
              <a:rPr lang="en-US" sz="3867" u="sng" dirty="0"/>
              <a:t>_</a:t>
            </a:r>
            <a:r>
              <a:rPr lang="en-US" sz="3867" dirty="0"/>
              <a:t>  _  _  _</a:t>
            </a:r>
          </a:p>
          <a:p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8706" y="4960622"/>
            <a:ext cx="3251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spc="133" dirty="0">
                <a:solidFill>
                  <a:schemeClr val="bg2">
                    <a:lumMod val="75000"/>
                  </a:schemeClr>
                </a:solidFill>
              </a:rPr>
              <a:t>1   2   3   4   5   6   7</a:t>
            </a:r>
          </a:p>
        </p:txBody>
      </p:sp>
    </p:spTree>
    <p:extLst>
      <p:ext uri="{BB962C8B-B14F-4D97-AF65-F5344CB8AC3E}">
        <p14:creationId xmlns:p14="http://schemas.microsoft.com/office/powerpoint/2010/main" val="9405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Расподела активности по слојевима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203697" y="4038600"/>
            <a:ext cx="4927600" cy="1498600"/>
            <a:chOff x="3390900" y="4772025"/>
            <a:chExt cx="3695700" cy="1123950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3486150" y="4838700"/>
              <a:ext cx="3371850" cy="1057275"/>
            </a:xfrm>
            <a:prstGeom prst="round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390900" y="4772025"/>
              <a:ext cx="3695700" cy="257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52697" y="1866902"/>
            <a:ext cx="8092016" cy="2717799"/>
            <a:chOff x="922337" y="3143250"/>
            <a:chExt cx="7299325" cy="2451563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392"/>
            <a:stretch>
              <a:fillRect/>
            </a:stretch>
          </p:blipFill>
          <p:spPr bwMode="auto">
            <a:xfrm>
              <a:off x="922337" y="3143250"/>
              <a:ext cx="7299325" cy="245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 bwMode="auto">
            <a:xfrm>
              <a:off x="1095375" y="4638675"/>
              <a:ext cx="2914650" cy="523875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196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5346697" y="4419600"/>
            <a:ext cx="2463800" cy="279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346697" y="4559301"/>
            <a:ext cx="2463800" cy="12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5333997" y="5372100"/>
            <a:ext cx="2463800" cy="279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5333997" y="5537201"/>
            <a:ext cx="2463800" cy="127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913241" y="5016501"/>
            <a:ext cx="338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400" dirty="0" smtClean="0"/>
              <a:t>Реална путања података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678878" y="4089401"/>
            <a:ext cx="3825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400" dirty="0" smtClean="0"/>
              <a:t>Виртуелна путања података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898472" y="2192180"/>
            <a:ext cx="130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400" dirty="0" smtClean="0"/>
              <a:t>Мрежни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75948" y="3576480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400" dirty="0" smtClean="0"/>
              <a:t>Слој везе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878722" y="5036980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400" dirty="0" smtClean="0"/>
              <a:t>Физички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 bwMode="auto">
          <a:xfrm rot="10800000">
            <a:off x="876297" y="4826000"/>
            <a:ext cx="97536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0800000">
            <a:off x="863597" y="3035300"/>
            <a:ext cx="98044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77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Хамингов код за корекцију </a:t>
            </a:r>
            <a:r>
              <a:rPr lang="en-US" dirty="0" smtClean="0"/>
              <a:t>(</a:t>
            </a:r>
            <a:r>
              <a:rPr lang="sr-Cyrl-RS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11049000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Пример</a:t>
            </a:r>
            <a:r>
              <a:rPr lang="en-US" sz="3733" dirty="0" smtClean="0"/>
              <a:t>: </a:t>
            </a:r>
            <a:r>
              <a:rPr lang="sr-Cyrl-RS" sz="3733" dirty="0" smtClean="0"/>
              <a:t>подаци</a:t>
            </a:r>
            <a:r>
              <a:rPr lang="en-US" sz="3733" dirty="0" smtClean="0"/>
              <a:t>=0101</a:t>
            </a:r>
            <a:endParaRPr lang="sr-Cyrl-RS" sz="3733" dirty="0" smtClean="0"/>
          </a:p>
          <a:p>
            <a:r>
              <a:rPr lang="sr-Cyrl-RS" sz="3733" dirty="0" smtClean="0"/>
              <a:t>Потребна су </a:t>
            </a:r>
            <a:r>
              <a:rPr lang="en-US" sz="3733" dirty="0" smtClean="0"/>
              <a:t>3 </a:t>
            </a:r>
            <a:r>
              <a:rPr lang="sr-Cyrl-RS" sz="3733" dirty="0" smtClean="0"/>
              <a:t>контролна бита (позиције 1, 2 и 4)</a:t>
            </a:r>
          </a:p>
          <a:p>
            <a:r>
              <a:rPr lang="en-US" sz="3200" dirty="0" smtClean="0"/>
              <a:t>7</a:t>
            </a:r>
            <a:r>
              <a:rPr lang="sr-Cyrl-RS" sz="3200" dirty="0" smtClean="0"/>
              <a:t>-битни код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sr-Cyrl-RS" sz="3200" dirty="0" smtClean="0"/>
              <a:t>Бит </a:t>
            </a:r>
            <a:r>
              <a:rPr lang="en-US" sz="3200" dirty="0" smtClean="0"/>
              <a:t>1 </a:t>
            </a:r>
            <a:r>
              <a:rPr lang="sr-Cyrl-RS" sz="3200" dirty="0" smtClean="0"/>
              <a:t>покрива позиције </a:t>
            </a:r>
            <a:r>
              <a:rPr lang="en-US" sz="3200" dirty="0" smtClean="0"/>
              <a:t>1</a:t>
            </a:r>
            <a:r>
              <a:rPr lang="en-US" sz="3200" dirty="0"/>
              <a:t>, 3, 5, </a:t>
            </a:r>
            <a:r>
              <a:rPr lang="en-US" sz="3200" dirty="0" smtClean="0"/>
              <a:t>7</a:t>
            </a:r>
            <a:r>
              <a:rPr lang="sr-Cyrl-RS" sz="3200" dirty="0" smtClean="0"/>
              <a:t> (1</a:t>
            </a:r>
            <a:r>
              <a:rPr lang="en-US" sz="3200" dirty="0" smtClean="0"/>
              <a:t>=000</a:t>
            </a:r>
            <a:r>
              <a:rPr lang="en-US" sz="3200" b="1" dirty="0" smtClean="0"/>
              <a:t>1</a:t>
            </a:r>
            <a:r>
              <a:rPr lang="en-US" sz="3200" dirty="0" smtClean="0"/>
              <a:t>, 3=001</a:t>
            </a:r>
            <a:r>
              <a:rPr lang="en-US" sz="3200" b="1" dirty="0" smtClean="0"/>
              <a:t>1</a:t>
            </a:r>
            <a:r>
              <a:rPr lang="en-US" sz="3200" dirty="0" smtClean="0"/>
              <a:t>,…)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sr-Cyrl-RS" sz="3200" dirty="0" smtClean="0"/>
              <a:t>Бит </a:t>
            </a:r>
            <a:r>
              <a:rPr lang="en-US" sz="3200" dirty="0" smtClean="0"/>
              <a:t>2 </a:t>
            </a:r>
            <a:r>
              <a:rPr lang="sr-Cyrl-RS" sz="3200" dirty="0" smtClean="0"/>
              <a:t>покрива позиције </a:t>
            </a:r>
            <a:r>
              <a:rPr lang="en-US" sz="3200" dirty="0" smtClean="0"/>
              <a:t>2</a:t>
            </a:r>
            <a:r>
              <a:rPr lang="en-US" sz="3200" dirty="0"/>
              <a:t>, 3, 6, </a:t>
            </a:r>
            <a:r>
              <a:rPr lang="en-US" sz="3200" dirty="0" smtClean="0"/>
              <a:t>7 (2=00</a:t>
            </a:r>
            <a:r>
              <a:rPr lang="en-US" sz="3200" b="1" dirty="0" smtClean="0"/>
              <a:t>1</a:t>
            </a:r>
            <a:r>
              <a:rPr lang="en-US" sz="3200" dirty="0" smtClean="0"/>
              <a:t>0, 3=00</a:t>
            </a:r>
            <a:r>
              <a:rPr lang="en-US" sz="3200" b="1" dirty="0" smtClean="0"/>
              <a:t>1</a:t>
            </a:r>
            <a:r>
              <a:rPr lang="en-US" sz="3200" dirty="0" smtClean="0"/>
              <a:t>1, …)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sr-Cyrl-RS" sz="3200" dirty="0" smtClean="0"/>
              <a:t>Бит </a:t>
            </a:r>
            <a:r>
              <a:rPr lang="en-US" sz="3200" dirty="0" smtClean="0"/>
              <a:t>4 </a:t>
            </a:r>
            <a:r>
              <a:rPr lang="sr-Cyrl-RS" sz="3200" dirty="0" smtClean="0"/>
              <a:t>покрива позиције</a:t>
            </a:r>
            <a:r>
              <a:rPr lang="en-US" sz="3200" dirty="0" smtClean="0"/>
              <a:t> </a:t>
            </a:r>
            <a:r>
              <a:rPr lang="en-US" sz="3200" dirty="0"/>
              <a:t>4, 5, 6, </a:t>
            </a:r>
            <a:r>
              <a:rPr lang="en-US" sz="3200" dirty="0" smtClean="0"/>
              <a:t>7 (4=0</a:t>
            </a:r>
            <a:r>
              <a:rPr lang="en-US" sz="3200" b="1" dirty="0" smtClean="0"/>
              <a:t>1</a:t>
            </a:r>
            <a:r>
              <a:rPr lang="en-US" sz="3200" dirty="0" smtClean="0"/>
              <a:t>00, 5=0</a:t>
            </a:r>
            <a:r>
              <a:rPr lang="en-US" sz="3200" b="1" dirty="0" smtClean="0"/>
              <a:t>1</a:t>
            </a:r>
            <a:r>
              <a:rPr lang="en-US" sz="3200" dirty="0" smtClean="0"/>
              <a:t>01, …)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1" y="4283513"/>
            <a:ext cx="5330305" cy="1179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3333FF"/>
                </a:solidFill>
              </a:rPr>
              <a:t>                   </a:t>
            </a:r>
            <a:r>
              <a:rPr lang="en-US" sz="3867" u="sng" dirty="0"/>
              <a:t>_</a:t>
            </a:r>
            <a:r>
              <a:rPr lang="en-US" sz="3867" dirty="0"/>
              <a:t>  </a:t>
            </a:r>
            <a:r>
              <a:rPr lang="en-US" sz="3867" u="sng" dirty="0"/>
              <a:t>_</a:t>
            </a:r>
            <a:r>
              <a:rPr lang="en-US" sz="3867" dirty="0"/>
              <a:t>  _  </a:t>
            </a:r>
            <a:r>
              <a:rPr lang="en-US" sz="3867" u="sng" dirty="0"/>
              <a:t>_</a:t>
            </a:r>
            <a:r>
              <a:rPr lang="en-US" sz="3867" dirty="0"/>
              <a:t>  _  _  _</a:t>
            </a:r>
          </a:p>
          <a:p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8706" y="4960622"/>
            <a:ext cx="3251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spc="133" dirty="0">
                <a:solidFill>
                  <a:schemeClr val="bg2">
                    <a:lumMod val="75000"/>
                  </a:schemeClr>
                </a:solidFill>
              </a:rPr>
              <a:t>1   2   3   4   5   6   7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283513"/>
            <a:ext cx="7763664" cy="1672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3333FF"/>
                </a:solidFill>
              </a:rPr>
              <a:t>                  </a:t>
            </a:r>
            <a:r>
              <a:rPr lang="en-US" sz="3867" u="sng" dirty="0">
                <a:solidFill>
                  <a:srgbClr val="3333FF"/>
                </a:solidFill>
              </a:rPr>
              <a:t>0</a:t>
            </a:r>
            <a:r>
              <a:rPr lang="en-US" sz="3867" dirty="0"/>
              <a:t>  </a:t>
            </a:r>
            <a:r>
              <a:rPr lang="en-US" sz="3867" u="sng" dirty="0">
                <a:solidFill>
                  <a:srgbClr val="3333FF"/>
                </a:solidFill>
              </a:rPr>
              <a:t>1</a:t>
            </a:r>
            <a:r>
              <a:rPr lang="en-US" sz="3867" dirty="0"/>
              <a:t>  0  </a:t>
            </a:r>
            <a:r>
              <a:rPr lang="en-US" sz="3867" u="sng" dirty="0">
                <a:solidFill>
                  <a:srgbClr val="3333FF"/>
                </a:solidFill>
              </a:rPr>
              <a:t>0</a:t>
            </a:r>
            <a:r>
              <a:rPr lang="en-US" sz="3867" dirty="0"/>
              <a:t>  1  0  1</a:t>
            </a:r>
          </a:p>
          <a:p>
            <a:endParaRPr lang="en-US" sz="3200" dirty="0"/>
          </a:p>
          <a:p>
            <a:r>
              <a:rPr lang="en-US" sz="3200" dirty="0"/>
              <a:t>p</a:t>
            </a:r>
            <a:r>
              <a:rPr lang="en-US" sz="4267" baseline="-25000" dirty="0"/>
              <a:t>1</a:t>
            </a:r>
            <a:r>
              <a:rPr lang="en-US" sz="3200" dirty="0"/>
              <a:t>= 0+1+1 = 0,  p</a:t>
            </a:r>
            <a:r>
              <a:rPr lang="en-US" sz="4267" baseline="-25000" dirty="0"/>
              <a:t>2</a:t>
            </a:r>
            <a:r>
              <a:rPr lang="en-US" sz="3200" dirty="0"/>
              <a:t>= 0+0+1 = 1,  p</a:t>
            </a:r>
            <a:r>
              <a:rPr lang="en-US" sz="4267" baseline="-25000" dirty="0"/>
              <a:t>4</a:t>
            </a:r>
            <a:r>
              <a:rPr lang="en-US" sz="3200" dirty="0"/>
              <a:t>= 1+0+1 = 0</a:t>
            </a:r>
          </a:p>
        </p:txBody>
      </p:sp>
    </p:spTree>
    <p:extLst>
      <p:ext uri="{BB962C8B-B14F-4D97-AF65-F5344CB8AC3E}">
        <p14:creationId xmlns:p14="http://schemas.microsoft.com/office/powerpoint/2010/main" val="18172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Хамингов код за корекцију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9065111" cy="477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733" dirty="0" smtClean="0"/>
              <a:t>Декодирање</a:t>
            </a:r>
            <a:r>
              <a:rPr lang="en-US" sz="3733" dirty="0" smtClean="0"/>
              <a:t>:</a:t>
            </a:r>
            <a:endParaRPr lang="en-US" sz="3733" dirty="0"/>
          </a:p>
          <a:p>
            <a:pPr lvl="1"/>
            <a:r>
              <a:rPr lang="sr-Cyrl-RS" sz="3200" dirty="0" smtClean="0"/>
              <a:t>Након прихватања, прималац ради исти процес </a:t>
            </a:r>
          </a:p>
          <a:p>
            <a:pPr lvl="2"/>
            <a:r>
              <a:rPr lang="sr-Cyrl-RS" sz="2800" dirty="0" smtClean="0"/>
              <a:t>поново рачуна контролне битове као функцију битова података</a:t>
            </a:r>
            <a:endParaRPr lang="en-US" sz="2800" dirty="0"/>
          </a:p>
          <a:p>
            <a:pPr lvl="1"/>
            <a:r>
              <a:rPr lang="sr-Cyrl-RS" sz="3200" dirty="0" smtClean="0"/>
              <a:t>Након тога сложи контролне битове као бинарни број (ово се зове синдром)</a:t>
            </a:r>
          </a:p>
          <a:p>
            <a:pPr lvl="1"/>
            <a:r>
              <a:rPr lang="sr-Cyrl-RS" sz="3200" dirty="0" smtClean="0"/>
              <a:t>Тај број ће открити позицију грешке</a:t>
            </a:r>
          </a:p>
          <a:p>
            <a:pPr lvl="1"/>
            <a:r>
              <a:rPr lang="sr-Cyrl-RS" sz="3200" dirty="0" smtClean="0"/>
              <a:t>Корекција подразумева само комплементирање бита на тој позицији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06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Хамингов код за корекцију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176" y="2209800"/>
            <a:ext cx="4818948" cy="3395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3333FF"/>
                </a:solidFill>
              </a:rPr>
              <a:t>              </a:t>
            </a:r>
            <a:r>
              <a:rPr lang="en-US" sz="3867" u="sng" dirty="0"/>
              <a:t>0</a:t>
            </a:r>
            <a:r>
              <a:rPr lang="en-US" sz="3867" dirty="0"/>
              <a:t>  </a:t>
            </a:r>
            <a:r>
              <a:rPr lang="en-US" sz="3867" u="sng" dirty="0"/>
              <a:t>1</a:t>
            </a:r>
            <a:r>
              <a:rPr lang="en-US" sz="3867" dirty="0"/>
              <a:t>  0  </a:t>
            </a:r>
            <a:r>
              <a:rPr lang="en-US" sz="3867" u="sng" dirty="0"/>
              <a:t>0</a:t>
            </a:r>
            <a:r>
              <a:rPr lang="en-US" sz="3867" dirty="0"/>
              <a:t>  1  0  1</a:t>
            </a:r>
          </a:p>
          <a:p>
            <a:endParaRPr lang="en-US" sz="3200" dirty="0"/>
          </a:p>
          <a:p>
            <a:r>
              <a:rPr lang="en-US" sz="3200" dirty="0"/>
              <a:t>p</a:t>
            </a:r>
            <a:r>
              <a:rPr lang="en-US" sz="4267" baseline="-25000" dirty="0"/>
              <a:t>1</a:t>
            </a:r>
            <a:r>
              <a:rPr lang="en-US" sz="3200" dirty="0"/>
              <a:t>=                             p</a:t>
            </a:r>
            <a:r>
              <a:rPr lang="en-US" sz="4267" baseline="-25000" dirty="0"/>
              <a:t>2</a:t>
            </a:r>
            <a:r>
              <a:rPr lang="en-US" sz="3200" dirty="0"/>
              <a:t>= </a:t>
            </a:r>
          </a:p>
          <a:p>
            <a:r>
              <a:rPr lang="en-US" sz="3200" dirty="0"/>
              <a:t>p</a:t>
            </a:r>
            <a:r>
              <a:rPr lang="en-US" sz="4267" baseline="-25000" dirty="0"/>
              <a:t>4</a:t>
            </a:r>
            <a:r>
              <a:rPr lang="en-US" sz="3200" dirty="0"/>
              <a:t>=  </a:t>
            </a:r>
          </a:p>
          <a:p>
            <a:endParaRPr lang="en-US" sz="1600" dirty="0"/>
          </a:p>
          <a:p>
            <a:r>
              <a:rPr lang="sr-Cyrl-RS" sz="3200" dirty="0" smtClean="0"/>
              <a:t>синдром</a:t>
            </a:r>
            <a:r>
              <a:rPr lang="en-US" sz="3200" dirty="0" smtClean="0"/>
              <a:t>=  </a:t>
            </a:r>
            <a:endParaRPr lang="en-US" sz="3200" dirty="0"/>
          </a:p>
          <a:p>
            <a:r>
              <a:rPr lang="sr-Cyrl-RS" sz="3200" dirty="0" smtClean="0"/>
              <a:t>податак</a:t>
            </a:r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33176" y="2791579"/>
            <a:ext cx="3251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spc="133" dirty="0">
                <a:solidFill>
                  <a:schemeClr val="bg2">
                    <a:lumMod val="75000"/>
                  </a:schemeClr>
                </a:solidFill>
              </a:rPr>
              <a:t>1   2   3   4   5   6   7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1976" y="2550319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Хамингов код за корекцију </a:t>
            </a:r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177" y="2209800"/>
            <a:ext cx="6163867" cy="3395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3333FF"/>
                </a:solidFill>
              </a:rPr>
              <a:t>              </a:t>
            </a:r>
            <a:r>
              <a:rPr lang="en-US" sz="3867" u="sng" dirty="0"/>
              <a:t>0</a:t>
            </a:r>
            <a:r>
              <a:rPr lang="en-US" sz="3867" dirty="0"/>
              <a:t>  </a:t>
            </a:r>
            <a:r>
              <a:rPr lang="en-US" sz="3867" u="sng" dirty="0"/>
              <a:t>1</a:t>
            </a:r>
            <a:r>
              <a:rPr lang="en-US" sz="3867" dirty="0"/>
              <a:t>  0  </a:t>
            </a:r>
            <a:r>
              <a:rPr lang="en-US" sz="3867" u="sng" dirty="0"/>
              <a:t>0</a:t>
            </a:r>
            <a:r>
              <a:rPr lang="en-US" sz="3867" dirty="0"/>
              <a:t>  1  0  1</a:t>
            </a:r>
          </a:p>
          <a:p>
            <a:endParaRPr lang="en-US" sz="3200" dirty="0"/>
          </a:p>
          <a:p>
            <a:r>
              <a:rPr lang="en-US" sz="3200" dirty="0"/>
              <a:t>p</a:t>
            </a:r>
            <a:r>
              <a:rPr lang="en-US" sz="4267" baseline="-25000" dirty="0"/>
              <a:t>1</a:t>
            </a:r>
            <a:r>
              <a:rPr lang="en-US" sz="3200" dirty="0"/>
              <a:t>= 0+0+1+1 = 0,   p</a:t>
            </a:r>
            <a:r>
              <a:rPr lang="en-US" sz="4267" baseline="-25000" dirty="0"/>
              <a:t>2</a:t>
            </a:r>
            <a:r>
              <a:rPr lang="en-US" sz="3200" dirty="0"/>
              <a:t>= 1+0+0+1 = 0,</a:t>
            </a:r>
          </a:p>
          <a:p>
            <a:r>
              <a:rPr lang="en-US" sz="3200" dirty="0"/>
              <a:t>p</a:t>
            </a:r>
            <a:r>
              <a:rPr lang="en-US" sz="4267" baseline="-25000" dirty="0"/>
              <a:t>4</a:t>
            </a:r>
            <a:r>
              <a:rPr lang="en-US" sz="3200" dirty="0"/>
              <a:t>= 0+1+0+1 = 0</a:t>
            </a:r>
          </a:p>
          <a:p>
            <a:endParaRPr lang="en-US" sz="1600" dirty="0"/>
          </a:p>
          <a:p>
            <a:r>
              <a:rPr lang="sr-Cyrl-RS" sz="3200" dirty="0" smtClean="0"/>
              <a:t>синдром</a:t>
            </a:r>
            <a:r>
              <a:rPr lang="en-US" sz="3200" dirty="0" smtClean="0"/>
              <a:t> </a:t>
            </a:r>
            <a:r>
              <a:rPr lang="en-US" sz="3200" dirty="0"/>
              <a:t>= 000, </a:t>
            </a:r>
            <a:r>
              <a:rPr lang="sr-Cyrl-RS" sz="3200" dirty="0" smtClean="0"/>
              <a:t>нема грешке</a:t>
            </a:r>
            <a:endParaRPr lang="en-US" sz="3200" dirty="0"/>
          </a:p>
          <a:p>
            <a:r>
              <a:rPr lang="sr-Cyrl-RS" sz="3200" dirty="0" smtClean="0"/>
              <a:t>податак</a:t>
            </a:r>
            <a:r>
              <a:rPr lang="en-US" sz="3200" dirty="0" smtClean="0"/>
              <a:t>= </a:t>
            </a:r>
            <a:r>
              <a:rPr lang="en-US" sz="3200" dirty="0"/>
              <a:t>0 1 0 1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3176" y="2791579"/>
            <a:ext cx="3251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spc="133" dirty="0">
                <a:solidFill>
                  <a:schemeClr val="bg2">
                    <a:lumMod val="75000"/>
                  </a:schemeClr>
                </a:solidFill>
              </a:rPr>
              <a:t>1   2   3   4   5   6   7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1976" y="2550319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4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Хамингов код за корекцију </a:t>
            </a:r>
            <a:r>
              <a:rPr lang="en-US" dirty="0" smtClean="0"/>
              <a:t>(7)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176" y="2209800"/>
            <a:ext cx="4818948" cy="3395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3333FF"/>
                </a:solidFill>
              </a:rPr>
              <a:t>              </a:t>
            </a:r>
            <a:r>
              <a:rPr lang="en-US" sz="3867" u="sng" dirty="0"/>
              <a:t>0</a:t>
            </a:r>
            <a:r>
              <a:rPr lang="en-US" sz="3867" dirty="0"/>
              <a:t>  </a:t>
            </a:r>
            <a:r>
              <a:rPr lang="en-US" sz="3867" u="sng" dirty="0"/>
              <a:t>1</a:t>
            </a:r>
            <a:r>
              <a:rPr lang="en-US" sz="3867" dirty="0"/>
              <a:t>  0  </a:t>
            </a:r>
            <a:r>
              <a:rPr lang="en-US" sz="3867" u="sng" dirty="0"/>
              <a:t>0</a:t>
            </a:r>
            <a:r>
              <a:rPr lang="en-US" sz="3867" dirty="0"/>
              <a:t>  1  </a:t>
            </a:r>
            <a:r>
              <a:rPr lang="en-US" sz="3867" dirty="0">
                <a:solidFill>
                  <a:srgbClr val="FF0000"/>
                </a:solidFill>
              </a:rPr>
              <a:t>1</a:t>
            </a:r>
            <a:r>
              <a:rPr lang="en-US" sz="3867" dirty="0"/>
              <a:t>  1</a:t>
            </a:r>
          </a:p>
          <a:p>
            <a:endParaRPr lang="en-US" sz="3200" dirty="0"/>
          </a:p>
          <a:p>
            <a:r>
              <a:rPr lang="en-US" sz="3200" dirty="0"/>
              <a:t>p</a:t>
            </a:r>
            <a:r>
              <a:rPr lang="en-US" sz="4267" baseline="-25000" dirty="0"/>
              <a:t>1</a:t>
            </a:r>
            <a:r>
              <a:rPr lang="en-US" sz="3200" dirty="0"/>
              <a:t>=                             p</a:t>
            </a:r>
            <a:r>
              <a:rPr lang="en-US" sz="4267" baseline="-25000" dirty="0"/>
              <a:t>2</a:t>
            </a:r>
            <a:r>
              <a:rPr lang="en-US" sz="3200" dirty="0"/>
              <a:t>= </a:t>
            </a:r>
          </a:p>
          <a:p>
            <a:r>
              <a:rPr lang="en-US" sz="3200" dirty="0"/>
              <a:t>p</a:t>
            </a:r>
            <a:r>
              <a:rPr lang="en-US" sz="4267" baseline="-25000" dirty="0"/>
              <a:t>4</a:t>
            </a:r>
            <a:r>
              <a:rPr lang="en-US" sz="3200" dirty="0"/>
              <a:t>=  </a:t>
            </a:r>
          </a:p>
          <a:p>
            <a:endParaRPr lang="en-US" sz="1600" dirty="0"/>
          </a:p>
          <a:p>
            <a:r>
              <a:rPr lang="sr-Cyrl-RS" sz="3200" dirty="0" smtClean="0"/>
              <a:t>синдром</a:t>
            </a:r>
            <a:r>
              <a:rPr lang="en-US" sz="3200" dirty="0" smtClean="0"/>
              <a:t>=  </a:t>
            </a:r>
            <a:endParaRPr lang="en-US" sz="3200" dirty="0"/>
          </a:p>
          <a:p>
            <a:r>
              <a:rPr lang="sr-Cyrl-RS" sz="3200" dirty="0" smtClean="0"/>
              <a:t>податак</a:t>
            </a:r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33176" y="2791579"/>
            <a:ext cx="3251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spc="133" dirty="0">
                <a:solidFill>
                  <a:schemeClr val="bg2">
                    <a:lumMod val="75000"/>
                  </a:schemeClr>
                </a:solidFill>
              </a:rPr>
              <a:t>1   2   3   4   5   6   7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1976" y="2550319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Хамингов код за корекцију </a:t>
            </a:r>
            <a:r>
              <a:rPr lang="en-US" dirty="0" smtClean="0"/>
              <a:t>(8)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9177" y="2209800"/>
            <a:ext cx="9601796" cy="3395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solidFill>
                  <a:srgbClr val="3333FF"/>
                </a:solidFill>
              </a:rPr>
              <a:t>              </a:t>
            </a:r>
            <a:r>
              <a:rPr lang="en-US" sz="3867" u="sng" dirty="0"/>
              <a:t>0</a:t>
            </a:r>
            <a:r>
              <a:rPr lang="en-US" sz="3867" dirty="0"/>
              <a:t>  </a:t>
            </a:r>
            <a:r>
              <a:rPr lang="en-US" sz="3867" u="sng" dirty="0"/>
              <a:t>1</a:t>
            </a:r>
            <a:r>
              <a:rPr lang="en-US" sz="3867" dirty="0"/>
              <a:t>  0  </a:t>
            </a:r>
            <a:r>
              <a:rPr lang="en-US" sz="3867" u="sng" dirty="0"/>
              <a:t>0</a:t>
            </a:r>
            <a:r>
              <a:rPr lang="en-US" sz="3867" dirty="0"/>
              <a:t>  1  </a:t>
            </a:r>
            <a:r>
              <a:rPr lang="en-US" sz="3867" dirty="0">
                <a:solidFill>
                  <a:srgbClr val="FF0000"/>
                </a:solidFill>
              </a:rPr>
              <a:t>1</a:t>
            </a:r>
            <a:r>
              <a:rPr lang="en-US" sz="3867" dirty="0"/>
              <a:t>  1</a:t>
            </a:r>
          </a:p>
          <a:p>
            <a:endParaRPr lang="en-US" sz="3200" dirty="0"/>
          </a:p>
          <a:p>
            <a:r>
              <a:rPr lang="en-US" sz="3200" dirty="0"/>
              <a:t>p</a:t>
            </a:r>
            <a:r>
              <a:rPr lang="en-US" sz="4267" baseline="-25000" dirty="0"/>
              <a:t>1</a:t>
            </a:r>
            <a:r>
              <a:rPr lang="en-US" sz="3200" dirty="0"/>
              <a:t>= 0+0+1+1 = 0,   p</a:t>
            </a:r>
            <a:r>
              <a:rPr lang="en-US" sz="4267" baseline="-25000" dirty="0"/>
              <a:t>2</a:t>
            </a:r>
            <a:r>
              <a:rPr lang="en-US" sz="3200" dirty="0"/>
              <a:t>= 1+0+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/>
              <a:t>+1 =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/>
              <a:t>,</a:t>
            </a:r>
          </a:p>
          <a:p>
            <a:r>
              <a:rPr lang="en-US" sz="3200" dirty="0"/>
              <a:t>p</a:t>
            </a:r>
            <a:r>
              <a:rPr lang="en-US" sz="4267" baseline="-25000" dirty="0"/>
              <a:t>4</a:t>
            </a:r>
            <a:r>
              <a:rPr lang="en-US" sz="3200" dirty="0"/>
              <a:t>= 0+1+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/>
              <a:t>+1 =</a:t>
            </a:r>
            <a:r>
              <a:rPr lang="en-US" sz="3200" dirty="0">
                <a:solidFill>
                  <a:srgbClr val="FF0000"/>
                </a:solidFill>
              </a:rPr>
              <a:t> 1</a:t>
            </a:r>
          </a:p>
          <a:p>
            <a:endParaRPr lang="en-US" sz="1600" dirty="0"/>
          </a:p>
          <a:p>
            <a:r>
              <a:rPr lang="sr-Cyrl-RS" sz="3200" dirty="0" smtClean="0"/>
              <a:t>синдром</a:t>
            </a:r>
            <a:r>
              <a:rPr lang="en-US" sz="3200" dirty="0" smtClean="0"/>
              <a:t>= </a:t>
            </a:r>
            <a:r>
              <a:rPr lang="en-US" sz="3200" dirty="0">
                <a:solidFill>
                  <a:srgbClr val="FF0000"/>
                </a:solidFill>
              </a:rPr>
              <a:t>1 1 </a:t>
            </a:r>
            <a:r>
              <a:rPr lang="en-US" sz="3200" dirty="0"/>
              <a:t>0, </a:t>
            </a:r>
            <a:r>
              <a:rPr lang="sr-Cyrl-RS" sz="3200" dirty="0" smtClean="0"/>
              <a:t>комплементирати бит </a:t>
            </a:r>
            <a:r>
              <a:rPr lang="en-US" sz="3200" dirty="0" smtClean="0"/>
              <a:t>6</a:t>
            </a:r>
            <a:endParaRPr lang="en-US" sz="3200" dirty="0"/>
          </a:p>
          <a:p>
            <a:r>
              <a:rPr lang="sr-Cyrl-RS" sz="3200" dirty="0" smtClean="0"/>
              <a:t>податак</a:t>
            </a:r>
            <a:r>
              <a:rPr lang="en-US" sz="3200" dirty="0" smtClean="0"/>
              <a:t>= </a:t>
            </a:r>
            <a:r>
              <a:rPr lang="en-US" sz="3200" dirty="0"/>
              <a:t>0 1 0 1 </a:t>
            </a:r>
            <a:r>
              <a:rPr lang="en-US" sz="3200" dirty="0" smtClean="0"/>
              <a:t>(</a:t>
            </a:r>
            <a:r>
              <a:rPr lang="sr-Cyrl-RS" sz="3200" dirty="0" smtClean="0"/>
              <a:t>коректно након комплементирања</a:t>
            </a:r>
            <a:r>
              <a:rPr lang="en-US" sz="3200" dirty="0" smtClean="0"/>
              <a:t>!)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33176" y="2791579"/>
            <a:ext cx="3251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spc="133" dirty="0">
                <a:solidFill>
                  <a:schemeClr val="bg2">
                    <a:lumMod val="75000"/>
                  </a:schemeClr>
                </a:solidFill>
              </a:rPr>
              <a:t>1   2   3   4   5   6   7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21976" y="2550319"/>
            <a:ext cx="609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Кодови у пракси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0259209" cy="4775200"/>
          </a:xfrm>
        </p:spPr>
        <p:txBody>
          <a:bodyPr/>
          <a:lstStyle/>
          <a:p>
            <a:r>
              <a:rPr lang="sr-Cyrl-RS" sz="3700" dirty="0" smtClean="0"/>
              <a:t>У пракси се Хамингови кодови ретко користе, а у употреби су најчешће:</a:t>
            </a:r>
          </a:p>
          <a:p>
            <a:pPr lvl="1"/>
            <a:r>
              <a:rPr lang="sr-Cyrl-RS" sz="3300" dirty="0" smtClean="0"/>
              <a:t>Конволуциони кодови</a:t>
            </a:r>
          </a:p>
          <a:p>
            <a:pPr lvl="1"/>
            <a:r>
              <a:rPr lang="sr-Cyrl-RS" sz="3300" dirty="0" smtClean="0"/>
              <a:t>Метода парности за малу густину</a:t>
            </a:r>
            <a:br>
              <a:rPr lang="sr-Cyrl-RS" sz="3300" dirty="0" smtClean="0"/>
            </a:br>
            <a:r>
              <a:rPr lang="sr-Cyrl-RS" sz="3300" dirty="0" smtClean="0"/>
              <a:t>(</a:t>
            </a:r>
            <a:r>
              <a:rPr lang="sr-Latn-RS" sz="3300" dirty="0" smtClean="0"/>
              <a:t>LDPC – low density parity check)</a:t>
            </a:r>
          </a:p>
          <a:p>
            <a:pPr lvl="1"/>
            <a:r>
              <a:rPr lang="sr-Cyrl-RS" sz="3300" dirty="0" smtClean="0"/>
              <a:t>Рид-Соломонови кодови</a:t>
            </a:r>
          </a:p>
          <a:p>
            <a:r>
              <a:rPr lang="sr-Cyrl-RS" sz="3700" dirty="0" smtClean="0"/>
              <a:t>Сви наведени кодови су ван домена курса!</a:t>
            </a:r>
            <a:endParaRPr lang="sr-Latn-RS" sz="3700" dirty="0" smtClean="0"/>
          </a:p>
          <a:p>
            <a:pPr lvl="1"/>
            <a:endParaRPr lang="sr-Cyrl-RS" sz="3300" dirty="0" smtClean="0"/>
          </a:p>
          <a:p>
            <a:pPr lvl="1"/>
            <a:endParaRPr lang="sr-Cyrl-RS" sz="3300" dirty="0" smtClean="0"/>
          </a:p>
          <a:p>
            <a:pPr lvl="1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080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Детекција или корекција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52225" y="1581150"/>
            <a:ext cx="10259210" cy="47752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Корекција грешака</a:t>
            </a:r>
            <a:r>
              <a:rPr lang="en-US" dirty="0" smtClean="0"/>
              <a:t>: </a:t>
            </a:r>
          </a:p>
          <a:p>
            <a:pPr lvl="1"/>
            <a:r>
              <a:rPr lang="sr-Cyrl-RS" dirty="0" smtClean="0"/>
              <a:t>Обично када су грешке очекиване</a:t>
            </a:r>
            <a:endParaRPr lang="en-US" dirty="0" smtClean="0"/>
          </a:p>
          <a:p>
            <a:pPr lvl="1"/>
            <a:r>
              <a:rPr lang="sr-Cyrl-RS" dirty="0" smtClean="0"/>
              <a:t>Или када нема времена за ретрансмисију</a:t>
            </a:r>
          </a:p>
          <a:p>
            <a:pPr lvl="1"/>
            <a:r>
              <a:rPr lang="sr-Cyrl-RS" dirty="0" smtClean="0"/>
              <a:t>Најчешће се ради на физичком слоју</a:t>
            </a:r>
            <a:endParaRPr lang="en-US" dirty="0" smtClean="0"/>
          </a:p>
          <a:p>
            <a:r>
              <a:rPr lang="sr-Cyrl-RS" dirty="0" smtClean="0"/>
              <a:t>Детекција грешака</a:t>
            </a:r>
            <a:r>
              <a:rPr lang="en-US" dirty="0" smtClean="0"/>
              <a:t>: </a:t>
            </a:r>
          </a:p>
          <a:p>
            <a:pPr lvl="1"/>
            <a:r>
              <a:rPr lang="sr-Cyrl-RS" dirty="0" smtClean="0"/>
              <a:t>Ефикаснија када грешке нису очекиване, тј. </a:t>
            </a:r>
            <a:r>
              <a:rPr lang="sr-Cyrl-RS" dirty="0"/>
              <a:t>к</a:t>
            </a:r>
            <a:r>
              <a:rPr lang="sr-Cyrl-RS" dirty="0" smtClean="0"/>
              <a:t>ада су ретке</a:t>
            </a:r>
          </a:p>
          <a:p>
            <a:pPr lvl="1"/>
            <a:r>
              <a:rPr lang="sr-Cyrl-RS" dirty="0" smtClean="0"/>
              <a:t>А када се десе, онда нема везе и ако су велике</a:t>
            </a:r>
          </a:p>
          <a:p>
            <a:pPr lvl="1"/>
            <a:r>
              <a:rPr lang="sr-Cyrl-RS" dirty="0" smtClean="0"/>
              <a:t>Обично се користи у слоју везе у комбинацији са ретрансмисијом оквира</a:t>
            </a:r>
          </a:p>
          <a:p>
            <a:r>
              <a:rPr lang="sr-Cyrl-RS" dirty="0" smtClean="0"/>
              <a:t>Дистрибуција грешке игра битну улогу:</a:t>
            </a:r>
          </a:p>
          <a:p>
            <a:pPr lvl="1"/>
            <a:r>
              <a:rPr lang="sr-Cyrl-RS" dirty="0" smtClean="0"/>
              <a:t>Нпр. Ако је вероватноћа грешке 0.001, то може да значи:</a:t>
            </a:r>
            <a:r>
              <a:rPr lang="sr-Cyrl-RS" dirty="0"/>
              <a:t> </a:t>
            </a:r>
            <a:endParaRPr lang="sr-Cyrl-RS" dirty="0" smtClean="0"/>
          </a:p>
          <a:p>
            <a:pPr lvl="2"/>
            <a:r>
              <a:rPr lang="sr-Cyrl-RS" dirty="0" smtClean="0"/>
              <a:t>1-битна грешка на сваких 1000 битова</a:t>
            </a:r>
          </a:p>
          <a:p>
            <a:pPr lvl="2"/>
            <a:r>
              <a:rPr lang="sr-Cyrl-RS" dirty="0" smtClean="0"/>
              <a:t>100-битна (рафална) грешка на сваких 100000 битова</a:t>
            </a:r>
          </a:p>
          <a:p>
            <a:pPr lvl="1"/>
            <a:r>
              <a:rPr lang="sr-Cyrl-RS" dirty="0" smtClean="0"/>
              <a:t>Када је боља детекција, а када је боља корекција</a:t>
            </a:r>
            <a:r>
              <a:rPr lang="en-US" dirty="0" smtClean="0"/>
              <a:t> </a:t>
            </a:r>
            <a:r>
              <a:rPr lang="sr-Cyrl-RS" dirty="0" smtClean="0"/>
              <a:t>ако је нпр. </a:t>
            </a:r>
            <a:r>
              <a:rPr lang="sr-Cyrl-RS" dirty="0"/>
              <a:t>в</a:t>
            </a:r>
            <a:r>
              <a:rPr lang="sr-Cyrl-RS" dirty="0" smtClean="0"/>
              <a:t>еличина оквира 100 битова</a:t>
            </a:r>
            <a:r>
              <a:rPr lang="en-US" dirty="0" smtClean="0"/>
              <a:t>?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25463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Слој везе</a:t>
            </a:r>
            <a:endParaRPr lang="sr-Latn-R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Ретрансмисија и контрола тока</a:t>
            </a:r>
            <a:endParaRPr lang="sr-Latn-R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Типови сервиса</a:t>
            </a:r>
            <a:endParaRPr lang="en-US" sz="44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610714"/>
            <a:ext cx="10528152" cy="4600081"/>
          </a:xfrm>
          <a:prstGeom prst="rect">
            <a:avLst/>
          </a:prstGeom>
        </p:spPr>
        <p:txBody>
          <a:bodyPr/>
          <a:lstStyle/>
          <a:p>
            <a:r>
              <a:rPr lang="sr-Cyrl-RS" dirty="0" smtClean="0"/>
              <a:t>Сервис без успоставе везе и без потврде пријема</a:t>
            </a:r>
          </a:p>
          <a:p>
            <a:pPr lvl="1"/>
            <a:r>
              <a:rPr lang="sr-Cyrl-RS" dirty="0" smtClean="0"/>
              <a:t>Оквир се шаље независно и без ретрансмисије у случају грешке</a:t>
            </a:r>
            <a:endParaRPr lang="en-US" dirty="0" smtClean="0"/>
          </a:p>
          <a:p>
            <a:pPr lvl="1"/>
            <a:r>
              <a:rPr lang="sr-Cyrl-RS" dirty="0" smtClean="0"/>
              <a:t>Пример је Етернет</a:t>
            </a:r>
            <a:endParaRPr lang="en-US" dirty="0" smtClean="0"/>
          </a:p>
          <a:p>
            <a:r>
              <a:rPr lang="sr-Cyrl-RS" dirty="0" smtClean="0"/>
              <a:t>Сервис без успоставе везе са  потврдом пријема</a:t>
            </a:r>
            <a:endParaRPr lang="en-US" dirty="0" smtClean="0"/>
          </a:p>
          <a:p>
            <a:pPr lvl="1"/>
            <a:r>
              <a:rPr lang="sr-Cyrl-RS" dirty="0" smtClean="0"/>
              <a:t>Ради се ретрансмисија ако се јави потреба</a:t>
            </a:r>
            <a:endParaRPr lang="en-US" dirty="0" smtClean="0"/>
          </a:p>
          <a:p>
            <a:pPr lvl="1"/>
            <a:r>
              <a:rPr lang="sr-Cyrl-RS" dirty="0" smtClean="0"/>
              <a:t>Пример је </a:t>
            </a:r>
            <a:r>
              <a:rPr lang="sr-Latn-RS" dirty="0" smtClean="0"/>
              <a:t>WiFi</a:t>
            </a:r>
            <a:endParaRPr lang="en-US" dirty="0" smtClean="0"/>
          </a:p>
          <a:p>
            <a:r>
              <a:rPr lang="sr-Cyrl-RS" dirty="0" smtClean="0"/>
              <a:t>Сервис са успоставом везе и са потврдом пријема</a:t>
            </a:r>
          </a:p>
          <a:p>
            <a:pPr lvl="1"/>
            <a:r>
              <a:rPr lang="sr-Cyrl-RS" dirty="0" smtClean="0"/>
              <a:t>Успостава везе омогућава да подаци теку истим редом којим су и послати</a:t>
            </a:r>
          </a:p>
          <a:p>
            <a:pPr lvl="1"/>
            <a:r>
              <a:rPr lang="sr-Cyrl-RS" dirty="0" smtClean="0"/>
              <a:t>Ретко се користи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Теме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Уоквиривање</a:t>
            </a:r>
            <a:endParaRPr lang="en-US" dirty="0" smtClean="0"/>
          </a:p>
          <a:p>
            <a:pPr lvl="1"/>
            <a:r>
              <a:rPr lang="sr-Cyrl-RS" dirty="0" smtClean="0"/>
              <a:t>Заглавље, порука и завршетак оквира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Детекција и корекција грешака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Ретрансмисија и контрола тока</a:t>
            </a:r>
            <a:endParaRPr lang="en-US" dirty="0" smtClean="0"/>
          </a:p>
          <a:p>
            <a:pPr lvl="1"/>
            <a:r>
              <a:rPr lang="sr-Cyrl-RS" dirty="0" smtClean="0"/>
              <a:t>Поновно слање у случају губитка</a:t>
            </a:r>
          </a:p>
          <a:p>
            <a:pPr lvl="1"/>
            <a:r>
              <a:rPr lang="sr-Cyrl-RS" dirty="0" smtClean="0"/>
              <a:t>Разрешавање дупликата</a:t>
            </a:r>
          </a:p>
          <a:p>
            <a:pPr lvl="1"/>
            <a:r>
              <a:rPr lang="sr-Cyrl-RS" dirty="0" smtClean="0"/>
              <a:t>Усаглашавање брзина пошиљаоца и примаоца</a:t>
            </a:r>
          </a:p>
          <a:p>
            <a:pPr lvl="1"/>
            <a:r>
              <a:rPr lang="sr-Cyrl-RS" dirty="0" smtClean="0"/>
              <a:t>Основни протоколи слоја везе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Окружење у слоју везе </a:t>
            </a:r>
            <a:r>
              <a:rPr lang="en-US" sz="4400" dirty="0" smtClean="0"/>
              <a:t>(1)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828339" y="1610714"/>
            <a:ext cx="9400274" cy="4600081"/>
          </a:xfrm>
          <a:prstGeom prst="rect">
            <a:avLst/>
          </a:prstGeom>
        </p:spPr>
        <p:txBody>
          <a:bodyPr/>
          <a:lstStyle/>
          <a:p>
            <a:r>
              <a:rPr lang="sr-Cyrl-RS" dirty="0" smtClean="0"/>
              <a:t>Овај слој је обично реализован делом на мрежној картици, а другим делом на нивоу оперативног система</a:t>
            </a:r>
            <a:endParaRPr lang="en-US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262" y="2447925"/>
            <a:ext cx="64674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4000498" y="4208715"/>
            <a:ext cx="1019175" cy="457200"/>
          </a:xfrm>
          <a:prstGeom prst="rect">
            <a:avLst/>
          </a:prstGeom>
          <a:solidFill>
            <a:srgbClr val="FF2BD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14797" y="4625628"/>
            <a:ext cx="790575" cy="457201"/>
          </a:xfrm>
          <a:prstGeom prst="rect">
            <a:avLst/>
          </a:prstGeom>
          <a:solidFill>
            <a:srgbClr val="FF2BD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Окружење у слоју везе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Преглед неких функција за интеракцију слоја везе са слојем испод и изнад:</a:t>
            </a:r>
            <a:endParaRPr lang="en-US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94296" y="2926864"/>
          <a:ext cx="8203407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446"/>
                <a:gridCol w="3103992"/>
                <a:gridCol w="4049969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Група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Функција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Опис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Мрежни слој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from_network_layer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(&amp;packet)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to_network_layer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(&amp;packet)</a:t>
                      </a: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Узима пакет из мрежног слоја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Прослеђује пакет мрежном слоју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Физички слој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from_physical_layer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(&amp;frame)</a:t>
                      </a:r>
                    </a:p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to_physical_layer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(&amp;frame)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Прихвата оквир из физичког слоја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r-Cyrl-R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Прослеђује оквир</a:t>
                      </a:r>
                      <a:r>
                        <a:rPr lang="sr-Cyrl-R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ка физичком слоју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Догађаји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&amp; </a:t>
                      </a:r>
                      <a:r>
                        <a:rPr lang="sr-Cyrl-R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тајмери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wait_for_event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(&amp;event)</a:t>
                      </a:r>
                    </a:p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start_timer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seq_nr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stop_timer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seq_nr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start_ack_timer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</a:p>
                    <a:p>
                      <a:r>
                        <a:rPr lang="en-US" sz="1600" b="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stop_ack_timer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Чека на пакет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sr-Cyrl-R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оквир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sr-Cyrl-R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истек</a:t>
                      </a:r>
                      <a:r>
                        <a:rPr lang="sr-Cyrl-R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тајмера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r-Cyrl-R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Покреће тајмер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r-Cyrl-R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Прекида тајмер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r-Cyrl-R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Покреће тајмер аз оквир</a:t>
                      </a:r>
                      <a:r>
                        <a:rPr lang="sr-Cyrl-R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потврде </a:t>
                      </a:r>
                      <a:r>
                        <a:rPr lang="sr-Latn-R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ACK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r-Cyrl-R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Зауставља тајмер за оквир потврде </a:t>
                      </a:r>
                      <a:r>
                        <a:rPr lang="sr-Latn-R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9144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1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Основни протоколи слоја везе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69403" y="1990725"/>
            <a:ext cx="8950924" cy="401955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sr-Cyrl-RS" dirty="0" smtClean="0"/>
              <a:t>Утопијски једносмерни протокол</a:t>
            </a:r>
            <a:endParaRPr lang="en-US" dirty="0" smtClean="0"/>
          </a:p>
          <a:p>
            <a:pPr lvl="1"/>
            <a:r>
              <a:rPr lang="sr-Cyrl-RS" dirty="0" smtClean="0"/>
              <a:t>„Стани и чекај“ протокол за канал без грешака</a:t>
            </a:r>
            <a:endParaRPr lang="en-US" dirty="0" smtClean="0"/>
          </a:p>
          <a:p>
            <a:pPr lvl="1"/>
            <a:r>
              <a:rPr lang="sr-Latn-RS" dirty="0" smtClean="0"/>
              <a:t>„</a:t>
            </a:r>
            <a:r>
              <a:rPr lang="sr-Cyrl-RS" dirty="0" smtClean="0"/>
              <a:t>Стани и чекај</a:t>
            </a:r>
            <a:r>
              <a:rPr lang="sr-Latn-RS" dirty="0" smtClean="0"/>
              <a:t>“</a:t>
            </a:r>
            <a:r>
              <a:rPr lang="sr-Cyrl-RS" dirty="0" smtClean="0"/>
              <a:t> протокол за канал са грешкама</a:t>
            </a:r>
            <a:endParaRPr lang="en-US" dirty="0" smtClean="0">
              <a:solidFill>
                <a:srgbClr val="0000FF"/>
              </a:solidFill>
            </a:endParaRPr>
          </a:p>
          <a:p>
            <a:pPr lvl="2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72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Утопијски једносмерни протокол</a:t>
            </a:r>
            <a:endParaRPr lang="en-US" sz="4400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1106905" y="1391639"/>
            <a:ext cx="9121708" cy="51615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r-Cyrl-RS" dirty="0" smtClean="0"/>
              <a:t>Оптимистички протокол (Етернет заправо ово ради!)</a:t>
            </a:r>
            <a:endParaRPr lang="en-US" dirty="0" smtClean="0"/>
          </a:p>
          <a:p>
            <a:pPr lvl="1"/>
            <a:r>
              <a:rPr lang="sr-Cyrl-RS" dirty="0" smtClean="0"/>
              <a:t>Не предвиђа појаву грешке</a:t>
            </a:r>
          </a:p>
          <a:p>
            <a:pPr lvl="1"/>
            <a:r>
              <a:rPr lang="sr-Cyrl-RS" dirty="0" smtClean="0"/>
              <a:t>Прималац је брз као и пошиљалац</a:t>
            </a:r>
            <a:endParaRPr lang="en-US" dirty="0" smtClean="0"/>
          </a:p>
          <a:p>
            <a:pPr lvl="1"/>
            <a:r>
              <a:rPr lang="sr-Cyrl-RS" dirty="0" smtClean="0"/>
              <a:t>Пренос података је једносмеран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3">
              <a:buNone/>
            </a:pP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203158" y="3216944"/>
            <a:ext cx="8087729" cy="3371305"/>
            <a:chOff x="819150" y="2638425"/>
            <a:chExt cx="7477125" cy="2863564"/>
          </a:xfrm>
        </p:grpSpPr>
        <p:pic>
          <p:nvPicPr>
            <p:cNvPr id="286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6755" r="57042" b="18083"/>
            <a:stretch>
              <a:fillRect/>
            </a:stretch>
          </p:blipFill>
          <p:spPr bwMode="auto">
            <a:xfrm>
              <a:off x="1276350" y="2638425"/>
              <a:ext cx="290512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58102"/>
            <a:stretch>
              <a:fillRect/>
            </a:stretch>
          </p:blipFill>
          <p:spPr bwMode="auto">
            <a:xfrm>
              <a:off x="5210174" y="2686050"/>
              <a:ext cx="2733676" cy="2479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819150" y="4953000"/>
              <a:ext cx="3448049" cy="313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dirty="0" smtClean="0"/>
                <a:t>Пошиљалац шаље оквире стално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1" y="4953000"/>
              <a:ext cx="3267074" cy="54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dirty="0" smtClean="0"/>
                <a:t>Прималац је у стању да их све прихвати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81301" y="4848226"/>
            <a:ext cx="40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49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Контрола тока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9897979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Шта ако пошиљалац и прималац немају исте брзине слања односно примања</a:t>
            </a:r>
            <a:r>
              <a:rPr lang="en-US" sz="3733" dirty="0" smtClean="0"/>
              <a:t>?</a:t>
            </a:r>
          </a:p>
          <a:p>
            <a:pPr lvl="1"/>
            <a:r>
              <a:rPr lang="sr-Cyrl-RS" sz="3333" dirty="0" smtClean="0"/>
              <a:t>Овде је потребна некаква контрола тока</a:t>
            </a:r>
          </a:p>
        </p:txBody>
      </p:sp>
    </p:spTree>
    <p:extLst>
      <p:ext uri="{BB962C8B-B14F-4D97-AF65-F5344CB8AC3E}">
        <p14:creationId xmlns:p14="http://schemas.microsoft.com/office/powerpoint/2010/main" val="15501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Протокол са контролом тока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1887201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Различите брзине пошиљаоца и примаоца</a:t>
            </a:r>
          </a:p>
          <a:p>
            <a:r>
              <a:rPr lang="sr-Cyrl-RS" sz="3733" dirty="0" smtClean="0"/>
              <a:t>Савршен канал (нема грешака нити изгубљених оквира)</a:t>
            </a:r>
            <a:endParaRPr lang="en-US" sz="3733" dirty="0"/>
          </a:p>
        </p:txBody>
      </p:sp>
      <p:grpSp>
        <p:nvGrpSpPr>
          <p:cNvPr id="61" name="Group 60"/>
          <p:cNvGrpSpPr/>
          <p:nvPr/>
        </p:nvGrpSpPr>
        <p:grpSpPr>
          <a:xfrm>
            <a:off x="757281" y="2722563"/>
            <a:ext cx="5338719" cy="3694683"/>
            <a:chOff x="618097" y="1144527"/>
            <a:chExt cx="4004040" cy="2771012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28800" y="1544637"/>
              <a:ext cx="0" cy="23709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630612" y="1504950"/>
              <a:ext cx="0" cy="2410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828800" y="1733550"/>
              <a:ext cx="1772444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1828800" y="2114550"/>
              <a:ext cx="1772443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Left Brace 51"/>
            <p:cNvSpPr/>
            <p:nvPr/>
          </p:nvSpPr>
          <p:spPr>
            <a:xfrm>
              <a:off x="1600200" y="1733550"/>
              <a:ext cx="152400" cy="1050132"/>
            </a:xfrm>
            <a:prstGeom prst="leftBrac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92693" y="1485840"/>
              <a:ext cx="822581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Оквир</a:t>
              </a:r>
              <a:endParaRPr lang="en-US" sz="2667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14427" y="2324040"/>
              <a:ext cx="555008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ACK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8097" y="2058561"/>
              <a:ext cx="766989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Пауза</a:t>
              </a:r>
              <a:endParaRPr lang="en-US" sz="2667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129881" y="2343150"/>
              <a:ext cx="0" cy="609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783013" y="1943040"/>
              <a:ext cx="839124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Време</a:t>
              </a:r>
              <a:endParaRPr lang="en-US" sz="2667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23164" y="1144527"/>
              <a:ext cx="1466989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Пошиљалац</a:t>
              </a:r>
              <a:endParaRPr lang="en-US" sz="2667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92932" y="1144527"/>
              <a:ext cx="1260201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Прималац</a:t>
              </a:r>
              <a:endParaRPr lang="en-US" sz="2667" dirty="0"/>
            </a:p>
          </p:txBody>
        </p:sp>
      </p:grpSp>
    </p:spTree>
    <p:extLst>
      <p:ext uri="{BB962C8B-B14F-4D97-AF65-F5344CB8AC3E}">
        <p14:creationId xmlns:p14="http://schemas.microsoft.com/office/powerpoint/2010/main" val="25396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Протокол „стани и чекај“ – за савршен канал</a:t>
            </a:r>
            <a:endParaRPr lang="en-US" sz="4400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721895" y="1422400"/>
            <a:ext cx="10467473" cy="4600081"/>
          </a:xfrm>
          <a:prstGeom prst="rect">
            <a:avLst/>
          </a:prstGeom>
        </p:spPr>
        <p:txBody>
          <a:bodyPr/>
          <a:lstStyle/>
          <a:p>
            <a:r>
              <a:rPr lang="sr-Cyrl-RS" dirty="0" smtClean="0"/>
              <a:t>Овај протокол гарантује усаглашеност у брзини комуникације</a:t>
            </a:r>
            <a:endParaRPr lang="en-US" dirty="0" smtClean="0"/>
          </a:p>
          <a:p>
            <a:pPr lvl="1"/>
            <a:r>
              <a:rPr lang="sr-Cyrl-RS" dirty="0" smtClean="0"/>
              <a:t>Прималац шаље празан оквир (</a:t>
            </a:r>
            <a:r>
              <a:rPr lang="en-US" dirty="0" err="1" smtClean="0"/>
              <a:t>ack</a:t>
            </a:r>
            <a:r>
              <a:rPr lang="en-US" dirty="0" smtClean="0"/>
              <a:t>) </a:t>
            </a:r>
            <a:r>
              <a:rPr lang="sr-Cyrl-RS" dirty="0" smtClean="0"/>
              <a:t>када је спреман да настави</a:t>
            </a:r>
            <a:endParaRPr lang="en-US" dirty="0" smtClean="0"/>
          </a:p>
          <a:p>
            <a:pPr lvl="1"/>
            <a:r>
              <a:rPr lang="sr-Cyrl-RS" dirty="0" smtClean="0"/>
              <a:t>Шаље се оквир по оквир (неефикасно)</a:t>
            </a:r>
            <a:endParaRPr lang="en-US" dirty="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 t="40288" r="60132" b="1336"/>
          <a:stretch>
            <a:fillRect/>
          </a:stretch>
        </p:blipFill>
        <p:spPr bwMode="auto">
          <a:xfrm>
            <a:off x="2035845" y="2795709"/>
            <a:ext cx="3630108" cy="340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60177"/>
          <a:stretch>
            <a:fillRect/>
          </a:stretch>
        </p:blipFill>
        <p:spPr bwMode="auto">
          <a:xfrm>
            <a:off x="6279731" y="2795709"/>
            <a:ext cx="3413459" cy="296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18672" y="5984689"/>
            <a:ext cx="433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Пошиљалац чека на </a:t>
            </a:r>
            <a:r>
              <a:rPr lang="en-US" dirty="0" err="1" smtClean="0"/>
              <a:t>ack</a:t>
            </a:r>
            <a:r>
              <a:rPr lang="en-US" dirty="0" smtClean="0"/>
              <a:t>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након слања оквира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12445" y="6015184"/>
            <a:ext cx="466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Прималац шаље </a:t>
            </a:r>
            <a:r>
              <a:rPr lang="en-US" dirty="0" err="1" smtClean="0"/>
              <a:t>ack</a:t>
            </a:r>
            <a:r>
              <a:rPr lang="sr-Cyrl-RS" dirty="0" smtClean="0"/>
              <a:t> </a:t>
            </a:r>
            <a:br>
              <a:rPr lang="sr-Cyrl-RS" dirty="0" smtClean="0"/>
            </a:br>
            <a:r>
              <a:rPr lang="sr-Cyrl-RS" dirty="0" smtClean="0"/>
              <a:t>након што прихвати оквир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6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Несавршен канал</a:t>
            </a:r>
            <a:endParaRPr lang="sr-Latn-R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9765632" cy="4775200"/>
          </a:xfrm>
        </p:spPr>
        <p:txBody>
          <a:bodyPr/>
          <a:lstStyle/>
          <a:p>
            <a:r>
              <a:rPr lang="sr-Cyrl-RS" sz="3733" dirty="0"/>
              <a:t>Шта ако канал није савршен, тј. ако се могу појавити грешке или изгубљени оквири</a:t>
            </a:r>
            <a:r>
              <a:rPr lang="en-US" sz="3733" dirty="0"/>
              <a:t>?</a:t>
            </a:r>
          </a:p>
          <a:p>
            <a:pPr lvl="4"/>
            <a:endParaRPr lang="en-US" sz="1333" dirty="0"/>
          </a:p>
          <a:p>
            <a:pPr lvl="1">
              <a:spcBef>
                <a:spcPts val="0"/>
              </a:spcBef>
            </a:pPr>
            <a:r>
              <a:rPr lang="sr-Cyrl-RS" sz="3300" dirty="0"/>
              <a:t>Детекција и ретрансмисија </a:t>
            </a:r>
            <a:r>
              <a:rPr lang="sr-Latn-RS" sz="3300" dirty="0"/>
              <a:t>ARQ</a:t>
            </a:r>
            <a:r>
              <a:rPr lang="en-US" sz="3300" dirty="0"/>
              <a:t> </a:t>
            </a:r>
            <a:r>
              <a:rPr lang="sr-Latn-RS" sz="3300" dirty="0"/>
              <a:t/>
            </a:r>
            <a:br>
              <a:rPr lang="sr-Latn-RS" sz="3300" dirty="0"/>
            </a:br>
            <a:r>
              <a:rPr lang="en-US" sz="3300" dirty="0"/>
              <a:t>(Automatic Repeat </a:t>
            </a:r>
            <a:r>
              <a:rPr lang="en-US" sz="3300" dirty="0" err="1"/>
              <a:t>reQuest</a:t>
            </a:r>
            <a:r>
              <a:rPr lang="en-US" sz="3300" dirty="0"/>
              <a:t>)</a:t>
            </a:r>
          </a:p>
          <a:p>
            <a:pPr lvl="4"/>
            <a:endParaRPr lang="en-US" sz="1600" dirty="0"/>
          </a:p>
          <a:p>
            <a:pPr lvl="1"/>
            <a:r>
              <a:rPr lang="sr-Cyrl-RS" sz="3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Корекција грешака</a:t>
            </a:r>
            <a:r>
              <a:rPr lang="en-US" sz="3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- </a:t>
            </a:r>
            <a:r>
              <a:rPr lang="sr-Cyrl-RS" sz="3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обрађено, </a:t>
            </a:r>
            <a:br>
              <a:rPr lang="sr-Cyrl-RS" sz="33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sr-Cyrl-RS" sz="3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ово се више тиче физичког слоја</a:t>
            </a:r>
            <a:endParaRPr lang="en-US" sz="3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>
              <a:buFont typeface="+mj-lt"/>
              <a:buAutoNum type="arabicPeriod"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175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ARQ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1269579" cy="4775200"/>
          </a:xfrm>
        </p:spPr>
        <p:txBody>
          <a:bodyPr>
            <a:normAutofit/>
          </a:bodyPr>
          <a:lstStyle/>
          <a:p>
            <a:r>
              <a:rPr lang="en-US" sz="3733" dirty="0"/>
              <a:t>ARQ </a:t>
            </a:r>
            <a:r>
              <a:rPr lang="sr-Cyrl-RS" sz="3733" dirty="0" smtClean="0"/>
              <a:t>се обично користи када су грешке уобичајне и када се морају исправити</a:t>
            </a:r>
            <a:endParaRPr lang="en-US" sz="3733" dirty="0"/>
          </a:p>
          <a:p>
            <a:pPr lvl="1"/>
            <a:r>
              <a:rPr lang="sr-Cyrl-RS" sz="3200" dirty="0" smtClean="0"/>
              <a:t>Нпр. </a:t>
            </a:r>
            <a:r>
              <a:rPr lang="en-US" sz="3200" dirty="0" err="1" smtClean="0"/>
              <a:t>WiFi</a:t>
            </a:r>
            <a:r>
              <a:rPr lang="en-US" sz="3200" dirty="0"/>
              <a:t>, </a:t>
            </a:r>
            <a:r>
              <a:rPr lang="sr-Cyrl-RS" sz="3200" dirty="0"/>
              <a:t>и</a:t>
            </a:r>
            <a:r>
              <a:rPr lang="en-US" sz="3200" dirty="0" smtClean="0"/>
              <a:t> </a:t>
            </a:r>
            <a:r>
              <a:rPr lang="en-US" sz="3200" dirty="0"/>
              <a:t>TCP </a:t>
            </a:r>
            <a:r>
              <a:rPr lang="en-US" sz="3200" dirty="0" smtClean="0"/>
              <a:t>(</a:t>
            </a:r>
            <a:r>
              <a:rPr lang="sr-Cyrl-RS" sz="3200" dirty="0" smtClean="0"/>
              <a:t>касније</a:t>
            </a:r>
            <a:r>
              <a:rPr lang="en-US" sz="3200" dirty="0" smtClean="0"/>
              <a:t>)</a:t>
            </a:r>
            <a:endParaRPr lang="en-US" sz="3200" dirty="0"/>
          </a:p>
          <a:p>
            <a:pPr lvl="4"/>
            <a:endParaRPr lang="en-US" sz="1867" dirty="0"/>
          </a:p>
          <a:p>
            <a:r>
              <a:rPr lang="sr-Cyrl-RS" sz="3733" dirty="0" smtClean="0"/>
              <a:t>Основна идеја</a:t>
            </a:r>
            <a:r>
              <a:rPr lang="en-US" sz="3733" dirty="0" smtClean="0"/>
              <a:t>:</a:t>
            </a:r>
            <a:endParaRPr lang="en-US" sz="3733" dirty="0"/>
          </a:p>
          <a:p>
            <a:pPr lvl="1"/>
            <a:r>
              <a:rPr lang="sr-Cyrl-RS" sz="3200" dirty="0" smtClean="0"/>
              <a:t>Прималац шаље потврду о пријему исправног оквира</a:t>
            </a:r>
            <a:r>
              <a:rPr lang="en-US" sz="3200" dirty="0" smtClean="0"/>
              <a:t> ACK</a:t>
            </a:r>
            <a:endParaRPr lang="sr-Cyrl-RS" sz="3200" dirty="0" smtClean="0"/>
          </a:p>
          <a:p>
            <a:pPr lvl="2"/>
            <a:r>
              <a:rPr lang="sr-Latn-RS" sz="2800" dirty="0" smtClean="0"/>
              <a:t>ACK </a:t>
            </a:r>
            <a:r>
              <a:rPr lang="sr-Cyrl-RS" sz="2800" dirty="0" smtClean="0"/>
              <a:t>је такође оквир</a:t>
            </a:r>
            <a:endParaRPr lang="en-US" sz="2800" dirty="0"/>
          </a:p>
          <a:p>
            <a:pPr lvl="1"/>
            <a:r>
              <a:rPr lang="sr-Cyrl-RS" sz="3200" dirty="0" smtClean="0"/>
              <a:t>Пошиљалац аутоматски шаље поново након временске паузе (тајмаута), осим ако у међувремену пристигне </a:t>
            </a:r>
            <a:r>
              <a:rPr lang="sr-Latn-RS" sz="3200" dirty="0" smtClean="0"/>
              <a:t>ACK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98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ARQ </a:t>
            </a:r>
            <a:r>
              <a:rPr lang="sr-Cyrl-RS" dirty="0" smtClean="0"/>
              <a:t>кроз несавршен канал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0295021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Сценарио са губитком и ретрансмисијом</a:t>
            </a:r>
            <a:endParaRPr lang="en-US" sz="3733" dirty="0"/>
          </a:p>
        </p:txBody>
      </p:sp>
      <p:grpSp>
        <p:nvGrpSpPr>
          <p:cNvPr id="61" name="Group 60"/>
          <p:cNvGrpSpPr/>
          <p:nvPr/>
        </p:nvGrpSpPr>
        <p:grpSpPr>
          <a:xfrm>
            <a:off x="824130" y="2149865"/>
            <a:ext cx="5338719" cy="3717535"/>
            <a:chOff x="618097" y="1127388"/>
            <a:chExt cx="4004040" cy="2788151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828800" y="1544637"/>
              <a:ext cx="0" cy="23709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630612" y="1504950"/>
              <a:ext cx="0" cy="24105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828800" y="1733550"/>
              <a:ext cx="1447800" cy="2489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Left Brace 51"/>
            <p:cNvSpPr/>
            <p:nvPr/>
          </p:nvSpPr>
          <p:spPr>
            <a:xfrm>
              <a:off x="1600200" y="1733550"/>
              <a:ext cx="152400" cy="1050132"/>
            </a:xfrm>
            <a:prstGeom prst="leftBrac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292693" y="1485840"/>
              <a:ext cx="822581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Оквир</a:t>
              </a:r>
              <a:endParaRPr lang="en-US" sz="2667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8097" y="2058561"/>
              <a:ext cx="766989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Пауза</a:t>
              </a:r>
              <a:endParaRPr lang="en-US" sz="2667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4129881" y="2343150"/>
              <a:ext cx="0" cy="609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3783013" y="1943040"/>
              <a:ext cx="839124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Време</a:t>
              </a:r>
              <a:endParaRPr lang="en-US" sz="2667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14224" y="1127388"/>
              <a:ext cx="1466989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Пошиљалац</a:t>
              </a:r>
              <a:endParaRPr lang="en-US" sz="2667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92932" y="1144527"/>
              <a:ext cx="1260201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Прималац</a:t>
              </a:r>
              <a:endParaRPr lang="en-US" sz="2667" dirty="0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2477557" y="4354103"/>
            <a:ext cx="2363259" cy="406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477558" y="4862103"/>
            <a:ext cx="2363257" cy="5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96082" y="4023823"/>
            <a:ext cx="109677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67" dirty="0" smtClean="0"/>
              <a:t>Оквир</a:t>
            </a:r>
            <a:endParaRPr lang="en-US" sz="2667" dirty="0"/>
          </a:p>
        </p:txBody>
      </p:sp>
      <p:sp>
        <p:nvSpPr>
          <p:cNvPr id="22" name="TextBox 21"/>
          <p:cNvSpPr txBox="1"/>
          <p:nvPr/>
        </p:nvSpPr>
        <p:spPr>
          <a:xfrm>
            <a:off x="3258394" y="5141423"/>
            <a:ext cx="74001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ACK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49979" y="2997120"/>
            <a:ext cx="37382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8292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Слој везе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Уоквиривање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Кључна питања у вези </a:t>
            </a:r>
            <a:r>
              <a:rPr lang="en-US" dirty="0" smtClean="0"/>
              <a:t>ARQ?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0607843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Две битне одлуке</a:t>
            </a:r>
            <a:r>
              <a:rPr lang="en-US" sz="3733" dirty="0" smtClean="0"/>
              <a:t>:</a:t>
            </a:r>
            <a:endParaRPr lang="en-US" sz="3733" dirty="0"/>
          </a:p>
          <a:p>
            <a:pPr lvl="1"/>
            <a:r>
              <a:rPr lang="sr-Cyrl-RS" sz="3200" dirty="0" smtClean="0"/>
              <a:t>Колика треба да буде пауза (време на тајмеру)</a:t>
            </a:r>
            <a:r>
              <a:rPr lang="en-US" sz="3200" dirty="0" smtClean="0"/>
              <a:t>?</a:t>
            </a:r>
            <a:endParaRPr lang="en-US" sz="3200" b="1" dirty="0">
              <a:solidFill>
                <a:schemeClr val="accent5"/>
              </a:solidFill>
            </a:endParaRPr>
          </a:p>
          <a:p>
            <a:pPr lvl="1"/>
            <a:r>
              <a:rPr lang="sr-Cyrl-RS" sz="3200" dirty="0" smtClean="0"/>
              <a:t>Како да се избегне интерпретирање </a:t>
            </a:r>
            <a:br>
              <a:rPr lang="sr-Cyrl-RS" sz="3200" dirty="0" smtClean="0"/>
            </a:br>
            <a:r>
              <a:rPr lang="sr-Cyrl-RS" sz="3200" dirty="0" smtClean="0"/>
              <a:t>дуплираних оквира као нових</a:t>
            </a:r>
            <a:r>
              <a:rPr lang="en-US" sz="3200" dirty="0"/>
              <a:t>?</a:t>
            </a:r>
          </a:p>
          <a:p>
            <a:pPr lvl="4"/>
            <a:endParaRPr lang="en-US" sz="2133" dirty="0"/>
          </a:p>
          <a:p>
            <a:r>
              <a:rPr lang="sr-Cyrl-RS" sz="3733" dirty="0" smtClean="0"/>
              <a:t>Основни циљ је коректност</a:t>
            </a:r>
          </a:p>
          <a:p>
            <a:pPr lvl="1"/>
            <a:r>
              <a:rPr lang="sr-Cyrl-RS" sz="3333" dirty="0" smtClean="0"/>
              <a:t>исправни оквири, без грешака и дупликата</a:t>
            </a:r>
          </a:p>
          <a:p>
            <a:r>
              <a:rPr lang="sr-Cyrl-RS" sz="3733" dirty="0" smtClean="0"/>
              <a:t>Али желимо и да комуникација буде ефикасна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23149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Паузе (тајмаути)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1498179" cy="4775200"/>
          </a:xfrm>
        </p:spPr>
        <p:txBody>
          <a:bodyPr>
            <a:normAutofit/>
          </a:bodyPr>
          <a:lstStyle/>
          <a:p>
            <a:r>
              <a:rPr lang="sr-Cyrl-RS" dirty="0" smtClean="0"/>
              <a:t>Пауза треба да буде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Не превише велика</a:t>
            </a:r>
            <a:r>
              <a:rPr lang="en-US" dirty="0" smtClean="0"/>
              <a:t> (</a:t>
            </a:r>
            <a:r>
              <a:rPr lang="sr-Cyrl-RS" dirty="0" smtClean="0"/>
              <a:t>неискоришћеност канала</a:t>
            </a:r>
            <a:r>
              <a:rPr lang="en-US" dirty="0" smtClean="0"/>
              <a:t>)</a:t>
            </a:r>
          </a:p>
          <a:p>
            <a:pPr lvl="1"/>
            <a:r>
              <a:rPr lang="sr-Cyrl-RS" dirty="0" smtClean="0"/>
              <a:t>Не премала </a:t>
            </a:r>
            <a:r>
              <a:rPr lang="en-US" dirty="0" smtClean="0"/>
              <a:t>(</a:t>
            </a:r>
            <a:r>
              <a:rPr lang="sr-Cyrl-RS" dirty="0" smtClean="0"/>
              <a:t>непотребне трансмисије</a:t>
            </a:r>
            <a:r>
              <a:rPr lang="en-US" dirty="0" smtClean="0"/>
              <a:t>)</a:t>
            </a:r>
          </a:p>
          <a:p>
            <a:pPr lvl="4"/>
            <a:endParaRPr lang="en-US" dirty="0"/>
          </a:p>
          <a:p>
            <a:r>
              <a:rPr lang="sr-Cyrl-RS" dirty="0" smtClean="0"/>
              <a:t>Дужину паузе релативно једноставно одредити за </a:t>
            </a:r>
            <a:r>
              <a:rPr lang="en-US" dirty="0" smtClean="0"/>
              <a:t>LAN</a:t>
            </a:r>
          </a:p>
          <a:p>
            <a:pPr lvl="1"/>
            <a:r>
              <a:rPr lang="sr-Cyrl-RS" dirty="0" smtClean="0"/>
              <a:t>Јасна је горња граница, мало одступање</a:t>
            </a:r>
          </a:p>
          <a:p>
            <a:r>
              <a:rPr lang="sr-Cyrl-RS" dirty="0" smtClean="0"/>
              <a:t>Тешко за Интернет</a:t>
            </a:r>
            <a:endParaRPr lang="en-US" dirty="0" smtClean="0"/>
          </a:p>
          <a:p>
            <a:pPr lvl="1"/>
            <a:r>
              <a:rPr lang="sr-Cyrl-RS" dirty="0" smtClean="0"/>
              <a:t>Велико одступање, нема јасне горње границе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25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Дупликати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Шта ако се </a:t>
            </a:r>
            <a:r>
              <a:rPr lang="sr-Latn-RS" sz="3733" dirty="0" smtClean="0"/>
              <a:t>ACK </a:t>
            </a:r>
            <a:r>
              <a:rPr lang="sr-Cyrl-RS" sz="3733" dirty="0" smtClean="0"/>
              <a:t>изгуби</a:t>
            </a:r>
            <a:r>
              <a:rPr lang="en-US" sz="3733" dirty="0" smtClean="0"/>
              <a:t>?</a:t>
            </a:r>
            <a:endParaRPr lang="en-US" sz="3733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1" y="2274317"/>
            <a:ext cx="4980049" cy="3694683"/>
            <a:chOff x="4320691" y="1716026"/>
            <a:chExt cx="3735036" cy="2771012"/>
          </a:xfrm>
        </p:grpSpPr>
        <p:sp>
          <p:nvSpPr>
            <p:cNvPr id="24" name="TextBox 23"/>
            <p:cNvSpPr txBox="1"/>
            <p:nvPr/>
          </p:nvSpPr>
          <p:spPr>
            <a:xfrm>
              <a:off x="5867400" y="2734438"/>
              <a:ext cx="280365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X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320691" y="1716026"/>
              <a:ext cx="3735036" cy="2771012"/>
              <a:chOff x="618097" y="1144527"/>
              <a:chExt cx="3735036" cy="277101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828800" y="1544637"/>
                <a:ext cx="0" cy="23709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30612" y="1504950"/>
                <a:ext cx="0" cy="24105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28800" y="1733550"/>
                <a:ext cx="1772444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402713" y="2114550"/>
                <a:ext cx="1198531" cy="25763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Left Brace 28"/>
              <p:cNvSpPr/>
              <p:nvPr/>
            </p:nvSpPr>
            <p:spPr>
              <a:xfrm>
                <a:off x="1600200" y="1733550"/>
                <a:ext cx="152400" cy="1050132"/>
              </a:xfrm>
              <a:prstGeom prst="leftBrace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92693" y="1485840"/>
                <a:ext cx="822581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Оквир</a:t>
                </a:r>
                <a:endParaRPr lang="en-US" sz="2667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706616" y="2209741"/>
                <a:ext cx="555008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ACK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18097" y="2058561"/>
                <a:ext cx="766989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Пауза</a:t>
                </a:r>
                <a:endParaRPr lang="en-US" sz="2667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72128" y="1144527"/>
                <a:ext cx="1466989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Пошиљалац</a:t>
                </a:r>
                <a:endParaRPr lang="en-US" sz="2667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92932" y="1144527"/>
                <a:ext cx="1260201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Прималац</a:t>
                </a:r>
                <a:endParaRPr lang="en-US" sz="2667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62528003" y="4517153"/>
            <a:ext cx="1218026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New</a:t>
            </a:r>
          </a:p>
          <a:p>
            <a:pPr algn="ctr"/>
            <a:r>
              <a:rPr lang="en-US" sz="2667" dirty="0"/>
              <a:t>Frame?</a:t>
            </a:r>
          </a:p>
        </p:txBody>
      </p:sp>
    </p:spTree>
    <p:extLst>
      <p:ext uri="{BB962C8B-B14F-4D97-AF65-F5344CB8AC3E}">
        <p14:creationId xmlns:p14="http://schemas.microsoft.com/office/powerpoint/2010/main" val="8372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Дупликати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Шта ако се </a:t>
            </a:r>
            <a:r>
              <a:rPr lang="en-US" sz="3733" dirty="0" smtClean="0"/>
              <a:t>ACK </a:t>
            </a:r>
            <a:r>
              <a:rPr lang="sr-Cyrl-RS" sz="3733" dirty="0" smtClean="0"/>
              <a:t>изгуби</a:t>
            </a:r>
            <a:r>
              <a:rPr lang="en-US" sz="3733" dirty="0" smtClean="0"/>
              <a:t>?</a:t>
            </a:r>
            <a:endParaRPr lang="en-US" sz="3733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1" y="2273275"/>
            <a:ext cx="4980049" cy="3695726"/>
            <a:chOff x="4320691" y="1715244"/>
            <a:chExt cx="3735036" cy="2771794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531392" y="3420238"/>
              <a:ext cx="1772444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531392" y="3801238"/>
              <a:ext cx="1772443" cy="381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995285" y="3172528"/>
              <a:ext cx="822581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Оквир</a:t>
              </a:r>
              <a:endParaRPr lang="en-US" sz="2667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17019" y="3945671"/>
              <a:ext cx="555008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ACK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7400" y="2734438"/>
              <a:ext cx="280365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b="1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X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320691" y="1715244"/>
              <a:ext cx="3735036" cy="2771794"/>
              <a:chOff x="618097" y="1143745"/>
              <a:chExt cx="3735036" cy="277179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828800" y="1544637"/>
                <a:ext cx="0" cy="23709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30612" y="1504950"/>
                <a:ext cx="0" cy="24105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28800" y="1733550"/>
                <a:ext cx="1772444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2402713" y="2114550"/>
                <a:ext cx="1198531" cy="25763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Left Brace 28"/>
              <p:cNvSpPr/>
              <p:nvPr/>
            </p:nvSpPr>
            <p:spPr>
              <a:xfrm>
                <a:off x="1600200" y="1733550"/>
                <a:ext cx="152400" cy="1050132"/>
              </a:xfrm>
              <a:prstGeom prst="leftBrace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92693" y="1485840"/>
                <a:ext cx="822581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Оквир</a:t>
                </a:r>
                <a:endParaRPr lang="en-US" sz="2667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706616" y="2209741"/>
                <a:ext cx="555008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ACK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18097" y="2058561"/>
                <a:ext cx="766989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Пауза</a:t>
                </a:r>
                <a:endParaRPr lang="en-US" sz="2667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27368" y="1143745"/>
                <a:ext cx="1466989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Пошиљалац</a:t>
                </a:r>
                <a:endParaRPr lang="en-US" sz="2667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92932" y="1144527"/>
                <a:ext cx="1260201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Прималац</a:t>
                </a:r>
                <a:endParaRPr lang="en-US" sz="2667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62528003" y="4517153"/>
            <a:ext cx="1218026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New</a:t>
            </a:r>
          </a:p>
          <a:p>
            <a:pPr algn="ctr"/>
            <a:r>
              <a:rPr lang="en-US" sz="2667" dirty="0"/>
              <a:t>Frame?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5025" y="4546601"/>
            <a:ext cx="1369286" cy="913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r-Cyrl-RS" sz="2667" dirty="0" smtClean="0"/>
              <a:t>Нови</a:t>
            </a:r>
            <a:br>
              <a:rPr lang="sr-Cyrl-RS" sz="2667" dirty="0" smtClean="0"/>
            </a:br>
            <a:r>
              <a:rPr lang="sr-Cyrl-RS" sz="2667" dirty="0" smtClean="0"/>
              <a:t>оквир</a:t>
            </a:r>
            <a:r>
              <a:rPr lang="en-US" sz="2667" dirty="0" smtClean="0"/>
              <a:t>??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21881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Дупликати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Или ако је пауза прекратка</a:t>
            </a:r>
            <a:r>
              <a:rPr lang="en-US" sz="3733" dirty="0" smtClean="0"/>
              <a:t>?</a:t>
            </a:r>
            <a:endParaRPr lang="en-US" sz="3733" dirty="0"/>
          </a:p>
        </p:txBody>
      </p:sp>
      <p:grpSp>
        <p:nvGrpSpPr>
          <p:cNvPr id="6" name="Group 5"/>
          <p:cNvGrpSpPr/>
          <p:nvPr/>
        </p:nvGrpSpPr>
        <p:grpSpPr>
          <a:xfrm>
            <a:off x="812801" y="2274317"/>
            <a:ext cx="5081649" cy="3694683"/>
            <a:chOff x="4244491" y="1716026"/>
            <a:chExt cx="3811236" cy="277101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5531392" y="2720533"/>
              <a:ext cx="1772444" cy="5612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117019" y="2639128"/>
              <a:ext cx="555008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ACK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244491" y="1716026"/>
              <a:ext cx="3811236" cy="2771012"/>
              <a:chOff x="541897" y="1144527"/>
              <a:chExt cx="3811236" cy="277101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828800" y="1544637"/>
                <a:ext cx="0" cy="23709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30612" y="1504950"/>
                <a:ext cx="0" cy="24105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28800" y="1733550"/>
                <a:ext cx="1772444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Left Brace 28"/>
              <p:cNvSpPr/>
              <p:nvPr/>
            </p:nvSpPr>
            <p:spPr>
              <a:xfrm>
                <a:off x="1532497" y="1733550"/>
                <a:ext cx="228600" cy="810389"/>
              </a:xfrm>
              <a:prstGeom prst="leftBrace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92693" y="1485840"/>
                <a:ext cx="822581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Оквир</a:t>
                </a:r>
                <a:endParaRPr lang="en-US" sz="2667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41897" y="1934339"/>
                <a:ext cx="766989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Пауза</a:t>
                </a:r>
                <a:endParaRPr lang="en-US" sz="2667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69379" y="1144527"/>
                <a:ext cx="1466989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Пошиљалац</a:t>
                </a:r>
                <a:endParaRPr lang="en-US" sz="2667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92932" y="1144527"/>
                <a:ext cx="1260201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Прималац</a:t>
                </a:r>
                <a:endParaRPr lang="en-US" sz="2667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62528003" y="4517153"/>
            <a:ext cx="1218026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New</a:t>
            </a:r>
          </a:p>
          <a:p>
            <a:pPr algn="ctr"/>
            <a:r>
              <a:rPr lang="en-US" sz="2667" dirty="0"/>
              <a:t>Frame?</a:t>
            </a:r>
          </a:p>
        </p:txBody>
      </p:sp>
    </p:spTree>
    <p:extLst>
      <p:ext uri="{BB962C8B-B14F-4D97-AF65-F5344CB8AC3E}">
        <p14:creationId xmlns:p14="http://schemas.microsoft.com/office/powerpoint/2010/main" val="4200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Дупликати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Или ако је пауза прекратка</a:t>
            </a:r>
            <a:r>
              <a:rPr lang="en-US" sz="3733" dirty="0" smtClean="0"/>
              <a:t>?</a:t>
            </a:r>
            <a:endParaRPr lang="en-US" sz="3733" dirty="0"/>
          </a:p>
        </p:txBody>
      </p:sp>
      <p:grpSp>
        <p:nvGrpSpPr>
          <p:cNvPr id="6" name="Group 5"/>
          <p:cNvGrpSpPr/>
          <p:nvPr/>
        </p:nvGrpSpPr>
        <p:grpSpPr>
          <a:xfrm>
            <a:off x="812801" y="2274317"/>
            <a:ext cx="5081649" cy="3694683"/>
            <a:chOff x="4244491" y="1716026"/>
            <a:chExt cx="3811236" cy="277101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531392" y="3115438"/>
              <a:ext cx="1772444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531392" y="2720533"/>
              <a:ext cx="1772444" cy="5612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995285" y="3172528"/>
              <a:ext cx="822581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Оквир</a:t>
              </a:r>
              <a:endParaRPr lang="en-US" sz="2667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17019" y="2639128"/>
              <a:ext cx="555008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ACK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244491" y="1716026"/>
              <a:ext cx="3811236" cy="2771012"/>
              <a:chOff x="541897" y="1144527"/>
              <a:chExt cx="3811236" cy="277101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828800" y="1544637"/>
                <a:ext cx="0" cy="23709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630612" y="1504950"/>
                <a:ext cx="0" cy="24105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1828800" y="1733550"/>
                <a:ext cx="1772444" cy="3048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1828800" y="2945049"/>
                <a:ext cx="1772443" cy="3809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Left Brace 28"/>
              <p:cNvSpPr/>
              <p:nvPr/>
            </p:nvSpPr>
            <p:spPr>
              <a:xfrm>
                <a:off x="1532497" y="1733550"/>
                <a:ext cx="228600" cy="810389"/>
              </a:xfrm>
              <a:prstGeom prst="leftBrace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92693" y="1485840"/>
                <a:ext cx="822581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Оквир</a:t>
                </a:r>
                <a:endParaRPr lang="en-US" sz="2667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14427" y="3077339"/>
                <a:ext cx="555008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ACK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41897" y="1934339"/>
                <a:ext cx="766989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Пауза</a:t>
                </a:r>
                <a:endParaRPr lang="en-US" sz="2667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69379" y="1144527"/>
                <a:ext cx="1466989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Пошиљалац</a:t>
                </a:r>
                <a:endParaRPr lang="en-US" sz="2667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092932" y="1144527"/>
                <a:ext cx="1260201" cy="3770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Прималац</a:t>
                </a:r>
                <a:endParaRPr lang="en-US" sz="2667" dirty="0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162528003" y="4517153"/>
            <a:ext cx="1218026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New</a:t>
            </a:r>
          </a:p>
          <a:p>
            <a:pPr algn="ctr"/>
            <a:r>
              <a:rPr lang="en-US" sz="2667" dirty="0"/>
              <a:t>Frame?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5025" y="4212353"/>
            <a:ext cx="1369286" cy="913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r-Cyrl-RS" sz="2667" dirty="0" smtClean="0"/>
              <a:t>Нови</a:t>
            </a:r>
            <a:br>
              <a:rPr lang="sr-Cyrl-RS" sz="2667" dirty="0" smtClean="0"/>
            </a:br>
            <a:r>
              <a:rPr lang="sr-Cyrl-RS" sz="2667" dirty="0" smtClean="0"/>
              <a:t>оквир</a:t>
            </a:r>
            <a:r>
              <a:rPr lang="en-US" sz="2667" dirty="0" smtClean="0"/>
              <a:t>??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36583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Индикатори оквира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10848474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Оквири и </a:t>
            </a:r>
            <a:r>
              <a:rPr lang="en-US" sz="3733" dirty="0" smtClean="0"/>
              <a:t>ACK</a:t>
            </a:r>
            <a:r>
              <a:rPr lang="sr-Cyrl-RS" sz="3733" dirty="0" smtClean="0"/>
              <a:t>-ови морају да носе са собом ознаку како би се избегли дупликати</a:t>
            </a:r>
            <a:endParaRPr lang="en-US" sz="3733" dirty="0"/>
          </a:p>
          <a:p>
            <a:pPr lvl="2"/>
            <a:endParaRPr lang="en-US" sz="1333" dirty="0"/>
          </a:p>
          <a:p>
            <a:r>
              <a:rPr lang="sr-Cyrl-RS" sz="3733" dirty="0" smtClean="0"/>
              <a:t>Довољно је само разликовати тренутни оквир од наредног оквира (један бит)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7494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53" y="365125"/>
            <a:ext cx="11028947" cy="1325563"/>
          </a:xfrm>
        </p:spPr>
        <p:txBody>
          <a:bodyPr/>
          <a:lstStyle/>
          <a:p>
            <a:r>
              <a:rPr lang="sr-Cyrl-RS" dirty="0" smtClean="0"/>
              <a:t>Протокол „стани и чекај“ за несавршен канал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1"/>
          </p:nvPr>
        </p:nvSpPr>
        <p:spPr>
          <a:xfrm>
            <a:off x="2371725" y="1724026"/>
            <a:ext cx="4114800" cy="3743325"/>
          </a:xfrm>
        </p:spPr>
        <p:txBody>
          <a:bodyPr/>
          <a:lstStyle/>
          <a:p>
            <a:r>
              <a:rPr lang="sr-Cyrl-RS" dirty="0" smtClean="0"/>
              <a:t>Пошиљалац: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421355" y="1314450"/>
            <a:ext cx="7267158" cy="5164714"/>
            <a:chOff x="1078329" y="1419225"/>
            <a:chExt cx="7267158" cy="5164714"/>
          </a:xfrm>
        </p:grpSpPr>
        <p:grpSp>
          <p:nvGrpSpPr>
            <p:cNvPr id="7" name="Group 6"/>
            <p:cNvGrpSpPr/>
            <p:nvPr/>
          </p:nvGrpSpPr>
          <p:grpSpPr>
            <a:xfrm>
              <a:off x="4591050" y="1704975"/>
              <a:ext cx="3754437" cy="4878964"/>
              <a:chOff x="550862" y="2096002"/>
              <a:chExt cx="4021138" cy="5225548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4137" r="52477" b="1661"/>
              <a:stretch>
                <a:fillRect/>
              </a:stretch>
            </p:blipFill>
            <p:spPr bwMode="auto">
              <a:xfrm>
                <a:off x="550862" y="2096002"/>
                <a:ext cx="4021138" cy="980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930" r="50000"/>
              <a:stretch>
                <a:fillRect/>
              </a:stretch>
            </p:blipFill>
            <p:spPr bwMode="auto">
              <a:xfrm>
                <a:off x="570706" y="3219450"/>
                <a:ext cx="4001294" cy="4102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078329" y="3625276"/>
              <a:ext cx="3884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Шаљи нови оквир (или ретрансмисију)</a:t>
              </a:r>
            </a:p>
            <a:p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62074" y="3878432"/>
              <a:ext cx="3448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Активирај тајмер за ретрансмисију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09902" y="4142188"/>
              <a:ext cx="3448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Чекај на догађај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67828" y="4676775"/>
              <a:ext cx="35613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Ако је стигла потврда и добра је, узми нови оквир од мрежног слоја. </a:t>
              </a:r>
            </a:p>
            <a:p>
              <a:r>
                <a:rPr lang="sr-Cyrl-RS" sz="1600" dirty="0" smtClean="0"/>
                <a:t>У супротном, остави исти оквир за ретрансмисију.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4600575" y="386715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610100" y="409575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4600575" y="4305300"/>
              <a:ext cx="5334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Left Brace 19"/>
            <p:cNvSpPr/>
            <p:nvPr/>
          </p:nvSpPr>
          <p:spPr bwMode="auto">
            <a:xfrm>
              <a:off x="4962525" y="4505325"/>
              <a:ext cx="190500" cy="1162050"/>
            </a:xfrm>
            <a:prstGeom prst="leftBrace">
              <a:avLst/>
            </a:pr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cxnSp>
          <p:nvCxnSpPr>
            <p:cNvPr id="22" name="Straight Connector 21"/>
            <p:cNvCxnSpPr>
              <a:endCxn id="20" idx="1"/>
            </p:cNvCxnSpPr>
            <p:nvPr/>
          </p:nvCxnSpPr>
          <p:spPr bwMode="auto">
            <a:xfrm>
              <a:off x="4572000" y="5086350"/>
              <a:ext cx="3905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7176" r="52477" b="44403"/>
            <a:stretch>
              <a:fillRect/>
            </a:stretch>
          </p:blipFill>
          <p:spPr bwMode="auto">
            <a:xfrm>
              <a:off x="4524375" y="1470025"/>
              <a:ext cx="3754437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6257926" y="1419225"/>
              <a:ext cx="400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{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2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79400"/>
            <a:ext cx="11786937" cy="1143000"/>
          </a:xfrm>
        </p:spPr>
        <p:txBody>
          <a:bodyPr>
            <a:normAutofit/>
          </a:bodyPr>
          <a:lstStyle/>
          <a:p>
            <a:r>
              <a:rPr lang="sr-Cyrl-RS" sz="4400" dirty="0"/>
              <a:t>Протокол „стани и чекај“ за несавршен </a:t>
            </a:r>
            <a:r>
              <a:rPr lang="sr-Cyrl-RS" sz="4400" dirty="0" smtClean="0"/>
              <a:t>канал (2)</a:t>
            </a:r>
            <a:endParaRPr lang="en-US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53422"/>
          <a:stretch>
            <a:fillRect/>
          </a:stretch>
        </p:blipFill>
        <p:spPr bwMode="auto">
          <a:xfrm>
            <a:off x="5838825" y="1538288"/>
            <a:ext cx="3878262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2"/>
          <p:cNvSpPr txBox="1">
            <a:spLocks/>
          </p:cNvSpPr>
          <p:nvPr/>
        </p:nvSpPr>
        <p:spPr>
          <a:xfrm>
            <a:off x="2371725" y="1724026"/>
            <a:ext cx="4114800" cy="37433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0000FF"/>
              </a:buClr>
              <a:defRPr/>
            </a:pPr>
            <a:r>
              <a:rPr lang="sr-Cyrl-RS" sz="2400" kern="0" dirty="0" smtClean="0">
                <a:latin typeface="Arial" pitchFamily="34" charset="0"/>
                <a:cs typeface="Arial" pitchFamily="34" charset="0"/>
              </a:rPr>
              <a:t>Прималац:</a:t>
            </a:r>
            <a:endParaRPr lang="en-US" sz="24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9630" y="3459540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Чекај на оквир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14777" y="3905251"/>
            <a:ext cx="1952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Ако је онај који очекујеш, узми га и проследи мрежном слоју.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018546" y="4927392"/>
            <a:ext cx="344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И пошаљи потврду </a:t>
            </a:r>
            <a:br>
              <a:rPr lang="sr-Cyrl-RS" sz="1600" dirty="0" smtClean="0"/>
            </a:br>
            <a:r>
              <a:rPr lang="sr-Cyrl-RS" sz="1600" dirty="0" smtClean="0"/>
              <a:t>за тренутни оквир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867400" y="3638550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867400" y="5095875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Left Brace 12"/>
          <p:cNvSpPr/>
          <p:nvPr/>
        </p:nvSpPr>
        <p:spPr bwMode="auto">
          <a:xfrm>
            <a:off x="6248401" y="4029076"/>
            <a:ext cx="161925" cy="647700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14" name="Straight Connector 13"/>
          <p:cNvCxnSpPr>
            <a:endCxn id="13" idx="1"/>
          </p:cNvCxnSpPr>
          <p:nvPr/>
        </p:nvCxnSpPr>
        <p:spPr bwMode="auto">
          <a:xfrm>
            <a:off x="5867400" y="4352926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297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Ограничења „стани и чекај“ протокола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11049000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Омогућен пренос само једног оквира дуж канал у једном тренутку:</a:t>
            </a:r>
            <a:endParaRPr lang="en-US" sz="3733" dirty="0"/>
          </a:p>
          <a:p>
            <a:pPr lvl="1"/>
            <a:r>
              <a:rPr lang="sr-Cyrl-RS" sz="3200" dirty="0" smtClean="0"/>
              <a:t>Прихватљиво за</a:t>
            </a:r>
            <a:r>
              <a:rPr lang="en-US" sz="3200" dirty="0" smtClean="0"/>
              <a:t> </a:t>
            </a:r>
            <a:r>
              <a:rPr lang="en-US" sz="3200" dirty="0"/>
              <a:t>LAN, </a:t>
            </a:r>
            <a:r>
              <a:rPr lang="sr-Cyrl-RS" sz="3200" dirty="0" smtClean="0"/>
              <a:t>али неефикасно за</a:t>
            </a:r>
            <a:r>
              <a:rPr lang="sr-Latn-RS" sz="3200" dirty="0" smtClean="0"/>
              <a:t> </a:t>
            </a:r>
            <a:r>
              <a:rPr lang="sr-Cyrl-RS" sz="3200" dirty="0" smtClean="0"/>
              <a:t>висок </a:t>
            </a:r>
            <a:r>
              <a:rPr lang="sr-Latn-RS" sz="3200" dirty="0" smtClean="0"/>
              <a:t>BDP</a:t>
            </a:r>
            <a:endParaRPr lang="en-US" sz="3200" dirty="0"/>
          </a:p>
          <a:p>
            <a:pPr lvl="1"/>
            <a:endParaRPr lang="en-US" sz="3200" dirty="0"/>
          </a:p>
          <a:p>
            <a:pPr lvl="4"/>
            <a:endParaRPr lang="en-US" sz="2133" dirty="0"/>
          </a:p>
          <a:p>
            <a:r>
              <a:rPr lang="sr-Cyrl-RS" sz="3733" dirty="0" smtClean="0"/>
              <a:t>Пример</a:t>
            </a:r>
            <a:r>
              <a:rPr lang="en-US" sz="3733" dirty="0" smtClean="0"/>
              <a:t>: </a:t>
            </a:r>
            <a:r>
              <a:rPr lang="sr-Latn-RS" sz="3733" dirty="0"/>
              <a:t>B</a:t>
            </a:r>
            <a:r>
              <a:rPr lang="en-US" sz="3733" dirty="0" smtClean="0"/>
              <a:t>=1 Mb/s</a:t>
            </a:r>
            <a:r>
              <a:rPr lang="en-US" sz="3733" dirty="0"/>
              <a:t>, D = 50 </a:t>
            </a:r>
            <a:r>
              <a:rPr lang="en-US" sz="3733" dirty="0" err="1" smtClean="0"/>
              <a:t>ms</a:t>
            </a:r>
            <a:endParaRPr lang="sr-Latn-RS" sz="3733" dirty="0" smtClean="0"/>
          </a:p>
          <a:p>
            <a:pPr lvl="1"/>
            <a:r>
              <a:rPr lang="sr-Cyrl-RS" sz="3333" dirty="0" smtClean="0"/>
              <a:t>Колико оквира у секунди</a:t>
            </a:r>
            <a:r>
              <a:rPr lang="sr-Latn-RS" sz="3333" dirty="0"/>
              <a:t> </a:t>
            </a:r>
            <a:r>
              <a:rPr lang="sr-Cyrl-RS" sz="3333" dirty="0" smtClean="0"/>
              <a:t>се пренесе</a:t>
            </a:r>
            <a:r>
              <a:rPr lang="en-US" sz="3333" dirty="0"/>
              <a:t>?</a:t>
            </a:r>
          </a:p>
          <a:p>
            <a:pPr lvl="1"/>
            <a:r>
              <a:rPr lang="sr-Cyrl-RS" sz="3200" dirty="0" smtClean="0"/>
              <a:t>Колико оквира у секунди ако је </a:t>
            </a:r>
            <a:r>
              <a:rPr lang="sr-Latn-RS" sz="3200" dirty="0" smtClean="0"/>
              <a:t>B</a:t>
            </a:r>
            <a:r>
              <a:rPr lang="en-US" sz="3200" dirty="0" smtClean="0"/>
              <a:t>=10 </a:t>
            </a:r>
            <a:r>
              <a:rPr lang="en-US" sz="3200" dirty="0"/>
              <a:t>Mbps?</a:t>
            </a:r>
          </a:p>
          <a:p>
            <a:pPr lvl="1"/>
            <a:endParaRPr lang="en-US" sz="32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2595479" y="3063378"/>
            <a:ext cx="3149600" cy="868065"/>
            <a:chOff x="1838325" y="2512926"/>
            <a:chExt cx="2362200" cy="651049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914525" y="272415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838325" y="295275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048000" y="2512926"/>
              <a:ext cx="138548" cy="34624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2809875" y="2817726"/>
              <a:ext cx="138548" cy="3462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8768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Тема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10646486" cy="44704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Физички ниво нам даје ток података. </a:t>
            </a:r>
            <a:br>
              <a:rPr lang="sr-Cyrl-RS" sz="3733" dirty="0" smtClean="0"/>
            </a:br>
            <a:r>
              <a:rPr lang="sr-Cyrl-RS" sz="3733" dirty="0" smtClean="0"/>
              <a:t>Како га даље интерпретирамо као низ оквира</a:t>
            </a:r>
            <a:r>
              <a:rPr lang="en-US" sz="3733" dirty="0" smtClean="0"/>
              <a:t>?</a:t>
            </a:r>
            <a:endParaRPr lang="en-US" sz="3733" dirty="0"/>
          </a:p>
        </p:txBody>
      </p:sp>
      <p:grpSp>
        <p:nvGrpSpPr>
          <p:cNvPr id="25" name="Group 24"/>
          <p:cNvGrpSpPr/>
          <p:nvPr/>
        </p:nvGrpSpPr>
        <p:grpSpPr>
          <a:xfrm>
            <a:off x="812800" y="4219509"/>
            <a:ext cx="5436872" cy="988484"/>
            <a:chOff x="618798" y="3659187"/>
            <a:chExt cx="4077654" cy="741363"/>
          </a:xfrm>
        </p:grpSpPr>
        <p:sp>
          <p:nvSpPr>
            <p:cNvPr id="18" name="TextBox 17"/>
            <p:cNvSpPr txBox="1"/>
            <p:nvPr/>
          </p:nvSpPr>
          <p:spPr>
            <a:xfrm>
              <a:off x="3514398" y="3829794"/>
              <a:ext cx="1182054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…</a:t>
              </a:r>
              <a:r>
                <a:rPr lang="en-US" sz="2667" dirty="0"/>
                <a:t>10110 …</a:t>
              </a:r>
              <a:endParaRPr lang="en-US" sz="2400" dirty="0"/>
            </a:p>
          </p:txBody>
        </p:sp>
        <p:pic>
          <p:nvPicPr>
            <p:cNvPr id="22" name="Picture 2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798" y="3659187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581150" y="3949203"/>
              <a:ext cx="2009448" cy="16133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2295198" y="4229904"/>
              <a:ext cx="66230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6" name="Picture 8"/>
          <p:cNvPicPr>
            <a:picLocks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57164"/>
            <a:ext cx="762000" cy="141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Клизни (померајући) прозори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89547" y="1436687"/>
            <a:ext cx="10912641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Уопштење протокола „стани и чекај“</a:t>
            </a:r>
            <a:endParaRPr lang="en-US" sz="3733" dirty="0"/>
          </a:p>
          <a:p>
            <a:pPr lvl="1"/>
            <a:r>
              <a:rPr lang="sr-Cyrl-RS" sz="3200" dirty="0" smtClean="0"/>
              <a:t>Омогућава да у сваком моменту </a:t>
            </a:r>
            <a:r>
              <a:rPr lang="en-US" sz="3200" dirty="0" smtClean="0"/>
              <a:t>W </a:t>
            </a:r>
            <a:r>
              <a:rPr lang="sr-Cyrl-RS" sz="3200" dirty="0" smtClean="0"/>
              <a:t>оквира буде у каналу</a:t>
            </a:r>
          </a:p>
          <a:p>
            <a:pPr lvl="1"/>
            <a:r>
              <a:rPr lang="en-US" sz="3200" dirty="0" smtClean="0"/>
              <a:t>W </a:t>
            </a:r>
            <a:r>
              <a:rPr lang="sr-Cyrl-RS" sz="3200" dirty="0" smtClean="0"/>
              <a:t>оквира за </a:t>
            </a:r>
            <a:r>
              <a:rPr lang="en-US" sz="3200" u="sng" dirty="0" smtClean="0"/>
              <a:t>RTT</a:t>
            </a:r>
            <a:r>
              <a:rPr lang="en-US" sz="3200" dirty="0" smtClean="0"/>
              <a:t> </a:t>
            </a:r>
            <a:r>
              <a:rPr lang="sr-Cyrl-RS" sz="3200" dirty="0" smtClean="0"/>
              <a:t> </a:t>
            </a:r>
            <a:r>
              <a:rPr lang="sr-Latn-RS" sz="3200" dirty="0" smtClean="0"/>
              <a:t>(round trip time) </a:t>
            </a:r>
            <a:r>
              <a:rPr lang="en-US" sz="3200" dirty="0" smtClean="0"/>
              <a:t>(=</a:t>
            </a:r>
            <a:r>
              <a:rPr lang="en-US" sz="3200" dirty="0"/>
              <a:t>2D</a:t>
            </a:r>
            <a:r>
              <a:rPr lang="en-US" sz="3200" dirty="0" smtClean="0"/>
              <a:t>)</a:t>
            </a:r>
            <a:endParaRPr lang="sr-Latn-RS" sz="3200" dirty="0" smtClean="0"/>
          </a:p>
          <a:p>
            <a:pPr lvl="1"/>
            <a:r>
              <a:rPr lang="sr-Latn-RS" sz="3200" dirty="0" smtClean="0"/>
              <a:t>RTT </a:t>
            </a:r>
            <a:r>
              <a:rPr lang="sr-Cyrl-RS" sz="3200" dirty="0" smtClean="0"/>
              <a:t>је време потребно да оквир оде </a:t>
            </a:r>
            <a:br>
              <a:rPr lang="sr-Cyrl-RS" sz="3200" dirty="0" smtClean="0"/>
            </a:br>
            <a:r>
              <a:rPr lang="sr-Cyrl-RS" sz="3200" dirty="0" smtClean="0"/>
              <a:t>и да стигне потврда за њега</a:t>
            </a:r>
            <a:endParaRPr lang="en-US" sz="3200" dirty="0"/>
          </a:p>
          <a:p>
            <a:pPr lvl="4"/>
            <a:endParaRPr lang="en-US" sz="2133" dirty="0"/>
          </a:p>
          <a:p>
            <a:pPr lvl="4"/>
            <a:endParaRPr lang="en-US" sz="2133" dirty="0"/>
          </a:p>
          <a:p>
            <a:pPr marL="1828800" lvl="4" indent="0">
              <a:buNone/>
            </a:pPr>
            <a:endParaRPr lang="sr-Cyrl-RS" sz="2133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2454275" y="4832708"/>
            <a:ext cx="3641725" cy="814088"/>
            <a:chOff x="4800600" y="2402971"/>
            <a:chExt cx="2362200" cy="52805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4876800" y="25908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4800600" y="2819400"/>
              <a:ext cx="2286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867400" y="2402971"/>
              <a:ext cx="119826" cy="2994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096000" y="2402971"/>
              <a:ext cx="119826" cy="2994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324600" y="2402971"/>
              <a:ext cx="119826" cy="2994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553200" y="2402971"/>
              <a:ext cx="119826" cy="2994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638800" y="2402971"/>
              <a:ext cx="119826" cy="2994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5410200" y="2402971"/>
              <a:ext cx="119826" cy="2994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5181600" y="2402971"/>
              <a:ext cx="119826" cy="2994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6477000" y="2631570"/>
              <a:ext cx="119826" cy="2994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6248400" y="2631570"/>
              <a:ext cx="119826" cy="2994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5943600" y="2631570"/>
              <a:ext cx="119826" cy="2994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5715000" y="2631570"/>
              <a:ext cx="119826" cy="2994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5486400" y="2631570"/>
              <a:ext cx="119826" cy="2994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257800" y="2631570"/>
              <a:ext cx="119826" cy="2994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6705600" y="2631570"/>
              <a:ext cx="119826" cy="2994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056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Протоколи „клизних прозора“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03159" y="1990725"/>
            <a:ext cx="9017168" cy="401955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sr-Cyrl-RS" sz="3200" dirty="0" smtClean="0"/>
              <a:t>Концепт „клизних прозора“</a:t>
            </a:r>
            <a:endParaRPr lang="en-US" sz="3200" dirty="0" smtClean="0"/>
          </a:p>
          <a:p>
            <a:pPr lvl="1"/>
            <a:r>
              <a:rPr lang="sr-Cyrl-RS" sz="3200" dirty="0" smtClean="0"/>
              <a:t>1-битни протокол клизних прозора</a:t>
            </a:r>
            <a:endParaRPr lang="en-US" sz="3200" dirty="0" smtClean="0"/>
          </a:p>
          <a:p>
            <a:pPr lvl="1"/>
            <a:r>
              <a:rPr lang="sr-Cyrl-RS" sz="3200" dirty="0" smtClean="0"/>
              <a:t>„Врати се </a:t>
            </a:r>
            <a:r>
              <a:rPr lang="sr-Latn-RS" sz="3200" dirty="0" smtClean="0"/>
              <a:t>N</a:t>
            </a:r>
            <a:r>
              <a:rPr lang="sr-Cyrl-RS" sz="3200" dirty="0" smtClean="0"/>
              <a:t>“</a:t>
            </a:r>
            <a:r>
              <a:rPr lang="sr-Latn-RS" sz="3200" dirty="0" smtClean="0"/>
              <a:t> </a:t>
            </a:r>
            <a:r>
              <a:rPr lang="sr-Cyrl-RS" sz="3200" dirty="0" smtClean="0"/>
              <a:t>протокол</a:t>
            </a:r>
            <a:endParaRPr lang="en-US" sz="3200" dirty="0" smtClean="0"/>
          </a:p>
          <a:p>
            <a:pPr lvl="1"/>
            <a:r>
              <a:rPr lang="sr-Cyrl-RS" sz="3200" dirty="0" smtClean="0"/>
              <a:t>Протокол са селективним понављањем</a:t>
            </a:r>
            <a:endParaRPr lang="en-US" sz="3200" dirty="0" smtClean="0">
              <a:solidFill>
                <a:srgbClr val="0000FF"/>
              </a:solidFill>
            </a:endParaRPr>
          </a:p>
          <a:p>
            <a:pPr lvl="2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Концепт клизних прозора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3317" y="1619250"/>
            <a:ext cx="8709360" cy="4019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r-Cyrl-RS" dirty="0" smtClean="0"/>
              <a:t>Пошиљалац има на располагању неколико (</a:t>
            </a:r>
            <a:r>
              <a:rPr lang="sr-Latn-RS" dirty="0"/>
              <a:t>W</a:t>
            </a:r>
            <a:r>
              <a:rPr lang="sr-Latn-RS" dirty="0" smtClean="0"/>
              <a:t>)</a:t>
            </a:r>
            <a:r>
              <a:rPr lang="sr-Cyrl-RS" dirty="0" smtClean="0"/>
              <a:t> узастопних</a:t>
            </a:r>
            <a:r>
              <a:rPr lang="sr-Latn-RS" dirty="0" smtClean="0"/>
              <a:t> </a:t>
            </a:r>
            <a:r>
              <a:rPr lang="sr-Cyrl-RS" dirty="0" smtClean="0"/>
              <a:t>оквира</a:t>
            </a:r>
            <a:r>
              <a:rPr lang="en-US" dirty="0" smtClean="0"/>
              <a:t> </a:t>
            </a:r>
            <a:r>
              <a:rPr lang="sr-Cyrl-RS" dirty="0" smtClean="0"/>
              <a:t>које може да пошаље</a:t>
            </a:r>
            <a:endParaRPr lang="en-US" dirty="0" smtClean="0"/>
          </a:p>
          <a:p>
            <a:pPr lvl="1"/>
            <a:r>
              <a:rPr lang="sr-Cyrl-RS" dirty="0" smtClean="0"/>
              <a:t>Мора да их баферује због евентуалне ретрансмисије</a:t>
            </a:r>
            <a:endParaRPr lang="en-US" dirty="0" smtClean="0"/>
          </a:p>
          <a:p>
            <a:pPr lvl="1"/>
            <a:r>
              <a:rPr lang="sr-Cyrl-RS" dirty="0" smtClean="0"/>
              <a:t>Са пристиглим </a:t>
            </a:r>
            <a:r>
              <a:rPr lang="sr-Latn-RS" dirty="0" smtClean="0"/>
              <a:t>ACK</a:t>
            </a:r>
            <a:r>
              <a:rPr lang="en-US" dirty="0" smtClean="0"/>
              <a:t>-</a:t>
            </a:r>
            <a:r>
              <a:rPr lang="sr-Cyrl-RS" dirty="0" smtClean="0"/>
              <a:t>овима пошиљалац помера списак узастопних расположивих оквира (помера прозор)</a:t>
            </a:r>
            <a:endParaRPr lang="en-US" dirty="0" smtClean="0"/>
          </a:p>
          <a:p>
            <a:r>
              <a:rPr lang="sr-Cyrl-RS" dirty="0" smtClean="0"/>
              <a:t>Прималац има на располагању простор за неколико оквира које може да прихвати</a:t>
            </a:r>
            <a:endParaRPr lang="en-US" dirty="0" smtClean="0"/>
          </a:p>
          <a:p>
            <a:pPr lvl="1"/>
            <a:r>
              <a:rPr lang="sr-Cyrl-RS" dirty="0" smtClean="0"/>
              <a:t>Мора да поседује бафере за њих</a:t>
            </a:r>
            <a:endParaRPr lang="en-US" dirty="0" smtClean="0"/>
          </a:p>
          <a:p>
            <a:pPr lvl="1"/>
            <a:r>
              <a:rPr lang="sr-Cyrl-RS" dirty="0" smtClean="0"/>
              <a:t>Како стижу нови оквири, „прозор“ се помера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Концепт клизних прозора </a:t>
            </a:r>
            <a:r>
              <a:rPr lang="en-US" sz="4400" dirty="0" smtClean="0"/>
              <a:t>(2)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1094874" y="1610714"/>
            <a:ext cx="10575758" cy="4600081"/>
          </a:xfrm>
          <a:prstGeom prst="rect">
            <a:avLst/>
          </a:prstGeom>
        </p:spPr>
        <p:txBody>
          <a:bodyPr/>
          <a:lstStyle/>
          <a:p>
            <a:r>
              <a:rPr lang="sr-Cyrl-RS" dirty="0" smtClean="0"/>
              <a:t>Напредовање клизног прозора на страни пошиљаоца и примаоца</a:t>
            </a:r>
            <a:endParaRPr lang="en-US" dirty="0" smtClean="0"/>
          </a:p>
          <a:p>
            <a:pPr lvl="1"/>
            <a:r>
              <a:rPr lang="sr-Cyrl-RS" dirty="0" smtClean="0"/>
              <a:t>Пример</a:t>
            </a:r>
            <a:r>
              <a:rPr lang="en-US" dirty="0" smtClean="0"/>
              <a:t>: </a:t>
            </a:r>
            <a:r>
              <a:rPr lang="sr-Cyrl-RS" dirty="0" smtClean="0"/>
              <a:t>величина прозора је 1, а бројеви оквира 0-7 (3 бита)</a:t>
            </a:r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3581401" y="2493963"/>
            <a:ext cx="5767387" cy="3654802"/>
            <a:chOff x="3104705" y="989013"/>
            <a:chExt cx="6991795" cy="4430712"/>
          </a:xfrm>
        </p:grpSpPr>
        <p:pic>
          <p:nvPicPr>
            <p:cNvPr id="3584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513"/>
            <a:stretch>
              <a:fillRect/>
            </a:stretch>
          </p:blipFill>
          <p:spPr bwMode="auto">
            <a:xfrm>
              <a:off x="3104705" y="989013"/>
              <a:ext cx="3467545" cy="4430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7500" y="1185862"/>
              <a:ext cx="3429000" cy="421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3543302" y="5791200"/>
            <a:ext cx="14954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Почетак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991103" y="5772151"/>
            <a:ext cx="12668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 smtClean="0"/>
              <a:t>Након слања првог оквира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96053" y="5762626"/>
            <a:ext cx="126682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1600" dirty="0" smtClean="0"/>
              <a:t>Након примања првог оквира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8020052" y="5762626"/>
            <a:ext cx="135254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1600" smtClean="0"/>
              <a:t>Пошиљалац</a:t>
            </a:r>
          </a:p>
          <a:p>
            <a:pPr algn="ctr"/>
            <a:r>
              <a:rPr lang="sr-Cyrl-RS" sz="1600" smtClean="0"/>
              <a:t>добио </a:t>
            </a:r>
            <a:r>
              <a:rPr lang="sr-Cyrl-RS" sz="1600" dirty="0" smtClean="0"/>
              <a:t>потврду за први оквир</a:t>
            </a:r>
            <a:endParaRPr lang="en-US" sz="1600" dirty="0"/>
          </a:p>
        </p:txBody>
      </p:sp>
      <p:sp>
        <p:nvSpPr>
          <p:cNvPr id="21" name="Arc 20"/>
          <p:cNvSpPr/>
          <p:nvPr/>
        </p:nvSpPr>
        <p:spPr bwMode="auto">
          <a:xfrm>
            <a:off x="5267325" y="2895600"/>
            <a:ext cx="819150" cy="800100"/>
          </a:xfrm>
          <a:prstGeom prst="arc">
            <a:avLst>
              <a:gd name="adj1" fmla="val 16200000"/>
              <a:gd name="adj2" fmla="val 18900000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>
            <a:off x="6734175" y="4714875"/>
            <a:ext cx="819150" cy="800100"/>
          </a:xfrm>
          <a:prstGeom prst="arc">
            <a:avLst>
              <a:gd name="adj1" fmla="val 18958261"/>
              <a:gd name="adj2" fmla="val 21514513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058026" y="4800601"/>
            <a:ext cx="295275" cy="142875"/>
          </a:xfrm>
          <a:custGeom>
            <a:avLst/>
            <a:gdLst>
              <a:gd name="connsiteX0" fmla="*/ 0 w 171450"/>
              <a:gd name="connsiteY0" fmla="*/ 11112 h 77787"/>
              <a:gd name="connsiteX1" fmla="*/ 85725 w 171450"/>
              <a:gd name="connsiteY1" fmla="*/ 11112 h 77787"/>
              <a:gd name="connsiteX2" fmla="*/ 171450 w 171450"/>
              <a:gd name="connsiteY2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77787">
                <a:moveTo>
                  <a:pt x="0" y="11112"/>
                </a:moveTo>
                <a:cubicBezTo>
                  <a:pt x="28575" y="5556"/>
                  <a:pt x="57150" y="0"/>
                  <a:pt x="85725" y="11112"/>
                </a:cubicBezTo>
                <a:cubicBezTo>
                  <a:pt x="114300" y="22224"/>
                  <a:pt x="142875" y="50005"/>
                  <a:pt x="171450" y="777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524876" y="3009901"/>
            <a:ext cx="295275" cy="142875"/>
          </a:xfrm>
          <a:custGeom>
            <a:avLst/>
            <a:gdLst>
              <a:gd name="connsiteX0" fmla="*/ 0 w 171450"/>
              <a:gd name="connsiteY0" fmla="*/ 11112 h 77787"/>
              <a:gd name="connsiteX1" fmla="*/ 85725 w 171450"/>
              <a:gd name="connsiteY1" fmla="*/ 11112 h 77787"/>
              <a:gd name="connsiteX2" fmla="*/ 171450 w 171450"/>
              <a:gd name="connsiteY2" fmla="*/ 77787 h 7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0" h="77787">
                <a:moveTo>
                  <a:pt x="0" y="11112"/>
                </a:moveTo>
                <a:cubicBezTo>
                  <a:pt x="28575" y="5556"/>
                  <a:pt x="57150" y="0"/>
                  <a:pt x="85725" y="11112"/>
                </a:cubicBezTo>
                <a:cubicBezTo>
                  <a:pt x="114300" y="22224"/>
                  <a:pt x="142875" y="50005"/>
                  <a:pt x="171450" y="77787"/>
                </a:cubicBezTo>
              </a:path>
            </a:pathLst>
          </a:cu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7874" y="3119021"/>
            <a:ext cx="13054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Пошиљалац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237874" y="4914900"/>
            <a:ext cx="1210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Прималац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3371851" y="4314826"/>
            <a:ext cx="409575" cy="238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Концепт клизних прозора </a:t>
            </a:r>
            <a:r>
              <a:rPr lang="en-US" sz="4400" dirty="0" smtClean="0"/>
              <a:t>(3)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070811" y="1610714"/>
            <a:ext cx="9157802" cy="4600081"/>
          </a:xfrm>
          <a:prstGeom prst="rect">
            <a:avLst/>
          </a:prstGeom>
        </p:spPr>
        <p:txBody>
          <a:bodyPr/>
          <a:lstStyle/>
          <a:p>
            <a:r>
              <a:rPr lang="sr-Cyrl-RS" dirty="0" smtClean="0"/>
              <a:t>Већи прозори омогућавају проточну одбрану за ефикаснију употребу канала</a:t>
            </a:r>
            <a:endParaRPr lang="en-US" dirty="0" smtClean="0"/>
          </a:p>
          <a:p>
            <a:pPr lvl="1"/>
            <a:r>
              <a:rPr lang="sr-Cyrl-RS" dirty="0" smtClean="0"/>
              <a:t>Стани и чекај </a:t>
            </a:r>
            <a:r>
              <a:rPr lang="en-US" dirty="0" smtClean="0"/>
              <a:t>(</a:t>
            </a:r>
            <a:r>
              <a:rPr lang="sr-Latn-RS" dirty="0" smtClean="0"/>
              <a:t>W</a:t>
            </a:r>
            <a:r>
              <a:rPr lang="en-US" dirty="0" smtClean="0"/>
              <a:t>=1) </a:t>
            </a:r>
            <a:r>
              <a:rPr lang="sr-Cyrl-RS" dirty="0" smtClean="0"/>
              <a:t>је неефикасан</a:t>
            </a:r>
            <a:r>
              <a:rPr lang="sr-Latn-RS" dirty="0" smtClean="0"/>
              <a:t>, </a:t>
            </a:r>
            <a:r>
              <a:rPr lang="sr-Cyrl-RS" dirty="0" smtClean="0"/>
              <a:t>посебно за дуже канале</a:t>
            </a:r>
            <a:endParaRPr lang="en-US" dirty="0" smtClean="0"/>
          </a:p>
          <a:p>
            <a:pPr lvl="1"/>
            <a:r>
              <a:rPr lang="sr-Cyrl-RS" dirty="0" smtClean="0"/>
              <a:t>Оптималан</a:t>
            </a:r>
            <a:r>
              <a:rPr lang="en-US" dirty="0" smtClean="0"/>
              <a:t> (</a:t>
            </a:r>
            <a:r>
              <a:rPr lang="sr-Latn-RS" dirty="0" smtClean="0"/>
              <a:t>W</a:t>
            </a:r>
            <a:r>
              <a:rPr lang="en-US" dirty="0" smtClean="0"/>
              <a:t>) </a:t>
            </a:r>
            <a:r>
              <a:rPr lang="sr-Cyrl-RS" dirty="0" smtClean="0"/>
              <a:t>зависи од </a:t>
            </a:r>
            <a:r>
              <a:rPr lang="sr-Latn-RS" dirty="0" smtClean="0"/>
              <a:t>BDP</a:t>
            </a:r>
            <a:endParaRPr lang="en-US" dirty="0" smtClean="0"/>
          </a:p>
          <a:p>
            <a:pPr lvl="1"/>
            <a:r>
              <a:rPr lang="sr-Cyrl-RS" dirty="0" smtClean="0"/>
              <a:t>Желимо да је </a:t>
            </a:r>
            <a:r>
              <a:rPr lang="sr-Latn-RS" dirty="0" smtClean="0"/>
              <a:t>W</a:t>
            </a:r>
            <a:r>
              <a:rPr lang="en-US" dirty="0" smtClean="0"/>
              <a:t> ≥ 2BD+1 </a:t>
            </a:r>
            <a:r>
              <a:rPr lang="sr-Cyrl-RS" dirty="0" smtClean="0"/>
              <a:t>у циљу што бољег искоришћења</a:t>
            </a:r>
            <a:endParaRPr lang="en-US" dirty="0" smtClean="0"/>
          </a:p>
          <a:p>
            <a:pPr lvl="4"/>
            <a:endParaRPr lang="en-US" dirty="0" smtClean="0"/>
          </a:p>
          <a:p>
            <a:r>
              <a:rPr lang="sr-Cyrl-RS" dirty="0" smtClean="0"/>
              <a:t>Различити начини за разрешавање грешака и за начине баферисања:</a:t>
            </a:r>
            <a:endParaRPr lang="en-US" dirty="0" smtClean="0"/>
          </a:p>
          <a:p>
            <a:pPr lvl="1"/>
            <a:r>
              <a:rPr lang="sr-Cyrl-RS" dirty="0" smtClean="0"/>
              <a:t>Размотрићемо „Врати се </a:t>
            </a:r>
            <a:r>
              <a:rPr lang="sr-Latn-RS" dirty="0" smtClean="0"/>
              <a:t>N</a:t>
            </a:r>
            <a:r>
              <a:rPr lang="sr-Cyrl-RS" dirty="0" smtClean="0"/>
              <a:t>“</a:t>
            </a:r>
            <a:r>
              <a:rPr lang="sr-Latn-RS" dirty="0" smtClean="0"/>
              <a:t> </a:t>
            </a:r>
            <a:r>
              <a:rPr lang="sr-Cyrl-RS" dirty="0" smtClean="0"/>
              <a:t>протокол и протокол са селективним понављањем</a:t>
            </a:r>
            <a:endParaRPr lang="en-US" u="sng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1-битни протокол клизних прозора</a:t>
            </a:r>
            <a:endParaRPr 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38200" y="1489075"/>
            <a:ext cx="9505950" cy="4867275"/>
          </a:xfrm>
        </p:spPr>
        <p:txBody>
          <a:bodyPr/>
          <a:lstStyle/>
          <a:p>
            <a:r>
              <a:rPr lang="sr-Cyrl-RS" dirty="0" smtClean="0"/>
              <a:t>Нема одвојених алгоритама за пошиљаоца и примаоца, </a:t>
            </a:r>
            <a:br>
              <a:rPr lang="sr-Cyrl-RS" dirty="0" smtClean="0"/>
            </a:br>
            <a:r>
              <a:rPr lang="sr-Cyrl-RS" dirty="0" smtClean="0"/>
              <a:t>јер сада и један и други могу да шаљу и примају</a:t>
            </a:r>
            <a:endParaRPr lang="sr-Latn-RS" dirty="0"/>
          </a:p>
          <a:p>
            <a:pPr lvl="1"/>
            <a:r>
              <a:rPr lang="sr-Cyrl-RS" dirty="0" smtClean="0"/>
              <a:t>За </a:t>
            </a:r>
            <a:r>
              <a:rPr lang="sr-Latn-RS" u="sng" dirty="0" smtClean="0"/>
              <a:t>ACK</a:t>
            </a:r>
            <a:r>
              <a:rPr lang="en-US" dirty="0" smtClean="0"/>
              <a:t> </a:t>
            </a:r>
            <a:r>
              <a:rPr lang="sr-Cyrl-RS" dirty="0" smtClean="0"/>
              <a:t>користимо оквир из супротног правца („шлепање“)</a:t>
            </a:r>
            <a:endParaRPr lang="en-US" dirty="0" smtClean="0"/>
          </a:p>
          <a:p>
            <a:pPr lvl="1"/>
            <a:r>
              <a:rPr lang="sr-Cyrl-RS" dirty="0" smtClean="0"/>
              <a:t>Ради над несавршеним каналом </a:t>
            </a:r>
          </a:p>
          <a:p>
            <a:pPr lvl="1"/>
            <a:r>
              <a:rPr lang="sr-Cyrl-RS" dirty="0"/>
              <a:t>О</a:t>
            </a:r>
            <a:r>
              <a:rPr lang="sr-Cyrl-RS" dirty="0" smtClean="0"/>
              <a:t>могућава контролу тока</a:t>
            </a:r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6353887" y="2939297"/>
            <a:ext cx="3102057" cy="3743325"/>
            <a:chOff x="1243806" y="2667000"/>
            <a:chExt cx="3102057" cy="3743325"/>
          </a:xfrm>
        </p:grpSpPr>
        <p:pic>
          <p:nvPicPr>
            <p:cNvPr id="3789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25000" r="76383" b="68333"/>
            <a:stretch>
              <a:fillRect/>
            </a:stretch>
          </p:blipFill>
          <p:spPr bwMode="auto">
            <a:xfrm>
              <a:off x="1243806" y="2667000"/>
              <a:ext cx="191849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3" name="TextBox 4"/>
            <p:cNvSpPr txBox="1">
              <a:spLocks noChangeArrowheads="1"/>
            </p:cNvSpPr>
            <p:nvPr/>
          </p:nvSpPr>
          <p:spPr bwMode="auto">
            <a:xfrm>
              <a:off x="1314450" y="5886450"/>
              <a:ext cx="10668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/>
                <a:t>. . 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38475" y="2695575"/>
              <a:ext cx="400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{</a:t>
              </a: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36667" r="62781"/>
            <a:stretch>
              <a:fillRect/>
            </a:stretch>
          </p:blipFill>
          <p:spPr bwMode="auto">
            <a:xfrm>
              <a:off x="1322469" y="3014579"/>
              <a:ext cx="3023394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3986926" y="5050757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Припрема оквира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67825" y="5755607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Слање и постављање тајмера</a:t>
            </a:r>
            <a:endParaRPr lang="en-US" sz="1600" dirty="0"/>
          </a:p>
        </p:txBody>
      </p:sp>
      <p:sp>
        <p:nvSpPr>
          <p:cNvPr id="20" name="Left Brace 19"/>
          <p:cNvSpPr/>
          <p:nvPr/>
        </p:nvSpPr>
        <p:spPr bwMode="auto">
          <a:xfrm>
            <a:off x="6272925" y="4917408"/>
            <a:ext cx="161925" cy="647700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21" name="Straight Connector 20"/>
          <p:cNvCxnSpPr>
            <a:endCxn id="20" idx="1"/>
          </p:cNvCxnSpPr>
          <p:nvPr/>
        </p:nvCxnSpPr>
        <p:spPr bwMode="auto">
          <a:xfrm>
            <a:off x="5891924" y="5241258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Left Brace 21"/>
          <p:cNvSpPr/>
          <p:nvPr/>
        </p:nvSpPr>
        <p:spPr bwMode="auto">
          <a:xfrm>
            <a:off x="6272925" y="5784183"/>
            <a:ext cx="180975" cy="314324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5882399" y="5946108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1-битни протокол клизних </a:t>
            </a:r>
            <a:r>
              <a:rPr lang="sr-Cyrl-RS" dirty="0" smtClean="0"/>
              <a:t>прозора </a:t>
            </a:r>
            <a:r>
              <a:rPr lang="en-US" dirty="0" smtClean="0"/>
              <a:t>(2)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619750" y="1533526"/>
            <a:ext cx="4189522" cy="4981575"/>
            <a:chOff x="39056" y="1524000"/>
            <a:chExt cx="4399594" cy="5283019"/>
          </a:xfrm>
        </p:grpSpPr>
        <p:pic>
          <p:nvPicPr>
            <p:cNvPr id="389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51888"/>
            <a:stretch>
              <a:fillRect/>
            </a:stretch>
          </p:blipFill>
          <p:spPr bwMode="auto">
            <a:xfrm>
              <a:off x="454025" y="1524000"/>
              <a:ext cx="3984625" cy="352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59121"/>
            <a:stretch>
              <a:fillRect/>
            </a:stretch>
          </p:blipFill>
          <p:spPr bwMode="auto">
            <a:xfrm>
              <a:off x="39056" y="5067300"/>
              <a:ext cx="3543299" cy="1739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019800" y="981076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. .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1327" y="2581276"/>
            <a:ext cx="2505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Ако је очекивани оквир са подацима, шаљи га мрежном слоју</a:t>
            </a:r>
            <a:endParaRPr lang="en-US" sz="1600" dirty="0"/>
          </a:p>
        </p:txBody>
      </p:sp>
      <p:sp>
        <p:nvSpPr>
          <p:cNvPr id="15" name="Left Brace 14"/>
          <p:cNvSpPr/>
          <p:nvPr/>
        </p:nvSpPr>
        <p:spPr bwMode="auto">
          <a:xfrm>
            <a:off x="6238876" y="2543176"/>
            <a:ext cx="161925" cy="647700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16" name="Straight Connector 15"/>
          <p:cNvCxnSpPr>
            <a:endCxn id="15" idx="1"/>
          </p:cNvCxnSpPr>
          <p:nvPr/>
        </p:nvCxnSpPr>
        <p:spPr bwMode="auto">
          <a:xfrm>
            <a:off x="5857875" y="2867026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Left Brace 16"/>
          <p:cNvSpPr/>
          <p:nvPr/>
        </p:nvSpPr>
        <p:spPr bwMode="auto">
          <a:xfrm>
            <a:off x="6229351" y="5591176"/>
            <a:ext cx="180975" cy="314324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838825" y="5753101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962277" y="1733550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Чекамо на догађај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876925" y="1914525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905127" y="4743450"/>
            <a:ext cx="344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</a:t>
            </a:r>
            <a:r>
              <a:rPr lang="sr-Cyrl-RS" sz="1600" dirty="0" smtClean="0"/>
              <a:t>Иначе је догађај био тајмоут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952751" y="3676651"/>
            <a:ext cx="267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Ако је </a:t>
            </a:r>
            <a:r>
              <a:rPr lang="sr-Latn-RS" sz="1600" dirty="0" smtClean="0"/>
              <a:t>ACK </a:t>
            </a:r>
            <a:r>
              <a:rPr lang="sr-Cyrl-RS" sz="1600" dirty="0" smtClean="0"/>
              <a:t>за последњи послати оквир, припреми наредни оквир за слање</a:t>
            </a:r>
            <a:endParaRPr lang="en-US" sz="1600" dirty="0"/>
          </a:p>
        </p:txBody>
      </p:sp>
      <p:sp>
        <p:nvSpPr>
          <p:cNvPr id="24" name="Left Brace 23"/>
          <p:cNvSpPr/>
          <p:nvPr/>
        </p:nvSpPr>
        <p:spPr bwMode="auto">
          <a:xfrm>
            <a:off x="6248400" y="3619501"/>
            <a:ext cx="161925" cy="647700"/>
          </a:xfrm>
          <a:prstGeom prst="leftBrac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cxnSp>
        <p:nvCxnSpPr>
          <p:cNvPr id="25" name="Straight Connector 24"/>
          <p:cNvCxnSpPr>
            <a:endCxn id="24" idx="1"/>
          </p:cNvCxnSpPr>
          <p:nvPr/>
        </p:nvCxnSpPr>
        <p:spPr bwMode="auto">
          <a:xfrm>
            <a:off x="5867399" y="3943351"/>
            <a:ext cx="381000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962275" y="5324476"/>
            <a:ext cx="257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/>
              <a:t>Пошаљи следећи оквир. Ово ће бити нови оквир ако је у међувремену стигао </a:t>
            </a:r>
            <a:r>
              <a:rPr lang="sr-Latn-RS" sz="1600" dirty="0" smtClean="0"/>
              <a:t>ACK, </a:t>
            </a:r>
            <a:r>
              <a:rPr lang="sr-Cyrl-RS" sz="1600" dirty="0" smtClean="0"/>
              <a:t>иначе ће бити исти (ретрансмисија)</a:t>
            </a:r>
            <a:endParaRPr lang="en-US" sz="16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Ради коректно...</a:t>
            </a:r>
            <a:endParaRPr lang="en-US" dirty="0" smtClean="0"/>
          </a:p>
          <a:p>
            <a:pPr marL="628650" lvl="2" indent="-285750"/>
            <a:r>
              <a:rPr lang="sr-Cyrl-RS" dirty="0" smtClean="0"/>
              <a:t>Али може да дође до успорења ако сви започну истовремено.</a:t>
            </a:r>
            <a:endParaRPr lang="en-US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2198346" y="2660151"/>
            <a:ext cx="7781925" cy="3796129"/>
            <a:chOff x="681037" y="3000375"/>
            <a:chExt cx="7781925" cy="3796129"/>
          </a:xfrm>
        </p:grpSpPr>
        <p:grpSp>
          <p:nvGrpSpPr>
            <p:cNvPr id="19" name="Group 18"/>
            <p:cNvGrpSpPr/>
            <p:nvPr/>
          </p:nvGrpSpPr>
          <p:grpSpPr>
            <a:xfrm>
              <a:off x="681037" y="3000375"/>
              <a:ext cx="7781925" cy="3752850"/>
              <a:chOff x="681037" y="2962275"/>
              <a:chExt cx="7781925" cy="375285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81037" y="2962275"/>
                <a:ext cx="7781925" cy="3752850"/>
                <a:chOff x="609600" y="1323975"/>
                <a:chExt cx="7781925" cy="3752850"/>
              </a:xfrm>
            </p:grpSpPr>
            <p:pic>
              <p:nvPicPr>
                <p:cNvPr id="40964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4460" b="4460"/>
                <a:stretch>
                  <a:fillRect/>
                </a:stretch>
              </p:blipFill>
              <p:spPr bwMode="auto">
                <a:xfrm>
                  <a:off x="609600" y="1323975"/>
                  <a:ext cx="7781925" cy="3695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" name="Rectangle 5"/>
                <p:cNvSpPr/>
                <p:nvPr/>
              </p:nvSpPr>
              <p:spPr bwMode="auto">
                <a:xfrm>
                  <a:off x="2352675" y="4829175"/>
                  <a:ext cx="342900" cy="23812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6210300" y="4838700"/>
                  <a:ext cx="342900" cy="23812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charset="0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 bwMode="auto">
              <a:xfrm>
                <a:off x="4333875" y="2971800"/>
                <a:ext cx="381000" cy="363855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52913" y="5686425"/>
                <a:ext cx="790574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1300" dirty="0" smtClean="0"/>
                  <a:t>Време</a:t>
                </a:r>
                <a:endParaRPr lang="en-US" sz="13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rot="5400000">
                <a:off x="3261122" y="4358084"/>
                <a:ext cx="2620169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20" name="TextBox 19"/>
            <p:cNvSpPr txBox="1"/>
            <p:nvPr/>
          </p:nvSpPr>
          <p:spPr>
            <a:xfrm>
              <a:off x="1733551" y="6457950"/>
              <a:ext cx="21145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Нормалан сценарио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2524" y="6457950"/>
              <a:ext cx="32480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Сценарио са успорењем</a:t>
              </a:r>
              <a:endParaRPr lang="en-US" sz="1600" dirty="0"/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rot="5400000">
              <a:off x="5895833" y="3630305"/>
              <a:ext cx="1030406" cy="8802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6080078" y="4095706"/>
              <a:ext cx="689211" cy="1282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6057331" y="5504597"/>
              <a:ext cx="698311" cy="1319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10800000" flipV="1">
              <a:off x="5991367" y="5113361"/>
              <a:ext cx="821140" cy="7892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10800000" flipV="1">
              <a:off x="2169995" y="5586483"/>
              <a:ext cx="775647" cy="1796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1-битни протокол клизних прозора</a:t>
            </a:r>
            <a:r>
              <a:rPr lang="en-US" dirty="0" smtClean="0"/>
              <a:t>(3)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91471" y="5621894"/>
            <a:ext cx="9395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1400" dirty="0" smtClean="0"/>
              <a:t>Нотација </a:t>
            </a:r>
            <a:r>
              <a:rPr lang="en-US" sz="1400" dirty="0" smtClean="0"/>
              <a:t>(</a:t>
            </a:r>
            <a:r>
              <a:rPr lang="sr-Cyrl-RS" sz="1400" dirty="0" smtClean="0"/>
              <a:t>индикатор пакета</a:t>
            </a:r>
            <a:r>
              <a:rPr lang="en-US" sz="1400" dirty="0" smtClean="0"/>
              <a:t>,</a:t>
            </a:r>
            <a:r>
              <a:rPr lang="sr-Cyrl-RS" sz="1400" dirty="0" smtClean="0"/>
              <a:t>индикатор за  </a:t>
            </a:r>
            <a:r>
              <a:rPr lang="sr-Latn-RS" sz="1400" dirty="0" smtClean="0"/>
              <a:t>ACK</a:t>
            </a:r>
            <a:r>
              <a:rPr lang="en-US" sz="1400" dirty="0" smtClean="0"/>
              <a:t>, </a:t>
            </a:r>
            <a:r>
              <a:rPr lang="sr-Cyrl-RS" sz="1400" dirty="0" smtClean="0"/>
              <a:t>број оквира). (</a:t>
            </a:r>
            <a:r>
              <a:rPr lang="en-US" sz="1400" dirty="0" smtClean="0"/>
              <a:t>*</a:t>
            </a:r>
            <a:r>
              <a:rPr lang="sr-Cyrl-RS" sz="1400" dirty="0" smtClean="0"/>
              <a:t>)</a:t>
            </a:r>
            <a:r>
              <a:rPr lang="en-US" sz="1400" dirty="0" smtClean="0"/>
              <a:t> </a:t>
            </a:r>
            <a:r>
              <a:rPr lang="sr-Cyrl-RS" sz="1400" dirty="0" smtClean="0"/>
              <a:t>означава да је оквир успешно послат ка мрежном слоју</a:t>
            </a:r>
            <a:endParaRPr lang="en-US" sz="1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„Врати се </a:t>
            </a:r>
            <a:r>
              <a:rPr lang="sr-Latn-RS" dirty="0" smtClean="0"/>
              <a:t>N</a:t>
            </a:r>
            <a:r>
              <a:rPr lang="sr-Cyrl-RS" dirty="0" smtClean="0"/>
              <a:t>“</a:t>
            </a:r>
            <a:r>
              <a:rPr lang="sr-Latn-RS" dirty="0" smtClean="0"/>
              <a:t> </a:t>
            </a:r>
            <a:r>
              <a:rPr lang="sr-Cyrl-RS" dirty="0" smtClean="0"/>
              <a:t>протокол</a:t>
            </a:r>
            <a:r>
              <a:rPr lang="en-US" dirty="0" smtClean="0"/>
              <a:t> (1)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2069432" y="1610714"/>
            <a:ext cx="8159181" cy="46000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r-Cyrl-RS" dirty="0" smtClean="0"/>
              <a:t>Прималац прихвата само оквире који стижу редом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Притом одбацује све који су уследили након спорног</a:t>
            </a:r>
            <a:endParaRPr lang="en-US" dirty="0" smtClean="0"/>
          </a:p>
          <a:p>
            <a:pPr lvl="1"/>
            <a:r>
              <a:rPr lang="sr-Cyrl-RS" dirty="0" smtClean="0"/>
              <a:t>Примаоцу истиче у неком моменту тајмоут и он шаље све непотврђене оквире до краја прозора поново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3768" b="12174"/>
          <a:stretch>
            <a:fillRect/>
          </a:stretch>
        </p:blipFill>
        <p:spPr bwMode="auto">
          <a:xfrm>
            <a:off x="2468913" y="3757216"/>
            <a:ext cx="7759700" cy="262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„Врати се </a:t>
            </a:r>
            <a:r>
              <a:rPr lang="sr-Latn-RS" dirty="0" smtClean="0"/>
              <a:t>N</a:t>
            </a:r>
            <a:r>
              <a:rPr lang="sr-Cyrl-RS" dirty="0" smtClean="0"/>
              <a:t>“</a:t>
            </a:r>
            <a:r>
              <a:rPr lang="sr-Latn-RS" dirty="0" smtClean="0"/>
              <a:t> </a:t>
            </a:r>
            <a:r>
              <a:rPr lang="sr-Cyrl-RS" dirty="0" smtClean="0"/>
              <a:t>протокол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010653" y="1990725"/>
            <a:ext cx="9209673" cy="4019550"/>
          </a:xfrm>
          <a:prstGeom prst="rect">
            <a:avLst/>
          </a:prstGeom>
        </p:spPr>
        <p:txBody>
          <a:bodyPr/>
          <a:lstStyle/>
          <a:p>
            <a:r>
              <a:rPr lang="sr-Cyrl-RS" dirty="0" smtClean="0"/>
              <a:t>Карактеристике: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Једноставан алгоритам на страни примаоца, потребан му је бафер за само један оквир</a:t>
            </a:r>
            <a:endParaRPr lang="en-US" dirty="0" smtClean="0"/>
          </a:p>
          <a:p>
            <a:pPr lvl="1"/>
            <a:r>
              <a:rPr lang="sr-Cyrl-RS" dirty="0" smtClean="0"/>
              <a:t>Непотребно трошење протока у случају великих прозора, </a:t>
            </a:r>
            <a:br>
              <a:rPr lang="sr-Cyrl-RS" dirty="0" smtClean="0"/>
            </a:br>
            <a:r>
              <a:rPr lang="sr-Cyrl-RS" dirty="0" smtClean="0"/>
              <a:t>тада, у најгорем случају комплетни прозори (</a:t>
            </a:r>
            <a:r>
              <a:rPr lang="sr-Latn-RS" dirty="0" smtClean="0"/>
              <a:t>W </a:t>
            </a:r>
            <a:r>
              <a:rPr lang="sr-Cyrl-RS" dirty="0" smtClean="0"/>
              <a:t>оквира) морају да се шаљу поново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Computer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Методе уоквиривања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Стандардни приступи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Бројање бајтова (само мотивациони)</a:t>
            </a:r>
            <a:endParaRPr lang="en-US" b="1" dirty="0" smtClean="0">
              <a:solidFill>
                <a:schemeClr val="accent5"/>
              </a:solidFill>
            </a:endParaRPr>
          </a:p>
          <a:p>
            <a:pPr lvl="1"/>
            <a:r>
              <a:rPr lang="sr-Cyrl-RS" dirty="0" smtClean="0"/>
              <a:t>Уметање бајтова</a:t>
            </a:r>
            <a:endParaRPr lang="en-US" b="1" dirty="0" smtClean="0"/>
          </a:p>
          <a:p>
            <a:pPr lvl="1"/>
            <a:r>
              <a:rPr lang="sr-Cyrl-RS" dirty="0" smtClean="0"/>
              <a:t>Уметање битова</a:t>
            </a:r>
            <a:endParaRPr lang="sr-Latn-RS" dirty="0" smtClean="0"/>
          </a:p>
          <a:p>
            <a:r>
              <a:rPr lang="sr-Cyrl-RS" dirty="0" smtClean="0"/>
              <a:t>У теорији, уоквиривање је потпуно невидљиво физичком слоју</a:t>
            </a:r>
            <a:endParaRPr lang="en-US" sz="1600" dirty="0"/>
          </a:p>
          <a:p>
            <a:r>
              <a:rPr lang="sr-Cyrl-RS" dirty="0" smtClean="0"/>
              <a:t>Ипак, у пракси понекад физички слој помаже у идентификацији оквира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7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Протокол селективног понављања</a:t>
            </a:r>
            <a:endParaRPr lang="en-US" sz="4400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661737" y="1610714"/>
            <a:ext cx="9566876" cy="4600081"/>
          </a:xfrm>
          <a:prstGeom prst="rect">
            <a:avLst/>
          </a:prstGeom>
        </p:spPr>
        <p:txBody>
          <a:bodyPr/>
          <a:lstStyle/>
          <a:p>
            <a:r>
              <a:rPr lang="sr-Cyrl-RS" dirty="0" smtClean="0"/>
              <a:t>Прималац прихвата оквир све док је редни број оквира у опсегу дефинисаном клизним прозором</a:t>
            </a:r>
          </a:p>
          <a:p>
            <a:pPr lvl="1"/>
            <a:r>
              <a:rPr lang="en-US" dirty="0" smtClean="0"/>
              <a:t>NAK (</a:t>
            </a:r>
            <a:r>
              <a:rPr lang="sr-Cyrl-RS" dirty="0" smtClean="0"/>
              <a:t>негативни </a:t>
            </a:r>
            <a:r>
              <a:rPr lang="sr-Latn-RS" dirty="0" smtClean="0"/>
              <a:t>ACK</a:t>
            </a:r>
            <a:r>
              <a:rPr lang="en-US" dirty="0" smtClean="0"/>
              <a:t>)</a:t>
            </a:r>
            <a:r>
              <a:rPr lang="sr-Latn-RS" dirty="0" smtClean="0"/>
              <a:t> </a:t>
            </a:r>
            <a:r>
              <a:rPr lang="sr-Cyrl-RS" dirty="0" smtClean="0"/>
              <a:t>информише пошиљаоца да поново пошаље проблематични оквир (зарад ефикасности), пре истека тајмаута за цео прозор</a:t>
            </a:r>
            <a:endParaRPr lang="en-US" dirty="0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 b="10535"/>
          <a:stretch>
            <a:fillRect/>
          </a:stretch>
        </p:blipFill>
        <p:spPr bwMode="auto">
          <a:xfrm>
            <a:off x="1120797" y="3454571"/>
            <a:ext cx="9017145" cy="275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Протокол селективног понављања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CN5E by Tanenbaum &amp; Wetherall, © Pearson Education-Prentice Hall and D. Wetherall, 2011</a:t>
            </a:r>
            <a:endParaRPr lang="en-US" i="0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070811" y="1990725"/>
            <a:ext cx="9149515" cy="4019550"/>
          </a:xfrm>
          <a:prstGeom prst="rect">
            <a:avLst/>
          </a:prstGeom>
        </p:spPr>
        <p:txBody>
          <a:bodyPr/>
          <a:lstStyle/>
          <a:p>
            <a:r>
              <a:rPr lang="sr-Cyrl-RS" dirty="0" smtClean="0"/>
              <a:t>Карактеристике:</a:t>
            </a:r>
            <a:endParaRPr lang="sr-Cyrl-RS" dirty="0"/>
          </a:p>
          <a:p>
            <a:pPr lvl="1"/>
            <a:r>
              <a:rPr lang="sr-Cyrl-RS" dirty="0" smtClean="0"/>
              <a:t>Сложенији за имплементацију од „Врати се </a:t>
            </a:r>
            <a:r>
              <a:rPr lang="sr-Latn-RS" dirty="0" smtClean="0"/>
              <a:t>N</a:t>
            </a:r>
            <a:r>
              <a:rPr lang="sr-Cyrl-RS" dirty="0" smtClean="0"/>
              <a:t>“</a:t>
            </a:r>
            <a:r>
              <a:rPr lang="sr-Latn-RS" dirty="0" smtClean="0"/>
              <a:t> </a:t>
            </a:r>
            <a:r>
              <a:rPr lang="sr-Cyrl-RS" dirty="0" smtClean="0"/>
              <a:t>због баферисања при примању и вишеструким тајмерима при слању</a:t>
            </a:r>
          </a:p>
          <a:p>
            <a:pPr lvl="1"/>
            <a:r>
              <a:rPr lang="sr-Cyrl-RS" dirty="0" smtClean="0"/>
              <a:t>Ефикаснија употреба протока, јер се сада само изгубљени оквиру поново шаљу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l="57007" t="8119" b="23279"/>
          <a:stretch>
            <a:fillRect/>
          </a:stretch>
        </p:blipFill>
        <p:spPr bwMode="auto">
          <a:xfrm>
            <a:off x="6353175" y="4042611"/>
            <a:ext cx="34480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 smtClean="0"/>
              <a:t>Протокол селективног понављања </a:t>
            </a:r>
            <a:r>
              <a:rPr lang="en-US" sz="4400" dirty="0" smtClean="0"/>
              <a:t>(3)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10714"/>
            <a:ext cx="9542813" cy="4600081"/>
          </a:xfrm>
          <a:prstGeom prst="rect">
            <a:avLst/>
          </a:prstGeom>
        </p:spPr>
        <p:txBody>
          <a:bodyPr/>
          <a:lstStyle/>
          <a:p>
            <a:r>
              <a:rPr lang="sr-Cyrl-RS" dirty="0" smtClean="0"/>
              <a:t>Додатни захтев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Опсег бројева оквира</a:t>
            </a:r>
            <a:r>
              <a:rPr lang="en-US" dirty="0" smtClean="0"/>
              <a:t> (</a:t>
            </a:r>
            <a:r>
              <a:rPr lang="sr-Latn-RS" dirty="0" smtClean="0"/>
              <a:t>S</a:t>
            </a:r>
            <a:r>
              <a:rPr lang="en-US" dirty="0" smtClean="0"/>
              <a:t>)</a:t>
            </a:r>
            <a:r>
              <a:rPr lang="sr-Cyrl-RS" dirty="0" smtClean="0"/>
              <a:t> мора бити најмање два пута већи од величине прозора</a:t>
            </a:r>
            <a:r>
              <a:rPr lang="en-US" dirty="0" smtClean="0"/>
              <a:t> (</a:t>
            </a:r>
            <a:r>
              <a:rPr lang="sr-Latn-RS" dirty="0"/>
              <a:t>W</a:t>
            </a:r>
            <a:r>
              <a:rPr lang="en-US" dirty="0" smtClean="0"/>
              <a:t>)</a:t>
            </a:r>
            <a:r>
              <a:rPr lang="sr-Cyrl-RS" dirty="0" smtClean="0"/>
              <a:t> како би се избегли проблеми са ретрансмисијом оквира</a:t>
            </a:r>
            <a:endParaRPr lang="en-US" dirty="0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 l="2732" t="5683" r="44062" b="19626"/>
          <a:stretch>
            <a:fillRect/>
          </a:stretch>
        </p:blipFill>
        <p:spPr bwMode="auto">
          <a:xfrm>
            <a:off x="1514475" y="3985460"/>
            <a:ext cx="426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rot="5400000">
            <a:off x="2771775" y="4861760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6524625" y="4871285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57526" y="4680785"/>
            <a:ext cx="11400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r-Cyrl-RS" dirty="0" smtClean="0"/>
              <a:t>Оригинал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19901" y="469031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Оригинал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4295775" y="4852235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581526" y="4671260"/>
            <a:ext cx="162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Ретрансмисија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>
            <a:off x="8124825" y="4890335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410576" y="4709360"/>
            <a:ext cx="162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Ретрансмисија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54820" y="3457894"/>
            <a:ext cx="301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Пример грешке</a:t>
            </a:r>
            <a:r>
              <a:rPr lang="en-US" dirty="0" smtClean="0"/>
              <a:t> (</a:t>
            </a:r>
            <a:r>
              <a:rPr lang="sr-Latn-RS" dirty="0" smtClean="0"/>
              <a:t>S</a:t>
            </a:r>
            <a:r>
              <a:rPr lang="en-US" dirty="0" smtClean="0"/>
              <a:t>=8</a:t>
            </a:r>
            <a:r>
              <a:rPr lang="en-US" dirty="0"/>
              <a:t>, </a:t>
            </a:r>
            <a:r>
              <a:rPr lang="sr-Latn-RS" dirty="0" smtClean="0"/>
              <a:t>W</a:t>
            </a:r>
            <a:r>
              <a:rPr lang="en-US" dirty="0" smtClean="0"/>
              <a:t>=7</a:t>
            </a:r>
            <a:r>
              <a:rPr lang="en-US" dirty="0"/>
              <a:t>)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32345" y="352457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Коректно </a:t>
            </a:r>
            <a:r>
              <a:rPr lang="en-US" dirty="0" smtClean="0"/>
              <a:t>(</a:t>
            </a:r>
            <a:r>
              <a:rPr lang="sr-Latn-RS" dirty="0" smtClean="0"/>
              <a:t>S</a:t>
            </a:r>
            <a:r>
              <a:rPr lang="en-US" dirty="0" smtClean="0"/>
              <a:t>=8</a:t>
            </a:r>
            <a:r>
              <a:rPr lang="en-US" dirty="0"/>
              <a:t>, </a:t>
            </a:r>
            <a:r>
              <a:rPr lang="sr-Latn-RS" dirty="0" smtClean="0"/>
              <a:t>W</a:t>
            </a:r>
            <a:r>
              <a:rPr lang="en-US" dirty="0" smtClean="0"/>
              <a:t>=4)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4181476" y="5223710"/>
            <a:ext cx="1171575" cy="419100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9924" y="5871411"/>
            <a:ext cx="3295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Нови прозор сада прихвата оквире из претходног прозора ако се десила ретрансмисија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86599" y="5842836"/>
            <a:ext cx="3190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Нови прозор користи различити опсег бројева у односу на претходни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4694637" y="5824183"/>
            <a:ext cx="21034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8971364" y="5805135"/>
            <a:ext cx="21034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8247465" y="5786085"/>
            <a:ext cx="21034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4005</Words>
  <Application>Microsoft Office PowerPoint</Application>
  <PresentationFormat>Widescreen</PresentationFormat>
  <Paragraphs>831</Paragraphs>
  <Slides>92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8" baseType="lpstr">
      <vt:lpstr>Arial</vt:lpstr>
      <vt:lpstr>Calibri</vt:lpstr>
      <vt:lpstr>Calibri Light</vt:lpstr>
      <vt:lpstr>Courier New</vt:lpstr>
      <vt:lpstr>Wingdings</vt:lpstr>
      <vt:lpstr>Office Theme</vt:lpstr>
      <vt:lpstr>Рачунарске мреже </vt:lpstr>
      <vt:lpstr>Слој везе </vt:lpstr>
      <vt:lpstr>Где смо тренутно...</vt:lpstr>
      <vt:lpstr>Одговорност слоја везе</vt:lpstr>
      <vt:lpstr>Расподела активности по слојевима</vt:lpstr>
      <vt:lpstr>Теме</vt:lpstr>
      <vt:lpstr>Слој везе</vt:lpstr>
      <vt:lpstr>Тема</vt:lpstr>
      <vt:lpstr>Методе уоквиривања</vt:lpstr>
      <vt:lpstr>Бројање бајтова</vt:lpstr>
      <vt:lpstr>Бројање бајтова (2)</vt:lpstr>
      <vt:lpstr>Уметање бајтова</vt:lpstr>
      <vt:lpstr>Уметање бајтова (2)</vt:lpstr>
      <vt:lpstr>Уметање бајтова (3)</vt:lpstr>
      <vt:lpstr>Уметање битова</vt:lpstr>
      <vt:lpstr>Уметање битова (2)</vt:lpstr>
      <vt:lpstr>Слој везе</vt:lpstr>
      <vt:lpstr>Тема</vt:lpstr>
      <vt:lpstr>Проблем –  шум може да изврне примљене битове</vt:lpstr>
      <vt:lpstr>Приступ – додавање редудантности</vt:lpstr>
      <vt:lpstr>Мотивишући пример</vt:lpstr>
      <vt:lpstr>Мотивишући пример (2)</vt:lpstr>
      <vt:lpstr>Кодови за грешке</vt:lpstr>
      <vt:lpstr>Кодови за грешке (2)</vt:lpstr>
      <vt:lpstr>Интуиција иза кодова за грешке</vt:lpstr>
      <vt:lpstr>Хамингово растојање</vt:lpstr>
      <vt:lpstr>Хамингово растојање (2)</vt:lpstr>
      <vt:lpstr>Хамингово растојање (3)</vt:lpstr>
      <vt:lpstr>Слој везе</vt:lpstr>
      <vt:lpstr>Тема</vt:lpstr>
      <vt:lpstr>Провера парности</vt:lpstr>
      <vt:lpstr>Провера парности (2)</vt:lpstr>
      <vt:lpstr>Контролни збирови</vt:lpstr>
      <vt:lpstr>Интернет контролни збир</vt:lpstr>
      <vt:lpstr>Интернет контролни збир (2)</vt:lpstr>
      <vt:lpstr>Интернет контролни збир (3)</vt:lpstr>
      <vt:lpstr>Цикличка провера редундансе (CRC)</vt:lpstr>
      <vt:lpstr>CRC (2)</vt:lpstr>
      <vt:lpstr>CRC (3)</vt:lpstr>
      <vt:lpstr>CRC (4)</vt:lpstr>
      <vt:lpstr>CRC (5)</vt:lpstr>
      <vt:lpstr>Детекција грешака у пракси</vt:lpstr>
      <vt:lpstr>Слој везе</vt:lpstr>
      <vt:lpstr>Тема</vt:lpstr>
      <vt:lpstr>Интуиција иза кодова за корекцију грешака</vt:lpstr>
      <vt:lpstr>Интуиција (2)</vt:lpstr>
      <vt:lpstr>Интуиција (3)</vt:lpstr>
      <vt:lpstr>Хамингов код за корекцију</vt:lpstr>
      <vt:lpstr>Хамингов код за корекцију (2)</vt:lpstr>
      <vt:lpstr>Хамингов код за корекцију (3)</vt:lpstr>
      <vt:lpstr>Хамингов код за корекцију (4)</vt:lpstr>
      <vt:lpstr>Хамингов код за корекцију (5)</vt:lpstr>
      <vt:lpstr>Хамингов код за корекцију (6)</vt:lpstr>
      <vt:lpstr>Хамингов код за корекцију (7)</vt:lpstr>
      <vt:lpstr>Хамингов код за корекцију (8)</vt:lpstr>
      <vt:lpstr>Кодови у пракси</vt:lpstr>
      <vt:lpstr>Детекција или корекција?</vt:lpstr>
      <vt:lpstr>Слој везе</vt:lpstr>
      <vt:lpstr>Типови сервиса</vt:lpstr>
      <vt:lpstr>Окружење у слоју везе (1)</vt:lpstr>
      <vt:lpstr>Окружење у слоју везе (2)</vt:lpstr>
      <vt:lpstr>Основни протоколи слоја везе</vt:lpstr>
      <vt:lpstr>Утопијски једносмерни протокол</vt:lpstr>
      <vt:lpstr>Контрола тока</vt:lpstr>
      <vt:lpstr>Протокол са контролом тока</vt:lpstr>
      <vt:lpstr>Протокол „стани и чекај“ – за савршен канал</vt:lpstr>
      <vt:lpstr>Несавршен канал</vt:lpstr>
      <vt:lpstr>ARQ</vt:lpstr>
      <vt:lpstr>ARQ кроз несавршен канал</vt:lpstr>
      <vt:lpstr>Кључна питања у вези ARQ?</vt:lpstr>
      <vt:lpstr>Паузе (тајмаути)</vt:lpstr>
      <vt:lpstr>Дупликати</vt:lpstr>
      <vt:lpstr>Дупликати (2)</vt:lpstr>
      <vt:lpstr>Дупликати (3)</vt:lpstr>
      <vt:lpstr>Дупликати (4)</vt:lpstr>
      <vt:lpstr>Индикатори оквира</vt:lpstr>
      <vt:lpstr>Протокол „стани и чекај“ за несавршен канал</vt:lpstr>
      <vt:lpstr>Протокол „стани и чекај“ за несавршен канал (2)</vt:lpstr>
      <vt:lpstr>Ограничења „стани и чекај“ протокола</vt:lpstr>
      <vt:lpstr>Клизни (померајући) прозори</vt:lpstr>
      <vt:lpstr>Протоколи „клизних прозора“</vt:lpstr>
      <vt:lpstr>Концепт клизних прозора</vt:lpstr>
      <vt:lpstr>Концепт клизних прозора (2)</vt:lpstr>
      <vt:lpstr>Концепт клизних прозора (3)</vt:lpstr>
      <vt:lpstr>1-битни протокол клизних прозора</vt:lpstr>
      <vt:lpstr>1-битни протокол клизних прозора (2)</vt:lpstr>
      <vt:lpstr>1-битни протокол клизних прозора(3)</vt:lpstr>
      <vt:lpstr>„Врати се N“ протокол (1)</vt:lpstr>
      <vt:lpstr>„Врати се N“ протокол (2)</vt:lpstr>
      <vt:lpstr>Протокол селективног понављања</vt:lpstr>
      <vt:lpstr>Протокол селективног понављања (2)</vt:lpstr>
      <vt:lpstr>Протокол селективног понављања (3)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</dc:creator>
  <cp:lastModifiedBy>aca</cp:lastModifiedBy>
  <cp:revision>1408</cp:revision>
  <dcterms:created xsi:type="dcterms:W3CDTF">2016-09-27T14:42:57Z</dcterms:created>
  <dcterms:modified xsi:type="dcterms:W3CDTF">2016-11-10T17:45:03Z</dcterms:modified>
</cp:coreProperties>
</file>