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7" r:id="rId3"/>
    <p:sldId id="259" r:id="rId4"/>
    <p:sldId id="260" r:id="rId5"/>
    <p:sldId id="261" r:id="rId6"/>
    <p:sldId id="262" r:id="rId7"/>
    <p:sldId id="264" r:id="rId8"/>
    <p:sldId id="265" r:id="rId9"/>
    <p:sldId id="266" r:id="rId10"/>
    <p:sldId id="321" r:id="rId11"/>
    <p:sldId id="268" r:id="rId12"/>
    <p:sldId id="269" r:id="rId13"/>
    <p:sldId id="322" r:id="rId14"/>
    <p:sldId id="272" r:id="rId15"/>
    <p:sldId id="273" r:id="rId16"/>
    <p:sldId id="389" r:id="rId17"/>
    <p:sldId id="274" r:id="rId18"/>
    <p:sldId id="275" r:id="rId19"/>
    <p:sldId id="390" r:id="rId20"/>
    <p:sldId id="276" r:id="rId21"/>
    <p:sldId id="277" r:id="rId22"/>
    <p:sldId id="323" r:id="rId23"/>
    <p:sldId id="408" r:id="rId24"/>
    <p:sldId id="278" r:id="rId25"/>
    <p:sldId id="279" r:id="rId26"/>
    <p:sldId id="391" r:id="rId27"/>
    <p:sldId id="280" r:id="rId28"/>
    <p:sldId id="392" r:id="rId29"/>
    <p:sldId id="393" r:id="rId30"/>
    <p:sldId id="394" r:id="rId31"/>
    <p:sldId id="395" r:id="rId32"/>
    <p:sldId id="396" r:id="rId33"/>
    <p:sldId id="397" r:id="rId34"/>
    <p:sldId id="398" r:id="rId35"/>
    <p:sldId id="399" r:id="rId36"/>
    <p:sldId id="400"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6" r:id="rId51"/>
    <p:sldId id="297" r:id="rId52"/>
    <p:sldId id="298" r:id="rId53"/>
    <p:sldId id="300" r:id="rId54"/>
    <p:sldId id="301" r:id="rId55"/>
    <p:sldId id="302" r:id="rId56"/>
    <p:sldId id="304" r:id="rId57"/>
    <p:sldId id="305" r:id="rId58"/>
    <p:sldId id="306" r:id="rId59"/>
    <p:sldId id="307" r:id="rId60"/>
    <p:sldId id="406" r:id="rId61"/>
    <p:sldId id="401" r:id="rId62"/>
    <p:sldId id="403" r:id="rId63"/>
    <p:sldId id="405" r:id="rId64"/>
    <p:sldId id="409" r:id="rId65"/>
    <p:sldId id="309" r:id="rId66"/>
    <p:sldId id="310" r:id="rId67"/>
    <p:sldId id="311" r:id="rId68"/>
    <p:sldId id="312" r:id="rId69"/>
    <p:sldId id="314" r:id="rId70"/>
    <p:sldId id="315" r:id="rId71"/>
    <p:sldId id="316" r:id="rId72"/>
    <p:sldId id="407" r:id="rId73"/>
    <p:sldId id="365" r:id="rId74"/>
    <p:sldId id="378" r:id="rId75"/>
    <p:sldId id="379" r:id="rId76"/>
    <p:sldId id="385" r:id="rId77"/>
    <p:sldId id="386" r:id="rId78"/>
    <p:sldId id="388" r:id="rId7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2" autoAdjust="0"/>
    <p:restoredTop sz="83051" autoAdjust="0"/>
  </p:normalViewPr>
  <p:slideViewPr>
    <p:cSldViewPr snapToGrid="0">
      <p:cViewPr varScale="1">
        <p:scale>
          <a:sx n="74" d="100"/>
          <a:sy n="74" d="100"/>
        </p:scale>
        <p:origin x="902" y="62"/>
      </p:cViewPr>
      <p:guideLst/>
    </p:cSldViewPr>
  </p:slideViewPr>
  <p:outlineViewPr>
    <p:cViewPr>
      <p:scale>
        <a:sx n="33" d="100"/>
        <a:sy n="33" d="100"/>
      </p:scale>
      <p:origin x="0" y="-9082"/>
    </p:cViewPr>
  </p:outlineViewPr>
  <p:notesTextViewPr>
    <p:cViewPr>
      <p:scale>
        <a:sx n="1" d="1"/>
        <a:sy n="1" d="1"/>
      </p:scale>
      <p:origin x="0" y="0"/>
    </p:cViewPr>
  </p:notesTextViewPr>
  <p:notesViewPr>
    <p:cSldViewPr snapToGrid="0">
      <p:cViewPr varScale="1">
        <p:scale>
          <a:sx n="67" d="100"/>
          <a:sy n="67" d="100"/>
        </p:scale>
        <p:origin x="226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png"/></Relationships>
</file>

<file path=ppt/ink/ink1.xml><?xml version="1.0" encoding="utf-8"?>
<inkml:ink xmlns:inkml="http://www.w3.org/2003/InkML">
  <inkml:definitions>
    <inkml:context xml:id="ctx0">
      <inkml:inkSource xml:id="inkSrc0">
        <inkml:traceFormat>
          <inkml:channel name="X" type="integer" max="26112" units="cm"/>
          <inkml:channel name="Y" type="integer" max="16320" units="cm"/>
          <inkml:channel name="F" type="integer" max="255" units="dev"/>
        </inkml:traceFormat>
        <inkml:channelProperties>
          <inkml:channelProperty channel="X" name="resolution" value="999.99994" units="1/cm"/>
          <inkml:channelProperty channel="Y" name="resolution" value="999.99988" units="1/cm"/>
          <inkml:channelProperty channel="F" name="resolution" value="0" units="1/dev"/>
        </inkml:channelProperties>
      </inkml:inkSource>
      <inkml:timestamp xml:id="ts0" timeString="2016-10-18T19:04:25.024"/>
    </inkml:context>
    <inkml:brush xml:id="br0">
      <inkml:brushProperty name="width" value="0.05292" units="cm"/>
      <inkml:brushProperty name="height" value="0.05292" units="cm"/>
      <inkml:brushProperty name="color" value="#0000FF"/>
    </inkml:brush>
  </inkml:definitions>
  <inkml:trace contextRef="#ctx0" brushRef="#br0">4375 8775 2,'0'0'27,"-27"6"1,27-6 1,-24 8-15,10-14-5,14 6-1,-18-2-1,18 2 1,0 0-2,0 0 0,0 0-1,0 0-1,16 12 0,12-3-1,4-1 0,14 5-1,10-2 0,10 1 0,10-1 0,11 1-1,5-3 0,7-2-1,1-2 1,1-5-2,-2 1-2,-5-3-1,2 6-7,-17-10-24,0 1 1,-14-3-1,-9 1-1</inkml:trace>
  <inkml:trace contextRef="#ctx0" brushRef="#br0" timeOffset="1">5748 8794 38,'-12'-15'31,"12"15"1,-5-22 0,-2 0-28,11 5 0,-4-10 0,7 1-1,-2-6 0,6-2 0,-2-8-1,5-1 1,-2-8 0,4 2 0,-4-7-1,0-3 1,-4-7 0,1-1 0,-2-9 0,1 4-1,-4-7 0,1-1-1,0-1 0,2 0-1,-2-5 0,2 0-1,-2-4 1,-1-2-1,0 0 1,-1 0-1,0 2-2,-3-5 0,4 10-4,-7-7-6,14 14-23,-7 2 0,5 7-1,-2 1 2</inkml:trace>
  <inkml:trace contextRef="#ctx0" brushRef="#br0" timeOffset="2">5652 6239 27,'0'0'30,"0"0"0,0 0 1,2 12-24,-2-12-3,0 0 0,0 0-1,0 0 1,0 0-1,17 4 0,-17-4-1,20 3 0,-3-4-1,6 2 1,8-4 0,9 5 0,6-5 0,13 3-1,8 0 1,15 1 0,10 3-1,14 2-1,11 0 1,7-2 0,5 0 0,9 0 0,-1-6 1,-1-1 0,0-5-1,-7-1 1,-6-3-2,-10-3-3,-1 11-6,-14-5-26,-1 6-1,-13 0-1,-7 9 0</inkml:trace>
  <inkml:trace contextRef="#ctx0" brushRef="#br0" timeOffset="3">8330 6099 51,'-2'22'34,"-6"-8"-1,-4 8-1,-1 3-33,-2 12 1,-1 6-1,3 6 1,1 5-1,1 6 0,2 5 1,2 7 0,2 9 1,2 6-1,2 8 1,4 10-1,1 4 1,4 10-1,2 1 1,2 4-2,3 1 1,5 2 0,3-2 0,5-6-1,4-3 0,0-3-1,-3-13-7,10 0-22,-7-10-1,-3-14 0,-6-11-1</inkml:trace>
  <inkml:trace contextRef="#ctx0" brushRef="#br0" timeOffset="4">8351 8915 52,'0'0'34,"12"-5"0,-12 5 0,27-20-32,-11 8-1,8 0 0,1-4 1,10 5 0,2-3 1,10 3-1,3-2 0,10 6 1,7 0-2,10 5 0,13 0 0,8 2-1,12 2 0,7-1 0,8-1 0,9 1 1,4-3-1,6-2 1,-2-2 0,0 0 0,0-1-1,1 2 1,-3-1 0,-4 2-1,-7 3-1,-8 0 1,-2-2-1,-10 4 1,-3 1-1,-10-2 0,-6 2 0,-6 0-1,-5 3 0,-10-4-1,-2 5-3,-19-13-8,4 6-23,-21-6 1,-6 3-1,-17-9 0</inkml:trace>
  <inkml:trace contextRef="#ctx0" brushRef="#br0" timeOffset="5">11987 8846 53,'15'3'37,"-15"-3"0,24-15 0,-17-2-36,-2-6 0,-4-8 0,2-7 0,-6-12 1,-2-7 0,-6-10 0,-3-9 0,-6-12 1,-3-6-1,-2-10-1,-1-4 0,4-6 1,3-2 0,2-1-1,7-3 0,5 0 0,1-1-2,4 5 2,1-3-1,2 6-2,-4-1 1,-2 5-1,-5 4 0,0 6 0,-5 2-2,3 14-6,-18 0-27,19 14 1,-6 4-2,11 15 1</inkml:trace>
  <inkml:trace contextRef="#ctx0" brushRef="#br0" timeOffset="6">11777 6275 32,'0'0'33,"-16"2"2,16-2-1,0 0-27,0 0-1,20 12-1,-7-15-1,14 7 0,3-7 0,13 5-2,9-6 1,9 4-1,13-4 0,8 2 0,10 0-1,11 3-1,6-1 1,6 3-2,0-1 1,-3 1-2,0 2-1,-14-6-2,0 12-7,-26-17-24,-7 5-1,-22-8 1,-11-1-1</inkml:trace>
  <inkml:trace contextRef="#ctx0" brushRef="#br0" timeOffset="7">13202 5974 44,'0'0'34,"-15"16"0,11 1-1,-1 9-31,1 7-2,-1 15-1,-1 13 1,1 14-1,-2 10 0,-1 15 1,-1 10-1,-3 14 1,-3 10 0,1 8 0,0 4-1,2 5 2,3 4-1,5 1 0,4-2 0,7-6-1,2-13-2,11-4-3,-7-22-12,11-6-16,0-15 2,4-18-2</inkml:trace>
  <inkml:trace contextRef="#ctx0" brushRef="#br0" timeOffset="8">4276 13192 1,'4'12'24,"-4"-12"4,0 0 0,11 14-12,-11-14-4,0 0-2,0 0-2,0 0-2,0 0-1,0 0-1,0 0 0,0 0-1,0 0 0,0 0-1,0 0 1,0 0-1,-4-17 1,3 5-1,-3-8 0,2-5 0,0-7 0,0-4-2,0-4 2,2 1-2,1 2 1,2 5 0,-1 1 0,5 10 0,-2 5 0,-5 16 0,16-3-1,-16 3 1,23 31 0,-10 3 0,3 10-1,0 14 0,0 4 1,4 6 0,-1-1 0,0 0 0,-3-10 1,-2-12-2,-4-13 1,0-14 1,-10-18-2,12-15 0,-5-10 0,-2-13 0,1-6 0,-2-2 1,4-5-1,-3 4 0,3 2 0,-3 8 0,1 5 0,-2 5 0,0 8 1,-2 5-1,-2 14-1,7-12 2,-7 12-1,11 24 0,-5 0 0,1 8-2,2 8 2,1 5-1,0 4 1,5-2 0,1-4 0,0-6-1,3-5 2,1-13-1,-2-9 0,4-11 1,-5-10-1,0-7-1,-2-10 0,-4-6 2,-1-7-2,-3-2 2,-2-2-2,-3 1 1,-4 4 0,1 7 1,0 7 0,-1 6-2,2 20 1,0 0 0,0 0 0,0 36 1,3-1-1,4 6-1,1 3 2,-2 4-2,5-4 1,2-5 1,1-10-1,0-5 0,2-13 0,3-11 0,-6-12 0,5-9 1,-2-10-1,-4-6-1,1-6 1,-1-2 0,-4-1 0,-1 6 0,-3 6 0,1 8 0,-2 9 0,-3 17 0,0 0 0,12 15 0,-7 6 0,-1 10-1,3 2 1,1 2-1,1 1 1,0-3 0,1-5 0,0-5-1,2-11 2,2-10-1,-1-8-1,0-9 2,-2-10-1,4-9 1,-1-3-2,2-2 2,-2 1-1,-1 6 1,0 5-1,-2 7-1,1 8 1,-12 12 0,15 0 0,-15 0 0,8 27 0,-6-7 0,2 5-1,0 0 2,0 2-1,3-3-1,2-1 1,-1-5 1,3-3-1,-11-15 0,20 15 0,-8-14 0,1-1 0,-1-1 0,2-1 1,-1 1-1,-13 1 0,20-4 0,-20 4-1,13-5-2,-13 5-1,2-16-19,-2 16-13,4-12-1,-4 12 0,5-23-1</inkml:trace>
  <inkml:trace contextRef="#ctx0" brushRef="#br0" timeOffset="9">5542 13141 20,'5'17'29,"0"1"0,2-1 1,-6-5-19,10 9-4,-10-7 0,10 7-2,-8-9 0,7 9-2,-3-7 0,4 2 0,-11-16-1,16 20 0,-16-20-1,21-4 1,-12-11-2,-1-6 2,-2-13-2,0-8 2,-2-14-2,0-10 1,-2-12-1,-2-8 1,-2-10 0,0-4 0,-4-6-1,1-5 0,0 0 0,-2 5 0,2 3 0,-1 6 0,4 10-1,3 10 0,4 15 1,3 14-1,4 14 1,3 15-1,4 16 1,-2 13-1,3 19 1,0 14 0,-1 19 0,-2 20 1,-5 20-1,3 18 1,-1 22-1,1 19 1,1 15 1,4 13-2,1 5 1,6 3 0,1-1 1,3 0-1,-3-8 1,1-12 0,-4-17-1,-2-21 1,-7-23-1,-1-22 0,-7-29 0,-4-30-1,-4-34 0,0-43-1,-2-25 1,4-29 0,-1-26-1,0-21 0,-1-19 0,2-13 2,-6-12-2,-2-6 0,-4-8 0,-9 0 0,-5-5 0,-1-2 1,-1 5-2,-2 5 1,2 12 0,0 14 1,5 18-1,4 23 1,7 27-1,6 29 1,6 29 0,2 30 0,8 30 0,4 33-1,2 27 2,5 27-1,0 28 0,3 20 0,-4 21 2,2 15-2,-2 19 1,2 8 0,0 15 0,2 9 0,0 0 3,6-2-3,-2-14 2,-1-11-1,-1-28 1,-1-23 0,-5-36-2,-3-30 1,-7-36-2,-4-33 0,-1-40-1,-2-33 0,0-30-1,1-34 1,0-28-1,4-27 0,-2-24 0,0-16 0,-2-8 0,-2-6 2,-1-1-1,-3 2 0,0 7-1,0 14 1,3 14 0,-1 17 1,2 26-1,2 22 0,2 28 1,2 25 0,1 30 0,-2 26 1,-1 32 0,0 20-2,-1 26 1,-2 22 0,-2 24 1,0 20-1,-3 20 1,2 18-1,4 16 1,3 15 0,7 14 1,9 9 0,5 3 1,2 0-3,4-3 2,0-9 0,-2-21 0,0-23 0,-4-29-1,-6-28 0,-4-36-2,0-34 3,-1-44-2,-2-40-1,-2-36 0,-2-30 0,1-28 0,-4-29 0,-3-20-1,-3-18 1,-5-9-1,-3-1 1,-3-5-1,-2 2 1,-3 3-1,-2 9 1,2 12 1,3 13-1,1 19 0,0 14 1,3 18 0,2 25 0,2 24 0,3 25 1,4 30-1,-6 24-1,13 53 1,-4 24 0,2 38 0,2 26 0,2 33 1,0 26-1,3 20 2,8 13 0,3 11 1,4 5-1,6-1 2,4-8-3,-2-16 2,2-21-1,-5-30 0,-4-27-1,-5-38 0,-8-36 0,-5-43-2,-2-38 1,-6-37 0,0-36 1,2-33-2,1-32 0,2-29-2,1-18 2,2-16-1,-3-4 1,-2-5-2,-2 4 0,-4 6 1,-3 9 1,-5 16 0,0 11 0,1 18 0,0 18 1,5 19-1,2 20 1,5 20 0,0 25 1,5 25-1,1 25 1,1 27-1,1 28 0,-2 28 1,0 26-1,-4 23 2,1 23-2,-2 19 2,-1 17-2,0 12 2,3 6-1,2 5 2,1 4-3,4-5 3,4-6-3,1-10 2,0-16-1,1-24 0,2-25 1,-2-30-1,-2-30-1,-1-40 0,0-30 0,-1-32 0,1-35 2,1-27-3,-4-22 0,-3-25 0,-2-18 2,-3-12-3,-5-12 1,-6-6-1,-4 3-1,1 3 1,-6 9 1,1 14-1,0 20 0,1 23 1,4 24 1,4 27-2,4 26 2,-6 41 0,22 6 0,-5 38 1,4 22-1,3 15 1,3 15-1,1 7 1,1 2-1,5-1 1,-2-8 0,1-12-2,0-9 1,-1-14 1,-2-13-1,-2-15 0,-6-15 0,-2-16 0,-2-12 0,-6-17-1,-2-8 1,-4-6-1,-4-4 1,-2-1 0,0 0 0,-1 6 0,0 6 1,-1 10-1,2 8 0,0 16 1,0 0-1,18 8 1,-10 12-1,5 4 1,2 4-1,1 0 0,2-1 1,4-6-1,-2-10 0,4-8 0,0-13 0,1-8 0,-1-9 0,1-6 1,-1-7-2,-1-4 2,-2 0-1,-2 1 0,-3 4 1,-4 5 0,1 10-1,-1 6 1,-1 14-1,4 15 1,1 10 0,2 11-1,6 6 0,4 3 1,7 4-1,-2-5 0,2-6 1,1-13-1,0-9 0,-4-13 0,-3-10 1,-3-9-2,-6-7 1,0-5 1,-4-4-1,-4 2 0,1-4 0,0 8 0,-1 2 0,2 4 0,0 5 0,5 8 0,2 6 0,6 9 0,-2 8 0,3 8 1,3 9-1,-2 2 0,2 4 1,0-1-1,-5-2 1,1-8-1,-3-6 0,1-9 0,-2-9 0,0-9 0,-3-7 0,1-6 0,2-4 0,-3-1-1,1-2 1,0 1 0,2 2 0,0 4 0,-1 4 0,1 12 0,1 4 1,0 9-1,2 12 0,0 5 0,1 8 0,1 4 0,3 0 0,2 1 0,-1-4 0,3-3 0,-1-8 0,1-8 0,-2-9 0,1-13 0,-2-7-1,-4-10 1,-2-7 0,-4-4 0,-1-4-1,-5-1 2,1 3-2,-1 6 1,-1 7 0,4 9 0,1 8 0,1 9 0,4 11 0,2 11 0,1 9 0,4 7 0,1 2 1,1 2-1,0-6 0,0-4 0,-1-7 1,-1-13-2,0-10 1,-3-13 0,-1-11 0,-4-4 0,0-7 0,-4-4 0,0 1-1,-2 0 1,2 2 0,-3 10-1,-1 3 1,3 8 0,-3 3-1,0 6 1,1 2 0,0 4-1,-2 2 1,1 2 0,1-1 0,-1 4 0,3 3 0,1-1 0,3 3 0,-3-2 0,2 2 0,1-3 0,-3-2 0,0-2 0,-1-2 0,-3-4 0,0-2 0,-4 0 0,-12 0 0,21-2 0,-21 2 0,20 9 0,-16 4 0,5 6 0,-2 5 0,0 4 0,1 4 0,0 1 0,-2-1 1,2-4-1,4-4 0,-2-9 0,2-10 0,-2-7 0,2-10 0,0-11 0,0-9 0,0-11 0,2-10 0,0-12 0,0-11 0,2-8-1,-2-16 0,1-12 1,-2-8-1,1-10 0,-5 0 1,-2 4-1,-5 6 1,-2 12 0,-2 15 0,-2 18 0,-2 21-1,2 19 1,4 35-1,0 0 0,0 49 0,6 25 0,0 28 1,5 33 1,4 30-1,7 27 2,4 20-1,3 16 2,4 4 0,2-8 0,5-8-1,-4-22 0,3-24 0,-10-32-1,-4-33 0,-5-41-1,-6-37 0,-5-41-1,-6-36 0,-3-36 0,-4-32 0,0-26 0,0-30-1,-2-15 1,1-14-1,0-9 1,-1-6 0,0 2-1,0 1 2,2 12-1,2 11 1,0 16 0,5 23 0,2 24 0,3 30 1,10 24-1,0 31 0,4 32 0,2 32 1,2 31-2,1 25 2,-3 33-1,0 26-1,-4 28 1,0 18 0,-3 20 1,1 13-1,0 11 2,1 7-2,2 1 1,3-1 1,6-5 0,-2-8-2,2-15 1,2-16-1,-1-27 0,-2-26 0,1-34 1,-2-36-2,-2-39 1,0-38 0,-1-40-1,-5-40 1,-1-30-1,-5-32 0,-4-25 0,-8-22 1,-4-15-2,-8-14 2,-2-6-1,-6-5-1,-2-6 0,-3 1 2,0 2 0,3 9-1,0 11 1,6 23 0,-1 22 0,3 32 1,4 33 0,8 36-2,4 42 1,-4 36 0,23 67 0,-9 29 0,8 40-1,2 31 1,2 27-1,4 24 2,3 12 0,4 9 0,3-6 0,7-3-1,1-16 2,4-14 0,-1-26 0,-2-26-1,-4-35-1,-3-36 1,-6-39-1,-4-40 0,-6-40-1,-6-34 1,-5-28-1,-3-19 0,-5-13 0,-3-4 1,-3 4-2,-2 11 1,-2 17 0,2 21 1,3 20-1,2 23 1,7 24-1,0 22 1,7 23 1,6 18-1,6 14 1,3 10-1,6 9 1,3 1-1,5-5 1,6-4-1,2-7 0,-2-10 0,-1-12 0,-1-14 0,-4-16 0,-3-15 0,-7-13 0,-5-13 0,-5-8 0,-5-7-1,-2-1 1,-4 3-1,-2 8 1,-4 7 0,1 12 0,-11 18 0,19-6 1,-19 6-1,18 30 0,-6-6 1,3 4-1,1 4 0,3-4 1,-1-2-1,2-7 0,2-10 1,-1-9-1,0-12 0,-1-8 0,0-9 0,-1-3 0,1-1 0,1-1-1,-1 6 1,3 6 0,-2 7 0,5 7 0,-1 8 0,4 5 0,2 7 0,2 3 0,1 4 1,0 1-1,0-2 0,-1 0 0,0-6 0,-1-6 0,-2-6 0,0-6 1,2-5-1,-1-8 0,5-1 1,0-6 0,0 3-1,0-4 1,1 6 0,1-2 0,-1 5 0,0 2-1,2 2 0,-3 4 0,5-1 0,2 8 0,1 1 0,5 4 0,3 6-1,8 10-4,-8-4-28,24 16-6,3-1 0,16 8-3</inkml:trace>
  <inkml:trace contextRef="#ctx0" brushRef="#br0" timeOffset="10">3476 12577 21,'0'0'29,"-17"15"0,17-15-6,0 0-14,0 0-1,12 13-1,-12-13-1,21 5-2,-7-3-1,10 4-1,0-3 0,10 6 1,5-2-1,10 5 0,5 0 0,14 5 2,4-3 0,18 3 1,5-5-1,12 5 1,1-7-1,9 2 1,-2-4-2,6 2-1,-4-2 0,-3 2-1,-8-1-1,-3 0-2,-7 2 0,-11-6-3,3 9-4,-22-17-9,4 11-18,-15-11-1,-2 5 1,-11-8 0</inkml:trace>
  <inkml:trace contextRef="#ctx0" brushRef="#br0" timeOffset="11">5823 12976 23,'-15'-18'32,"3"0"0,-1-9 0,8 2-16,-9-23-8,12 1-2,-6-17-2,6-1 0,-2-15-1,6-10 1,-5-14-1,3-5 0,-3-10-1,2-5 0,-2-2-2,-1-5-2,3 6-2,-4-6-10,6 22-21,3 9-1,8 14 0,-1 17 0</inkml:trace>
  <inkml:trace contextRef="#ctx0" brushRef="#br0" timeOffset="12">5623 11113 52,'0'0'34,"0"0"1,0 0-1,0 0-30,0 0-2,0 0 0,23 1-1,-2 3 0,7 3 0,8 0 0,12 2 1,11 3-1,11 4 0,10-3 0,14 5 1,8-4-1,14 2 0,11-1 0,5 1 1,5-8-1,6 0 0,5-5 1,3-6-1,-1-4-1,-6-3 0,-1-6 1,-4-7-2,-3 3-3,-10-15-14,4 14-17,-12-2-1,-3 6 0,-11-3-1</inkml:trace>
  <inkml:trace contextRef="#ctx0" brushRef="#br0" timeOffset="13">8474 10756 39,'0'0'36,"-15"33"0,3 0-2,1 30-14,-3-2-17,0 23 1,0 15-3,3 14 0,3 10 0,8 12 2,7 9-2,7 8 1,6 5 1,7 0-1,4-7 2,2-8-3,2-10-3,-10-25-15,3-14-18,-9-27-1,-2-20-1,-12-22 0</inkml:trace>
  <inkml:trace contextRef="#ctx0" brushRef="#br0" timeOffset="14">8627 12701 40,'0'0'31,"-12"5"1,12-5-1,0 0-23,0 0-2,0 0 0,17-10-2,-3 4 0,10 5 0,5-3 0,10 3-1,2-2 1,11 3-1,7-3-1,10 3 1,10-2 0,9 2 0,2-6-1,12 4 0,3-4 0,7 0 0,7-2-1,2 1 0,4-2 0,3-1-1,5 4 0,1-2 0,5 2 0,1 2 0,-3-1 0,-6 1 0,-2 0-1,-5 0 0,-8-1 0,-9-3-1,-8-2 0,-11-2-2,-7 4-4,-18-12-29,-2 6 0,-14-8-1,-9 2 0</inkml:trace>
  <inkml:trace contextRef="#ctx0" brushRef="#br0" timeOffset="15">11837 12614 66,'22'16'37,"-22"-16"0,18-10-1,-14-14-28,4-4-5,-4-14-2,4-10 0,0-16-1,5-9 0,-1-15 1,4-8 1,-3-8-2,5-9 2,-4-6 0,-2-5-1,-2-1 0,-5-3-1,-5 0-1,-5 2-3,5 18-8,-15-4-26,11 20 0,-5 4-2,6 23 2</inkml:trace>
  <inkml:trace contextRef="#ctx0" brushRef="#br0" timeOffset="16">12149 10768 36,'-16'-6'36,"-3"0"0,19 6 0,-20-10-16,20 10-16,0 0 0,19 4 0,1-5 0,12 5-1,6-3 0,16 3 0,11 0-1,10 2 0,9-1 0,9-1-2,6 0 1,9 0-1,6-4 0,5-1 1,4-3-1,-3 0 0,1-3 0,-5 0-1,0 1-3,-15-9-5,3 10-28,-18-10-1,-8 10 0,-15-9-1</inkml:trace>
  <inkml:trace contextRef="#ctx0" brushRef="#br0" timeOffset="17">13618 10398 55,'19'24'36,"-7"7"-1,-2 12 0,-6 9-31,-1 16-3,-4 16 0,-2 20 1,0 16-1,3 17 2,3 10-1,4 9 0,2-2 0,6 9 0,-1-6-1,5-6 0,0-11 1,-1-12-4,4-11-3,-9-22-22,8-6-8,-3-23-1,3-17 0</inkml:trace>
  <inkml:trace contextRef="#ctx0" brushRef="#br0" timeOffset="18">13957 12497 43,'5'-15'34,"-5"15"-1,0 0 2,21-10-26,-21 10-3,28-10 1,-4 5-1,14 8 0,7-6-1,15 6-1,9-2 1,17 6-1,10-5 0,20 6-1,10-4 0,14 4-1,12-1 0,12 0-1,14-2 0,6 0 0,6-1-1,-2-2-2,6 2-4,-16-10-31,9 10-2,-16-8 0,-7 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A614F-FC13-421D-9E0E-1DA10861142B}" type="datetimeFigureOut">
              <a:rPr lang="sr-Latn-RS" smtClean="0"/>
              <a:t>9.11.2016</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60F4C-99C2-46A6-97D7-8CE6D6780FA2}" type="slidenum">
              <a:rPr lang="sr-Latn-RS" smtClean="0"/>
              <a:t>‹#›</a:t>
            </a:fld>
            <a:endParaRPr lang="sr-Latn-RS"/>
          </a:p>
        </p:txBody>
      </p:sp>
    </p:spTree>
    <p:extLst>
      <p:ext uri="{BB962C8B-B14F-4D97-AF65-F5344CB8AC3E}">
        <p14:creationId xmlns:p14="http://schemas.microsoft.com/office/powerpoint/2010/main" val="358989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01960F4C-99C2-46A6-97D7-8CE6D6780FA2}" type="slidenum">
              <a:rPr lang="sr-Latn-RS" smtClean="0"/>
              <a:t>1</a:t>
            </a:fld>
            <a:endParaRPr lang="sr-Latn-RS"/>
          </a:p>
        </p:txBody>
      </p:sp>
    </p:spTree>
    <p:extLst>
      <p:ext uri="{BB962C8B-B14F-4D97-AF65-F5344CB8AC3E}">
        <p14:creationId xmlns:p14="http://schemas.microsoft.com/office/powerpoint/2010/main" val="1120317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is horrible because it carries power signals at the same time and the wiring was not designed for data communications, e.g., it is not tightly twisted like twisted pair, and its electrical properties change as devices that are plugged in turn on and off. But it is convenient because it is already installed and many devices are plugged in to get power, so people are starting to use it.</a:t>
            </a:r>
          </a:p>
        </p:txBody>
      </p:sp>
      <p:sp>
        <p:nvSpPr>
          <p:cNvPr id="4" name="Slide Number Placeholder 3"/>
          <p:cNvSpPr>
            <a:spLocks noGrp="1"/>
          </p:cNvSpPr>
          <p:nvPr>
            <p:ph type="sldNum" sz="quarter" idx="10"/>
          </p:nvPr>
        </p:nvSpPr>
        <p:spPr/>
        <p:txBody>
          <a:bodyPr/>
          <a:lstStyle/>
          <a:p>
            <a:fld id="{0EBE0103-1A5B-4233-AC41-A926E2CF052E}" type="slidenum">
              <a:rPr lang="en-US" smtClean="0"/>
              <a:pPr/>
              <a:t>19</a:t>
            </a:fld>
            <a:endParaRPr lang="en-US"/>
          </a:p>
        </p:txBody>
      </p:sp>
    </p:spTree>
    <p:extLst>
      <p:ext uri="{BB962C8B-B14F-4D97-AF65-F5344CB8AC3E}">
        <p14:creationId xmlns:p14="http://schemas.microsoft.com/office/powerpoint/2010/main" val="2799925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Flashlight from openclipart.org</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20</a:t>
            </a:fld>
            <a:endParaRPr lang="en-US"/>
          </a:p>
        </p:txBody>
      </p:sp>
    </p:spTree>
    <p:extLst>
      <p:ext uri="{BB962C8B-B14F-4D97-AF65-F5344CB8AC3E}">
        <p14:creationId xmlns:p14="http://schemas.microsoft.com/office/powerpoint/2010/main" val="1501584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from CN5E</a:t>
            </a:r>
            <a:r>
              <a:rPr lang="en-US" baseline="0" dirty="0" smtClean="0"/>
              <a:t> slides #2-13</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21</a:t>
            </a:fld>
            <a:endParaRPr lang="en-US"/>
          </a:p>
        </p:txBody>
      </p:sp>
    </p:spTree>
    <p:extLst>
      <p:ext uri="{BB962C8B-B14F-4D97-AF65-F5344CB8AC3E}">
        <p14:creationId xmlns:p14="http://schemas.microsoft.com/office/powerpoint/2010/main" val="370594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Figures from CN5E</a:t>
            </a:r>
            <a:r>
              <a:rPr lang="en-US" baseline="0" dirty="0" smtClean="0"/>
              <a:t> slides #2-13</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22</a:t>
            </a:fld>
            <a:endParaRPr lang="en-US"/>
          </a:p>
        </p:txBody>
      </p:sp>
    </p:spTree>
    <p:extLst>
      <p:ext uri="{BB962C8B-B14F-4D97-AF65-F5344CB8AC3E}">
        <p14:creationId xmlns:p14="http://schemas.microsoft.com/office/powerpoint/2010/main" val="332525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Radio icon from openclipart.org, laptop icon from Cisco icon library</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24</a:t>
            </a:fld>
            <a:endParaRPr lang="en-US"/>
          </a:p>
        </p:txBody>
      </p:sp>
    </p:spTree>
    <p:extLst>
      <p:ext uri="{BB962C8B-B14F-4D97-AF65-F5344CB8AC3E}">
        <p14:creationId xmlns:p14="http://schemas.microsoft.com/office/powerpoint/2010/main" val="2783472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25</a:t>
            </a:fld>
            <a:endParaRPr lang="en-US"/>
          </a:p>
        </p:txBody>
      </p:sp>
    </p:spTree>
    <p:extLst>
      <p:ext uri="{BB962C8B-B14F-4D97-AF65-F5344CB8AC3E}">
        <p14:creationId xmlns:p14="http://schemas.microsoft.com/office/powerpoint/2010/main" val="334544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26</a:t>
            </a:fld>
            <a:endParaRPr lang="en-US"/>
          </a:p>
        </p:txBody>
      </p:sp>
    </p:spTree>
    <p:extLst>
      <p:ext uri="{BB962C8B-B14F-4D97-AF65-F5344CB8AC3E}">
        <p14:creationId xmlns:p14="http://schemas.microsoft.com/office/powerpoint/2010/main" val="416347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from CN5E slide #2-20</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27</a:t>
            </a:fld>
            <a:endParaRPr lang="en-US"/>
          </a:p>
        </p:txBody>
      </p:sp>
    </p:spTree>
    <p:extLst>
      <p:ext uri="{BB962C8B-B14F-4D97-AF65-F5344CB8AC3E}">
        <p14:creationId xmlns:p14="http://schemas.microsoft.com/office/powerpoint/2010/main" val="224284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path</a:t>
            </a:r>
            <a:r>
              <a:rPr lang="en-US" baseline="0" dirty="0" smtClean="0"/>
              <a:t> loss makes the signal fall of at least as fast as 1/d^2 due to the RF energy being spread out over a greater region.</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28</a:t>
            </a:fld>
            <a:endParaRPr lang="en-US"/>
          </a:p>
        </p:txBody>
      </p:sp>
    </p:spTree>
    <p:extLst>
      <p:ext uri="{BB962C8B-B14F-4D97-AF65-F5344CB8AC3E}">
        <p14:creationId xmlns:p14="http://schemas.microsoft.com/office/powerpoint/2010/main" val="2587896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variation in signal strength as the sender/receiver</a:t>
            </a:r>
            <a:r>
              <a:rPr lang="en-US" baseline="0" dirty="0" smtClean="0"/>
              <a:t> move is a key hallmark of wireless. It means that data rates over wireless links can change dramatically; they are not fixed like a wire.</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29</a:t>
            </a:fld>
            <a:endParaRPr lang="en-US"/>
          </a:p>
        </p:txBody>
      </p:sp>
    </p:spTree>
    <p:extLst>
      <p:ext uri="{BB962C8B-B14F-4D97-AF65-F5344CB8AC3E}">
        <p14:creationId xmlns:p14="http://schemas.microsoft.com/office/powerpoint/2010/main" val="240598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domain (openclipart.org, </a:t>
            </a:r>
            <a:r>
              <a:rPr lang="en-US" dirty="0" err="1" smtClean="0"/>
              <a:t>wikipedia</a:t>
            </a:r>
            <a:r>
              <a:rPr lang="en-US" dirty="0" smtClean="0"/>
              <a:t> or </a:t>
            </a:r>
            <a:r>
              <a:rPr lang="en-US" dirty="0" err="1" smtClean="0"/>
              <a:t>pixabay</a:t>
            </a:r>
            <a:r>
              <a:rPr lang="en-US" dirty="0" smtClean="0"/>
              <a:t>)</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4</a:t>
            </a:fld>
            <a:endParaRPr lang="en-US"/>
          </a:p>
        </p:txBody>
      </p:sp>
    </p:spTree>
    <p:extLst>
      <p:ext uri="{BB962C8B-B14F-4D97-AF65-F5344CB8AC3E}">
        <p14:creationId xmlns:p14="http://schemas.microsoft.com/office/powerpoint/2010/main" val="2111754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01960F4C-99C2-46A6-97D7-8CE6D6780FA2}" type="slidenum">
              <a:rPr lang="sr-Latn-RS" smtClean="0"/>
              <a:t>30</a:t>
            </a:fld>
            <a:endParaRPr lang="sr-Latn-RS"/>
          </a:p>
        </p:txBody>
      </p:sp>
    </p:spTree>
    <p:extLst>
      <p:ext uri="{BB962C8B-B14F-4D97-AF65-F5344CB8AC3E}">
        <p14:creationId xmlns:p14="http://schemas.microsoft.com/office/powerpoint/2010/main" val="818928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32</a:t>
            </a:fld>
            <a:endParaRPr lang="en-US"/>
          </a:p>
        </p:txBody>
      </p:sp>
    </p:spTree>
    <p:extLst>
      <p:ext uri="{BB962C8B-B14F-4D97-AF65-F5344CB8AC3E}">
        <p14:creationId xmlns:p14="http://schemas.microsoft.com/office/powerpoint/2010/main" val="2660173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MEO is used for navigation systems such as the GPS (Global Positioning System) rather</a:t>
            </a:r>
            <a:r>
              <a:rPr lang="en-US" baseline="0" dirty="0" smtClean="0"/>
              <a:t> than data communications.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33</a:t>
            </a:fld>
            <a:endParaRPr lang="en-US"/>
          </a:p>
        </p:txBody>
      </p:sp>
    </p:spTree>
    <p:extLst>
      <p:ext uri="{BB962C8B-B14F-4D97-AF65-F5344CB8AC3E}">
        <p14:creationId xmlns:p14="http://schemas.microsoft.com/office/powerpoint/2010/main" val="2179394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 satellites are LEO, it does not take long for signals from the Earth</a:t>
            </a:r>
            <a:r>
              <a:rPr lang="en-US" baseline="0" dirty="0" smtClean="0"/>
              <a:t> to go up and down compared to GEO satellites.</a:t>
            </a:r>
            <a:endParaRPr lang="en-US" dirty="0"/>
          </a:p>
        </p:txBody>
      </p:sp>
      <p:sp>
        <p:nvSpPr>
          <p:cNvPr id="4" name="Slide Number Placeholder 3"/>
          <p:cNvSpPr>
            <a:spLocks noGrp="1"/>
          </p:cNvSpPr>
          <p:nvPr>
            <p:ph type="sldNum" sz="quarter" idx="10"/>
          </p:nvPr>
        </p:nvSpPr>
        <p:spPr/>
        <p:txBody>
          <a:bodyPr/>
          <a:lstStyle/>
          <a:p>
            <a:fld id="{F4859117-A06A-4DD6-900B-66B64C869744}" type="slidenum">
              <a:rPr lang="en-US" smtClean="0"/>
              <a:pPr/>
              <a:t>35</a:t>
            </a:fld>
            <a:endParaRPr lang="en-US"/>
          </a:p>
        </p:txBody>
      </p:sp>
    </p:spTree>
    <p:extLst>
      <p:ext uri="{BB962C8B-B14F-4D97-AF65-F5344CB8AC3E}">
        <p14:creationId xmlns:p14="http://schemas.microsoft.com/office/powerpoint/2010/main" val="1628166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5C2125-8E98-4A82-B6E0-5E01E26E3B83}" type="slidenum">
              <a:rPr lang="en-US" smtClean="0"/>
              <a:t>37</a:t>
            </a:fld>
            <a:endParaRPr lang="en-US"/>
          </a:p>
        </p:txBody>
      </p:sp>
    </p:spTree>
    <p:extLst>
      <p:ext uri="{BB962C8B-B14F-4D97-AF65-F5344CB8AC3E}">
        <p14:creationId xmlns:p14="http://schemas.microsoft.com/office/powerpoint/2010/main" val="4003838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Laptop from Cisco Icon library</a:t>
            </a:r>
          </a:p>
        </p:txBody>
      </p:sp>
      <p:sp>
        <p:nvSpPr>
          <p:cNvPr id="4" name="Slide Number Placeholder 3"/>
          <p:cNvSpPr>
            <a:spLocks noGrp="1"/>
          </p:cNvSpPr>
          <p:nvPr>
            <p:ph type="sldNum" sz="quarter" idx="10"/>
          </p:nvPr>
        </p:nvSpPr>
        <p:spPr/>
        <p:txBody>
          <a:bodyPr/>
          <a:lstStyle/>
          <a:p>
            <a:fld id="{565C2125-8E98-4A82-B6E0-5E01E26E3B83}" type="slidenum">
              <a:rPr lang="en-US" smtClean="0"/>
              <a:t>38</a:t>
            </a:fld>
            <a:endParaRPr lang="en-US"/>
          </a:p>
        </p:txBody>
      </p:sp>
    </p:spTree>
    <p:extLst>
      <p:ext uri="{BB962C8B-B14F-4D97-AF65-F5344CB8AC3E}">
        <p14:creationId xmlns:p14="http://schemas.microsoft.com/office/powerpoint/2010/main" val="3902712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smtClean="0"/>
              <a:t>Сваки наредни</a:t>
            </a:r>
            <a:r>
              <a:rPr lang="sr-Cyrl-RS" baseline="0" dirty="0" smtClean="0"/>
              <a:t> хармоник је бржи, односно има већу фреквенцију (</a:t>
            </a:r>
            <a:r>
              <a:rPr lang="sr-Latn-RS" baseline="0" dirty="0" smtClean="0"/>
              <a:t>n</a:t>
            </a:r>
            <a:r>
              <a:rPr lang="en-US" baseline="0" dirty="0" smtClean="0"/>
              <a:t>=1,2,3…, </a:t>
            </a:r>
            <a:r>
              <a:rPr lang="sr-Cyrl-RS" baseline="0" dirty="0" smtClean="0"/>
              <a:t>- </a:t>
            </a:r>
            <a:r>
              <a:rPr lang="sr-Latn-RS" baseline="0" dirty="0" smtClean="0"/>
              <a:t>n </a:t>
            </a:r>
            <a:r>
              <a:rPr lang="sr-Cyrl-RS" baseline="0" dirty="0" smtClean="0"/>
              <a:t>се множи са 2 у једначини), </a:t>
            </a:r>
            <a:br>
              <a:rPr lang="sr-Cyrl-RS" baseline="0" dirty="0" smtClean="0"/>
            </a:br>
            <a:r>
              <a:rPr lang="sr-Cyrl-RS" baseline="0" dirty="0" smtClean="0"/>
              <a:t>а притом му је амплитуда дата вертикалним стубићем. </a:t>
            </a:r>
          </a:p>
          <a:p>
            <a:r>
              <a:rPr lang="sr-Cyrl-RS" baseline="0" dirty="0" smtClean="0"/>
              <a:t>Када саберемо све сигнале представљене овим хармоницима добићемо апроксимацију дигиталног сигнала. </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39</a:t>
            </a:fld>
            <a:endParaRPr lang="en-US"/>
          </a:p>
        </p:txBody>
      </p:sp>
    </p:spTree>
    <p:extLst>
      <p:ext uri="{BB962C8B-B14F-4D97-AF65-F5344CB8AC3E}">
        <p14:creationId xmlns:p14="http://schemas.microsoft.com/office/powerpoint/2010/main" val="4071092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Cyrl-RS" dirty="0" smtClean="0"/>
              <a:t>Која</a:t>
            </a:r>
            <a:r>
              <a:rPr lang="sr-Cyrl-RS" baseline="0" dirty="0" smtClean="0"/>
              <a:t> од ових опција </a:t>
            </a:r>
            <a:r>
              <a:rPr lang="sr-Cyrl-RS" dirty="0" smtClean="0"/>
              <a:t>је најбоља за пренос података</a:t>
            </a:r>
            <a:r>
              <a:rPr lang="en-US" dirty="0" smtClean="0"/>
              <a:t>?</a:t>
            </a:r>
            <a:r>
              <a:rPr lang="sr-Cyrl-RS" dirty="0" smtClean="0"/>
              <a:t> (друга)</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40</a:t>
            </a:fld>
            <a:endParaRPr lang="en-US"/>
          </a:p>
        </p:txBody>
      </p:sp>
    </p:spTree>
    <p:extLst>
      <p:ext uri="{BB962C8B-B14F-4D97-AF65-F5344CB8AC3E}">
        <p14:creationId xmlns:p14="http://schemas.microsoft.com/office/powerpoint/2010/main" val="3139103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c</a:t>
            </a:r>
            <a:r>
              <a:rPr lang="en-US" baseline="0" dirty="0" smtClean="0"/>
              <a:t> = speed of light</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41</a:t>
            </a:fld>
            <a:endParaRPr lang="en-US"/>
          </a:p>
        </p:txBody>
      </p:sp>
    </p:spTree>
    <p:extLst>
      <p:ext uri="{BB962C8B-B14F-4D97-AF65-F5344CB8AC3E}">
        <p14:creationId xmlns:p14="http://schemas.microsoft.com/office/powerpoint/2010/main" val="2543546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smtClean="0"/>
              <a:t>Слабљење је повезано</a:t>
            </a:r>
            <a:r>
              <a:rPr lang="sr-Cyrl-RS" baseline="0" dirty="0" smtClean="0"/>
              <a:t> са количином енергије на сфери за неку удаљеност </a:t>
            </a:r>
            <a:r>
              <a:rPr lang="sr-Latn-RS" baseline="0" dirty="0" smtClean="0"/>
              <a:t>d. </a:t>
            </a:r>
          </a:p>
          <a:p>
            <a:r>
              <a:rPr lang="sr-Cyrl-RS" baseline="0" dirty="0" smtClean="0"/>
              <a:t>Та количина енергије ће бити расута по сфери површине </a:t>
            </a:r>
            <a:r>
              <a:rPr lang="sr-Latn-RS" baseline="0" dirty="0" smtClean="0"/>
              <a:t>4 d</a:t>
            </a:r>
            <a:r>
              <a:rPr lang="en-US" baseline="0" dirty="0" smtClean="0"/>
              <a:t>^2 p</a:t>
            </a:r>
            <a:endParaRPr lang="sr-Latn-RS" dirty="0"/>
          </a:p>
        </p:txBody>
      </p:sp>
      <p:sp>
        <p:nvSpPr>
          <p:cNvPr id="4" name="Slide Number Placeholder 3"/>
          <p:cNvSpPr>
            <a:spLocks noGrp="1"/>
          </p:cNvSpPr>
          <p:nvPr>
            <p:ph type="sldNum" sz="quarter" idx="10"/>
          </p:nvPr>
        </p:nvSpPr>
        <p:spPr/>
        <p:txBody>
          <a:bodyPr/>
          <a:lstStyle/>
          <a:p>
            <a:fld id="{01960F4C-99C2-46A6-97D7-8CE6D6780FA2}" type="slidenum">
              <a:rPr lang="sr-Latn-RS" smtClean="0"/>
              <a:t>45</a:t>
            </a:fld>
            <a:endParaRPr lang="sr-Latn-RS"/>
          </a:p>
        </p:txBody>
      </p:sp>
    </p:spTree>
    <p:extLst>
      <p:ext uri="{BB962C8B-B14F-4D97-AF65-F5344CB8AC3E}">
        <p14:creationId xmlns:p14="http://schemas.microsoft.com/office/powerpoint/2010/main" val="382972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CN5E Slides #1-42</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8</a:t>
            </a:fld>
            <a:endParaRPr lang="en-US"/>
          </a:p>
        </p:txBody>
      </p:sp>
    </p:spTree>
    <p:extLst>
      <p:ext uri="{BB962C8B-B14F-4D97-AF65-F5344CB8AC3E}">
        <p14:creationId xmlns:p14="http://schemas.microsoft.com/office/powerpoint/2010/main" val="1065858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what C sees</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46</a:t>
            </a:fld>
            <a:endParaRPr lang="en-US"/>
          </a:p>
        </p:txBody>
      </p:sp>
    </p:spTree>
    <p:extLst>
      <p:ext uri="{BB962C8B-B14F-4D97-AF65-F5344CB8AC3E}">
        <p14:creationId xmlns:p14="http://schemas.microsoft.com/office/powerpoint/2010/main" val="1857081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smtClean="0"/>
              <a:t>Уколико</a:t>
            </a:r>
            <a:r>
              <a:rPr lang="sr-Cyrl-RS" baseline="0" dirty="0" smtClean="0"/>
              <a:t> су довољно удаљене тачке одашиљања, онда се могу користити исте фреквенције, </a:t>
            </a:r>
          </a:p>
          <a:p>
            <a:r>
              <a:rPr lang="sr-Cyrl-RS" baseline="0" dirty="0" smtClean="0"/>
              <a:t>Нпр. </a:t>
            </a:r>
            <a:r>
              <a:rPr lang="sr-Latn-RS" baseline="0" dirty="0" smtClean="0"/>
              <a:t>A </a:t>
            </a:r>
            <a:r>
              <a:rPr lang="sr-Cyrl-RS" baseline="0" dirty="0" smtClean="0"/>
              <a:t>и </a:t>
            </a:r>
            <a:r>
              <a:rPr lang="sr-Latn-RS" baseline="0" dirty="0" smtClean="0"/>
              <a:t>B </a:t>
            </a:r>
            <a:r>
              <a:rPr lang="sr-Cyrl-RS" baseline="0" dirty="0" smtClean="0"/>
              <a:t>немају значајно мешање сигнала...</a:t>
            </a:r>
            <a:endParaRPr lang="sr-Latn-RS" dirty="0"/>
          </a:p>
        </p:txBody>
      </p:sp>
      <p:sp>
        <p:nvSpPr>
          <p:cNvPr id="4" name="Slide Number Placeholder 3"/>
          <p:cNvSpPr>
            <a:spLocks noGrp="1"/>
          </p:cNvSpPr>
          <p:nvPr>
            <p:ph type="sldNum" sz="quarter" idx="10"/>
          </p:nvPr>
        </p:nvSpPr>
        <p:spPr/>
        <p:txBody>
          <a:bodyPr/>
          <a:lstStyle/>
          <a:p>
            <a:fld id="{01960F4C-99C2-46A6-97D7-8CE6D6780FA2}" type="slidenum">
              <a:rPr lang="sr-Latn-RS" smtClean="0"/>
              <a:t>47</a:t>
            </a:fld>
            <a:endParaRPr lang="sr-Latn-RS"/>
          </a:p>
        </p:txBody>
      </p:sp>
    </p:spTree>
    <p:extLst>
      <p:ext uri="{BB962C8B-B14F-4D97-AF65-F5344CB8AC3E}">
        <p14:creationId xmlns:p14="http://schemas.microsoft.com/office/powerpoint/2010/main" val="3506378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smtClean="0"/>
              <a:t>Звук је нпр. На много ниској фреквенцији</a:t>
            </a:r>
            <a:r>
              <a:rPr lang="sr-Cyrl-RS" baseline="0" dirty="0" smtClean="0"/>
              <a:t> па може да пролази кроз зидове и сл. (велика таласна дужина). </a:t>
            </a:r>
          </a:p>
          <a:p>
            <a:r>
              <a:rPr lang="sr-Cyrl-RS" baseline="0" dirty="0" smtClean="0"/>
              <a:t>Светлост је на много високој фреквенцији па има другачије карактеристике...</a:t>
            </a:r>
            <a:endParaRPr lang="sr-Latn-RS" dirty="0"/>
          </a:p>
        </p:txBody>
      </p:sp>
      <p:sp>
        <p:nvSpPr>
          <p:cNvPr id="4" name="Slide Number Placeholder 3"/>
          <p:cNvSpPr>
            <a:spLocks noGrp="1"/>
          </p:cNvSpPr>
          <p:nvPr>
            <p:ph type="sldNum" sz="quarter" idx="10"/>
          </p:nvPr>
        </p:nvSpPr>
        <p:spPr/>
        <p:txBody>
          <a:bodyPr/>
          <a:lstStyle/>
          <a:p>
            <a:fld id="{01960F4C-99C2-46A6-97D7-8CE6D6780FA2}" type="slidenum">
              <a:rPr lang="sr-Latn-RS" smtClean="0"/>
              <a:t>48</a:t>
            </a:fld>
            <a:endParaRPr lang="sr-Latn-RS"/>
          </a:p>
        </p:txBody>
      </p:sp>
    </p:spTree>
    <p:extLst>
      <p:ext uri="{BB962C8B-B14F-4D97-AF65-F5344CB8AC3E}">
        <p14:creationId xmlns:p14="http://schemas.microsoft.com/office/powerpoint/2010/main" val="3458177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smtClean="0"/>
              <a:t>Оба</a:t>
            </a:r>
            <a:r>
              <a:rPr lang="sr-Cyrl-RS" baseline="0" dirty="0" smtClean="0"/>
              <a:t> сигнала су добијена сабирањем директног и одбијеног, али је код лаптопа фаза била померена па је збирни сигнал мањи. </a:t>
            </a:r>
          </a:p>
          <a:p>
            <a:r>
              <a:rPr lang="sr-Cyrl-RS" baseline="0" dirty="0" smtClean="0"/>
              <a:t>Нацртати ово..</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49</a:t>
            </a:fld>
            <a:endParaRPr lang="en-US"/>
          </a:p>
        </p:txBody>
      </p:sp>
    </p:spTree>
    <p:extLst>
      <p:ext uri="{BB962C8B-B14F-4D97-AF65-F5344CB8AC3E}">
        <p14:creationId xmlns:p14="http://schemas.microsoft.com/office/powerpoint/2010/main" val="1730938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5C2125-8E98-4A82-B6E0-5E01E26E3B83}" type="slidenum">
              <a:rPr lang="en-US" smtClean="0"/>
              <a:t>50</a:t>
            </a:fld>
            <a:endParaRPr lang="en-US"/>
          </a:p>
        </p:txBody>
      </p:sp>
    </p:spTree>
    <p:extLst>
      <p:ext uri="{BB962C8B-B14F-4D97-AF65-F5344CB8AC3E}">
        <p14:creationId xmlns:p14="http://schemas.microsoft.com/office/powerpoint/2010/main" val="4003838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Laptop from Cisco Icon library</a:t>
            </a:r>
          </a:p>
        </p:txBody>
      </p:sp>
      <p:sp>
        <p:nvSpPr>
          <p:cNvPr id="4" name="Slide Number Placeholder 3"/>
          <p:cNvSpPr>
            <a:spLocks noGrp="1"/>
          </p:cNvSpPr>
          <p:nvPr>
            <p:ph type="sldNum" sz="quarter" idx="10"/>
          </p:nvPr>
        </p:nvSpPr>
        <p:spPr/>
        <p:txBody>
          <a:bodyPr/>
          <a:lstStyle/>
          <a:p>
            <a:fld id="{565C2125-8E98-4A82-B6E0-5E01E26E3B83}" type="slidenum">
              <a:rPr lang="en-US" smtClean="0"/>
              <a:t>51</a:t>
            </a:fld>
            <a:endParaRPr lang="en-US"/>
          </a:p>
        </p:txBody>
      </p:sp>
    </p:spTree>
    <p:extLst>
      <p:ext uri="{BB962C8B-B14F-4D97-AF65-F5344CB8AC3E}">
        <p14:creationId xmlns:p14="http://schemas.microsoft.com/office/powerpoint/2010/main" val="3902712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 in a 4-level signal next to a 2-level one</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53</a:t>
            </a:fld>
            <a:endParaRPr lang="en-US"/>
          </a:p>
        </p:txBody>
      </p:sp>
    </p:spTree>
    <p:extLst>
      <p:ext uri="{BB962C8B-B14F-4D97-AF65-F5344CB8AC3E}">
        <p14:creationId xmlns:p14="http://schemas.microsoft.com/office/powerpoint/2010/main" val="2929012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01960F4C-99C2-46A6-97D7-8CE6D6780FA2}" type="slidenum">
              <a:rPr lang="sr-Latn-RS" smtClean="0"/>
              <a:t>54</a:t>
            </a:fld>
            <a:endParaRPr lang="sr-Latn-RS"/>
          </a:p>
        </p:txBody>
      </p:sp>
    </p:spTree>
    <p:extLst>
      <p:ext uri="{BB962C8B-B14F-4D97-AF65-F5344CB8AC3E}">
        <p14:creationId xmlns:p14="http://schemas.microsoft.com/office/powerpoint/2010/main" val="1069644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derived from CN5E figures #2-23. </a:t>
            </a:r>
            <a:r>
              <a:rPr lang="en-US" dirty="0" smtClean="0"/>
              <a:t>Write “baseband” under NRZ.</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59</a:t>
            </a:fld>
            <a:endParaRPr lang="en-US"/>
          </a:p>
        </p:txBody>
      </p:sp>
    </p:spTree>
    <p:extLst>
      <p:ext uri="{BB962C8B-B14F-4D97-AF65-F5344CB8AC3E}">
        <p14:creationId xmlns:p14="http://schemas.microsoft.com/office/powerpoint/2010/main" val="2920204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5C2125-8E98-4A82-B6E0-5E01E26E3B83}" type="slidenum">
              <a:rPr lang="en-US" smtClean="0"/>
              <a:t>65</a:t>
            </a:fld>
            <a:endParaRPr lang="en-US"/>
          </a:p>
        </p:txBody>
      </p:sp>
    </p:spTree>
    <p:extLst>
      <p:ext uri="{BB962C8B-B14F-4D97-AF65-F5344CB8AC3E}">
        <p14:creationId xmlns:p14="http://schemas.microsoft.com/office/powerpoint/2010/main" val="400383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 outline,</a:t>
            </a:r>
            <a:r>
              <a:rPr lang="en-US" baseline="0" dirty="0" smtClean="0"/>
              <a:t> book </a:t>
            </a:r>
            <a:r>
              <a:rPr lang="en-US" dirty="0" smtClean="0"/>
              <a:t>from openclipart.org</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12</a:t>
            </a:fld>
            <a:endParaRPr lang="en-US"/>
          </a:p>
        </p:txBody>
      </p:sp>
    </p:spTree>
    <p:extLst>
      <p:ext uri="{BB962C8B-B14F-4D97-AF65-F5344CB8AC3E}">
        <p14:creationId xmlns:p14="http://schemas.microsoft.com/office/powerpoint/2010/main" val="35306444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65C2125-8E98-4A82-B6E0-5E01E26E3B83}" type="slidenum">
              <a:rPr lang="en-US" smtClean="0"/>
              <a:t>66</a:t>
            </a:fld>
            <a:endParaRPr lang="en-US"/>
          </a:p>
        </p:txBody>
      </p:sp>
    </p:spTree>
    <p:extLst>
      <p:ext uri="{BB962C8B-B14F-4D97-AF65-F5344CB8AC3E}">
        <p14:creationId xmlns:p14="http://schemas.microsoft.com/office/powerpoint/2010/main" val="3902712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5C2125-8E98-4A82-B6E0-5E01E26E3B83}" type="slidenum">
              <a:rPr lang="en-US" smtClean="0"/>
              <a:t>67</a:t>
            </a:fld>
            <a:endParaRPr lang="en-US"/>
          </a:p>
        </p:txBody>
      </p:sp>
    </p:spTree>
    <p:extLst>
      <p:ext uri="{BB962C8B-B14F-4D97-AF65-F5344CB8AC3E}">
        <p14:creationId xmlns:p14="http://schemas.microsoft.com/office/powerpoint/2010/main" val="1639551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5C2125-8E98-4A82-B6E0-5E01E26E3B83}" type="slidenum">
              <a:rPr lang="en-US" smtClean="0"/>
              <a:t>68</a:t>
            </a:fld>
            <a:endParaRPr lang="en-US"/>
          </a:p>
        </p:txBody>
      </p:sp>
    </p:spTree>
    <p:extLst>
      <p:ext uri="{BB962C8B-B14F-4D97-AF65-F5344CB8AC3E}">
        <p14:creationId xmlns:p14="http://schemas.microsoft.com/office/powerpoint/2010/main" val="2513761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examples</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69</a:t>
            </a:fld>
            <a:endParaRPr lang="en-US"/>
          </a:p>
        </p:txBody>
      </p:sp>
    </p:spTree>
    <p:extLst>
      <p:ext uri="{BB962C8B-B14F-4D97-AF65-F5344CB8AC3E}">
        <p14:creationId xmlns:p14="http://schemas.microsoft.com/office/powerpoint/2010/main" val="35340393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5C2125-8E98-4A82-B6E0-5E01E26E3B83}" type="slidenum">
              <a:rPr lang="en-US" smtClean="0"/>
              <a:t>70</a:t>
            </a:fld>
            <a:endParaRPr lang="en-US"/>
          </a:p>
        </p:txBody>
      </p:sp>
    </p:spTree>
    <p:extLst>
      <p:ext uri="{BB962C8B-B14F-4D97-AF65-F5344CB8AC3E}">
        <p14:creationId xmlns:p14="http://schemas.microsoft.com/office/powerpoint/2010/main" val="2807913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01960F4C-99C2-46A6-97D7-8CE6D6780FA2}" type="slidenum">
              <a:rPr lang="sr-Latn-RS" smtClean="0"/>
              <a:t>74</a:t>
            </a:fld>
            <a:endParaRPr lang="sr-Latn-RS"/>
          </a:p>
        </p:txBody>
      </p:sp>
    </p:spTree>
    <p:extLst>
      <p:ext uri="{BB962C8B-B14F-4D97-AF65-F5344CB8AC3E}">
        <p14:creationId xmlns:p14="http://schemas.microsoft.com/office/powerpoint/2010/main" val="95716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 outline,</a:t>
            </a:r>
            <a:r>
              <a:rPr lang="en-US" baseline="0" dirty="0" smtClean="0"/>
              <a:t> book </a:t>
            </a:r>
            <a:r>
              <a:rPr lang="en-US" dirty="0" smtClean="0"/>
              <a:t>from openclipart.org</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13</a:t>
            </a:fld>
            <a:endParaRPr lang="en-US"/>
          </a:p>
        </p:txBody>
      </p:sp>
    </p:spTree>
    <p:extLst>
      <p:ext uri="{BB962C8B-B14F-4D97-AF65-F5344CB8AC3E}">
        <p14:creationId xmlns:p14="http://schemas.microsoft.com/office/powerpoint/2010/main" val="253449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5C2125-8E98-4A82-B6E0-5E01E26E3B83}" type="slidenum">
              <a:rPr lang="en-US" smtClean="0"/>
              <a:t>14</a:t>
            </a:fld>
            <a:endParaRPr lang="en-US"/>
          </a:p>
        </p:txBody>
      </p:sp>
    </p:spTree>
    <p:extLst>
      <p:ext uri="{BB962C8B-B14F-4D97-AF65-F5344CB8AC3E}">
        <p14:creationId xmlns:p14="http://schemas.microsoft.com/office/powerpoint/2010/main" val="400383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Cyrl-RS" dirty="0" smtClean="0"/>
              <a:t>Кашњење</a:t>
            </a:r>
            <a:r>
              <a:rPr lang="sr-Cyrl-RS" baseline="0" dirty="0" smtClean="0"/>
              <a:t> је јако велико</a:t>
            </a:r>
            <a:r>
              <a:rPr lang="en-US" baseline="0" dirty="0" smtClean="0"/>
              <a:t>, </a:t>
            </a:r>
            <a:r>
              <a:rPr lang="sr-Cyrl-RS" baseline="0" dirty="0" smtClean="0"/>
              <a:t>иако је проток огроман. </a:t>
            </a:r>
          </a:p>
        </p:txBody>
      </p:sp>
      <p:sp>
        <p:nvSpPr>
          <p:cNvPr id="4" name="Slide Number Placeholder 3"/>
          <p:cNvSpPr>
            <a:spLocks noGrp="1"/>
          </p:cNvSpPr>
          <p:nvPr>
            <p:ph type="sldNum" sz="quarter" idx="10"/>
          </p:nvPr>
        </p:nvSpPr>
        <p:spPr/>
        <p:txBody>
          <a:bodyPr/>
          <a:lstStyle/>
          <a:p>
            <a:fld id="{01960F4C-99C2-46A6-97D7-8CE6D6780FA2}" type="slidenum">
              <a:rPr lang="sr-Latn-RS" smtClean="0"/>
              <a:t>16</a:t>
            </a:fld>
            <a:endParaRPr lang="sr-Latn-RS"/>
          </a:p>
        </p:txBody>
      </p:sp>
    </p:spTree>
    <p:extLst>
      <p:ext uri="{BB962C8B-B14F-4D97-AF65-F5344CB8AC3E}">
        <p14:creationId xmlns:p14="http://schemas.microsoft.com/office/powerpoint/2010/main" val="165810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Twist</a:t>
            </a:r>
            <a:r>
              <a:rPr lang="en-US" baseline="0" dirty="0" smtClean="0"/>
              <a:t>ed pair from CN5E slides 2#9</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17</a:t>
            </a:fld>
            <a:endParaRPr lang="en-US"/>
          </a:p>
        </p:txBody>
      </p:sp>
    </p:spTree>
    <p:extLst>
      <p:ext uri="{BB962C8B-B14F-4D97-AF65-F5344CB8AC3E}">
        <p14:creationId xmlns:p14="http://schemas.microsoft.com/office/powerpoint/2010/main" val="1030429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Coaxial cable from CN5E slides #2-11</a:t>
            </a:r>
            <a:endParaRPr lang="en-US" dirty="0"/>
          </a:p>
        </p:txBody>
      </p:sp>
      <p:sp>
        <p:nvSpPr>
          <p:cNvPr id="4" name="Slide Number Placeholder 3"/>
          <p:cNvSpPr>
            <a:spLocks noGrp="1"/>
          </p:cNvSpPr>
          <p:nvPr>
            <p:ph type="sldNum" sz="quarter" idx="10"/>
          </p:nvPr>
        </p:nvSpPr>
        <p:spPr/>
        <p:txBody>
          <a:bodyPr/>
          <a:lstStyle/>
          <a:p>
            <a:fld id="{565C2125-8E98-4A82-B6E0-5E01E26E3B83}" type="slidenum">
              <a:rPr lang="en-US" smtClean="0"/>
              <a:t>18</a:t>
            </a:fld>
            <a:endParaRPr lang="en-US"/>
          </a:p>
        </p:txBody>
      </p:sp>
    </p:spTree>
    <p:extLst>
      <p:ext uri="{BB962C8B-B14F-4D97-AF65-F5344CB8AC3E}">
        <p14:creationId xmlns:p14="http://schemas.microsoft.com/office/powerpoint/2010/main" val="103042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r-Latn-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r-Latn-RS"/>
          </a:p>
        </p:txBody>
      </p:sp>
      <p:sp>
        <p:nvSpPr>
          <p:cNvPr id="4" name="Date Placeholder 3"/>
          <p:cNvSpPr>
            <a:spLocks noGrp="1"/>
          </p:cNvSpPr>
          <p:nvPr>
            <p:ph type="dt" sz="half" idx="10"/>
          </p:nvPr>
        </p:nvSpPr>
        <p:spPr/>
        <p:txBody>
          <a:bodyPr/>
          <a:lstStyle/>
          <a:p>
            <a:endParaRPr lang="sr-Latn-R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209629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endParaRPr lang="sr-Latn-R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279348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Latn-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10"/>
          </p:nvPr>
        </p:nvSpPr>
        <p:spPr/>
        <p:txBody>
          <a:bodyPr/>
          <a:lstStyle/>
          <a:p>
            <a:endParaRPr lang="sr-Latn-R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1134132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9400"/>
            <a:ext cx="11582400" cy="1143000"/>
          </a:xfrm>
        </p:spPr>
        <p:txBody>
          <a:bodyPr>
            <a:normAutofit/>
          </a:bodyPr>
          <a:lstStyle>
            <a:lvl1pPr>
              <a:defRPr sz="5867"/>
            </a:lvl1pPr>
          </a:lstStyle>
          <a:p>
            <a:r>
              <a:rPr lang="en-US" dirty="0" smtClean="0"/>
              <a:t>Introduction to Computer Networks</a:t>
            </a:r>
            <a:endParaRPr lang="en-US" dirty="0"/>
          </a:p>
        </p:txBody>
      </p:sp>
      <p:sp>
        <p:nvSpPr>
          <p:cNvPr id="7" name="Text Placeholder 6"/>
          <p:cNvSpPr>
            <a:spLocks noGrp="1"/>
          </p:cNvSpPr>
          <p:nvPr>
            <p:ph type="body" sz="quarter" idx="12"/>
          </p:nvPr>
        </p:nvSpPr>
        <p:spPr>
          <a:xfrm>
            <a:off x="914400" y="2209800"/>
            <a:ext cx="7010400" cy="2032000"/>
          </a:xfrm>
        </p:spPr>
        <p:txBody>
          <a:bodyPr/>
          <a:lstStyle>
            <a:lvl1pPr marL="0" indent="0">
              <a:buFontTx/>
              <a:buNone/>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a:xfrm>
            <a:off x="8610600" y="6356350"/>
            <a:ext cx="2743200" cy="365125"/>
          </a:xfrm>
        </p:spPr>
        <p:txBody>
          <a:bodyPr/>
          <a:lstStyle/>
          <a:p>
            <a:fld id="{E7CA9478-788D-42C7-BC35-88005760C6DD}" type="slidenum">
              <a:rPr lang="en-US" smtClean="0"/>
              <a:t>‹#›</a:t>
            </a:fld>
            <a:endParaRPr lang="en-US"/>
          </a:p>
        </p:txBody>
      </p:sp>
    </p:spTree>
    <p:extLst>
      <p:ext uri="{BB962C8B-B14F-4D97-AF65-F5344CB8AC3E}">
        <p14:creationId xmlns:p14="http://schemas.microsoft.com/office/powerpoint/2010/main" val="213976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7CA9478-788D-42C7-BC35-88005760C6DD}" type="slidenum">
              <a:rPr lang="en-US" smtClean="0"/>
              <a:t>‹#›</a:t>
            </a:fld>
            <a:endParaRPr lang="en-US"/>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Text Placeholder 6"/>
          <p:cNvSpPr>
            <a:spLocks noGrp="1"/>
          </p:cNvSpPr>
          <p:nvPr>
            <p:ph type="body" sz="quarter" idx="12"/>
          </p:nvPr>
        </p:nvSpPr>
        <p:spPr>
          <a:xfrm>
            <a:off x="304800" y="1701800"/>
            <a:ext cx="7620000" cy="44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264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7CA9478-788D-42C7-BC35-88005760C6DD}" type="slidenum">
              <a:rPr lang="en-US" smtClean="0"/>
              <a:t>‹#›</a:t>
            </a:fld>
            <a:endParaRPr lang="en-US"/>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Text Placeholder 6"/>
          <p:cNvSpPr>
            <a:spLocks noGrp="1"/>
          </p:cNvSpPr>
          <p:nvPr>
            <p:ph type="body" sz="quarter" idx="12"/>
          </p:nvPr>
        </p:nvSpPr>
        <p:spPr>
          <a:xfrm>
            <a:off x="304800" y="1397000"/>
            <a:ext cx="7620000" cy="477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1799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7CA9478-788D-42C7-BC35-88005760C6DD}" type="slidenum">
              <a:rPr lang="en-US" smtClean="0"/>
              <a:t>‹#›</a:t>
            </a:fld>
            <a:endParaRPr lang="en-US"/>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Text Placeholder 6"/>
          <p:cNvSpPr>
            <a:spLocks noGrp="1"/>
          </p:cNvSpPr>
          <p:nvPr>
            <p:ph type="body" sz="quarter" idx="12"/>
          </p:nvPr>
        </p:nvSpPr>
        <p:spPr>
          <a:xfrm>
            <a:off x="304800" y="1701800"/>
            <a:ext cx="7620000" cy="4470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868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sr-Latn-R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r-Latn-RS" dirty="0"/>
          </a:p>
        </p:txBody>
      </p:sp>
      <p:sp>
        <p:nvSpPr>
          <p:cNvPr id="4" name="Date Placeholder 3"/>
          <p:cNvSpPr>
            <a:spLocks noGrp="1"/>
          </p:cNvSpPr>
          <p:nvPr>
            <p:ph type="dt" sz="half" idx="10"/>
          </p:nvPr>
        </p:nvSpPr>
        <p:spPr/>
        <p:txBody>
          <a:bodyPr/>
          <a:lstStyle/>
          <a:p>
            <a:endParaRPr lang="sr-Latn-R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238699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Latn-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sr-Latn-RS"/>
          </a:p>
        </p:txBody>
      </p:sp>
      <p:sp>
        <p:nvSpPr>
          <p:cNvPr id="5" name="Footer Placeholder 4"/>
          <p:cNvSpPr>
            <a:spLocks noGrp="1"/>
          </p:cNvSpPr>
          <p:nvPr>
            <p:ph type="ftr" sz="quarter" idx="11"/>
          </p:nvPr>
        </p:nvSpPr>
        <p:spPr/>
        <p:txBody>
          <a:bodyPr/>
          <a:lstStyle/>
          <a:p>
            <a:endParaRPr lang="en-US" dirty="0" smtClean="0"/>
          </a:p>
        </p:txBody>
      </p:sp>
      <p:sp>
        <p:nvSpPr>
          <p:cNvPr id="6" name="Slide Number Placeholder 5"/>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91495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Date Placeholder 4"/>
          <p:cNvSpPr>
            <a:spLocks noGrp="1"/>
          </p:cNvSpPr>
          <p:nvPr>
            <p:ph type="dt" sz="half" idx="10"/>
          </p:nvPr>
        </p:nvSpPr>
        <p:spPr/>
        <p:txBody>
          <a:bodyPr/>
          <a:lstStyle/>
          <a:p>
            <a:endParaRPr lang="sr-Latn-RS"/>
          </a:p>
        </p:txBody>
      </p:sp>
      <p:sp>
        <p:nvSpPr>
          <p:cNvPr id="6" name="Footer Placeholder 5"/>
          <p:cNvSpPr>
            <a:spLocks noGrp="1"/>
          </p:cNvSpPr>
          <p:nvPr>
            <p:ph type="ftr" sz="quarter" idx="11"/>
          </p:nvPr>
        </p:nvSpPr>
        <p:spPr/>
        <p:txBody>
          <a:bodyPr/>
          <a:lstStyle/>
          <a:p>
            <a:endParaRPr lang="en-US" dirty="0" smtClean="0"/>
          </a:p>
        </p:txBody>
      </p:sp>
      <p:sp>
        <p:nvSpPr>
          <p:cNvPr id="7" name="Slide Number Placeholder 6"/>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386411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r-Latn-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7" name="Date Placeholder 6"/>
          <p:cNvSpPr>
            <a:spLocks noGrp="1"/>
          </p:cNvSpPr>
          <p:nvPr>
            <p:ph type="dt" sz="half" idx="10"/>
          </p:nvPr>
        </p:nvSpPr>
        <p:spPr/>
        <p:txBody>
          <a:bodyPr/>
          <a:lstStyle/>
          <a:p>
            <a:endParaRPr lang="sr-Latn-RS"/>
          </a:p>
        </p:txBody>
      </p:sp>
      <p:sp>
        <p:nvSpPr>
          <p:cNvPr id="8" name="Footer Placeholder 7"/>
          <p:cNvSpPr>
            <a:spLocks noGrp="1"/>
          </p:cNvSpPr>
          <p:nvPr>
            <p:ph type="ftr" sz="quarter" idx="11"/>
          </p:nvPr>
        </p:nvSpPr>
        <p:spPr/>
        <p:txBody>
          <a:bodyPr/>
          <a:lstStyle/>
          <a:p>
            <a:endParaRPr lang="en-US" dirty="0" smtClean="0"/>
          </a:p>
        </p:txBody>
      </p:sp>
      <p:sp>
        <p:nvSpPr>
          <p:cNvPr id="9" name="Slide Number Placeholder 8"/>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219533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RS"/>
          </a:p>
        </p:txBody>
      </p:sp>
      <p:sp>
        <p:nvSpPr>
          <p:cNvPr id="3" name="Date Placeholder 2"/>
          <p:cNvSpPr>
            <a:spLocks noGrp="1"/>
          </p:cNvSpPr>
          <p:nvPr>
            <p:ph type="dt" sz="half" idx="10"/>
          </p:nvPr>
        </p:nvSpPr>
        <p:spPr/>
        <p:txBody>
          <a:bodyPr/>
          <a:lstStyle/>
          <a:p>
            <a:endParaRPr lang="sr-Latn-RS"/>
          </a:p>
        </p:txBody>
      </p:sp>
      <p:sp>
        <p:nvSpPr>
          <p:cNvPr id="4" name="Footer Placeholder 3"/>
          <p:cNvSpPr>
            <a:spLocks noGrp="1"/>
          </p:cNvSpPr>
          <p:nvPr>
            <p:ph type="ftr" sz="quarter" idx="11"/>
          </p:nvPr>
        </p:nvSpPr>
        <p:spPr/>
        <p:txBody>
          <a:bodyPr/>
          <a:lstStyle/>
          <a:p>
            <a:endParaRPr lang="en-US" dirty="0" smtClean="0"/>
          </a:p>
        </p:txBody>
      </p:sp>
      <p:sp>
        <p:nvSpPr>
          <p:cNvPr id="5" name="Slide Number Placeholder 4"/>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46307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r-Latn-RS"/>
          </a:p>
        </p:txBody>
      </p:sp>
      <p:sp>
        <p:nvSpPr>
          <p:cNvPr id="3" name="Footer Placeholder 2"/>
          <p:cNvSpPr>
            <a:spLocks noGrp="1"/>
          </p:cNvSpPr>
          <p:nvPr>
            <p:ph type="ftr" sz="quarter" idx="11"/>
          </p:nvPr>
        </p:nvSpPr>
        <p:spPr/>
        <p:txBody>
          <a:bodyPr/>
          <a:lstStyle/>
          <a:p>
            <a:endParaRPr lang="en-US" dirty="0" smtClean="0"/>
          </a:p>
        </p:txBody>
      </p:sp>
      <p:sp>
        <p:nvSpPr>
          <p:cNvPr id="4" name="Slide Number Placeholder 3"/>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40624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sr-Latn-RS"/>
          </a:p>
        </p:txBody>
      </p:sp>
      <p:sp>
        <p:nvSpPr>
          <p:cNvPr id="6" name="Footer Placeholder 5"/>
          <p:cNvSpPr>
            <a:spLocks noGrp="1"/>
          </p:cNvSpPr>
          <p:nvPr>
            <p:ph type="ftr" sz="quarter" idx="11"/>
          </p:nvPr>
        </p:nvSpPr>
        <p:spPr/>
        <p:txBody>
          <a:bodyPr/>
          <a:lstStyle/>
          <a:p>
            <a:endParaRPr lang="en-US" dirty="0" smtClean="0"/>
          </a:p>
        </p:txBody>
      </p:sp>
      <p:sp>
        <p:nvSpPr>
          <p:cNvPr id="7" name="Slide Number Placeholder 6"/>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3037141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Latn-R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sr-Latn-RS"/>
          </a:p>
        </p:txBody>
      </p:sp>
      <p:sp>
        <p:nvSpPr>
          <p:cNvPr id="6" name="Footer Placeholder 5"/>
          <p:cNvSpPr>
            <a:spLocks noGrp="1"/>
          </p:cNvSpPr>
          <p:nvPr>
            <p:ph type="ftr" sz="quarter" idx="11"/>
          </p:nvPr>
        </p:nvSpPr>
        <p:spPr/>
        <p:txBody>
          <a:bodyPr/>
          <a:lstStyle/>
          <a:p>
            <a:endParaRPr lang="sr-Latn-RS"/>
          </a:p>
        </p:txBody>
      </p:sp>
      <p:sp>
        <p:nvSpPr>
          <p:cNvPr id="7" name="Slide Number Placeholder 6"/>
          <p:cNvSpPr>
            <a:spLocks noGrp="1"/>
          </p:cNvSpPr>
          <p:nvPr>
            <p:ph type="sldNum" sz="quarter" idx="12"/>
          </p:nvPr>
        </p:nvSpPr>
        <p:spPr/>
        <p:txBody>
          <a:bodyPr/>
          <a:lstStyle/>
          <a:p>
            <a:fld id="{0B2C1225-ADCC-464A-9CFC-236159A2E701}" type="slidenum">
              <a:rPr lang="sr-Latn-RS" smtClean="0"/>
              <a:t>‹#›</a:t>
            </a:fld>
            <a:endParaRPr lang="sr-Latn-RS"/>
          </a:p>
        </p:txBody>
      </p:sp>
    </p:spTree>
    <p:extLst>
      <p:ext uri="{BB962C8B-B14F-4D97-AF65-F5344CB8AC3E}">
        <p14:creationId xmlns:p14="http://schemas.microsoft.com/office/powerpoint/2010/main" val="269131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sr-Latn-R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r-Latn-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C1225-ADCC-464A-9CFC-236159A2E701}" type="slidenum">
              <a:rPr lang="sr-Latn-RS" smtClean="0"/>
              <a:t>‹#›</a:t>
            </a:fld>
            <a:endParaRPr lang="sr-Latn-RS"/>
          </a:p>
        </p:txBody>
      </p:sp>
    </p:spTree>
    <p:extLst>
      <p:ext uri="{BB962C8B-B14F-4D97-AF65-F5344CB8AC3E}">
        <p14:creationId xmlns:p14="http://schemas.microsoft.com/office/powerpoint/2010/main" val="68471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telj@matf.bg.ac.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355" y="1122363"/>
            <a:ext cx="11171207" cy="2387600"/>
          </a:xfrm>
        </p:spPr>
        <p:txBody>
          <a:bodyPr>
            <a:normAutofit/>
          </a:bodyPr>
          <a:lstStyle/>
          <a:p>
            <a:r>
              <a:rPr lang="sr-Cyrl-RS" dirty="0" smtClean="0">
                <a:solidFill>
                  <a:srgbClr val="FF0000"/>
                </a:solidFill>
              </a:rPr>
              <a:t>Рачунарске мреже</a:t>
            </a:r>
            <a:r>
              <a:rPr lang="sr-Cyrl-RS" dirty="0" smtClean="0"/>
              <a:t/>
            </a:r>
            <a:br>
              <a:rPr lang="sr-Cyrl-RS" dirty="0" smtClean="0"/>
            </a:br>
            <a:endParaRPr lang="sr-Latn-RS" sz="2200" dirty="0"/>
          </a:p>
        </p:txBody>
      </p:sp>
      <p:sp>
        <p:nvSpPr>
          <p:cNvPr id="3" name="Subtitle 2"/>
          <p:cNvSpPr>
            <a:spLocks noGrp="1"/>
          </p:cNvSpPr>
          <p:nvPr>
            <p:ph type="subTitle" idx="1"/>
          </p:nvPr>
        </p:nvSpPr>
        <p:spPr/>
        <p:txBody>
          <a:bodyPr/>
          <a:lstStyle/>
          <a:p>
            <a:r>
              <a:rPr lang="sr-Cyrl-RS" dirty="0" smtClean="0"/>
              <a:t>Александар Картељ</a:t>
            </a:r>
          </a:p>
          <a:p>
            <a:r>
              <a:rPr lang="sr-Latn-RS" dirty="0" smtClean="0">
                <a:hlinkClick r:id="rId3"/>
              </a:rPr>
              <a:t>kartelj</a:t>
            </a:r>
            <a:r>
              <a:rPr lang="en-US" dirty="0" smtClean="0">
                <a:hlinkClick r:id="rId3"/>
              </a:rPr>
              <a:t>@matf.bg.ac.rs</a:t>
            </a:r>
            <a:endParaRPr lang="sr-Cyrl-RS" dirty="0" smtClean="0"/>
          </a:p>
          <a:p>
            <a:endParaRPr lang="en-US" dirty="0" smtClean="0"/>
          </a:p>
          <a:p>
            <a:endParaRPr lang="en-US" dirty="0"/>
          </a:p>
          <a:p>
            <a:endParaRPr lang="sr-Latn-RS" dirty="0"/>
          </a:p>
        </p:txBody>
      </p:sp>
      <p:sp>
        <p:nvSpPr>
          <p:cNvPr id="4" name="Text Placeholder 4"/>
          <p:cNvSpPr txBox="1">
            <a:spLocks/>
          </p:cNvSpPr>
          <p:nvPr/>
        </p:nvSpPr>
        <p:spPr>
          <a:xfrm>
            <a:off x="838200" y="5115674"/>
            <a:ext cx="10515600" cy="1423148"/>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r-Cyrl-RS" dirty="0" smtClean="0"/>
              <a:t>Наставни материјали су преузети од: </a:t>
            </a:r>
            <a:r>
              <a:rPr lang="en-US" dirty="0" smtClean="0"/>
              <a:t>TANENBAUM, ANDREW S.; WETHERALL, DAVID J., COMPUTER NETWORKS, 5th Edition, © 2011</a:t>
            </a:r>
            <a:endParaRPr lang="sr-Cyrl-RS" dirty="0" smtClean="0"/>
          </a:p>
          <a:p>
            <a:r>
              <a:rPr lang="sr-Cyrl-RS" dirty="0" smtClean="0"/>
              <a:t>и прилагођени настави на Математичком факултету, Универзитета у Београду. </a:t>
            </a:r>
          </a:p>
          <a:p>
            <a:endParaRPr lang="sr-Cyrl-RS" dirty="0" smtClean="0"/>
          </a:p>
          <a:p>
            <a:r>
              <a:rPr lang="en-US" dirty="0" smtClean="0"/>
              <a:t>Slide material from: </a:t>
            </a:r>
            <a:r>
              <a:rPr lang="sr-Cyrl-RS" dirty="0" smtClean="0"/>
              <a:t> </a:t>
            </a:r>
            <a:r>
              <a:rPr lang="en-US" dirty="0" smtClean="0"/>
              <a:t>TANENBAUM, ANDREW S.; WETHERALL, DAVID J., COMPUTER NETWORKS, 5th Edition, © 2011. </a:t>
            </a:r>
            <a:endParaRPr lang="sr-Cyrl-RS" dirty="0" smtClean="0"/>
          </a:p>
          <a:p>
            <a:r>
              <a:rPr lang="en-US" dirty="0" smtClean="0"/>
              <a:t>Electronically reproduced by permission of Pearson Education, Inc., Upper Saddle River, New Jersey</a:t>
            </a:r>
          </a:p>
          <a:p>
            <a:endParaRPr lang="sr-Latn-RS" dirty="0"/>
          </a:p>
        </p:txBody>
      </p:sp>
      <p:sp>
        <p:nvSpPr>
          <p:cNvPr id="6" name="Slide Number Placeholder 5"/>
          <p:cNvSpPr>
            <a:spLocks noGrp="1"/>
          </p:cNvSpPr>
          <p:nvPr>
            <p:ph type="sldNum" sz="quarter" idx="12"/>
          </p:nvPr>
        </p:nvSpPr>
        <p:spPr/>
        <p:txBody>
          <a:bodyPr/>
          <a:lstStyle/>
          <a:p>
            <a:fld id="{0B2C1225-ADCC-464A-9CFC-236159A2E701}" type="slidenum">
              <a:rPr lang="sr-Latn-RS" smtClean="0"/>
              <a:t>1</a:t>
            </a:fld>
            <a:endParaRPr lang="sr-Latn-RS"/>
          </a:p>
        </p:txBody>
      </p:sp>
    </p:spTree>
    <p:extLst>
      <p:ext uri="{BB962C8B-B14F-4D97-AF65-F5344CB8AC3E}">
        <p14:creationId xmlns:p14="http://schemas.microsoft.com/office/powerpoint/2010/main" val="4077264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Примери кашњења</a:t>
            </a:r>
            <a:r>
              <a:rPr lang="en-US" dirty="0" smtClean="0"/>
              <a:t> - </a:t>
            </a:r>
            <a:r>
              <a:rPr lang="sr-Cyrl-RS" dirty="0" smtClean="0"/>
              <a:t>решење</a:t>
            </a:r>
            <a:endParaRPr lang="en-US" dirty="0"/>
          </a:p>
        </p:txBody>
      </p:sp>
      <p:sp>
        <p:nvSpPr>
          <p:cNvPr id="8" name="Content Placeholder 7"/>
          <p:cNvSpPr>
            <a:spLocks noGrp="1"/>
          </p:cNvSpPr>
          <p:nvPr>
            <p:ph type="body" sz="quarter" idx="12"/>
          </p:nvPr>
        </p:nvSpPr>
        <p:spPr>
          <a:xfrm>
            <a:off x="304800" y="1397000"/>
            <a:ext cx="8032376" cy="4775200"/>
          </a:xfrm>
        </p:spPr>
        <p:txBody>
          <a:bodyPr>
            <a:normAutofit fontScale="92500" lnSpcReduction="20000"/>
          </a:bodyPr>
          <a:lstStyle/>
          <a:p>
            <a:r>
              <a:rPr lang="en-US" dirty="0" smtClean="0"/>
              <a:t>“Dialup” </a:t>
            </a:r>
            <a:r>
              <a:rPr lang="sr-Cyrl-RS" dirty="0" smtClean="0"/>
              <a:t>са </a:t>
            </a:r>
            <a:r>
              <a:rPr lang="sr-Cyrl-RS" dirty="0"/>
              <a:t>телефонским </a:t>
            </a:r>
            <a:r>
              <a:rPr lang="sr-Cyrl-RS" dirty="0" smtClean="0"/>
              <a:t>модемом</a:t>
            </a:r>
            <a:br>
              <a:rPr lang="sr-Cyrl-RS" dirty="0" smtClean="0"/>
            </a:br>
            <a:r>
              <a:rPr lang="sr-Cyrl-RS" dirty="0" smtClean="0"/>
              <a:t>(слање </a:t>
            </a:r>
            <a:r>
              <a:rPr lang="sr-Cyrl-RS" dirty="0"/>
              <a:t>ка рачунару у истом граду нпр)</a:t>
            </a:r>
            <a:r>
              <a:rPr lang="en-US" dirty="0" smtClean="0"/>
              <a:t>:</a:t>
            </a:r>
          </a:p>
          <a:p>
            <a:pPr lvl="1"/>
            <a:r>
              <a:rPr lang="en-US" dirty="0" smtClean="0"/>
              <a:t>P </a:t>
            </a:r>
            <a:r>
              <a:rPr lang="en-US" dirty="0"/>
              <a:t>= </a:t>
            </a:r>
            <a:r>
              <a:rPr lang="en-US" dirty="0" smtClean="0"/>
              <a:t>5 </a:t>
            </a:r>
            <a:r>
              <a:rPr lang="en-US" dirty="0" err="1" smtClean="0"/>
              <a:t>ms</a:t>
            </a:r>
            <a:r>
              <a:rPr lang="en-US" dirty="0"/>
              <a:t>, </a:t>
            </a:r>
            <a:r>
              <a:rPr lang="sr-Latn-RS" dirty="0"/>
              <a:t>B</a:t>
            </a:r>
            <a:r>
              <a:rPr lang="en-US" dirty="0" smtClean="0"/>
              <a:t> </a:t>
            </a:r>
            <a:r>
              <a:rPr lang="en-US" dirty="0"/>
              <a:t>= </a:t>
            </a:r>
            <a:r>
              <a:rPr lang="en-US" dirty="0" smtClean="0"/>
              <a:t>56 kb</a:t>
            </a:r>
            <a:r>
              <a:rPr lang="en-US" dirty="0"/>
              <a:t>/</a:t>
            </a:r>
            <a:r>
              <a:rPr lang="en-US" dirty="0" smtClean="0"/>
              <a:t>s</a:t>
            </a:r>
            <a:r>
              <a:rPr lang="en-US" dirty="0"/>
              <a:t>, M = </a:t>
            </a:r>
            <a:r>
              <a:rPr lang="en-US" dirty="0" smtClean="0"/>
              <a:t>1250 </a:t>
            </a:r>
            <a:r>
              <a:rPr lang="sr-Latn-RS" dirty="0"/>
              <a:t>B</a:t>
            </a:r>
            <a:endParaRPr lang="en-US" dirty="0" smtClean="0"/>
          </a:p>
          <a:p>
            <a:pPr lvl="1"/>
            <a:r>
              <a:rPr lang="en-US" dirty="0"/>
              <a:t>L = 5 </a:t>
            </a:r>
            <a:r>
              <a:rPr lang="en-US" dirty="0" err="1"/>
              <a:t>ms</a:t>
            </a:r>
            <a:r>
              <a:rPr lang="en-US" dirty="0"/>
              <a:t> + (1250x8)/(56 x 10</a:t>
            </a:r>
            <a:r>
              <a:rPr lang="en-US" baseline="30000" dirty="0"/>
              <a:t>3</a:t>
            </a:r>
            <a:r>
              <a:rPr lang="en-US" dirty="0"/>
              <a:t>) </a:t>
            </a:r>
            <a:r>
              <a:rPr lang="sr-Latn-RS" dirty="0"/>
              <a:t>s</a:t>
            </a:r>
            <a:r>
              <a:rPr lang="en-US" dirty="0" smtClean="0"/>
              <a:t> =</a:t>
            </a:r>
            <a:r>
              <a:rPr lang="sr-Cyrl-RS" dirty="0" smtClean="0"/>
              <a:t> 5 </a:t>
            </a:r>
            <a:r>
              <a:rPr lang="sr-Latn-RS" dirty="0" smtClean="0"/>
              <a:t>ms</a:t>
            </a:r>
            <a:r>
              <a:rPr lang="sr-Cyrl-RS" dirty="0" smtClean="0"/>
              <a:t>+</a:t>
            </a:r>
            <a:r>
              <a:rPr lang="sr-Cyrl-RS" u="sng" dirty="0" smtClean="0"/>
              <a:t>179</a:t>
            </a:r>
            <a:r>
              <a:rPr lang="sr-Latn-RS" u="sng" dirty="0" smtClean="0"/>
              <a:t> ms</a:t>
            </a:r>
            <a:r>
              <a:rPr lang="en-US" dirty="0" smtClean="0"/>
              <a:t> = 184 </a:t>
            </a:r>
            <a:r>
              <a:rPr lang="en-US" dirty="0" err="1" smtClean="0"/>
              <a:t>ms</a:t>
            </a:r>
            <a:endParaRPr lang="en-US" dirty="0" smtClean="0"/>
          </a:p>
          <a:p>
            <a:pPr lvl="2"/>
            <a:endParaRPr lang="en-US" dirty="0"/>
          </a:p>
          <a:p>
            <a:r>
              <a:rPr lang="sr-Cyrl-RS" dirty="0" smtClean="0"/>
              <a:t>Широкопојасна веза – кабловска или </a:t>
            </a:r>
            <a:r>
              <a:rPr lang="sr-Latn-RS" dirty="0" smtClean="0"/>
              <a:t>DSL </a:t>
            </a:r>
            <a:br>
              <a:rPr lang="sr-Latn-RS" dirty="0" smtClean="0"/>
            </a:br>
            <a:r>
              <a:rPr lang="sr-Latn-RS" dirty="0" smtClean="0"/>
              <a:t>(</a:t>
            </a:r>
            <a:r>
              <a:rPr lang="sr-Cyrl-RS" dirty="0" smtClean="0"/>
              <a:t>слање кроз државу)</a:t>
            </a:r>
            <a:r>
              <a:rPr lang="en-US" dirty="0" smtClean="0"/>
              <a:t>:</a:t>
            </a:r>
            <a:endParaRPr lang="en-US" dirty="0"/>
          </a:p>
          <a:p>
            <a:pPr lvl="1"/>
            <a:r>
              <a:rPr lang="sr-Latn-RS" dirty="0"/>
              <a:t>P</a:t>
            </a:r>
            <a:r>
              <a:rPr lang="en-US" dirty="0" smtClean="0"/>
              <a:t> </a:t>
            </a:r>
            <a:r>
              <a:rPr lang="en-US" dirty="0"/>
              <a:t>= </a:t>
            </a:r>
            <a:r>
              <a:rPr lang="en-US" dirty="0" smtClean="0"/>
              <a:t>50 </a:t>
            </a:r>
            <a:r>
              <a:rPr lang="en-US" dirty="0" err="1" smtClean="0"/>
              <a:t>ms</a:t>
            </a:r>
            <a:r>
              <a:rPr lang="en-US" dirty="0"/>
              <a:t>, </a:t>
            </a:r>
            <a:r>
              <a:rPr lang="sr-Latn-RS" dirty="0" smtClean="0"/>
              <a:t>B</a:t>
            </a:r>
            <a:r>
              <a:rPr lang="en-US" dirty="0" smtClean="0"/>
              <a:t> </a:t>
            </a:r>
            <a:r>
              <a:rPr lang="en-US" dirty="0"/>
              <a:t>= </a:t>
            </a:r>
            <a:r>
              <a:rPr lang="en-US" dirty="0" smtClean="0"/>
              <a:t>10 Mb</a:t>
            </a:r>
            <a:r>
              <a:rPr lang="en-US" dirty="0"/>
              <a:t>/</a:t>
            </a:r>
            <a:r>
              <a:rPr lang="en-US" dirty="0" smtClean="0"/>
              <a:t>s</a:t>
            </a:r>
            <a:r>
              <a:rPr lang="en-US" dirty="0"/>
              <a:t>, M = </a:t>
            </a:r>
            <a:r>
              <a:rPr lang="en-US" dirty="0" smtClean="0"/>
              <a:t>1250 </a:t>
            </a:r>
            <a:r>
              <a:rPr lang="sr-Latn-RS" dirty="0"/>
              <a:t>B</a:t>
            </a:r>
            <a:endParaRPr lang="en-US" dirty="0" smtClean="0"/>
          </a:p>
          <a:p>
            <a:pPr lvl="1"/>
            <a:r>
              <a:rPr lang="en-US" dirty="0"/>
              <a:t>L = 50 </a:t>
            </a:r>
            <a:r>
              <a:rPr lang="en-US" dirty="0" err="1"/>
              <a:t>ms</a:t>
            </a:r>
            <a:r>
              <a:rPr lang="en-US" dirty="0"/>
              <a:t> + (1250x8) / (10 x 10</a:t>
            </a:r>
            <a:r>
              <a:rPr lang="en-US" baseline="30000" dirty="0"/>
              <a:t>6</a:t>
            </a:r>
            <a:r>
              <a:rPr lang="en-US" dirty="0"/>
              <a:t>) </a:t>
            </a:r>
            <a:r>
              <a:rPr lang="en-US" dirty="0" smtClean="0"/>
              <a:t>s </a:t>
            </a:r>
            <a:r>
              <a:rPr lang="en-US" dirty="0"/>
              <a:t>= </a:t>
            </a:r>
            <a:r>
              <a:rPr lang="en-US" u="sng" dirty="0" smtClean="0"/>
              <a:t>50 </a:t>
            </a:r>
            <a:r>
              <a:rPr lang="en-US" u="sng" dirty="0" err="1" smtClean="0"/>
              <a:t>ms</a:t>
            </a:r>
            <a:r>
              <a:rPr lang="en-US" dirty="0" smtClean="0"/>
              <a:t> + 1 </a:t>
            </a:r>
            <a:r>
              <a:rPr lang="en-US" dirty="0" err="1" smtClean="0"/>
              <a:t>ms</a:t>
            </a:r>
            <a:r>
              <a:rPr lang="en-US" dirty="0" smtClean="0"/>
              <a:t> = 51 </a:t>
            </a:r>
            <a:r>
              <a:rPr lang="en-US" dirty="0" err="1" smtClean="0"/>
              <a:t>ms</a:t>
            </a:r>
            <a:endParaRPr lang="en-US" dirty="0" smtClean="0"/>
          </a:p>
          <a:p>
            <a:pPr lvl="1"/>
            <a:endParaRPr lang="en-US" dirty="0"/>
          </a:p>
          <a:p>
            <a:r>
              <a:rPr lang="sr-Cyrl-RS" sz="2667" dirty="0" smtClean="0"/>
              <a:t>Дугачка веза или мали проток производе веће кашњење</a:t>
            </a:r>
            <a:endParaRPr lang="en-US" sz="2667" dirty="0"/>
          </a:p>
          <a:p>
            <a:pPr lvl="1"/>
            <a:r>
              <a:rPr lang="sr-Cyrl-RS" sz="2667" dirty="0" smtClean="0"/>
              <a:t>Обично једна од компоненти кашњења </a:t>
            </a:r>
            <a:br>
              <a:rPr lang="sr-Cyrl-RS" sz="2667" dirty="0" smtClean="0"/>
            </a:br>
            <a:r>
              <a:rPr lang="sr-Latn-RS" sz="2667" dirty="0" smtClean="0"/>
              <a:t>P </a:t>
            </a:r>
            <a:r>
              <a:rPr lang="sr-Cyrl-RS" sz="2667" dirty="0" smtClean="0"/>
              <a:t>или Т је доминантна</a:t>
            </a:r>
            <a:endParaRPr lang="en-US" dirty="0" smtClean="0"/>
          </a:p>
        </p:txBody>
      </p:sp>
      <p:sp>
        <p:nvSpPr>
          <p:cNvPr id="3" name="Slide Number Placeholder 2"/>
          <p:cNvSpPr>
            <a:spLocks noGrp="1"/>
          </p:cNvSpPr>
          <p:nvPr>
            <p:ph type="sldNum" sz="quarter" idx="11"/>
          </p:nvPr>
        </p:nvSpPr>
        <p:spPr/>
        <p:txBody>
          <a:bodyPr/>
          <a:lstStyle/>
          <a:p>
            <a:fld id="{E7CA9478-788D-42C7-BC35-88005760C6DD}" type="slidenum">
              <a:rPr lang="en-US" smtClean="0"/>
              <a:t>10</a:t>
            </a:fld>
            <a:endParaRPr lang="en-US"/>
          </a:p>
        </p:txBody>
      </p:sp>
    </p:spTree>
    <p:extLst>
      <p:ext uri="{BB962C8B-B14F-4D97-AF65-F5344CB8AC3E}">
        <p14:creationId xmlns:p14="http://schemas.microsoft.com/office/powerpoint/2010/main" val="757749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25276"/>
            <a:ext cx="10515600" cy="1325563"/>
          </a:xfrm>
        </p:spPr>
        <p:txBody>
          <a:bodyPr/>
          <a:lstStyle/>
          <a:p>
            <a:r>
              <a:rPr lang="sr-Cyrl-RS" dirty="0" smtClean="0"/>
              <a:t>Проток-кашњење производ </a:t>
            </a:r>
            <a:r>
              <a:rPr lang="sr-Latn-RS" dirty="0" smtClean="0"/>
              <a:t>BDP </a:t>
            </a:r>
            <a:r>
              <a:rPr lang="sr-Cyrl-RS" dirty="0" smtClean="0"/>
              <a:t>(</a:t>
            </a:r>
            <a:r>
              <a:rPr lang="en-US" dirty="0" smtClean="0"/>
              <a:t>Bandwidth-Delay Product</a:t>
            </a:r>
            <a:r>
              <a:rPr lang="sr-Latn-RS" dirty="0" smtClean="0"/>
              <a:t>) </a:t>
            </a:r>
            <a:endParaRPr lang="en-US" dirty="0"/>
          </a:p>
        </p:txBody>
      </p:sp>
      <p:sp>
        <p:nvSpPr>
          <p:cNvPr id="5" name="Text Placeholder 4"/>
          <p:cNvSpPr>
            <a:spLocks noGrp="1"/>
          </p:cNvSpPr>
          <p:nvPr>
            <p:ph type="body" sz="quarter" idx="12"/>
          </p:nvPr>
        </p:nvSpPr>
        <p:spPr>
          <a:xfrm>
            <a:off x="304800" y="1397000"/>
            <a:ext cx="9871934" cy="4775200"/>
          </a:xfrm>
        </p:spPr>
        <p:txBody>
          <a:bodyPr>
            <a:normAutofit fontScale="92500" lnSpcReduction="20000"/>
          </a:bodyPr>
          <a:lstStyle/>
          <a:p>
            <a:r>
              <a:rPr lang="sr-Cyrl-RS" sz="3733" dirty="0" smtClean="0"/>
              <a:t>Поруке заузимају простор на каналу</a:t>
            </a:r>
            <a:r>
              <a:rPr lang="en-US" sz="3733" dirty="0" smtClean="0"/>
              <a:t>! </a:t>
            </a:r>
            <a:endParaRPr lang="en-US" sz="3733" dirty="0"/>
          </a:p>
          <a:p>
            <a:endParaRPr lang="en-US" sz="3733" dirty="0"/>
          </a:p>
          <a:p>
            <a:pPr marL="1828754" lvl="3" indent="0">
              <a:buNone/>
            </a:pPr>
            <a:endParaRPr lang="en-US" sz="2133" dirty="0"/>
          </a:p>
          <a:p>
            <a:r>
              <a:rPr lang="sr-Cyrl-RS" sz="3733" dirty="0" smtClean="0"/>
              <a:t>Количина података присутних на каналу у неком моменту је </a:t>
            </a:r>
            <a:r>
              <a:rPr lang="sr-Latn-RS" sz="3733" dirty="0" smtClean="0"/>
              <a:t>BDP</a:t>
            </a:r>
            <a:endParaRPr lang="sr-Cyrl-RS" sz="3733" dirty="0" smtClean="0"/>
          </a:p>
          <a:p>
            <a:r>
              <a:rPr lang="sr-Cyrl-RS" sz="3733" dirty="0" smtClean="0"/>
              <a:t>Ако бисмо посматрали податак као материју, онда је ово запремина (количина) материје</a:t>
            </a:r>
            <a:endParaRPr lang="en-US" sz="3733" dirty="0"/>
          </a:p>
          <a:p>
            <a:pPr marL="609585" lvl="1" indent="0">
              <a:buNone/>
            </a:pPr>
            <a:r>
              <a:rPr lang="en-US" dirty="0" smtClean="0"/>
              <a:t>		</a:t>
            </a:r>
            <a:r>
              <a:rPr lang="en-US" sz="3200" dirty="0" smtClean="0"/>
              <a:t>BD</a:t>
            </a:r>
            <a:r>
              <a:rPr lang="sr-Latn-RS" sz="3200" dirty="0" smtClean="0"/>
              <a:t>P</a:t>
            </a:r>
            <a:r>
              <a:rPr lang="en-US" sz="3200" dirty="0" smtClean="0"/>
              <a:t> </a:t>
            </a:r>
            <a:r>
              <a:rPr lang="en-US" sz="3200" dirty="0"/>
              <a:t>= </a:t>
            </a:r>
            <a:r>
              <a:rPr lang="sr-Latn-RS" sz="3200" dirty="0" smtClean="0"/>
              <a:t>B</a:t>
            </a:r>
            <a:r>
              <a:rPr lang="en-US" sz="3200" dirty="0" smtClean="0"/>
              <a:t> </a:t>
            </a:r>
            <a:r>
              <a:rPr lang="en-US" sz="3200" dirty="0"/>
              <a:t>x D</a:t>
            </a:r>
          </a:p>
          <a:p>
            <a:pPr lvl="1"/>
            <a:r>
              <a:rPr lang="sr-Cyrl-RS" sz="3200" dirty="0" smtClean="0"/>
              <a:t>Мери се у битовима</a:t>
            </a:r>
            <a:endParaRPr lang="en-US" sz="3733" dirty="0"/>
          </a:p>
          <a:p>
            <a:pPr lvl="1"/>
            <a:r>
              <a:rPr lang="sr-Cyrl-RS" sz="3200" dirty="0" smtClean="0"/>
              <a:t>Мали за канале у локалним мрежама</a:t>
            </a:r>
            <a:r>
              <a:rPr lang="sr-Latn-RS" sz="3200" dirty="0" smtClean="0"/>
              <a:t> </a:t>
            </a:r>
            <a:r>
              <a:rPr lang="sr-Cyrl-RS" sz="3200" dirty="0" smtClean="0"/>
              <a:t>нпр. </a:t>
            </a:r>
            <a:r>
              <a:rPr lang="sr-Latn-RS" sz="3200" dirty="0" smtClean="0"/>
              <a:t>WiFi</a:t>
            </a:r>
            <a:r>
              <a:rPr lang="sr-Cyrl-RS" sz="3200" dirty="0" smtClean="0"/>
              <a:t>, </a:t>
            </a:r>
            <a:r>
              <a:rPr lang="sr-Latn-RS" sz="3200" dirty="0" smtClean="0"/>
              <a:t/>
            </a:r>
            <a:br>
              <a:rPr lang="sr-Latn-RS" sz="3200" dirty="0" smtClean="0"/>
            </a:br>
            <a:r>
              <a:rPr lang="sr-Cyrl-RS" sz="3200" dirty="0" smtClean="0"/>
              <a:t>велики за „велике дебеле“ канале</a:t>
            </a:r>
            <a:endParaRPr lang="en-US" sz="3200" dirty="0"/>
          </a:p>
        </p:txBody>
      </p:sp>
      <p:grpSp>
        <p:nvGrpSpPr>
          <p:cNvPr id="8" name="Group 7"/>
          <p:cNvGrpSpPr/>
          <p:nvPr/>
        </p:nvGrpSpPr>
        <p:grpSpPr>
          <a:xfrm>
            <a:off x="2455134" y="2054019"/>
            <a:ext cx="3556000" cy="461665"/>
            <a:chOff x="1676400" y="1759632"/>
            <a:chExt cx="2667000" cy="346249"/>
          </a:xfrm>
        </p:grpSpPr>
        <p:sp>
          <p:nvSpPr>
            <p:cNvPr id="6" name="Line 6"/>
            <p:cNvSpPr>
              <a:spLocks noChangeShapeType="1"/>
            </p:cNvSpPr>
            <p:nvPr/>
          </p:nvSpPr>
          <p:spPr bwMode="auto">
            <a:xfrm>
              <a:off x="1676400" y="2038350"/>
              <a:ext cx="2667000" cy="0"/>
            </a:xfrm>
            <a:prstGeom prst="line">
              <a:avLst/>
            </a:prstGeom>
            <a:noFill/>
            <a:ln w="228600">
              <a:solidFill>
                <a:schemeClr val="bg2">
                  <a:lumMod val="75000"/>
                </a:schemeClr>
              </a:solidFill>
              <a:miter lim="800000"/>
              <a:headEnd/>
              <a:tailEnd type="triangle" w="sm" len="sm"/>
            </a:ln>
          </p:spPr>
          <p:txBody>
            <a:bodyPr wrap="square">
              <a:spAutoFit/>
            </a:bodyPr>
            <a:lstStyle/>
            <a:p>
              <a:endParaRPr lang="en-US" sz="2400"/>
            </a:p>
          </p:txBody>
        </p:sp>
        <p:sp>
          <p:nvSpPr>
            <p:cNvPr id="7" name="AutoShape 8"/>
            <p:cNvSpPr>
              <a:spLocks noChangeArrowheads="1"/>
            </p:cNvSpPr>
            <p:nvPr/>
          </p:nvSpPr>
          <p:spPr bwMode="auto">
            <a:xfrm>
              <a:off x="2390775" y="1759632"/>
              <a:ext cx="1089026" cy="346249"/>
            </a:xfrm>
            <a:prstGeom prst="homePlate">
              <a:avLst>
                <a:gd name="adj" fmla="val 57832"/>
              </a:avLst>
            </a:prstGeom>
            <a:solidFill>
              <a:schemeClr val="accent3">
                <a:lumMod val="20000"/>
                <a:lumOff val="80000"/>
              </a:schemeClr>
            </a:solidFill>
            <a:ln w="9525">
              <a:solidFill>
                <a:schemeClr val="tx1"/>
              </a:solidFill>
              <a:miter lim="800000"/>
              <a:headEnd/>
              <a:tailEnd/>
            </a:ln>
          </p:spPr>
          <p:txBody>
            <a:bodyPr wrap="square" anchor="ctr">
              <a:spAutoFit/>
            </a:bodyPr>
            <a:lstStyle/>
            <a:p>
              <a:endParaRPr lang="en-US" sz="2400"/>
            </a:p>
          </p:txBody>
        </p:sp>
      </p:grpSp>
      <p:sp>
        <p:nvSpPr>
          <p:cNvPr id="2" name="Slide Number Placeholder 1"/>
          <p:cNvSpPr>
            <a:spLocks noGrp="1"/>
          </p:cNvSpPr>
          <p:nvPr>
            <p:ph type="sldNum" sz="quarter" idx="11"/>
          </p:nvPr>
        </p:nvSpPr>
        <p:spPr/>
        <p:txBody>
          <a:bodyPr/>
          <a:lstStyle/>
          <a:p>
            <a:fld id="{E7CA9478-788D-42C7-BC35-88005760C6DD}" type="slidenum">
              <a:rPr lang="en-US" smtClean="0"/>
              <a:t>11</a:t>
            </a:fld>
            <a:endParaRPr lang="en-US"/>
          </a:p>
        </p:txBody>
      </p:sp>
    </p:spTree>
    <p:extLst>
      <p:ext uri="{BB962C8B-B14F-4D97-AF65-F5344CB8AC3E}">
        <p14:creationId xmlns:p14="http://schemas.microsoft.com/office/powerpoint/2010/main" val="501080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RS" dirty="0" smtClean="0"/>
              <a:t>BDP </a:t>
            </a:r>
            <a:r>
              <a:rPr lang="sr-Cyrl-RS" dirty="0" smtClean="0"/>
              <a:t>пример</a:t>
            </a:r>
            <a:endParaRPr lang="en-US" dirty="0"/>
          </a:p>
        </p:txBody>
      </p:sp>
      <p:sp>
        <p:nvSpPr>
          <p:cNvPr id="5" name="Text Placeholder 4"/>
          <p:cNvSpPr>
            <a:spLocks noGrp="1"/>
          </p:cNvSpPr>
          <p:nvPr>
            <p:ph type="body" sz="quarter" idx="12"/>
          </p:nvPr>
        </p:nvSpPr>
        <p:spPr/>
        <p:txBody>
          <a:bodyPr>
            <a:normAutofit/>
          </a:bodyPr>
          <a:lstStyle/>
          <a:p>
            <a:r>
              <a:rPr lang="sr-Cyrl-RS" sz="3733" dirty="0" smtClean="0"/>
              <a:t>Слање нпр. од Перта до Сиднеја</a:t>
            </a:r>
            <a:endParaRPr lang="sr-Latn-RS" sz="3733" dirty="0" smtClean="0"/>
          </a:p>
          <a:p>
            <a:r>
              <a:rPr lang="sr-Cyrl-RS" sz="3733" dirty="0" smtClean="0"/>
              <a:t>Оптички канал</a:t>
            </a:r>
          </a:p>
          <a:p>
            <a:r>
              <a:rPr lang="sr-Cyrl-RS" sz="3733" dirty="0" smtClean="0"/>
              <a:t>Дугачак канал</a:t>
            </a:r>
            <a:endParaRPr lang="en-US" sz="3733" dirty="0"/>
          </a:p>
          <a:p>
            <a:pPr marL="533387" lvl="1" indent="0">
              <a:buNone/>
            </a:pPr>
            <a:r>
              <a:rPr lang="sr-Latn-RS" sz="3200" dirty="0"/>
              <a:t>B</a:t>
            </a:r>
            <a:r>
              <a:rPr lang="en-US" sz="3200" dirty="0" smtClean="0"/>
              <a:t>=40 Mb/s</a:t>
            </a:r>
            <a:r>
              <a:rPr lang="en-US" sz="3200" dirty="0"/>
              <a:t>, D=50 </a:t>
            </a:r>
            <a:r>
              <a:rPr lang="en-US" sz="3200" dirty="0" err="1"/>
              <a:t>ms</a:t>
            </a:r>
            <a:endParaRPr lang="en-US" sz="3200" dirty="0"/>
          </a:p>
        </p:txBody>
      </p:sp>
      <p:grpSp>
        <p:nvGrpSpPr>
          <p:cNvPr id="13" name="Group 12"/>
          <p:cNvGrpSpPr/>
          <p:nvPr/>
        </p:nvGrpSpPr>
        <p:grpSpPr>
          <a:xfrm>
            <a:off x="6096001" y="1508464"/>
            <a:ext cx="4775200" cy="4450672"/>
            <a:chOff x="4572000" y="1131348"/>
            <a:chExt cx="3581400" cy="3338004"/>
          </a:xfrm>
        </p:grpSpPr>
        <p:pic>
          <p:nvPicPr>
            <p:cNvPr id="2052" name="Picture 4" descr="http://openclipart.org/image/800px/svg_to_png/16210/MrTim_Australia_Out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31348"/>
              <a:ext cx="3581400" cy="3338004"/>
            </a:xfrm>
            <a:prstGeom prst="rect">
              <a:avLst/>
            </a:prstGeom>
            <a:noFill/>
            <a:extLst>
              <a:ext uri="{909E8E84-426E-40DD-AFC4-6F175D3DCCD1}">
                <a14:hiddenFill xmlns:a14="http://schemas.microsoft.com/office/drawing/2010/main">
                  <a:solidFill>
                    <a:srgbClr val="FFFFFF"/>
                  </a:solidFill>
                </a14:hiddenFill>
              </a:ext>
            </a:extLst>
          </p:spPr>
        </p:pic>
        <p:sp>
          <p:nvSpPr>
            <p:cNvPr id="11" name="Line 6"/>
            <p:cNvSpPr>
              <a:spLocks noChangeShapeType="1"/>
            </p:cNvSpPr>
            <p:nvPr/>
          </p:nvSpPr>
          <p:spPr bwMode="auto">
            <a:xfrm>
              <a:off x="4800600" y="3061216"/>
              <a:ext cx="3352800" cy="0"/>
            </a:xfrm>
            <a:prstGeom prst="line">
              <a:avLst/>
            </a:prstGeom>
            <a:noFill/>
            <a:ln w="254000">
              <a:solidFill>
                <a:schemeClr val="accent3">
                  <a:lumMod val="20000"/>
                  <a:lumOff val="80000"/>
                </a:schemeClr>
              </a:solidFill>
              <a:miter lim="800000"/>
              <a:headEnd/>
              <a:tailEnd type="triangle" w="sm" len="sm"/>
            </a:ln>
          </p:spPr>
          <p:txBody>
            <a:bodyPr wrap="square">
              <a:spAutoFit/>
            </a:bodyPr>
            <a:lstStyle/>
            <a:p>
              <a:endParaRPr lang="en-US" sz="2400" dirty="0"/>
            </a:p>
          </p:txBody>
        </p:sp>
        <p:sp>
          <p:nvSpPr>
            <p:cNvPr id="10" name="TextBox 9"/>
            <p:cNvSpPr txBox="1"/>
            <p:nvPr/>
          </p:nvSpPr>
          <p:spPr>
            <a:xfrm>
              <a:off x="4800600" y="2876550"/>
              <a:ext cx="3287198" cy="346249"/>
            </a:xfrm>
            <a:prstGeom prst="rect">
              <a:avLst/>
            </a:prstGeom>
            <a:noFill/>
          </p:spPr>
          <p:txBody>
            <a:bodyPr wrap="none" rtlCol="0">
              <a:spAutoFit/>
            </a:bodyPr>
            <a:lstStyle/>
            <a:p>
              <a:r>
                <a:rPr lang="en-US" sz="2400" dirty="0"/>
                <a:t>110101000010111010101001011</a:t>
              </a:r>
            </a:p>
          </p:txBody>
        </p:sp>
      </p:grpSp>
      <p:pic>
        <p:nvPicPr>
          <p:cNvPr id="2054" name="Picture 6" descr="http://openclipart.org/image/800px/svg_to_png/3955/mgsloan_Bo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80168">
            <a:off x="8225082" y="3336107"/>
            <a:ext cx="723061" cy="669587"/>
          </a:xfrm>
          <a:prstGeom prst="rect">
            <a:avLst/>
          </a:prstGeom>
          <a:noFill/>
        </p:spPr>
      </p:pic>
      <p:sp>
        <p:nvSpPr>
          <p:cNvPr id="2" name="Slide Number Placeholder 1"/>
          <p:cNvSpPr>
            <a:spLocks noGrp="1"/>
          </p:cNvSpPr>
          <p:nvPr>
            <p:ph type="sldNum" sz="quarter" idx="11"/>
          </p:nvPr>
        </p:nvSpPr>
        <p:spPr/>
        <p:txBody>
          <a:bodyPr/>
          <a:lstStyle/>
          <a:p>
            <a:fld id="{E7CA9478-788D-42C7-BC35-88005760C6DD}" type="slidenum">
              <a:rPr lang="en-US" smtClean="0"/>
              <a:t>12</a:t>
            </a:fld>
            <a:endParaRPr lang="en-US"/>
          </a:p>
        </p:txBody>
      </p:sp>
    </p:spTree>
    <p:extLst>
      <p:ext uri="{BB962C8B-B14F-4D97-AF65-F5344CB8AC3E}">
        <p14:creationId xmlns:p14="http://schemas.microsoft.com/office/powerpoint/2010/main" val="414530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RS" dirty="0" smtClean="0"/>
              <a:t>BDP </a:t>
            </a:r>
            <a:r>
              <a:rPr lang="sr-Cyrl-RS" dirty="0" smtClean="0"/>
              <a:t>пример</a:t>
            </a:r>
            <a:endParaRPr lang="en-US" dirty="0"/>
          </a:p>
        </p:txBody>
      </p:sp>
      <p:sp>
        <p:nvSpPr>
          <p:cNvPr id="5" name="Text Placeholder 4"/>
          <p:cNvSpPr>
            <a:spLocks noGrp="1"/>
          </p:cNvSpPr>
          <p:nvPr>
            <p:ph type="body" sz="quarter" idx="12"/>
          </p:nvPr>
        </p:nvSpPr>
        <p:spPr/>
        <p:txBody>
          <a:bodyPr>
            <a:normAutofit/>
          </a:bodyPr>
          <a:lstStyle/>
          <a:p>
            <a:r>
              <a:rPr lang="sr-Cyrl-RS" sz="3733" dirty="0" smtClean="0"/>
              <a:t>Слање нпр. од Перта до Сиднеја</a:t>
            </a:r>
            <a:endParaRPr lang="sr-Latn-RS" sz="3733" dirty="0" smtClean="0"/>
          </a:p>
          <a:p>
            <a:r>
              <a:rPr lang="sr-Cyrl-RS" sz="3733" dirty="0" smtClean="0"/>
              <a:t>Оптички канал</a:t>
            </a:r>
          </a:p>
          <a:p>
            <a:r>
              <a:rPr lang="sr-Cyrl-RS" sz="3733" dirty="0" smtClean="0"/>
              <a:t>Дугачак канал</a:t>
            </a:r>
            <a:endParaRPr lang="en-US" sz="3733" dirty="0"/>
          </a:p>
          <a:p>
            <a:pPr marL="533387" lvl="1" indent="0">
              <a:buNone/>
            </a:pPr>
            <a:r>
              <a:rPr lang="sr-Latn-RS" sz="3200" dirty="0"/>
              <a:t>B</a:t>
            </a:r>
            <a:r>
              <a:rPr lang="en-US" sz="3200" dirty="0" smtClean="0"/>
              <a:t>=40 Mb/s</a:t>
            </a:r>
            <a:r>
              <a:rPr lang="en-US" sz="3200" dirty="0"/>
              <a:t>, D=50 </a:t>
            </a:r>
            <a:r>
              <a:rPr lang="en-US" sz="3200" dirty="0" err="1" smtClean="0"/>
              <a:t>ms</a:t>
            </a:r>
            <a:endParaRPr lang="sr-Latn-RS" sz="3200" dirty="0" smtClean="0"/>
          </a:p>
          <a:p>
            <a:pPr marL="533387" lvl="1" indent="0">
              <a:buNone/>
            </a:pPr>
            <a:r>
              <a:rPr lang="en-US" sz="3200" dirty="0" smtClean="0"/>
              <a:t>BD</a:t>
            </a:r>
            <a:r>
              <a:rPr lang="sr-Latn-RS" sz="3200" dirty="0" smtClean="0"/>
              <a:t>P </a:t>
            </a:r>
            <a:r>
              <a:rPr lang="en-US" sz="3200" dirty="0" smtClean="0"/>
              <a:t>= </a:t>
            </a:r>
            <a:r>
              <a:rPr lang="en-US" sz="3200" dirty="0"/>
              <a:t>40 x 10</a:t>
            </a:r>
            <a:r>
              <a:rPr lang="en-US" sz="4267" baseline="30000" dirty="0"/>
              <a:t>6</a:t>
            </a:r>
            <a:r>
              <a:rPr lang="en-US" sz="3200" baseline="30000" dirty="0"/>
              <a:t> </a:t>
            </a:r>
            <a:r>
              <a:rPr lang="en-US" sz="3200" dirty="0"/>
              <a:t>x 50 x 10</a:t>
            </a:r>
            <a:r>
              <a:rPr lang="en-US" sz="4267" baseline="30000" dirty="0"/>
              <a:t>-3</a:t>
            </a:r>
            <a:r>
              <a:rPr lang="en-US" sz="3200" dirty="0"/>
              <a:t> </a:t>
            </a:r>
            <a:r>
              <a:rPr lang="en-US" sz="3200" dirty="0" smtClean="0"/>
              <a:t>b </a:t>
            </a:r>
            <a:endParaRPr lang="en-US" sz="3200" dirty="0"/>
          </a:p>
          <a:p>
            <a:pPr marL="533387" lvl="1" indent="0">
              <a:lnSpc>
                <a:spcPct val="80000"/>
              </a:lnSpc>
              <a:buNone/>
            </a:pPr>
            <a:r>
              <a:rPr lang="en-US" sz="3200" dirty="0"/>
              <a:t>	= 2000 </a:t>
            </a:r>
            <a:r>
              <a:rPr lang="en-US" sz="3200" dirty="0" smtClean="0"/>
              <a:t>Kb</a:t>
            </a:r>
            <a:endParaRPr lang="en-US" sz="3200" dirty="0"/>
          </a:p>
          <a:p>
            <a:pPr marL="533387" lvl="1" indent="0">
              <a:lnSpc>
                <a:spcPct val="80000"/>
              </a:lnSpc>
              <a:buNone/>
            </a:pPr>
            <a:r>
              <a:rPr lang="en-US" sz="3200" dirty="0"/>
              <a:t>	= 250 </a:t>
            </a:r>
            <a:r>
              <a:rPr lang="en-US" sz="3200" dirty="0" smtClean="0"/>
              <a:t>KB</a:t>
            </a:r>
            <a:endParaRPr lang="sr-Latn-RS" sz="3200" dirty="0" smtClean="0"/>
          </a:p>
          <a:p>
            <a:pPr marL="533387" indent="-457200">
              <a:lnSpc>
                <a:spcPct val="80000"/>
              </a:lnSpc>
            </a:pPr>
            <a:r>
              <a:rPr lang="sr-Cyrl-RS" sz="3600" dirty="0" smtClean="0"/>
              <a:t>Ово се сматра великим </a:t>
            </a:r>
            <a:r>
              <a:rPr lang="sr-Latn-RS" sz="3600" dirty="0" smtClean="0"/>
              <a:t>BDP-</a:t>
            </a:r>
            <a:r>
              <a:rPr lang="sr-Cyrl-RS" sz="3600" dirty="0" smtClean="0"/>
              <a:t>ом. </a:t>
            </a:r>
            <a:endParaRPr lang="en-US" sz="3600" dirty="0"/>
          </a:p>
          <a:p>
            <a:pPr marL="533387" lvl="1" indent="0">
              <a:buNone/>
            </a:pPr>
            <a:endParaRPr lang="en-US" sz="3200" dirty="0"/>
          </a:p>
        </p:txBody>
      </p:sp>
      <p:grpSp>
        <p:nvGrpSpPr>
          <p:cNvPr id="13" name="Group 12"/>
          <p:cNvGrpSpPr/>
          <p:nvPr/>
        </p:nvGrpSpPr>
        <p:grpSpPr>
          <a:xfrm>
            <a:off x="6096001" y="1508464"/>
            <a:ext cx="4775200" cy="4450672"/>
            <a:chOff x="4572000" y="1131348"/>
            <a:chExt cx="3581400" cy="3338004"/>
          </a:xfrm>
        </p:grpSpPr>
        <p:pic>
          <p:nvPicPr>
            <p:cNvPr id="2052" name="Picture 4" descr="http://openclipart.org/image/800px/svg_to_png/16210/MrTim_Australia_Out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31348"/>
              <a:ext cx="3581400" cy="3338004"/>
            </a:xfrm>
            <a:prstGeom prst="rect">
              <a:avLst/>
            </a:prstGeom>
            <a:noFill/>
            <a:extLst>
              <a:ext uri="{909E8E84-426E-40DD-AFC4-6F175D3DCCD1}">
                <a14:hiddenFill xmlns:a14="http://schemas.microsoft.com/office/drawing/2010/main">
                  <a:solidFill>
                    <a:srgbClr val="FFFFFF"/>
                  </a:solidFill>
                </a14:hiddenFill>
              </a:ext>
            </a:extLst>
          </p:spPr>
        </p:pic>
        <p:sp>
          <p:nvSpPr>
            <p:cNvPr id="11" name="Line 6"/>
            <p:cNvSpPr>
              <a:spLocks noChangeShapeType="1"/>
            </p:cNvSpPr>
            <p:nvPr/>
          </p:nvSpPr>
          <p:spPr bwMode="auto">
            <a:xfrm>
              <a:off x="4800600" y="3061216"/>
              <a:ext cx="3352800" cy="0"/>
            </a:xfrm>
            <a:prstGeom prst="line">
              <a:avLst/>
            </a:prstGeom>
            <a:noFill/>
            <a:ln w="254000">
              <a:solidFill>
                <a:schemeClr val="accent3">
                  <a:lumMod val="20000"/>
                  <a:lumOff val="80000"/>
                </a:schemeClr>
              </a:solidFill>
              <a:miter lim="800000"/>
              <a:headEnd/>
              <a:tailEnd type="triangle" w="sm" len="sm"/>
            </a:ln>
          </p:spPr>
          <p:txBody>
            <a:bodyPr wrap="square">
              <a:spAutoFit/>
            </a:bodyPr>
            <a:lstStyle/>
            <a:p>
              <a:endParaRPr lang="en-US" sz="2400" dirty="0"/>
            </a:p>
          </p:txBody>
        </p:sp>
        <p:sp>
          <p:nvSpPr>
            <p:cNvPr id="10" name="TextBox 9"/>
            <p:cNvSpPr txBox="1"/>
            <p:nvPr/>
          </p:nvSpPr>
          <p:spPr>
            <a:xfrm>
              <a:off x="4800600" y="2876550"/>
              <a:ext cx="3287198" cy="346249"/>
            </a:xfrm>
            <a:prstGeom prst="rect">
              <a:avLst/>
            </a:prstGeom>
            <a:noFill/>
          </p:spPr>
          <p:txBody>
            <a:bodyPr wrap="none" rtlCol="0">
              <a:spAutoFit/>
            </a:bodyPr>
            <a:lstStyle/>
            <a:p>
              <a:r>
                <a:rPr lang="en-US" sz="2400" dirty="0"/>
                <a:t>110101000010111010101001011</a:t>
              </a:r>
            </a:p>
          </p:txBody>
        </p:sp>
      </p:grpSp>
      <p:pic>
        <p:nvPicPr>
          <p:cNvPr id="2054" name="Picture 6" descr="http://openclipart.org/image/800px/svg_to_png/3955/mgsloan_Bo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80168">
            <a:off x="8225082" y="3336107"/>
            <a:ext cx="723061" cy="669587"/>
          </a:xfrm>
          <a:prstGeom prst="rect">
            <a:avLst/>
          </a:prstGeom>
          <a:noFill/>
        </p:spPr>
      </p:pic>
      <p:sp>
        <p:nvSpPr>
          <p:cNvPr id="2" name="Slide Number Placeholder 1"/>
          <p:cNvSpPr>
            <a:spLocks noGrp="1"/>
          </p:cNvSpPr>
          <p:nvPr>
            <p:ph type="sldNum" sz="quarter" idx="11"/>
          </p:nvPr>
        </p:nvSpPr>
        <p:spPr/>
        <p:txBody>
          <a:bodyPr/>
          <a:lstStyle/>
          <a:p>
            <a:fld id="{E7CA9478-788D-42C7-BC35-88005760C6DD}" type="slidenum">
              <a:rPr lang="en-US" smtClean="0"/>
              <a:t>13</a:t>
            </a:fld>
            <a:endParaRPr lang="en-US"/>
          </a:p>
        </p:txBody>
      </p:sp>
    </p:spTree>
    <p:extLst>
      <p:ext uri="{BB962C8B-B14F-4D97-AF65-F5344CB8AC3E}">
        <p14:creationId xmlns:p14="http://schemas.microsoft.com/office/powerpoint/2010/main" val="4007863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sr-Cyrl-RS" dirty="0" smtClean="0"/>
              <a:t>Физички слој</a:t>
            </a:r>
            <a:endParaRPr lang="en-US" dirty="0"/>
          </a:p>
        </p:txBody>
      </p:sp>
      <p:sp>
        <p:nvSpPr>
          <p:cNvPr id="7" name="Text Placeholder 6"/>
          <p:cNvSpPr>
            <a:spLocks noGrp="1"/>
          </p:cNvSpPr>
          <p:nvPr>
            <p:ph type="body" idx="1"/>
          </p:nvPr>
        </p:nvSpPr>
        <p:spPr/>
        <p:txBody>
          <a:bodyPr>
            <a:normAutofit/>
          </a:bodyPr>
          <a:lstStyle/>
          <a:p>
            <a:r>
              <a:rPr lang="sr-Cyrl-RS" dirty="0" smtClean="0"/>
              <a:t>Типови комуникационих медија (канала)</a:t>
            </a:r>
            <a:endParaRPr lang="en-US" dirty="0"/>
          </a:p>
        </p:txBody>
      </p:sp>
      <p:sp>
        <p:nvSpPr>
          <p:cNvPr id="3" name="Slide Number Placeholder 2"/>
          <p:cNvSpPr>
            <a:spLocks noGrp="1"/>
          </p:cNvSpPr>
          <p:nvPr>
            <p:ph type="sldNum" sz="quarter" idx="12"/>
          </p:nvPr>
        </p:nvSpPr>
        <p:spPr/>
        <p:txBody>
          <a:bodyPr/>
          <a:lstStyle/>
          <a:p>
            <a:fld id="{0B2C1225-ADCC-464A-9CFC-236159A2E701}" type="slidenum">
              <a:rPr lang="sr-Latn-RS" smtClean="0"/>
              <a:t>14</a:t>
            </a:fld>
            <a:endParaRPr lang="sr-Latn-RS"/>
          </a:p>
        </p:txBody>
      </p:sp>
    </p:spTree>
    <p:extLst>
      <p:ext uri="{BB962C8B-B14F-4D97-AF65-F5344CB8AC3E}">
        <p14:creationId xmlns:p14="http://schemas.microsoft.com/office/powerpoint/2010/main" val="1426983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Комуникациони медијум</a:t>
            </a:r>
            <a:endParaRPr lang="en-US" dirty="0"/>
          </a:p>
        </p:txBody>
      </p:sp>
      <p:sp>
        <p:nvSpPr>
          <p:cNvPr id="5" name="Text Placeholder 4"/>
          <p:cNvSpPr>
            <a:spLocks noGrp="1"/>
          </p:cNvSpPr>
          <p:nvPr>
            <p:ph type="body" sz="quarter" idx="12"/>
          </p:nvPr>
        </p:nvSpPr>
        <p:spPr/>
        <p:txBody>
          <a:bodyPr>
            <a:normAutofit/>
          </a:bodyPr>
          <a:lstStyle/>
          <a:p>
            <a:r>
              <a:rPr lang="sr-Cyrl-RS" sz="3733" u="sng" dirty="0" smtClean="0"/>
              <a:t>Медијум</a:t>
            </a:r>
            <a:r>
              <a:rPr lang="en-US" sz="3733" dirty="0" smtClean="0"/>
              <a:t> </a:t>
            </a:r>
            <a:r>
              <a:rPr lang="sr-Cyrl-RS" sz="3733" dirty="0" smtClean="0"/>
              <a:t>пропагира</a:t>
            </a:r>
            <a:r>
              <a:rPr lang="en-US" sz="3733" dirty="0" smtClean="0"/>
              <a:t> </a:t>
            </a:r>
            <a:r>
              <a:rPr lang="sr-Cyrl-RS" sz="3733" u="sng" dirty="0" smtClean="0"/>
              <a:t>сигнал</a:t>
            </a:r>
            <a:r>
              <a:rPr lang="en-US" sz="3733" dirty="0" smtClean="0"/>
              <a:t> </a:t>
            </a:r>
            <a:r>
              <a:rPr lang="sr-Cyrl-RS" sz="3733" dirty="0" smtClean="0"/>
              <a:t>са информацијама у виду битова</a:t>
            </a:r>
            <a:endParaRPr lang="en-US" sz="3733" dirty="0"/>
          </a:p>
          <a:p>
            <a:r>
              <a:rPr lang="sr-Cyrl-RS" sz="3733" dirty="0" smtClean="0"/>
              <a:t>Три основна типа медија су:</a:t>
            </a:r>
            <a:endParaRPr lang="en-US" sz="3733" dirty="0"/>
          </a:p>
          <a:p>
            <a:pPr lvl="1"/>
            <a:r>
              <a:rPr lang="sr-Cyrl-RS" sz="3200" dirty="0" smtClean="0"/>
              <a:t>Жичани</a:t>
            </a:r>
            <a:endParaRPr lang="en-US" sz="3200" dirty="0"/>
          </a:p>
          <a:p>
            <a:pPr lvl="1"/>
            <a:r>
              <a:rPr lang="sr-Cyrl-RS" sz="3200" dirty="0" smtClean="0"/>
              <a:t>Оптички (оптички каблови)</a:t>
            </a:r>
            <a:endParaRPr lang="en-US" sz="3200" dirty="0"/>
          </a:p>
          <a:p>
            <a:pPr lvl="1"/>
            <a:r>
              <a:rPr lang="sr-Cyrl-RS" sz="3200" dirty="0" smtClean="0"/>
              <a:t>Бежични</a:t>
            </a:r>
            <a:endParaRPr lang="en-US" sz="3200" dirty="0"/>
          </a:p>
        </p:txBody>
      </p:sp>
      <p:sp>
        <p:nvSpPr>
          <p:cNvPr id="2" name="Slide Number Placeholder 1"/>
          <p:cNvSpPr>
            <a:spLocks noGrp="1"/>
          </p:cNvSpPr>
          <p:nvPr>
            <p:ph type="sldNum" sz="quarter" idx="11"/>
          </p:nvPr>
        </p:nvSpPr>
        <p:spPr/>
        <p:txBody>
          <a:bodyPr/>
          <a:lstStyle/>
          <a:p>
            <a:fld id="{E7CA9478-788D-42C7-BC35-88005760C6DD}" type="slidenum">
              <a:rPr lang="en-US" smtClean="0"/>
              <a:t>15</a:t>
            </a:fld>
            <a:endParaRPr lang="en-US"/>
          </a:p>
        </p:txBody>
      </p:sp>
    </p:spTree>
    <p:extLst>
      <p:ext uri="{BB962C8B-B14F-4D97-AF65-F5344CB8AC3E}">
        <p14:creationId xmlns:p14="http://schemas.microsoft.com/office/powerpoint/2010/main" val="4195588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5640" y="285151"/>
            <a:ext cx="10515600" cy="1325563"/>
          </a:xfrm>
        </p:spPr>
        <p:txBody>
          <a:bodyPr/>
          <a:lstStyle/>
          <a:p>
            <a:r>
              <a:rPr lang="sr-Cyrl-RS" dirty="0" smtClean="0"/>
              <a:t>Да ли смо нешто заборавили</a:t>
            </a:r>
            <a:r>
              <a:rPr lang="en-US" dirty="0"/>
              <a:t>?</a:t>
            </a:r>
            <a:endParaRPr lang="sr-Latn-RS" dirty="0"/>
          </a:p>
        </p:txBody>
      </p:sp>
      <p:sp>
        <p:nvSpPr>
          <p:cNvPr id="5" name="Content Placeholder 2"/>
          <p:cNvSpPr txBox="1">
            <a:spLocks/>
          </p:cNvSpPr>
          <p:nvPr/>
        </p:nvSpPr>
        <p:spPr>
          <a:xfrm>
            <a:off x="820386" y="1683491"/>
            <a:ext cx="7790214" cy="46000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Cyrl-RS" dirty="0" smtClean="0"/>
              <a:t>Зашто не бисмо слали податке</a:t>
            </a:r>
            <a:r>
              <a:rPr lang="en-US" dirty="0" smtClean="0"/>
              <a:t> </a:t>
            </a:r>
            <a:r>
              <a:rPr lang="sr-Cyrl-RS" dirty="0" smtClean="0"/>
              <a:t>на хард диску или </a:t>
            </a:r>
            <a:r>
              <a:rPr lang="sr-Latn-RS" dirty="0" smtClean="0"/>
              <a:t>DVD-</a:t>
            </a:r>
            <a:r>
              <a:rPr lang="en-US" dirty="0" smtClean="0"/>
              <a:t>y</a:t>
            </a:r>
            <a:r>
              <a:rPr lang="sr-Cyrl-RS" dirty="0" smtClean="0"/>
              <a:t> поштом</a:t>
            </a:r>
            <a:r>
              <a:rPr lang="en-US" dirty="0"/>
              <a:t>?</a:t>
            </a:r>
            <a:endParaRPr lang="en-US" dirty="0" smtClean="0"/>
          </a:p>
          <a:p>
            <a:pPr lvl="1"/>
            <a:r>
              <a:rPr lang="sr-Cyrl-RS" dirty="0" smtClean="0"/>
              <a:t>Нпр. </a:t>
            </a:r>
            <a:r>
              <a:rPr lang="sr-Cyrl-RS" dirty="0"/>
              <a:t>к</a:t>
            </a:r>
            <a:r>
              <a:rPr lang="sr-Cyrl-RS" dirty="0" smtClean="0"/>
              <a:t>утија са </a:t>
            </a:r>
            <a:r>
              <a:rPr lang="sr-Latn-RS" dirty="0" smtClean="0"/>
              <a:t>1000 </a:t>
            </a:r>
            <a:r>
              <a:rPr lang="sr-Cyrl-RS" dirty="0" smtClean="0"/>
              <a:t>дискова од по </a:t>
            </a:r>
            <a:r>
              <a:rPr lang="en-US" dirty="0" smtClean="0"/>
              <a:t>800GB (6400 Tb)</a:t>
            </a:r>
          </a:p>
          <a:p>
            <a:pPr lvl="1"/>
            <a:r>
              <a:rPr lang="sr-Cyrl-RS" dirty="0" smtClean="0"/>
              <a:t>Испорука траје један дан </a:t>
            </a:r>
            <a:r>
              <a:rPr lang="en-US" dirty="0" smtClean="0"/>
              <a:t>(86,400 s)</a:t>
            </a:r>
          </a:p>
          <a:p>
            <a:pPr lvl="1"/>
            <a:r>
              <a:rPr lang="sr-Cyrl-RS" dirty="0" smtClean="0"/>
              <a:t>Проток је око </a:t>
            </a:r>
            <a:r>
              <a:rPr lang="en-US" dirty="0" smtClean="0"/>
              <a:t>70 Gb/s. </a:t>
            </a:r>
          </a:p>
          <a:p>
            <a:r>
              <a:rPr lang="sr-Cyrl-RS" dirty="0" smtClean="0"/>
              <a:t>Овај проток не може да оствари ниједна дужа мрежа</a:t>
            </a:r>
            <a:r>
              <a:rPr lang="en-US" dirty="0" smtClean="0"/>
              <a:t>!</a:t>
            </a:r>
          </a:p>
          <a:p>
            <a:r>
              <a:rPr lang="sr-Cyrl-RS" dirty="0" smtClean="0"/>
              <a:t>Шта је, међутим, лоше овде</a:t>
            </a:r>
            <a:r>
              <a:rPr lang="en-US" dirty="0" smtClean="0"/>
              <a:t>?</a:t>
            </a:r>
          </a:p>
          <a:p>
            <a:pPr lvl="1"/>
            <a:endParaRPr lang="en-US" dirty="0"/>
          </a:p>
        </p:txBody>
      </p:sp>
      <p:sp>
        <p:nvSpPr>
          <p:cNvPr id="4" name="Slide Number Placeholder 3"/>
          <p:cNvSpPr>
            <a:spLocks noGrp="1"/>
          </p:cNvSpPr>
          <p:nvPr>
            <p:ph type="sldNum" sz="quarter" idx="11"/>
          </p:nvPr>
        </p:nvSpPr>
        <p:spPr/>
        <p:txBody>
          <a:bodyPr/>
          <a:lstStyle/>
          <a:p>
            <a:fld id="{E7CA9478-788D-42C7-BC35-88005760C6DD}" type="slidenum">
              <a:rPr lang="en-US" smtClean="0"/>
              <a:t>16</a:t>
            </a:fld>
            <a:endParaRPr lang="en-US"/>
          </a:p>
        </p:txBody>
      </p:sp>
    </p:spTree>
    <p:extLst>
      <p:ext uri="{BB962C8B-B14F-4D97-AF65-F5344CB8AC3E}">
        <p14:creationId xmlns:p14="http://schemas.microsoft.com/office/powerpoint/2010/main" val="25014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Жичани – </a:t>
            </a:r>
            <a:r>
              <a:rPr lang="sr-Cyrl-RS" dirty="0" smtClean="0"/>
              <a:t>упредена </a:t>
            </a:r>
            <a:r>
              <a:rPr lang="sr-Cyrl-RS" dirty="0" smtClean="0"/>
              <a:t>парица</a:t>
            </a:r>
            <a:r>
              <a:rPr lang="sr-Latn-RS" dirty="0"/>
              <a:t/>
            </a:r>
            <a:br>
              <a:rPr lang="sr-Latn-RS" dirty="0"/>
            </a:br>
            <a:r>
              <a:rPr lang="sr-Latn-RS" sz="2800" dirty="0" smtClean="0"/>
              <a:t>(UTP – unshielded twisted pair)</a:t>
            </a:r>
            <a:endParaRPr lang="en-US" sz="2800" dirty="0"/>
          </a:p>
        </p:txBody>
      </p:sp>
      <p:sp>
        <p:nvSpPr>
          <p:cNvPr id="13" name="Text Placeholder 12"/>
          <p:cNvSpPr>
            <a:spLocks noGrp="1"/>
          </p:cNvSpPr>
          <p:nvPr>
            <p:ph type="body" sz="quarter" idx="12"/>
          </p:nvPr>
        </p:nvSpPr>
        <p:spPr>
          <a:xfrm>
            <a:off x="332315" y="1441024"/>
            <a:ext cx="7620000" cy="4775200"/>
          </a:xfrm>
        </p:spPr>
        <p:txBody>
          <a:bodyPr>
            <a:normAutofit/>
          </a:bodyPr>
          <a:lstStyle/>
          <a:p>
            <a:r>
              <a:rPr lang="sr-Cyrl-RS" sz="3733" dirty="0" smtClean="0"/>
              <a:t>Веома чест</a:t>
            </a:r>
            <a:r>
              <a:rPr lang="en-US" sz="3733" dirty="0" smtClean="0"/>
              <a:t>; </a:t>
            </a:r>
            <a:r>
              <a:rPr lang="sr-Cyrl-RS" sz="3733" dirty="0" smtClean="0"/>
              <a:t>користи се за </a:t>
            </a:r>
            <a:r>
              <a:rPr lang="sr-Latn-RS" sz="3733" dirty="0" smtClean="0"/>
              <a:t>LAN </a:t>
            </a:r>
            <a:r>
              <a:rPr lang="sr-Cyrl-RS" sz="3733" dirty="0" smtClean="0"/>
              <a:t>каблове и код телефонских линија</a:t>
            </a:r>
            <a:endParaRPr lang="sr-Cyrl-RS" sz="3733" dirty="0"/>
          </a:p>
          <a:p>
            <a:pPr lvl="1"/>
            <a:r>
              <a:rPr lang="sr-Cyrl-RS" dirty="0" smtClean="0"/>
              <a:t>Увртањем се умањују сметње</a:t>
            </a:r>
            <a:endParaRPr lang="en-US" dirty="0"/>
          </a:p>
        </p:txBody>
      </p:sp>
      <p:grpSp>
        <p:nvGrpSpPr>
          <p:cNvPr id="14" name="Group 13"/>
          <p:cNvGrpSpPr/>
          <p:nvPr/>
        </p:nvGrpSpPr>
        <p:grpSpPr>
          <a:xfrm>
            <a:off x="0" y="3023468"/>
            <a:ext cx="7273979" cy="3707586"/>
            <a:chOff x="6006255" y="2287419"/>
            <a:chExt cx="6047171" cy="3082274"/>
          </a:xfrm>
        </p:grpSpPr>
        <p:pic>
          <p:nvPicPr>
            <p:cNvPr id="9" name="Picture 7" descr="02-03"/>
            <p:cNvPicPr>
              <a:picLocks noChangeAspect="1" noChangeArrowheads="1"/>
            </p:cNvPicPr>
            <p:nvPr/>
          </p:nvPicPr>
          <p:blipFill>
            <a:blip r:embed="rId3" cstate="print"/>
            <a:srcRect/>
            <a:stretch>
              <a:fillRect/>
            </a:stretch>
          </p:blipFill>
          <p:spPr bwMode="auto">
            <a:xfrm>
              <a:off x="6601953" y="3139725"/>
              <a:ext cx="5451473" cy="2229968"/>
            </a:xfrm>
            <a:prstGeom prst="rect">
              <a:avLst/>
            </a:prstGeom>
            <a:noFill/>
          </p:spPr>
        </p:pic>
        <p:sp>
          <p:nvSpPr>
            <p:cNvPr id="10" name="Rectangle 9"/>
            <p:cNvSpPr/>
            <p:nvPr/>
          </p:nvSpPr>
          <p:spPr bwMode="auto">
            <a:xfrm>
              <a:off x="6006255" y="2848067"/>
              <a:ext cx="2345281" cy="398698"/>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400">
                <a:latin typeface="Arial" charset="0"/>
              </a:endParaRPr>
            </a:p>
          </p:txBody>
        </p:sp>
        <p:sp>
          <p:nvSpPr>
            <p:cNvPr id="12" name="TextBox 11"/>
            <p:cNvSpPr txBox="1"/>
            <p:nvPr/>
          </p:nvSpPr>
          <p:spPr>
            <a:xfrm>
              <a:off x="7019817" y="2287419"/>
              <a:ext cx="2839058" cy="759181"/>
            </a:xfrm>
            <a:prstGeom prst="rect">
              <a:avLst/>
            </a:prstGeom>
            <a:noFill/>
          </p:spPr>
          <p:txBody>
            <a:bodyPr wrap="square" rtlCol="0">
              <a:spAutoFit/>
            </a:bodyPr>
            <a:lstStyle/>
            <a:p>
              <a:r>
                <a:rPr lang="en-US" sz="2667" dirty="0" smtClean="0"/>
                <a:t>UTP </a:t>
              </a:r>
              <a:r>
                <a:rPr lang="sr-Cyrl-RS" sz="2667" dirty="0" smtClean="0"/>
                <a:t>кабл категорије 5 са 4 </a:t>
              </a:r>
              <a:r>
                <a:rPr lang="sr-Cyrl-RS" sz="2667" dirty="0" smtClean="0"/>
                <a:t>упредена пара</a:t>
              </a:r>
              <a:endParaRPr lang="en-US" sz="2667" dirty="0"/>
            </a:p>
          </p:txBody>
        </p:sp>
      </p:grpSp>
      <p:sp>
        <p:nvSpPr>
          <p:cNvPr id="2" name="Slide Number Placeholder 1"/>
          <p:cNvSpPr>
            <a:spLocks noGrp="1"/>
          </p:cNvSpPr>
          <p:nvPr>
            <p:ph type="sldNum" sz="quarter" idx="11"/>
          </p:nvPr>
        </p:nvSpPr>
        <p:spPr/>
        <p:txBody>
          <a:bodyPr/>
          <a:lstStyle/>
          <a:p>
            <a:fld id="{E7CA9478-788D-42C7-BC35-88005760C6DD}" type="slidenum">
              <a:rPr lang="en-US" smtClean="0"/>
              <a:t>17</a:t>
            </a:fld>
            <a:endParaRPr lang="en-US"/>
          </a:p>
        </p:txBody>
      </p:sp>
    </p:spTree>
    <p:extLst>
      <p:ext uri="{BB962C8B-B14F-4D97-AF65-F5344CB8AC3E}">
        <p14:creationId xmlns:p14="http://schemas.microsoft.com/office/powerpoint/2010/main" val="751901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Жичани</a:t>
            </a:r>
            <a:r>
              <a:rPr lang="en-US" dirty="0" smtClean="0"/>
              <a:t> – </a:t>
            </a:r>
            <a:r>
              <a:rPr lang="sr-Cyrl-RS" dirty="0"/>
              <a:t>к</a:t>
            </a:r>
            <a:r>
              <a:rPr lang="sr-Cyrl-RS" dirty="0" smtClean="0"/>
              <a:t>оаксијални кабл</a:t>
            </a:r>
            <a:endParaRPr lang="en-US" dirty="0"/>
          </a:p>
        </p:txBody>
      </p:sp>
      <p:sp>
        <p:nvSpPr>
          <p:cNvPr id="13" name="Text Placeholder 12"/>
          <p:cNvSpPr>
            <a:spLocks noGrp="1"/>
          </p:cNvSpPr>
          <p:nvPr>
            <p:ph idx="1"/>
          </p:nvPr>
        </p:nvSpPr>
        <p:spPr>
          <a:xfrm>
            <a:off x="516367" y="1825625"/>
            <a:ext cx="11456894" cy="4351338"/>
          </a:xfrm>
        </p:spPr>
        <p:txBody>
          <a:bodyPr>
            <a:normAutofit/>
          </a:bodyPr>
          <a:lstStyle/>
          <a:p>
            <a:r>
              <a:rPr lang="sr-Cyrl-RS" sz="3733" dirty="0" smtClean="0"/>
              <a:t>Такође чест. Боља заштита даје и боље перформансе</a:t>
            </a:r>
            <a:endParaRPr lang="en-US" sz="3733" dirty="0"/>
          </a:p>
          <a:p>
            <a:endParaRPr lang="en-US" sz="3733" dirty="0"/>
          </a:p>
          <a:p>
            <a:endParaRPr lang="en-US" sz="3733" dirty="0"/>
          </a:p>
          <a:p>
            <a:endParaRPr lang="en-US" sz="3733" dirty="0"/>
          </a:p>
          <a:p>
            <a:endParaRPr lang="sr-Cyrl-RS" sz="3733" dirty="0" smtClean="0"/>
          </a:p>
          <a:p>
            <a:r>
              <a:rPr lang="sr-Cyrl-RS" sz="3733" dirty="0" smtClean="0"/>
              <a:t>Други типови жица такође могу да преносе податке, нпр. електричне жице за провођење струје.</a:t>
            </a:r>
            <a:endParaRPr lang="en-US" sz="3200" dirty="0"/>
          </a:p>
        </p:txBody>
      </p:sp>
      <p:pic>
        <p:nvPicPr>
          <p:cNvPr id="15" name="Picture 2"/>
          <p:cNvPicPr>
            <a:picLocks noChangeAspect="1" noChangeArrowheads="1"/>
          </p:cNvPicPr>
          <p:nvPr/>
        </p:nvPicPr>
        <p:blipFill>
          <a:blip r:embed="rId3" cstate="print"/>
          <a:srcRect/>
          <a:stretch>
            <a:fillRect/>
          </a:stretch>
        </p:blipFill>
        <p:spPr bwMode="auto">
          <a:xfrm>
            <a:off x="951455" y="2393837"/>
            <a:ext cx="9781117" cy="2349987"/>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B2C1225-ADCC-464A-9CFC-236159A2E701}" type="slidenum">
              <a:rPr lang="sr-Latn-RS" smtClean="0"/>
              <a:t>18</a:t>
            </a:fld>
            <a:endParaRPr lang="sr-Latn-RS"/>
          </a:p>
        </p:txBody>
      </p:sp>
    </p:spTree>
    <p:extLst>
      <p:ext uri="{BB962C8B-B14F-4D97-AF65-F5344CB8AC3E}">
        <p14:creationId xmlns:p14="http://schemas.microsoft.com/office/powerpoint/2010/main" val="2426441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sr-Cyrl-RS" dirty="0" smtClean="0"/>
              <a:t>Жичани – инсталације за пренос струје</a:t>
            </a:r>
            <a:endParaRPr lang="en-US" dirty="0" smtClean="0"/>
          </a:p>
        </p:txBody>
      </p:sp>
      <p:sp>
        <p:nvSpPr>
          <p:cNvPr id="18435" name="Rectangle 3"/>
          <p:cNvSpPr>
            <a:spLocks noGrp="1" noChangeArrowheads="1"/>
          </p:cNvSpPr>
          <p:nvPr>
            <p:ph idx="4294967295"/>
          </p:nvPr>
        </p:nvSpPr>
        <p:spPr>
          <a:xfrm>
            <a:off x="1409252" y="1610714"/>
            <a:ext cx="8819361" cy="4600081"/>
          </a:xfrm>
          <a:prstGeom prst="rect">
            <a:avLst/>
          </a:prstGeom>
        </p:spPr>
        <p:txBody>
          <a:bodyPr/>
          <a:lstStyle/>
          <a:p>
            <a:r>
              <a:rPr lang="sr-Cyrl-RS" dirty="0" smtClean="0"/>
              <a:t>Практичне за употребу (већ постоје)</a:t>
            </a:r>
          </a:p>
          <a:p>
            <a:r>
              <a:rPr lang="sr-Cyrl-RS" dirty="0"/>
              <a:t>Ј</a:t>
            </a:r>
            <a:r>
              <a:rPr lang="sr-Cyrl-RS" dirty="0" smtClean="0"/>
              <a:t>ако лоше карактеристике преноса </a:t>
            </a:r>
            <a:br>
              <a:rPr lang="sr-Cyrl-RS" dirty="0" smtClean="0"/>
            </a:br>
            <a:r>
              <a:rPr lang="sr-Cyrl-RS" dirty="0" smtClean="0"/>
              <a:t>(нису дизајниране за то)</a:t>
            </a:r>
            <a:endParaRPr lang="en-US" dirty="0" smtClean="0"/>
          </a:p>
        </p:txBody>
      </p:sp>
      <p:pic>
        <p:nvPicPr>
          <p:cNvPr id="18436" name="Picture 2"/>
          <p:cNvPicPr>
            <a:picLocks noChangeAspect="1" noChangeArrowheads="1"/>
          </p:cNvPicPr>
          <p:nvPr/>
        </p:nvPicPr>
        <p:blipFill>
          <a:blip r:embed="rId3" cstate="print"/>
          <a:srcRect/>
          <a:stretch>
            <a:fillRect/>
          </a:stretch>
        </p:blipFill>
        <p:spPr bwMode="auto">
          <a:xfrm>
            <a:off x="1754138" y="3297331"/>
            <a:ext cx="8129588" cy="232015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19</a:t>
            </a:fld>
            <a:endParaRPr lang="en-US"/>
          </a:p>
        </p:txBody>
      </p:sp>
    </p:spTree>
    <p:extLst>
      <p:ext uri="{BB962C8B-B14F-4D97-AF65-F5344CB8AC3E}">
        <p14:creationId xmlns:p14="http://schemas.microsoft.com/office/powerpoint/2010/main" val="187898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Физички слој</a:t>
            </a:r>
            <a:endParaRPr lang="sr-Latn-RS" dirty="0"/>
          </a:p>
        </p:txBody>
      </p:sp>
      <p:sp>
        <p:nvSpPr>
          <p:cNvPr id="5" name="Text Placeholder 4"/>
          <p:cNvSpPr>
            <a:spLocks noGrp="1"/>
          </p:cNvSpPr>
          <p:nvPr>
            <p:ph type="body" idx="1"/>
          </p:nvPr>
        </p:nvSpPr>
        <p:spPr/>
        <p:txBody>
          <a:bodyPr/>
          <a:lstStyle/>
          <a:p>
            <a:r>
              <a:rPr lang="sr-Cyrl-RS" dirty="0" smtClean="0"/>
              <a:t>Преглед</a:t>
            </a:r>
            <a:endParaRPr lang="sr-Latn-RS" dirty="0"/>
          </a:p>
        </p:txBody>
      </p:sp>
      <p:sp>
        <p:nvSpPr>
          <p:cNvPr id="2" name="Slide Number Placeholder 1"/>
          <p:cNvSpPr>
            <a:spLocks noGrp="1"/>
          </p:cNvSpPr>
          <p:nvPr>
            <p:ph type="sldNum" sz="quarter" idx="12"/>
          </p:nvPr>
        </p:nvSpPr>
        <p:spPr/>
        <p:txBody>
          <a:bodyPr/>
          <a:lstStyle/>
          <a:p>
            <a:fld id="{0B2C1225-ADCC-464A-9CFC-236159A2E701}" type="slidenum">
              <a:rPr lang="sr-Latn-RS" smtClean="0"/>
              <a:t>2</a:t>
            </a:fld>
            <a:endParaRPr lang="sr-Latn-RS"/>
          </a:p>
        </p:txBody>
      </p:sp>
    </p:spTree>
    <p:extLst>
      <p:ext uri="{BB962C8B-B14F-4D97-AF65-F5344CB8AC3E}">
        <p14:creationId xmlns:p14="http://schemas.microsoft.com/office/powerpoint/2010/main" val="22638196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Оптика</a:t>
            </a:r>
            <a:endParaRPr lang="en-US" dirty="0"/>
          </a:p>
        </p:txBody>
      </p:sp>
      <p:sp>
        <p:nvSpPr>
          <p:cNvPr id="7" name="Text Placeholder 6"/>
          <p:cNvSpPr>
            <a:spLocks noGrp="1"/>
          </p:cNvSpPr>
          <p:nvPr>
            <p:ph type="body" sz="quarter" idx="12"/>
          </p:nvPr>
        </p:nvSpPr>
        <p:spPr>
          <a:xfrm>
            <a:off x="533346" y="1459091"/>
            <a:ext cx="8437933" cy="4775200"/>
          </a:xfrm>
        </p:spPr>
        <p:txBody>
          <a:bodyPr>
            <a:normAutofit/>
          </a:bodyPr>
          <a:lstStyle/>
          <a:p>
            <a:r>
              <a:rPr lang="sr-Cyrl-RS" sz="3733" dirty="0" smtClean="0"/>
              <a:t>Дугачка, танка и чиста влакна стакла</a:t>
            </a:r>
            <a:endParaRPr lang="en-US" sz="3733" dirty="0"/>
          </a:p>
          <a:p>
            <a:pPr lvl="1"/>
            <a:r>
              <a:rPr lang="sr-Cyrl-RS" sz="3200" dirty="0" smtClean="0"/>
              <a:t>Огроман проток</a:t>
            </a:r>
            <a:r>
              <a:rPr lang="en-US" sz="3200" dirty="0" smtClean="0"/>
              <a:t> </a:t>
            </a:r>
            <a:r>
              <a:rPr lang="sr-Cyrl-RS" sz="3200" dirty="0" smtClean="0"/>
              <a:t>због опсега фреквенција</a:t>
            </a:r>
            <a:endParaRPr lang="sr-Cyrl-RS" sz="3200" dirty="0"/>
          </a:p>
          <a:p>
            <a:pPr lvl="1"/>
            <a:r>
              <a:rPr lang="sr-Cyrl-RS" sz="3200" dirty="0" smtClean="0"/>
              <a:t>Велике удаљености због малог слабљења</a:t>
            </a:r>
            <a:endParaRPr lang="en-US" sz="3200" dirty="0"/>
          </a:p>
          <a:p>
            <a:pPr lvl="1"/>
            <a:endParaRPr lang="en-US" sz="3200" dirty="0" smtClean="0"/>
          </a:p>
        </p:txBody>
      </p:sp>
      <p:pic>
        <p:nvPicPr>
          <p:cNvPr id="9" name="Picture 8" descr="Machovka_Torch.png"/>
          <p:cNvPicPr>
            <a:picLocks noChangeAspect="1"/>
          </p:cNvPicPr>
          <p:nvPr/>
        </p:nvPicPr>
        <p:blipFill>
          <a:blip r:embed="rId3" cstate="print"/>
          <a:stretch>
            <a:fillRect/>
          </a:stretch>
        </p:blipFill>
        <p:spPr>
          <a:xfrm>
            <a:off x="1157633" y="3870492"/>
            <a:ext cx="1270211" cy="498557"/>
          </a:xfrm>
          <a:prstGeom prst="rect">
            <a:avLst/>
          </a:prstGeom>
        </p:spPr>
      </p:pic>
      <p:sp>
        <p:nvSpPr>
          <p:cNvPr id="11" name="TextBox 10"/>
          <p:cNvSpPr txBox="1"/>
          <p:nvPr/>
        </p:nvSpPr>
        <p:spPr>
          <a:xfrm>
            <a:off x="1066240" y="4725882"/>
            <a:ext cx="1928300" cy="1323632"/>
          </a:xfrm>
          <a:prstGeom prst="rect">
            <a:avLst/>
          </a:prstGeom>
          <a:noFill/>
        </p:spPr>
        <p:txBody>
          <a:bodyPr wrap="square" rtlCol="0">
            <a:spAutoFit/>
          </a:bodyPr>
          <a:lstStyle/>
          <a:p>
            <a:pPr algn="ctr" eaLnBrk="1" hangingPunct="1"/>
            <a:r>
              <a:rPr lang="sr-Cyrl-RS" sz="2667" dirty="0" smtClean="0">
                <a:solidFill>
                  <a:prstClr val="black"/>
                </a:solidFill>
                <a:cs typeface="Arial" charset="0"/>
              </a:rPr>
              <a:t>Извор светлости</a:t>
            </a:r>
            <a:endParaRPr lang="en-US" sz="2667" dirty="0">
              <a:solidFill>
                <a:prstClr val="black"/>
              </a:solidFill>
              <a:cs typeface="Arial" charset="0"/>
            </a:endParaRPr>
          </a:p>
          <a:p>
            <a:pPr algn="ctr" eaLnBrk="1" hangingPunct="1"/>
            <a:r>
              <a:rPr lang="en-US" sz="2667" dirty="0">
                <a:solidFill>
                  <a:prstClr val="black"/>
                </a:solidFill>
                <a:cs typeface="Arial" charset="0"/>
              </a:rPr>
              <a:t>(LED, </a:t>
            </a:r>
            <a:r>
              <a:rPr lang="sr-Cyrl-RS" sz="2667" dirty="0" smtClean="0">
                <a:solidFill>
                  <a:prstClr val="black"/>
                </a:solidFill>
                <a:cs typeface="Arial" charset="0"/>
              </a:rPr>
              <a:t>ласер</a:t>
            </a:r>
            <a:r>
              <a:rPr lang="en-US" sz="2667" dirty="0" smtClean="0">
                <a:solidFill>
                  <a:prstClr val="black"/>
                </a:solidFill>
                <a:cs typeface="Arial" charset="0"/>
              </a:rPr>
              <a:t>)</a:t>
            </a:r>
            <a:endParaRPr lang="en-US" sz="2667" dirty="0">
              <a:solidFill>
                <a:prstClr val="black"/>
              </a:solidFill>
              <a:cs typeface="Arial" charset="0"/>
            </a:endParaRPr>
          </a:p>
        </p:txBody>
      </p:sp>
      <p:sp>
        <p:nvSpPr>
          <p:cNvPr id="13" name="TextBox 12"/>
          <p:cNvSpPr txBox="1"/>
          <p:nvPr/>
        </p:nvSpPr>
        <p:spPr>
          <a:xfrm>
            <a:off x="6509884" y="4729099"/>
            <a:ext cx="2269552" cy="913199"/>
          </a:xfrm>
          <a:prstGeom prst="rect">
            <a:avLst/>
          </a:prstGeom>
          <a:noFill/>
        </p:spPr>
        <p:txBody>
          <a:bodyPr wrap="square" rtlCol="0">
            <a:spAutoFit/>
          </a:bodyPr>
          <a:lstStyle/>
          <a:p>
            <a:pPr algn="ctr" eaLnBrk="1" hangingPunct="1"/>
            <a:r>
              <a:rPr lang="sr-Cyrl-RS" sz="2667" dirty="0" smtClean="0">
                <a:solidFill>
                  <a:prstClr val="black"/>
                </a:solidFill>
                <a:cs typeface="Arial" charset="0"/>
              </a:rPr>
              <a:t>Фото-детектор</a:t>
            </a:r>
            <a:endParaRPr lang="en-US" sz="2667" dirty="0">
              <a:solidFill>
                <a:prstClr val="black"/>
              </a:solidFill>
              <a:cs typeface="Arial" charset="0"/>
            </a:endParaRPr>
          </a:p>
        </p:txBody>
      </p:sp>
      <p:sp>
        <p:nvSpPr>
          <p:cNvPr id="15" name="TextBox 14"/>
          <p:cNvSpPr txBox="1"/>
          <p:nvPr/>
        </p:nvSpPr>
        <p:spPr>
          <a:xfrm>
            <a:off x="3089836" y="4725882"/>
            <a:ext cx="3475469" cy="1323632"/>
          </a:xfrm>
          <a:prstGeom prst="rect">
            <a:avLst/>
          </a:prstGeom>
          <a:noFill/>
        </p:spPr>
        <p:txBody>
          <a:bodyPr wrap="square" rtlCol="0">
            <a:spAutoFit/>
          </a:bodyPr>
          <a:lstStyle/>
          <a:p>
            <a:pPr algn="ctr" eaLnBrk="1" hangingPunct="1"/>
            <a:r>
              <a:rPr lang="sr-Cyrl-RS" sz="2667" dirty="0" smtClean="0">
                <a:solidFill>
                  <a:prstClr val="black"/>
                </a:solidFill>
                <a:cs typeface="Arial" charset="0"/>
              </a:rPr>
              <a:t>Светло је заробљено унутрашњим рефексијама</a:t>
            </a:r>
            <a:endParaRPr lang="en-US" sz="2667" dirty="0">
              <a:solidFill>
                <a:prstClr val="black"/>
              </a:solidFill>
              <a:cs typeface="Arial" charset="0"/>
            </a:endParaRPr>
          </a:p>
        </p:txBody>
      </p:sp>
      <p:cxnSp>
        <p:nvCxnSpPr>
          <p:cNvPr id="12" name="Straight Arrow Connector 11"/>
          <p:cNvCxnSpPr/>
          <p:nvPr/>
        </p:nvCxnSpPr>
        <p:spPr>
          <a:xfrm rot="16200000" flipV="1">
            <a:off x="1734252" y="4652020"/>
            <a:ext cx="403181" cy="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7395966" y="4653625"/>
            <a:ext cx="403181" cy="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4526866" y="4652020"/>
            <a:ext cx="403181" cy="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57057" y="4130426"/>
            <a:ext cx="46242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descr="eyes, eye, green, part, human, cartoon, body, lids"/>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t="28068" b="28587"/>
          <a:stretch/>
        </p:blipFill>
        <p:spPr bwMode="auto">
          <a:xfrm>
            <a:off x="7018671" y="3855711"/>
            <a:ext cx="1218413" cy="5281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699436" y="3005866"/>
            <a:ext cx="3475469" cy="502766"/>
          </a:xfrm>
          <a:prstGeom prst="rect">
            <a:avLst/>
          </a:prstGeom>
          <a:noFill/>
        </p:spPr>
        <p:txBody>
          <a:bodyPr wrap="square" rtlCol="0">
            <a:spAutoFit/>
          </a:bodyPr>
          <a:lstStyle/>
          <a:p>
            <a:pPr algn="ctr" eaLnBrk="1" hangingPunct="1"/>
            <a:r>
              <a:rPr lang="sr-Cyrl-RS" sz="2667" dirty="0" smtClean="0">
                <a:solidFill>
                  <a:prstClr val="black"/>
                </a:solidFill>
                <a:cs typeface="Arial" charset="0"/>
              </a:rPr>
              <a:t>Оптичко влакно</a:t>
            </a:r>
            <a:endParaRPr lang="en-US" sz="2667" dirty="0">
              <a:solidFill>
                <a:prstClr val="black"/>
              </a:solidFill>
              <a:cs typeface="Arial" charset="0"/>
            </a:endParaRPr>
          </a:p>
        </p:txBody>
      </p:sp>
      <p:cxnSp>
        <p:nvCxnSpPr>
          <p:cNvPr id="26" name="Straight Arrow Connector 25"/>
          <p:cNvCxnSpPr/>
          <p:nvPr/>
        </p:nvCxnSpPr>
        <p:spPr>
          <a:xfrm flipH="1">
            <a:off x="4105836" y="3336146"/>
            <a:ext cx="406608" cy="392211"/>
          </a:xfrm>
          <a:prstGeom prst="straightConnector1">
            <a:avLst/>
          </a:prstGeom>
          <a:ln w="2857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120" name="Group 5119"/>
          <p:cNvGrpSpPr/>
          <p:nvPr/>
        </p:nvGrpSpPr>
        <p:grpSpPr>
          <a:xfrm>
            <a:off x="2862589" y="3850780"/>
            <a:ext cx="3731943" cy="537980"/>
            <a:chOff x="72656" y="3711132"/>
            <a:chExt cx="8309345" cy="1299018"/>
          </a:xfrm>
        </p:grpSpPr>
        <p:sp>
          <p:nvSpPr>
            <p:cNvPr id="28" name="Rectangle 27"/>
            <p:cNvSpPr/>
            <p:nvPr/>
          </p:nvSpPr>
          <p:spPr>
            <a:xfrm>
              <a:off x="92601" y="3721902"/>
              <a:ext cx="8289400" cy="1281049"/>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30"/>
            <p:cNvSpPr/>
            <p:nvPr/>
          </p:nvSpPr>
          <p:spPr>
            <a:xfrm>
              <a:off x="72656" y="3711132"/>
              <a:ext cx="8291860" cy="1299018"/>
            </a:xfrm>
            <a:custGeom>
              <a:avLst/>
              <a:gdLst>
                <a:gd name="connsiteX0" fmla="*/ 0 w 6643992"/>
                <a:gd name="connsiteY0" fmla="*/ 476656 h 1040860"/>
                <a:gd name="connsiteX1" fmla="*/ 807396 w 6643992"/>
                <a:gd name="connsiteY1" fmla="*/ 0 h 1040860"/>
                <a:gd name="connsiteX2" fmla="*/ 1916349 w 6643992"/>
                <a:gd name="connsiteY2" fmla="*/ 1040860 h 1040860"/>
                <a:gd name="connsiteX3" fmla="*/ 3210128 w 6643992"/>
                <a:gd name="connsiteY3" fmla="*/ 0 h 1040860"/>
                <a:gd name="connsiteX4" fmla="*/ 4679004 w 6643992"/>
                <a:gd name="connsiteY4" fmla="*/ 1031132 h 1040860"/>
                <a:gd name="connsiteX5" fmla="*/ 5904689 w 6643992"/>
                <a:gd name="connsiteY5" fmla="*/ 19456 h 1040860"/>
                <a:gd name="connsiteX6" fmla="*/ 6643992 w 6643992"/>
                <a:gd name="connsiteY6" fmla="*/ 535022 h 104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3992" h="1040860">
                  <a:moveTo>
                    <a:pt x="0" y="476656"/>
                  </a:moveTo>
                  <a:lnTo>
                    <a:pt x="807396" y="0"/>
                  </a:lnTo>
                  <a:lnTo>
                    <a:pt x="1916349" y="1040860"/>
                  </a:lnTo>
                  <a:lnTo>
                    <a:pt x="3210128" y="0"/>
                  </a:lnTo>
                  <a:lnTo>
                    <a:pt x="4679004" y="1031132"/>
                  </a:lnTo>
                  <a:lnTo>
                    <a:pt x="5904689" y="19456"/>
                  </a:lnTo>
                  <a:lnTo>
                    <a:pt x="6643992" y="53502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34" name="Straight Arrow Connector 33"/>
          <p:cNvCxnSpPr/>
          <p:nvPr/>
        </p:nvCxnSpPr>
        <p:spPr>
          <a:xfrm>
            <a:off x="2480236" y="4130426"/>
            <a:ext cx="353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E7CA9478-788D-42C7-BC35-88005760C6DD}" type="slidenum">
              <a:rPr lang="en-US" smtClean="0"/>
              <a:t>20</a:t>
            </a:fld>
            <a:endParaRPr lang="en-US"/>
          </a:p>
        </p:txBody>
      </p:sp>
    </p:spTree>
    <p:extLst>
      <p:ext uri="{BB962C8B-B14F-4D97-AF65-F5344CB8AC3E}">
        <p14:creationId xmlns:p14="http://schemas.microsoft.com/office/powerpoint/2010/main" val="3715550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Оптика </a:t>
            </a:r>
            <a:r>
              <a:rPr lang="en-US" dirty="0" smtClean="0"/>
              <a:t>(2)</a:t>
            </a:r>
            <a:endParaRPr lang="en-US" dirty="0"/>
          </a:p>
        </p:txBody>
      </p:sp>
      <p:sp>
        <p:nvSpPr>
          <p:cNvPr id="13" name="Content Placeholder 12"/>
          <p:cNvSpPr>
            <a:spLocks noGrp="1"/>
          </p:cNvSpPr>
          <p:nvPr>
            <p:ph idx="1"/>
          </p:nvPr>
        </p:nvSpPr>
        <p:spPr/>
        <p:txBody>
          <a:bodyPr>
            <a:normAutofit/>
          </a:bodyPr>
          <a:lstStyle/>
          <a:p>
            <a:r>
              <a:rPr lang="sr-Cyrl-RS" sz="3733" dirty="0" smtClean="0"/>
              <a:t>Две врсте</a:t>
            </a:r>
            <a:r>
              <a:rPr lang="en-US" sz="3733" dirty="0" smtClean="0"/>
              <a:t>: </a:t>
            </a:r>
            <a:r>
              <a:rPr lang="sr-Cyrl-RS" sz="3733" dirty="0" smtClean="0"/>
              <a:t>вишемодално влакно</a:t>
            </a:r>
            <a:r>
              <a:rPr lang="en-US" sz="3733" dirty="0" smtClean="0"/>
              <a:t> (</a:t>
            </a:r>
            <a:r>
              <a:rPr lang="sr-Cyrl-RS" sz="3733" dirty="0" smtClean="0"/>
              <a:t>краће дужине, јефтиније</a:t>
            </a:r>
            <a:r>
              <a:rPr lang="en-US" sz="3733" dirty="0" smtClean="0"/>
              <a:t>) </a:t>
            </a:r>
            <a:r>
              <a:rPr lang="sr-Cyrl-RS" sz="3733" dirty="0" smtClean="0"/>
              <a:t>и унимодално</a:t>
            </a:r>
            <a:r>
              <a:rPr lang="en-US" sz="3733" dirty="0" smtClean="0"/>
              <a:t> (</a:t>
            </a:r>
            <a:r>
              <a:rPr lang="sr-Cyrl-RS" sz="3733" dirty="0" smtClean="0"/>
              <a:t>на даљину до </a:t>
            </a:r>
            <a:r>
              <a:rPr lang="en-US" sz="3733" dirty="0" smtClean="0"/>
              <a:t>100 </a:t>
            </a:r>
            <a:r>
              <a:rPr lang="en-US" sz="3733" dirty="0"/>
              <a:t>km)</a:t>
            </a:r>
          </a:p>
        </p:txBody>
      </p:sp>
      <p:pic>
        <p:nvPicPr>
          <p:cNvPr id="6" name="Picture 7" descr="02-08"/>
          <p:cNvPicPr>
            <a:picLocks noChangeAspect="1" noChangeArrowheads="1"/>
          </p:cNvPicPr>
          <p:nvPr/>
        </p:nvPicPr>
        <p:blipFill>
          <a:blip r:embed="rId3" cstate="print"/>
          <a:srcRect l="2292" t="3500" r="57500" b="16625"/>
          <a:stretch>
            <a:fillRect/>
          </a:stretch>
        </p:blipFill>
        <p:spPr bwMode="auto">
          <a:xfrm>
            <a:off x="1524000" y="2960150"/>
            <a:ext cx="4267200" cy="2354697"/>
          </a:xfrm>
          <a:prstGeom prst="rect">
            <a:avLst/>
          </a:prstGeom>
          <a:noFill/>
        </p:spPr>
      </p:pic>
      <p:pic>
        <p:nvPicPr>
          <p:cNvPr id="7" name="Picture 6" descr="02-08"/>
          <p:cNvPicPr>
            <a:picLocks noChangeAspect="1" noChangeArrowheads="1"/>
          </p:cNvPicPr>
          <p:nvPr/>
        </p:nvPicPr>
        <p:blipFill>
          <a:blip r:embed="rId3" cstate="print"/>
          <a:srcRect l="59167" t="-1939" r="2292" b="14375"/>
          <a:stretch>
            <a:fillRect/>
          </a:stretch>
        </p:blipFill>
        <p:spPr bwMode="auto">
          <a:xfrm>
            <a:off x="7010400" y="2733358"/>
            <a:ext cx="3632200" cy="2292244"/>
          </a:xfrm>
          <a:prstGeom prst="rect">
            <a:avLst/>
          </a:prstGeom>
          <a:noFill/>
        </p:spPr>
      </p:pic>
      <p:sp>
        <p:nvSpPr>
          <p:cNvPr id="8" name="TextBox 7"/>
          <p:cNvSpPr txBox="1"/>
          <p:nvPr/>
        </p:nvSpPr>
        <p:spPr>
          <a:xfrm>
            <a:off x="7226704" y="5374958"/>
            <a:ext cx="2625719" cy="461665"/>
          </a:xfrm>
          <a:prstGeom prst="rect">
            <a:avLst/>
          </a:prstGeom>
          <a:noFill/>
        </p:spPr>
        <p:txBody>
          <a:bodyPr wrap="none" rtlCol="0">
            <a:spAutoFit/>
          </a:bodyPr>
          <a:lstStyle/>
          <a:p>
            <a:pPr eaLnBrk="1" hangingPunct="1"/>
            <a:r>
              <a:rPr lang="sr-Cyrl-RS" sz="2400" dirty="0" smtClean="0">
                <a:solidFill>
                  <a:prstClr val="black"/>
                </a:solidFill>
                <a:cs typeface="Arial" charset="0"/>
              </a:rPr>
              <a:t>Паковање влакана</a:t>
            </a:r>
            <a:endParaRPr lang="en-US" sz="2400" dirty="0">
              <a:solidFill>
                <a:prstClr val="black"/>
              </a:solidFill>
              <a:cs typeface="Arial" charset="0"/>
            </a:endParaRPr>
          </a:p>
        </p:txBody>
      </p:sp>
      <p:cxnSp>
        <p:nvCxnSpPr>
          <p:cNvPr id="9" name="Straight Arrow Connector 8"/>
          <p:cNvCxnSpPr/>
          <p:nvPr/>
        </p:nvCxnSpPr>
        <p:spPr>
          <a:xfrm flipH="1" flipV="1">
            <a:off x="8826501" y="5025601"/>
            <a:ext cx="1" cy="406403"/>
          </a:xfrm>
          <a:prstGeom prst="straightConnector1">
            <a:avLst/>
          </a:prstGeom>
          <a:ln w="2857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05448" y="5156201"/>
            <a:ext cx="2870786" cy="461665"/>
          </a:xfrm>
          <a:prstGeom prst="rect">
            <a:avLst/>
          </a:prstGeom>
          <a:noFill/>
        </p:spPr>
        <p:txBody>
          <a:bodyPr wrap="none" rtlCol="0">
            <a:spAutoFit/>
          </a:bodyPr>
          <a:lstStyle/>
          <a:p>
            <a:pPr eaLnBrk="1" hangingPunct="1"/>
            <a:r>
              <a:rPr lang="sr-Cyrl-RS" sz="2400" dirty="0" smtClean="0">
                <a:solidFill>
                  <a:prstClr val="black"/>
                </a:solidFill>
                <a:cs typeface="Arial" charset="0"/>
              </a:rPr>
              <a:t>Појединачно влакно</a:t>
            </a:r>
            <a:endParaRPr lang="en-US" sz="2400" dirty="0">
              <a:solidFill>
                <a:prstClr val="black"/>
              </a:solidFill>
              <a:cs typeface="Arial" charset="0"/>
            </a:endParaRPr>
          </a:p>
        </p:txBody>
      </p:sp>
      <p:cxnSp>
        <p:nvCxnSpPr>
          <p:cNvPr id="12" name="Straight Arrow Connector 11"/>
          <p:cNvCxnSpPr/>
          <p:nvPr/>
        </p:nvCxnSpPr>
        <p:spPr>
          <a:xfrm flipH="1" flipV="1">
            <a:off x="2717397" y="4762289"/>
            <a:ext cx="1" cy="406403"/>
          </a:xfrm>
          <a:prstGeom prst="straightConnector1">
            <a:avLst/>
          </a:prstGeom>
          <a:ln w="2857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7656765" y="2767005"/>
            <a:ext cx="2210689" cy="220675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Slide Number Placeholder 1"/>
          <p:cNvSpPr>
            <a:spLocks noGrp="1"/>
          </p:cNvSpPr>
          <p:nvPr>
            <p:ph type="sldNum" sz="quarter" idx="12"/>
          </p:nvPr>
        </p:nvSpPr>
        <p:spPr/>
        <p:txBody>
          <a:bodyPr/>
          <a:lstStyle/>
          <a:p>
            <a:fld id="{0B2C1225-ADCC-464A-9CFC-236159A2E701}" type="slidenum">
              <a:rPr lang="sr-Latn-RS" smtClean="0"/>
              <a:t>21</a:t>
            </a:fld>
            <a:endParaRPr lang="sr-Latn-RS"/>
          </a:p>
        </p:txBody>
      </p:sp>
    </p:spTree>
    <p:extLst>
      <p:ext uri="{BB962C8B-B14F-4D97-AF65-F5344CB8AC3E}">
        <p14:creationId xmlns:p14="http://schemas.microsoft.com/office/powerpoint/2010/main" val="282371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Оптика </a:t>
            </a:r>
            <a:r>
              <a:rPr lang="en-US" dirty="0" smtClean="0"/>
              <a:t>(</a:t>
            </a:r>
            <a:r>
              <a:rPr lang="sr-Latn-RS" dirty="0" smtClean="0"/>
              <a:t>3</a:t>
            </a:r>
            <a:r>
              <a:rPr lang="en-US" dirty="0" smtClean="0"/>
              <a:t>)</a:t>
            </a:r>
            <a:endParaRPr lang="en-US" dirty="0"/>
          </a:p>
        </p:txBody>
      </p:sp>
      <p:sp>
        <p:nvSpPr>
          <p:cNvPr id="14" name="TextBox 13"/>
          <p:cNvSpPr txBox="1"/>
          <p:nvPr/>
        </p:nvSpPr>
        <p:spPr>
          <a:xfrm>
            <a:off x="1135011" y="5549751"/>
            <a:ext cx="2820516" cy="461665"/>
          </a:xfrm>
          <a:prstGeom prst="rect">
            <a:avLst/>
          </a:prstGeom>
          <a:noFill/>
        </p:spPr>
        <p:txBody>
          <a:bodyPr wrap="none" rtlCol="0">
            <a:spAutoFit/>
          </a:bodyPr>
          <a:lstStyle/>
          <a:p>
            <a:r>
              <a:rPr lang="sr-Cyrl-RS" sz="2400" dirty="0" smtClean="0"/>
              <a:t>Унимодално влакно</a:t>
            </a:r>
            <a:endParaRPr lang="sr-Latn-RS" sz="24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920" y="3124270"/>
            <a:ext cx="4713787" cy="2135305"/>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469" y="3002052"/>
            <a:ext cx="2558526" cy="2257523"/>
          </a:xfrm>
          <a:prstGeom prst="rect">
            <a:avLst/>
          </a:prstGeom>
        </p:spPr>
      </p:pic>
      <p:sp>
        <p:nvSpPr>
          <p:cNvPr id="17" name="TextBox 16"/>
          <p:cNvSpPr txBox="1"/>
          <p:nvPr/>
        </p:nvSpPr>
        <p:spPr>
          <a:xfrm>
            <a:off x="6936420" y="5549750"/>
            <a:ext cx="3032946" cy="461665"/>
          </a:xfrm>
          <a:prstGeom prst="rect">
            <a:avLst/>
          </a:prstGeom>
          <a:noFill/>
        </p:spPr>
        <p:txBody>
          <a:bodyPr wrap="none" rtlCol="0">
            <a:spAutoFit/>
          </a:bodyPr>
          <a:lstStyle/>
          <a:p>
            <a:r>
              <a:rPr lang="sr-Cyrl-RS" sz="2400" dirty="0" smtClean="0"/>
              <a:t>Вишемодално влакна</a:t>
            </a:r>
            <a:endParaRPr lang="sr-Latn-RS" sz="2400" dirty="0"/>
          </a:p>
        </p:txBody>
      </p:sp>
      <p:sp>
        <p:nvSpPr>
          <p:cNvPr id="18" name="TextBox 17"/>
          <p:cNvSpPr txBox="1"/>
          <p:nvPr/>
        </p:nvSpPr>
        <p:spPr>
          <a:xfrm>
            <a:off x="706120" y="1382143"/>
            <a:ext cx="10337800" cy="1569660"/>
          </a:xfrm>
          <a:prstGeom prst="rect">
            <a:avLst/>
          </a:prstGeom>
          <a:noFill/>
        </p:spPr>
        <p:txBody>
          <a:bodyPr wrap="square" rtlCol="0">
            <a:spAutoFit/>
          </a:bodyPr>
          <a:lstStyle/>
          <a:p>
            <a:pPr marL="457200" indent="-457200">
              <a:buFont typeface="Arial" panose="020B0604020202020204" pitchFamily="34" charset="0"/>
              <a:buChar char="•"/>
            </a:pPr>
            <a:r>
              <a:rPr lang="sr-Cyrl-RS" sz="3200" dirty="0" smtClean="0"/>
              <a:t>Унимодално влакно је толико танко да светлост</a:t>
            </a:r>
            <a:br>
              <a:rPr lang="sr-Cyrl-RS" sz="3200" dirty="0" smtClean="0"/>
            </a:br>
            <a:r>
              <a:rPr lang="sr-Cyrl-RS" sz="3200" dirty="0" smtClean="0"/>
              <a:t>практично иде право</a:t>
            </a:r>
          </a:p>
          <a:p>
            <a:pPr marL="457200" indent="-457200">
              <a:buFont typeface="Arial" panose="020B0604020202020204" pitchFamily="34" charset="0"/>
              <a:buChar char="•"/>
            </a:pPr>
            <a:r>
              <a:rPr lang="sr-Cyrl-RS" sz="3200" dirty="0" smtClean="0"/>
              <a:t>Код мултимодалног се оно судара са зидовима</a:t>
            </a:r>
            <a:endParaRPr lang="sr-Latn-RS" sz="3200" dirty="0"/>
          </a:p>
        </p:txBody>
      </p:sp>
      <p:sp>
        <p:nvSpPr>
          <p:cNvPr id="2" name="Slide Number Placeholder 1"/>
          <p:cNvSpPr>
            <a:spLocks noGrp="1"/>
          </p:cNvSpPr>
          <p:nvPr>
            <p:ph type="sldNum" sz="quarter" idx="12"/>
          </p:nvPr>
        </p:nvSpPr>
        <p:spPr/>
        <p:txBody>
          <a:bodyPr/>
          <a:lstStyle/>
          <a:p>
            <a:fld id="{0B2C1225-ADCC-464A-9CFC-236159A2E701}" type="slidenum">
              <a:rPr lang="sr-Latn-RS" smtClean="0"/>
              <a:t>22</a:t>
            </a:fld>
            <a:endParaRPr lang="sr-Latn-RS"/>
          </a:p>
        </p:txBody>
      </p:sp>
    </p:spTree>
    <p:extLst>
      <p:ext uri="{BB962C8B-B14F-4D97-AF65-F5344CB8AC3E}">
        <p14:creationId xmlns:p14="http://schemas.microsoft.com/office/powerpoint/2010/main" val="1341110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Оптичке везе на глобалном нивоу</a:t>
            </a:r>
            <a:endParaRPr lang="sr-Latn-R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7912" y="1406208"/>
            <a:ext cx="7437921" cy="4761943"/>
          </a:xfrm>
        </p:spPr>
      </p:pic>
      <p:sp>
        <p:nvSpPr>
          <p:cNvPr id="6" name="TextBox 5"/>
          <p:cNvSpPr txBox="1"/>
          <p:nvPr/>
        </p:nvSpPr>
        <p:spPr>
          <a:xfrm>
            <a:off x="2955465" y="6168151"/>
            <a:ext cx="2877967" cy="430887"/>
          </a:xfrm>
          <a:prstGeom prst="rect">
            <a:avLst/>
          </a:prstGeom>
          <a:noFill/>
        </p:spPr>
        <p:txBody>
          <a:bodyPr wrap="none" rtlCol="0">
            <a:spAutoFit/>
          </a:bodyPr>
          <a:lstStyle/>
          <a:p>
            <a:r>
              <a:rPr lang="sr-Cyrl-RS" sz="2200" dirty="0" smtClean="0"/>
              <a:t>Стање из 2007. године</a:t>
            </a:r>
            <a:endParaRPr lang="sr-Latn-RS" sz="2200" dirty="0"/>
          </a:p>
        </p:txBody>
      </p:sp>
      <p:sp>
        <p:nvSpPr>
          <p:cNvPr id="3" name="Slide Number Placeholder 2"/>
          <p:cNvSpPr>
            <a:spLocks noGrp="1"/>
          </p:cNvSpPr>
          <p:nvPr>
            <p:ph type="sldNum" sz="quarter" idx="12"/>
          </p:nvPr>
        </p:nvSpPr>
        <p:spPr/>
        <p:txBody>
          <a:bodyPr/>
          <a:lstStyle/>
          <a:p>
            <a:fld id="{0B2C1225-ADCC-464A-9CFC-236159A2E701}" type="slidenum">
              <a:rPr lang="sr-Latn-RS" smtClean="0"/>
              <a:t>23</a:t>
            </a:fld>
            <a:endParaRPr lang="sr-Latn-RS"/>
          </a:p>
        </p:txBody>
      </p:sp>
    </p:spTree>
    <p:extLst>
      <p:ext uri="{BB962C8B-B14F-4D97-AF65-F5344CB8AC3E}">
        <p14:creationId xmlns:p14="http://schemas.microsoft.com/office/powerpoint/2010/main" val="1694712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Бежични пренос</a:t>
            </a:r>
            <a:endParaRPr lang="en-US" dirty="0"/>
          </a:p>
        </p:txBody>
      </p:sp>
      <p:sp>
        <p:nvSpPr>
          <p:cNvPr id="5" name="Text Placeholder 4"/>
          <p:cNvSpPr>
            <a:spLocks noGrp="1"/>
          </p:cNvSpPr>
          <p:nvPr>
            <p:ph type="body" sz="quarter" idx="12"/>
          </p:nvPr>
        </p:nvSpPr>
        <p:spPr/>
        <p:txBody>
          <a:bodyPr>
            <a:normAutofit/>
          </a:bodyPr>
          <a:lstStyle/>
          <a:p>
            <a:r>
              <a:rPr lang="sr-Cyrl-RS" sz="3733" dirty="0" smtClean="0"/>
              <a:t>Пошиљалац емитује сигнал кроз простор</a:t>
            </a:r>
            <a:endParaRPr lang="en-US" sz="3733" dirty="0"/>
          </a:p>
          <a:p>
            <a:pPr lvl="1"/>
            <a:r>
              <a:rPr lang="sr-Cyrl-RS" sz="3200" dirty="0" smtClean="0"/>
              <a:t>У свим правцима, за разлику од жице, потенцијално велики број прималаца</a:t>
            </a:r>
            <a:endParaRPr lang="en-US" sz="3200" dirty="0"/>
          </a:p>
          <a:p>
            <a:pPr lvl="1"/>
            <a:r>
              <a:rPr lang="sr-Cyrl-RS" sz="3200" dirty="0" smtClean="0"/>
              <a:t>Блиски сигнал (сличне фреквенције) се мешају код примаоца</a:t>
            </a:r>
          </a:p>
          <a:p>
            <a:pPr lvl="1"/>
            <a:r>
              <a:rPr lang="sr-Cyrl-RS" sz="3200" dirty="0" smtClean="0"/>
              <a:t>Потребно координирати употребу</a:t>
            </a:r>
            <a:r>
              <a:rPr lang="sr-Latn-RS" sz="3200" dirty="0" smtClean="0"/>
              <a:t>!</a:t>
            </a:r>
            <a:endParaRPr lang="en-US" sz="3200" dirty="0"/>
          </a:p>
        </p:txBody>
      </p:sp>
      <p:pic>
        <p:nvPicPr>
          <p:cNvPr id="7170" name="Picture 2" descr="http://openclipart.org/image/800px/svg_to_png/17890/johnpwarren_Antenna_and_radio_waves.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27914" y="4933950"/>
            <a:ext cx="1350787" cy="142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openclipart.org/image/800px/svg_to_png/17890/johnpwarren_Antenna_and_radio_waves.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98620" y="4933950"/>
            <a:ext cx="1350787" cy="1422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210140" y="5172649"/>
            <a:ext cx="1219200" cy="98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a:stCxn id="7170" idx="3"/>
          </p:cNvCxnSpPr>
          <p:nvPr/>
        </p:nvCxnSpPr>
        <p:spPr>
          <a:xfrm flipV="1">
            <a:off x="2678701" y="5645150"/>
            <a:ext cx="681213" cy="1"/>
          </a:xfrm>
          <a:prstGeom prst="straightConnector1">
            <a:avLst/>
          </a:prstGeom>
          <a:ln w="57150">
            <a:solidFill>
              <a:schemeClr val="accent3">
                <a:lumMod val="40000"/>
                <a:lumOff val="6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8" idx="3"/>
          </p:cNvCxnSpPr>
          <p:nvPr/>
        </p:nvCxnSpPr>
        <p:spPr>
          <a:xfrm flipH="1" flipV="1">
            <a:off x="4429341" y="5666892"/>
            <a:ext cx="1469279" cy="5"/>
          </a:xfrm>
          <a:prstGeom prst="straightConnector1">
            <a:avLst/>
          </a:prstGeom>
          <a:ln w="2857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E7CA9478-788D-42C7-BC35-88005760C6DD}" type="slidenum">
              <a:rPr lang="en-US" smtClean="0"/>
              <a:t>24</a:t>
            </a:fld>
            <a:endParaRPr lang="en-US"/>
          </a:p>
        </p:txBody>
      </p:sp>
    </p:spTree>
    <p:extLst>
      <p:ext uri="{BB962C8B-B14F-4D97-AF65-F5344CB8AC3E}">
        <p14:creationId xmlns:p14="http://schemas.microsoft.com/office/powerpoint/2010/main" val="1426871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Електромагнетни спектар</a:t>
            </a:r>
            <a:endParaRPr lang="sr-Latn-RS" dirty="0"/>
          </a:p>
        </p:txBody>
      </p:sp>
      <p:sp>
        <p:nvSpPr>
          <p:cNvPr id="14" name="Content Placeholder 13"/>
          <p:cNvSpPr>
            <a:spLocks noGrp="1"/>
          </p:cNvSpPr>
          <p:nvPr>
            <p:ph idx="1"/>
          </p:nvPr>
        </p:nvSpPr>
        <p:spPr/>
        <p:txBody>
          <a:bodyPr/>
          <a:lstStyle/>
          <a:p>
            <a:r>
              <a:rPr lang="sr-Cyrl-RS" dirty="0" smtClean="0"/>
              <a:t>За мреже је најинтересантнији опсег микроталаса (3</a:t>
            </a:r>
            <a:r>
              <a:rPr lang="sr-Latn-RS" dirty="0" smtClean="0"/>
              <a:t>G, 4G, WiFi)</a:t>
            </a:r>
          </a:p>
          <a:p>
            <a:r>
              <a:rPr lang="sr-Cyrl-RS" dirty="0" smtClean="0"/>
              <a:t>Али се користе и остали делови спектра...</a:t>
            </a:r>
            <a:endParaRPr lang="sr-Latn-RS" dirty="0"/>
          </a:p>
        </p:txBody>
      </p:sp>
      <p:pic>
        <p:nvPicPr>
          <p:cNvPr id="16" name="Picture 2"/>
          <p:cNvPicPr>
            <a:picLocks noChangeAspect="1" noChangeArrowheads="1"/>
          </p:cNvPicPr>
          <p:nvPr/>
        </p:nvPicPr>
        <p:blipFill>
          <a:blip r:embed="rId3" cstate="print"/>
          <a:srcRect/>
          <a:stretch>
            <a:fillRect/>
          </a:stretch>
        </p:blipFill>
        <p:spPr bwMode="auto">
          <a:xfrm>
            <a:off x="1332252" y="2859121"/>
            <a:ext cx="6048375" cy="340753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0B2C1225-ADCC-464A-9CFC-236159A2E701}" type="slidenum">
              <a:rPr lang="sr-Latn-RS" smtClean="0"/>
              <a:t>25</a:t>
            </a:fld>
            <a:endParaRPr lang="sr-Latn-RS"/>
          </a:p>
        </p:txBody>
      </p:sp>
    </p:spTree>
    <p:extLst>
      <p:ext uri="{BB962C8B-B14F-4D97-AF65-F5344CB8AC3E}">
        <p14:creationId xmlns:p14="http://schemas.microsoft.com/office/powerpoint/2010/main" val="3622216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Електромагнетни спектар (2)</a:t>
            </a:r>
            <a:endParaRPr lang="sr-Latn-RS" dirty="0"/>
          </a:p>
        </p:txBody>
      </p:sp>
      <p:sp>
        <p:nvSpPr>
          <p:cNvPr id="14" name="Content Placeholder 13"/>
          <p:cNvSpPr>
            <a:spLocks noGrp="1"/>
          </p:cNvSpPr>
          <p:nvPr>
            <p:ph idx="1"/>
          </p:nvPr>
        </p:nvSpPr>
        <p:spPr/>
        <p:txBody>
          <a:bodyPr/>
          <a:lstStyle/>
          <a:p>
            <a:r>
              <a:rPr lang="sr-Cyrl-RS" dirty="0" smtClean="0"/>
              <a:t>Како би се избегла мешања сигнала, опсези (бандови) се пажљиво додељују</a:t>
            </a:r>
          </a:p>
          <a:p>
            <a:r>
              <a:rPr lang="sr-Cyrl-RS" dirty="0" smtClean="0"/>
              <a:t>Такође се продају на аукцијама за највише понуде</a:t>
            </a:r>
          </a:p>
          <a:p>
            <a:endParaRPr lang="sr-Cyrl-RS" dirty="0"/>
          </a:p>
          <a:p>
            <a:endParaRPr lang="sr-Latn-RS" dirty="0"/>
          </a:p>
        </p:txBody>
      </p:sp>
      <p:grpSp>
        <p:nvGrpSpPr>
          <p:cNvPr id="6" name="Group 27"/>
          <p:cNvGrpSpPr/>
          <p:nvPr/>
        </p:nvGrpSpPr>
        <p:grpSpPr>
          <a:xfrm>
            <a:off x="1606134" y="3199983"/>
            <a:ext cx="8750145" cy="2976980"/>
            <a:chOff x="276443" y="2933699"/>
            <a:chExt cx="8750145" cy="2976980"/>
          </a:xfrm>
        </p:grpSpPr>
        <p:sp>
          <p:nvSpPr>
            <p:cNvPr id="7" name="TextBox 6"/>
            <p:cNvSpPr txBox="1"/>
            <p:nvPr/>
          </p:nvSpPr>
          <p:spPr>
            <a:xfrm>
              <a:off x="1132565" y="5619750"/>
              <a:ext cx="3055645" cy="253916"/>
            </a:xfrm>
            <a:prstGeom prst="rect">
              <a:avLst/>
            </a:prstGeom>
            <a:noFill/>
          </p:spPr>
          <p:txBody>
            <a:bodyPr wrap="none" rtlCol="0">
              <a:spAutoFit/>
            </a:bodyPr>
            <a:lstStyle/>
            <a:p>
              <a:r>
                <a:rPr lang="en-US" sz="1050" dirty="0"/>
                <a:t>Source: NTIA Office of Spectrum Management, 2003</a:t>
              </a:r>
            </a:p>
          </p:txBody>
        </p:sp>
        <p:pic>
          <p:nvPicPr>
            <p:cNvPr id="8" name="Picture 2"/>
            <p:cNvPicPr>
              <a:picLocks noChangeAspect="1" noChangeArrowheads="1"/>
            </p:cNvPicPr>
            <p:nvPr/>
          </p:nvPicPr>
          <p:blipFill>
            <a:blip r:embed="rId3" cstate="print"/>
            <a:srcRect/>
            <a:stretch>
              <a:fillRect/>
            </a:stretch>
          </p:blipFill>
          <p:spPr bwMode="auto">
            <a:xfrm>
              <a:off x="600075" y="3567113"/>
              <a:ext cx="8229600" cy="1726887"/>
            </a:xfrm>
            <a:prstGeom prst="rect">
              <a:avLst/>
            </a:prstGeom>
            <a:noFill/>
            <a:ln w="9525">
              <a:noFill/>
              <a:miter lim="800000"/>
              <a:headEnd/>
              <a:tailEnd/>
            </a:ln>
          </p:spPr>
        </p:pic>
        <p:sp>
          <p:nvSpPr>
            <p:cNvPr id="9" name="TextBox 8"/>
            <p:cNvSpPr txBox="1"/>
            <p:nvPr/>
          </p:nvSpPr>
          <p:spPr>
            <a:xfrm>
              <a:off x="357891" y="5572125"/>
              <a:ext cx="675185" cy="338554"/>
            </a:xfrm>
            <a:prstGeom prst="rect">
              <a:avLst/>
            </a:prstGeom>
            <a:noFill/>
          </p:spPr>
          <p:txBody>
            <a:bodyPr wrap="none" rtlCol="0">
              <a:spAutoFit/>
            </a:bodyPr>
            <a:lstStyle/>
            <a:p>
              <a:pPr algn="ctr"/>
              <a:r>
                <a:rPr lang="en-US" sz="1600" dirty="0"/>
                <a:t>3 GHz</a:t>
              </a:r>
            </a:p>
          </p:txBody>
        </p:sp>
        <p:cxnSp>
          <p:nvCxnSpPr>
            <p:cNvPr id="10" name="Straight Arrow Connector 9"/>
            <p:cNvCxnSpPr/>
            <p:nvPr/>
          </p:nvCxnSpPr>
          <p:spPr>
            <a:xfrm rot="5400000" flipH="1" flipV="1">
              <a:off x="566742" y="5491163"/>
              <a:ext cx="25717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47207" y="5562600"/>
              <a:ext cx="779381" cy="338554"/>
            </a:xfrm>
            <a:prstGeom prst="rect">
              <a:avLst/>
            </a:prstGeom>
            <a:noFill/>
          </p:spPr>
          <p:txBody>
            <a:bodyPr wrap="none" rtlCol="0">
              <a:spAutoFit/>
            </a:bodyPr>
            <a:lstStyle/>
            <a:p>
              <a:pPr algn="ctr"/>
              <a:r>
                <a:rPr lang="en-US" sz="1600" dirty="0"/>
                <a:t>30 GHz</a:t>
              </a:r>
            </a:p>
          </p:txBody>
        </p:sp>
        <p:cxnSp>
          <p:nvCxnSpPr>
            <p:cNvPr id="12" name="Straight Arrow Connector 11"/>
            <p:cNvCxnSpPr/>
            <p:nvPr/>
          </p:nvCxnSpPr>
          <p:spPr>
            <a:xfrm rot="5400000" flipH="1" flipV="1">
              <a:off x="8498631" y="5491163"/>
              <a:ext cx="27622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89780" y="2976146"/>
              <a:ext cx="675185" cy="338554"/>
            </a:xfrm>
            <a:prstGeom prst="rect">
              <a:avLst/>
            </a:prstGeom>
            <a:noFill/>
          </p:spPr>
          <p:txBody>
            <a:bodyPr wrap="none" rtlCol="0">
              <a:spAutoFit/>
            </a:bodyPr>
            <a:lstStyle/>
            <a:p>
              <a:pPr algn="ctr"/>
              <a:r>
                <a:rPr lang="en-US" sz="1600" dirty="0"/>
                <a:t>3 GHz</a:t>
              </a:r>
            </a:p>
          </p:txBody>
        </p:sp>
        <p:cxnSp>
          <p:nvCxnSpPr>
            <p:cNvPr id="15" name="Straight Arrow Connector 14"/>
            <p:cNvCxnSpPr/>
            <p:nvPr/>
          </p:nvCxnSpPr>
          <p:spPr>
            <a:xfrm rot="5400000" flipH="1" flipV="1">
              <a:off x="8470056" y="3390484"/>
              <a:ext cx="276224" cy="1"/>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76443" y="2933699"/>
              <a:ext cx="928459" cy="338554"/>
            </a:xfrm>
            <a:prstGeom prst="rect">
              <a:avLst/>
            </a:prstGeom>
            <a:noFill/>
          </p:spPr>
          <p:txBody>
            <a:bodyPr wrap="none" rtlCol="0">
              <a:spAutoFit/>
            </a:bodyPr>
            <a:lstStyle/>
            <a:p>
              <a:pPr algn="ctr"/>
              <a:r>
                <a:rPr lang="en-US" sz="1600" dirty="0"/>
                <a:t>300 MHz</a:t>
              </a:r>
            </a:p>
          </p:txBody>
        </p:sp>
        <p:cxnSp>
          <p:nvCxnSpPr>
            <p:cNvPr id="18" name="Straight Arrow Connector 17"/>
            <p:cNvCxnSpPr/>
            <p:nvPr/>
          </p:nvCxnSpPr>
          <p:spPr>
            <a:xfrm rot="5400000" flipH="1" flipV="1">
              <a:off x="583356" y="3348037"/>
              <a:ext cx="276224" cy="1"/>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8229600" y="4267200"/>
              <a:ext cx="180975" cy="161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895600" y="5124450"/>
              <a:ext cx="180975" cy="161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20" idx="5"/>
            </p:cNvCxnSpPr>
            <p:nvPr/>
          </p:nvCxnSpPr>
          <p:spPr>
            <a:xfrm rot="10800000">
              <a:off x="3050073" y="5262663"/>
              <a:ext cx="1645753" cy="176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9" idx="3"/>
            </p:cNvCxnSpPr>
            <p:nvPr/>
          </p:nvCxnSpPr>
          <p:spPr>
            <a:xfrm flipV="1">
              <a:off x="6581775" y="4405412"/>
              <a:ext cx="1674328" cy="1004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92971" y="5343525"/>
              <a:ext cx="1838580" cy="338554"/>
            </a:xfrm>
            <a:prstGeom prst="rect">
              <a:avLst/>
            </a:prstGeom>
            <a:noFill/>
          </p:spPr>
          <p:txBody>
            <a:bodyPr wrap="none" rtlCol="0">
              <a:spAutoFit/>
            </a:bodyPr>
            <a:lstStyle/>
            <a:p>
              <a:pPr algn="ctr"/>
              <a:r>
                <a:rPr lang="en-US" sz="1600" dirty="0" err="1"/>
                <a:t>WiFi</a:t>
              </a:r>
              <a:r>
                <a:rPr lang="en-US" sz="1600" dirty="0"/>
                <a:t> (ISM </a:t>
              </a:r>
              <a:r>
                <a:rPr lang="sr-Cyrl-RS" sz="1600" dirty="0" smtClean="0"/>
                <a:t>бандови</a:t>
              </a:r>
              <a:r>
                <a:rPr lang="en-US" sz="1600" dirty="0" smtClean="0"/>
                <a:t>)</a:t>
              </a:r>
              <a:endParaRPr lang="en-US" sz="1600" dirty="0"/>
            </a:p>
          </p:txBody>
        </p:sp>
      </p:grpSp>
      <p:sp>
        <p:nvSpPr>
          <p:cNvPr id="4" name="Slide Number Placeholder 3"/>
          <p:cNvSpPr>
            <a:spLocks noGrp="1"/>
          </p:cNvSpPr>
          <p:nvPr>
            <p:ph type="sldNum" sz="quarter" idx="12"/>
          </p:nvPr>
        </p:nvSpPr>
        <p:spPr/>
        <p:txBody>
          <a:bodyPr/>
          <a:lstStyle/>
          <a:p>
            <a:fld id="{0B2C1225-ADCC-464A-9CFC-236159A2E701}" type="slidenum">
              <a:rPr lang="sr-Latn-RS" smtClean="0"/>
              <a:t>26</a:t>
            </a:fld>
            <a:endParaRPr lang="sr-Latn-RS"/>
          </a:p>
        </p:txBody>
      </p:sp>
    </p:spTree>
    <p:extLst>
      <p:ext uri="{BB962C8B-B14F-4D97-AF65-F5344CB8AC3E}">
        <p14:creationId xmlns:p14="http://schemas.microsoft.com/office/powerpoint/2010/main" val="1995970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Интересантни делови спектра (бандови)</a:t>
            </a:r>
            <a:endParaRPr lang="en-US" dirty="0"/>
          </a:p>
        </p:txBody>
      </p:sp>
      <p:sp>
        <p:nvSpPr>
          <p:cNvPr id="14" name="Content Placeholder 13"/>
          <p:cNvSpPr>
            <a:spLocks noGrp="1"/>
          </p:cNvSpPr>
          <p:nvPr>
            <p:ph idx="1"/>
          </p:nvPr>
        </p:nvSpPr>
        <p:spPr>
          <a:xfrm>
            <a:off x="658686" y="1437261"/>
            <a:ext cx="10515600" cy="4351338"/>
          </a:xfrm>
        </p:spPr>
        <p:txBody>
          <a:bodyPr>
            <a:normAutofit/>
          </a:bodyPr>
          <a:lstStyle/>
          <a:p>
            <a:r>
              <a:rPr lang="sr-Cyrl-RS" sz="3733" dirty="0" smtClean="0"/>
              <a:t>Микроталаси, </a:t>
            </a:r>
            <a:r>
              <a:rPr lang="sr-Latn-RS" sz="3733" dirty="0" smtClean="0"/>
              <a:t>3G </a:t>
            </a:r>
            <a:r>
              <a:rPr lang="sr-Cyrl-RS" sz="3733" dirty="0" smtClean="0"/>
              <a:t>и нелиценциране фреквенције (</a:t>
            </a:r>
            <a:r>
              <a:rPr lang="sr-Latn-RS" sz="3733" dirty="0" smtClean="0"/>
              <a:t>ISM) – </a:t>
            </a:r>
            <a:r>
              <a:rPr lang="sr-Cyrl-RS" sz="3733" dirty="0" smtClean="0"/>
              <a:t>обично због фрагментације других бандова, нпр. </a:t>
            </a:r>
            <a:r>
              <a:rPr lang="en-US" sz="3733" dirty="0" err="1" smtClean="0"/>
              <a:t>WiFi</a:t>
            </a:r>
            <a:endParaRPr lang="en-US" sz="3733" dirty="0"/>
          </a:p>
        </p:txBody>
      </p:sp>
      <p:grpSp>
        <p:nvGrpSpPr>
          <p:cNvPr id="6" name="Group 14"/>
          <p:cNvGrpSpPr/>
          <p:nvPr/>
        </p:nvGrpSpPr>
        <p:grpSpPr>
          <a:xfrm>
            <a:off x="719646" y="3160678"/>
            <a:ext cx="9972157" cy="3560797"/>
            <a:chOff x="1408906" y="3378922"/>
            <a:chExt cx="7023896" cy="2786490"/>
          </a:xfrm>
        </p:grpSpPr>
        <p:pic>
          <p:nvPicPr>
            <p:cNvPr id="7" name="Picture 5"/>
            <p:cNvPicPr>
              <a:picLocks noChangeAspect="1" noChangeArrowheads="1"/>
            </p:cNvPicPr>
            <p:nvPr/>
          </p:nvPicPr>
          <p:blipFill>
            <a:blip r:embed="rId3" cstate="print"/>
            <a:srcRect/>
            <a:stretch>
              <a:fillRect/>
            </a:stretch>
          </p:blipFill>
          <p:spPr bwMode="auto">
            <a:xfrm>
              <a:off x="1408906" y="3378922"/>
              <a:ext cx="6030119" cy="2786490"/>
            </a:xfrm>
            <a:prstGeom prst="rect">
              <a:avLst/>
            </a:prstGeom>
            <a:noFill/>
            <a:ln w="9525">
              <a:noFill/>
              <a:miter lim="800000"/>
              <a:headEnd/>
              <a:tailEnd/>
            </a:ln>
          </p:spPr>
        </p:pic>
        <p:sp>
          <p:nvSpPr>
            <p:cNvPr id="8" name="TextBox 7"/>
            <p:cNvSpPr txBox="1"/>
            <p:nvPr/>
          </p:nvSpPr>
          <p:spPr>
            <a:xfrm>
              <a:off x="4171635" y="4429125"/>
              <a:ext cx="731868" cy="650294"/>
            </a:xfrm>
            <a:prstGeom prst="rect">
              <a:avLst/>
            </a:prstGeom>
            <a:noFill/>
          </p:spPr>
          <p:txBody>
            <a:bodyPr wrap="none" rtlCol="0">
              <a:spAutoFit/>
            </a:bodyPr>
            <a:lstStyle/>
            <a:p>
              <a:pPr eaLnBrk="1" hangingPunct="1"/>
              <a:r>
                <a:rPr lang="en-US" sz="2400" dirty="0">
                  <a:solidFill>
                    <a:prstClr val="black"/>
                  </a:solidFill>
                  <a:cs typeface="Arial" charset="0"/>
                </a:rPr>
                <a:t>802.11</a:t>
              </a:r>
            </a:p>
            <a:p>
              <a:pPr eaLnBrk="1" hangingPunct="1"/>
              <a:r>
                <a:rPr lang="en-US" sz="2400" dirty="0">
                  <a:solidFill>
                    <a:prstClr val="black"/>
                  </a:solidFill>
                  <a:cs typeface="Arial" charset="0"/>
                </a:rPr>
                <a:t>b/g/n</a:t>
              </a:r>
            </a:p>
          </p:txBody>
        </p:sp>
        <p:sp>
          <p:nvSpPr>
            <p:cNvPr id="9" name="TextBox 8"/>
            <p:cNvSpPr txBox="1"/>
            <p:nvPr/>
          </p:nvSpPr>
          <p:spPr>
            <a:xfrm>
              <a:off x="7210283" y="4524375"/>
              <a:ext cx="1222519" cy="361274"/>
            </a:xfrm>
            <a:prstGeom prst="rect">
              <a:avLst/>
            </a:prstGeom>
            <a:noFill/>
          </p:spPr>
          <p:txBody>
            <a:bodyPr wrap="none" rtlCol="0">
              <a:spAutoFit/>
            </a:bodyPr>
            <a:lstStyle/>
            <a:p>
              <a:pPr eaLnBrk="1" hangingPunct="1"/>
              <a:r>
                <a:rPr lang="en-US" sz="2400" dirty="0">
                  <a:solidFill>
                    <a:prstClr val="black"/>
                  </a:solidFill>
                  <a:cs typeface="Arial" charset="0"/>
                </a:rPr>
                <a:t>802.11a/g/n</a:t>
              </a:r>
            </a:p>
          </p:txBody>
        </p:sp>
        <p:cxnSp>
          <p:nvCxnSpPr>
            <p:cNvPr id="10" name="Straight Arrow Connector 9"/>
            <p:cNvCxnSpPr>
              <a:stCxn id="9" idx="1"/>
            </p:cNvCxnSpPr>
            <p:nvPr/>
          </p:nvCxnSpPr>
          <p:spPr>
            <a:xfrm flipH="1" flipV="1">
              <a:off x="6869859" y="4691065"/>
              <a:ext cx="340424" cy="139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562600" y="4457700"/>
              <a:ext cx="1323975" cy="533400"/>
            </a:xfrm>
            <a:prstGeom prst="ellipse">
              <a:avLst/>
            </a:prstGeom>
            <a:solidFill>
              <a:schemeClr val="accent3">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a:solidFill>
                  <a:prstClr val="white"/>
                </a:solidFill>
              </a:endParaRPr>
            </a:p>
          </p:txBody>
        </p:sp>
        <p:sp>
          <p:nvSpPr>
            <p:cNvPr id="12" name="Oval 11"/>
            <p:cNvSpPr/>
            <p:nvPr/>
          </p:nvSpPr>
          <p:spPr>
            <a:xfrm>
              <a:off x="3495675" y="4486275"/>
              <a:ext cx="466725" cy="466725"/>
            </a:xfrm>
            <a:prstGeom prst="ellipse">
              <a:avLst/>
            </a:prstGeom>
            <a:solidFill>
              <a:schemeClr val="accent3">
                <a:lumMod val="40000"/>
                <a:lumOff val="6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dirty="0">
                <a:solidFill>
                  <a:prstClr val="white"/>
                </a:solidFill>
              </a:endParaRPr>
            </a:p>
          </p:txBody>
        </p:sp>
        <p:cxnSp>
          <p:nvCxnSpPr>
            <p:cNvPr id="13" name="Straight Arrow Connector 12"/>
            <p:cNvCxnSpPr/>
            <p:nvPr/>
          </p:nvCxnSpPr>
          <p:spPr>
            <a:xfrm flipH="1" flipV="1">
              <a:off x="3936156" y="4729163"/>
              <a:ext cx="27622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0B2C1225-ADCC-464A-9CFC-236159A2E701}" type="slidenum">
              <a:rPr lang="sr-Latn-RS" smtClean="0"/>
              <a:t>27</a:t>
            </a:fld>
            <a:endParaRPr lang="sr-Latn-RS"/>
          </a:p>
        </p:txBody>
      </p:sp>
    </p:spTree>
    <p:extLst>
      <p:ext uri="{BB962C8B-B14F-4D97-AF65-F5344CB8AC3E}">
        <p14:creationId xmlns:p14="http://schemas.microsoft.com/office/powerpoint/2010/main" val="2633609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sr-Cyrl-RS" dirty="0" smtClean="0"/>
              <a:t>Радиоталаси</a:t>
            </a:r>
            <a:endParaRPr lang="en-US" dirty="0" smtClean="0"/>
          </a:p>
        </p:txBody>
      </p:sp>
      <p:grpSp>
        <p:nvGrpSpPr>
          <p:cNvPr id="11" name="Group 10"/>
          <p:cNvGrpSpPr/>
          <p:nvPr/>
        </p:nvGrpSpPr>
        <p:grpSpPr>
          <a:xfrm>
            <a:off x="5981700" y="2323652"/>
            <a:ext cx="4572000" cy="2326033"/>
            <a:chOff x="4572000" y="2276026"/>
            <a:chExt cx="4572000" cy="2326033"/>
          </a:xfrm>
        </p:grpSpPr>
        <p:graphicFrame>
          <p:nvGraphicFramePr>
            <p:cNvPr id="64515" name="Object 3"/>
            <p:cNvGraphicFramePr>
              <a:graphicFrameLocks noChangeAspect="1"/>
            </p:cNvGraphicFramePr>
            <p:nvPr/>
          </p:nvGraphicFramePr>
          <p:xfrm>
            <a:off x="4572000" y="2276026"/>
            <a:ext cx="4572000" cy="2326033"/>
          </p:xfrm>
          <a:graphic>
            <a:graphicData uri="http://schemas.openxmlformats.org/presentationml/2006/ole">
              <mc:AlternateContent xmlns:mc="http://schemas.openxmlformats.org/markup-compatibility/2006">
                <mc:Choice xmlns:v="urn:schemas-microsoft-com:vml" Requires="v">
                  <p:oleObj spid="_x0000_s5464" name="Image" r:id="rId4" imgW="22882540" imgH="11644444" progId="">
                    <p:embed/>
                  </p:oleObj>
                </mc:Choice>
                <mc:Fallback>
                  <p:oleObj name="Image" r:id="rId4" imgW="22882540" imgH="1164444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76026"/>
                          <a:ext cx="4572000" cy="232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bwMode="auto">
            <a:xfrm>
              <a:off x="6534150" y="4257675"/>
              <a:ext cx="400050" cy="342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grpSp>
      <p:grpSp>
        <p:nvGrpSpPr>
          <p:cNvPr id="13" name="Group 12"/>
          <p:cNvGrpSpPr/>
          <p:nvPr/>
        </p:nvGrpSpPr>
        <p:grpSpPr>
          <a:xfrm>
            <a:off x="2095500" y="2083428"/>
            <a:ext cx="3652838" cy="2691144"/>
            <a:chOff x="438150" y="2083428"/>
            <a:chExt cx="3652838" cy="2691144"/>
          </a:xfrm>
        </p:grpSpPr>
        <p:graphicFrame>
          <p:nvGraphicFramePr>
            <p:cNvPr id="28682" name="Object 10"/>
            <p:cNvGraphicFramePr>
              <a:graphicFrameLocks noChangeAspect="1"/>
            </p:cNvGraphicFramePr>
            <p:nvPr/>
          </p:nvGraphicFramePr>
          <p:xfrm>
            <a:off x="438150" y="2083428"/>
            <a:ext cx="3652838" cy="2691144"/>
          </p:xfrm>
          <a:graphic>
            <a:graphicData uri="http://schemas.openxmlformats.org/presentationml/2006/ole">
              <mc:AlternateContent xmlns:mc="http://schemas.openxmlformats.org/markup-compatibility/2006">
                <mc:Choice xmlns:v="urn:schemas-microsoft-com:vml" Requires="v">
                  <p:oleObj spid="_x0000_s5465" name="Image" r:id="rId6" imgW="15796825" imgH="11644444" progId="">
                    <p:embed/>
                  </p:oleObj>
                </mc:Choice>
                <mc:Fallback>
                  <p:oleObj name="Image" r:id="rId6" imgW="15796825" imgH="1164444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150" y="2083428"/>
                          <a:ext cx="3652838" cy="269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bwMode="auto">
            <a:xfrm>
              <a:off x="1981200" y="4410075"/>
              <a:ext cx="400050" cy="342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grpSp>
      <p:sp>
        <p:nvSpPr>
          <p:cNvPr id="14" name="Rectangle 3"/>
          <p:cNvSpPr txBox="1">
            <a:spLocks noChangeArrowheads="1"/>
          </p:cNvSpPr>
          <p:nvPr/>
        </p:nvSpPr>
        <p:spPr bwMode="auto">
          <a:xfrm>
            <a:off x="6181725" y="4829175"/>
            <a:ext cx="432435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ts val="1800"/>
              </a:spcBef>
              <a:spcAft>
                <a:spcPct val="0"/>
              </a:spcAft>
              <a:buClr>
                <a:srgbClr val="0000FF"/>
              </a:buClr>
              <a:defRPr/>
            </a:pPr>
            <a:r>
              <a:rPr lang="sr-Cyrl-RS" kern="0" dirty="0" smtClean="0">
                <a:latin typeface="Arial" charset="0"/>
                <a:cs typeface="Arial" charset="0"/>
              </a:rPr>
              <a:t>У</a:t>
            </a:r>
            <a:r>
              <a:rPr lang="en-US" kern="0" dirty="0" smtClean="0">
                <a:latin typeface="Arial" charset="0"/>
                <a:cs typeface="Arial" charset="0"/>
              </a:rPr>
              <a:t> HF</a:t>
            </a:r>
            <a:r>
              <a:rPr lang="sr-Latn-RS" kern="0" dirty="0" smtClean="0">
                <a:latin typeface="Arial" charset="0"/>
                <a:cs typeface="Arial" charset="0"/>
              </a:rPr>
              <a:t> (high)</a:t>
            </a:r>
            <a:r>
              <a:rPr lang="en-US" kern="0" dirty="0" smtClean="0">
                <a:latin typeface="Arial" charset="0"/>
                <a:cs typeface="Arial" charset="0"/>
              </a:rPr>
              <a:t> </a:t>
            </a:r>
            <a:r>
              <a:rPr lang="sr-Cyrl-RS" kern="0" dirty="0" smtClean="0">
                <a:latin typeface="Arial" charset="0"/>
                <a:cs typeface="Arial" charset="0"/>
              </a:rPr>
              <a:t>опсегу, радио таласи се одбијају од јоносфере</a:t>
            </a:r>
            <a:endParaRPr lang="en-US" kern="0" dirty="0">
              <a:latin typeface="Arial" pitchFamily="34" charset="0"/>
              <a:cs typeface="Arial" pitchFamily="34" charset="0"/>
            </a:endParaRPr>
          </a:p>
        </p:txBody>
      </p:sp>
      <p:sp>
        <p:nvSpPr>
          <p:cNvPr id="18" name="Rectangle 3"/>
          <p:cNvSpPr txBox="1">
            <a:spLocks noChangeArrowheads="1"/>
          </p:cNvSpPr>
          <p:nvPr/>
        </p:nvSpPr>
        <p:spPr bwMode="auto">
          <a:xfrm>
            <a:off x="1905000" y="4810125"/>
            <a:ext cx="432435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sr-Cyrl-RS" dirty="0" smtClean="0"/>
              <a:t>У опсезима</a:t>
            </a:r>
            <a:r>
              <a:rPr lang="en-US" dirty="0" smtClean="0"/>
              <a:t> VLF</a:t>
            </a:r>
            <a:r>
              <a:rPr lang="sr-Cyrl-RS" dirty="0" smtClean="0"/>
              <a:t> (</a:t>
            </a:r>
            <a:r>
              <a:rPr lang="sr-Latn-RS" dirty="0" smtClean="0"/>
              <a:t>very low freq.)</a:t>
            </a:r>
            <a:r>
              <a:rPr lang="en-US" dirty="0" smtClean="0"/>
              <a:t>, LF</a:t>
            </a:r>
            <a:r>
              <a:rPr lang="sr-Latn-RS" dirty="0" smtClean="0"/>
              <a:t> (low)</a:t>
            </a:r>
            <a:r>
              <a:rPr lang="en-US" dirty="0" smtClean="0"/>
              <a:t>, </a:t>
            </a:r>
            <a:r>
              <a:rPr lang="sr-Cyrl-RS" dirty="0" smtClean="0"/>
              <a:t>и</a:t>
            </a:r>
            <a:r>
              <a:rPr lang="en-US" dirty="0" smtClean="0"/>
              <a:t> MF</a:t>
            </a:r>
            <a:r>
              <a:rPr lang="sr-Latn-RS" dirty="0" smtClean="0"/>
              <a:t> (medium)</a:t>
            </a:r>
            <a:r>
              <a:rPr lang="en-US" dirty="0" smtClean="0"/>
              <a:t> </a:t>
            </a:r>
            <a:r>
              <a:rPr lang="sr-Cyrl-RS" dirty="0" smtClean="0"/>
              <a:t>радио таласи прате закривљеност Земље</a:t>
            </a:r>
            <a:endParaRPr lang="en-US" dirty="0"/>
          </a:p>
        </p:txBody>
      </p:sp>
      <p:sp>
        <p:nvSpPr>
          <p:cNvPr id="28675" name="Rectangle 3"/>
          <p:cNvSpPr>
            <a:spLocks noGrp="1" noChangeArrowheads="1"/>
          </p:cNvSpPr>
          <p:nvPr>
            <p:ph idx="4294967295"/>
          </p:nvPr>
        </p:nvSpPr>
        <p:spPr>
          <a:xfrm>
            <a:off x="762000" y="1610714"/>
            <a:ext cx="10353040" cy="4600081"/>
          </a:xfrm>
          <a:prstGeom prst="rect">
            <a:avLst/>
          </a:prstGeom>
        </p:spPr>
        <p:txBody>
          <a:bodyPr/>
          <a:lstStyle/>
          <a:p>
            <a:r>
              <a:rPr lang="sr-Cyrl-RS" dirty="0" smtClean="0"/>
              <a:t>Радио сигнали могу да пролазе кроз зграде, али им сигнал слаби из разних разлога: бива апсорбован, због одбијања, итд.</a:t>
            </a:r>
            <a:endParaRPr lang="en-US" dirty="0" smtClean="0"/>
          </a:p>
        </p:txBody>
      </p:sp>
      <p:sp>
        <p:nvSpPr>
          <p:cNvPr id="2" name="Slide Number Placeholder 1"/>
          <p:cNvSpPr>
            <a:spLocks noGrp="1"/>
          </p:cNvSpPr>
          <p:nvPr>
            <p:ph type="sldNum" sz="quarter" idx="11"/>
          </p:nvPr>
        </p:nvSpPr>
        <p:spPr/>
        <p:txBody>
          <a:bodyPr/>
          <a:lstStyle/>
          <a:p>
            <a:fld id="{E7CA9478-788D-42C7-BC35-88005760C6DD}" type="slidenum">
              <a:rPr lang="en-US" smtClean="0"/>
              <a:t>28</a:t>
            </a:fld>
            <a:endParaRPr lang="en-US"/>
          </a:p>
        </p:txBody>
      </p:sp>
    </p:spTree>
    <p:extLst>
      <p:ext uri="{BB962C8B-B14F-4D97-AF65-F5344CB8AC3E}">
        <p14:creationId xmlns:p14="http://schemas.microsoft.com/office/powerpoint/2010/main" val="1904629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Микроталаси</a:t>
            </a:r>
            <a:endParaRPr lang="en-US" dirty="0"/>
          </a:p>
        </p:txBody>
      </p:sp>
      <p:sp>
        <p:nvSpPr>
          <p:cNvPr id="3" name="Content Placeholder 2"/>
          <p:cNvSpPr>
            <a:spLocks noGrp="1"/>
          </p:cNvSpPr>
          <p:nvPr>
            <p:ph idx="1"/>
          </p:nvPr>
        </p:nvSpPr>
        <p:spPr>
          <a:xfrm>
            <a:off x="1361440" y="1386841"/>
            <a:ext cx="8828405" cy="4867275"/>
          </a:xfrm>
        </p:spPr>
        <p:txBody>
          <a:bodyPr/>
          <a:lstStyle/>
          <a:p>
            <a:r>
              <a:rPr lang="sr-Cyrl-RS" dirty="0" smtClean="0"/>
              <a:t>Микроталаси имају велики фреквентни опсег и користе се често за затворене намене попут </a:t>
            </a:r>
            <a:r>
              <a:rPr lang="en-US" dirty="0" err="1" smtClean="0"/>
              <a:t>WiFi</a:t>
            </a:r>
            <a:r>
              <a:rPr lang="sr-Cyrl-RS" dirty="0" smtClean="0"/>
              <a:t>, као и за отворене попут </a:t>
            </a:r>
            <a:r>
              <a:rPr lang="en-US" dirty="0" smtClean="0"/>
              <a:t>3G</a:t>
            </a:r>
            <a:r>
              <a:rPr lang="sr-Cyrl-RS" dirty="0"/>
              <a:t> </a:t>
            </a:r>
            <a:r>
              <a:rPr lang="sr-Cyrl-RS" dirty="0" smtClean="0"/>
              <a:t>и сателити</a:t>
            </a:r>
            <a:endParaRPr lang="en-US" dirty="0" smtClean="0"/>
          </a:p>
          <a:p>
            <a:pPr lvl="1"/>
            <a:r>
              <a:rPr lang="sr-Cyrl-RS" dirty="0" smtClean="0"/>
              <a:t>Сигнал слаби и рефлектује се од објеката из окружења</a:t>
            </a:r>
            <a:endParaRPr lang="en-US" dirty="0" smtClean="0"/>
          </a:p>
          <a:p>
            <a:pPr lvl="1"/>
            <a:r>
              <a:rPr lang="sr-Cyrl-RS" dirty="0" smtClean="0"/>
              <a:t>Јачина варира због удаљености, сабирања сигнала и сл.</a:t>
            </a:r>
            <a:endParaRPr lang="en-US" dirty="0" smtClean="0"/>
          </a:p>
        </p:txBody>
      </p:sp>
      <p:pic>
        <p:nvPicPr>
          <p:cNvPr id="5" name="Picture 6"/>
          <p:cNvPicPr>
            <a:picLocks noChangeAspect="1" noChangeArrowheads="1"/>
          </p:cNvPicPr>
          <p:nvPr/>
        </p:nvPicPr>
        <p:blipFill>
          <a:blip r:embed="rId3" cstate="print"/>
          <a:srcRect/>
          <a:stretch>
            <a:fillRect/>
          </a:stretch>
        </p:blipFill>
        <p:spPr bwMode="auto">
          <a:xfrm>
            <a:off x="2396808" y="3501074"/>
            <a:ext cx="7000874" cy="2928937"/>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B2C1225-ADCC-464A-9CFC-236159A2E701}" type="slidenum">
              <a:rPr lang="sr-Latn-RS" smtClean="0"/>
              <a:t>29</a:t>
            </a:fld>
            <a:endParaRPr lang="sr-Latn-RS"/>
          </a:p>
        </p:txBody>
      </p:sp>
    </p:spTree>
    <p:extLst>
      <p:ext uri="{BB962C8B-B14F-4D97-AF65-F5344CB8AC3E}">
        <p14:creationId xmlns:p14="http://schemas.microsoft.com/office/powerpoint/2010/main" val="2683656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Где смо сада</a:t>
            </a:r>
            <a:r>
              <a:rPr lang="en-US" dirty="0"/>
              <a:t>?</a:t>
            </a:r>
          </a:p>
        </p:txBody>
      </p:sp>
      <p:sp>
        <p:nvSpPr>
          <p:cNvPr id="5" name="Text Placeholder 4"/>
          <p:cNvSpPr>
            <a:spLocks noGrp="1"/>
          </p:cNvSpPr>
          <p:nvPr>
            <p:ph type="body" sz="quarter" idx="12"/>
          </p:nvPr>
        </p:nvSpPr>
        <p:spPr>
          <a:xfrm>
            <a:off x="433889" y="1690688"/>
            <a:ext cx="10312999" cy="4470400"/>
          </a:xfrm>
        </p:spPr>
        <p:txBody>
          <a:bodyPr>
            <a:normAutofit/>
          </a:bodyPr>
          <a:lstStyle/>
          <a:p>
            <a:r>
              <a:rPr lang="sr-Cyrl-RS" sz="3733" dirty="0" smtClean="0"/>
              <a:t>Прошли смо брзи преглед свега, и сада се пењемо од физичког ка вишим слојевима...</a:t>
            </a:r>
          </a:p>
          <a:p>
            <a:r>
              <a:rPr lang="sr-Cyrl-RS" sz="3733" dirty="0" smtClean="0"/>
              <a:t>Користићемо хибридну приступ са 5 слојева</a:t>
            </a:r>
            <a:endParaRPr lang="en-US" sz="3733" dirty="0"/>
          </a:p>
        </p:txBody>
      </p:sp>
      <p:grpSp>
        <p:nvGrpSpPr>
          <p:cNvPr id="16" name="Group 15"/>
          <p:cNvGrpSpPr/>
          <p:nvPr/>
        </p:nvGrpSpPr>
        <p:grpSpPr>
          <a:xfrm>
            <a:off x="2523268" y="3721148"/>
            <a:ext cx="2672676" cy="2538000"/>
            <a:chOff x="2857500" y="2343150"/>
            <a:chExt cx="1326775" cy="1903500"/>
          </a:xfrm>
        </p:grpSpPr>
        <p:sp>
          <p:nvSpPr>
            <p:cNvPr id="6" name="Rectangle 4"/>
            <p:cNvSpPr>
              <a:spLocks noChangeArrowheads="1"/>
            </p:cNvSpPr>
            <p:nvPr/>
          </p:nvSpPr>
          <p:spPr bwMode="auto">
            <a:xfrm>
              <a:off x="2857500" y="3900401"/>
              <a:ext cx="138548" cy="346249"/>
            </a:xfrm>
            <a:prstGeom prst="rect">
              <a:avLst/>
            </a:prstGeom>
            <a:solidFill>
              <a:schemeClr val="accent3">
                <a:lumMod val="20000"/>
                <a:lumOff val="80000"/>
              </a:schemeClr>
            </a:solidFill>
            <a:ln w="9525">
              <a:solidFill>
                <a:schemeClr val="tx1"/>
              </a:solidFill>
              <a:miter lim="800000"/>
              <a:headEnd/>
              <a:tailEnd/>
            </a:ln>
            <a:effectLst/>
          </p:spPr>
          <p:txBody>
            <a:bodyPr wrap="none" anchor="ctr">
              <a:spAutoFit/>
            </a:bodyPr>
            <a:lstStyle/>
            <a:p>
              <a:endParaRPr lang="en-US" sz="2400"/>
            </a:p>
          </p:txBody>
        </p:sp>
        <p:sp>
          <p:nvSpPr>
            <p:cNvPr id="7" name="Rectangle 5"/>
            <p:cNvSpPr>
              <a:spLocks noChangeArrowheads="1"/>
            </p:cNvSpPr>
            <p:nvPr/>
          </p:nvSpPr>
          <p:spPr bwMode="auto">
            <a:xfrm>
              <a:off x="2857500" y="3519401"/>
              <a:ext cx="138548" cy="346249"/>
            </a:xfrm>
            <a:prstGeom prst="rect">
              <a:avLst/>
            </a:prstGeom>
            <a:noFill/>
            <a:ln w="9525">
              <a:solidFill>
                <a:schemeClr val="tx1"/>
              </a:solidFill>
              <a:miter lim="800000"/>
              <a:headEnd/>
              <a:tailEnd/>
            </a:ln>
            <a:effectLst/>
          </p:spPr>
          <p:txBody>
            <a:bodyPr wrap="none" anchor="ctr">
              <a:spAutoFit/>
            </a:bodyPr>
            <a:lstStyle/>
            <a:p>
              <a:endParaRPr lang="en-US" sz="2400"/>
            </a:p>
          </p:txBody>
        </p:sp>
        <p:sp>
          <p:nvSpPr>
            <p:cNvPr id="8" name="Rectangle 6"/>
            <p:cNvSpPr>
              <a:spLocks noChangeArrowheads="1"/>
            </p:cNvSpPr>
            <p:nvPr/>
          </p:nvSpPr>
          <p:spPr bwMode="auto">
            <a:xfrm>
              <a:off x="2857500" y="3138401"/>
              <a:ext cx="138548" cy="346249"/>
            </a:xfrm>
            <a:prstGeom prst="rect">
              <a:avLst/>
            </a:prstGeom>
            <a:noFill/>
            <a:ln w="9525">
              <a:solidFill>
                <a:schemeClr val="tx1"/>
              </a:solidFill>
              <a:miter lim="800000"/>
              <a:headEnd/>
              <a:tailEnd/>
            </a:ln>
            <a:effectLst/>
          </p:spPr>
          <p:txBody>
            <a:bodyPr wrap="none" anchor="ctr">
              <a:spAutoFit/>
            </a:bodyPr>
            <a:lstStyle/>
            <a:p>
              <a:endParaRPr lang="en-US" sz="2400"/>
            </a:p>
          </p:txBody>
        </p:sp>
        <p:sp>
          <p:nvSpPr>
            <p:cNvPr id="9" name="Rectangle 7"/>
            <p:cNvSpPr>
              <a:spLocks noChangeArrowheads="1"/>
            </p:cNvSpPr>
            <p:nvPr/>
          </p:nvSpPr>
          <p:spPr bwMode="auto">
            <a:xfrm>
              <a:off x="2857500" y="2757401"/>
              <a:ext cx="138548" cy="346249"/>
            </a:xfrm>
            <a:prstGeom prst="rect">
              <a:avLst/>
            </a:prstGeom>
            <a:solidFill>
              <a:schemeClr val="bg1"/>
            </a:solidFill>
            <a:ln w="9525">
              <a:solidFill>
                <a:schemeClr val="tx1"/>
              </a:solidFill>
              <a:miter lim="800000"/>
              <a:headEnd/>
              <a:tailEnd/>
            </a:ln>
            <a:effectLst/>
          </p:spPr>
          <p:txBody>
            <a:bodyPr wrap="none" anchor="ctr">
              <a:spAutoFit/>
            </a:bodyPr>
            <a:lstStyle/>
            <a:p>
              <a:endParaRPr lang="en-US" sz="2400"/>
            </a:p>
          </p:txBody>
        </p:sp>
        <p:sp>
          <p:nvSpPr>
            <p:cNvPr id="10" name="Rectangle 10"/>
            <p:cNvSpPr>
              <a:spLocks noChangeArrowheads="1"/>
            </p:cNvSpPr>
            <p:nvPr/>
          </p:nvSpPr>
          <p:spPr bwMode="auto">
            <a:xfrm>
              <a:off x="2857500" y="2379576"/>
              <a:ext cx="138548" cy="346249"/>
            </a:xfrm>
            <a:prstGeom prst="rect">
              <a:avLst/>
            </a:prstGeom>
            <a:solidFill>
              <a:schemeClr val="bg1"/>
            </a:solidFill>
            <a:ln w="9525">
              <a:solidFill>
                <a:schemeClr val="tx1"/>
              </a:solidFill>
              <a:miter lim="800000"/>
              <a:headEnd/>
              <a:tailEnd/>
            </a:ln>
            <a:effectLst/>
          </p:spPr>
          <p:txBody>
            <a:bodyPr wrap="none" anchor="ctr">
              <a:spAutoFit/>
            </a:bodyPr>
            <a:lstStyle/>
            <a:p>
              <a:endParaRPr lang="en-US" sz="2400"/>
            </a:p>
          </p:txBody>
        </p:sp>
        <p:sp>
          <p:nvSpPr>
            <p:cNvPr id="11" name="Text Box 11"/>
            <p:cNvSpPr txBox="1">
              <a:spLocks noChangeArrowheads="1"/>
            </p:cNvSpPr>
            <p:nvPr/>
          </p:nvSpPr>
          <p:spPr bwMode="auto">
            <a:xfrm>
              <a:off x="3021013" y="3867150"/>
              <a:ext cx="714757" cy="377075"/>
            </a:xfrm>
            <a:prstGeom prst="rect">
              <a:avLst/>
            </a:prstGeom>
            <a:noFill/>
            <a:ln w="9525">
              <a:noFill/>
              <a:miter lim="800000"/>
              <a:headEnd/>
              <a:tailEnd/>
            </a:ln>
            <a:effectLst/>
          </p:spPr>
          <p:txBody>
            <a:bodyPr wrap="none">
              <a:spAutoFit/>
            </a:bodyPr>
            <a:lstStyle/>
            <a:p>
              <a:r>
                <a:rPr lang="sr-Cyrl-RS" sz="2667" dirty="0" smtClean="0"/>
                <a:t>Физички</a:t>
              </a:r>
              <a:endParaRPr lang="en-US" sz="2667" dirty="0"/>
            </a:p>
          </p:txBody>
        </p:sp>
        <p:sp>
          <p:nvSpPr>
            <p:cNvPr id="12" name="Text Box 12"/>
            <p:cNvSpPr txBox="1">
              <a:spLocks noChangeArrowheads="1"/>
            </p:cNvSpPr>
            <p:nvPr/>
          </p:nvSpPr>
          <p:spPr bwMode="auto">
            <a:xfrm>
              <a:off x="3025308" y="3502025"/>
              <a:ext cx="759320" cy="377075"/>
            </a:xfrm>
            <a:prstGeom prst="rect">
              <a:avLst/>
            </a:prstGeom>
            <a:noFill/>
            <a:ln w="9525">
              <a:noFill/>
              <a:miter lim="800000"/>
              <a:headEnd/>
              <a:tailEnd/>
            </a:ln>
            <a:effectLst/>
          </p:spPr>
          <p:txBody>
            <a:bodyPr wrap="none">
              <a:spAutoFit/>
            </a:bodyPr>
            <a:lstStyle/>
            <a:p>
              <a:r>
                <a:rPr lang="sr-Cyrl-RS" sz="2667" dirty="0" smtClean="0"/>
                <a:t>Слој везе</a:t>
              </a:r>
              <a:endParaRPr lang="en-US" sz="2667" dirty="0"/>
            </a:p>
          </p:txBody>
        </p:sp>
        <p:sp>
          <p:nvSpPr>
            <p:cNvPr id="13" name="Text Box 13"/>
            <p:cNvSpPr txBox="1">
              <a:spLocks noChangeArrowheads="1"/>
            </p:cNvSpPr>
            <p:nvPr/>
          </p:nvSpPr>
          <p:spPr bwMode="auto">
            <a:xfrm>
              <a:off x="3008313" y="3136900"/>
              <a:ext cx="706704" cy="377075"/>
            </a:xfrm>
            <a:prstGeom prst="rect">
              <a:avLst/>
            </a:prstGeom>
            <a:noFill/>
            <a:ln w="9525">
              <a:noFill/>
              <a:miter lim="800000"/>
              <a:headEnd/>
              <a:tailEnd/>
            </a:ln>
            <a:effectLst/>
          </p:spPr>
          <p:txBody>
            <a:bodyPr wrap="none">
              <a:spAutoFit/>
            </a:bodyPr>
            <a:lstStyle/>
            <a:p>
              <a:r>
                <a:rPr lang="sr-Cyrl-RS" sz="2667" dirty="0" smtClean="0"/>
                <a:t>Мрежни</a:t>
              </a:r>
              <a:endParaRPr lang="en-US" sz="2667" dirty="0"/>
            </a:p>
          </p:txBody>
        </p:sp>
        <p:sp>
          <p:nvSpPr>
            <p:cNvPr id="14" name="Text Box 14"/>
            <p:cNvSpPr txBox="1">
              <a:spLocks noChangeArrowheads="1"/>
            </p:cNvSpPr>
            <p:nvPr/>
          </p:nvSpPr>
          <p:spPr bwMode="auto">
            <a:xfrm>
              <a:off x="2922588" y="2740025"/>
              <a:ext cx="1261687" cy="377075"/>
            </a:xfrm>
            <a:prstGeom prst="rect">
              <a:avLst/>
            </a:prstGeom>
            <a:noFill/>
            <a:ln w="9525">
              <a:noFill/>
              <a:miter lim="800000"/>
              <a:headEnd/>
              <a:tailEnd/>
            </a:ln>
            <a:effectLst/>
          </p:spPr>
          <p:txBody>
            <a:bodyPr wrap="square">
              <a:spAutoFit/>
            </a:bodyPr>
            <a:lstStyle/>
            <a:p>
              <a:r>
                <a:rPr lang="sr-Cyrl-RS" sz="2667" dirty="0" smtClean="0"/>
                <a:t>  Транспортни</a:t>
              </a:r>
              <a:endParaRPr lang="en-US" sz="2667" dirty="0"/>
            </a:p>
          </p:txBody>
        </p:sp>
        <p:sp>
          <p:nvSpPr>
            <p:cNvPr id="15" name="Text Box 17"/>
            <p:cNvSpPr txBox="1">
              <a:spLocks noChangeArrowheads="1"/>
            </p:cNvSpPr>
            <p:nvPr/>
          </p:nvSpPr>
          <p:spPr bwMode="auto">
            <a:xfrm>
              <a:off x="2895600" y="2343150"/>
              <a:ext cx="1288675" cy="377075"/>
            </a:xfrm>
            <a:prstGeom prst="rect">
              <a:avLst/>
            </a:prstGeom>
            <a:noFill/>
            <a:ln w="9525">
              <a:noFill/>
              <a:miter lim="800000"/>
              <a:headEnd/>
              <a:tailEnd/>
            </a:ln>
            <a:effectLst/>
          </p:spPr>
          <p:txBody>
            <a:bodyPr wrap="square">
              <a:spAutoFit/>
            </a:bodyPr>
            <a:lstStyle/>
            <a:p>
              <a:r>
                <a:rPr lang="en-US" sz="2667" dirty="0"/>
                <a:t> </a:t>
              </a:r>
              <a:r>
                <a:rPr lang="sr-Cyrl-RS" sz="2667" dirty="0" smtClean="0"/>
                <a:t>  Апликативни</a:t>
              </a:r>
              <a:endParaRPr lang="en-US" sz="2667" dirty="0"/>
            </a:p>
          </p:txBody>
        </p:sp>
      </p:grpSp>
      <p:sp>
        <p:nvSpPr>
          <p:cNvPr id="2" name="Slide Number Placeholder 1"/>
          <p:cNvSpPr>
            <a:spLocks noGrp="1"/>
          </p:cNvSpPr>
          <p:nvPr>
            <p:ph type="sldNum" sz="quarter" idx="11"/>
          </p:nvPr>
        </p:nvSpPr>
        <p:spPr/>
        <p:txBody>
          <a:bodyPr/>
          <a:lstStyle/>
          <a:p>
            <a:fld id="{E7CA9478-788D-42C7-BC35-88005760C6DD}" type="slidenum">
              <a:rPr lang="en-US" smtClean="0"/>
              <a:t>3</a:t>
            </a:fld>
            <a:endParaRPr lang="en-US"/>
          </a:p>
        </p:txBody>
      </p:sp>
    </p:spTree>
    <p:extLst>
      <p:ext uri="{BB962C8B-B14F-4D97-AF65-F5344CB8AC3E}">
        <p14:creationId xmlns:p14="http://schemas.microsoft.com/office/powerpoint/2010/main" val="1542579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sr-Cyrl-RS" dirty="0" smtClean="0"/>
              <a:t>Светлост</a:t>
            </a:r>
            <a:endParaRPr lang="en-US" dirty="0" smtClean="0"/>
          </a:p>
        </p:txBody>
      </p:sp>
      <p:sp>
        <p:nvSpPr>
          <p:cNvPr id="31748" name="Rectangle 3"/>
          <p:cNvSpPr>
            <a:spLocks noGrp="1" noChangeArrowheads="1"/>
          </p:cNvSpPr>
          <p:nvPr>
            <p:ph idx="4294967295"/>
          </p:nvPr>
        </p:nvSpPr>
        <p:spPr>
          <a:xfrm>
            <a:off x="1178560" y="1610714"/>
            <a:ext cx="9050053" cy="4600081"/>
          </a:xfrm>
          <a:prstGeom prst="rect">
            <a:avLst/>
          </a:prstGeom>
        </p:spPr>
        <p:txBody>
          <a:bodyPr/>
          <a:lstStyle/>
          <a:p>
            <a:r>
              <a:rPr lang="sr-Cyrl-RS" dirty="0" smtClean="0"/>
              <a:t>Светлосни сигнали</a:t>
            </a:r>
            <a:r>
              <a:rPr lang="en-US" dirty="0" smtClean="0"/>
              <a:t> (</a:t>
            </a:r>
            <a:r>
              <a:rPr lang="sr-Cyrl-RS" dirty="0" smtClean="0"/>
              <a:t>не мисли се на оптичка влакна</a:t>
            </a:r>
            <a:r>
              <a:rPr lang="en-US" dirty="0" smtClean="0"/>
              <a:t>) </a:t>
            </a:r>
            <a:r>
              <a:rPr lang="sr-Cyrl-RS" dirty="0" smtClean="0"/>
              <a:t>се могу користити као комуникациони медијум</a:t>
            </a:r>
            <a:endParaRPr lang="en-US" dirty="0" smtClean="0"/>
          </a:p>
          <a:p>
            <a:pPr lvl="1"/>
            <a:r>
              <a:rPr lang="sr-Cyrl-RS" dirty="0" smtClean="0"/>
              <a:t>Светлост је врло усмерен талас и има велики фреквентни опсег (проток у електронижењерском смислу)</a:t>
            </a:r>
            <a:endParaRPr lang="en-US" dirty="0" smtClean="0"/>
          </a:p>
          <a:p>
            <a:pPr lvl="1"/>
            <a:r>
              <a:rPr lang="sr-Cyrl-RS" dirty="0" smtClean="0"/>
              <a:t>Може се искористити употребом ласера и фотодетектора</a:t>
            </a:r>
            <a:endParaRPr lang="en-US" dirty="0" smtClean="0"/>
          </a:p>
        </p:txBody>
      </p:sp>
      <p:grpSp>
        <p:nvGrpSpPr>
          <p:cNvPr id="10" name="Group 14"/>
          <p:cNvGrpSpPr/>
          <p:nvPr/>
        </p:nvGrpSpPr>
        <p:grpSpPr>
          <a:xfrm>
            <a:off x="3395345" y="3910754"/>
            <a:ext cx="5237457" cy="2305050"/>
            <a:chOff x="4926269" y="3743325"/>
            <a:chExt cx="3960556" cy="1743075"/>
          </a:xfrm>
        </p:grpSpPr>
        <p:pic>
          <p:nvPicPr>
            <p:cNvPr id="11" name="Picture 3"/>
            <p:cNvPicPr>
              <a:picLocks noChangeAspect="1" noChangeArrowheads="1"/>
            </p:cNvPicPr>
            <p:nvPr/>
          </p:nvPicPr>
          <p:blipFill>
            <a:blip r:embed="rId3" cstate="print"/>
            <a:srcRect/>
            <a:stretch>
              <a:fillRect/>
            </a:stretch>
          </p:blipFill>
          <p:spPr bwMode="auto">
            <a:xfrm>
              <a:off x="4926269" y="3743325"/>
              <a:ext cx="2131756" cy="1695450"/>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6962775" y="3790950"/>
              <a:ext cx="1924050" cy="1695450"/>
            </a:xfrm>
            <a:prstGeom prst="rect">
              <a:avLst/>
            </a:prstGeom>
            <a:noFill/>
            <a:ln w="9525">
              <a:noFill/>
              <a:miter lim="800000"/>
              <a:headEnd/>
              <a:tailEnd/>
            </a:ln>
          </p:spPr>
        </p:pic>
      </p:grpSp>
      <p:pic>
        <p:nvPicPr>
          <p:cNvPr id="3174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2379" y="3333670"/>
            <a:ext cx="1704975" cy="1038225"/>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30</a:t>
            </a:fld>
            <a:endParaRPr lang="en-US"/>
          </a:p>
        </p:txBody>
      </p:sp>
    </p:spTree>
    <p:extLst>
      <p:ext uri="{BB962C8B-B14F-4D97-AF65-F5344CB8AC3E}">
        <p14:creationId xmlns:p14="http://schemas.microsoft.com/office/powerpoint/2010/main" val="93595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t>Бежичне или Жичане</a:t>
            </a:r>
            <a:r>
              <a:rPr lang="en-US" dirty="0" smtClean="0"/>
              <a:t>/</a:t>
            </a:r>
            <a:r>
              <a:rPr lang="sr-Cyrl-RS" dirty="0" smtClean="0"/>
              <a:t>Оптичке ком.</a:t>
            </a:r>
            <a:endParaRPr lang="en-US" dirty="0"/>
          </a:p>
        </p:txBody>
      </p:sp>
      <p:sp>
        <p:nvSpPr>
          <p:cNvPr id="4" name="Content Placeholder 3"/>
          <p:cNvSpPr>
            <a:spLocks noGrp="1"/>
          </p:cNvSpPr>
          <p:nvPr>
            <p:ph idx="4294967295"/>
          </p:nvPr>
        </p:nvSpPr>
        <p:spPr>
          <a:xfrm>
            <a:off x="2438399" y="1610714"/>
            <a:ext cx="7790214" cy="4600081"/>
          </a:xfrm>
          <a:prstGeom prst="rect">
            <a:avLst/>
          </a:prstGeom>
        </p:spPr>
        <p:txBody>
          <a:bodyPr/>
          <a:lstStyle/>
          <a:p>
            <a:r>
              <a:rPr lang="sr-Cyrl-RS" dirty="0" smtClean="0"/>
              <a:t>Бежичне</a:t>
            </a:r>
            <a:r>
              <a:rPr lang="en-US" dirty="0" smtClean="0"/>
              <a:t>:</a:t>
            </a:r>
          </a:p>
          <a:p>
            <a:pPr lvl="2">
              <a:buFont typeface="Arial" pitchFamily="34" charset="0"/>
              <a:buChar char="+"/>
            </a:pPr>
            <a:r>
              <a:rPr lang="sr-Cyrl-RS" dirty="0" smtClean="0"/>
              <a:t>Једноставне за постављање и јефтине</a:t>
            </a:r>
            <a:endParaRPr lang="en-US" dirty="0" smtClean="0"/>
          </a:p>
          <a:p>
            <a:pPr lvl="2">
              <a:buFont typeface="Arial" pitchFamily="34" charset="0"/>
              <a:buChar char="+"/>
            </a:pPr>
            <a:r>
              <a:rPr lang="sr-Cyrl-RS" dirty="0" smtClean="0"/>
              <a:t>Природно подржавају мобилност</a:t>
            </a:r>
            <a:endParaRPr lang="en-US" dirty="0" smtClean="0"/>
          </a:p>
          <a:p>
            <a:pPr lvl="2">
              <a:buFont typeface="Arial" pitchFamily="34" charset="0"/>
              <a:buChar char="+"/>
            </a:pPr>
            <a:r>
              <a:rPr lang="sr-Cyrl-RS" dirty="0" smtClean="0"/>
              <a:t>Природно подржавају емитовање</a:t>
            </a:r>
            <a:endParaRPr lang="en-US" dirty="0" smtClean="0"/>
          </a:p>
          <a:p>
            <a:pPr lvl="2"/>
            <a:r>
              <a:rPr lang="sr-Cyrl-RS" dirty="0" smtClean="0"/>
              <a:t>Мешање сигнала се мора разрешавати</a:t>
            </a:r>
            <a:endParaRPr lang="en-US" dirty="0" smtClean="0"/>
          </a:p>
          <a:p>
            <a:pPr lvl="2"/>
            <a:r>
              <a:rPr lang="sr-Cyrl-RS" dirty="0" smtClean="0"/>
              <a:t>Јачина сигнала, па самим тим и проток изузетно варира</a:t>
            </a:r>
            <a:endParaRPr lang="en-US" dirty="0" smtClean="0"/>
          </a:p>
          <a:p>
            <a:r>
              <a:rPr lang="sr-Cyrl-RS" dirty="0" smtClean="0"/>
              <a:t>Жичане</a:t>
            </a:r>
            <a:r>
              <a:rPr lang="en-US" dirty="0" smtClean="0"/>
              <a:t>/</a:t>
            </a:r>
            <a:r>
              <a:rPr lang="sr-Cyrl-RS" dirty="0" smtClean="0"/>
              <a:t>Оптика</a:t>
            </a:r>
            <a:r>
              <a:rPr lang="en-US" dirty="0" smtClean="0"/>
              <a:t>:</a:t>
            </a:r>
          </a:p>
          <a:p>
            <a:pPr lvl="2">
              <a:buFont typeface="Arial" pitchFamily="34" charset="0"/>
              <a:buChar char="+"/>
            </a:pPr>
            <a:r>
              <a:rPr lang="sr-Cyrl-RS" dirty="0" smtClean="0"/>
              <a:t>Лако се пројектује фиксни проток дуж одабраних рута</a:t>
            </a:r>
            <a:endParaRPr lang="en-US" dirty="0" smtClean="0"/>
          </a:p>
          <a:p>
            <a:pPr lvl="2"/>
            <a:r>
              <a:rPr lang="sr-Cyrl-RS" dirty="0" smtClean="0"/>
              <a:t>Скуп за постављање, посебно на већим удаљеностима</a:t>
            </a:r>
            <a:endParaRPr lang="en-US" dirty="0" smtClean="0"/>
          </a:p>
          <a:p>
            <a:pPr lvl="2"/>
            <a:r>
              <a:rPr lang="sr-Cyrl-RS" dirty="0" smtClean="0"/>
              <a:t>Није пројектован за мобилности или емитовање</a:t>
            </a:r>
            <a:endParaRPr lang="en-US" dirty="0" smtClean="0"/>
          </a:p>
          <a:p>
            <a:pPr lvl="2">
              <a:buNone/>
            </a:pPr>
            <a:endParaRPr lang="en-US" dirty="0" smtClean="0"/>
          </a:p>
        </p:txBody>
      </p:sp>
      <p:sp>
        <p:nvSpPr>
          <p:cNvPr id="5" name="Slide Number Placeholder 4"/>
          <p:cNvSpPr>
            <a:spLocks noGrp="1"/>
          </p:cNvSpPr>
          <p:nvPr>
            <p:ph type="sldNum" sz="quarter" idx="11"/>
          </p:nvPr>
        </p:nvSpPr>
        <p:spPr/>
        <p:txBody>
          <a:bodyPr/>
          <a:lstStyle/>
          <a:p>
            <a:fld id="{E7CA9478-788D-42C7-BC35-88005760C6DD}" type="slidenum">
              <a:rPr lang="en-US" smtClean="0"/>
              <a:t>31</a:t>
            </a:fld>
            <a:endParaRPr lang="en-US"/>
          </a:p>
        </p:txBody>
      </p:sp>
    </p:spTree>
    <p:extLst>
      <p:ext uri="{BB962C8B-B14F-4D97-AF65-F5344CB8AC3E}">
        <p14:creationId xmlns:p14="http://schemas.microsoft.com/office/powerpoint/2010/main" val="1015542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sr-Cyrl-RS" dirty="0" smtClean="0"/>
              <a:t>Комуникациони сателити</a:t>
            </a:r>
            <a:endParaRPr lang="en-US" dirty="0" smtClean="0"/>
          </a:p>
        </p:txBody>
      </p:sp>
      <p:sp>
        <p:nvSpPr>
          <p:cNvPr id="32771" name="Rectangle 3"/>
          <p:cNvSpPr>
            <a:spLocks noGrp="1" noChangeArrowheads="1"/>
          </p:cNvSpPr>
          <p:nvPr>
            <p:ph idx="4294967295"/>
          </p:nvPr>
        </p:nvSpPr>
        <p:spPr>
          <a:xfrm>
            <a:off x="1717040" y="1990725"/>
            <a:ext cx="8361679" cy="4019550"/>
          </a:xfrm>
          <a:prstGeom prst="rect">
            <a:avLst/>
          </a:prstGeom>
        </p:spPr>
        <p:txBody>
          <a:bodyPr/>
          <a:lstStyle/>
          <a:p>
            <a:pPr>
              <a:spcAft>
                <a:spcPts val="600"/>
              </a:spcAft>
            </a:pPr>
            <a:r>
              <a:rPr lang="sr-Cyrl-RS" dirty="0" smtClean="0"/>
              <a:t>Сателити су ефикасни за емитовања и комуникацију </a:t>
            </a:r>
            <a:br>
              <a:rPr lang="sr-Cyrl-RS" dirty="0" smtClean="0"/>
            </a:br>
            <a:r>
              <a:rPr lang="sr-Cyrl-RS" dirty="0" smtClean="0"/>
              <a:t>„било када</a:t>
            </a:r>
            <a:r>
              <a:rPr lang="en-US" dirty="0" smtClean="0"/>
              <a:t>/</a:t>
            </a:r>
            <a:r>
              <a:rPr lang="sr-Cyrl-RS" dirty="0" smtClean="0"/>
              <a:t>било где“</a:t>
            </a:r>
          </a:p>
          <a:p>
            <a:pPr>
              <a:spcAft>
                <a:spcPts val="600"/>
              </a:spcAft>
            </a:pPr>
            <a:r>
              <a:rPr lang="sr-Cyrl-RS" dirty="0" smtClean="0"/>
              <a:t>Типови сателита:</a:t>
            </a:r>
            <a:endParaRPr lang="en-US" dirty="0" smtClean="0"/>
          </a:p>
          <a:p>
            <a:pPr lvl="1"/>
            <a:r>
              <a:rPr lang="sr-Cyrl-RS" dirty="0" smtClean="0"/>
              <a:t>Геостационарни</a:t>
            </a:r>
            <a:r>
              <a:rPr lang="en-US" dirty="0" smtClean="0"/>
              <a:t> (GEO)</a:t>
            </a:r>
            <a:endParaRPr lang="sr-Cyrl-RS" dirty="0" smtClean="0"/>
          </a:p>
          <a:p>
            <a:pPr lvl="1"/>
            <a:r>
              <a:rPr lang="sr-Cyrl-RS" dirty="0" smtClean="0"/>
              <a:t>Средње-орбитни (</a:t>
            </a:r>
            <a:r>
              <a:rPr lang="sr-Latn-RS" dirty="0" smtClean="0"/>
              <a:t>MEO)</a:t>
            </a:r>
            <a:endParaRPr lang="en-US" dirty="0" smtClean="0"/>
          </a:p>
          <a:p>
            <a:pPr lvl="1"/>
            <a:r>
              <a:rPr lang="sr-Cyrl-RS" dirty="0" smtClean="0"/>
              <a:t>Ниско-орбитни </a:t>
            </a:r>
            <a:r>
              <a:rPr lang="en-US" dirty="0" smtClean="0"/>
              <a:t>(LEO)</a:t>
            </a:r>
          </a:p>
        </p:txBody>
      </p:sp>
      <p:sp>
        <p:nvSpPr>
          <p:cNvPr id="3" name="Slide Number Placeholder 2"/>
          <p:cNvSpPr>
            <a:spLocks noGrp="1"/>
          </p:cNvSpPr>
          <p:nvPr>
            <p:ph type="sldNum" sz="quarter" idx="11"/>
          </p:nvPr>
        </p:nvSpPr>
        <p:spPr/>
        <p:txBody>
          <a:bodyPr/>
          <a:lstStyle/>
          <a:p>
            <a:fld id="{E7CA9478-788D-42C7-BC35-88005760C6DD}" type="slidenum">
              <a:rPr lang="en-US" smtClean="0"/>
              <a:t>32</a:t>
            </a:fld>
            <a:endParaRPr lang="en-US"/>
          </a:p>
        </p:txBody>
      </p:sp>
    </p:spTree>
    <p:extLst>
      <p:ext uri="{BB962C8B-B14F-4D97-AF65-F5344CB8AC3E}">
        <p14:creationId xmlns:p14="http://schemas.microsoft.com/office/powerpoint/2010/main" val="2386240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sr-Cyrl-RS" dirty="0" smtClean="0"/>
              <a:t>Типови сателита</a:t>
            </a:r>
            <a:endParaRPr lang="en-US" dirty="0" smtClean="0"/>
          </a:p>
        </p:txBody>
      </p:sp>
      <p:pic>
        <p:nvPicPr>
          <p:cNvPr id="33796" name="Picture 2"/>
          <p:cNvPicPr>
            <a:picLocks noChangeAspect="1" noChangeArrowheads="1"/>
          </p:cNvPicPr>
          <p:nvPr/>
        </p:nvPicPr>
        <p:blipFill>
          <a:blip r:embed="rId3" cstate="print"/>
          <a:srcRect/>
          <a:stretch>
            <a:fillRect/>
          </a:stretch>
        </p:blipFill>
        <p:spPr bwMode="auto">
          <a:xfrm>
            <a:off x="1229360" y="1613700"/>
            <a:ext cx="7548880" cy="4464522"/>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33</a:t>
            </a:fld>
            <a:endParaRPr lang="en-US"/>
          </a:p>
        </p:txBody>
      </p:sp>
    </p:spTree>
    <p:extLst>
      <p:ext uri="{BB962C8B-B14F-4D97-AF65-F5344CB8AC3E}">
        <p14:creationId xmlns:p14="http://schemas.microsoft.com/office/powerpoint/2010/main" val="3427781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sr-Cyrl-RS" dirty="0" smtClean="0"/>
              <a:t>Геостационарни сателити</a:t>
            </a:r>
            <a:endParaRPr lang="en-US" dirty="0" smtClean="0"/>
          </a:p>
        </p:txBody>
      </p:sp>
      <p:sp>
        <p:nvSpPr>
          <p:cNvPr id="35843" name="Rectangle 3"/>
          <p:cNvSpPr>
            <a:spLocks noGrp="1" noChangeArrowheads="1"/>
          </p:cNvSpPr>
          <p:nvPr>
            <p:ph idx="4294967295"/>
          </p:nvPr>
        </p:nvSpPr>
        <p:spPr>
          <a:xfrm>
            <a:off x="802640" y="1401164"/>
            <a:ext cx="9425973" cy="4600081"/>
          </a:xfrm>
          <a:prstGeom prst="rect">
            <a:avLst/>
          </a:prstGeom>
        </p:spPr>
        <p:txBody>
          <a:bodyPr/>
          <a:lstStyle/>
          <a:p>
            <a:r>
              <a:rPr lang="sr-Latn-RS" dirty="0" smtClean="0"/>
              <a:t>GEO </a:t>
            </a:r>
            <a:r>
              <a:rPr lang="sr-Cyrl-RS" dirty="0" smtClean="0"/>
              <a:t>орбитирају </a:t>
            </a:r>
            <a:r>
              <a:rPr lang="en-US" dirty="0" smtClean="0"/>
              <a:t>35,000 km </a:t>
            </a:r>
            <a:r>
              <a:rPr lang="sr-Cyrl-RS" dirty="0" smtClean="0"/>
              <a:t>изнад фиксне локације</a:t>
            </a:r>
            <a:endParaRPr lang="en-US" dirty="0" smtClean="0"/>
          </a:p>
          <a:p>
            <a:pPr marL="628650" lvl="2" indent="-285750"/>
            <a:r>
              <a:rPr lang="en-US" dirty="0" smtClean="0"/>
              <a:t>VSAT </a:t>
            </a:r>
            <a:r>
              <a:rPr lang="sr-Cyrl-RS" dirty="0" smtClean="0"/>
              <a:t>добија и шаље сигнал ка централном уређају који се назива хаб</a:t>
            </a:r>
          </a:p>
          <a:p>
            <a:pPr marL="1085850" lvl="3" indent="-285750"/>
            <a:r>
              <a:rPr lang="sr-Cyrl-RS" dirty="0" smtClean="0"/>
              <a:t>Постоје и системи без централизованог уређаја</a:t>
            </a:r>
          </a:p>
          <a:p>
            <a:pPr marL="628650" lvl="2" indent="-285750"/>
            <a:r>
              <a:rPr lang="sr-Cyrl-RS" dirty="0" smtClean="0"/>
              <a:t>Хаб нпр. одашиља телевизијски програм ка </a:t>
            </a:r>
            <a:r>
              <a:rPr lang="sr-Latn-RS" dirty="0" smtClean="0"/>
              <a:t>GEO, </a:t>
            </a:r>
            <a:r>
              <a:rPr lang="en-US" dirty="0" smtClean="0"/>
              <a:t>a </a:t>
            </a:r>
            <a:r>
              <a:rPr lang="sr-Cyrl-RS" dirty="0" smtClean="0"/>
              <a:t>овај емитује на делу захваћене Земљине територије, те ка свим припадајућим </a:t>
            </a:r>
            <a:r>
              <a:rPr lang="sr-Latn-RS" dirty="0" smtClean="0"/>
              <a:t>VSAT </a:t>
            </a:r>
            <a:r>
              <a:rPr lang="sr-Cyrl-RS" dirty="0" smtClean="0"/>
              <a:t>уређајима</a:t>
            </a:r>
            <a:endParaRPr lang="en-US" dirty="0" smtClean="0"/>
          </a:p>
        </p:txBody>
      </p:sp>
      <p:grpSp>
        <p:nvGrpSpPr>
          <p:cNvPr id="13" name="Group 12"/>
          <p:cNvGrpSpPr/>
          <p:nvPr/>
        </p:nvGrpSpPr>
        <p:grpSpPr>
          <a:xfrm>
            <a:off x="3648076" y="3171825"/>
            <a:ext cx="5219699" cy="3315974"/>
            <a:chOff x="1133475" y="2253131"/>
            <a:chExt cx="5629274" cy="3576169"/>
          </a:xfrm>
        </p:grpSpPr>
        <p:pic>
          <p:nvPicPr>
            <p:cNvPr id="35844" name="Picture 2"/>
            <p:cNvPicPr>
              <a:picLocks noChangeAspect="1" noChangeArrowheads="1"/>
            </p:cNvPicPr>
            <p:nvPr/>
          </p:nvPicPr>
          <p:blipFill>
            <a:blip r:embed="rId2" cstate="print"/>
            <a:srcRect t="1971"/>
            <a:stretch>
              <a:fillRect/>
            </a:stretch>
          </p:blipFill>
          <p:spPr bwMode="auto">
            <a:xfrm>
              <a:off x="1391972" y="2253131"/>
              <a:ext cx="5370777" cy="3576169"/>
            </a:xfrm>
            <a:prstGeom prst="rect">
              <a:avLst/>
            </a:prstGeom>
            <a:noFill/>
            <a:ln w="9525">
              <a:noFill/>
              <a:miter lim="800000"/>
              <a:headEnd/>
              <a:tailEnd/>
            </a:ln>
          </p:spPr>
        </p:pic>
        <p:sp>
          <p:nvSpPr>
            <p:cNvPr id="9" name="TextBox 8"/>
            <p:cNvSpPr txBox="1"/>
            <p:nvPr/>
          </p:nvSpPr>
          <p:spPr>
            <a:xfrm>
              <a:off x="1676400" y="4371975"/>
              <a:ext cx="696840" cy="398312"/>
            </a:xfrm>
            <a:prstGeom prst="rect">
              <a:avLst/>
            </a:prstGeom>
            <a:solidFill>
              <a:schemeClr val="bg1"/>
            </a:solidFill>
          </p:spPr>
          <p:txBody>
            <a:bodyPr wrap="none" rtlCol="0">
              <a:spAutoFit/>
            </a:bodyPr>
            <a:lstStyle/>
            <a:p>
              <a:r>
                <a:rPr lang="en-US" dirty="0"/>
                <a:t>VSAT</a:t>
              </a:r>
            </a:p>
          </p:txBody>
        </p:sp>
        <p:sp>
          <p:nvSpPr>
            <p:cNvPr id="10" name="Freeform 9"/>
            <p:cNvSpPr/>
            <p:nvPr/>
          </p:nvSpPr>
          <p:spPr bwMode="auto">
            <a:xfrm rot="2908794">
              <a:off x="2019301" y="4799012"/>
              <a:ext cx="533400" cy="115887"/>
            </a:xfrm>
            <a:custGeom>
              <a:avLst/>
              <a:gdLst>
                <a:gd name="connsiteX0" fmla="*/ 0 w 523875"/>
                <a:gd name="connsiteY0" fmla="*/ 103188 h 150813"/>
                <a:gd name="connsiteX1" fmla="*/ 219075 w 523875"/>
                <a:gd name="connsiteY1" fmla="*/ 7938 h 150813"/>
                <a:gd name="connsiteX2" fmla="*/ 523875 w 523875"/>
                <a:gd name="connsiteY2" fmla="*/ 150813 h 150813"/>
                <a:gd name="connsiteX0" fmla="*/ 0 w 523875"/>
                <a:gd name="connsiteY0" fmla="*/ 112713 h 160338"/>
                <a:gd name="connsiteX1" fmla="*/ 304800 w 523875"/>
                <a:gd name="connsiteY1" fmla="*/ 7938 h 160338"/>
                <a:gd name="connsiteX2" fmla="*/ 523875 w 523875"/>
                <a:gd name="connsiteY2" fmla="*/ 160338 h 160338"/>
                <a:gd name="connsiteX0" fmla="*/ 0 w 533400"/>
                <a:gd name="connsiteY0" fmla="*/ 106362 h 115887"/>
                <a:gd name="connsiteX1" fmla="*/ 304800 w 533400"/>
                <a:gd name="connsiteY1" fmla="*/ 1587 h 115887"/>
                <a:gd name="connsiteX2" fmla="*/ 533400 w 533400"/>
                <a:gd name="connsiteY2" fmla="*/ 115887 h 115887"/>
              </a:gdLst>
              <a:ahLst/>
              <a:cxnLst>
                <a:cxn ang="0">
                  <a:pos x="connsiteX0" y="connsiteY0"/>
                </a:cxn>
                <a:cxn ang="0">
                  <a:pos x="connsiteX1" y="connsiteY1"/>
                </a:cxn>
                <a:cxn ang="0">
                  <a:pos x="connsiteX2" y="connsiteY2"/>
                </a:cxn>
              </a:cxnLst>
              <a:rect l="l" t="t" r="r" b="b"/>
              <a:pathLst>
                <a:path w="533400" h="115887">
                  <a:moveTo>
                    <a:pt x="0" y="106362"/>
                  </a:moveTo>
                  <a:cubicBezTo>
                    <a:pt x="65881" y="54768"/>
                    <a:pt x="215900" y="0"/>
                    <a:pt x="304800" y="1587"/>
                  </a:cubicBezTo>
                  <a:cubicBezTo>
                    <a:pt x="393700" y="3174"/>
                    <a:pt x="424656" y="48418"/>
                    <a:pt x="533400" y="115887"/>
                  </a:cubicBezTo>
                </a:path>
              </a:pathLst>
            </a:custGeom>
            <a:noFill/>
            <a:ln w="28575" cap="flat" cmpd="sng" algn="ctr">
              <a:solidFill>
                <a:schemeClr val="accent3">
                  <a:lumMod val="60000"/>
                  <a:lumOff val="40000"/>
                </a:schemeClr>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1" name="Rectangle 10"/>
            <p:cNvSpPr/>
            <p:nvPr/>
          </p:nvSpPr>
          <p:spPr bwMode="auto">
            <a:xfrm>
              <a:off x="5648325" y="4933950"/>
              <a:ext cx="1028700" cy="581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2" name="Rectangle 11"/>
            <p:cNvSpPr/>
            <p:nvPr/>
          </p:nvSpPr>
          <p:spPr bwMode="auto">
            <a:xfrm>
              <a:off x="1133475" y="4886325"/>
              <a:ext cx="1028700" cy="581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grpSp>
      <p:sp>
        <p:nvSpPr>
          <p:cNvPr id="18" name="TextBox 17"/>
          <p:cNvSpPr txBox="1"/>
          <p:nvPr/>
        </p:nvSpPr>
        <p:spPr>
          <a:xfrm>
            <a:off x="6781801" y="3206234"/>
            <a:ext cx="1381019" cy="369332"/>
          </a:xfrm>
          <a:prstGeom prst="rect">
            <a:avLst/>
          </a:prstGeom>
          <a:solidFill>
            <a:schemeClr val="bg1"/>
          </a:solidFill>
        </p:spPr>
        <p:txBody>
          <a:bodyPr wrap="none" rtlCol="0">
            <a:spAutoFit/>
          </a:bodyPr>
          <a:lstStyle/>
          <a:p>
            <a:r>
              <a:rPr lang="en-US" dirty="0"/>
              <a:t>GEO satellite</a:t>
            </a:r>
          </a:p>
        </p:txBody>
      </p:sp>
      <p:sp>
        <p:nvSpPr>
          <p:cNvPr id="2" name="Slide Number Placeholder 1"/>
          <p:cNvSpPr>
            <a:spLocks noGrp="1"/>
          </p:cNvSpPr>
          <p:nvPr>
            <p:ph type="sldNum" sz="quarter" idx="11"/>
          </p:nvPr>
        </p:nvSpPr>
        <p:spPr/>
        <p:txBody>
          <a:bodyPr/>
          <a:lstStyle/>
          <a:p>
            <a:fld id="{E7CA9478-788D-42C7-BC35-88005760C6DD}" type="slidenum">
              <a:rPr lang="en-US" smtClean="0"/>
              <a:t>34</a:t>
            </a:fld>
            <a:endParaRPr lang="en-US"/>
          </a:p>
        </p:txBody>
      </p:sp>
    </p:spTree>
    <p:extLst>
      <p:ext uri="{BB962C8B-B14F-4D97-AF65-F5344CB8AC3E}">
        <p14:creationId xmlns:p14="http://schemas.microsoft.com/office/powerpoint/2010/main" val="845638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sr-Cyrl-RS" dirty="0" smtClean="0"/>
              <a:t>Ниско-орбитни сателити</a:t>
            </a:r>
            <a:endParaRPr lang="en-US" dirty="0" smtClean="0"/>
          </a:p>
        </p:txBody>
      </p:sp>
      <p:sp>
        <p:nvSpPr>
          <p:cNvPr id="36867" name="Rectangle 3"/>
          <p:cNvSpPr>
            <a:spLocks noGrp="1" noChangeArrowheads="1"/>
          </p:cNvSpPr>
          <p:nvPr>
            <p:ph idx="4294967295"/>
          </p:nvPr>
        </p:nvSpPr>
        <p:spPr>
          <a:xfrm>
            <a:off x="690880" y="1610714"/>
            <a:ext cx="9537733" cy="4600081"/>
          </a:xfrm>
          <a:prstGeom prst="rect">
            <a:avLst/>
          </a:prstGeom>
        </p:spPr>
        <p:txBody>
          <a:bodyPr/>
          <a:lstStyle/>
          <a:p>
            <a:r>
              <a:rPr lang="sr-Cyrl-RS" dirty="0" smtClean="0"/>
              <a:t>Нису геостационарни, али ако их има више, онда могу да гарантују сталну покривеност на одабраним регијама</a:t>
            </a:r>
          </a:p>
          <a:p>
            <a:r>
              <a:rPr lang="sr-Cyrl-RS" dirty="0" smtClean="0"/>
              <a:t>Бржи одзив у односу на </a:t>
            </a:r>
            <a:r>
              <a:rPr lang="sr-Latn-RS" dirty="0" smtClean="0"/>
              <a:t>GEO,</a:t>
            </a:r>
            <a:r>
              <a:rPr lang="sr-Cyrl-RS" dirty="0" smtClean="0"/>
              <a:t> јер су ближи Земљи</a:t>
            </a:r>
            <a:endParaRPr lang="en-US" dirty="0" smtClean="0"/>
          </a:p>
        </p:txBody>
      </p:sp>
      <p:pic>
        <p:nvPicPr>
          <p:cNvPr id="36868" name="Picture 2"/>
          <p:cNvPicPr>
            <a:picLocks noChangeAspect="1" noChangeArrowheads="1"/>
          </p:cNvPicPr>
          <p:nvPr/>
        </p:nvPicPr>
        <p:blipFill>
          <a:blip r:embed="rId3" cstate="print"/>
          <a:srcRect/>
          <a:stretch>
            <a:fillRect/>
          </a:stretch>
        </p:blipFill>
        <p:spPr bwMode="auto">
          <a:xfrm>
            <a:off x="3277568" y="3015829"/>
            <a:ext cx="5132423" cy="338328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35</a:t>
            </a:fld>
            <a:endParaRPr lang="en-US"/>
          </a:p>
        </p:txBody>
      </p:sp>
    </p:spTree>
    <p:extLst>
      <p:ext uri="{BB962C8B-B14F-4D97-AF65-F5344CB8AC3E}">
        <p14:creationId xmlns:p14="http://schemas.microsoft.com/office/powerpoint/2010/main" val="5908687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sr-Cyrl-RS" dirty="0" smtClean="0"/>
              <a:t>Сателит или Оптика</a:t>
            </a:r>
            <a:endParaRPr lang="en-US" dirty="0" smtClean="0"/>
          </a:p>
        </p:txBody>
      </p:sp>
      <p:sp>
        <p:nvSpPr>
          <p:cNvPr id="36867" name="Rectangle 3"/>
          <p:cNvSpPr>
            <a:spLocks noGrp="1" noChangeArrowheads="1"/>
          </p:cNvSpPr>
          <p:nvPr>
            <p:ph idx="4294967295"/>
          </p:nvPr>
        </p:nvSpPr>
        <p:spPr>
          <a:xfrm>
            <a:off x="2438399" y="1610714"/>
            <a:ext cx="7790214" cy="4600081"/>
          </a:xfrm>
          <a:prstGeom prst="rect">
            <a:avLst/>
          </a:prstGeom>
        </p:spPr>
        <p:txBody>
          <a:bodyPr/>
          <a:lstStyle/>
          <a:p>
            <a:r>
              <a:rPr lang="sr-Cyrl-RS" dirty="0" smtClean="0"/>
              <a:t>Сателит</a:t>
            </a:r>
            <a:r>
              <a:rPr lang="en-US" dirty="0" smtClean="0"/>
              <a:t>:</a:t>
            </a:r>
          </a:p>
          <a:p>
            <a:pPr lvl="2">
              <a:buFont typeface="Arial" pitchFamily="34" charset="0"/>
              <a:buChar char="+"/>
            </a:pPr>
            <a:r>
              <a:rPr lang="sr-Cyrl-RS" dirty="0" smtClean="0"/>
              <a:t>Након лансирања сателита, комуникација се може брзо успоставити било где и било када</a:t>
            </a:r>
            <a:endParaRPr lang="en-US" dirty="0" smtClean="0"/>
          </a:p>
          <a:p>
            <a:pPr lvl="2">
              <a:buFont typeface="Arial" pitchFamily="34" charset="0"/>
              <a:buChar char="+"/>
            </a:pPr>
            <a:r>
              <a:rPr lang="sr-Cyrl-RS" dirty="0" smtClean="0"/>
              <a:t>Емитовање на велика подручја</a:t>
            </a:r>
            <a:endParaRPr lang="en-US" dirty="0" smtClean="0"/>
          </a:p>
          <a:p>
            <a:pPr lvl="2"/>
            <a:r>
              <a:rPr lang="sr-Cyrl-RS" dirty="0" smtClean="0"/>
              <a:t>Ограничени проток и мешање сигнала</a:t>
            </a:r>
            <a:endParaRPr lang="en-US" dirty="0" smtClean="0"/>
          </a:p>
          <a:p>
            <a:r>
              <a:rPr lang="sr-Cyrl-RS" dirty="0" smtClean="0"/>
              <a:t>Оптика</a:t>
            </a:r>
            <a:r>
              <a:rPr lang="en-US" dirty="0" smtClean="0"/>
              <a:t>:</a:t>
            </a:r>
          </a:p>
          <a:p>
            <a:pPr lvl="2">
              <a:buFont typeface="Arial" pitchFamily="34" charset="0"/>
              <a:buChar char="+"/>
            </a:pPr>
            <a:r>
              <a:rPr lang="sr-Cyrl-RS" dirty="0" smtClean="0"/>
              <a:t>Огроман проток дуж великих удаљености</a:t>
            </a:r>
            <a:endParaRPr lang="en-US" dirty="0" smtClean="0"/>
          </a:p>
          <a:p>
            <a:pPr lvl="2"/>
            <a:r>
              <a:rPr lang="sr-Cyrl-RS" dirty="0" smtClean="0"/>
              <a:t>Инсталација скупа и компликована</a:t>
            </a:r>
            <a:endParaRPr lang="en-US" dirty="0" smtClean="0"/>
          </a:p>
          <a:p>
            <a:endParaRPr lang="en-US" dirty="0" smtClean="0"/>
          </a:p>
        </p:txBody>
      </p:sp>
      <p:sp>
        <p:nvSpPr>
          <p:cNvPr id="2" name="Slide Number Placeholder 1"/>
          <p:cNvSpPr>
            <a:spLocks noGrp="1"/>
          </p:cNvSpPr>
          <p:nvPr>
            <p:ph type="sldNum" sz="quarter" idx="11"/>
          </p:nvPr>
        </p:nvSpPr>
        <p:spPr/>
        <p:txBody>
          <a:bodyPr/>
          <a:lstStyle/>
          <a:p>
            <a:fld id="{E7CA9478-788D-42C7-BC35-88005760C6DD}" type="slidenum">
              <a:rPr lang="en-US" smtClean="0"/>
              <a:t>36</a:t>
            </a:fld>
            <a:endParaRPr lang="en-US"/>
          </a:p>
        </p:txBody>
      </p:sp>
    </p:spTree>
    <p:extLst>
      <p:ext uri="{BB962C8B-B14F-4D97-AF65-F5344CB8AC3E}">
        <p14:creationId xmlns:p14="http://schemas.microsoft.com/office/powerpoint/2010/main" val="2472089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Физички слој</a:t>
            </a:r>
            <a:endParaRPr lang="en-US" dirty="0"/>
          </a:p>
        </p:txBody>
      </p:sp>
      <p:sp>
        <p:nvSpPr>
          <p:cNvPr id="7" name="Text Placeholder 6"/>
          <p:cNvSpPr>
            <a:spLocks noGrp="1"/>
          </p:cNvSpPr>
          <p:nvPr>
            <p:ph type="body" idx="1"/>
          </p:nvPr>
        </p:nvSpPr>
        <p:spPr/>
        <p:txBody>
          <a:bodyPr>
            <a:normAutofit/>
          </a:bodyPr>
          <a:lstStyle/>
          <a:p>
            <a:r>
              <a:rPr lang="sr-Cyrl-RS" dirty="0" smtClean="0"/>
              <a:t>Сигнали</a:t>
            </a:r>
            <a:endParaRPr lang="en-US" dirty="0"/>
          </a:p>
          <a:p>
            <a:endParaRPr lang="en-US" dirty="0"/>
          </a:p>
        </p:txBody>
      </p:sp>
      <p:sp>
        <p:nvSpPr>
          <p:cNvPr id="3" name="Slide Number Placeholder 2"/>
          <p:cNvSpPr>
            <a:spLocks noGrp="1"/>
          </p:cNvSpPr>
          <p:nvPr>
            <p:ph type="sldNum" sz="quarter" idx="12"/>
          </p:nvPr>
        </p:nvSpPr>
        <p:spPr/>
        <p:txBody>
          <a:bodyPr/>
          <a:lstStyle/>
          <a:p>
            <a:fld id="{0B2C1225-ADCC-464A-9CFC-236159A2E701}" type="slidenum">
              <a:rPr lang="sr-Latn-RS" smtClean="0"/>
              <a:t>37</a:t>
            </a:fld>
            <a:endParaRPr lang="sr-Latn-RS"/>
          </a:p>
        </p:txBody>
      </p:sp>
    </p:spTree>
    <p:extLst>
      <p:ext uri="{BB962C8B-B14F-4D97-AF65-F5344CB8AC3E}">
        <p14:creationId xmlns:p14="http://schemas.microsoft.com/office/powerpoint/2010/main" val="1426983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Пренос сигнала</a:t>
            </a:r>
            <a:endParaRPr lang="en-US" dirty="0"/>
          </a:p>
        </p:txBody>
      </p:sp>
      <p:sp>
        <p:nvSpPr>
          <p:cNvPr id="5" name="Text Placeholder 4"/>
          <p:cNvSpPr>
            <a:spLocks noGrp="1"/>
          </p:cNvSpPr>
          <p:nvPr>
            <p:ph type="body" sz="quarter" idx="12"/>
          </p:nvPr>
        </p:nvSpPr>
        <p:spPr>
          <a:xfrm>
            <a:off x="304800" y="1397000"/>
            <a:ext cx="8305800" cy="4775200"/>
          </a:xfrm>
        </p:spPr>
        <p:txBody>
          <a:bodyPr>
            <a:normAutofit/>
          </a:bodyPr>
          <a:lstStyle/>
          <a:p>
            <a:r>
              <a:rPr lang="sr-Cyrl-RS" sz="3733" dirty="0" smtClean="0"/>
              <a:t>Аналогни сигнали кодирају дигиталне</a:t>
            </a:r>
          </a:p>
          <a:p>
            <a:r>
              <a:rPr lang="sr-Cyrl-RS" sz="3733" dirty="0" smtClean="0"/>
              <a:t>Шта се дешава са сигналом приликом пропагације</a:t>
            </a:r>
            <a:r>
              <a:rPr lang="en-US" sz="3733" dirty="0" smtClean="0"/>
              <a:t>?</a:t>
            </a:r>
            <a:endParaRPr lang="en-US" sz="3733" dirty="0"/>
          </a:p>
        </p:txBody>
      </p:sp>
      <p:sp>
        <p:nvSpPr>
          <p:cNvPr id="6" name="Freeform 5"/>
          <p:cNvSpPr/>
          <p:nvPr/>
        </p:nvSpPr>
        <p:spPr>
          <a:xfrm flipH="1">
            <a:off x="2235201" y="3950437"/>
            <a:ext cx="3172428" cy="925292"/>
          </a:xfrm>
          <a:custGeom>
            <a:avLst/>
            <a:gdLst>
              <a:gd name="connsiteX0" fmla="*/ 0 w 2971800"/>
              <a:gd name="connsiteY0" fmla="*/ 857250 h 866775"/>
              <a:gd name="connsiteX1" fmla="*/ 400050 w 2971800"/>
              <a:gd name="connsiteY1" fmla="*/ 866775 h 866775"/>
              <a:gd name="connsiteX2" fmla="*/ 409575 w 2971800"/>
              <a:gd name="connsiteY2" fmla="*/ 9525 h 866775"/>
              <a:gd name="connsiteX3" fmla="*/ 1257300 w 2971800"/>
              <a:gd name="connsiteY3" fmla="*/ 19050 h 866775"/>
              <a:gd name="connsiteX4" fmla="*/ 1257300 w 2971800"/>
              <a:gd name="connsiteY4" fmla="*/ 866775 h 866775"/>
              <a:gd name="connsiteX5" fmla="*/ 2533650 w 2971800"/>
              <a:gd name="connsiteY5" fmla="*/ 866775 h 866775"/>
              <a:gd name="connsiteX6" fmla="*/ 2533650 w 2971800"/>
              <a:gd name="connsiteY6" fmla="*/ 0 h 866775"/>
              <a:gd name="connsiteX7" fmla="*/ 2962275 w 2971800"/>
              <a:gd name="connsiteY7" fmla="*/ 0 h 866775"/>
              <a:gd name="connsiteX8" fmla="*/ 2971800 w 2971800"/>
              <a:gd name="connsiteY8"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866775">
                <a:moveTo>
                  <a:pt x="0" y="857250"/>
                </a:moveTo>
                <a:lnTo>
                  <a:pt x="400050" y="866775"/>
                </a:lnTo>
                <a:lnTo>
                  <a:pt x="409575" y="9525"/>
                </a:lnTo>
                <a:lnTo>
                  <a:pt x="1257300" y="19050"/>
                </a:lnTo>
                <a:lnTo>
                  <a:pt x="1257300" y="866775"/>
                </a:lnTo>
                <a:lnTo>
                  <a:pt x="2533650" y="866775"/>
                </a:lnTo>
                <a:lnTo>
                  <a:pt x="2533650" y="0"/>
                </a:lnTo>
                <a:lnTo>
                  <a:pt x="2962275" y="0"/>
                </a:lnTo>
                <a:lnTo>
                  <a:pt x="2971800" y="866775"/>
                </a:ln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nvGrpSpPr>
          <p:cNvPr id="7" name="Group 6"/>
          <p:cNvGrpSpPr/>
          <p:nvPr/>
        </p:nvGrpSpPr>
        <p:grpSpPr>
          <a:xfrm>
            <a:off x="655274" y="3377705"/>
            <a:ext cx="6343486" cy="1277357"/>
            <a:chOff x="304800" y="2428897"/>
            <a:chExt cx="4757615" cy="958018"/>
          </a:xfrm>
        </p:grpSpPr>
        <p:sp>
          <p:nvSpPr>
            <p:cNvPr id="8" name="TextBox 7"/>
            <p:cNvSpPr txBox="1"/>
            <p:nvPr/>
          </p:nvSpPr>
          <p:spPr>
            <a:xfrm>
              <a:off x="4114800" y="3009840"/>
              <a:ext cx="947615" cy="377075"/>
            </a:xfrm>
            <a:prstGeom prst="rect">
              <a:avLst/>
            </a:prstGeom>
            <a:noFill/>
          </p:spPr>
          <p:txBody>
            <a:bodyPr wrap="none" rtlCol="0">
              <a:spAutoFit/>
            </a:bodyPr>
            <a:lstStyle/>
            <a:p>
              <a:r>
                <a:rPr lang="en-US" sz="2400" dirty="0"/>
                <a:t>…</a:t>
              </a:r>
              <a:r>
                <a:rPr lang="en-US" sz="2667" dirty="0"/>
                <a:t>10110</a:t>
              </a:r>
              <a:endParaRPr lang="en-US" sz="2400" dirty="0"/>
            </a:p>
          </p:txBody>
        </p:sp>
        <p:cxnSp>
          <p:nvCxnSpPr>
            <p:cNvPr id="9" name="Straight Arrow Connector 8"/>
            <p:cNvCxnSpPr/>
            <p:nvPr/>
          </p:nvCxnSpPr>
          <p:spPr>
            <a:xfrm>
              <a:off x="2478553" y="2695968"/>
              <a:ext cx="306592" cy="1715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3009840"/>
              <a:ext cx="964447" cy="377075"/>
            </a:xfrm>
            <a:prstGeom prst="rect">
              <a:avLst/>
            </a:prstGeom>
            <a:noFill/>
          </p:spPr>
          <p:txBody>
            <a:bodyPr wrap="none" rtlCol="0">
              <a:spAutoFit/>
            </a:bodyPr>
            <a:lstStyle/>
            <a:p>
              <a:r>
                <a:rPr lang="en-US" sz="2667" dirty="0"/>
                <a:t>10110…</a:t>
              </a:r>
            </a:p>
          </p:txBody>
        </p:sp>
        <p:sp>
          <p:nvSpPr>
            <p:cNvPr id="11" name="TextBox 10"/>
            <p:cNvSpPr txBox="1"/>
            <p:nvPr/>
          </p:nvSpPr>
          <p:spPr>
            <a:xfrm>
              <a:off x="1489745" y="2428897"/>
              <a:ext cx="1046201" cy="438581"/>
            </a:xfrm>
            <a:prstGeom prst="rect">
              <a:avLst/>
            </a:prstGeom>
            <a:noFill/>
          </p:spPr>
          <p:txBody>
            <a:bodyPr wrap="none" rtlCol="0">
              <a:spAutoFit/>
            </a:bodyPr>
            <a:lstStyle/>
            <a:p>
              <a:r>
                <a:rPr lang="sr-Cyrl-RS" sz="3200" dirty="0" smtClean="0"/>
                <a:t>Сигнал</a:t>
              </a:r>
              <a:endParaRPr lang="en-US" sz="3200" dirty="0"/>
            </a:p>
          </p:txBody>
        </p:sp>
      </p:grpSp>
      <p:pic>
        <p:nvPicPr>
          <p:cNvPr id="12"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808" y="4700045"/>
            <a:ext cx="1219200" cy="98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000" y="4700045"/>
            <a:ext cx="1219200" cy="98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108200" y="5086733"/>
            <a:ext cx="3580592" cy="215111"/>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5" name="Straight Arrow Connector 14"/>
          <p:cNvCxnSpPr/>
          <p:nvPr/>
        </p:nvCxnSpPr>
        <p:spPr bwMode="auto">
          <a:xfrm>
            <a:off x="3456962" y="5461000"/>
            <a:ext cx="88306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11"/>
          </p:nvPr>
        </p:nvSpPr>
        <p:spPr/>
        <p:txBody>
          <a:bodyPr/>
          <a:lstStyle/>
          <a:p>
            <a:fld id="{E7CA9478-788D-42C7-BC35-88005760C6DD}" type="slidenum">
              <a:rPr lang="en-US" smtClean="0"/>
              <a:t>38</a:t>
            </a:fld>
            <a:endParaRPr lang="en-US"/>
          </a:p>
        </p:txBody>
      </p:sp>
    </p:spTree>
    <p:extLst>
      <p:ext uri="{BB962C8B-B14F-4D97-AF65-F5344CB8AC3E}">
        <p14:creationId xmlns:p14="http://schemas.microsoft.com/office/powerpoint/2010/main" val="111857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19691" y="3921442"/>
            <a:ext cx="10352617" cy="2569865"/>
            <a:chOff x="753748" y="3050142"/>
            <a:chExt cx="7764463" cy="1927399"/>
          </a:xfrm>
        </p:grpSpPr>
        <p:sp>
          <p:nvSpPr>
            <p:cNvPr id="9" name="TextBox 8"/>
            <p:cNvSpPr txBox="1"/>
            <p:nvPr/>
          </p:nvSpPr>
          <p:spPr>
            <a:xfrm>
              <a:off x="5128352" y="4631292"/>
              <a:ext cx="1984823" cy="346249"/>
            </a:xfrm>
            <a:prstGeom prst="rect">
              <a:avLst/>
            </a:prstGeom>
            <a:noFill/>
          </p:spPr>
          <p:txBody>
            <a:bodyPr wrap="none" rtlCol="0">
              <a:spAutoFit/>
            </a:bodyPr>
            <a:lstStyle/>
            <a:p>
              <a:r>
                <a:rPr lang="sr-Cyrl-RS" sz="2400" dirty="0"/>
                <a:t>т</a:t>
              </a:r>
              <a:r>
                <a:rPr lang="sr-Cyrl-RS" sz="2400" dirty="0" smtClean="0"/>
                <a:t>ежине хармоника</a:t>
              </a:r>
              <a:endParaRPr lang="en-US" sz="2400" dirty="0"/>
            </a:p>
          </p:txBody>
        </p:sp>
        <p:pic>
          <p:nvPicPr>
            <p:cNvPr id="10" name="Picture 2"/>
            <p:cNvPicPr>
              <a:picLocks noChangeAspect="1" noChangeArrowheads="1"/>
            </p:cNvPicPr>
            <p:nvPr/>
          </p:nvPicPr>
          <p:blipFill>
            <a:blip r:embed="rId3" cstate="print"/>
            <a:srcRect b="10660"/>
            <a:stretch>
              <a:fillRect/>
            </a:stretch>
          </p:blipFill>
          <p:spPr bwMode="auto">
            <a:xfrm>
              <a:off x="753748" y="3050142"/>
              <a:ext cx="7764463" cy="1676400"/>
            </a:xfrm>
            <a:prstGeom prst="rect">
              <a:avLst/>
            </a:prstGeom>
            <a:noFill/>
            <a:ln w="9525">
              <a:noFill/>
              <a:miter lim="800000"/>
              <a:headEnd/>
              <a:tailEnd/>
            </a:ln>
          </p:spPr>
        </p:pic>
        <p:sp>
          <p:nvSpPr>
            <p:cNvPr id="11" name="Rectangle 10"/>
            <p:cNvSpPr/>
            <p:nvPr/>
          </p:nvSpPr>
          <p:spPr bwMode="auto">
            <a:xfrm>
              <a:off x="2204723" y="4478892"/>
              <a:ext cx="1057275" cy="266700"/>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400">
                <a:latin typeface="Arial" charset="0"/>
              </a:endParaRPr>
            </a:p>
          </p:txBody>
        </p:sp>
        <p:sp>
          <p:nvSpPr>
            <p:cNvPr id="12" name="TextBox 11"/>
            <p:cNvSpPr txBox="1"/>
            <p:nvPr/>
          </p:nvSpPr>
          <p:spPr>
            <a:xfrm>
              <a:off x="1563513" y="4486530"/>
              <a:ext cx="1986217" cy="346249"/>
            </a:xfrm>
            <a:prstGeom prst="rect">
              <a:avLst/>
            </a:prstGeom>
            <a:noFill/>
          </p:spPr>
          <p:txBody>
            <a:bodyPr wrap="none" rtlCol="0">
              <a:spAutoFit/>
            </a:bodyPr>
            <a:lstStyle/>
            <a:p>
              <a:r>
                <a:rPr lang="sr-Cyrl-RS" sz="2400" dirty="0" smtClean="0"/>
                <a:t>Сигнал кроз време</a:t>
              </a:r>
              <a:endParaRPr lang="en-US" sz="2400" dirty="0"/>
            </a:p>
          </p:txBody>
        </p:sp>
        <p:cxnSp>
          <p:nvCxnSpPr>
            <p:cNvPr id="13" name="Straight Arrow Connector 12"/>
            <p:cNvCxnSpPr/>
            <p:nvPr/>
          </p:nvCxnSpPr>
          <p:spPr bwMode="auto">
            <a:xfrm>
              <a:off x="3538223" y="4688442"/>
              <a:ext cx="4191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Freeform 16"/>
            <p:cNvSpPr/>
            <p:nvPr/>
          </p:nvSpPr>
          <p:spPr>
            <a:xfrm>
              <a:off x="1023623" y="3568202"/>
              <a:ext cx="2971800" cy="866775"/>
            </a:xfrm>
            <a:custGeom>
              <a:avLst/>
              <a:gdLst>
                <a:gd name="connsiteX0" fmla="*/ 0 w 2971800"/>
                <a:gd name="connsiteY0" fmla="*/ 857250 h 866775"/>
                <a:gd name="connsiteX1" fmla="*/ 400050 w 2971800"/>
                <a:gd name="connsiteY1" fmla="*/ 866775 h 866775"/>
                <a:gd name="connsiteX2" fmla="*/ 409575 w 2971800"/>
                <a:gd name="connsiteY2" fmla="*/ 9525 h 866775"/>
                <a:gd name="connsiteX3" fmla="*/ 1257300 w 2971800"/>
                <a:gd name="connsiteY3" fmla="*/ 19050 h 866775"/>
                <a:gd name="connsiteX4" fmla="*/ 1257300 w 2971800"/>
                <a:gd name="connsiteY4" fmla="*/ 866775 h 866775"/>
                <a:gd name="connsiteX5" fmla="*/ 2533650 w 2971800"/>
                <a:gd name="connsiteY5" fmla="*/ 866775 h 866775"/>
                <a:gd name="connsiteX6" fmla="*/ 2533650 w 2971800"/>
                <a:gd name="connsiteY6" fmla="*/ 0 h 866775"/>
                <a:gd name="connsiteX7" fmla="*/ 2962275 w 2971800"/>
                <a:gd name="connsiteY7" fmla="*/ 0 h 866775"/>
                <a:gd name="connsiteX8" fmla="*/ 2971800 w 2971800"/>
                <a:gd name="connsiteY8"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866775">
                  <a:moveTo>
                    <a:pt x="0" y="857250"/>
                  </a:moveTo>
                  <a:lnTo>
                    <a:pt x="400050" y="866775"/>
                  </a:lnTo>
                  <a:lnTo>
                    <a:pt x="409575" y="9525"/>
                  </a:lnTo>
                  <a:lnTo>
                    <a:pt x="1257300" y="19050"/>
                  </a:lnTo>
                  <a:lnTo>
                    <a:pt x="1257300" y="866775"/>
                  </a:lnTo>
                  <a:lnTo>
                    <a:pt x="2533650" y="866775"/>
                  </a:lnTo>
                  <a:lnTo>
                    <a:pt x="2533650" y="0"/>
                  </a:lnTo>
                  <a:lnTo>
                    <a:pt x="2962275" y="0"/>
                  </a:lnTo>
                  <a:lnTo>
                    <a:pt x="2971800" y="866775"/>
                  </a:ln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8" name="Straight Connector 17"/>
            <p:cNvCxnSpPr/>
            <p:nvPr/>
          </p:nvCxnSpPr>
          <p:spPr>
            <a:xfrm rot="5400000">
              <a:off x="5047936" y="4216954"/>
              <a:ext cx="42862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058837" y="4031218"/>
              <a:ext cx="81914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514662" y="4264900"/>
              <a:ext cx="3333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762312" y="4309136"/>
              <a:ext cx="2571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6000437" y="4331254"/>
              <a:ext cx="20002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19204" y="4167955"/>
              <a:ext cx="0" cy="272836"/>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484521" y="4393167"/>
              <a:ext cx="7619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895787" y="4388404"/>
              <a:ext cx="1047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157725" y="4278867"/>
              <a:ext cx="0" cy="151756"/>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73411" y="4314224"/>
              <a:ext cx="0" cy="120431"/>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79893" y="4309136"/>
              <a:ext cx="0" cy="124876"/>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714942" y="4359829"/>
              <a:ext cx="142869"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005450" y="4288394"/>
              <a:ext cx="0" cy="148365"/>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8164313" y="4383320"/>
              <a:ext cx="95243"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47873" y="3735942"/>
              <a:ext cx="317636" cy="500090"/>
            </a:xfrm>
            <a:prstGeom prst="rect">
              <a:avLst/>
            </a:prstGeom>
            <a:noFill/>
          </p:spPr>
          <p:txBody>
            <a:bodyPr wrap="none" rtlCol="0">
              <a:spAutoFit/>
            </a:bodyPr>
            <a:lstStyle/>
            <a:p>
              <a:r>
                <a:rPr lang="en-US" sz="3733" dirty="0"/>
                <a:t>=</a:t>
              </a:r>
            </a:p>
          </p:txBody>
        </p:sp>
      </p:grpSp>
      <p:sp>
        <p:nvSpPr>
          <p:cNvPr id="6" name="Title 5"/>
          <p:cNvSpPr>
            <a:spLocks noGrp="1"/>
          </p:cNvSpPr>
          <p:nvPr>
            <p:ph type="title"/>
          </p:nvPr>
        </p:nvSpPr>
        <p:spPr/>
        <p:txBody>
          <a:bodyPr/>
          <a:lstStyle/>
          <a:p>
            <a:r>
              <a:rPr lang="sr-Cyrl-RS" dirty="0" smtClean="0"/>
              <a:t>Фреквенциона репрезентација</a:t>
            </a:r>
            <a:endParaRPr lang="en-US" dirty="0"/>
          </a:p>
        </p:txBody>
      </p:sp>
      <p:sp>
        <p:nvSpPr>
          <p:cNvPr id="7" name="Content Placeholder 6"/>
          <p:cNvSpPr>
            <a:spLocks noGrp="1"/>
          </p:cNvSpPr>
          <p:nvPr>
            <p:ph idx="1"/>
          </p:nvPr>
        </p:nvSpPr>
        <p:spPr>
          <a:xfrm>
            <a:off x="838200" y="1825625"/>
            <a:ext cx="10886440" cy="4351338"/>
          </a:xfrm>
        </p:spPr>
        <p:txBody>
          <a:bodyPr>
            <a:normAutofit/>
          </a:bodyPr>
          <a:lstStyle/>
          <a:p>
            <a:r>
              <a:rPr lang="sr-Cyrl-RS" sz="3733" dirty="0" smtClean="0"/>
              <a:t>Сигнал се кроз време може представити путем својих фреквенцијских делова</a:t>
            </a:r>
            <a:r>
              <a:rPr lang="en-US" sz="3733" dirty="0" smtClean="0"/>
              <a:t> </a:t>
            </a:r>
            <a:r>
              <a:rPr lang="sr-Cyrl-RS" sz="3733" dirty="0" smtClean="0"/>
              <a:t>(Фуријеова анализа)</a:t>
            </a:r>
            <a:endParaRPr lang="en-US" sz="3733" dirty="0"/>
          </a:p>
        </p:txBody>
      </p:sp>
      <p:grpSp>
        <p:nvGrpSpPr>
          <p:cNvPr id="34" name="Group 33"/>
          <p:cNvGrpSpPr/>
          <p:nvPr/>
        </p:nvGrpSpPr>
        <p:grpSpPr>
          <a:xfrm>
            <a:off x="1591173" y="2884433"/>
            <a:ext cx="8515351" cy="1125997"/>
            <a:chOff x="1204598" y="1466851"/>
            <a:chExt cx="6915150" cy="914400"/>
          </a:xfrm>
        </p:grpSpPr>
        <p:pic>
          <p:nvPicPr>
            <p:cNvPr id="8" name="Picture 2"/>
            <p:cNvPicPr>
              <a:picLocks noChangeAspect="1" noChangeArrowheads="1"/>
            </p:cNvPicPr>
            <p:nvPr/>
          </p:nvPicPr>
          <p:blipFill rotWithShape="1">
            <a:blip r:embed="rId4" cstate="print"/>
            <a:srcRect t="9918" b="10744"/>
            <a:stretch/>
          </p:blipFill>
          <p:spPr bwMode="auto">
            <a:xfrm>
              <a:off x="1204598" y="1466851"/>
              <a:ext cx="6915150" cy="914400"/>
            </a:xfrm>
            <a:prstGeom prst="rect">
              <a:avLst/>
            </a:prstGeom>
            <a:noFill/>
            <a:ln w="9525">
              <a:noFill/>
              <a:miter lim="800000"/>
              <a:headEnd/>
              <a:tailEnd/>
            </a:ln>
          </p:spPr>
        </p:pic>
        <p:sp>
          <p:nvSpPr>
            <p:cNvPr id="14" name="Oval 13"/>
            <p:cNvSpPr/>
            <p:nvPr/>
          </p:nvSpPr>
          <p:spPr bwMode="auto">
            <a:xfrm>
              <a:off x="6014723" y="1649967"/>
              <a:ext cx="447675" cy="447675"/>
            </a:xfrm>
            <a:prstGeom prst="ellipse">
              <a:avLst/>
            </a:prstGeom>
            <a:solidFill>
              <a:schemeClr val="accent3">
                <a:lumMod val="60000"/>
                <a:lumOff val="40000"/>
                <a:alpha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400">
                <a:latin typeface="Arial" charset="0"/>
              </a:endParaRPr>
            </a:p>
          </p:txBody>
        </p:sp>
        <p:sp>
          <p:nvSpPr>
            <p:cNvPr id="15" name="Oval 14"/>
            <p:cNvSpPr/>
            <p:nvPr/>
          </p:nvSpPr>
          <p:spPr bwMode="auto">
            <a:xfrm>
              <a:off x="3414398" y="1659492"/>
              <a:ext cx="447675" cy="447675"/>
            </a:xfrm>
            <a:prstGeom prst="ellipse">
              <a:avLst/>
            </a:prstGeom>
            <a:solidFill>
              <a:schemeClr val="accent3">
                <a:lumMod val="60000"/>
                <a:lumOff val="40000"/>
                <a:alpha val="40000"/>
              </a:scheme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400">
                <a:latin typeface="Arial" charset="0"/>
              </a:endParaRPr>
            </a:p>
          </p:txBody>
        </p:sp>
        <p:sp>
          <p:nvSpPr>
            <p:cNvPr id="16" name="Oval 15"/>
            <p:cNvSpPr/>
            <p:nvPr/>
          </p:nvSpPr>
          <p:spPr bwMode="auto">
            <a:xfrm>
              <a:off x="1285560" y="1664254"/>
              <a:ext cx="447675" cy="447675"/>
            </a:xfrm>
            <a:prstGeom prst="ellipse">
              <a:avLst/>
            </a:prstGeom>
            <a:solidFill>
              <a:srgbClr val="0000FF">
                <a:alpha val="40000"/>
              </a:srgbClr>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400">
                <a:latin typeface="Arial" charset="0"/>
              </a:endParaRPr>
            </a:p>
          </p:txBody>
        </p:sp>
      </p:grpSp>
      <p:sp>
        <p:nvSpPr>
          <p:cNvPr id="35" name="TextBox 34"/>
          <p:cNvSpPr txBox="1"/>
          <p:nvPr/>
        </p:nvSpPr>
        <p:spPr>
          <a:xfrm rot="16200000">
            <a:off x="5917288" y="4608155"/>
            <a:ext cx="1742757" cy="369332"/>
          </a:xfrm>
          <a:prstGeom prst="rect">
            <a:avLst/>
          </a:prstGeom>
          <a:solidFill>
            <a:schemeClr val="bg1"/>
          </a:solidFill>
        </p:spPr>
        <p:txBody>
          <a:bodyPr wrap="square" tIns="0" bIns="0" rtlCol="0">
            <a:spAutoFit/>
          </a:bodyPr>
          <a:lstStyle/>
          <a:p>
            <a:r>
              <a:rPr lang="sr-Cyrl-RS" sz="2400" dirty="0" smtClean="0"/>
              <a:t>амплитуда</a:t>
            </a:r>
            <a:endParaRPr lang="en-US" sz="2400" dirty="0"/>
          </a:p>
        </p:txBody>
      </p:sp>
      <p:sp>
        <p:nvSpPr>
          <p:cNvPr id="2" name="Slide Number Placeholder 1"/>
          <p:cNvSpPr>
            <a:spLocks noGrp="1"/>
          </p:cNvSpPr>
          <p:nvPr>
            <p:ph type="sldNum" sz="quarter" idx="12"/>
          </p:nvPr>
        </p:nvSpPr>
        <p:spPr/>
        <p:txBody>
          <a:bodyPr/>
          <a:lstStyle/>
          <a:p>
            <a:fld id="{0B2C1225-ADCC-464A-9CFC-236159A2E701}" type="slidenum">
              <a:rPr lang="sr-Latn-RS" smtClean="0"/>
              <a:t>39</a:t>
            </a:fld>
            <a:endParaRPr lang="sr-Latn-RS"/>
          </a:p>
        </p:txBody>
      </p:sp>
    </p:spTree>
    <p:extLst>
      <p:ext uri="{BB962C8B-B14F-4D97-AF65-F5344CB8AC3E}">
        <p14:creationId xmlns:p14="http://schemas.microsoft.com/office/powerpoint/2010/main" val="2045113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Домен физичког нивоа</a:t>
            </a:r>
            <a:endParaRPr lang="en-US" dirty="0"/>
          </a:p>
        </p:txBody>
      </p:sp>
      <p:sp>
        <p:nvSpPr>
          <p:cNvPr id="5" name="Text Placeholder 4"/>
          <p:cNvSpPr>
            <a:spLocks noGrp="1"/>
          </p:cNvSpPr>
          <p:nvPr>
            <p:ph type="body" sz="quarter" idx="12"/>
          </p:nvPr>
        </p:nvSpPr>
        <p:spPr>
          <a:xfrm>
            <a:off x="304800" y="1397000"/>
            <a:ext cx="8305800" cy="4775200"/>
          </a:xfrm>
        </p:spPr>
        <p:txBody>
          <a:bodyPr>
            <a:normAutofit/>
          </a:bodyPr>
          <a:lstStyle/>
          <a:p>
            <a:r>
              <a:rPr lang="sr-Cyrl-RS" sz="3733" dirty="0" smtClean="0"/>
              <a:t>Тиче се слања порука путем комуникационог канала</a:t>
            </a:r>
            <a:endParaRPr lang="en-US" sz="3733" dirty="0"/>
          </a:p>
          <a:p>
            <a:pPr lvl="1"/>
            <a:r>
              <a:rPr lang="sr-Cyrl-RS" sz="3200" dirty="0" smtClean="0"/>
              <a:t>Жице шаљу </a:t>
            </a:r>
            <a:r>
              <a:rPr lang="sr-Cyrl-RS" sz="3200" u="sng" dirty="0" smtClean="0"/>
              <a:t>аналогни</a:t>
            </a:r>
            <a:r>
              <a:rPr lang="sr-Cyrl-RS" sz="3200" dirty="0" smtClean="0"/>
              <a:t> (физички) сигнал</a:t>
            </a:r>
            <a:endParaRPr lang="en-US" sz="3200" u="sng" dirty="0"/>
          </a:p>
          <a:p>
            <a:pPr lvl="1"/>
            <a:r>
              <a:rPr lang="sr-Cyrl-RS" sz="3200" dirty="0" smtClean="0"/>
              <a:t>Ми желимо да шаљемо битове, </a:t>
            </a:r>
            <a:br>
              <a:rPr lang="sr-Cyrl-RS" sz="3200" dirty="0" smtClean="0"/>
            </a:br>
            <a:r>
              <a:rPr lang="sr-Cyrl-RS" sz="3200" dirty="0" smtClean="0"/>
              <a:t>који су </a:t>
            </a:r>
            <a:r>
              <a:rPr lang="sr-Cyrl-RS" sz="3200" u="sng" dirty="0" smtClean="0"/>
              <a:t>дигитални</a:t>
            </a:r>
            <a:endParaRPr lang="en-US" sz="3200" u="sng" dirty="0"/>
          </a:p>
        </p:txBody>
      </p:sp>
      <p:grpSp>
        <p:nvGrpSpPr>
          <p:cNvPr id="13" name="Group 12"/>
          <p:cNvGrpSpPr/>
          <p:nvPr/>
        </p:nvGrpSpPr>
        <p:grpSpPr>
          <a:xfrm>
            <a:off x="609601" y="3665407"/>
            <a:ext cx="6343486" cy="2537240"/>
            <a:chOff x="304800" y="2731211"/>
            <a:chExt cx="4757615" cy="1902930"/>
          </a:xfrm>
        </p:grpSpPr>
        <p:pic>
          <p:nvPicPr>
            <p:cNvPr id="6" name="Picture 4" descr="White businesscard for recording studio by boobaloo - White variant of business card. Font name is Comfortaa (licensed under the SIL Open Font License)."/>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24528" r="62667" b="29237"/>
            <a:stretch/>
          </p:blipFill>
          <p:spPr bwMode="auto">
            <a:xfrm>
              <a:off x="2223859" y="3700520"/>
              <a:ext cx="1115182" cy="9336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thernet Cable by bnielsen - An ethernet cable with an RJ45 conn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3507" flipH="1">
              <a:off x="1047175" y="2731211"/>
              <a:ext cx="3285410" cy="1671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14800" y="3009840"/>
              <a:ext cx="947615" cy="377075"/>
            </a:xfrm>
            <a:prstGeom prst="rect">
              <a:avLst/>
            </a:prstGeom>
            <a:noFill/>
          </p:spPr>
          <p:txBody>
            <a:bodyPr wrap="none" rtlCol="0">
              <a:spAutoFit/>
            </a:bodyPr>
            <a:lstStyle/>
            <a:p>
              <a:r>
                <a:rPr lang="en-US" sz="2400" dirty="0"/>
                <a:t>…</a:t>
              </a:r>
              <a:r>
                <a:rPr lang="en-US" sz="2667" dirty="0"/>
                <a:t>10110</a:t>
              </a:r>
              <a:endParaRPr lang="en-US" sz="2400" dirty="0"/>
            </a:p>
          </p:txBody>
        </p:sp>
        <p:cxnSp>
          <p:nvCxnSpPr>
            <p:cNvPr id="9" name="Straight Arrow Connector 8"/>
            <p:cNvCxnSpPr/>
            <p:nvPr/>
          </p:nvCxnSpPr>
          <p:spPr>
            <a:xfrm flipV="1">
              <a:off x="1800982" y="4276695"/>
              <a:ext cx="408818"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3009840"/>
              <a:ext cx="964447" cy="377075"/>
            </a:xfrm>
            <a:prstGeom prst="rect">
              <a:avLst/>
            </a:prstGeom>
            <a:noFill/>
          </p:spPr>
          <p:txBody>
            <a:bodyPr wrap="none" rtlCol="0">
              <a:spAutoFit/>
            </a:bodyPr>
            <a:lstStyle/>
            <a:p>
              <a:r>
                <a:rPr lang="en-US" sz="2667" dirty="0"/>
                <a:t>10110…</a:t>
              </a:r>
            </a:p>
          </p:txBody>
        </p:sp>
        <p:sp>
          <p:nvSpPr>
            <p:cNvPr id="12" name="TextBox 11"/>
            <p:cNvSpPr txBox="1"/>
            <p:nvPr/>
          </p:nvSpPr>
          <p:spPr>
            <a:xfrm>
              <a:off x="909827" y="4160821"/>
              <a:ext cx="893514" cy="377075"/>
            </a:xfrm>
            <a:prstGeom prst="rect">
              <a:avLst/>
            </a:prstGeom>
            <a:noFill/>
          </p:spPr>
          <p:txBody>
            <a:bodyPr wrap="none" rtlCol="0">
              <a:spAutoFit/>
            </a:bodyPr>
            <a:lstStyle/>
            <a:p>
              <a:r>
                <a:rPr lang="sr-Cyrl-RS" sz="2667" dirty="0" smtClean="0"/>
                <a:t>Сигнал</a:t>
              </a:r>
              <a:endParaRPr lang="en-US" sz="2667" dirty="0"/>
            </a:p>
          </p:txBody>
        </p:sp>
      </p:grpSp>
      <p:sp>
        <p:nvSpPr>
          <p:cNvPr id="2" name="Slide Number Placeholder 1"/>
          <p:cNvSpPr>
            <a:spLocks noGrp="1"/>
          </p:cNvSpPr>
          <p:nvPr>
            <p:ph type="sldNum" sz="quarter" idx="11"/>
          </p:nvPr>
        </p:nvSpPr>
        <p:spPr/>
        <p:txBody>
          <a:bodyPr/>
          <a:lstStyle/>
          <a:p>
            <a:fld id="{E7CA9478-788D-42C7-BC35-88005760C6DD}" type="slidenum">
              <a:rPr lang="en-US" smtClean="0"/>
              <a:t>4</a:t>
            </a:fld>
            <a:endParaRPr lang="en-US"/>
          </a:p>
        </p:txBody>
      </p:sp>
    </p:spTree>
    <p:extLst>
      <p:ext uri="{BB962C8B-B14F-4D97-AF65-F5344CB8AC3E}">
        <p14:creationId xmlns:p14="http://schemas.microsoft.com/office/powerpoint/2010/main" val="15400901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84247" y="4851399"/>
            <a:ext cx="10241280" cy="1257280"/>
            <a:chOff x="942974" y="4972050"/>
            <a:chExt cx="7680960" cy="1354138"/>
          </a:xfrm>
        </p:grpSpPr>
        <p:grpSp>
          <p:nvGrpSpPr>
            <p:cNvPr id="23" name="Group 68"/>
            <p:cNvGrpSpPr/>
            <p:nvPr/>
          </p:nvGrpSpPr>
          <p:grpSpPr>
            <a:xfrm>
              <a:off x="942974" y="5003810"/>
              <a:ext cx="7680960" cy="1264545"/>
              <a:chOff x="548640" y="4448177"/>
              <a:chExt cx="8145874" cy="1321918"/>
            </a:xfrm>
          </p:grpSpPr>
          <p:pic>
            <p:nvPicPr>
              <p:cNvPr id="24" name="Picture 2"/>
              <p:cNvPicPr>
                <a:picLocks noChangeAspect="1" noChangeArrowheads="1"/>
              </p:cNvPicPr>
              <p:nvPr/>
            </p:nvPicPr>
            <p:blipFill>
              <a:blip r:embed="rId3" cstate="print"/>
              <a:srcRect/>
              <a:stretch>
                <a:fillRect/>
              </a:stretch>
            </p:blipFill>
            <p:spPr bwMode="auto">
              <a:xfrm>
                <a:off x="548640" y="4448177"/>
                <a:ext cx="8145874" cy="1321918"/>
              </a:xfrm>
              <a:prstGeom prst="rect">
                <a:avLst/>
              </a:prstGeom>
              <a:noFill/>
              <a:ln w="9525">
                <a:noFill/>
                <a:miter lim="800000"/>
                <a:headEnd/>
                <a:tailEnd/>
              </a:ln>
            </p:spPr>
          </p:pic>
          <p:cxnSp>
            <p:nvCxnSpPr>
              <p:cNvPr id="25" name="Straight Connector 24"/>
              <p:cNvCxnSpPr/>
              <p:nvPr/>
            </p:nvCxnSpPr>
            <p:spPr>
              <a:xfrm rot="5400000">
                <a:off x="5012763" y="5300663"/>
                <a:ext cx="42862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019689" y="5101708"/>
                <a:ext cx="841248"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a:off x="5305425" y="6324600"/>
              <a:ext cx="266700" cy="1588"/>
            </a:xfrm>
            <a:prstGeom prst="straightConnector1">
              <a:avLst/>
            </a:prstGeom>
            <a:ln w="1905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143625" y="4972050"/>
              <a:ext cx="118110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a:solidFill>
                  <a:prstClr val="white"/>
                </a:solidFill>
              </a:endParaRPr>
            </a:p>
          </p:txBody>
        </p:sp>
        <p:sp>
          <p:nvSpPr>
            <p:cNvPr id="39" name="Rectangle 38"/>
            <p:cNvSpPr/>
            <p:nvPr/>
          </p:nvSpPr>
          <p:spPr bwMode="auto">
            <a:xfrm>
              <a:off x="5740400" y="5737467"/>
              <a:ext cx="2377440" cy="53038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r>
                <a:rPr lang="sr-Cyrl-RS" sz="2400" dirty="0" smtClean="0">
                  <a:solidFill>
                    <a:prstClr val="black"/>
                  </a:solidFill>
                  <a:cs typeface="Arial" charset="0"/>
                </a:rPr>
                <a:t>Крај</a:t>
              </a:r>
              <a:r>
                <a:rPr lang="en-US" sz="2400" dirty="0" smtClean="0">
                  <a:solidFill>
                    <a:prstClr val="black"/>
                  </a:solidFill>
                  <a:cs typeface="Arial" charset="0"/>
                </a:rPr>
                <a:t>!</a:t>
              </a:r>
              <a:endParaRPr lang="en-US" sz="2400" dirty="0">
                <a:solidFill>
                  <a:prstClr val="black"/>
                </a:solidFill>
                <a:cs typeface="Arial" charset="0"/>
              </a:endParaRPr>
            </a:p>
          </p:txBody>
        </p:sp>
      </p:grpSp>
      <p:sp>
        <p:nvSpPr>
          <p:cNvPr id="2" name="Title 1"/>
          <p:cNvSpPr>
            <a:spLocks noGrp="1"/>
          </p:cNvSpPr>
          <p:nvPr>
            <p:ph type="title"/>
          </p:nvPr>
        </p:nvSpPr>
        <p:spPr/>
        <p:txBody>
          <a:bodyPr/>
          <a:lstStyle/>
          <a:p>
            <a:r>
              <a:rPr lang="sr-Cyrl-RS" dirty="0" smtClean="0"/>
              <a:t>Ефекат мањег протока</a:t>
            </a:r>
            <a:endParaRPr lang="en-US" dirty="0"/>
          </a:p>
        </p:txBody>
      </p:sp>
      <p:sp>
        <p:nvSpPr>
          <p:cNvPr id="3" name="Content Placeholder 2"/>
          <p:cNvSpPr>
            <a:spLocks noGrp="1"/>
          </p:cNvSpPr>
          <p:nvPr>
            <p:ph idx="1"/>
          </p:nvPr>
        </p:nvSpPr>
        <p:spPr>
          <a:xfrm>
            <a:off x="849204" y="1400738"/>
            <a:ext cx="10515600" cy="4351338"/>
          </a:xfrm>
        </p:spPr>
        <p:txBody>
          <a:bodyPr>
            <a:normAutofit/>
          </a:bodyPr>
          <a:lstStyle/>
          <a:p>
            <a:r>
              <a:rPr lang="sr-Cyrl-RS" sz="3733" dirty="0" smtClean="0"/>
              <a:t>Мање скуп фреквенција </a:t>
            </a:r>
            <a:r>
              <a:rPr lang="en-US" sz="3733" dirty="0" smtClean="0"/>
              <a:t>= </a:t>
            </a:r>
            <a:r>
              <a:rPr lang="sr-Cyrl-RS" sz="3733" dirty="0" smtClean="0"/>
              <a:t>мањи проток</a:t>
            </a:r>
            <a:endParaRPr lang="en-US" sz="3733" dirty="0"/>
          </a:p>
        </p:txBody>
      </p:sp>
      <p:grpSp>
        <p:nvGrpSpPr>
          <p:cNvPr id="43" name="Group 42"/>
          <p:cNvGrpSpPr/>
          <p:nvPr/>
        </p:nvGrpSpPr>
        <p:grpSpPr>
          <a:xfrm>
            <a:off x="984247" y="3530601"/>
            <a:ext cx="10035584" cy="1242407"/>
            <a:chOff x="931862" y="3448050"/>
            <a:chExt cx="7526688" cy="1392238"/>
          </a:xfrm>
        </p:grpSpPr>
        <p:grpSp>
          <p:nvGrpSpPr>
            <p:cNvPr id="6" name="Group 69"/>
            <p:cNvGrpSpPr/>
            <p:nvPr/>
          </p:nvGrpSpPr>
          <p:grpSpPr>
            <a:xfrm>
              <a:off x="931862" y="3499380"/>
              <a:ext cx="7526688" cy="1280576"/>
              <a:chOff x="541337" y="3019425"/>
              <a:chExt cx="7955280" cy="1322381"/>
            </a:xfrm>
          </p:grpSpPr>
          <p:pic>
            <p:nvPicPr>
              <p:cNvPr id="7" name="Picture 2"/>
              <p:cNvPicPr>
                <a:picLocks noChangeAspect="1" noChangeArrowheads="1"/>
              </p:cNvPicPr>
              <p:nvPr/>
            </p:nvPicPr>
            <p:blipFill>
              <a:blip r:embed="rId4" cstate="print"/>
              <a:srcRect/>
              <a:stretch>
                <a:fillRect/>
              </a:stretch>
            </p:blipFill>
            <p:spPr bwMode="auto">
              <a:xfrm>
                <a:off x="541337" y="3019425"/>
                <a:ext cx="7955280" cy="1322381"/>
              </a:xfrm>
              <a:prstGeom prst="rect">
                <a:avLst/>
              </a:prstGeom>
              <a:noFill/>
              <a:ln w="9525">
                <a:noFill/>
                <a:miter lim="800000"/>
                <a:headEnd/>
                <a:tailEnd/>
              </a:ln>
            </p:spPr>
          </p:pic>
          <p:grpSp>
            <p:nvGrpSpPr>
              <p:cNvPr id="8" name="Group 66"/>
              <p:cNvGrpSpPr/>
              <p:nvPr/>
            </p:nvGrpSpPr>
            <p:grpSpPr>
              <a:xfrm>
                <a:off x="5229238" y="3208724"/>
                <a:ext cx="654784" cy="851981"/>
                <a:chOff x="5229226" y="3228056"/>
                <a:chExt cx="643090" cy="829597"/>
              </a:xfrm>
            </p:grpSpPr>
            <p:cxnSp>
              <p:nvCxnSpPr>
                <p:cNvPr id="9" name="Straight Connector 8"/>
                <p:cNvCxnSpPr/>
                <p:nvPr/>
              </p:nvCxnSpPr>
              <p:spPr>
                <a:xfrm rot="5400000">
                  <a:off x="5014913" y="3833812"/>
                  <a:ext cx="42862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030506" y="3637629"/>
                  <a:ext cx="81914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492467" y="3875291"/>
                  <a:ext cx="33337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743729" y="3929066"/>
                  <a:ext cx="2571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cxnSp>
          <p:nvCxnSpPr>
            <p:cNvPr id="28" name="Straight Arrow Connector 27"/>
            <p:cNvCxnSpPr/>
            <p:nvPr/>
          </p:nvCxnSpPr>
          <p:spPr>
            <a:xfrm>
              <a:off x="5314950" y="4838700"/>
              <a:ext cx="714375" cy="1588"/>
            </a:xfrm>
            <a:prstGeom prst="straightConnector1">
              <a:avLst/>
            </a:prstGeom>
            <a:ln w="1905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153150" y="3448050"/>
              <a:ext cx="1181100"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a:solidFill>
                  <a:prstClr val="white"/>
                </a:solidFill>
              </a:endParaRPr>
            </a:p>
          </p:txBody>
        </p:sp>
        <p:sp>
          <p:nvSpPr>
            <p:cNvPr id="38" name="Rectangle 37"/>
            <p:cNvSpPr/>
            <p:nvPr/>
          </p:nvSpPr>
          <p:spPr bwMode="auto">
            <a:xfrm>
              <a:off x="6130925" y="4183691"/>
              <a:ext cx="2011680" cy="551830"/>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r>
                <a:rPr lang="sr-Cyrl-RS" sz="2400" dirty="0" smtClean="0">
                  <a:solidFill>
                    <a:prstClr val="black"/>
                  </a:solidFill>
                  <a:cs typeface="Arial" charset="0"/>
                </a:rPr>
                <a:t>Крај</a:t>
              </a:r>
              <a:r>
                <a:rPr lang="en-US" sz="2400" dirty="0" smtClean="0">
                  <a:solidFill>
                    <a:prstClr val="black"/>
                  </a:solidFill>
                  <a:cs typeface="Arial" charset="0"/>
                </a:rPr>
                <a:t>!</a:t>
              </a:r>
              <a:endParaRPr lang="en-US" sz="2400" dirty="0">
                <a:solidFill>
                  <a:prstClr val="black"/>
                </a:solidFill>
                <a:cs typeface="Arial" charset="0"/>
              </a:endParaRPr>
            </a:p>
          </p:txBody>
        </p:sp>
      </p:grpSp>
      <p:sp>
        <p:nvSpPr>
          <p:cNvPr id="40" name="Slide Number Placeholder 41"/>
          <p:cNvSpPr txBox="1">
            <a:spLocks/>
          </p:cNvSpPr>
          <p:nvPr/>
        </p:nvSpPr>
        <p:spPr>
          <a:xfrm>
            <a:off x="8737600" y="8331200"/>
            <a:ext cx="2540000" cy="609600"/>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fld id="{75E3A62E-607D-4C70-8AA8-4E7424A8B6C4}" type="slidenum">
              <a:rPr lang="en-US" sz="2400">
                <a:solidFill>
                  <a:prstClr val="black"/>
                </a:solidFill>
                <a:cs typeface="Arial" charset="0"/>
              </a:rPr>
              <a:pPr algn="l">
                <a:defRPr/>
              </a:pPr>
              <a:t>40</a:t>
            </a:fld>
            <a:endParaRPr lang="en-US" sz="2400">
              <a:solidFill>
                <a:prstClr val="black"/>
              </a:solidFill>
              <a:cs typeface="Arial" charset="0"/>
            </a:endParaRPr>
          </a:p>
        </p:txBody>
      </p:sp>
      <p:grpSp>
        <p:nvGrpSpPr>
          <p:cNvPr id="60" name="Group 59"/>
          <p:cNvGrpSpPr/>
          <p:nvPr/>
        </p:nvGrpSpPr>
        <p:grpSpPr>
          <a:xfrm>
            <a:off x="914400" y="2108200"/>
            <a:ext cx="10150493" cy="1562355"/>
            <a:chOff x="890589" y="1483718"/>
            <a:chExt cx="7612870" cy="1171766"/>
          </a:xfrm>
        </p:grpSpPr>
        <p:grpSp>
          <p:nvGrpSpPr>
            <p:cNvPr id="44" name="Group 43"/>
            <p:cNvGrpSpPr/>
            <p:nvPr/>
          </p:nvGrpSpPr>
          <p:grpSpPr>
            <a:xfrm>
              <a:off x="890589" y="1483718"/>
              <a:ext cx="6557961" cy="948861"/>
              <a:chOff x="890589" y="1421770"/>
              <a:chExt cx="6557961" cy="948861"/>
            </a:xfrm>
          </p:grpSpPr>
          <p:pic>
            <p:nvPicPr>
              <p:cNvPr id="14" name="Picture 2"/>
              <p:cNvPicPr>
                <a:picLocks noChangeAspect="1" noChangeArrowheads="1"/>
              </p:cNvPicPr>
              <p:nvPr/>
            </p:nvPicPr>
            <p:blipFill rotWithShape="1">
              <a:blip r:embed="rId5" cstate="print"/>
              <a:srcRect r="50000"/>
              <a:stretch/>
            </p:blipFill>
            <p:spPr bwMode="auto">
              <a:xfrm>
                <a:off x="890589" y="1421770"/>
                <a:ext cx="3807618" cy="948861"/>
              </a:xfrm>
              <a:prstGeom prst="rect">
                <a:avLst/>
              </a:prstGeom>
              <a:noFill/>
              <a:ln w="9525">
                <a:noFill/>
                <a:miter lim="800000"/>
                <a:headEnd/>
                <a:tailEnd/>
              </a:ln>
            </p:spPr>
          </p:pic>
          <p:sp>
            <p:nvSpPr>
              <p:cNvPr id="30" name="Rectangle 29"/>
              <p:cNvSpPr/>
              <p:nvPr/>
            </p:nvSpPr>
            <p:spPr>
              <a:xfrm>
                <a:off x="6267450" y="1483718"/>
                <a:ext cx="1181100" cy="209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a:solidFill>
                    <a:prstClr val="white"/>
                  </a:solidFill>
                </a:endParaRPr>
              </a:p>
            </p:txBody>
          </p:sp>
        </p:grpSp>
        <p:grpSp>
          <p:nvGrpSpPr>
            <p:cNvPr id="45" name="Group 44"/>
            <p:cNvGrpSpPr/>
            <p:nvPr/>
          </p:nvGrpSpPr>
          <p:grpSpPr>
            <a:xfrm>
              <a:off x="5223536" y="1504950"/>
              <a:ext cx="3279923" cy="1150534"/>
              <a:chOff x="5225902" y="1483718"/>
              <a:chExt cx="3279923" cy="1150534"/>
            </a:xfrm>
          </p:grpSpPr>
          <p:grpSp>
            <p:nvGrpSpPr>
              <p:cNvPr id="46" name="Group 70"/>
              <p:cNvGrpSpPr/>
              <p:nvPr/>
            </p:nvGrpSpPr>
            <p:grpSpPr>
              <a:xfrm>
                <a:off x="5225902" y="1652041"/>
                <a:ext cx="3279923" cy="718592"/>
                <a:chOff x="5071493" y="1760856"/>
                <a:chExt cx="3465765" cy="1115694"/>
              </a:xfrm>
            </p:grpSpPr>
            <p:pic>
              <p:nvPicPr>
                <p:cNvPr id="51" name="Picture 2"/>
                <p:cNvPicPr>
                  <a:picLocks noChangeAspect="1" noChangeArrowheads="1"/>
                </p:cNvPicPr>
                <p:nvPr/>
              </p:nvPicPr>
              <p:blipFill rotWithShape="1">
                <a:blip r:embed="rId5" cstate="print"/>
                <a:srcRect l="56930" t="25001"/>
                <a:stretch/>
              </p:blipFill>
              <p:spPr bwMode="auto">
                <a:xfrm>
                  <a:off x="5071493" y="1771652"/>
                  <a:ext cx="3465765" cy="1104898"/>
                </a:xfrm>
                <a:prstGeom prst="rect">
                  <a:avLst/>
                </a:prstGeom>
                <a:noFill/>
                <a:ln w="9525">
                  <a:noFill/>
                  <a:miter lim="800000"/>
                  <a:headEnd/>
                  <a:tailEnd/>
                </a:ln>
              </p:spPr>
            </p:pic>
            <p:grpSp>
              <p:nvGrpSpPr>
                <p:cNvPr id="52" name="Group 37"/>
                <p:cNvGrpSpPr/>
                <p:nvPr/>
              </p:nvGrpSpPr>
              <p:grpSpPr>
                <a:xfrm>
                  <a:off x="5221875" y="1760856"/>
                  <a:ext cx="1300326" cy="869377"/>
                  <a:chOff x="5222060" y="1780521"/>
                  <a:chExt cx="1268051" cy="819803"/>
                </a:xfrm>
              </p:grpSpPr>
              <p:cxnSp>
                <p:nvCxnSpPr>
                  <p:cNvPr id="53" name="Straight Connector 52"/>
                  <p:cNvCxnSpPr/>
                  <p:nvPr/>
                </p:nvCxnSpPr>
                <p:spPr>
                  <a:xfrm rot="5400000">
                    <a:off x="5007747" y="2380922"/>
                    <a:ext cx="42862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019677" y="2190094"/>
                    <a:ext cx="819146"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481639" y="2418908"/>
                    <a:ext cx="3333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5725706" y="2467189"/>
                    <a:ext cx="25717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5967414" y="2500312"/>
                    <a:ext cx="20002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6160318" y="2461884"/>
                    <a:ext cx="247649"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6452013" y="2543062"/>
                    <a:ext cx="76195"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cxnSp>
            <p:nvCxnSpPr>
              <p:cNvPr id="47" name="Straight Arrow Connector 46"/>
              <p:cNvCxnSpPr/>
              <p:nvPr/>
            </p:nvCxnSpPr>
            <p:spPr>
              <a:xfrm>
                <a:off x="5353050" y="2456390"/>
                <a:ext cx="1466850" cy="1056"/>
              </a:xfrm>
              <a:prstGeom prst="straightConnector1">
                <a:avLst/>
              </a:prstGeom>
              <a:ln w="19050">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267450" y="1483718"/>
                <a:ext cx="1181100" cy="209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endParaRPr lang="en-US" sz="2400">
                  <a:solidFill>
                    <a:prstClr val="white"/>
                  </a:solidFill>
                </a:endParaRPr>
              </a:p>
            </p:txBody>
          </p:sp>
          <p:sp>
            <p:nvSpPr>
              <p:cNvPr id="49" name="Rectangle 48"/>
              <p:cNvSpPr/>
              <p:nvPr/>
            </p:nvSpPr>
            <p:spPr bwMode="auto">
              <a:xfrm>
                <a:off x="6969125" y="1984510"/>
                <a:ext cx="1188720" cy="369332"/>
              </a:xfrm>
              <a:prstGeom prst="rect">
                <a:avLst/>
              </a:prstGeom>
              <a:solidFill>
                <a:schemeClr val="bg1">
                  <a:lumMod val="95000"/>
                </a:schemeClr>
              </a:solidFill>
              <a:ln w="9525" cap="flat" cmpd="sng" algn="ctr">
                <a:solidFill>
                  <a:schemeClr val="tx1"/>
                </a:solidFill>
                <a:prstDash val="solid"/>
                <a:miter lim="800000"/>
                <a:headEnd type="none" w="med" len="med"/>
                <a:tailEnd type="none" w="med" len="med"/>
              </a:ln>
              <a:effectLst/>
            </p:spPr>
            <p:txBody>
              <a:bodyPr vert="horz" wrap="square" lIns="121920" tIns="60960" rIns="121920" bIns="60960" numCol="1" rtlCol="0" anchor="ctr" anchorCtr="0" compatLnSpc="1">
                <a:prstTxWarp prst="textNoShape">
                  <a:avLst/>
                </a:prstTxWarp>
                <a:spAutoFit/>
              </a:bodyPr>
              <a:lstStyle/>
              <a:p>
                <a:r>
                  <a:rPr lang="sr-Cyrl-RS" sz="2400" dirty="0" smtClean="0">
                    <a:solidFill>
                      <a:prstClr val="black"/>
                    </a:solidFill>
                    <a:cs typeface="Arial" charset="0"/>
                  </a:rPr>
                  <a:t>Крај</a:t>
                </a:r>
                <a:r>
                  <a:rPr lang="en-US" sz="2400" dirty="0" smtClean="0">
                    <a:solidFill>
                      <a:prstClr val="black"/>
                    </a:solidFill>
                    <a:cs typeface="Arial" charset="0"/>
                  </a:rPr>
                  <a:t>!</a:t>
                </a:r>
                <a:endParaRPr lang="en-US" sz="2400" dirty="0">
                  <a:solidFill>
                    <a:prstClr val="black"/>
                  </a:solidFill>
                  <a:cs typeface="Arial" charset="0"/>
                </a:endParaRPr>
              </a:p>
            </p:txBody>
          </p:sp>
          <p:sp>
            <p:nvSpPr>
              <p:cNvPr id="50" name="TextBox 49"/>
              <p:cNvSpPr txBox="1"/>
              <p:nvPr/>
            </p:nvSpPr>
            <p:spPr>
              <a:xfrm>
                <a:off x="6893882" y="2288003"/>
                <a:ext cx="837537" cy="346249"/>
              </a:xfrm>
              <a:prstGeom prst="rect">
                <a:avLst/>
              </a:prstGeom>
              <a:noFill/>
            </p:spPr>
            <p:txBody>
              <a:bodyPr wrap="none" rtlCol="0">
                <a:spAutoFit/>
              </a:bodyPr>
              <a:lstStyle/>
              <a:p>
                <a:pPr algn="l" eaLnBrk="1" hangingPunct="1"/>
                <a:r>
                  <a:rPr lang="sr-Cyrl-RS" sz="2400" dirty="0" smtClean="0">
                    <a:solidFill>
                      <a:prstClr val="black"/>
                    </a:solidFill>
                    <a:cs typeface="Arial" charset="0"/>
                  </a:rPr>
                  <a:t>Проток</a:t>
                </a:r>
                <a:endParaRPr lang="en-US" sz="2400" dirty="0">
                  <a:solidFill>
                    <a:prstClr val="black"/>
                  </a:solidFill>
                  <a:cs typeface="Arial" charset="0"/>
                </a:endParaRPr>
              </a:p>
            </p:txBody>
          </p:sp>
        </p:grpSp>
      </p:grpSp>
      <p:sp>
        <p:nvSpPr>
          <p:cNvPr id="4" name="Slide Number Placeholder 3"/>
          <p:cNvSpPr>
            <a:spLocks noGrp="1"/>
          </p:cNvSpPr>
          <p:nvPr>
            <p:ph type="sldNum" sz="quarter" idx="12"/>
          </p:nvPr>
        </p:nvSpPr>
        <p:spPr/>
        <p:txBody>
          <a:bodyPr/>
          <a:lstStyle/>
          <a:p>
            <a:fld id="{0B2C1225-ADCC-464A-9CFC-236159A2E701}" type="slidenum">
              <a:rPr lang="sr-Latn-RS" smtClean="0"/>
              <a:t>40</a:t>
            </a:fld>
            <a:endParaRPr lang="sr-Latn-RS"/>
          </a:p>
        </p:txBody>
      </p:sp>
    </p:spTree>
    <p:extLst>
      <p:ext uri="{BB962C8B-B14F-4D97-AF65-F5344CB8AC3E}">
        <p14:creationId xmlns:p14="http://schemas.microsoft.com/office/powerpoint/2010/main" val="3237212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Сигнла преко жице</a:t>
            </a:r>
            <a:endParaRPr lang="en-US" dirty="0"/>
          </a:p>
        </p:txBody>
      </p:sp>
      <p:sp>
        <p:nvSpPr>
          <p:cNvPr id="3" name="Content Placeholder 2"/>
          <p:cNvSpPr>
            <a:spLocks noGrp="1"/>
          </p:cNvSpPr>
          <p:nvPr>
            <p:ph idx="1"/>
          </p:nvPr>
        </p:nvSpPr>
        <p:spPr>
          <a:xfrm>
            <a:off x="838200" y="1825625"/>
            <a:ext cx="11028680" cy="4351338"/>
          </a:xfrm>
        </p:spPr>
        <p:txBody>
          <a:bodyPr>
            <a:normAutofit/>
          </a:bodyPr>
          <a:lstStyle/>
          <a:p>
            <a:r>
              <a:rPr lang="sr-Cyrl-RS" sz="3733" dirty="0" smtClean="0"/>
              <a:t>Шта се дешава са сигналом док пролази кроз жицу</a:t>
            </a:r>
            <a:r>
              <a:rPr lang="en-US" sz="3733" dirty="0" smtClean="0"/>
              <a:t>?</a:t>
            </a:r>
            <a:endParaRPr lang="en-US" sz="3733" dirty="0"/>
          </a:p>
          <a:p>
            <a:pPr marL="1219170" lvl="1" indent="-609585">
              <a:buFont typeface="+mj-lt"/>
              <a:buAutoNum type="arabicPeriod"/>
            </a:pPr>
            <a:r>
              <a:rPr lang="sr-Cyrl-RS" sz="3200" dirty="0" smtClean="0"/>
              <a:t>Сигнал касни </a:t>
            </a:r>
            <a:r>
              <a:rPr lang="en-US" sz="3200" dirty="0" smtClean="0"/>
              <a:t>(</a:t>
            </a:r>
            <a:r>
              <a:rPr lang="sr-Cyrl-RS" sz="3200" dirty="0" smtClean="0"/>
              <a:t>брзина је </a:t>
            </a:r>
            <a:r>
              <a:rPr lang="sr-Cyrl-RS" sz="3200" dirty="0"/>
              <a:t>~</a:t>
            </a:r>
            <a:r>
              <a:rPr lang="en-US" sz="3200" dirty="0" smtClean="0"/>
              <a:t> ⅔c</a:t>
            </a:r>
            <a:r>
              <a:rPr lang="sr-Cyrl-RS" sz="3200" dirty="0" smtClean="0"/>
              <a:t>, а не бесконачна</a:t>
            </a:r>
            <a:r>
              <a:rPr lang="en-US" sz="3200" dirty="0" smtClean="0"/>
              <a:t>)</a:t>
            </a:r>
            <a:endParaRPr lang="en-US" sz="3200" dirty="0"/>
          </a:p>
          <a:p>
            <a:pPr marL="1219170" lvl="1" indent="-609585">
              <a:buFont typeface="+mj-lt"/>
              <a:buAutoNum type="arabicPeriod"/>
            </a:pPr>
            <a:r>
              <a:rPr lang="sr-Cyrl-RS" sz="3200" dirty="0" smtClean="0"/>
              <a:t>Сигнал слаби </a:t>
            </a:r>
            <a:r>
              <a:rPr lang="en-US" sz="3200" dirty="0" smtClean="0"/>
              <a:t>(</a:t>
            </a:r>
            <a:r>
              <a:rPr lang="sr-Cyrl-RS" sz="3200" dirty="0" smtClean="0"/>
              <a:t>са порастом удаљености</a:t>
            </a:r>
            <a:r>
              <a:rPr lang="en-US" sz="3200" dirty="0" smtClean="0"/>
              <a:t>)</a:t>
            </a:r>
            <a:endParaRPr lang="en-US" sz="3200" dirty="0"/>
          </a:p>
          <a:p>
            <a:pPr marL="1219170" lvl="1" indent="-609585">
              <a:buFont typeface="+mj-lt"/>
              <a:buAutoNum type="arabicPeriod"/>
            </a:pPr>
            <a:r>
              <a:rPr lang="sr-Cyrl-RS" sz="3200" dirty="0" smtClean="0"/>
              <a:t>Фреквенције изнад неке границе брже слабе</a:t>
            </a:r>
            <a:endParaRPr lang="en-US" sz="3200" dirty="0"/>
          </a:p>
          <a:p>
            <a:pPr marL="1219170" lvl="1" indent="-609585">
              <a:buFont typeface="+mj-lt"/>
              <a:buAutoNum type="arabicPeriod"/>
            </a:pPr>
            <a:r>
              <a:rPr lang="sr-Cyrl-RS" sz="3200" dirty="0" smtClean="0"/>
              <a:t>Дешава се шум</a:t>
            </a:r>
            <a:r>
              <a:rPr lang="en-US" sz="3200" dirty="0" smtClean="0"/>
              <a:t> (</a:t>
            </a:r>
            <a:r>
              <a:rPr lang="sr-Cyrl-RS" sz="3200" dirty="0" smtClean="0"/>
              <a:t>због спољних ефеката</a:t>
            </a:r>
            <a:r>
              <a:rPr lang="en-US" sz="3200" dirty="0" smtClean="0"/>
              <a:t>)</a:t>
            </a:r>
            <a:endParaRPr lang="en-US" sz="3200" dirty="0"/>
          </a:p>
          <a:p>
            <a:endParaRPr lang="en-US" sz="3733" dirty="0"/>
          </a:p>
        </p:txBody>
      </p:sp>
      <p:sp>
        <p:nvSpPr>
          <p:cNvPr id="6" name="Text Box 15"/>
          <p:cNvSpPr txBox="1">
            <a:spLocks noChangeArrowheads="1"/>
          </p:cNvSpPr>
          <p:nvPr/>
        </p:nvSpPr>
        <p:spPr bwMode="auto">
          <a:xfrm>
            <a:off x="397869" y="4800600"/>
            <a:ext cx="11396261" cy="1077218"/>
          </a:xfrm>
          <a:prstGeom prst="rect">
            <a:avLst/>
          </a:prstGeom>
          <a:solidFill>
            <a:srgbClr val="FFB8F2">
              <a:alpha val="50196"/>
            </a:srgbClr>
          </a:solidFill>
          <a:ln w="38100" algn="ctr">
            <a:noFill/>
            <a:miter lim="800000"/>
            <a:headEnd/>
            <a:tailEnd/>
          </a:ln>
          <a:effectLst/>
        </p:spPr>
        <p:txBody>
          <a:bodyPr wrap="none">
            <a:spAutoFit/>
          </a:bodyPr>
          <a:lstStyle/>
          <a:p>
            <a:r>
              <a:rPr lang="sr-Cyrl-RS" sz="3200" dirty="0" smtClean="0"/>
              <a:t>Електроинжењери</a:t>
            </a:r>
            <a:r>
              <a:rPr lang="en-US" sz="3200" dirty="0" smtClean="0"/>
              <a:t>: </a:t>
            </a:r>
            <a:r>
              <a:rPr lang="sr-Cyrl-RS" sz="3200" dirty="0" smtClean="0"/>
              <a:t>Проток</a:t>
            </a:r>
            <a:r>
              <a:rPr lang="en-US" sz="3200" dirty="0" smtClean="0"/>
              <a:t>= </a:t>
            </a:r>
            <a:r>
              <a:rPr lang="sr-Cyrl-RS" sz="3200" dirty="0" smtClean="0"/>
              <a:t>ширина фреквенционог опсега </a:t>
            </a:r>
            <a:r>
              <a:rPr lang="sr-Latn-RS" sz="3200" dirty="0"/>
              <a:t>(</a:t>
            </a:r>
            <a:r>
              <a:rPr lang="sr-Latn-RS" sz="3200" dirty="0" smtClean="0"/>
              <a:t>Hz)</a:t>
            </a:r>
            <a:endParaRPr lang="en-US" sz="3200" dirty="0"/>
          </a:p>
          <a:p>
            <a:r>
              <a:rPr lang="sr-Cyrl-RS" sz="3200" dirty="0" smtClean="0"/>
              <a:t>Рачунарци</a:t>
            </a:r>
            <a:r>
              <a:rPr lang="en-US" sz="3200" dirty="0" smtClean="0"/>
              <a:t>: </a:t>
            </a:r>
            <a:r>
              <a:rPr lang="sr-Cyrl-RS" sz="3200" dirty="0" smtClean="0"/>
              <a:t>Проток</a:t>
            </a:r>
            <a:r>
              <a:rPr lang="en-US" sz="3200" dirty="0" smtClean="0"/>
              <a:t> </a:t>
            </a:r>
            <a:r>
              <a:rPr lang="en-US" sz="3200" dirty="0"/>
              <a:t>= </a:t>
            </a:r>
            <a:r>
              <a:rPr lang="sr-Cyrl-RS" sz="3200" dirty="0" smtClean="0"/>
              <a:t>капацитет преноса информација</a:t>
            </a:r>
            <a:r>
              <a:rPr lang="sr-Latn-RS" sz="3200" dirty="0" smtClean="0"/>
              <a:t> (b</a:t>
            </a:r>
            <a:r>
              <a:rPr lang="en-US" sz="3200" dirty="0" smtClean="0"/>
              <a:t>/s)</a:t>
            </a:r>
            <a:endParaRPr lang="en-US" sz="3200" dirty="0"/>
          </a:p>
        </p:txBody>
      </p:sp>
      <p:sp>
        <p:nvSpPr>
          <p:cNvPr id="4" name="Slide Number Placeholder 3"/>
          <p:cNvSpPr>
            <a:spLocks noGrp="1"/>
          </p:cNvSpPr>
          <p:nvPr>
            <p:ph type="sldNum" sz="quarter" idx="12"/>
          </p:nvPr>
        </p:nvSpPr>
        <p:spPr/>
        <p:txBody>
          <a:bodyPr/>
          <a:lstStyle/>
          <a:p>
            <a:fld id="{0B2C1225-ADCC-464A-9CFC-236159A2E701}" type="slidenum">
              <a:rPr lang="sr-Latn-RS" smtClean="0"/>
              <a:t>41</a:t>
            </a:fld>
            <a:endParaRPr lang="sr-Latn-RS"/>
          </a:p>
        </p:txBody>
      </p:sp>
    </p:spTree>
    <p:extLst>
      <p:ext uri="{BB962C8B-B14F-4D97-AF65-F5344CB8AC3E}">
        <p14:creationId xmlns:p14="http://schemas.microsoft.com/office/powerpoint/2010/main" val="3378089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Сигнал преко жице</a:t>
            </a:r>
            <a:r>
              <a:rPr lang="en-US" dirty="0" smtClean="0"/>
              <a:t> (2)</a:t>
            </a:r>
            <a:endParaRPr lang="en-US" dirty="0"/>
          </a:p>
        </p:txBody>
      </p:sp>
      <p:sp>
        <p:nvSpPr>
          <p:cNvPr id="3" name="Content Placeholder 2"/>
          <p:cNvSpPr>
            <a:spLocks noGrp="1"/>
          </p:cNvSpPr>
          <p:nvPr>
            <p:ph idx="1"/>
          </p:nvPr>
        </p:nvSpPr>
        <p:spPr/>
        <p:txBody>
          <a:bodyPr/>
          <a:lstStyle/>
          <a:p>
            <a:r>
              <a:rPr lang="sr-Cyrl-RS" dirty="0" smtClean="0"/>
              <a:t>Пример</a:t>
            </a:r>
            <a:r>
              <a:rPr lang="en-US" dirty="0" smtClean="0"/>
              <a:t>:</a:t>
            </a:r>
            <a:endParaRPr lang="en-US" dirty="0"/>
          </a:p>
        </p:txBody>
      </p:sp>
      <p:sp>
        <p:nvSpPr>
          <p:cNvPr id="6" name="Freeform 5"/>
          <p:cNvSpPr/>
          <p:nvPr/>
        </p:nvSpPr>
        <p:spPr>
          <a:xfrm>
            <a:off x="1117601" y="3022600"/>
            <a:ext cx="3172428" cy="1938315"/>
          </a:xfrm>
          <a:custGeom>
            <a:avLst/>
            <a:gdLst>
              <a:gd name="connsiteX0" fmla="*/ 0 w 2971800"/>
              <a:gd name="connsiteY0" fmla="*/ 857250 h 866775"/>
              <a:gd name="connsiteX1" fmla="*/ 400050 w 2971800"/>
              <a:gd name="connsiteY1" fmla="*/ 866775 h 866775"/>
              <a:gd name="connsiteX2" fmla="*/ 409575 w 2971800"/>
              <a:gd name="connsiteY2" fmla="*/ 9525 h 866775"/>
              <a:gd name="connsiteX3" fmla="*/ 1257300 w 2971800"/>
              <a:gd name="connsiteY3" fmla="*/ 19050 h 866775"/>
              <a:gd name="connsiteX4" fmla="*/ 1257300 w 2971800"/>
              <a:gd name="connsiteY4" fmla="*/ 866775 h 866775"/>
              <a:gd name="connsiteX5" fmla="*/ 2533650 w 2971800"/>
              <a:gd name="connsiteY5" fmla="*/ 866775 h 866775"/>
              <a:gd name="connsiteX6" fmla="*/ 2533650 w 2971800"/>
              <a:gd name="connsiteY6" fmla="*/ 0 h 866775"/>
              <a:gd name="connsiteX7" fmla="*/ 2962275 w 2971800"/>
              <a:gd name="connsiteY7" fmla="*/ 0 h 866775"/>
              <a:gd name="connsiteX8" fmla="*/ 2971800 w 2971800"/>
              <a:gd name="connsiteY8"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866775">
                <a:moveTo>
                  <a:pt x="0" y="857250"/>
                </a:moveTo>
                <a:lnTo>
                  <a:pt x="400050" y="866775"/>
                </a:lnTo>
                <a:lnTo>
                  <a:pt x="409575" y="9525"/>
                </a:lnTo>
                <a:lnTo>
                  <a:pt x="1257300" y="19050"/>
                </a:lnTo>
                <a:lnTo>
                  <a:pt x="1257300" y="866775"/>
                </a:lnTo>
                <a:lnTo>
                  <a:pt x="2533650" y="866775"/>
                </a:lnTo>
                <a:lnTo>
                  <a:pt x="2533650" y="0"/>
                </a:lnTo>
                <a:lnTo>
                  <a:pt x="2962275" y="0"/>
                </a:lnTo>
                <a:lnTo>
                  <a:pt x="2971800" y="866775"/>
                </a:ln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7" name="TextBox 6"/>
          <p:cNvSpPr txBox="1"/>
          <p:nvPr/>
        </p:nvSpPr>
        <p:spPr>
          <a:xfrm>
            <a:off x="5379178" y="1906505"/>
            <a:ext cx="2575129" cy="584775"/>
          </a:xfrm>
          <a:prstGeom prst="rect">
            <a:avLst/>
          </a:prstGeom>
          <a:noFill/>
        </p:spPr>
        <p:txBody>
          <a:bodyPr wrap="none" rtlCol="0">
            <a:spAutoFit/>
          </a:bodyPr>
          <a:lstStyle/>
          <a:p>
            <a:pPr algn="r"/>
            <a:r>
              <a:rPr lang="en-US" sz="3200" dirty="0"/>
              <a:t>2: </a:t>
            </a:r>
            <a:r>
              <a:rPr lang="sr-Cyrl-RS" sz="3200" dirty="0" smtClean="0"/>
              <a:t>Слабљење</a:t>
            </a:r>
            <a:r>
              <a:rPr lang="en-US" sz="3200" dirty="0" smtClean="0"/>
              <a:t>:</a:t>
            </a:r>
            <a:endParaRPr lang="en-US" sz="3200" dirty="0"/>
          </a:p>
        </p:txBody>
      </p:sp>
      <p:sp>
        <p:nvSpPr>
          <p:cNvPr id="8" name="TextBox 7"/>
          <p:cNvSpPr txBox="1"/>
          <p:nvPr/>
        </p:nvSpPr>
        <p:spPr>
          <a:xfrm>
            <a:off x="6001145" y="3423047"/>
            <a:ext cx="1953163" cy="584775"/>
          </a:xfrm>
          <a:prstGeom prst="rect">
            <a:avLst/>
          </a:prstGeom>
          <a:noFill/>
        </p:spPr>
        <p:txBody>
          <a:bodyPr wrap="none" rtlCol="0">
            <a:spAutoFit/>
          </a:bodyPr>
          <a:lstStyle/>
          <a:p>
            <a:pPr algn="r"/>
            <a:r>
              <a:rPr lang="en-US" sz="3200" dirty="0"/>
              <a:t>3: </a:t>
            </a:r>
            <a:r>
              <a:rPr lang="sr-Cyrl-RS" sz="3200" dirty="0" smtClean="0"/>
              <a:t>Проток</a:t>
            </a:r>
            <a:r>
              <a:rPr lang="en-US" sz="3200" dirty="0" smtClean="0"/>
              <a:t>:</a:t>
            </a:r>
            <a:endParaRPr lang="en-US" sz="3200" dirty="0"/>
          </a:p>
        </p:txBody>
      </p:sp>
      <p:sp>
        <p:nvSpPr>
          <p:cNvPr id="9" name="TextBox 8"/>
          <p:cNvSpPr txBox="1"/>
          <p:nvPr/>
        </p:nvSpPr>
        <p:spPr>
          <a:xfrm>
            <a:off x="6430556" y="4845447"/>
            <a:ext cx="1523751" cy="584775"/>
          </a:xfrm>
          <a:prstGeom prst="rect">
            <a:avLst/>
          </a:prstGeom>
          <a:noFill/>
        </p:spPr>
        <p:txBody>
          <a:bodyPr wrap="none" rtlCol="0">
            <a:spAutoFit/>
          </a:bodyPr>
          <a:lstStyle/>
          <a:p>
            <a:pPr algn="r"/>
            <a:r>
              <a:rPr lang="en-US" sz="3200" dirty="0"/>
              <a:t>4: </a:t>
            </a:r>
            <a:r>
              <a:rPr lang="sr-Cyrl-RS" sz="3200" dirty="0" smtClean="0"/>
              <a:t>Шум</a:t>
            </a:r>
            <a:r>
              <a:rPr lang="en-US" sz="3200" dirty="0" smtClean="0"/>
              <a:t>:</a:t>
            </a:r>
            <a:endParaRPr lang="en-US" sz="3200" dirty="0"/>
          </a:p>
        </p:txBody>
      </p:sp>
      <p:sp>
        <p:nvSpPr>
          <p:cNvPr id="10" name="TextBox 9"/>
          <p:cNvSpPr txBox="1"/>
          <p:nvPr/>
        </p:nvSpPr>
        <p:spPr>
          <a:xfrm>
            <a:off x="1687082" y="2311401"/>
            <a:ext cx="2871684" cy="584775"/>
          </a:xfrm>
          <a:prstGeom prst="rect">
            <a:avLst/>
          </a:prstGeom>
          <a:noFill/>
        </p:spPr>
        <p:txBody>
          <a:bodyPr wrap="none" rtlCol="0">
            <a:spAutoFit/>
          </a:bodyPr>
          <a:lstStyle/>
          <a:p>
            <a:r>
              <a:rPr lang="sr-Cyrl-RS" sz="3200" dirty="0" smtClean="0"/>
              <a:t>Послати сигнал</a:t>
            </a:r>
            <a:endParaRPr lang="en-US" sz="3200" dirty="0"/>
          </a:p>
        </p:txBody>
      </p:sp>
      <p:cxnSp>
        <p:nvCxnSpPr>
          <p:cNvPr id="11" name="Straight Arrow Connector 10"/>
          <p:cNvCxnSpPr/>
          <p:nvPr/>
        </p:nvCxnSpPr>
        <p:spPr>
          <a:xfrm flipV="1">
            <a:off x="4575300" y="3733800"/>
            <a:ext cx="681213" cy="1"/>
          </a:xfrm>
          <a:prstGeom prst="straightConnector1">
            <a:avLst/>
          </a:prstGeom>
          <a:ln w="28575">
            <a:solidFill>
              <a:schemeClr val="accent3">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963" y="1768168"/>
            <a:ext cx="3538863" cy="3870632"/>
          </a:xfrm>
          <a:prstGeom prst="rect">
            <a:avLst/>
          </a:prstGeom>
        </p:spPr>
      </p:pic>
      <p:sp>
        <p:nvSpPr>
          <p:cNvPr id="12" name="Slide Number Placeholder 11"/>
          <p:cNvSpPr>
            <a:spLocks noGrp="1"/>
          </p:cNvSpPr>
          <p:nvPr>
            <p:ph type="sldNum" sz="quarter" idx="12"/>
          </p:nvPr>
        </p:nvSpPr>
        <p:spPr/>
        <p:txBody>
          <a:bodyPr/>
          <a:lstStyle/>
          <a:p>
            <a:fld id="{0B2C1225-ADCC-464A-9CFC-236159A2E701}" type="slidenum">
              <a:rPr lang="sr-Latn-RS" smtClean="0"/>
              <a:t>42</a:t>
            </a:fld>
            <a:endParaRPr lang="sr-Latn-RS"/>
          </a:p>
        </p:txBody>
      </p:sp>
    </p:spTree>
    <p:extLst>
      <p:ext uri="{BB962C8B-B14F-4D97-AF65-F5344CB8AC3E}">
        <p14:creationId xmlns:p14="http://schemas.microsoft.com/office/powerpoint/2010/main" val="1623358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Сингал преко оптике</a:t>
            </a:r>
            <a:endParaRPr lang="en-US" dirty="0"/>
          </a:p>
        </p:txBody>
      </p:sp>
      <p:sp>
        <p:nvSpPr>
          <p:cNvPr id="3" name="Content Placeholder 2"/>
          <p:cNvSpPr>
            <a:spLocks noGrp="1"/>
          </p:cNvSpPr>
          <p:nvPr>
            <p:ph type="body" sz="quarter" idx="12"/>
          </p:nvPr>
        </p:nvSpPr>
        <p:spPr>
          <a:xfrm>
            <a:off x="304800" y="1397000"/>
            <a:ext cx="10170160" cy="4775200"/>
          </a:xfrm>
        </p:spPr>
        <p:txBody>
          <a:bodyPr>
            <a:normAutofit/>
          </a:bodyPr>
          <a:lstStyle/>
          <a:p>
            <a:pPr>
              <a:spcBef>
                <a:spcPts val="0"/>
              </a:spcBef>
            </a:pPr>
            <a:r>
              <a:rPr lang="sr-Cyrl-RS" sz="3733" dirty="0" smtClean="0"/>
              <a:t>Светло се преноси са веома малим губитком у три</a:t>
            </a:r>
            <a:r>
              <a:rPr lang="en-US" sz="3733" dirty="0" smtClean="0"/>
              <a:t> </a:t>
            </a:r>
            <a:r>
              <a:rPr lang="sr-Cyrl-RS" sz="3733" dirty="0" smtClean="0"/>
              <a:t>широка фреквентна опсега</a:t>
            </a:r>
            <a:endParaRPr lang="sr-Latn-RS" sz="3733" dirty="0" smtClean="0"/>
          </a:p>
          <a:p>
            <a:pPr lvl="1">
              <a:spcBef>
                <a:spcPts val="0"/>
              </a:spcBef>
            </a:pPr>
            <a:r>
              <a:rPr lang="sr-Cyrl-RS" dirty="0" smtClean="0"/>
              <a:t>Крајњи десни залази у опсег инфрацрвених таласа</a:t>
            </a:r>
            <a:endParaRPr lang="en-US" dirty="0"/>
          </a:p>
        </p:txBody>
      </p:sp>
      <p:pic>
        <p:nvPicPr>
          <p:cNvPr id="8" name="Picture 2" descr="http://upload.wikimedia.org/wikipedia/commons/thumb/7/71/Optical_fiber_transmission_windows.svg/512px-Optical_fiber_transmission_windows.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14648"/>
          <a:stretch/>
        </p:blipFill>
        <p:spPr bwMode="auto">
          <a:xfrm>
            <a:off x="3032090" y="3078505"/>
            <a:ext cx="4880084" cy="31788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66171" y="6024944"/>
            <a:ext cx="2200909" cy="246221"/>
          </a:xfrm>
          <a:prstGeom prst="rect">
            <a:avLst/>
          </a:prstGeom>
          <a:solidFill>
            <a:schemeClr val="bg1"/>
          </a:solidFill>
          <a:ln>
            <a:noFill/>
          </a:ln>
        </p:spPr>
        <p:txBody>
          <a:bodyPr wrap="square" tIns="0" bIns="0" rtlCol="0">
            <a:spAutoFit/>
          </a:bodyPr>
          <a:lstStyle/>
          <a:p>
            <a:pPr algn="ctr"/>
            <a:r>
              <a:rPr lang="sr-Cyrl-RS" sz="1600" dirty="0" smtClean="0"/>
              <a:t>Таласна дужина</a:t>
            </a:r>
            <a:r>
              <a:rPr lang="en-US" sz="1600" dirty="0" smtClean="0"/>
              <a:t> </a:t>
            </a:r>
            <a:r>
              <a:rPr lang="en-US" sz="1600" dirty="0"/>
              <a:t>(</a:t>
            </a:r>
            <a:r>
              <a:rPr lang="el-GR" sz="1600" dirty="0"/>
              <a:t>μ</a:t>
            </a:r>
            <a:r>
              <a:rPr lang="en-US" sz="1600" dirty="0"/>
              <a:t>m)</a:t>
            </a:r>
          </a:p>
        </p:txBody>
      </p:sp>
      <p:sp>
        <p:nvSpPr>
          <p:cNvPr id="16" name="Rectangle 15"/>
          <p:cNvSpPr/>
          <p:nvPr/>
        </p:nvSpPr>
        <p:spPr>
          <a:xfrm>
            <a:off x="6127478" y="5281743"/>
            <a:ext cx="886351" cy="256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Box 9"/>
          <p:cNvSpPr txBox="1"/>
          <p:nvPr/>
        </p:nvSpPr>
        <p:spPr>
          <a:xfrm>
            <a:off x="2730575" y="3249523"/>
            <a:ext cx="1250731" cy="584775"/>
          </a:xfrm>
          <a:prstGeom prst="rect">
            <a:avLst/>
          </a:prstGeom>
          <a:solidFill>
            <a:schemeClr val="bg1"/>
          </a:solidFill>
          <a:ln>
            <a:noFill/>
          </a:ln>
        </p:spPr>
        <p:txBody>
          <a:bodyPr wrap="square" rtlCol="0">
            <a:spAutoFit/>
          </a:bodyPr>
          <a:lstStyle/>
          <a:p>
            <a:pPr algn="ctr"/>
            <a:r>
              <a:rPr lang="sr-Cyrl-RS" sz="1600" dirty="0" smtClean="0"/>
              <a:t>Слабљење</a:t>
            </a:r>
            <a:endParaRPr lang="en-US" sz="1600" dirty="0"/>
          </a:p>
          <a:p>
            <a:pPr algn="ctr"/>
            <a:r>
              <a:rPr lang="en-US" sz="1600" dirty="0"/>
              <a:t>(</a:t>
            </a:r>
            <a:r>
              <a:rPr lang="en-US" sz="1600" dirty="0" smtClean="0"/>
              <a:t>dB/km</a:t>
            </a:r>
            <a:r>
              <a:rPr lang="sr-Cyrl-RS" sz="1600" dirty="0" smtClean="0"/>
              <a:t>)</a:t>
            </a:r>
            <a:endParaRPr lang="en-US" sz="1600" dirty="0"/>
          </a:p>
        </p:txBody>
      </p:sp>
      <p:sp>
        <p:nvSpPr>
          <p:cNvPr id="13" name="Rectangle 12"/>
          <p:cNvSpPr/>
          <p:nvPr/>
        </p:nvSpPr>
        <p:spPr>
          <a:xfrm>
            <a:off x="4137677" y="3141384"/>
            <a:ext cx="802824" cy="2682167"/>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1"/>
          <p:cNvSpPr/>
          <p:nvPr/>
        </p:nvSpPr>
        <p:spPr>
          <a:xfrm rot="158576">
            <a:off x="4132200" y="4662790"/>
            <a:ext cx="809336" cy="218905"/>
          </a:xfrm>
          <a:custGeom>
            <a:avLst/>
            <a:gdLst>
              <a:gd name="connsiteX0" fmla="*/ 0 w 595192"/>
              <a:gd name="connsiteY0" fmla="*/ 0 h 179554"/>
              <a:gd name="connsiteX1" fmla="*/ 109728 w 595192"/>
              <a:gd name="connsiteY1" fmla="*/ 49876 h 179554"/>
              <a:gd name="connsiteX2" fmla="*/ 219456 w 595192"/>
              <a:gd name="connsiteY2" fmla="*/ 89777 h 179554"/>
              <a:gd name="connsiteX3" fmla="*/ 295934 w 595192"/>
              <a:gd name="connsiteY3" fmla="*/ 113053 h 179554"/>
              <a:gd name="connsiteX4" fmla="*/ 372411 w 595192"/>
              <a:gd name="connsiteY4" fmla="*/ 129678 h 179554"/>
              <a:gd name="connsiteX5" fmla="*/ 468838 w 595192"/>
              <a:gd name="connsiteY5" fmla="*/ 139653 h 179554"/>
              <a:gd name="connsiteX6" fmla="*/ 528690 w 595192"/>
              <a:gd name="connsiteY6" fmla="*/ 156279 h 179554"/>
              <a:gd name="connsiteX7" fmla="*/ 581891 w 595192"/>
              <a:gd name="connsiteY7" fmla="*/ 169579 h 179554"/>
              <a:gd name="connsiteX8" fmla="*/ 595192 w 595192"/>
              <a:gd name="connsiteY8" fmla="*/ 179554 h 17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192" h="179554">
                <a:moveTo>
                  <a:pt x="0" y="0"/>
                </a:moveTo>
                <a:cubicBezTo>
                  <a:pt x="36576" y="17456"/>
                  <a:pt x="73152" y="34913"/>
                  <a:pt x="109728" y="49876"/>
                </a:cubicBezTo>
                <a:cubicBezTo>
                  <a:pt x="146304" y="64839"/>
                  <a:pt x="188422" y="79248"/>
                  <a:pt x="219456" y="89777"/>
                </a:cubicBezTo>
                <a:cubicBezTo>
                  <a:pt x="250490" y="100306"/>
                  <a:pt x="270442" y="106403"/>
                  <a:pt x="295934" y="113053"/>
                </a:cubicBezTo>
                <a:cubicBezTo>
                  <a:pt x="321426" y="119703"/>
                  <a:pt x="343594" y="125245"/>
                  <a:pt x="372411" y="129678"/>
                </a:cubicBezTo>
                <a:cubicBezTo>
                  <a:pt x="401228" y="134111"/>
                  <a:pt x="442792" y="135220"/>
                  <a:pt x="468838" y="139653"/>
                </a:cubicBezTo>
                <a:cubicBezTo>
                  <a:pt x="494884" y="144086"/>
                  <a:pt x="509848" y="151291"/>
                  <a:pt x="528690" y="156279"/>
                </a:cubicBezTo>
                <a:cubicBezTo>
                  <a:pt x="547532" y="161267"/>
                  <a:pt x="570807" y="165700"/>
                  <a:pt x="581891" y="169579"/>
                </a:cubicBezTo>
                <a:cubicBezTo>
                  <a:pt x="592975" y="173458"/>
                  <a:pt x="594083" y="176506"/>
                  <a:pt x="595192" y="17955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6453605" y="3141384"/>
            <a:ext cx="213475" cy="26821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10"/>
          <p:cNvSpPr/>
          <p:nvPr/>
        </p:nvSpPr>
        <p:spPr>
          <a:xfrm>
            <a:off x="6446124" y="4925182"/>
            <a:ext cx="213475" cy="223325"/>
          </a:xfrm>
          <a:custGeom>
            <a:avLst/>
            <a:gdLst>
              <a:gd name="connsiteX0" fmla="*/ 0 w 160106"/>
              <a:gd name="connsiteY0" fmla="*/ 0 h 167494"/>
              <a:gd name="connsiteX1" fmla="*/ 29926 w 160106"/>
              <a:gd name="connsiteY1" fmla="*/ 89778 h 167494"/>
              <a:gd name="connsiteX2" fmla="*/ 46552 w 160106"/>
              <a:gd name="connsiteY2" fmla="*/ 136329 h 167494"/>
              <a:gd name="connsiteX3" fmla="*/ 56527 w 160106"/>
              <a:gd name="connsiteY3" fmla="*/ 162930 h 167494"/>
              <a:gd name="connsiteX4" fmla="*/ 76478 w 160106"/>
              <a:gd name="connsiteY4" fmla="*/ 166255 h 167494"/>
              <a:gd name="connsiteX5" fmla="*/ 109728 w 160106"/>
              <a:gd name="connsiteY5" fmla="*/ 149629 h 167494"/>
              <a:gd name="connsiteX6" fmla="*/ 152955 w 160106"/>
              <a:gd name="connsiteY6" fmla="*/ 113053 h 167494"/>
              <a:gd name="connsiteX7" fmla="*/ 159605 w 160106"/>
              <a:gd name="connsiteY7" fmla="*/ 89778 h 1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106" h="167494">
                <a:moveTo>
                  <a:pt x="0" y="0"/>
                </a:moveTo>
                <a:cubicBezTo>
                  <a:pt x="11083" y="33528"/>
                  <a:pt x="22167" y="67057"/>
                  <a:pt x="29926" y="89778"/>
                </a:cubicBezTo>
                <a:cubicBezTo>
                  <a:pt x="37685" y="112500"/>
                  <a:pt x="42119" y="124137"/>
                  <a:pt x="46552" y="136329"/>
                </a:cubicBezTo>
                <a:cubicBezTo>
                  <a:pt x="50986" y="148521"/>
                  <a:pt x="51539" y="157942"/>
                  <a:pt x="56527" y="162930"/>
                </a:cubicBezTo>
                <a:cubicBezTo>
                  <a:pt x="61515" y="167918"/>
                  <a:pt x="67611" y="168472"/>
                  <a:pt x="76478" y="166255"/>
                </a:cubicBezTo>
                <a:cubicBezTo>
                  <a:pt x="85345" y="164038"/>
                  <a:pt x="96982" y="158496"/>
                  <a:pt x="109728" y="149629"/>
                </a:cubicBezTo>
                <a:cubicBezTo>
                  <a:pt x="122474" y="140762"/>
                  <a:pt x="144642" y="123028"/>
                  <a:pt x="152955" y="113053"/>
                </a:cubicBezTo>
                <a:cubicBezTo>
                  <a:pt x="161268" y="103078"/>
                  <a:pt x="160436" y="96428"/>
                  <a:pt x="159605" y="89778"/>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6168614" y="5207647"/>
            <a:ext cx="748923" cy="379463"/>
          </a:xfrm>
          <a:prstGeom prst="rect">
            <a:avLst/>
          </a:prstGeom>
          <a:noFill/>
        </p:spPr>
        <p:txBody>
          <a:bodyPr wrap="none" rtlCol="0">
            <a:spAutoFit/>
          </a:bodyPr>
          <a:lstStyle/>
          <a:p>
            <a:r>
              <a:rPr lang="en-US" sz="933" dirty="0"/>
              <a:t>1,5 um</a:t>
            </a:r>
          </a:p>
          <a:p>
            <a:r>
              <a:rPr lang="en-US" sz="933" dirty="0"/>
              <a:t>=0,2 dB/km</a:t>
            </a:r>
          </a:p>
        </p:txBody>
      </p:sp>
      <p:sp>
        <p:nvSpPr>
          <p:cNvPr id="4" name="Slide Number Placeholder 3"/>
          <p:cNvSpPr>
            <a:spLocks noGrp="1"/>
          </p:cNvSpPr>
          <p:nvPr>
            <p:ph type="sldNum" sz="quarter" idx="11"/>
          </p:nvPr>
        </p:nvSpPr>
        <p:spPr/>
        <p:txBody>
          <a:bodyPr/>
          <a:lstStyle/>
          <a:p>
            <a:fld id="{E7CA9478-788D-42C7-BC35-88005760C6DD}" type="slidenum">
              <a:rPr lang="en-US" smtClean="0"/>
              <a:t>43</a:t>
            </a:fld>
            <a:endParaRPr lang="en-US"/>
          </a:p>
        </p:txBody>
      </p:sp>
    </p:spTree>
    <p:extLst>
      <p:ext uri="{BB962C8B-B14F-4D97-AF65-F5344CB8AC3E}">
        <p14:creationId xmlns:p14="http://schemas.microsoft.com/office/powerpoint/2010/main" val="653987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r-Cyrl-RS" dirty="0" smtClean="0"/>
              <a:t>Сигнал у бежичним комуникацијама</a:t>
            </a:r>
            <a:endParaRPr lang="en-US" sz="4800" dirty="0">
              <a:solidFill>
                <a:schemeClr val="tx1"/>
              </a:solidFill>
            </a:endParaRPr>
          </a:p>
        </p:txBody>
      </p:sp>
      <p:sp>
        <p:nvSpPr>
          <p:cNvPr id="5" name="Text Placeholder 4"/>
          <p:cNvSpPr>
            <a:spLocks noGrp="1"/>
          </p:cNvSpPr>
          <p:nvPr>
            <p:ph type="body" sz="quarter" idx="12"/>
          </p:nvPr>
        </p:nvSpPr>
        <p:spPr>
          <a:xfrm>
            <a:off x="304800" y="1397000"/>
            <a:ext cx="10688320" cy="4775200"/>
          </a:xfrm>
        </p:spPr>
        <p:txBody>
          <a:bodyPr>
            <a:noAutofit/>
          </a:bodyPr>
          <a:lstStyle/>
          <a:p>
            <a:r>
              <a:rPr lang="sr-Cyrl-RS" sz="3733" dirty="0" smtClean="0"/>
              <a:t>Због високих фреквенција бежичних преноса, није могуће дигитални сигнал директно кодирати у аналогни већ се користи концепт </a:t>
            </a:r>
            <a:r>
              <a:rPr lang="sr-Cyrl-RS" sz="3733" u="sng" dirty="0" smtClean="0"/>
              <a:t>сигнала носача</a:t>
            </a:r>
            <a:endParaRPr lang="en-US" sz="3733" u="sng" dirty="0"/>
          </a:p>
        </p:txBody>
      </p:sp>
      <p:sp>
        <p:nvSpPr>
          <p:cNvPr id="6" name="Freeform 5"/>
          <p:cNvSpPr/>
          <p:nvPr/>
        </p:nvSpPr>
        <p:spPr>
          <a:xfrm>
            <a:off x="1939602" y="3099920"/>
            <a:ext cx="3172428" cy="969157"/>
          </a:xfrm>
          <a:custGeom>
            <a:avLst/>
            <a:gdLst>
              <a:gd name="connsiteX0" fmla="*/ 0 w 2971800"/>
              <a:gd name="connsiteY0" fmla="*/ 857250 h 866775"/>
              <a:gd name="connsiteX1" fmla="*/ 400050 w 2971800"/>
              <a:gd name="connsiteY1" fmla="*/ 866775 h 866775"/>
              <a:gd name="connsiteX2" fmla="*/ 409575 w 2971800"/>
              <a:gd name="connsiteY2" fmla="*/ 9525 h 866775"/>
              <a:gd name="connsiteX3" fmla="*/ 1257300 w 2971800"/>
              <a:gd name="connsiteY3" fmla="*/ 19050 h 866775"/>
              <a:gd name="connsiteX4" fmla="*/ 1257300 w 2971800"/>
              <a:gd name="connsiteY4" fmla="*/ 866775 h 866775"/>
              <a:gd name="connsiteX5" fmla="*/ 2533650 w 2971800"/>
              <a:gd name="connsiteY5" fmla="*/ 866775 h 866775"/>
              <a:gd name="connsiteX6" fmla="*/ 2533650 w 2971800"/>
              <a:gd name="connsiteY6" fmla="*/ 0 h 866775"/>
              <a:gd name="connsiteX7" fmla="*/ 2962275 w 2971800"/>
              <a:gd name="connsiteY7" fmla="*/ 0 h 866775"/>
              <a:gd name="connsiteX8" fmla="*/ 2971800 w 2971800"/>
              <a:gd name="connsiteY8"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866775">
                <a:moveTo>
                  <a:pt x="0" y="857250"/>
                </a:moveTo>
                <a:lnTo>
                  <a:pt x="400050" y="866775"/>
                </a:lnTo>
                <a:lnTo>
                  <a:pt x="409575" y="9525"/>
                </a:lnTo>
                <a:lnTo>
                  <a:pt x="1257300" y="19050"/>
                </a:lnTo>
                <a:lnTo>
                  <a:pt x="1257300" y="866775"/>
                </a:lnTo>
                <a:lnTo>
                  <a:pt x="2533650" y="866775"/>
                </a:lnTo>
                <a:lnTo>
                  <a:pt x="2533650" y="0"/>
                </a:lnTo>
                <a:lnTo>
                  <a:pt x="2962275" y="0"/>
                </a:lnTo>
                <a:lnTo>
                  <a:pt x="2971800" y="866775"/>
                </a:ln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7" name="Straight Arrow Connector 6"/>
          <p:cNvCxnSpPr/>
          <p:nvPr/>
        </p:nvCxnSpPr>
        <p:spPr>
          <a:xfrm rot="16200000" flipH="1">
            <a:off x="3621794" y="4609319"/>
            <a:ext cx="681213" cy="1"/>
          </a:xfrm>
          <a:prstGeom prst="straightConnector1">
            <a:avLst/>
          </a:prstGeom>
          <a:ln w="28575">
            <a:solidFill>
              <a:schemeClr val="accent3">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567921" y="3046440"/>
              <a:ext cx="4788960" cy="3125760"/>
            </p14:xfrm>
          </p:contentPart>
        </mc:Choice>
        <mc:Fallback xmlns="">
          <p:pic>
            <p:nvPicPr>
              <p:cNvPr id="8" name="Ink 7"/>
              <p:cNvPicPr/>
              <p:nvPr/>
            </p:nvPicPr>
            <p:blipFill>
              <a:blip r:embed="rId3"/>
              <a:stretch>
                <a:fillRect/>
              </a:stretch>
            </p:blipFill>
            <p:spPr>
              <a:xfrm>
                <a:off x="1558921" y="3039600"/>
                <a:ext cx="4803000" cy="3145919"/>
              </a:xfrm>
              <a:prstGeom prst="rect">
                <a:avLst/>
              </a:prstGeom>
            </p:spPr>
          </p:pic>
        </mc:Fallback>
      </mc:AlternateContent>
      <p:sp>
        <p:nvSpPr>
          <p:cNvPr id="2" name="Slide Number Placeholder 1"/>
          <p:cNvSpPr>
            <a:spLocks noGrp="1"/>
          </p:cNvSpPr>
          <p:nvPr>
            <p:ph type="sldNum" sz="quarter" idx="11"/>
          </p:nvPr>
        </p:nvSpPr>
        <p:spPr/>
        <p:txBody>
          <a:bodyPr/>
          <a:lstStyle/>
          <a:p>
            <a:fld id="{E7CA9478-788D-42C7-BC35-88005760C6DD}" type="slidenum">
              <a:rPr lang="en-US" smtClean="0"/>
              <a:t>44</a:t>
            </a:fld>
            <a:endParaRPr lang="en-US"/>
          </a:p>
        </p:txBody>
      </p:sp>
    </p:spTree>
    <p:extLst>
      <p:ext uri="{BB962C8B-B14F-4D97-AF65-F5344CB8AC3E}">
        <p14:creationId xmlns:p14="http://schemas.microsoft.com/office/powerpoint/2010/main" val="344970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r-Cyrl-RS" dirty="0" smtClean="0"/>
              <a:t>Сигнал у бежичним комуникацијама </a:t>
            </a:r>
            <a:r>
              <a:rPr lang="en-US" dirty="0" smtClean="0"/>
              <a:t>(2)</a:t>
            </a:r>
            <a:endParaRPr lang="en-US" sz="4800" dirty="0">
              <a:solidFill>
                <a:schemeClr val="tx1"/>
              </a:solidFill>
            </a:endParaRPr>
          </a:p>
        </p:txBody>
      </p:sp>
      <p:sp>
        <p:nvSpPr>
          <p:cNvPr id="5" name="Text Placeholder 4"/>
          <p:cNvSpPr>
            <a:spLocks noGrp="1"/>
          </p:cNvSpPr>
          <p:nvPr>
            <p:ph type="body" sz="quarter" idx="12"/>
          </p:nvPr>
        </p:nvSpPr>
        <p:spPr>
          <a:xfrm>
            <a:off x="304800" y="1397000"/>
            <a:ext cx="10261600" cy="4775200"/>
          </a:xfrm>
        </p:spPr>
        <p:txBody>
          <a:bodyPr>
            <a:noAutofit/>
          </a:bodyPr>
          <a:lstStyle/>
          <a:p>
            <a:r>
              <a:rPr lang="sr-Cyrl-RS" sz="3733" dirty="0" smtClean="0"/>
              <a:t>Путује брзином светлости, али јако брзо слаби (са квадратом растојања, зашто</a:t>
            </a:r>
            <a:r>
              <a:rPr lang="en-US" sz="3733" dirty="0" smtClean="0"/>
              <a:t>?)</a:t>
            </a:r>
            <a:endParaRPr lang="en-US" sz="4800" baseline="30000" dirty="0"/>
          </a:p>
        </p:txBody>
      </p:sp>
      <p:grpSp>
        <p:nvGrpSpPr>
          <p:cNvPr id="23" name="Group 22"/>
          <p:cNvGrpSpPr/>
          <p:nvPr/>
        </p:nvGrpSpPr>
        <p:grpSpPr>
          <a:xfrm>
            <a:off x="452289" y="2717801"/>
            <a:ext cx="6960117" cy="3099410"/>
            <a:chOff x="1065586" y="2117436"/>
            <a:chExt cx="5220086" cy="2324557"/>
          </a:xfrm>
        </p:grpSpPr>
        <p:cxnSp>
          <p:nvCxnSpPr>
            <p:cNvPr id="6" name="Straight Arrow Connector 5"/>
            <p:cNvCxnSpPr>
              <a:endCxn id="14" idx="2"/>
            </p:cNvCxnSpPr>
            <p:nvPr/>
          </p:nvCxnSpPr>
          <p:spPr bwMode="auto">
            <a:xfrm flipH="1" flipV="1">
              <a:off x="1559231" y="2802335"/>
              <a:ext cx="25" cy="12703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1559241" y="4072714"/>
              <a:ext cx="444832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7"/>
            <p:cNvGrpSpPr/>
            <p:nvPr/>
          </p:nvGrpSpPr>
          <p:grpSpPr>
            <a:xfrm>
              <a:off x="1559230" y="2754271"/>
              <a:ext cx="2552252" cy="1169577"/>
              <a:chOff x="506818" y="3211033"/>
              <a:chExt cx="6783572" cy="1456660"/>
            </a:xfrm>
          </p:grpSpPr>
          <p:sp>
            <p:nvSpPr>
              <p:cNvPr id="9" name="Freeform 8"/>
              <p:cNvSpPr/>
              <p:nvPr/>
            </p:nvSpPr>
            <p:spPr bwMode="auto">
              <a:xfrm>
                <a:off x="3898604"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3">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sp>
            <p:nvSpPr>
              <p:cNvPr id="10" name="Freeform 9"/>
              <p:cNvSpPr/>
              <p:nvPr/>
            </p:nvSpPr>
            <p:spPr bwMode="auto">
              <a:xfrm flipH="1">
                <a:off x="506818"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3">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grpSp>
        <p:grpSp>
          <p:nvGrpSpPr>
            <p:cNvPr id="11" name="Group 10"/>
            <p:cNvGrpSpPr/>
            <p:nvPr/>
          </p:nvGrpSpPr>
          <p:grpSpPr>
            <a:xfrm>
              <a:off x="3352800" y="2754271"/>
              <a:ext cx="2470310" cy="1169577"/>
              <a:chOff x="506818" y="3211033"/>
              <a:chExt cx="6783572" cy="1456660"/>
            </a:xfrm>
          </p:grpSpPr>
          <p:sp>
            <p:nvSpPr>
              <p:cNvPr id="12" name="Freeform 11"/>
              <p:cNvSpPr/>
              <p:nvPr/>
            </p:nvSpPr>
            <p:spPr bwMode="auto">
              <a:xfrm>
                <a:off x="3898604"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5">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sp>
            <p:nvSpPr>
              <p:cNvPr id="13" name="Freeform 12"/>
              <p:cNvSpPr/>
              <p:nvPr/>
            </p:nvSpPr>
            <p:spPr bwMode="auto">
              <a:xfrm flipH="1">
                <a:off x="506818"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5">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grpSp>
        <p:sp>
          <p:nvSpPr>
            <p:cNvPr id="14" name="TextBox 13"/>
            <p:cNvSpPr txBox="1"/>
            <p:nvPr/>
          </p:nvSpPr>
          <p:spPr>
            <a:xfrm>
              <a:off x="1065586" y="2117436"/>
              <a:ext cx="987289" cy="684899"/>
            </a:xfrm>
            <a:prstGeom prst="rect">
              <a:avLst/>
            </a:prstGeom>
            <a:noFill/>
          </p:spPr>
          <p:txBody>
            <a:bodyPr wrap="none" rtlCol="0">
              <a:spAutoFit/>
            </a:bodyPr>
            <a:lstStyle/>
            <a:p>
              <a:pPr algn="ctr"/>
              <a:r>
                <a:rPr lang="sr-Cyrl-RS" sz="2667" dirty="0" smtClean="0"/>
                <a:t>Јачина </a:t>
              </a:r>
              <a:br>
                <a:rPr lang="sr-Cyrl-RS" sz="2667" dirty="0" smtClean="0"/>
              </a:br>
              <a:r>
                <a:rPr lang="sr-Cyrl-RS" sz="2667" dirty="0" smtClean="0"/>
                <a:t>сигнала</a:t>
              </a:r>
              <a:endParaRPr lang="en-US" sz="2667" dirty="0"/>
            </a:p>
          </p:txBody>
        </p:sp>
        <p:cxnSp>
          <p:nvCxnSpPr>
            <p:cNvPr id="15" name="Straight Connector 14"/>
            <p:cNvCxnSpPr/>
            <p:nvPr/>
          </p:nvCxnSpPr>
          <p:spPr bwMode="auto">
            <a:xfrm>
              <a:off x="2835356" y="2419350"/>
              <a:ext cx="0" cy="1594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4587955" y="2478701"/>
              <a:ext cx="0" cy="15940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TextBox 16"/>
            <p:cNvSpPr txBox="1"/>
            <p:nvPr/>
          </p:nvSpPr>
          <p:spPr>
            <a:xfrm>
              <a:off x="5155458" y="4064919"/>
              <a:ext cx="1130214" cy="377074"/>
            </a:xfrm>
            <a:prstGeom prst="rect">
              <a:avLst/>
            </a:prstGeom>
            <a:noFill/>
          </p:spPr>
          <p:txBody>
            <a:bodyPr wrap="none" rtlCol="0">
              <a:spAutoFit/>
            </a:bodyPr>
            <a:lstStyle/>
            <a:p>
              <a:pPr algn="ctr"/>
              <a:r>
                <a:rPr lang="sr-Cyrl-RS" sz="2667" dirty="0" smtClean="0"/>
                <a:t>Локација</a:t>
              </a:r>
              <a:endParaRPr lang="en-US" sz="2667" dirty="0"/>
            </a:p>
          </p:txBody>
        </p:sp>
        <p:sp>
          <p:nvSpPr>
            <p:cNvPr id="18" name="TextBox 17"/>
            <p:cNvSpPr txBox="1"/>
            <p:nvPr/>
          </p:nvSpPr>
          <p:spPr>
            <a:xfrm>
              <a:off x="2692168" y="4025805"/>
              <a:ext cx="286376" cy="377074"/>
            </a:xfrm>
            <a:prstGeom prst="rect">
              <a:avLst/>
            </a:prstGeom>
            <a:noFill/>
          </p:spPr>
          <p:txBody>
            <a:bodyPr wrap="none" rtlCol="0">
              <a:spAutoFit/>
            </a:bodyPr>
            <a:lstStyle/>
            <a:p>
              <a:pPr algn="ctr"/>
              <a:r>
                <a:rPr lang="en-US" sz="2667" dirty="0"/>
                <a:t>A</a:t>
              </a:r>
            </a:p>
          </p:txBody>
        </p:sp>
        <p:sp>
          <p:nvSpPr>
            <p:cNvPr id="19" name="TextBox 18"/>
            <p:cNvSpPr txBox="1"/>
            <p:nvPr/>
          </p:nvSpPr>
          <p:spPr>
            <a:xfrm>
              <a:off x="4433019" y="4025805"/>
              <a:ext cx="277961" cy="377074"/>
            </a:xfrm>
            <a:prstGeom prst="rect">
              <a:avLst/>
            </a:prstGeom>
            <a:noFill/>
          </p:spPr>
          <p:txBody>
            <a:bodyPr wrap="none" rtlCol="0">
              <a:spAutoFit/>
            </a:bodyPr>
            <a:lstStyle/>
            <a:p>
              <a:pPr algn="ctr"/>
              <a:r>
                <a:rPr lang="en-US" sz="2667" dirty="0"/>
                <a:t>B</a:t>
              </a:r>
            </a:p>
          </p:txBody>
        </p:sp>
      </p:grpSp>
      <p:sp>
        <p:nvSpPr>
          <p:cNvPr id="2" name="Slide Number Placeholder 1"/>
          <p:cNvSpPr>
            <a:spLocks noGrp="1"/>
          </p:cNvSpPr>
          <p:nvPr>
            <p:ph type="sldNum" sz="quarter" idx="11"/>
          </p:nvPr>
        </p:nvSpPr>
        <p:spPr/>
        <p:txBody>
          <a:bodyPr/>
          <a:lstStyle/>
          <a:p>
            <a:fld id="{E7CA9478-788D-42C7-BC35-88005760C6DD}" type="slidenum">
              <a:rPr lang="en-US" smtClean="0"/>
              <a:t>45</a:t>
            </a:fld>
            <a:endParaRPr lang="en-US"/>
          </a:p>
        </p:txBody>
      </p:sp>
    </p:spTree>
    <p:extLst>
      <p:ext uri="{BB962C8B-B14F-4D97-AF65-F5344CB8AC3E}">
        <p14:creationId xmlns:p14="http://schemas.microsoft.com/office/powerpoint/2010/main" val="13374698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r-Cyrl-RS" dirty="0" smtClean="0"/>
              <a:t>Сигнал у бежичним комуникацијама </a:t>
            </a:r>
            <a:r>
              <a:rPr lang="en-US" dirty="0" smtClean="0"/>
              <a:t>(3)</a:t>
            </a:r>
            <a:endParaRPr lang="en-US" sz="4800" dirty="0">
              <a:solidFill>
                <a:schemeClr val="tx1"/>
              </a:solidFill>
            </a:endParaRPr>
          </a:p>
        </p:txBody>
      </p:sp>
      <p:sp>
        <p:nvSpPr>
          <p:cNvPr id="5" name="Text Placeholder 4"/>
          <p:cNvSpPr>
            <a:spLocks noGrp="1"/>
          </p:cNvSpPr>
          <p:nvPr>
            <p:ph type="body" sz="quarter" idx="12"/>
          </p:nvPr>
        </p:nvSpPr>
        <p:spPr>
          <a:xfrm>
            <a:off x="304800" y="1397000"/>
            <a:ext cx="9032240" cy="4775200"/>
          </a:xfrm>
        </p:spPr>
        <p:txBody>
          <a:bodyPr>
            <a:noAutofit/>
          </a:bodyPr>
          <a:lstStyle/>
          <a:p>
            <a:r>
              <a:rPr lang="sr-Cyrl-RS" sz="3733" dirty="0" smtClean="0"/>
              <a:t>Вишеструки сигнали на истој фреквенцији се мешају код примаоца</a:t>
            </a:r>
            <a:endParaRPr lang="en-US" sz="3733" dirty="0"/>
          </a:p>
          <a:p>
            <a:pPr marL="609585" lvl="1" indent="0">
              <a:buNone/>
            </a:pPr>
            <a:endParaRPr lang="en-US" sz="3200" dirty="0"/>
          </a:p>
        </p:txBody>
      </p:sp>
      <p:grpSp>
        <p:nvGrpSpPr>
          <p:cNvPr id="25" name="Group 24"/>
          <p:cNvGrpSpPr/>
          <p:nvPr/>
        </p:nvGrpSpPr>
        <p:grpSpPr>
          <a:xfrm>
            <a:off x="777408" y="2993946"/>
            <a:ext cx="6960122" cy="2741985"/>
            <a:chOff x="526622" y="2397226"/>
            <a:chExt cx="5220091" cy="2056489"/>
          </a:xfrm>
        </p:grpSpPr>
        <p:grpSp>
          <p:nvGrpSpPr>
            <p:cNvPr id="6" name="Group 5"/>
            <p:cNvGrpSpPr/>
            <p:nvPr/>
          </p:nvGrpSpPr>
          <p:grpSpPr>
            <a:xfrm>
              <a:off x="526622" y="2397226"/>
              <a:ext cx="5220091" cy="2056489"/>
              <a:chOff x="1065584" y="2385505"/>
              <a:chExt cx="5220091" cy="2056489"/>
            </a:xfrm>
          </p:grpSpPr>
          <p:cxnSp>
            <p:nvCxnSpPr>
              <p:cNvPr id="7" name="Straight Arrow Connector 6"/>
              <p:cNvCxnSpPr>
                <a:endCxn id="11" idx="2"/>
              </p:cNvCxnSpPr>
              <p:nvPr/>
            </p:nvCxnSpPr>
            <p:spPr bwMode="auto">
              <a:xfrm flipV="1">
                <a:off x="1559229" y="2947293"/>
                <a:ext cx="1" cy="11254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1559241" y="4072714"/>
                <a:ext cx="444832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9" name="Group 8"/>
              <p:cNvGrpSpPr/>
              <p:nvPr/>
            </p:nvGrpSpPr>
            <p:grpSpPr>
              <a:xfrm>
                <a:off x="1559230" y="2754271"/>
                <a:ext cx="2552252" cy="1169577"/>
                <a:chOff x="506818" y="3211033"/>
                <a:chExt cx="6783572" cy="1456660"/>
              </a:xfrm>
            </p:grpSpPr>
            <p:sp>
              <p:nvSpPr>
                <p:cNvPr id="19" name="Freeform 18"/>
                <p:cNvSpPr/>
                <p:nvPr/>
              </p:nvSpPr>
              <p:spPr bwMode="auto">
                <a:xfrm>
                  <a:off x="3898604"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3">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sp>
              <p:nvSpPr>
                <p:cNvPr id="20" name="Freeform 19"/>
                <p:cNvSpPr/>
                <p:nvPr/>
              </p:nvSpPr>
              <p:spPr bwMode="auto">
                <a:xfrm flipH="1">
                  <a:off x="506818"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3">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grpSp>
          <p:grpSp>
            <p:nvGrpSpPr>
              <p:cNvPr id="10" name="Group 9"/>
              <p:cNvGrpSpPr/>
              <p:nvPr/>
            </p:nvGrpSpPr>
            <p:grpSpPr>
              <a:xfrm>
                <a:off x="3352800" y="2754271"/>
                <a:ext cx="2470310" cy="1169577"/>
                <a:chOff x="506818" y="3211033"/>
                <a:chExt cx="6783572" cy="1456660"/>
              </a:xfrm>
            </p:grpSpPr>
            <p:sp>
              <p:nvSpPr>
                <p:cNvPr id="17" name="Freeform 16"/>
                <p:cNvSpPr/>
                <p:nvPr/>
              </p:nvSpPr>
              <p:spPr bwMode="auto">
                <a:xfrm>
                  <a:off x="3898604"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5">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sp>
              <p:nvSpPr>
                <p:cNvPr id="18" name="Freeform 17"/>
                <p:cNvSpPr/>
                <p:nvPr/>
              </p:nvSpPr>
              <p:spPr bwMode="auto">
                <a:xfrm flipH="1">
                  <a:off x="506818"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5">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grpSp>
          <p:sp>
            <p:nvSpPr>
              <p:cNvPr id="11" name="TextBox 10"/>
              <p:cNvSpPr txBox="1"/>
              <p:nvPr/>
            </p:nvSpPr>
            <p:spPr>
              <a:xfrm>
                <a:off x="1065584" y="2385505"/>
                <a:ext cx="987290" cy="561788"/>
              </a:xfrm>
              <a:prstGeom prst="rect">
                <a:avLst/>
              </a:prstGeom>
              <a:noFill/>
            </p:spPr>
            <p:txBody>
              <a:bodyPr wrap="none" rtlCol="0">
                <a:spAutoFit/>
              </a:bodyPr>
              <a:lstStyle/>
              <a:p>
                <a:pPr algn="ctr">
                  <a:lnSpc>
                    <a:spcPct val="80000"/>
                  </a:lnSpc>
                </a:pPr>
                <a:r>
                  <a:rPr lang="sr-Cyrl-RS" sz="2667" dirty="0" smtClean="0"/>
                  <a:t>Јачина</a:t>
                </a:r>
                <a:br>
                  <a:rPr lang="sr-Cyrl-RS" sz="2667" dirty="0" smtClean="0"/>
                </a:br>
                <a:r>
                  <a:rPr lang="sr-Cyrl-RS" sz="2667" dirty="0" smtClean="0"/>
                  <a:t>сигнала</a:t>
                </a:r>
                <a:endParaRPr lang="en-US" sz="2667" dirty="0"/>
              </a:p>
            </p:txBody>
          </p:sp>
          <p:cxnSp>
            <p:nvCxnSpPr>
              <p:cNvPr id="12" name="Straight Connector 11"/>
              <p:cNvCxnSpPr/>
              <p:nvPr/>
            </p:nvCxnSpPr>
            <p:spPr bwMode="auto">
              <a:xfrm>
                <a:off x="2835356" y="2419350"/>
                <a:ext cx="0" cy="1594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587955" y="2478701"/>
                <a:ext cx="0" cy="15940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5155461" y="4064919"/>
                <a:ext cx="1130214" cy="377075"/>
              </a:xfrm>
              <a:prstGeom prst="rect">
                <a:avLst/>
              </a:prstGeom>
              <a:noFill/>
            </p:spPr>
            <p:txBody>
              <a:bodyPr wrap="none" rtlCol="0">
                <a:spAutoFit/>
              </a:bodyPr>
              <a:lstStyle/>
              <a:p>
                <a:pPr algn="ctr"/>
                <a:r>
                  <a:rPr lang="sr-Cyrl-RS" sz="2667" dirty="0" smtClean="0"/>
                  <a:t>Локација</a:t>
                </a:r>
                <a:endParaRPr lang="en-US" sz="2667" dirty="0"/>
              </a:p>
            </p:txBody>
          </p:sp>
          <p:sp>
            <p:nvSpPr>
              <p:cNvPr id="15" name="TextBox 14"/>
              <p:cNvSpPr txBox="1"/>
              <p:nvPr/>
            </p:nvSpPr>
            <p:spPr>
              <a:xfrm>
                <a:off x="2692168" y="4025805"/>
                <a:ext cx="286376" cy="377075"/>
              </a:xfrm>
              <a:prstGeom prst="rect">
                <a:avLst/>
              </a:prstGeom>
              <a:noFill/>
            </p:spPr>
            <p:txBody>
              <a:bodyPr wrap="none" rtlCol="0">
                <a:spAutoFit/>
              </a:bodyPr>
              <a:lstStyle/>
              <a:p>
                <a:pPr algn="ctr"/>
                <a:r>
                  <a:rPr lang="en-US" sz="2667" dirty="0"/>
                  <a:t>A</a:t>
                </a:r>
              </a:p>
            </p:txBody>
          </p:sp>
          <p:sp>
            <p:nvSpPr>
              <p:cNvPr id="16" name="TextBox 15"/>
              <p:cNvSpPr txBox="1"/>
              <p:nvPr/>
            </p:nvSpPr>
            <p:spPr>
              <a:xfrm>
                <a:off x="4433020" y="4025805"/>
                <a:ext cx="277961" cy="377075"/>
              </a:xfrm>
              <a:prstGeom prst="rect">
                <a:avLst/>
              </a:prstGeom>
              <a:noFill/>
            </p:spPr>
            <p:txBody>
              <a:bodyPr wrap="none" rtlCol="0">
                <a:spAutoFit/>
              </a:bodyPr>
              <a:lstStyle/>
              <a:p>
                <a:pPr algn="ctr"/>
                <a:r>
                  <a:rPr lang="en-US" sz="2667" dirty="0"/>
                  <a:t>B</a:t>
                </a:r>
              </a:p>
            </p:txBody>
          </p:sp>
        </p:grpSp>
        <p:sp>
          <p:nvSpPr>
            <p:cNvPr id="21" name="Freeform 20"/>
            <p:cNvSpPr/>
            <p:nvPr/>
          </p:nvSpPr>
          <p:spPr bwMode="auto">
            <a:xfrm>
              <a:off x="3124200" y="2769734"/>
              <a:ext cx="1276126" cy="1169577"/>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tx1">
                  <a:lumMod val="50000"/>
                  <a:lumOff val="5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sp>
          <p:nvSpPr>
            <p:cNvPr id="22" name="Freeform 21"/>
            <p:cNvSpPr/>
            <p:nvPr/>
          </p:nvSpPr>
          <p:spPr bwMode="auto">
            <a:xfrm flipH="1">
              <a:off x="1848074" y="2769734"/>
              <a:ext cx="1276126" cy="1169577"/>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tx1">
                  <a:lumMod val="50000"/>
                  <a:lumOff val="5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cxnSp>
          <p:nvCxnSpPr>
            <p:cNvPr id="23" name="Straight Connector 22"/>
            <p:cNvCxnSpPr/>
            <p:nvPr/>
          </p:nvCxnSpPr>
          <p:spPr bwMode="auto">
            <a:xfrm>
              <a:off x="3124200" y="2434813"/>
              <a:ext cx="0" cy="15940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TextBox 23"/>
            <p:cNvSpPr txBox="1"/>
            <p:nvPr/>
          </p:nvSpPr>
          <p:spPr>
            <a:xfrm>
              <a:off x="2986421" y="4041268"/>
              <a:ext cx="275556" cy="377075"/>
            </a:xfrm>
            <a:prstGeom prst="rect">
              <a:avLst/>
            </a:prstGeom>
            <a:noFill/>
          </p:spPr>
          <p:txBody>
            <a:bodyPr wrap="none" rtlCol="0">
              <a:spAutoFit/>
            </a:bodyPr>
            <a:lstStyle/>
            <a:p>
              <a:pPr algn="ctr"/>
              <a:r>
                <a:rPr lang="en-US" sz="2667" dirty="0"/>
                <a:t>C</a:t>
              </a:r>
            </a:p>
          </p:txBody>
        </p:sp>
      </p:grpSp>
      <p:sp>
        <p:nvSpPr>
          <p:cNvPr id="2" name="Slide Number Placeholder 1"/>
          <p:cNvSpPr>
            <a:spLocks noGrp="1"/>
          </p:cNvSpPr>
          <p:nvPr>
            <p:ph type="sldNum" sz="quarter" idx="11"/>
          </p:nvPr>
        </p:nvSpPr>
        <p:spPr/>
        <p:txBody>
          <a:bodyPr/>
          <a:lstStyle/>
          <a:p>
            <a:fld id="{E7CA9478-788D-42C7-BC35-88005760C6DD}" type="slidenum">
              <a:rPr lang="en-US" smtClean="0"/>
              <a:t>46</a:t>
            </a:fld>
            <a:endParaRPr lang="en-US"/>
          </a:p>
        </p:txBody>
      </p:sp>
    </p:spTree>
    <p:extLst>
      <p:ext uri="{BB962C8B-B14F-4D97-AF65-F5344CB8AC3E}">
        <p14:creationId xmlns:p14="http://schemas.microsoft.com/office/powerpoint/2010/main" val="572742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r-Cyrl-RS" dirty="0" smtClean="0"/>
              <a:t>Сигнал у бежичним комуникацијама </a:t>
            </a:r>
            <a:r>
              <a:rPr lang="en-US" dirty="0" smtClean="0"/>
              <a:t>(4)</a:t>
            </a:r>
            <a:endParaRPr lang="en-US" sz="4800" dirty="0">
              <a:solidFill>
                <a:schemeClr val="tx1"/>
              </a:solidFill>
            </a:endParaRPr>
          </a:p>
        </p:txBody>
      </p:sp>
      <p:sp>
        <p:nvSpPr>
          <p:cNvPr id="5" name="Text Placeholder 4"/>
          <p:cNvSpPr>
            <a:spLocks noGrp="1"/>
          </p:cNvSpPr>
          <p:nvPr>
            <p:ph type="body" sz="quarter" idx="12"/>
          </p:nvPr>
        </p:nvSpPr>
        <p:spPr>
          <a:xfrm>
            <a:off x="304800" y="1397000"/>
            <a:ext cx="8981440" cy="4775200"/>
          </a:xfrm>
        </p:spPr>
        <p:txBody>
          <a:bodyPr>
            <a:noAutofit/>
          </a:bodyPr>
          <a:lstStyle/>
          <a:p>
            <a:r>
              <a:rPr lang="sr-Cyrl-RS" sz="3733" dirty="0" smtClean="0"/>
              <a:t>Ако су локације довољно удаљене, могуће је користити исту фреквенцију</a:t>
            </a:r>
            <a:endParaRPr lang="en-US" sz="3733" dirty="0"/>
          </a:p>
        </p:txBody>
      </p:sp>
      <p:grpSp>
        <p:nvGrpSpPr>
          <p:cNvPr id="25" name="Group 24"/>
          <p:cNvGrpSpPr/>
          <p:nvPr/>
        </p:nvGrpSpPr>
        <p:grpSpPr>
          <a:xfrm>
            <a:off x="452288" y="3380026"/>
            <a:ext cx="6960117" cy="2741985"/>
            <a:chOff x="526622" y="2397226"/>
            <a:chExt cx="5220088" cy="2056489"/>
          </a:xfrm>
        </p:grpSpPr>
        <p:grpSp>
          <p:nvGrpSpPr>
            <p:cNvPr id="6" name="Group 5"/>
            <p:cNvGrpSpPr/>
            <p:nvPr/>
          </p:nvGrpSpPr>
          <p:grpSpPr>
            <a:xfrm>
              <a:off x="526622" y="2397226"/>
              <a:ext cx="5220088" cy="2056489"/>
              <a:chOff x="1065584" y="2385505"/>
              <a:chExt cx="5220088" cy="2056489"/>
            </a:xfrm>
          </p:grpSpPr>
          <p:cxnSp>
            <p:nvCxnSpPr>
              <p:cNvPr id="7" name="Straight Arrow Connector 6"/>
              <p:cNvCxnSpPr>
                <a:endCxn id="11" idx="2"/>
              </p:cNvCxnSpPr>
              <p:nvPr/>
            </p:nvCxnSpPr>
            <p:spPr bwMode="auto">
              <a:xfrm flipV="1">
                <a:off x="1559229" y="2947293"/>
                <a:ext cx="1" cy="11254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1559241" y="4072714"/>
                <a:ext cx="444832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9" name="Group 8"/>
              <p:cNvGrpSpPr/>
              <p:nvPr/>
            </p:nvGrpSpPr>
            <p:grpSpPr>
              <a:xfrm>
                <a:off x="1559230" y="2754271"/>
                <a:ext cx="2552252" cy="1169577"/>
                <a:chOff x="506818" y="3211033"/>
                <a:chExt cx="6783572" cy="1456660"/>
              </a:xfrm>
            </p:grpSpPr>
            <p:sp>
              <p:nvSpPr>
                <p:cNvPr id="19" name="Freeform 18"/>
                <p:cNvSpPr/>
                <p:nvPr/>
              </p:nvSpPr>
              <p:spPr bwMode="auto">
                <a:xfrm>
                  <a:off x="3898604"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3">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sp>
              <p:nvSpPr>
                <p:cNvPr id="20" name="Freeform 19"/>
                <p:cNvSpPr/>
                <p:nvPr/>
              </p:nvSpPr>
              <p:spPr bwMode="auto">
                <a:xfrm flipH="1">
                  <a:off x="506818"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3">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grpSp>
          <p:grpSp>
            <p:nvGrpSpPr>
              <p:cNvPr id="10" name="Group 9"/>
              <p:cNvGrpSpPr/>
              <p:nvPr/>
            </p:nvGrpSpPr>
            <p:grpSpPr>
              <a:xfrm>
                <a:off x="3352800" y="2754271"/>
                <a:ext cx="2470310" cy="1169577"/>
                <a:chOff x="506818" y="3211033"/>
                <a:chExt cx="6783572" cy="1456660"/>
              </a:xfrm>
            </p:grpSpPr>
            <p:sp>
              <p:nvSpPr>
                <p:cNvPr id="17" name="Freeform 16"/>
                <p:cNvSpPr/>
                <p:nvPr/>
              </p:nvSpPr>
              <p:spPr bwMode="auto">
                <a:xfrm>
                  <a:off x="3898604"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5">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sp>
              <p:nvSpPr>
                <p:cNvPr id="18" name="Freeform 17"/>
                <p:cNvSpPr/>
                <p:nvPr/>
              </p:nvSpPr>
              <p:spPr bwMode="auto">
                <a:xfrm flipH="1">
                  <a:off x="506818" y="3211033"/>
                  <a:ext cx="3391786" cy="1456660"/>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accent5">
                      <a:lumMod val="60000"/>
                      <a:lumOff val="4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grpSp>
          <p:sp>
            <p:nvSpPr>
              <p:cNvPr id="11" name="TextBox 10"/>
              <p:cNvSpPr txBox="1"/>
              <p:nvPr/>
            </p:nvSpPr>
            <p:spPr>
              <a:xfrm>
                <a:off x="1065584" y="2385505"/>
                <a:ext cx="987290" cy="561788"/>
              </a:xfrm>
              <a:prstGeom prst="rect">
                <a:avLst/>
              </a:prstGeom>
              <a:noFill/>
            </p:spPr>
            <p:txBody>
              <a:bodyPr wrap="none" rtlCol="0">
                <a:spAutoFit/>
              </a:bodyPr>
              <a:lstStyle/>
              <a:p>
                <a:pPr algn="ctr">
                  <a:lnSpc>
                    <a:spcPct val="80000"/>
                  </a:lnSpc>
                </a:pPr>
                <a:r>
                  <a:rPr lang="sr-Cyrl-RS" sz="2667" dirty="0" smtClean="0"/>
                  <a:t>Јачина</a:t>
                </a:r>
                <a:br>
                  <a:rPr lang="sr-Cyrl-RS" sz="2667" dirty="0" smtClean="0"/>
                </a:br>
                <a:r>
                  <a:rPr lang="sr-Cyrl-RS" sz="2667" dirty="0" smtClean="0"/>
                  <a:t>сигнала</a:t>
                </a:r>
                <a:endParaRPr lang="en-US" sz="2667" dirty="0"/>
              </a:p>
            </p:txBody>
          </p:sp>
          <p:cxnSp>
            <p:nvCxnSpPr>
              <p:cNvPr id="12" name="Straight Connector 11"/>
              <p:cNvCxnSpPr/>
              <p:nvPr/>
            </p:nvCxnSpPr>
            <p:spPr bwMode="auto">
              <a:xfrm>
                <a:off x="2835356" y="2419350"/>
                <a:ext cx="0" cy="15940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587955" y="2478701"/>
                <a:ext cx="0" cy="15940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5155458" y="4064919"/>
                <a:ext cx="1130214" cy="377075"/>
              </a:xfrm>
              <a:prstGeom prst="rect">
                <a:avLst/>
              </a:prstGeom>
              <a:noFill/>
            </p:spPr>
            <p:txBody>
              <a:bodyPr wrap="none" rtlCol="0">
                <a:spAutoFit/>
              </a:bodyPr>
              <a:lstStyle/>
              <a:p>
                <a:pPr algn="ctr"/>
                <a:r>
                  <a:rPr lang="sr-Cyrl-RS" sz="2667" dirty="0" smtClean="0"/>
                  <a:t>Локација</a:t>
                </a:r>
                <a:endParaRPr lang="en-US" sz="2667" dirty="0"/>
              </a:p>
            </p:txBody>
          </p:sp>
          <p:sp>
            <p:nvSpPr>
              <p:cNvPr id="15" name="TextBox 14"/>
              <p:cNvSpPr txBox="1"/>
              <p:nvPr/>
            </p:nvSpPr>
            <p:spPr>
              <a:xfrm>
                <a:off x="2692168" y="4025805"/>
                <a:ext cx="286376" cy="377075"/>
              </a:xfrm>
              <a:prstGeom prst="rect">
                <a:avLst/>
              </a:prstGeom>
              <a:noFill/>
            </p:spPr>
            <p:txBody>
              <a:bodyPr wrap="none" rtlCol="0">
                <a:spAutoFit/>
              </a:bodyPr>
              <a:lstStyle/>
              <a:p>
                <a:pPr algn="ctr"/>
                <a:r>
                  <a:rPr lang="en-US" sz="2667" dirty="0"/>
                  <a:t>A</a:t>
                </a:r>
              </a:p>
            </p:txBody>
          </p:sp>
          <p:sp>
            <p:nvSpPr>
              <p:cNvPr id="16" name="TextBox 15"/>
              <p:cNvSpPr txBox="1"/>
              <p:nvPr/>
            </p:nvSpPr>
            <p:spPr>
              <a:xfrm>
                <a:off x="4433020" y="4025805"/>
                <a:ext cx="277961" cy="377075"/>
              </a:xfrm>
              <a:prstGeom prst="rect">
                <a:avLst/>
              </a:prstGeom>
              <a:noFill/>
            </p:spPr>
            <p:txBody>
              <a:bodyPr wrap="none" rtlCol="0">
                <a:spAutoFit/>
              </a:bodyPr>
              <a:lstStyle/>
              <a:p>
                <a:pPr algn="ctr"/>
                <a:r>
                  <a:rPr lang="en-US" sz="2667" dirty="0"/>
                  <a:t>B</a:t>
                </a:r>
              </a:p>
            </p:txBody>
          </p:sp>
        </p:grpSp>
        <p:sp>
          <p:nvSpPr>
            <p:cNvPr id="21" name="Freeform 20"/>
            <p:cNvSpPr/>
            <p:nvPr/>
          </p:nvSpPr>
          <p:spPr bwMode="auto">
            <a:xfrm>
              <a:off x="3124200" y="2769734"/>
              <a:ext cx="1276126" cy="1169577"/>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tx1">
                  <a:lumMod val="50000"/>
                  <a:lumOff val="5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sp>
          <p:nvSpPr>
            <p:cNvPr id="22" name="Freeform 21"/>
            <p:cNvSpPr/>
            <p:nvPr/>
          </p:nvSpPr>
          <p:spPr bwMode="auto">
            <a:xfrm flipH="1">
              <a:off x="1848074" y="2769734"/>
              <a:ext cx="1276126" cy="1169577"/>
            </a:xfrm>
            <a:custGeom>
              <a:avLst/>
              <a:gdLst>
                <a:gd name="connsiteX0" fmla="*/ 0 w 3391786"/>
                <a:gd name="connsiteY0" fmla="*/ 0 h 1456660"/>
                <a:gd name="connsiteX1" fmla="*/ 308345 w 3391786"/>
                <a:gd name="connsiteY1" fmla="*/ 669851 h 1456660"/>
                <a:gd name="connsiteX2" fmla="*/ 914400 w 3391786"/>
                <a:gd name="connsiteY2" fmla="*/ 1105786 h 1456660"/>
                <a:gd name="connsiteX3" fmla="*/ 2254103 w 3391786"/>
                <a:gd name="connsiteY3" fmla="*/ 1360967 h 1456660"/>
                <a:gd name="connsiteX4" fmla="*/ 3391786 w 3391786"/>
                <a:gd name="connsiteY4" fmla="*/ 1456660 h 1456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1786" h="1456660">
                  <a:moveTo>
                    <a:pt x="0" y="0"/>
                  </a:moveTo>
                  <a:cubicBezTo>
                    <a:pt x="77972" y="242776"/>
                    <a:pt x="155945" y="485553"/>
                    <a:pt x="308345" y="669851"/>
                  </a:cubicBezTo>
                  <a:cubicBezTo>
                    <a:pt x="460745" y="854149"/>
                    <a:pt x="590107" y="990600"/>
                    <a:pt x="914400" y="1105786"/>
                  </a:cubicBezTo>
                  <a:cubicBezTo>
                    <a:pt x="1238693" y="1220972"/>
                    <a:pt x="1841205" y="1302488"/>
                    <a:pt x="2254103" y="1360967"/>
                  </a:cubicBezTo>
                  <a:cubicBezTo>
                    <a:pt x="2667001" y="1419446"/>
                    <a:pt x="3029393" y="1438053"/>
                    <a:pt x="3391786" y="1456660"/>
                  </a:cubicBezTo>
                </a:path>
              </a:pathLst>
            </a:custGeom>
            <a:noFill/>
            <a:ln w="38100" cap="flat" cmpd="sng" algn="ctr">
              <a:solidFill>
                <a:schemeClr val="tx1">
                  <a:lumMod val="50000"/>
                  <a:lumOff val="50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gn="ctr" defTabSz="1219170" fontAlgn="base">
                <a:spcBef>
                  <a:spcPct val="0"/>
                </a:spcBef>
                <a:spcAft>
                  <a:spcPct val="0"/>
                </a:spcAft>
              </a:pPr>
              <a:endParaRPr lang="en-US" sz="2667"/>
            </a:p>
          </p:txBody>
        </p:sp>
        <p:cxnSp>
          <p:nvCxnSpPr>
            <p:cNvPr id="23" name="Straight Connector 22"/>
            <p:cNvCxnSpPr/>
            <p:nvPr/>
          </p:nvCxnSpPr>
          <p:spPr bwMode="auto">
            <a:xfrm>
              <a:off x="3124200" y="2434813"/>
              <a:ext cx="0" cy="159401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TextBox 23"/>
            <p:cNvSpPr txBox="1"/>
            <p:nvPr/>
          </p:nvSpPr>
          <p:spPr>
            <a:xfrm>
              <a:off x="2986421" y="4041268"/>
              <a:ext cx="275556" cy="377075"/>
            </a:xfrm>
            <a:prstGeom prst="rect">
              <a:avLst/>
            </a:prstGeom>
            <a:noFill/>
          </p:spPr>
          <p:txBody>
            <a:bodyPr wrap="none" rtlCol="0">
              <a:spAutoFit/>
            </a:bodyPr>
            <a:lstStyle/>
            <a:p>
              <a:pPr algn="ctr"/>
              <a:r>
                <a:rPr lang="en-US" sz="2667" dirty="0"/>
                <a:t>C</a:t>
              </a:r>
            </a:p>
          </p:txBody>
        </p:sp>
      </p:grpSp>
      <p:sp>
        <p:nvSpPr>
          <p:cNvPr id="2" name="Slide Number Placeholder 1"/>
          <p:cNvSpPr>
            <a:spLocks noGrp="1"/>
          </p:cNvSpPr>
          <p:nvPr>
            <p:ph type="sldNum" sz="quarter" idx="11"/>
          </p:nvPr>
        </p:nvSpPr>
        <p:spPr/>
        <p:txBody>
          <a:bodyPr/>
          <a:lstStyle/>
          <a:p>
            <a:fld id="{E7CA9478-788D-42C7-BC35-88005760C6DD}" type="slidenum">
              <a:rPr lang="en-US" smtClean="0"/>
              <a:t>47</a:t>
            </a:fld>
            <a:endParaRPr lang="en-US"/>
          </a:p>
        </p:txBody>
      </p:sp>
    </p:spTree>
    <p:extLst>
      <p:ext uri="{BB962C8B-B14F-4D97-AF65-F5344CB8AC3E}">
        <p14:creationId xmlns:p14="http://schemas.microsoft.com/office/powerpoint/2010/main" val="846659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r-Cyrl-RS" dirty="0" smtClean="0"/>
              <a:t>Сигнал у бежичним комуникацијама </a:t>
            </a:r>
            <a:r>
              <a:rPr lang="en-US" dirty="0" smtClean="0"/>
              <a:t>(5)</a:t>
            </a:r>
            <a:endParaRPr lang="en-US" sz="4800" dirty="0">
              <a:solidFill>
                <a:schemeClr val="tx1"/>
              </a:solidFill>
            </a:endParaRPr>
          </a:p>
        </p:txBody>
      </p:sp>
      <p:sp>
        <p:nvSpPr>
          <p:cNvPr id="5" name="Text Placeholder 4"/>
          <p:cNvSpPr>
            <a:spLocks noGrp="1"/>
          </p:cNvSpPr>
          <p:nvPr>
            <p:ph type="body" sz="quarter" idx="12"/>
          </p:nvPr>
        </p:nvSpPr>
        <p:spPr>
          <a:xfrm>
            <a:off x="304800" y="1397000"/>
            <a:ext cx="9194800" cy="4775200"/>
          </a:xfrm>
        </p:spPr>
        <p:txBody>
          <a:bodyPr>
            <a:noAutofit/>
          </a:bodyPr>
          <a:lstStyle/>
          <a:p>
            <a:r>
              <a:rPr lang="sr-Cyrl-RS" sz="3733" dirty="0" smtClean="0"/>
              <a:t>Постоје још неки отежавајући ефекти</a:t>
            </a:r>
            <a:r>
              <a:rPr lang="en-US" sz="3733" dirty="0" smtClean="0"/>
              <a:t>!</a:t>
            </a:r>
            <a:endParaRPr lang="en-US" sz="3733" dirty="0"/>
          </a:p>
          <a:p>
            <a:pPr lvl="1"/>
            <a:r>
              <a:rPr lang="sr-Cyrl-RS" sz="3200" dirty="0" smtClean="0"/>
              <a:t>Пропагација бежичног сигнала је сложена и зависи од окружења</a:t>
            </a:r>
            <a:endParaRPr lang="en-US" sz="2133" dirty="0"/>
          </a:p>
          <a:p>
            <a:r>
              <a:rPr lang="sr-Cyrl-RS" sz="3733" dirty="0" smtClean="0"/>
              <a:t>Карактеристике зависе и од фреквенције</a:t>
            </a:r>
          </a:p>
          <a:p>
            <a:pPr lvl="1"/>
            <a:r>
              <a:rPr lang="sr-Cyrl-RS" sz="3200" dirty="0" smtClean="0"/>
              <a:t>Не преноси се исто звук и светлост, у чему је разлика</a:t>
            </a:r>
            <a:r>
              <a:rPr lang="en-US" sz="3200" dirty="0"/>
              <a:t>?</a:t>
            </a:r>
          </a:p>
          <a:p>
            <a:pPr lvl="1"/>
            <a:r>
              <a:rPr lang="sr-Cyrl-RS" sz="3200" dirty="0" smtClean="0"/>
              <a:t>Постоји проблем са </a:t>
            </a:r>
            <a:r>
              <a:rPr lang="sr-Cyrl-RS" sz="3200" u="sng" dirty="0" smtClean="0"/>
              <a:t>сабирањем одбијених </a:t>
            </a:r>
            <a:r>
              <a:rPr lang="sr-Cyrl-RS" sz="3200" dirty="0" smtClean="0"/>
              <a:t>сигнала код микроталаса</a:t>
            </a:r>
            <a:endParaRPr lang="en-US" sz="3200" dirty="0"/>
          </a:p>
        </p:txBody>
      </p:sp>
      <p:sp>
        <p:nvSpPr>
          <p:cNvPr id="2" name="Slide Number Placeholder 1"/>
          <p:cNvSpPr>
            <a:spLocks noGrp="1"/>
          </p:cNvSpPr>
          <p:nvPr>
            <p:ph type="sldNum" sz="quarter" idx="11"/>
          </p:nvPr>
        </p:nvSpPr>
        <p:spPr/>
        <p:txBody>
          <a:bodyPr/>
          <a:lstStyle/>
          <a:p>
            <a:fld id="{E7CA9478-788D-42C7-BC35-88005760C6DD}" type="slidenum">
              <a:rPr lang="en-US" smtClean="0"/>
              <a:t>48</a:t>
            </a:fld>
            <a:endParaRPr lang="en-US"/>
          </a:p>
        </p:txBody>
      </p:sp>
    </p:spTree>
    <p:extLst>
      <p:ext uri="{BB962C8B-B14F-4D97-AF65-F5344CB8AC3E}">
        <p14:creationId xmlns:p14="http://schemas.microsoft.com/office/powerpoint/2010/main" val="1127500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Сабирање одбијених таласа</a:t>
            </a:r>
            <a:endParaRPr lang="en-US" dirty="0"/>
          </a:p>
        </p:txBody>
      </p:sp>
      <p:sp>
        <p:nvSpPr>
          <p:cNvPr id="5" name="Text Placeholder 4"/>
          <p:cNvSpPr>
            <a:spLocks noGrp="1"/>
          </p:cNvSpPr>
          <p:nvPr>
            <p:ph idx="1"/>
          </p:nvPr>
        </p:nvSpPr>
        <p:spPr/>
        <p:txBody>
          <a:bodyPr>
            <a:normAutofit/>
          </a:bodyPr>
          <a:lstStyle/>
          <a:p>
            <a:r>
              <a:rPr lang="sr-Cyrl-RS" sz="3733" dirty="0" smtClean="0"/>
              <a:t>Сигнали могу да се одбијају од објеката и путују кроз више независних путања</a:t>
            </a:r>
            <a:endParaRPr lang="en-US" sz="3733" dirty="0"/>
          </a:p>
          <a:p>
            <a:pPr lvl="1"/>
            <a:r>
              <a:rPr lang="sr-Cyrl-RS" sz="3200" dirty="0" smtClean="0"/>
              <a:t>После када стигну вишеструку сигнали код примаоца, они се могу лоше сабрати (доњи пример)</a:t>
            </a:r>
          </a:p>
        </p:txBody>
      </p:sp>
      <p:pic>
        <p:nvPicPr>
          <p:cNvPr id="6" name="Picture 6"/>
          <p:cNvPicPr>
            <a:picLocks noChangeAspect="1" noChangeArrowheads="1"/>
          </p:cNvPicPr>
          <p:nvPr/>
        </p:nvPicPr>
        <p:blipFill rotWithShape="1">
          <a:blip r:embed="rId3" cstate="print"/>
          <a:srcRect l="1747" t="9192" r="2038" b="5567"/>
          <a:stretch/>
        </p:blipFill>
        <p:spPr bwMode="auto">
          <a:xfrm>
            <a:off x="1554481" y="3926352"/>
            <a:ext cx="8039100" cy="268780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0B2C1225-ADCC-464A-9CFC-236159A2E701}" type="slidenum">
              <a:rPr lang="sr-Latn-RS" smtClean="0"/>
              <a:t>49</a:t>
            </a:fld>
            <a:endParaRPr lang="sr-Latn-RS"/>
          </a:p>
        </p:txBody>
      </p:sp>
    </p:spTree>
    <p:extLst>
      <p:ext uri="{BB962C8B-B14F-4D97-AF65-F5344CB8AC3E}">
        <p14:creationId xmlns:p14="http://schemas.microsoft.com/office/powerpoint/2010/main" val="349840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Теме</a:t>
            </a:r>
            <a:endParaRPr lang="en-US" dirty="0"/>
          </a:p>
        </p:txBody>
      </p:sp>
      <p:sp>
        <p:nvSpPr>
          <p:cNvPr id="5" name="Text Placeholder 4"/>
          <p:cNvSpPr>
            <a:spLocks noGrp="1"/>
          </p:cNvSpPr>
          <p:nvPr>
            <p:ph type="body" sz="quarter" idx="12"/>
          </p:nvPr>
        </p:nvSpPr>
        <p:spPr/>
        <p:txBody>
          <a:bodyPr>
            <a:normAutofit/>
          </a:bodyPr>
          <a:lstStyle/>
          <a:p>
            <a:pPr marL="685783" indent="-685783">
              <a:buFont typeface="+mj-lt"/>
              <a:buAutoNum type="arabicPeriod"/>
            </a:pPr>
            <a:r>
              <a:rPr lang="sr-Cyrl-RS" dirty="0" smtClean="0"/>
              <a:t>Карактеристике преносног медијума</a:t>
            </a:r>
            <a:endParaRPr lang="en-US" dirty="0" smtClean="0"/>
          </a:p>
          <a:p>
            <a:pPr lvl="1"/>
            <a:r>
              <a:rPr lang="sr-Cyrl-RS" dirty="0" smtClean="0"/>
              <a:t>Електрична жица</a:t>
            </a:r>
            <a:r>
              <a:rPr lang="en-US" dirty="0" smtClean="0"/>
              <a:t>,</a:t>
            </a:r>
            <a:r>
              <a:rPr lang="sr-Cyrl-RS" dirty="0" smtClean="0"/>
              <a:t> оптички кабл, бежично слање</a:t>
            </a:r>
            <a:endParaRPr lang="en-US" dirty="0" smtClean="0"/>
          </a:p>
          <a:p>
            <a:pPr marL="685783" indent="-685783">
              <a:buFont typeface="+mj-lt"/>
              <a:buAutoNum type="arabicPeriod"/>
            </a:pPr>
            <a:r>
              <a:rPr lang="sr-Cyrl-RS" dirty="0" smtClean="0"/>
              <a:t>Слање сигнала</a:t>
            </a:r>
            <a:endParaRPr lang="en-US" dirty="0" smtClean="0"/>
          </a:p>
          <a:p>
            <a:pPr lvl="1"/>
            <a:r>
              <a:rPr lang="sr-Cyrl-RS" dirty="0" smtClean="0"/>
              <a:t>Проток, слабљење, шум, ...</a:t>
            </a:r>
            <a:endParaRPr lang="en-US" dirty="0" smtClean="0"/>
          </a:p>
          <a:p>
            <a:pPr marL="685783" indent="-685783">
              <a:buFont typeface="+mj-lt"/>
              <a:buAutoNum type="arabicPeriod"/>
            </a:pPr>
            <a:r>
              <a:rPr lang="sr-Cyrl-RS" dirty="0" smtClean="0"/>
              <a:t>Технике модулације</a:t>
            </a:r>
            <a:endParaRPr lang="en-US" dirty="0" smtClean="0"/>
          </a:p>
          <a:p>
            <a:pPr lvl="1"/>
            <a:r>
              <a:rPr lang="sr-Cyrl-RS" dirty="0" smtClean="0"/>
              <a:t>Репрезентација битова, шум</a:t>
            </a:r>
            <a:endParaRPr lang="en-US" dirty="0" smtClean="0"/>
          </a:p>
          <a:p>
            <a:pPr marL="685783" indent="-685783">
              <a:buFont typeface="+mj-lt"/>
              <a:buAutoNum type="arabicPeriod"/>
            </a:pPr>
            <a:r>
              <a:rPr lang="sr-Cyrl-RS" dirty="0" smtClean="0"/>
              <a:t>Природна ограничења</a:t>
            </a:r>
            <a:endParaRPr lang="en-US" dirty="0" smtClean="0"/>
          </a:p>
          <a:p>
            <a:pPr lvl="1"/>
            <a:r>
              <a:rPr lang="sr-Cyrl-RS" dirty="0" smtClean="0"/>
              <a:t>Најквист-Шенон теорема, теорија информација</a:t>
            </a:r>
            <a:endParaRPr lang="en-US" dirty="0"/>
          </a:p>
        </p:txBody>
      </p:sp>
      <p:sp>
        <p:nvSpPr>
          <p:cNvPr id="2" name="Slide Number Placeholder 1"/>
          <p:cNvSpPr>
            <a:spLocks noGrp="1"/>
          </p:cNvSpPr>
          <p:nvPr>
            <p:ph type="sldNum" sz="quarter" idx="11"/>
          </p:nvPr>
        </p:nvSpPr>
        <p:spPr/>
        <p:txBody>
          <a:bodyPr/>
          <a:lstStyle/>
          <a:p>
            <a:fld id="{E7CA9478-788D-42C7-BC35-88005760C6DD}" type="slidenum">
              <a:rPr lang="en-US" smtClean="0"/>
              <a:t>5</a:t>
            </a:fld>
            <a:endParaRPr lang="en-US"/>
          </a:p>
        </p:txBody>
      </p:sp>
    </p:spTree>
    <p:extLst>
      <p:ext uri="{BB962C8B-B14F-4D97-AF65-F5344CB8AC3E}">
        <p14:creationId xmlns:p14="http://schemas.microsoft.com/office/powerpoint/2010/main" val="1550101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Физички слој</a:t>
            </a:r>
            <a:endParaRPr lang="en-US" dirty="0"/>
          </a:p>
        </p:txBody>
      </p:sp>
      <p:sp>
        <p:nvSpPr>
          <p:cNvPr id="7" name="Text Placeholder 6"/>
          <p:cNvSpPr>
            <a:spLocks noGrp="1"/>
          </p:cNvSpPr>
          <p:nvPr>
            <p:ph type="body" idx="1"/>
          </p:nvPr>
        </p:nvSpPr>
        <p:spPr/>
        <p:txBody>
          <a:bodyPr>
            <a:normAutofit/>
          </a:bodyPr>
          <a:lstStyle/>
          <a:p>
            <a:r>
              <a:rPr lang="sr-Cyrl-RS" dirty="0" smtClean="0"/>
              <a:t>Модулација и мултиплексирање сигнала</a:t>
            </a:r>
            <a:endParaRPr lang="en-US" dirty="0"/>
          </a:p>
          <a:p>
            <a:endParaRPr lang="en-US" dirty="0"/>
          </a:p>
        </p:txBody>
      </p:sp>
      <p:sp>
        <p:nvSpPr>
          <p:cNvPr id="3" name="Slide Number Placeholder 2"/>
          <p:cNvSpPr>
            <a:spLocks noGrp="1"/>
          </p:cNvSpPr>
          <p:nvPr>
            <p:ph type="sldNum" sz="quarter" idx="12"/>
          </p:nvPr>
        </p:nvSpPr>
        <p:spPr/>
        <p:txBody>
          <a:bodyPr/>
          <a:lstStyle/>
          <a:p>
            <a:fld id="{0B2C1225-ADCC-464A-9CFC-236159A2E701}" type="slidenum">
              <a:rPr lang="sr-Latn-RS" smtClean="0"/>
              <a:t>50</a:t>
            </a:fld>
            <a:endParaRPr lang="sr-Latn-RS"/>
          </a:p>
        </p:txBody>
      </p:sp>
    </p:spTree>
    <p:extLst>
      <p:ext uri="{BB962C8B-B14F-4D97-AF65-F5344CB8AC3E}">
        <p14:creationId xmlns:p14="http://schemas.microsoft.com/office/powerpoint/2010/main" val="14269833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Модулација</a:t>
            </a:r>
            <a:endParaRPr lang="en-US" dirty="0"/>
          </a:p>
        </p:txBody>
      </p:sp>
      <p:sp>
        <p:nvSpPr>
          <p:cNvPr id="5" name="Text Placeholder 4"/>
          <p:cNvSpPr>
            <a:spLocks noGrp="1"/>
          </p:cNvSpPr>
          <p:nvPr>
            <p:ph type="body" sz="quarter" idx="12"/>
          </p:nvPr>
        </p:nvSpPr>
        <p:spPr/>
        <p:txBody>
          <a:bodyPr>
            <a:normAutofit/>
          </a:bodyPr>
          <a:lstStyle/>
          <a:p>
            <a:r>
              <a:rPr lang="sr-Cyrl-RS" sz="3733" dirty="0" smtClean="0"/>
              <a:t>Начин представљања дигиталних информација у оквиру физичког медијума</a:t>
            </a:r>
            <a:r>
              <a:rPr lang="en-US" sz="3733" dirty="0" smtClean="0"/>
              <a:t>?</a:t>
            </a:r>
            <a:endParaRPr lang="en-US" sz="3200" u="sng" dirty="0"/>
          </a:p>
        </p:txBody>
      </p:sp>
      <p:grpSp>
        <p:nvGrpSpPr>
          <p:cNvPr id="7" name="Group 6"/>
          <p:cNvGrpSpPr/>
          <p:nvPr/>
        </p:nvGrpSpPr>
        <p:grpSpPr>
          <a:xfrm>
            <a:off x="609601" y="3543013"/>
            <a:ext cx="6343486" cy="1189323"/>
            <a:chOff x="304800" y="2494923"/>
            <a:chExt cx="4757615" cy="891992"/>
          </a:xfrm>
        </p:grpSpPr>
        <p:sp>
          <p:nvSpPr>
            <p:cNvPr id="8" name="TextBox 7"/>
            <p:cNvSpPr txBox="1"/>
            <p:nvPr/>
          </p:nvSpPr>
          <p:spPr>
            <a:xfrm>
              <a:off x="4114800" y="3009840"/>
              <a:ext cx="947615" cy="377075"/>
            </a:xfrm>
            <a:prstGeom prst="rect">
              <a:avLst/>
            </a:prstGeom>
            <a:noFill/>
          </p:spPr>
          <p:txBody>
            <a:bodyPr wrap="none" rtlCol="0">
              <a:spAutoFit/>
            </a:bodyPr>
            <a:lstStyle/>
            <a:p>
              <a:r>
                <a:rPr lang="en-US" sz="2400" dirty="0"/>
                <a:t>…</a:t>
              </a:r>
              <a:r>
                <a:rPr lang="en-US" sz="2667" dirty="0"/>
                <a:t>10110</a:t>
              </a:r>
              <a:endParaRPr lang="en-US" sz="2400" dirty="0"/>
            </a:p>
          </p:txBody>
        </p:sp>
        <p:cxnSp>
          <p:nvCxnSpPr>
            <p:cNvPr id="9" name="Straight Arrow Connector 8"/>
            <p:cNvCxnSpPr/>
            <p:nvPr/>
          </p:nvCxnSpPr>
          <p:spPr>
            <a:xfrm>
              <a:off x="2478553" y="2714214"/>
              <a:ext cx="306592" cy="1715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3009840"/>
              <a:ext cx="964447" cy="377075"/>
            </a:xfrm>
            <a:prstGeom prst="rect">
              <a:avLst/>
            </a:prstGeom>
            <a:noFill/>
          </p:spPr>
          <p:txBody>
            <a:bodyPr wrap="none" rtlCol="0">
              <a:spAutoFit/>
            </a:bodyPr>
            <a:lstStyle/>
            <a:p>
              <a:r>
                <a:rPr lang="en-US" sz="2667" dirty="0"/>
                <a:t>10110…</a:t>
              </a:r>
            </a:p>
          </p:txBody>
        </p:sp>
        <p:sp>
          <p:nvSpPr>
            <p:cNvPr id="11" name="TextBox 10"/>
            <p:cNvSpPr txBox="1"/>
            <p:nvPr/>
          </p:nvSpPr>
          <p:spPr>
            <a:xfrm>
              <a:off x="1489745" y="2494923"/>
              <a:ext cx="1046201" cy="438581"/>
            </a:xfrm>
            <a:prstGeom prst="rect">
              <a:avLst/>
            </a:prstGeom>
            <a:noFill/>
          </p:spPr>
          <p:txBody>
            <a:bodyPr wrap="none" rtlCol="0">
              <a:spAutoFit/>
            </a:bodyPr>
            <a:lstStyle/>
            <a:p>
              <a:r>
                <a:rPr lang="sr-Cyrl-RS" sz="3200" dirty="0" smtClean="0"/>
                <a:t>Сигнал</a:t>
              </a:r>
              <a:endParaRPr lang="en-US" sz="3200" dirty="0"/>
            </a:p>
          </p:txBody>
        </p:sp>
      </p:grpSp>
      <p:pic>
        <p:nvPicPr>
          <p:cNvPr id="12"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35" y="4777317"/>
            <a:ext cx="1219200" cy="98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2327" y="4777317"/>
            <a:ext cx="1219200" cy="988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062527" y="5164005"/>
            <a:ext cx="3580592" cy="215111"/>
          </a:xfrm>
          <a:prstGeom prst="rect">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4"/>
          <p:cNvSpPr/>
          <p:nvPr/>
        </p:nvSpPr>
        <p:spPr>
          <a:xfrm flipH="1">
            <a:off x="2189527" y="4052037"/>
            <a:ext cx="3172428" cy="925292"/>
          </a:xfrm>
          <a:custGeom>
            <a:avLst/>
            <a:gdLst>
              <a:gd name="connsiteX0" fmla="*/ 0 w 2971800"/>
              <a:gd name="connsiteY0" fmla="*/ 857250 h 866775"/>
              <a:gd name="connsiteX1" fmla="*/ 400050 w 2971800"/>
              <a:gd name="connsiteY1" fmla="*/ 866775 h 866775"/>
              <a:gd name="connsiteX2" fmla="*/ 409575 w 2971800"/>
              <a:gd name="connsiteY2" fmla="*/ 9525 h 866775"/>
              <a:gd name="connsiteX3" fmla="*/ 1257300 w 2971800"/>
              <a:gd name="connsiteY3" fmla="*/ 19050 h 866775"/>
              <a:gd name="connsiteX4" fmla="*/ 1257300 w 2971800"/>
              <a:gd name="connsiteY4" fmla="*/ 866775 h 866775"/>
              <a:gd name="connsiteX5" fmla="*/ 2533650 w 2971800"/>
              <a:gd name="connsiteY5" fmla="*/ 866775 h 866775"/>
              <a:gd name="connsiteX6" fmla="*/ 2533650 w 2971800"/>
              <a:gd name="connsiteY6" fmla="*/ 0 h 866775"/>
              <a:gd name="connsiteX7" fmla="*/ 2962275 w 2971800"/>
              <a:gd name="connsiteY7" fmla="*/ 0 h 866775"/>
              <a:gd name="connsiteX8" fmla="*/ 2971800 w 2971800"/>
              <a:gd name="connsiteY8"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1800" h="866775">
                <a:moveTo>
                  <a:pt x="0" y="857250"/>
                </a:moveTo>
                <a:lnTo>
                  <a:pt x="400050" y="866775"/>
                </a:lnTo>
                <a:lnTo>
                  <a:pt x="409575" y="9525"/>
                </a:lnTo>
                <a:lnTo>
                  <a:pt x="1257300" y="19050"/>
                </a:lnTo>
                <a:lnTo>
                  <a:pt x="1257300" y="866775"/>
                </a:lnTo>
                <a:lnTo>
                  <a:pt x="2533650" y="866775"/>
                </a:lnTo>
                <a:lnTo>
                  <a:pt x="2533650" y="0"/>
                </a:lnTo>
                <a:lnTo>
                  <a:pt x="2962275" y="0"/>
                </a:lnTo>
                <a:lnTo>
                  <a:pt x="2971800" y="866775"/>
                </a:lnTo>
              </a:path>
            </a:pathLst>
          </a:cu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6" name="Straight Arrow Connector 15"/>
          <p:cNvCxnSpPr/>
          <p:nvPr/>
        </p:nvCxnSpPr>
        <p:spPr bwMode="auto">
          <a:xfrm>
            <a:off x="3411288" y="5562600"/>
            <a:ext cx="88306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Slide Number Placeholder 1"/>
          <p:cNvSpPr>
            <a:spLocks noGrp="1"/>
          </p:cNvSpPr>
          <p:nvPr>
            <p:ph type="sldNum" sz="quarter" idx="11"/>
          </p:nvPr>
        </p:nvSpPr>
        <p:spPr/>
        <p:txBody>
          <a:bodyPr/>
          <a:lstStyle/>
          <a:p>
            <a:fld id="{E7CA9478-788D-42C7-BC35-88005760C6DD}" type="slidenum">
              <a:rPr lang="en-US" smtClean="0"/>
              <a:t>51</a:t>
            </a:fld>
            <a:endParaRPr lang="en-US"/>
          </a:p>
        </p:txBody>
      </p:sp>
    </p:spTree>
    <p:extLst>
      <p:ext uri="{BB962C8B-B14F-4D97-AF65-F5344CB8AC3E}">
        <p14:creationId xmlns:p14="http://schemas.microsoft.com/office/powerpoint/2010/main" val="1118577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Једноставна модулација</a:t>
            </a:r>
            <a:endParaRPr lang="en-US" dirty="0"/>
          </a:p>
        </p:txBody>
      </p:sp>
      <p:sp>
        <p:nvSpPr>
          <p:cNvPr id="7" name="Content Placeholder 6"/>
          <p:cNvSpPr>
            <a:spLocks noGrp="1"/>
          </p:cNvSpPr>
          <p:nvPr>
            <p:ph idx="1"/>
          </p:nvPr>
        </p:nvSpPr>
        <p:spPr/>
        <p:txBody>
          <a:bodyPr/>
          <a:lstStyle/>
          <a:p>
            <a:r>
              <a:rPr lang="sr-Cyrl-RS" dirty="0" smtClean="0"/>
              <a:t>Високи напон </a:t>
            </a:r>
            <a:r>
              <a:rPr lang="en-US" dirty="0" smtClean="0"/>
              <a:t>(+V) </a:t>
            </a:r>
            <a:r>
              <a:rPr lang="sr-Cyrl-RS" dirty="0" smtClean="0"/>
              <a:t>представља</a:t>
            </a:r>
            <a:r>
              <a:rPr lang="en-US" dirty="0" smtClean="0"/>
              <a:t> 1, </a:t>
            </a:r>
            <a:r>
              <a:rPr lang="sr-Cyrl-RS" dirty="0" smtClean="0"/>
              <a:t>ниски</a:t>
            </a:r>
            <a:r>
              <a:rPr lang="en-US" dirty="0" smtClean="0"/>
              <a:t> (-V</a:t>
            </a:r>
            <a:r>
              <a:rPr lang="en-US" dirty="0"/>
              <a:t>)</a:t>
            </a:r>
            <a:r>
              <a:rPr lang="en-US" dirty="0" smtClean="0"/>
              <a:t> </a:t>
            </a:r>
            <a:r>
              <a:rPr lang="sr-Cyrl-RS" dirty="0" smtClean="0"/>
              <a:t>представља</a:t>
            </a:r>
            <a:r>
              <a:rPr lang="en-US" dirty="0" smtClean="0"/>
              <a:t> 0</a:t>
            </a:r>
          </a:p>
          <a:p>
            <a:pPr lvl="1"/>
            <a:r>
              <a:rPr lang="sr-Cyrl-RS" dirty="0" smtClean="0"/>
              <a:t>Ово се зове </a:t>
            </a:r>
            <a:r>
              <a:rPr lang="en-US" dirty="0" smtClean="0"/>
              <a:t>NRZ </a:t>
            </a:r>
            <a:r>
              <a:rPr lang="sr-Cyrl-RS" dirty="0" smtClean="0"/>
              <a:t>кодна шема </a:t>
            </a:r>
            <a:r>
              <a:rPr lang="en-US" dirty="0" smtClean="0"/>
              <a:t>(Non-Return to Zero)</a:t>
            </a:r>
            <a:endParaRPr lang="en-US" dirty="0"/>
          </a:p>
        </p:txBody>
      </p:sp>
      <p:grpSp>
        <p:nvGrpSpPr>
          <p:cNvPr id="44" name="Group 43"/>
          <p:cNvGrpSpPr/>
          <p:nvPr/>
        </p:nvGrpSpPr>
        <p:grpSpPr>
          <a:xfrm>
            <a:off x="1366123" y="3807707"/>
            <a:ext cx="8770595" cy="1675980"/>
            <a:chOff x="948392" y="3746163"/>
            <a:chExt cx="6577946" cy="1046500"/>
          </a:xfrm>
        </p:grpSpPr>
        <p:sp>
          <p:nvSpPr>
            <p:cNvPr id="8" name="Rectangle 4"/>
            <p:cNvSpPr>
              <a:spLocks noChangeArrowheads="1"/>
            </p:cNvSpPr>
            <p:nvPr/>
          </p:nvSpPr>
          <p:spPr bwMode="auto">
            <a:xfrm>
              <a:off x="973238" y="3746163"/>
              <a:ext cx="923474" cy="307487"/>
            </a:xfrm>
            <a:prstGeom prst="rect">
              <a:avLst/>
            </a:prstGeom>
            <a:noFill/>
            <a:ln w="9525">
              <a:noFill/>
              <a:miter lim="800000"/>
              <a:headEnd/>
              <a:tailEnd/>
            </a:ln>
          </p:spPr>
          <p:txBody>
            <a:bodyPr wrap="none" lIns="0" tIns="0" rIns="0" bIns="0">
              <a:spAutoFit/>
            </a:bodyPr>
            <a:lstStyle/>
            <a:p>
              <a:pPr algn="l" eaLnBrk="0" hangingPunct="0"/>
              <a:r>
                <a:rPr lang="sr-Cyrl-RS" sz="3200" dirty="0" smtClean="0">
                  <a:solidFill>
                    <a:srgbClr val="000000"/>
                  </a:solidFill>
                </a:rPr>
                <a:t>Битови</a:t>
              </a:r>
              <a:endParaRPr lang="en-US" sz="3200" dirty="0"/>
            </a:p>
          </p:txBody>
        </p:sp>
        <p:sp>
          <p:nvSpPr>
            <p:cNvPr id="9" name="Rectangle 5"/>
            <p:cNvSpPr>
              <a:spLocks noChangeArrowheads="1"/>
            </p:cNvSpPr>
            <p:nvPr/>
          </p:nvSpPr>
          <p:spPr bwMode="auto">
            <a:xfrm>
              <a:off x="948392" y="4359013"/>
              <a:ext cx="509755" cy="307487"/>
            </a:xfrm>
            <a:prstGeom prst="rect">
              <a:avLst/>
            </a:prstGeom>
            <a:noFill/>
            <a:ln w="9525">
              <a:noFill/>
              <a:miter lim="800000"/>
              <a:headEnd/>
              <a:tailEnd/>
            </a:ln>
          </p:spPr>
          <p:txBody>
            <a:bodyPr wrap="none" lIns="0" tIns="0" rIns="0" bIns="0">
              <a:spAutoFit/>
            </a:bodyPr>
            <a:lstStyle/>
            <a:p>
              <a:pPr algn="l" eaLnBrk="0" hangingPunct="0"/>
              <a:r>
                <a:rPr lang="en-US" sz="3200" dirty="0">
                  <a:solidFill>
                    <a:srgbClr val="000000"/>
                  </a:solidFill>
                </a:rPr>
                <a:t>NRZ</a:t>
              </a:r>
              <a:endParaRPr lang="en-US" sz="3200" dirty="0"/>
            </a:p>
          </p:txBody>
        </p:sp>
        <p:sp>
          <p:nvSpPr>
            <p:cNvPr id="10" name="Rectangle 6"/>
            <p:cNvSpPr>
              <a:spLocks noChangeArrowheads="1"/>
            </p:cNvSpPr>
            <p:nvPr/>
          </p:nvSpPr>
          <p:spPr bwMode="auto">
            <a:xfrm>
              <a:off x="2038350"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0</a:t>
              </a:r>
              <a:endParaRPr lang="en-US" sz="2667" dirty="0"/>
            </a:p>
          </p:txBody>
        </p:sp>
        <p:sp>
          <p:nvSpPr>
            <p:cNvPr id="11" name="Rectangle 7"/>
            <p:cNvSpPr>
              <a:spLocks noChangeArrowheads="1"/>
            </p:cNvSpPr>
            <p:nvPr/>
          </p:nvSpPr>
          <p:spPr bwMode="auto">
            <a:xfrm>
              <a:off x="2389188"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0</a:t>
              </a:r>
              <a:endParaRPr lang="en-US" sz="2667" dirty="0"/>
            </a:p>
          </p:txBody>
        </p:sp>
        <p:sp>
          <p:nvSpPr>
            <p:cNvPr id="12" name="Rectangle 8"/>
            <p:cNvSpPr>
              <a:spLocks noChangeArrowheads="1"/>
            </p:cNvSpPr>
            <p:nvPr/>
          </p:nvSpPr>
          <p:spPr bwMode="auto">
            <a:xfrm>
              <a:off x="2738438"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1</a:t>
              </a:r>
              <a:endParaRPr lang="en-US" sz="2667"/>
            </a:p>
          </p:txBody>
        </p:sp>
        <p:sp>
          <p:nvSpPr>
            <p:cNvPr id="13" name="Rectangle 9"/>
            <p:cNvSpPr>
              <a:spLocks noChangeArrowheads="1"/>
            </p:cNvSpPr>
            <p:nvPr/>
          </p:nvSpPr>
          <p:spPr bwMode="auto">
            <a:xfrm>
              <a:off x="3087688"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14" name="Rectangle 10"/>
            <p:cNvSpPr>
              <a:spLocks noChangeArrowheads="1"/>
            </p:cNvSpPr>
            <p:nvPr/>
          </p:nvSpPr>
          <p:spPr bwMode="auto">
            <a:xfrm>
              <a:off x="3438525"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1</a:t>
              </a:r>
              <a:endParaRPr lang="en-US" sz="2667" dirty="0"/>
            </a:p>
          </p:txBody>
        </p:sp>
        <p:sp>
          <p:nvSpPr>
            <p:cNvPr id="15" name="Rectangle 11"/>
            <p:cNvSpPr>
              <a:spLocks noChangeArrowheads="1"/>
            </p:cNvSpPr>
            <p:nvPr/>
          </p:nvSpPr>
          <p:spPr bwMode="auto">
            <a:xfrm>
              <a:off x="3787775"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1</a:t>
              </a:r>
              <a:endParaRPr lang="en-US" sz="2667"/>
            </a:p>
          </p:txBody>
        </p:sp>
        <p:sp>
          <p:nvSpPr>
            <p:cNvPr id="16" name="Rectangle 12"/>
            <p:cNvSpPr>
              <a:spLocks noChangeArrowheads="1"/>
            </p:cNvSpPr>
            <p:nvPr/>
          </p:nvSpPr>
          <p:spPr bwMode="auto">
            <a:xfrm>
              <a:off x="4130675"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1</a:t>
              </a:r>
              <a:endParaRPr lang="en-US" sz="2667" dirty="0"/>
            </a:p>
          </p:txBody>
        </p:sp>
        <p:sp>
          <p:nvSpPr>
            <p:cNvPr id="17" name="Rectangle 13"/>
            <p:cNvSpPr>
              <a:spLocks noChangeArrowheads="1"/>
            </p:cNvSpPr>
            <p:nvPr/>
          </p:nvSpPr>
          <p:spPr bwMode="auto">
            <a:xfrm>
              <a:off x="4481513"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1</a:t>
              </a:r>
              <a:endParaRPr lang="en-US" sz="2667"/>
            </a:p>
          </p:txBody>
        </p:sp>
        <p:sp>
          <p:nvSpPr>
            <p:cNvPr id="18" name="Rectangle 14"/>
            <p:cNvSpPr>
              <a:spLocks noChangeArrowheads="1"/>
            </p:cNvSpPr>
            <p:nvPr/>
          </p:nvSpPr>
          <p:spPr bwMode="auto">
            <a:xfrm>
              <a:off x="4830763"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19" name="Rectangle 15"/>
            <p:cNvSpPr>
              <a:spLocks noChangeArrowheads="1"/>
            </p:cNvSpPr>
            <p:nvPr/>
          </p:nvSpPr>
          <p:spPr bwMode="auto">
            <a:xfrm>
              <a:off x="5181600"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1</a:t>
              </a:r>
              <a:endParaRPr lang="en-US" sz="2667"/>
            </a:p>
          </p:txBody>
        </p:sp>
        <p:sp>
          <p:nvSpPr>
            <p:cNvPr id="20" name="Rectangle 16"/>
            <p:cNvSpPr>
              <a:spLocks noChangeArrowheads="1"/>
            </p:cNvSpPr>
            <p:nvPr/>
          </p:nvSpPr>
          <p:spPr bwMode="auto">
            <a:xfrm>
              <a:off x="5530850"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21" name="Rectangle 17"/>
            <p:cNvSpPr>
              <a:spLocks noChangeArrowheads="1"/>
            </p:cNvSpPr>
            <p:nvPr/>
          </p:nvSpPr>
          <p:spPr bwMode="auto">
            <a:xfrm>
              <a:off x="5880100"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22" name="Rectangle 18"/>
            <p:cNvSpPr>
              <a:spLocks noChangeArrowheads="1"/>
            </p:cNvSpPr>
            <p:nvPr/>
          </p:nvSpPr>
          <p:spPr bwMode="auto">
            <a:xfrm>
              <a:off x="6230938"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23" name="Rectangle 19"/>
            <p:cNvSpPr>
              <a:spLocks noChangeArrowheads="1"/>
            </p:cNvSpPr>
            <p:nvPr/>
          </p:nvSpPr>
          <p:spPr bwMode="auto">
            <a:xfrm>
              <a:off x="6580188"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24" name="Rectangle 20"/>
            <p:cNvSpPr>
              <a:spLocks noChangeArrowheads="1"/>
            </p:cNvSpPr>
            <p:nvPr/>
          </p:nvSpPr>
          <p:spPr bwMode="auto">
            <a:xfrm>
              <a:off x="6931025"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1</a:t>
              </a:r>
              <a:endParaRPr lang="en-US" sz="2667"/>
            </a:p>
          </p:txBody>
        </p:sp>
        <p:sp>
          <p:nvSpPr>
            <p:cNvPr id="25" name="Rectangle 21"/>
            <p:cNvSpPr>
              <a:spLocks noChangeArrowheads="1"/>
            </p:cNvSpPr>
            <p:nvPr/>
          </p:nvSpPr>
          <p:spPr bwMode="auto">
            <a:xfrm>
              <a:off x="7280275" y="3784600"/>
              <a:ext cx="129843" cy="256279"/>
            </a:xfrm>
            <a:prstGeom prst="rect">
              <a:avLst/>
            </a:prstGeom>
            <a:noFill/>
            <a:ln w="9525">
              <a:noFill/>
              <a:miter lim="800000"/>
              <a:headEnd/>
              <a:tailEnd/>
            </a:ln>
          </p:spPr>
          <p:txBody>
            <a:bodyPr wrap="none" lIns="0" tIns="0" rIns="0" bIns="0">
              <a:spAutoFit/>
            </a:bodyPr>
            <a:lstStyle/>
            <a:p>
              <a:pPr algn="l" eaLnBrk="0" hangingPunct="0"/>
              <a:r>
                <a:rPr lang="en-US" sz="2667">
                  <a:solidFill>
                    <a:srgbClr val="000000"/>
                  </a:solidFill>
                </a:rPr>
                <a:t>0</a:t>
              </a:r>
              <a:endParaRPr lang="en-US" sz="2667"/>
            </a:p>
          </p:txBody>
        </p:sp>
        <p:sp>
          <p:nvSpPr>
            <p:cNvPr id="26" name="Line 22"/>
            <p:cNvSpPr>
              <a:spLocks noChangeShapeType="1"/>
            </p:cNvSpPr>
            <p:nvPr/>
          </p:nvSpPr>
          <p:spPr bwMode="auto">
            <a:xfrm>
              <a:off x="1927225" y="4086225"/>
              <a:ext cx="1588" cy="706438"/>
            </a:xfrm>
            <a:prstGeom prst="line">
              <a:avLst/>
            </a:prstGeom>
            <a:noFill/>
            <a:ln w="14288">
              <a:solidFill>
                <a:srgbClr val="000000"/>
              </a:solidFill>
              <a:round/>
              <a:headEnd/>
              <a:tailEnd/>
            </a:ln>
          </p:spPr>
          <p:txBody>
            <a:bodyPr/>
            <a:lstStyle/>
            <a:p>
              <a:endParaRPr lang="en-US" sz="2400"/>
            </a:p>
          </p:txBody>
        </p:sp>
        <p:sp>
          <p:nvSpPr>
            <p:cNvPr id="27" name="Line 23"/>
            <p:cNvSpPr>
              <a:spLocks noChangeShapeType="1"/>
            </p:cNvSpPr>
            <p:nvPr/>
          </p:nvSpPr>
          <p:spPr bwMode="auto">
            <a:xfrm>
              <a:off x="2284413" y="4086225"/>
              <a:ext cx="1587" cy="706438"/>
            </a:xfrm>
            <a:prstGeom prst="line">
              <a:avLst/>
            </a:prstGeom>
            <a:noFill/>
            <a:ln w="14288">
              <a:solidFill>
                <a:srgbClr val="000000"/>
              </a:solidFill>
              <a:round/>
              <a:headEnd/>
              <a:tailEnd/>
            </a:ln>
          </p:spPr>
          <p:txBody>
            <a:bodyPr/>
            <a:lstStyle/>
            <a:p>
              <a:endParaRPr lang="en-US" sz="2400"/>
            </a:p>
          </p:txBody>
        </p:sp>
        <p:sp>
          <p:nvSpPr>
            <p:cNvPr id="28" name="Line 24"/>
            <p:cNvSpPr>
              <a:spLocks noChangeShapeType="1"/>
            </p:cNvSpPr>
            <p:nvPr/>
          </p:nvSpPr>
          <p:spPr bwMode="auto">
            <a:xfrm>
              <a:off x="2633663" y="4086225"/>
              <a:ext cx="6350" cy="706438"/>
            </a:xfrm>
            <a:prstGeom prst="line">
              <a:avLst/>
            </a:prstGeom>
            <a:noFill/>
            <a:ln w="14288">
              <a:solidFill>
                <a:srgbClr val="000000"/>
              </a:solidFill>
              <a:round/>
              <a:headEnd/>
              <a:tailEnd/>
            </a:ln>
          </p:spPr>
          <p:txBody>
            <a:bodyPr/>
            <a:lstStyle/>
            <a:p>
              <a:endParaRPr lang="en-US" sz="2400"/>
            </a:p>
          </p:txBody>
        </p:sp>
        <p:sp>
          <p:nvSpPr>
            <p:cNvPr id="29" name="Line 25"/>
            <p:cNvSpPr>
              <a:spLocks noChangeShapeType="1"/>
            </p:cNvSpPr>
            <p:nvPr/>
          </p:nvSpPr>
          <p:spPr bwMode="auto">
            <a:xfrm>
              <a:off x="2976563" y="4086225"/>
              <a:ext cx="6350" cy="706438"/>
            </a:xfrm>
            <a:prstGeom prst="line">
              <a:avLst/>
            </a:prstGeom>
            <a:noFill/>
            <a:ln w="14288">
              <a:solidFill>
                <a:srgbClr val="000000"/>
              </a:solidFill>
              <a:round/>
              <a:headEnd/>
              <a:tailEnd/>
            </a:ln>
          </p:spPr>
          <p:txBody>
            <a:bodyPr/>
            <a:lstStyle/>
            <a:p>
              <a:endParaRPr lang="en-US" sz="2400"/>
            </a:p>
          </p:txBody>
        </p:sp>
        <p:sp>
          <p:nvSpPr>
            <p:cNvPr id="30" name="Line 26"/>
            <p:cNvSpPr>
              <a:spLocks noChangeShapeType="1"/>
            </p:cNvSpPr>
            <p:nvPr/>
          </p:nvSpPr>
          <p:spPr bwMode="auto">
            <a:xfrm>
              <a:off x="3333750" y="4086225"/>
              <a:ext cx="1588" cy="706438"/>
            </a:xfrm>
            <a:prstGeom prst="line">
              <a:avLst/>
            </a:prstGeom>
            <a:noFill/>
            <a:ln w="14288">
              <a:solidFill>
                <a:srgbClr val="000000"/>
              </a:solidFill>
              <a:round/>
              <a:headEnd/>
              <a:tailEnd/>
            </a:ln>
          </p:spPr>
          <p:txBody>
            <a:bodyPr/>
            <a:lstStyle/>
            <a:p>
              <a:endParaRPr lang="en-US" sz="2400"/>
            </a:p>
          </p:txBody>
        </p:sp>
        <p:sp>
          <p:nvSpPr>
            <p:cNvPr id="31" name="Line 27"/>
            <p:cNvSpPr>
              <a:spLocks noChangeShapeType="1"/>
            </p:cNvSpPr>
            <p:nvPr/>
          </p:nvSpPr>
          <p:spPr bwMode="auto">
            <a:xfrm>
              <a:off x="3676650" y="4086225"/>
              <a:ext cx="1588" cy="706438"/>
            </a:xfrm>
            <a:prstGeom prst="line">
              <a:avLst/>
            </a:prstGeom>
            <a:noFill/>
            <a:ln w="14288">
              <a:solidFill>
                <a:srgbClr val="000000"/>
              </a:solidFill>
              <a:round/>
              <a:headEnd/>
              <a:tailEnd/>
            </a:ln>
          </p:spPr>
          <p:txBody>
            <a:bodyPr/>
            <a:lstStyle/>
            <a:p>
              <a:endParaRPr lang="en-US" sz="2400"/>
            </a:p>
          </p:txBody>
        </p:sp>
        <p:sp>
          <p:nvSpPr>
            <p:cNvPr id="32" name="Line 28"/>
            <p:cNvSpPr>
              <a:spLocks noChangeShapeType="1"/>
            </p:cNvSpPr>
            <p:nvPr/>
          </p:nvSpPr>
          <p:spPr bwMode="auto">
            <a:xfrm>
              <a:off x="4033838" y="4086225"/>
              <a:ext cx="1587" cy="706438"/>
            </a:xfrm>
            <a:prstGeom prst="line">
              <a:avLst/>
            </a:prstGeom>
            <a:noFill/>
            <a:ln w="14288">
              <a:solidFill>
                <a:srgbClr val="000000"/>
              </a:solidFill>
              <a:round/>
              <a:headEnd/>
              <a:tailEnd/>
            </a:ln>
          </p:spPr>
          <p:txBody>
            <a:bodyPr/>
            <a:lstStyle/>
            <a:p>
              <a:endParaRPr lang="en-US" sz="2400"/>
            </a:p>
          </p:txBody>
        </p:sp>
        <p:sp>
          <p:nvSpPr>
            <p:cNvPr id="33" name="Line 29"/>
            <p:cNvSpPr>
              <a:spLocks noChangeShapeType="1"/>
            </p:cNvSpPr>
            <p:nvPr/>
          </p:nvSpPr>
          <p:spPr bwMode="auto">
            <a:xfrm>
              <a:off x="4383088" y="4086225"/>
              <a:ext cx="6350" cy="706438"/>
            </a:xfrm>
            <a:prstGeom prst="line">
              <a:avLst/>
            </a:prstGeom>
            <a:noFill/>
            <a:ln w="14288">
              <a:solidFill>
                <a:srgbClr val="000000"/>
              </a:solidFill>
              <a:round/>
              <a:headEnd/>
              <a:tailEnd/>
            </a:ln>
          </p:spPr>
          <p:txBody>
            <a:bodyPr/>
            <a:lstStyle/>
            <a:p>
              <a:endParaRPr lang="en-US" sz="2400"/>
            </a:p>
          </p:txBody>
        </p:sp>
        <p:sp>
          <p:nvSpPr>
            <p:cNvPr id="34" name="Line 30"/>
            <p:cNvSpPr>
              <a:spLocks noChangeShapeType="1"/>
            </p:cNvSpPr>
            <p:nvPr/>
          </p:nvSpPr>
          <p:spPr bwMode="auto">
            <a:xfrm>
              <a:off x="4725988" y="4086225"/>
              <a:ext cx="6350" cy="706438"/>
            </a:xfrm>
            <a:prstGeom prst="line">
              <a:avLst/>
            </a:prstGeom>
            <a:noFill/>
            <a:ln w="14288">
              <a:solidFill>
                <a:srgbClr val="000000"/>
              </a:solidFill>
              <a:round/>
              <a:headEnd/>
              <a:tailEnd/>
            </a:ln>
          </p:spPr>
          <p:txBody>
            <a:bodyPr/>
            <a:lstStyle/>
            <a:p>
              <a:endParaRPr lang="en-US" sz="2400"/>
            </a:p>
          </p:txBody>
        </p:sp>
        <p:sp>
          <p:nvSpPr>
            <p:cNvPr id="35" name="Line 31"/>
            <p:cNvSpPr>
              <a:spLocks noChangeShapeType="1"/>
            </p:cNvSpPr>
            <p:nvPr/>
          </p:nvSpPr>
          <p:spPr bwMode="auto">
            <a:xfrm>
              <a:off x="5076825" y="4086225"/>
              <a:ext cx="1588" cy="706438"/>
            </a:xfrm>
            <a:prstGeom prst="line">
              <a:avLst/>
            </a:prstGeom>
            <a:noFill/>
            <a:ln w="14288">
              <a:solidFill>
                <a:srgbClr val="000000"/>
              </a:solidFill>
              <a:round/>
              <a:headEnd/>
              <a:tailEnd/>
            </a:ln>
          </p:spPr>
          <p:txBody>
            <a:bodyPr/>
            <a:lstStyle/>
            <a:p>
              <a:endParaRPr lang="en-US" sz="2400"/>
            </a:p>
          </p:txBody>
        </p:sp>
        <p:sp>
          <p:nvSpPr>
            <p:cNvPr id="36" name="Line 32"/>
            <p:cNvSpPr>
              <a:spLocks noChangeShapeType="1"/>
            </p:cNvSpPr>
            <p:nvPr/>
          </p:nvSpPr>
          <p:spPr bwMode="auto">
            <a:xfrm>
              <a:off x="5426075" y="4086225"/>
              <a:ext cx="1588" cy="706438"/>
            </a:xfrm>
            <a:prstGeom prst="line">
              <a:avLst/>
            </a:prstGeom>
            <a:noFill/>
            <a:ln w="14288">
              <a:solidFill>
                <a:srgbClr val="000000"/>
              </a:solidFill>
              <a:round/>
              <a:headEnd/>
              <a:tailEnd/>
            </a:ln>
          </p:spPr>
          <p:txBody>
            <a:bodyPr/>
            <a:lstStyle/>
            <a:p>
              <a:endParaRPr lang="en-US" sz="2400"/>
            </a:p>
          </p:txBody>
        </p:sp>
        <p:sp>
          <p:nvSpPr>
            <p:cNvPr id="37" name="Line 33"/>
            <p:cNvSpPr>
              <a:spLocks noChangeShapeType="1"/>
            </p:cNvSpPr>
            <p:nvPr/>
          </p:nvSpPr>
          <p:spPr bwMode="auto">
            <a:xfrm>
              <a:off x="5784850" y="4083050"/>
              <a:ext cx="1588" cy="706438"/>
            </a:xfrm>
            <a:prstGeom prst="line">
              <a:avLst/>
            </a:prstGeom>
            <a:noFill/>
            <a:ln w="14288">
              <a:solidFill>
                <a:srgbClr val="000000"/>
              </a:solidFill>
              <a:round/>
              <a:headEnd/>
              <a:tailEnd/>
            </a:ln>
          </p:spPr>
          <p:txBody>
            <a:bodyPr/>
            <a:lstStyle/>
            <a:p>
              <a:endParaRPr lang="en-US" sz="2400"/>
            </a:p>
          </p:txBody>
        </p:sp>
        <p:sp>
          <p:nvSpPr>
            <p:cNvPr id="38" name="Line 34"/>
            <p:cNvSpPr>
              <a:spLocks noChangeShapeType="1"/>
            </p:cNvSpPr>
            <p:nvPr/>
          </p:nvSpPr>
          <p:spPr bwMode="auto">
            <a:xfrm>
              <a:off x="6165850" y="4083050"/>
              <a:ext cx="7938" cy="706438"/>
            </a:xfrm>
            <a:prstGeom prst="line">
              <a:avLst/>
            </a:prstGeom>
            <a:noFill/>
            <a:ln w="14288">
              <a:solidFill>
                <a:srgbClr val="000000"/>
              </a:solidFill>
              <a:round/>
              <a:headEnd/>
              <a:tailEnd/>
            </a:ln>
          </p:spPr>
          <p:txBody>
            <a:bodyPr/>
            <a:lstStyle/>
            <a:p>
              <a:endParaRPr lang="en-US" sz="2400"/>
            </a:p>
          </p:txBody>
        </p:sp>
        <p:sp>
          <p:nvSpPr>
            <p:cNvPr id="39" name="Line 35"/>
            <p:cNvSpPr>
              <a:spLocks noChangeShapeType="1"/>
            </p:cNvSpPr>
            <p:nvPr/>
          </p:nvSpPr>
          <p:spPr bwMode="auto">
            <a:xfrm>
              <a:off x="6475413" y="4086225"/>
              <a:ext cx="7937" cy="706438"/>
            </a:xfrm>
            <a:prstGeom prst="line">
              <a:avLst/>
            </a:prstGeom>
            <a:noFill/>
            <a:ln w="14288">
              <a:solidFill>
                <a:srgbClr val="000000"/>
              </a:solidFill>
              <a:round/>
              <a:headEnd/>
              <a:tailEnd/>
            </a:ln>
          </p:spPr>
          <p:txBody>
            <a:bodyPr/>
            <a:lstStyle/>
            <a:p>
              <a:endParaRPr lang="en-US" sz="2400"/>
            </a:p>
          </p:txBody>
        </p:sp>
        <p:sp>
          <p:nvSpPr>
            <p:cNvPr id="40" name="Line 36"/>
            <p:cNvSpPr>
              <a:spLocks noChangeShapeType="1"/>
            </p:cNvSpPr>
            <p:nvPr/>
          </p:nvSpPr>
          <p:spPr bwMode="auto">
            <a:xfrm>
              <a:off x="6832600" y="4086225"/>
              <a:ext cx="1588" cy="706438"/>
            </a:xfrm>
            <a:prstGeom prst="line">
              <a:avLst/>
            </a:prstGeom>
            <a:noFill/>
            <a:ln w="14288">
              <a:solidFill>
                <a:srgbClr val="000000"/>
              </a:solidFill>
              <a:round/>
              <a:headEnd/>
              <a:tailEnd/>
            </a:ln>
          </p:spPr>
          <p:txBody>
            <a:bodyPr/>
            <a:lstStyle/>
            <a:p>
              <a:endParaRPr lang="en-US" sz="2400"/>
            </a:p>
          </p:txBody>
        </p:sp>
        <p:sp>
          <p:nvSpPr>
            <p:cNvPr id="41" name="Line 37"/>
            <p:cNvSpPr>
              <a:spLocks noChangeShapeType="1"/>
            </p:cNvSpPr>
            <p:nvPr/>
          </p:nvSpPr>
          <p:spPr bwMode="auto">
            <a:xfrm>
              <a:off x="7175500" y="4086225"/>
              <a:ext cx="6350" cy="706438"/>
            </a:xfrm>
            <a:prstGeom prst="line">
              <a:avLst/>
            </a:prstGeom>
            <a:noFill/>
            <a:ln w="14288">
              <a:solidFill>
                <a:srgbClr val="000000"/>
              </a:solidFill>
              <a:round/>
              <a:headEnd/>
              <a:tailEnd/>
            </a:ln>
          </p:spPr>
          <p:txBody>
            <a:bodyPr/>
            <a:lstStyle/>
            <a:p>
              <a:endParaRPr lang="en-US" sz="2400"/>
            </a:p>
          </p:txBody>
        </p:sp>
        <p:sp>
          <p:nvSpPr>
            <p:cNvPr id="42" name="Line 38"/>
            <p:cNvSpPr>
              <a:spLocks noChangeShapeType="1"/>
            </p:cNvSpPr>
            <p:nvPr/>
          </p:nvSpPr>
          <p:spPr bwMode="auto">
            <a:xfrm>
              <a:off x="7518400" y="4086225"/>
              <a:ext cx="7938" cy="706438"/>
            </a:xfrm>
            <a:prstGeom prst="line">
              <a:avLst/>
            </a:prstGeom>
            <a:noFill/>
            <a:ln w="14288">
              <a:solidFill>
                <a:srgbClr val="000000"/>
              </a:solidFill>
              <a:round/>
              <a:headEnd/>
              <a:tailEnd/>
            </a:ln>
          </p:spPr>
          <p:txBody>
            <a:bodyPr/>
            <a:lstStyle/>
            <a:p>
              <a:endParaRPr lang="en-US" sz="2400"/>
            </a:p>
          </p:txBody>
        </p:sp>
      </p:grpSp>
      <p:sp>
        <p:nvSpPr>
          <p:cNvPr id="45" name="Rectangle 5"/>
          <p:cNvSpPr>
            <a:spLocks noChangeArrowheads="1"/>
          </p:cNvSpPr>
          <p:nvPr/>
        </p:nvSpPr>
        <p:spPr bwMode="auto">
          <a:xfrm>
            <a:off x="2072915" y="4589271"/>
            <a:ext cx="363882" cy="410433"/>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+V</a:t>
            </a:r>
            <a:endParaRPr lang="en-US" sz="2667" dirty="0"/>
          </a:p>
        </p:txBody>
      </p:sp>
      <p:sp>
        <p:nvSpPr>
          <p:cNvPr id="46" name="Rectangle 5"/>
          <p:cNvSpPr>
            <a:spLocks noChangeArrowheads="1"/>
          </p:cNvSpPr>
          <p:nvPr/>
        </p:nvSpPr>
        <p:spPr bwMode="auto">
          <a:xfrm>
            <a:off x="2139174" y="5257801"/>
            <a:ext cx="298159" cy="410433"/>
          </a:xfrm>
          <a:prstGeom prst="rect">
            <a:avLst/>
          </a:prstGeom>
          <a:noFill/>
          <a:ln w="9525">
            <a:noFill/>
            <a:miter lim="800000"/>
            <a:headEnd/>
            <a:tailEnd/>
          </a:ln>
        </p:spPr>
        <p:txBody>
          <a:bodyPr wrap="none" lIns="0" tIns="0" rIns="0" bIns="0">
            <a:spAutoFit/>
          </a:bodyPr>
          <a:lstStyle/>
          <a:p>
            <a:pPr algn="l" eaLnBrk="0" hangingPunct="0"/>
            <a:r>
              <a:rPr lang="en-US" sz="2667" dirty="0">
                <a:solidFill>
                  <a:srgbClr val="000000"/>
                </a:solidFill>
              </a:rPr>
              <a:t>-V</a:t>
            </a:r>
            <a:endParaRPr lang="en-US" sz="2667" dirty="0"/>
          </a:p>
        </p:txBody>
      </p:sp>
      <p:sp>
        <p:nvSpPr>
          <p:cNvPr id="82" name="Freeform 39"/>
          <p:cNvSpPr>
            <a:spLocks/>
          </p:cNvSpPr>
          <p:nvPr/>
        </p:nvSpPr>
        <p:spPr bwMode="auto">
          <a:xfrm>
            <a:off x="2595034" y="4749797"/>
            <a:ext cx="7615766" cy="733890"/>
          </a:xfrm>
          <a:custGeom>
            <a:avLst/>
            <a:gdLst/>
            <a:ahLst/>
            <a:cxnLst>
              <a:cxn ang="0">
                <a:pos x="3598" y="221"/>
              </a:cxn>
              <a:cxn ang="0">
                <a:pos x="3346" y="221"/>
              </a:cxn>
              <a:cxn ang="0">
                <a:pos x="3346" y="0"/>
              </a:cxn>
              <a:cxn ang="0">
                <a:pos x="3126" y="0"/>
              </a:cxn>
              <a:cxn ang="0">
                <a:pos x="3126" y="221"/>
              </a:cxn>
              <a:cxn ang="0">
                <a:pos x="2240" y="221"/>
              </a:cxn>
              <a:cxn ang="0">
                <a:pos x="2240" y="221"/>
              </a:cxn>
              <a:cxn ang="0">
                <a:pos x="2240" y="0"/>
              </a:cxn>
              <a:cxn ang="0">
                <a:pos x="2020" y="0"/>
              </a:cxn>
              <a:cxn ang="0">
                <a:pos x="2020" y="221"/>
              </a:cxn>
              <a:cxn ang="0">
                <a:pos x="1803" y="221"/>
              </a:cxn>
              <a:cxn ang="0">
                <a:pos x="1803" y="221"/>
              </a:cxn>
              <a:cxn ang="0">
                <a:pos x="1803" y="0"/>
              </a:cxn>
              <a:cxn ang="0">
                <a:pos x="922" y="0"/>
              </a:cxn>
              <a:cxn ang="0">
                <a:pos x="922" y="221"/>
              </a:cxn>
              <a:cxn ang="0">
                <a:pos x="701" y="221"/>
              </a:cxn>
              <a:cxn ang="0">
                <a:pos x="701" y="221"/>
              </a:cxn>
              <a:cxn ang="0">
                <a:pos x="701" y="0"/>
              </a:cxn>
              <a:cxn ang="0">
                <a:pos x="485" y="0"/>
              </a:cxn>
              <a:cxn ang="0">
                <a:pos x="485" y="221"/>
              </a:cxn>
              <a:cxn ang="0">
                <a:pos x="0" y="221"/>
              </a:cxn>
            </a:cxnLst>
            <a:rect l="0" t="0" r="r" b="b"/>
            <a:pathLst>
              <a:path w="3598" h="221">
                <a:moveTo>
                  <a:pt x="3598" y="221"/>
                </a:moveTo>
                <a:lnTo>
                  <a:pt x="3346" y="221"/>
                </a:lnTo>
                <a:lnTo>
                  <a:pt x="3346" y="0"/>
                </a:lnTo>
                <a:lnTo>
                  <a:pt x="3126" y="0"/>
                </a:lnTo>
                <a:lnTo>
                  <a:pt x="3126" y="221"/>
                </a:lnTo>
                <a:lnTo>
                  <a:pt x="2240" y="221"/>
                </a:lnTo>
                <a:lnTo>
                  <a:pt x="2240" y="221"/>
                </a:lnTo>
                <a:lnTo>
                  <a:pt x="2240" y="0"/>
                </a:lnTo>
                <a:lnTo>
                  <a:pt x="2020" y="0"/>
                </a:lnTo>
                <a:lnTo>
                  <a:pt x="2020" y="221"/>
                </a:lnTo>
                <a:lnTo>
                  <a:pt x="1803" y="221"/>
                </a:lnTo>
                <a:lnTo>
                  <a:pt x="1803" y="221"/>
                </a:lnTo>
                <a:lnTo>
                  <a:pt x="1803" y="0"/>
                </a:lnTo>
                <a:lnTo>
                  <a:pt x="922" y="0"/>
                </a:lnTo>
                <a:lnTo>
                  <a:pt x="922" y="221"/>
                </a:lnTo>
                <a:lnTo>
                  <a:pt x="701" y="221"/>
                </a:lnTo>
                <a:lnTo>
                  <a:pt x="701" y="221"/>
                </a:lnTo>
                <a:lnTo>
                  <a:pt x="701" y="0"/>
                </a:lnTo>
                <a:lnTo>
                  <a:pt x="485" y="0"/>
                </a:lnTo>
                <a:lnTo>
                  <a:pt x="485" y="221"/>
                </a:lnTo>
                <a:lnTo>
                  <a:pt x="0" y="221"/>
                </a:lnTo>
              </a:path>
            </a:pathLst>
          </a:custGeom>
          <a:ln>
            <a:solidFill>
              <a:schemeClr val="accent3">
                <a:lumMod val="40000"/>
                <a:lumOff val="60000"/>
              </a:schemeClr>
            </a:solidFill>
            <a:headEnd/>
            <a:tailEnd/>
          </a:ln>
          <a:effectLst/>
        </p:spPr>
        <p:style>
          <a:lnRef idx="2">
            <a:schemeClr val="accent1"/>
          </a:lnRef>
          <a:fillRef idx="0">
            <a:schemeClr val="accent1"/>
          </a:fillRef>
          <a:effectRef idx="1">
            <a:schemeClr val="accent1"/>
          </a:effectRef>
          <a:fontRef idx="minor">
            <a:schemeClr val="tx1"/>
          </a:fontRef>
        </p:style>
        <p:txBody>
          <a:bodyPr/>
          <a:lstStyle/>
          <a:p>
            <a:endParaRPr lang="en-US" sz="2400">
              <a:ea typeface="新細明體" pitchFamily="18" charset="-120"/>
            </a:endParaRPr>
          </a:p>
        </p:txBody>
      </p:sp>
      <p:sp>
        <p:nvSpPr>
          <p:cNvPr id="2" name="Slide Number Placeholder 1"/>
          <p:cNvSpPr>
            <a:spLocks noGrp="1"/>
          </p:cNvSpPr>
          <p:nvPr>
            <p:ph type="sldNum" sz="quarter" idx="12"/>
          </p:nvPr>
        </p:nvSpPr>
        <p:spPr/>
        <p:txBody>
          <a:bodyPr/>
          <a:lstStyle/>
          <a:p>
            <a:fld id="{0B2C1225-ADCC-464A-9CFC-236159A2E701}" type="slidenum">
              <a:rPr lang="sr-Latn-RS" smtClean="0"/>
              <a:t>52</a:t>
            </a:fld>
            <a:endParaRPr lang="sr-Latn-RS"/>
          </a:p>
        </p:txBody>
      </p:sp>
    </p:spTree>
    <p:extLst>
      <p:ext uri="{BB962C8B-B14F-4D97-AF65-F5344CB8AC3E}">
        <p14:creationId xmlns:p14="http://schemas.microsoft.com/office/powerpoint/2010/main" val="33204525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Многе друге шеме кодирања </a:t>
            </a:r>
            <a:endParaRPr lang="en-US" dirty="0"/>
          </a:p>
        </p:txBody>
      </p:sp>
      <p:sp>
        <p:nvSpPr>
          <p:cNvPr id="7" name="Text Placeholder 6"/>
          <p:cNvSpPr>
            <a:spLocks noGrp="1"/>
          </p:cNvSpPr>
          <p:nvPr>
            <p:ph type="body" sz="quarter" idx="12"/>
          </p:nvPr>
        </p:nvSpPr>
        <p:spPr>
          <a:xfrm>
            <a:off x="304800" y="1397000"/>
            <a:ext cx="9463144" cy="4775200"/>
          </a:xfrm>
        </p:spPr>
        <p:txBody>
          <a:bodyPr>
            <a:normAutofit/>
          </a:bodyPr>
          <a:lstStyle/>
          <a:p>
            <a:r>
              <a:rPr lang="sr-Cyrl-RS" sz="3733" dirty="0" smtClean="0"/>
              <a:t>Може се користити и више од два нивоа </a:t>
            </a:r>
            <a:br>
              <a:rPr lang="sr-Cyrl-RS" sz="3733" dirty="0" smtClean="0"/>
            </a:br>
            <a:r>
              <a:rPr lang="sr-Cyrl-RS" sz="3733" dirty="0" smtClean="0"/>
              <a:t>односно симбола, нпр. 4 нивоа </a:t>
            </a:r>
            <a:r>
              <a:rPr lang="en-US" sz="3733" dirty="0" smtClean="0"/>
              <a:t>= 2 </a:t>
            </a:r>
            <a:r>
              <a:rPr lang="sr-Cyrl-RS" sz="3733" dirty="0" smtClean="0"/>
              <a:t>бита</a:t>
            </a:r>
            <a:endParaRPr lang="en-US" sz="3733" dirty="0"/>
          </a:p>
          <a:p>
            <a:r>
              <a:rPr lang="sr-Cyrl-RS" sz="3733" dirty="0" smtClean="0"/>
              <a:t>Ово зависи од технолошких карактеристика медијума и могућности декодирања</a:t>
            </a:r>
            <a:endParaRPr lang="en-US" sz="3200" dirty="0"/>
          </a:p>
        </p:txBody>
      </p:sp>
      <p:sp>
        <p:nvSpPr>
          <p:cNvPr id="2" name="Slide Number Placeholder 1"/>
          <p:cNvSpPr>
            <a:spLocks noGrp="1"/>
          </p:cNvSpPr>
          <p:nvPr>
            <p:ph type="sldNum" sz="quarter" idx="11"/>
          </p:nvPr>
        </p:nvSpPr>
        <p:spPr/>
        <p:txBody>
          <a:bodyPr/>
          <a:lstStyle/>
          <a:p>
            <a:fld id="{E7CA9478-788D-42C7-BC35-88005760C6DD}" type="slidenum">
              <a:rPr lang="en-US" smtClean="0"/>
              <a:t>53</a:t>
            </a:fld>
            <a:endParaRPr lang="en-US"/>
          </a:p>
        </p:txBody>
      </p:sp>
    </p:spTree>
    <p:extLst>
      <p:ext uri="{BB962C8B-B14F-4D97-AF65-F5344CB8AC3E}">
        <p14:creationId xmlns:p14="http://schemas.microsoft.com/office/powerpoint/2010/main" val="17588440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a:t>(</a:t>
            </a:r>
            <a:r>
              <a:rPr lang="sr-Cyrl-RS" dirty="0" smtClean="0"/>
              <a:t>Де)кодирање сигнала</a:t>
            </a:r>
            <a:endParaRPr lang="en-US" dirty="0"/>
          </a:p>
        </p:txBody>
      </p:sp>
      <p:sp>
        <p:nvSpPr>
          <p:cNvPr id="5" name="Text Placeholder 4"/>
          <p:cNvSpPr>
            <a:spLocks noGrp="1"/>
          </p:cNvSpPr>
          <p:nvPr>
            <p:ph type="body" sz="quarter" idx="12"/>
          </p:nvPr>
        </p:nvSpPr>
        <p:spPr>
          <a:xfrm>
            <a:off x="304799" y="1397000"/>
            <a:ext cx="11313460" cy="4775200"/>
          </a:xfrm>
        </p:spPr>
        <p:txBody>
          <a:bodyPr>
            <a:normAutofit/>
          </a:bodyPr>
          <a:lstStyle/>
          <a:p>
            <a:r>
              <a:rPr lang="sr-Cyrl-RS" sz="3733" dirty="0" smtClean="0"/>
              <a:t>Дилема око броја нула</a:t>
            </a:r>
            <a:r>
              <a:rPr lang="en-US" sz="3733" dirty="0" smtClean="0"/>
              <a:t>?</a:t>
            </a:r>
            <a:endParaRPr lang="en-US" sz="3733" dirty="0"/>
          </a:p>
          <a:p>
            <a:pPr lvl="1"/>
            <a:r>
              <a:rPr lang="sr-Cyrl-RS" sz="3200" dirty="0" smtClean="0"/>
              <a:t>Шта ако имамо дуг низ нула</a:t>
            </a:r>
            <a:r>
              <a:rPr lang="sr-Latn-RS" sz="3200" dirty="0"/>
              <a:t> </a:t>
            </a:r>
            <a:r>
              <a:rPr lang="sr-Latn-RS" sz="3200" dirty="0" smtClean="0"/>
              <a:t>(</a:t>
            </a:r>
            <a:r>
              <a:rPr lang="sr-Cyrl-RS" sz="3200" dirty="0" smtClean="0"/>
              <a:t>или јединица)</a:t>
            </a:r>
            <a:r>
              <a:rPr lang="en-US" sz="3200" dirty="0" smtClean="0"/>
              <a:t>?</a:t>
            </a:r>
          </a:p>
          <a:p>
            <a:pPr lvl="1"/>
            <a:r>
              <a:rPr lang="sr-Cyrl-RS" sz="3200" dirty="0" smtClean="0"/>
              <a:t>Може се десити да прималац није сигуран колико их је</a:t>
            </a:r>
            <a:endParaRPr lang="en-US" sz="3200" dirty="0" smtClean="0"/>
          </a:p>
          <a:p>
            <a:pPr lvl="1"/>
            <a:r>
              <a:rPr lang="sr-Cyrl-RS" sz="3200" dirty="0" smtClean="0"/>
              <a:t>Како се ово може решити</a:t>
            </a:r>
            <a:r>
              <a:rPr lang="en-US" sz="3200" dirty="0"/>
              <a:t>?</a:t>
            </a:r>
            <a:endParaRPr lang="en-US" sz="3200" dirty="0" smtClean="0"/>
          </a:p>
          <a:p>
            <a:pPr lvl="1"/>
            <a:endParaRPr lang="en-US" sz="3200" dirty="0"/>
          </a:p>
          <a:p>
            <a:pPr lvl="1"/>
            <a:endParaRPr lang="en-US" sz="3200" dirty="0"/>
          </a:p>
          <a:p>
            <a:pPr lvl="1"/>
            <a:endParaRPr lang="en-US" sz="3200" dirty="0"/>
          </a:p>
          <a:p>
            <a:r>
              <a:rPr lang="sr-Cyrl-RS" sz="3733" dirty="0" smtClean="0"/>
              <a:t>Неколико могућих решења:</a:t>
            </a:r>
            <a:endParaRPr lang="en-US" sz="3733" dirty="0"/>
          </a:p>
          <a:p>
            <a:pPr lvl="1"/>
            <a:r>
              <a:rPr lang="sr-Cyrl-RS" sz="3200" dirty="0" smtClean="0"/>
              <a:t>Нпр. Синхронизација сатова, Манчестерско кодирање и др.</a:t>
            </a:r>
            <a:endParaRPr lang="en-US" sz="3200" dirty="0"/>
          </a:p>
        </p:txBody>
      </p:sp>
      <p:grpSp>
        <p:nvGrpSpPr>
          <p:cNvPr id="12" name="Group 11"/>
          <p:cNvGrpSpPr/>
          <p:nvPr/>
        </p:nvGrpSpPr>
        <p:grpSpPr>
          <a:xfrm>
            <a:off x="1411643" y="4000352"/>
            <a:ext cx="5181600" cy="609600"/>
            <a:chOff x="990600" y="2571750"/>
            <a:chExt cx="3886200" cy="457200"/>
          </a:xfrm>
        </p:grpSpPr>
        <p:cxnSp>
          <p:nvCxnSpPr>
            <p:cNvPr id="7" name="Elbow Connector 6"/>
            <p:cNvCxnSpPr/>
            <p:nvPr/>
          </p:nvCxnSpPr>
          <p:spPr>
            <a:xfrm>
              <a:off x="990600" y="2571750"/>
              <a:ext cx="3886200" cy="457200"/>
            </a:xfrm>
            <a:prstGeom prst="bentConnector3">
              <a:avLst>
                <a:gd name="adj1" fmla="val 9069"/>
              </a:avLst>
            </a:prstGeom>
            <a:ln w="2857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90600" y="2571750"/>
              <a:ext cx="0" cy="45720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23490" y="2571750"/>
              <a:ext cx="3604593" cy="438581"/>
            </a:xfrm>
            <a:prstGeom prst="rect">
              <a:avLst/>
            </a:prstGeom>
            <a:noFill/>
          </p:spPr>
          <p:txBody>
            <a:bodyPr wrap="none" rtlCol="0">
              <a:spAutoFit/>
            </a:bodyPr>
            <a:lstStyle/>
            <a:p>
              <a:r>
                <a:rPr lang="en-US" sz="3200" dirty="0"/>
                <a:t>1  0  0  0  0  0  0  0  0  0  …  0</a:t>
              </a:r>
            </a:p>
          </p:txBody>
        </p:sp>
      </p:grpSp>
      <p:sp>
        <p:nvSpPr>
          <p:cNvPr id="2" name="Slide Number Placeholder 1"/>
          <p:cNvSpPr>
            <a:spLocks noGrp="1"/>
          </p:cNvSpPr>
          <p:nvPr>
            <p:ph type="sldNum" sz="quarter" idx="11"/>
          </p:nvPr>
        </p:nvSpPr>
        <p:spPr/>
        <p:txBody>
          <a:bodyPr/>
          <a:lstStyle/>
          <a:p>
            <a:fld id="{E7CA9478-788D-42C7-BC35-88005760C6DD}" type="slidenum">
              <a:rPr lang="en-US" smtClean="0"/>
              <a:t>54</a:t>
            </a:fld>
            <a:endParaRPr lang="en-US"/>
          </a:p>
        </p:txBody>
      </p:sp>
    </p:spTree>
    <p:extLst>
      <p:ext uri="{BB962C8B-B14F-4D97-AF65-F5344CB8AC3E}">
        <p14:creationId xmlns:p14="http://schemas.microsoft.com/office/powerpoint/2010/main" val="13940482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(Де)кодирање сигнала</a:t>
            </a:r>
            <a:r>
              <a:rPr lang="en-US" dirty="0" smtClean="0"/>
              <a:t>– </a:t>
            </a:r>
            <a:r>
              <a:rPr lang="sr-Cyrl-RS" dirty="0" smtClean="0"/>
              <a:t>шема </a:t>
            </a:r>
            <a:r>
              <a:rPr lang="en-US" dirty="0" smtClean="0"/>
              <a:t>4B/5B</a:t>
            </a:r>
            <a:endParaRPr lang="en-US" dirty="0"/>
          </a:p>
        </p:txBody>
      </p:sp>
      <p:sp>
        <p:nvSpPr>
          <p:cNvPr id="5" name="Text Placeholder 4"/>
          <p:cNvSpPr>
            <a:spLocks noGrp="1"/>
          </p:cNvSpPr>
          <p:nvPr>
            <p:ph type="body" sz="quarter" idx="12"/>
          </p:nvPr>
        </p:nvSpPr>
        <p:spPr>
          <a:xfrm>
            <a:off x="304799" y="1397000"/>
            <a:ext cx="8387379" cy="4775200"/>
          </a:xfrm>
        </p:spPr>
        <p:txBody>
          <a:bodyPr>
            <a:noAutofit/>
          </a:bodyPr>
          <a:lstStyle/>
          <a:p>
            <a:r>
              <a:rPr lang="sr-Cyrl-RS" sz="3733" dirty="0" smtClean="0"/>
              <a:t>Свака 4 бита на 5 битова без дугачких низова нула</a:t>
            </a:r>
            <a:endParaRPr lang="en-US" sz="3733" dirty="0"/>
          </a:p>
          <a:p>
            <a:pPr lvl="1"/>
            <a:r>
              <a:rPr lang="en-US" sz="3200" dirty="0"/>
              <a:t>0000 </a:t>
            </a:r>
            <a:r>
              <a:rPr lang="en-US" sz="3200" dirty="0">
                <a:sym typeface="Wingdings" pitchFamily="2" charset="2"/>
              </a:rPr>
              <a:t> 11110, 0001  01001,           1110  11100, … 1111  11101</a:t>
            </a:r>
          </a:p>
          <a:p>
            <a:pPr lvl="1"/>
            <a:r>
              <a:rPr lang="sr-Cyrl-RS" sz="3200" dirty="0" smtClean="0"/>
              <a:t>Највише 3 узастопне нуле</a:t>
            </a:r>
            <a:endParaRPr lang="en-US" sz="3200" dirty="0"/>
          </a:p>
          <a:p>
            <a:pPr lvl="1"/>
            <a:r>
              <a:rPr lang="sr-Cyrl-RS" sz="3200" dirty="0" smtClean="0"/>
              <a:t>Инверзија сигнала на јединици како би се избегли дугачки низови јединица</a:t>
            </a:r>
            <a:endParaRPr lang="en-US" sz="3200" dirty="0"/>
          </a:p>
        </p:txBody>
      </p:sp>
      <p:sp>
        <p:nvSpPr>
          <p:cNvPr id="2" name="Slide Number Placeholder 1"/>
          <p:cNvSpPr>
            <a:spLocks noGrp="1"/>
          </p:cNvSpPr>
          <p:nvPr>
            <p:ph type="sldNum" sz="quarter" idx="11"/>
          </p:nvPr>
        </p:nvSpPr>
        <p:spPr/>
        <p:txBody>
          <a:bodyPr/>
          <a:lstStyle/>
          <a:p>
            <a:fld id="{E7CA9478-788D-42C7-BC35-88005760C6DD}" type="slidenum">
              <a:rPr lang="en-US" smtClean="0"/>
              <a:t>55</a:t>
            </a:fld>
            <a:endParaRPr lang="en-US"/>
          </a:p>
        </p:txBody>
      </p:sp>
    </p:spTree>
    <p:extLst>
      <p:ext uri="{BB962C8B-B14F-4D97-AF65-F5344CB8AC3E}">
        <p14:creationId xmlns:p14="http://schemas.microsoft.com/office/powerpoint/2010/main" val="584726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(Де)кодирање сигнала </a:t>
            </a:r>
            <a:r>
              <a:rPr lang="en-US" dirty="0" smtClean="0"/>
              <a:t>– </a:t>
            </a:r>
            <a:r>
              <a:rPr lang="sr-Cyrl-RS" dirty="0" smtClean="0"/>
              <a:t>шема </a:t>
            </a:r>
            <a:r>
              <a:rPr lang="en-US" dirty="0" smtClean="0"/>
              <a:t>4B/5B (</a:t>
            </a:r>
            <a:r>
              <a:rPr lang="sr-Cyrl-RS" dirty="0" smtClean="0"/>
              <a:t>2</a:t>
            </a:r>
            <a:r>
              <a:rPr lang="en-US" dirty="0" smtClean="0"/>
              <a:t>)</a:t>
            </a:r>
            <a:endParaRPr lang="en-US" dirty="0"/>
          </a:p>
        </p:txBody>
      </p:sp>
      <p:sp>
        <p:nvSpPr>
          <p:cNvPr id="5" name="Text Placeholder 4"/>
          <p:cNvSpPr>
            <a:spLocks noGrp="1"/>
          </p:cNvSpPr>
          <p:nvPr>
            <p:ph idx="1"/>
          </p:nvPr>
        </p:nvSpPr>
        <p:spPr>
          <a:xfrm>
            <a:off x="838200" y="1422560"/>
            <a:ext cx="10515600" cy="4351338"/>
          </a:xfrm>
        </p:spPr>
        <p:txBody>
          <a:bodyPr>
            <a:normAutofit/>
          </a:bodyPr>
          <a:lstStyle/>
          <a:p>
            <a:r>
              <a:rPr lang="en-US" sz="3733" dirty="0"/>
              <a:t>4B/5B </a:t>
            </a:r>
            <a:r>
              <a:rPr lang="sr-Cyrl-RS" sz="3733" dirty="0" smtClean="0"/>
              <a:t>кодирање</a:t>
            </a:r>
            <a:r>
              <a:rPr lang="en-US" sz="3733" dirty="0" smtClean="0"/>
              <a:t>:</a:t>
            </a:r>
            <a:endParaRPr lang="en-US" sz="3733" dirty="0"/>
          </a:p>
          <a:p>
            <a:pPr lvl="1"/>
            <a:r>
              <a:rPr lang="en-US" sz="3200" dirty="0"/>
              <a:t>0000</a:t>
            </a:r>
            <a:r>
              <a:rPr lang="en-US" sz="3200" dirty="0">
                <a:sym typeface="Wingdings" pitchFamily="2" charset="2"/>
              </a:rPr>
              <a:t>11110, 000101001, 111011100, … 1111</a:t>
            </a:r>
            <a:r>
              <a:rPr lang="en-US" sz="3200" dirty="0" smtClean="0">
                <a:sym typeface="Wingdings" pitchFamily="2" charset="2"/>
              </a:rPr>
              <a:t>11101</a:t>
            </a:r>
            <a:endParaRPr lang="sr-Cyrl-RS" sz="3200" dirty="0" smtClean="0">
              <a:sym typeface="Wingdings" pitchFamily="2" charset="2"/>
            </a:endParaRPr>
          </a:p>
          <a:p>
            <a:pPr lvl="1"/>
            <a:r>
              <a:rPr lang="sr-Cyrl-RS" sz="3200" dirty="0">
                <a:sym typeface="Wingdings" pitchFamily="2" charset="2"/>
              </a:rPr>
              <a:t>Не постоји низ узастопних нула дужи од </a:t>
            </a:r>
            <a:r>
              <a:rPr lang="sr-Cyrl-RS" sz="3200" dirty="0" smtClean="0">
                <a:sym typeface="Wingdings" pitchFamily="2" charset="2"/>
              </a:rPr>
              <a:t>3!</a:t>
            </a:r>
          </a:p>
          <a:p>
            <a:pPr marL="457200" lvl="1" indent="0">
              <a:buNone/>
            </a:pPr>
            <a:r>
              <a:rPr lang="sr-Cyrl-RS" sz="3200" dirty="0" smtClean="0"/>
              <a:t>Порука</a:t>
            </a:r>
            <a:r>
              <a:rPr lang="en-US" sz="3200" dirty="0" smtClean="0"/>
              <a:t>:  1 1 1 1  0 0 0 0  0 0 0 1</a:t>
            </a:r>
            <a:endParaRPr lang="en-US" sz="3200" dirty="0"/>
          </a:p>
        </p:txBody>
      </p:sp>
      <p:grpSp>
        <p:nvGrpSpPr>
          <p:cNvPr id="6" name="Group 5"/>
          <p:cNvGrpSpPr/>
          <p:nvPr/>
        </p:nvGrpSpPr>
        <p:grpSpPr>
          <a:xfrm>
            <a:off x="2731117" y="4497578"/>
            <a:ext cx="8444884" cy="1369823"/>
            <a:chOff x="1927225" y="4083050"/>
            <a:chExt cx="5254625" cy="709613"/>
          </a:xfrm>
        </p:grpSpPr>
        <p:sp>
          <p:nvSpPr>
            <p:cNvPr id="25" name="Line 22"/>
            <p:cNvSpPr>
              <a:spLocks noChangeShapeType="1"/>
            </p:cNvSpPr>
            <p:nvPr/>
          </p:nvSpPr>
          <p:spPr bwMode="auto">
            <a:xfrm>
              <a:off x="1927225" y="4086225"/>
              <a:ext cx="1588" cy="706438"/>
            </a:xfrm>
            <a:prstGeom prst="line">
              <a:avLst/>
            </a:prstGeom>
            <a:noFill/>
            <a:ln w="14288">
              <a:solidFill>
                <a:srgbClr val="000000"/>
              </a:solidFill>
              <a:round/>
              <a:headEnd/>
              <a:tailEnd/>
            </a:ln>
          </p:spPr>
          <p:txBody>
            <a:bodyPr/>
            <a:lstStyle/>
            <a:p>
              <a:endParaRPr lang="en-US" sz="2400"/>
            </a:p>
          </p:txBody>
        </p:sp>
        <p:sp>
          <p:nvSpPr>
            <p:cNvPr id="26" name="Line 23"/>
            <p:cNvSpPr>
              <a:spLocks noChangeShapeType="1"/>
            </p:cNvSpPr>
            <p:nvPr/>
          </p:nvSpPr>
          <p:spPr bwMode="auto">
            <a:xfrm>
              <a:off x="2284413" y="4086225"/>
              <a:ext cx="1587" cy="706438"/>
            </a:xfrm>
            <a:prstGeom prst="line">
              <a:avLst/>
            </a:prstGeom>
            <a:noFill/>
            <a:ln w="14288">
              <a:solidFill>
                <a:srgbClr val="000000"/>
              </a:solidFill>
              <a:round/>
              <a:headEnd/>
              <a:tailEnd/>
            </a:ln>
          </p:spPr>
          <p:txBody>
            <a:bodyPr/>
            <a:lstStyle/>
            <a:p>
              <a:endParaRPr lang="en-US" sz="2400"/>
            </a:p>
          </p:txBody>
        </p:sp>
        <p:sp>
          <p:nvSpPr>
            <p:cNvPr id="27" name="Line 24"/>
            <p:cNvSpPr>
              <a:spLocks noChangeShapeType="1"/>
            </p:cNvSpPr>
            <p:nvPr/>
          </p:nvSpPr>
          <p:spPr bwMode="auto">
            <a:xfrm>
              <a:off x="2633663" y="4086225"/>
              <a:ext cx="6350" cy="706438"/>
            </a:xfrm>
            <a:prstGeom prst="line">
              <a:avLst/>
            </a:prstGeom>
            <a:noFill/>
            <a:ln w="14288">
              <a:solidFill>
                <a:srgbClr val="000000"/>
              </a:solidFill>
              <a:round/>
              <a:headEnd/>
              <a:tailEnd/>
            </a:ln>
          </p:spPr>
          <p:txBody>
            <a:bodyPr/>
            <a:lstStyle/>
            <a:p>
              <a:endParaRPr lang="en-US" sz="2400"/>
            </a:p>
          </p:txBody>
        </p:sp>
        <p:sp>
          <p:nvSpPr>
            <p:cNvPr id="28" name="Line 25"/>
            <p:cNvSpPr>
              <a:spLocks noChangeShapeType="1"/>
            </p:cNvSpPr>
            <p:nvPr/>
          </p:nvSpPr>
          <p:spPr bwMode="auto">
            <a:xfrm>
              <a:off x="2976563" y="4086225"/>
              <a:ext cx="6350" cy="706438"/>
            </a:xfrm>
            <a:prstGeom prst="line">
              <a:avLst/>
            </a:prstGeom>
            <a:noFill/>
            <a:ln w="14288">
              <a:solidFill>
                <a:srgbClr val="000000"/>
              </a:solidFill>
              <a:round/>
              <a:headEnd/>
              <a:tailEnd/>
            </a:ln>
          </p:spPr>
          <p:txBody>
            <a:bodyPr/>
            <a:lstStyle/>
            <a:p>
              <a:endParaRPr lang="en-US" sz="2400"/>
            </a:p>
          </p:txBody>
        </p:sp>
        <p:sp>
          <p:nvSpPr>
            <p:cNvPr id="29" name="Line 26"/>
            <p:cNvSpPr>
              <a:spLocks noChangeShapeType="1"/>
            </p:cNvSpPr>
            <p:nvPr/>
          </p:nvSpPr>
          <p:spPr bwMode="auto">
            <a:xfrm>
              <a:off x="3333750" y="4086225"/>
              <a:ext cx="1588" cy="706438"/>
            </a:xfrm>
            <a:prstGeom prst="line">
              <a:avLst/>
            </a:prstGeom>
            <a:noFill/>
            <a:ln w="14288">
              <a:solidFill>
                <a:srgbClr val="000000"/>
              </a:solidFill>
              <a:round/>
              <a:headEnd/>
              <a:tailEnd/>
            </a:ln>
          </p:spPr>
          <p:txBody>
            <a:bodyPr/>
            <a:lstStyle/>
            <a:p>
              <a:endParaRPr lang="en-US" sz="2400"/>
            </a:p>
          </p:txBody>
        </p:sp>
        <p:sp>
          <p:nvSpPr>
            <p:cNvPr id="30" name="Line 27"/>
            <p:cNvSpPr>
              <a:spLocks noChangeShapeType="1"/>
            </p:cNvSpPr>
            <p:nvPr/>
          </p:nvSpPr>
          <p:spPr bwMode="auto">
            <a:xfrm>
              <a:off x="3676650" y="4086225"/>
              <a:ext cx="1588" cy="706438"/>
            </a:xfrm>
            <a:prstGeom prst="line">
              <a:avLst/>
            </a:prstGeom>
            <a:noFill/>
            <a:ln w="14288">
              <a:solidFill>
                <a:srgbClr val="000000"/>
              </a:solidFill>
              <a:round/>
              <a:headEnd/>
              <a:tailEnd/>
            </a:ln>
          </p:spPr>
          <p:txBody>
            <a:bodyPr/>
            <a:lstStyle/>
            <a:p>
              <a:endParaRPr lang="en-US" sz="2400"/>
            </a:p>
          </p:txBody>
        </p:sp>
        <p:sp>
          <p:nvSpPr>
            <p:cNvPr id="31" name="Line 28"/>
            <p:cNvSpPr>
              <a:spLocks noChangeShapeType="1"/>
            </p:cNvSpPr>
            <p:nvPr/>
          </p:nvSpPr>
          <p:spPr bwMode="auto">
            <a:xfrm>
              <a:off x="4033838" y="4086225"/>
              <a:ext cx="1587" cy="706438"/>
            </a:xfrm>
            <a:prstGeom prst="line">
              <a:avLst/>
            </a:prstGeom>
            <a:noFill/>
            <a:ln w="14288">
              <a:solidFill>
                <a:srgbClr val="000000"/>
              </a:solidFill>
              <a:round/>
              <a:headEnd/>
              <a:tailEnd/>
            </a:ln>
          </p:spPr>
          <p:txBody>
            <a:bodyPr/>
            <a:lstStyle/>
            <a:p>
              <a:endParaRPr lang="en-US" sz="2400"/>
            </a:p>
          </p:txBody>
        </p:sp>
        <p:sp>
          <p:nvSpPr>
            <p:cNvPr id="32" name="Line 29"/>
            <p:cNvSpPr>
              <a:spLocks noChangeShapeType="1"/>
            </p:cNvSpPr>
            <p:nvPr/>
          </p:nvSpPr>
          <p:spPr bwMode="auto">
            <a:xfrm>
              <a:off x="4383088" y="4086225"/>
              <a:ext cx="6350" cy="706438"/>
            </a:xfrm>
            <a:prstGeom prst="line">
              <a:avLst/>
            </a:prstGeom>
            <a:noFill/>
            <a:ln w="14288">
              <a:solidFill>
                <a:srgbClr val="000000"/>
              </a:solidFill>
              <a:round/>
              <a:headEnd/>
              <a:tailEnd/>
            </a:ln>
          </p:spPr>
          <p:txBody>
            <a:bodyPr/>
            <a:lstStyle/>
            <a:p>
              <a:endParaRPr lang="en-US" sz="2400"/>
            </a:p>
          </p:txBody>
        </p:sp>
        <p:sp>
          <p:nvSpPr>
            <p:cNvPr id="33" name="Line 30"/>
            <p:cNvSpPr>
              <a:spLocks noChangeShapeType="1"/>
            </p:cNvSpPr>
            <p:nvPr/>
          </p:nvSpPr>
          <p:spPr bwMode="auto">
            <a:xfrm>
              <a:off x="4725988" y="4086225"/>
              <a:ext cx="6350" cy="706438"/>
            </a:xfrm>
            <a:prstGeom prst="line">
              <a:avLst/>
            </a:prstGeom>
            <a:noFill/>
            <a:ln w="14288">
              <a:solidFill>
                <a:srgbClr val="000000"/>
              </a:solidFill>
              <a:round/>
              <a:headEnd/>
              <a:tailEnd/>
            </a:ln>
          </p:spPr>
          <p:txBody>
            <a:bodyPr/>
            <a:lstStyle/>
            <a:p>
              <a:endParaRPr lang="en-US" sz="2400"/>
            </a:p>
          </p:txBody>
        </p:sp>
        <p:sp>
          <p:nvSpPr>
            <p:cNvPr id="34" name="Line 31"/>
            <p:cNvSpPr>
              <a:spLocks noChangeShapeType="1"/>
            </p:cNvSpPr>
            <p:nvPr/>
          </p:nvSpPr>
          <p:spPr bwMode="auto">
            <a:xfrm>
              <a:off x="5076825" y="4086225"/>
              <a:ext cx="1588" cy="706438"/>
            </a:xfrm>
            <a:prstGeom prst="line">
              <a:avLst/>
            </a:prstGeom>
            <a:noFill/>
            <a:ln w="14288">
              <a:solidFill>
                <a:srgbClr val="000000"/>
              </a:solidFill>
              <a:round/>
              <a:headEnd/>
              <a:tailEnd/>
            </a:ln>
          </p:spPr>
          <p:txBody>
            <a:bodyPr/>
            <a:lstStyle/>
            <a:p>
              <a:endParaRPr lang="en-US" sz="2400"/>
            </a:p>
          </p:txBody>
        </p:sp>
        <p:sp>
          <p:nvSpPr>
            <p:cNvPr id="35" name="Line 32"/>
            <p:cNvSpPr>
              <a:spLocks noChangeShapeType="1"/>
            </p:cNvSpPr>
            <p:nvPr/>
          </p:nvSpPr>
          <p:spPr bwMode="auto">
            <a:xfrm>
              <a:off x="5426075" y="4086225"/>
              <a:ext cx="1588" cy="706438"/>
            </a:xfrm>
            <a:prstGeom prst="line">
              <a:avLst/>
            </a:prstGeom>
            <a:noFill/>
            <a:ln w="14288">
              <a:solidFill>
                <a:srgbClr val="000000"/>
              </a:solidFill>
              <a:round/>
              <a:headEnd/>
              <a:tailEnd/>
            </a:ln>
          </p:spPr>
          <p:txBody>
            <a:bodyPr/>
            <a:lstStyle/>
            <a:p>
              <a:endParaRPr lang="en-US" sz="2400"/>
            </a:p>
          </p:txBody>
        </p:sp>
        <p:sp>
          <p:nvSpPr>
            <p:cNvPr id="36" name="Line 33"/>
            <p:cNvSpPr>
              <a:spLocks noChangeShapeType="1"/>
            </p:cNvSpPr>
            <p:nvPr/>
          </p:nvSpPr>
          <p:spPr bwMode="auto">
            <a:xfrm>
              <a:off x="5784850" y="4083050"/>
              <a:ext cx="1588" cy="706438"/>
            </a:xfrm>
            <a:prstGeom prst="line">
              <a:avLst/>
            </a:prstGeom>
            <a:noFill/>
            <a:ln w="14288">
              <a:solidFill>
                <a:srgbClr val="000000"/>
              </a:solidFill>
              <a:round/>
              <a:headEnd/>
              <a:tailEnd/>
            </a:ln>
          </p:spPr>
          <p:txBody>
            <a:bodyPr/>
            <a:lstStyle/>
            <a:p>
              <a:endParaRPr lang="en-US" sz="2400"/>
            </a:p>
          </p:txBody>
        </p:sp>
        <p:sp>
          <p:nvSpPr>
            <p:cNvPr id="37" name="Line 34"/>
            <p:cNvSpPr>
              <a:spLocks noChangeShapeType="1"/>
            </p:cNvSpPr>
            <p:nvPr/>
          </p:nvSpPr>
          <p:spPr bwMode="auto">
            <a:xfrm>
              <a:off x="6165850" y="4083050"/>
              <a:ext cx="7938" cy="706438"/>
            </a:xfrm>
            <a:prstGeom prst="line">
              <a:avLst/>
            </a:prstGeom>
            <a:noFill/>
            <a:ln w="14288">
              <a:solidFill>
                <a:srgbClr val="000000"/>
              </a:solidFill>
              <a:round/>
              <a:headEnd/>
              <a:tailEnd/>
            </a:ln>
          </p:spPr>
          <p:txBody>
            <a:bodyPr/>
            <a:lstStyle/>
            <a:p>
              <a:endParaRPr lang="en-US" sz="2400"/>
            </a:p>
          </p:txBody>
        </p:sp>
        <p:sp>
          <p:nvSpPr>
            <p:cNvPr id="38" name="Line 35"/>
            <p:cNvSpPr>
              <a:spLocks noChangeShapeType="1"/>
            </p:cNvSpPr>
            <p:nvPr/>
          </p:nvSpPr>
          <p:spPr bwMode="auto">
            <a:xfrm>
              <a:off x="6475413" y="4086225"/>
              <a:ext cx="7937" cy="706438"/>
            </a:xfrm>
            <a:prstGeom prst="line">
              <a:avLst/>
            </a:prstGeom>
            <a:noFill/>
            <a:ln w="14288">
              <a:solidFill>
                <a:srgbClr val="000000"/>
              </a:solidFill>
              <a:round/>
              <a:headEnd/>
              <a:tailEnd/>
            </a:ln>
          </p:spPr>
          <p:txBody>
            <a:bodyPr/>
            <a:lstStyle/>
            <a:p>
              <a:endParaRPr lang="en-US" sz="2400"/>
            </a:p>
          </p:txBody>
        </p:sp>
        <p:sp>
          <p:nvSpPr>
            <p:cNvPr id="39" name="Line 36"/>
            <p:cNvSpPr>
              <a:spLocks noChangeShapeType="1"/>
            </p:cNvSpPr>
            <p:nvPr/>
          </p:nvSpPr>
          <p:spPr bwMode="auto">
            <a:xfrm>
              <a:off x="6832600" y="4086225"/>
              <a:ext cx="1588" cy="706438"/>
            </a:xfrm>
            <a:prstGeom prst="line">
              <a:avLst/>
            </a:prstGeom>
            <a:noFill/>
            <a:ln w="14288">
              <a:solidFill>
                <a:srgbClr val="000000"/>
              </a:solidFill>
              <a:round/>
              <a:headEnd/>
              <a:tailEnd/>
            </a:ln>
          </p:spPr>
          <p:txBody>
            <a:bodyPr/>
            <a:lstStyle/>
            <a:p>
              <a:endParaRPr lang="en-US" sz="2400"/>
            </a:p>
          </p:txBody>
        </p:sp>
        <p:sp>
          <p:nvSpPr>
            <p:cNvPr id="40" name="Line 37"/>
            <p:cNvSpPr>
              <a:spLocks noChangeShapeType="1"/>
            </p:cNvSpPr>
            <p:nvPr/>
          </p:nvSpPr>
          <p:spPr bwMode="auto">
            <a:xfrm>
              <a:off x="7175500" y="4086225"/>
              <a:ext cx="6350" cy="706438"/>
            </a:xfrm>
            <a:prstGeom prst="line">
              <a:avLst/>
            </a:prstGeom>
            <a:noFill/>
            <a:ln w="14288">
              <a:solidFill>
                <a:srgbClr val="000000"/>
              </a:solidFill>
              <a:round/>
              <a:headEnd/>
              <a:tailEnd/>
            </a:ln>
          </p:spPr>
          <p:txBody>
            <a:bodyPr/>
            <a:lstStyle/>
            <a:p>
              <a:endParaRPr lang="en-US" sz="2400"/>
            </a:p>
          </p:txBody>
        </p:sp>
      </p:grpSp>
      <p:sp>
        <p:nvSpPr>
          <p:cNvPr id="42" name="Rectangle 5"/>
          <p:cNvSpPr>
            <a:spLocks noChangeArrowheads="1"/>
          </p:cNvSpPr>
          <p:nvPr/>
        </p:nvSpPr>
        <p:spPr bwMode="auto">
          <a:xfrm>
            <a:off x="1420780" y="3923125"/>
            <a:ext cx="761812" cy="492443"/>
          </a:xfrm>
          <a:prstGeom prst="rect">
            <a:avLst/>
          </a:prstGeom>
          <a:noFill/>
          <a:ln w="9525">
            <a:noFill/>
            <a:miter lim="800000"/>
            <a:headEnd/>
            <a:tailEnd/>
          </a:ln>
        </p:spPr>
        <p:txBody>
          <a:bodyPr wrap="none" lIns="0" tIns="0" rIns="0" bIns="0">
            <a:spAutoFit/>
          </a:bodyPr>
          <a:lstStyle/>
          <a:p>
            <a:pPr algn="l" eaLnBrk="0" hangingPunct="0"/>
            <a:r>
              <a:rPr lang="sr-Cyrl-RS" sz="3200" dirty="0" smtClean="0">
                <a:solidFill>
                  <a:srgbClr val="000000"/>
                </a:solidFill>
              </a:rPr>
              <a:t>Код</a:t>
            </a:r>
            <a:r>
              <a:rPr lang="en-US" sz="3200" dirty="0" smtClean="0">
                <a:solidFill>
                  <a:srgbClr val="000000"/>
                </a:solidFill>
              </a:rPr>
              <a:t>:</a:t>
            </a:r>
            <a:endParaRPr lang="en-US" sz="3200" dirty="0"/>
          </a:p>
        </p:txBody>
      </p:sp>
      <p:sp>
        <p:nvSpPr>
          <p:cNvPr id="43" name="Rectangle 5"/>
          <p:cNvSpPr>
            <a:spLocks noChangeArrowheads="1"/>
          </p:cNvSpPr>
          <p:nvPr/>
        </p:nvSpPr>
        <p:spPr bwMode="auto">
          <a:xfrm>
            <a:off x="939800" y="4896070"/>
            <a:ext cx="1535677" cy="574453"/>
          </a:xfrm>
          <a:prstGeom prst="rect">
            <a:avLst/>
          </a:prstGeom>
          <a:noFill/>
          <a:ln w="9525">
            <a:noFill/>
            <a:miter lim="800000"/>
            <a:headEnd/>
            <a:tailEnd/>
          </a:ln>
        </p:spPr>
        <p:txBody>
          <a:bodyPr wrap="none" lIns="0" tIns="0" rIns="0" bIns="0">
            <a:spAutoFit/>
          </a:bodyPr>
          <a:lstStyle/>
          <a:p>
            <a:pPr algn="l" eaLnBrk="0" hangingPunct="0"/>
            <a:r>
              <a:rPr lang="sr-Cyrl-RS" sz="3733" dirty="0" smtClean="0">
                <a:solidFill>
                  <a:srgbClr val="000000"/>
                </a:solidFill>
              </a:rPr>
              <a:t>Сигнал</a:t>
            </a:r>
            <a:r>
              <a:rPr lang="en-US" sz="3733" dirty="0" smtClean="0">
                <a:solidFill>
                  <a:srgbClr val="000000"/>
                </a:solidFill>
              </a:rPr>
              <a:t>:</a:t>
            </a:r>
            <a:endParaRPr lang="en-US" sz="3733" dirty="0"/>
          </a:p>
        </p:txBody>
      </p:sp>
      <p:sp>
        <p:nvSpPr>
          <p:cNvPr id="7" name="TextBox 6"/>
          <p:cNvSpPr txBox="1"/>
          <p:nvPr/>
        </p:nvSpPr>
        <p:spPr>
          <a:xfrm>
            <a:off x="2731115" y="3890865"/>
            <a:ext cx="8851285" cy="666786"/>
          </a:xfrm>
          <a:prstGeom prst="rect">
            <a:avLst/>
          </a:prstGeom>
          <a:noFill/>
        </p:spPr>
        <p:txBody>
          <a:bodyPr wrap="square" rtlCol="0" anchor="ctr">
            <a:spAutoFit/>
          </a:bodyPr>
          <a:lstStyle/>
          <a:p>
            <a:r>
              <a:rPr lang="en-US" sz="3733" dirty="0"/>
              <a:t>1   1   1   0   1   1   1   1   1   0   0   1   0   0   1 </a:t>
            </a:r>
          </a:p>
        </p:txBody>
      </p:sp>
      <p:sp>
        <p:nvSpPr>
          <p:cNvPr id="8" name="Freeform 7"/>
          <p:cNvSpPr/>
          <p:nvPr/>
        </p:nvSpPr>
        <p:spPr>
          <a:xfrm>
            <a:off x="2730500" y="4749800"/>
            <a:ext cx="8458200" cy="914400"/>
          </a:xfrm>
          <a:custGeom>
            <a:avLst/>
            <a:gdLst>
              <a:gd name="connsiteX0" fmla="*/ 0 w 6572250"/>
              <a:gd name="connsiteY0" fmla="*/ 1019175 h 1038225"/>
              <a:gd name="connsiteX1" fmla="*/ 428625 w 6572250"/>
              <a:gd name="connsiteY1" fmla="*/ 1019175 h 1038225"/>
              <a:gd name="connsiteX2" fmla="*/ 428625 w 6572250"/>
              <a:gd name="connsiteY2" fmla="*/ 9525 h 1038225"/>
              <a:gd name="connsiteX3" fmla="*/ 876300 w 6572250"/>
              <a:gd name="connsiteY3" fmla="*/ 9525 h 1038225"/>
              <a:gd name="connsiteX4" fmla="*/ 876300 w 6572250"/>
              <a:gd name="connsiteY4" fmla="*/ 1028700 h 1038225"/>
              <a:gd name="connsiteX5" fmla="*/ 1314450 w 6572250"/>
              <a:gd name="connsiteY5" fmla="*/ 1028700 h 1038225"/>
              <a:gd name="connsiteX6" fmla="*/ 1314450 w 6572250"/>
              <a:gd name="connsiteY6" fmla="*/ 19050 h 1038225"/>
              <a:gd name="connsiteX7" fmla="*/ 2143125 w 6572250"/>
              <a:gd name="connsiteY7" fmla="*/ 19050 h 1038225"/>
              <a:gd name="connsiteX8" fmla="*/ 2143125 w 6572250"/>
              <a:gd name="connsiteY8" fmla="*/ 1028700 h 1038225"/>
              <a:gd name="connsiteX9" fmla="*/ 2571750 w 6572250"/>
              <a:gd name="connsiteY9" fmla="*/ 1028700 h 1038225"/>
              <a:gd name="connsiteX10" fmla="*/ 2571750 w 6572250"/>
              <a:gd name="connsiteY10" fmla="*/ 19050 h 1038225"/>
              <a:gd name="connsiteX11" fmla="*/ 2971800 w 6572250"/>
              <a:gd name="connsiteY11" fmla="*/ 19050 h 1038225"/>
              <a:gd name="connsiteX12" fmla="*/ 2971800 w 6572250"/>
              <a:gd name="connsiteY12" fmla="*/ 1028700 h 1038225"/>
              <a:gd name="connsiteX13" fmla="*/ 3429000 w 6572250"/>
              <a:gd name="connsiteY13" fmla="*/ 1028700 h 1038225"/>
              <a:gd name="connsiteX14" fmla="*/ 3429000 w 6572250"/>
              <a:gd name="connsiteY14" fmla="*/ 19050 h 1038225"/>
              <a:gd name="connsiteX15" fmla="*/ 3829050 w 6572250"/>
              <a:gd name="connsiteY15" fmla="*/ 19050 h 1038225"/>
              <a:gd name="connsiteX16" fmla="*/ 3829050 w 6572250"/>
              <a:gd name="connsiteY16" fmla="*/ 1028700 h 1038225"/>
              <a:gd name="connsiteX17" fmla="*/ 5133975 w 6572250"/>
              <a:gd name="connsiteY17" fmla="*/ 1028700 h 1038225"/>
              <a:gd name="connsiteX18" fmla="*/ 5133975 w 6572250"/>
              <a:gd name="connsiteY18" fmla="*/ 0 h 1038225"/>
              <a:gd name="connsiteX19" fmla="*/ 6391275 w 6572250"/>
              <a:gd name="connsiteY19" fmla="*/ 0 h 1038225"/>
              <a:gd name="connsiteX20" fmla="*/ 6391275 w 6572250"/>
              <a:gd name="connsiteY20" fmla="*/ 1038225 h 1038225"/>
              <a:gd name="connsiteX21" fmla="*/ 6572250 w 6572250"/>
              <a:gd name="connsiteY21" fmla="*/ 1038225 h 1038225"/>
              <a:gd name="connsiteX22" fmla="*/ 6572250 w 6572250"/>
              <a:gd name="connsiteY22" fmla="*/ 1028700 h 1038225"/>
              <a:gd name="connsiteX0" fmla="*/ 0 w 6343650"/>
              <a:gd name="connsiteY0" fmla="*/ 1028700 h 1038225"/>
              <a:gd name="connsiteX1" fmla="*/ 200025 w 6343650"/>
              <a:gd name="connsiteY1" fmla="*/ 1019175 h 1038225"/>
              <a:gd name="connsiteX2" fmla="*/ 200025 w 6343650"/>
              <a:gd name="connsiteY2" fmla="*/ 9525 h 1038225"/>
              <a:gd name="connsiteX3" fmla="*/ 647700 w 6343650"/>
              <a:gd name="connsiteY3" fmla="*/ 9525 h 1038225"/>
              <a:gd name="connsiteX4" fmla="*/ 647700 w 6343650"/>
              <a:gd name="connsiteY4" fmla="*/ 1028700 h 1038225"/>
              <a:gd name="connsiteX5" fmla="*/ 1085850 w 6343650"/>
              <a:gd name="connsiteY5" fmla="*/ 1028700 h 1038225"/>
              <a:gd name="connsiteX6" fmla="*/ 1085850 w 6343650"/>
              <a:gd name="connsiteY6" fmla="*/ 19050 h 1038225"/>
              <a:gd name="connsiteX7" fmla="*/ 1914525 w 6343650"/>
              <a:gd name="connsiteY7" fmla="*/ 19050 h 1038225"/>
              <a:gd name="connsiteX8" fmla="*/ 1914525 w 6343650"/>
              <a:gd name="connsiteY8" fmla="*/ 1028700 h 1038225"/>
              <a:gd name="connsiteX9" fmla="*/ 2343150 w 6343650"/>
              <a:gd name="connsiteY9" fmla="*/ 1028700 h 1038225"/>
              <a:gd name="connsiteX10" fmla="*/ 2343150 w 6343650"/>
              <a:gd name="connsiteY10" fmla="*/ 19050 h 1038225"/>
              <a:gd name="connsiteX11" fmla="*/ 2743200 w 6343650"/>
              <a:gd name="connsiteY11" fmla="*/ 19050 h 1038225"/>
              <a:gd name="connsiteX12" fmla="*/ 2743200 w 6343650"/>
              <a:gd name="connsiteY12" fmla="*/ 1028700 h 1038225"/>
              <a:gd name="connsiteX13" fmla="*/ 3200400 w 6343650"/>
              <a:gd name="connsiteY13" fmla="*/ 1028700 h 1038225"/>
              <a:gd name="connsiteX14" fmla="*/ 3200400 w 6343650"/>
              <a:gd name="connsiteY14" fmla="*/ 19050 h 1038225"/>
              <a:gd name="connsiteX15" fmla="*/ 3600450 w 6343650"/>
              <a:gd name="connsiteY15" fmla="*/ 19050 h 1038225"/>
              <a:gd name="connsiteX16" fmla="*/ 3600450 w 6343650"/>
              <a:gd name="connsiteY16" fmla="*/ 1028700 h 1038225"/>
              <a:gd name="connsiteX17" fmla="*/ 4905375 w 6343650"/>
              <a:gd name="connsiteY17" fmla="*/ 1028700 h 1038225"/>
              <a:gd name="connsiteX18" fmla="*/ 4905375 w 6343650"/>
              <a:gd name="connsiteY18" fmla="*/ 0 h 1038225"/>
              <a:gd name="connsiteX19" fmla="*/ 6162675 w 6343650"/>
              <a:gd name="connsiteY19" fmla="*/ 0 h 1038225"/>
              <a:gd name="connsiteX20" fmla="*/ 6162675 w 6343650"/>
              <a:gd name="connsiteY20" fmla="*/ 1038225 h 1038225"/>
              <a:gd name="connsiteX21" fmla="*/ 6343650 w 6343650"/>
              <a:gd name="connsiteY21" fmla="*/ 1038225 h 1038225"/>
              <a:gd name="connsiteX22" fmla="*/ 6343650 w 6343650"/>
              <a:gd name="connsiteY22" fmla="*/ 102870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43650" h="1038225">
                <a:moveTo>
                  <a:pt x="0" y="1028700"/>
                </a:moveTo>
                <a:lnTo>
                  <a:pt x="200025" y="1019175"/>
                </a:lnTo>
                <a:lnTo>
                  <a:pt x="200025" y="9525"/>
                </a:lnTo>
                <a:lnTo>
                  <a:pt x="647700" y="9525"/>
                </a:lnTo>
                <a:lnTo>
                  <a:pt x="647700" y="1028700"/>
                </a:lnTo>
                <a:lnTo>
                  <a:pt x="1085850" y="1028700"/>
                </a:lnTo>
                <a:lnTo>
                  <a:pt x="1085850" y="19050"/>
                </a:lnTo>
                <a:lnTo>
                  <a:pt x="1914525" y="19050"/>
                </a:lnTo>
                <a:lnTo>
                  <a:pt x="1914525" y="1028700"/>
                </a:lnTo>
                <a:lnTo>
                  <a:pt x="2343150" y="1028700"/>
                </a:lnTo>
                <a:lnTo>
                  <a:pt x="2343150" y="19050"/>
                </a:lnTo>
                <a:lnTo>
                  <a:pt x="2743200" y="19050"/>
                </a:lnTo>
                <a:lnTo>
                  <a:pt x="2743200" y="1028700"/>
                </a:lnTo>
                <a:lnTo>
                  <a:pt x="3200400" y="1028700"/>
                </a:lnTo>
                <a:lnTo>
                  <a:pt x="3200400" y="19050"/>
                </a:lnTo>
                <a:lnTo>
                  <a:pt x="3600450" y="19050"/>
                </a:lnTo>
                <a:lnTo>
                  <a:pt x="3600450" y="1028700"/>
                </a:lnTo>
                <a:lnTo>
                  <a:pt x="4905375" y="1028700"/>
                </a:lnTo>
                <a:lnTo>
                  <a:pt x="4905375" y="0"/>
                </a:lnTo>
                <a:lnTo>
                  <a:pt x="6162675" y="0"/>
                </a:lnTo>
                <a:lnTo>
                  <a:pt x="6162675" y="1038225"/>
                </a:lnTo>
                <a:lnTo>
                  <a:pt x="6343650" y="1038225"/>
                </a:lnTo>
                <a:lnTo>
                  <a:pt x="6343650" y="1028700"/>
                </a:lnTo>
              </a:path>
            </a:pathLst>
          </a:custGeom>
          <a:noFill/>
          <a:ln>
            <a:solidFill>
              <a:schemeClr val="accent3">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Slide Number Placeholder 1"/>
          <p:cNvSpPr>
            <a:spLocks noGrp="1"/>
          </p:cNvSpPr>
          <p:nvPr>
            <p:ph type="sldNum" sz="quarter" idx="12"/>
          </p:nvPr>
        </p:nvSpPr>
        <p:spPr/>
        <p:txBody>
          <a:bodyPr/>
          <a:lstStyle/>
          <a:p>
            <a:fld id="{0B2C1225-ADCC-464A-9CFC-236159A2E701}" type="slidenum">
              <a:rPr lang="sr-Latn-RS" smtClean="0"/>
              <a:t>56</a:t>
            </a:fld>
            <a:endParaRPr lang="sr-Latn-RS"/>
          </a:p>
        </p:txBody>
      </p:sp>
    </p:spTree>
    <p:extLst>
      <p:ext uri="{BB962C8B-B14F-4D97-AF65-F5344CB8AC3E}">
        <p14:creationId xmlns:p14="http://schemas.microsoft.com/office/powerpoint/2010/main" val="16458571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Модулација преко носача </a:t>
            </a:r>
            <a:r>
              <a:rPr lang="sr-Latn-RS" dirty="0" smtClean="0"/>
              <a:t>(passband)</a:t>
            </a:r>
            <a:endParaRPr lang="en-US" dirty="0"/>
          </a:p>
        </p:txBody>
      </p:sp>
      <p:sp>
        <p:nvSpPr>
          <p:cNvPr id="6" name="Text Placeholder 5"/>
          <p:cNvSpPr>
            <a:spLocks noGrp="1"/>
          </p:cNvSpPr>
          <p:nvPr>
            <p:ph type="body" sz="quarter" idx="12"/>
          </p:nvPr>
        </p:nvSpPr>
        <p:spPr>
          <a:xfrm>
            <a:off x="304800" y="1397000"/>
            <a:ext cx="10237694" cy="4775200"/>
          </a:xfrm>
        </p:spPr>
        <p:txBody>
          <a:bodyPr>
            <a:normAutofit fontScale="92500"/>
          </a:bodyPr>
          <a:lstStyle/>
          <a:p>
            <a:r>
              <a:rPr lang="sr-Cyrl-RS" sz="3733" dirty="0" smtClean="0"/>
              <a:t>Претходни типови модулације су били директни (</a:t>
            </a:r>
            <a:r>
              <a:rPr lang="sr-Latn-RS" sz="3733" dirty="0" smtClean="0"/>
              <a:t>baseband)</a:t>
            </a:r>
          </a:p>
          <a:p>
            <a:pPr lvl="1"/>
            <a:r>
              <a:rPr lang="sr-Cyrl-RS" sz="3333" dirty="0" smtClean="0"/>
              <a:t>Сигнал се на жицу шаље директно</a:t>
            </a:r>
          </a:p>
          <a:p>
            <a:pPr lvl="1"/>
            <a:r>
              <a:rPr lang="sr-Cyrl-RS" sz="3333" dirty="0" smtClean="0"/>
              <a:t>Фреквенције дигиталног и аналогног сигнала су исте</a:t>
            </a:r>
          </a:p>
          <a:p>
            <a:r>
              <a:rPr lang="sr-Cyrl-RS" sz="3800" dirty="0" smtClean="0"/>
              <a:t>Ово није могуће код оптике и бежичних сигнала</a:t>
            </a:r>
            <a:endParaRPr lang="en-US" sz="3800" dirty="0"/>
          </a:p>
          <a:p>
            <a:pPr lvl="1"/>
            <a:r>
              <a:rPr lang="sr-Cyrl-RS" sz="3200" dirty="0" smtClean="0"/>
              <a:t>Због тога што раде на много високим фреквенцијама</a:t>
            </a:r>
            <a:endParaRPr lang="en-US" sz="3200" dirty="0"/>
          </a:p>
          <a:p>
            <a:r>
              <a:rPr lang="sr-Cyrl-RS" sz="3733" u="sng" dirty="0" smtClean="0"/>
              <a:t>Модулација преко носача</a:t>
            </a:r>
            <a:r>
              <a:rPr lang="sr-Cyrl-RS" sz="3733" dirty="0" smtClean="0"/>
              <a:t> користи другачију (индиректну) репрезентацију сигнала</a:t>
            </a:r>
            <a:endParaRPr lang="en-US" sz="3733" dirty="0"/>
          </a:p>
        </p:txBody>
      </p:sp>
      <p:sp>
        <p:nvSpPr>
          <p:cNvPr id="3" name="Slide Number Placeholder 2"/>
          <p:cNvSpPr>
            <a:spLocks noGrp="1"/>
          </p:cNvSpPr>
          <p:nvPr>
            <p:ph type="sldNum" sz="quarter" idx="11"/>
          </p:nvPr>
        </p:nvSpPr>
        <p:spPr/>
        <p:txBody>
          <a:bodyPr/>
          <a:lstStyle/>
          <a:p>
            <a:fld id="{E7CA9478-788D-42C7-BC35-88005760C6DD}" type="slidenum">
              <a:rPr lang="en-US" smtClean="0"/>
              <a:t>57</a:t>
            </a:fld>
            <a:endParaRPr lang="en-US"/>
          </a:p>
        </p:txBody>
      </p:sp>
    </p:spTree>
    <p:extLst>
      <p:ext uri="{BB962C8B-B14F-4D97-AF65-F5344CB8AC3E}">
        <p14:creationId xmlns:p14="http://schemas.microsoft.com/office/powerpoint/2010/main" val="28334781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Модулација преко носача </a:t>
            </a:r>
            <a:r>
              <a:rPr lang="sr-Latn-RS" dirty="0"/>
              <a:t>(passband</a:t>
            </a:r>
            <a:r>
              <a:rPr lang="sr-Latn-RS" dirty="0" smtClean="0"/>
              <a:t>)</a:t>
            </a:r>
            <a:r>
              <a:rPr lang="sr-Cyrl-RS" dirty="0" smtClean="0"/>
              <a:t> (2)</a:t>
            </a:r>
            <a:endParaRPr lang="en-US" dirty="0"/>
          </a:p>
        </p:txBody>
      </p:sp>
      <p:sp>
        <p:nvSpPr>
          <p:cNvPr id="6" name="Text Placeholder 5"/>
          <p:cNvSpPr>
            <a:spLocks noGrp="1"/>
          </p:cNvSpPr>
          <p:nvPr>
            <p:ph type="body" sz="quarter" idx="12"/>
          </p:nvPr>
        </p:nvSpPr>
        <p:spPr/>
        <p:txBody>
          <a:bodyPr>
            <a:normAutofit/>
          </a:bodyPr>
          <a:lstStyle/>
          <a:p>
            <a:r>
              <a:rPr lang="sr-Cyrl-RS" sz="3733" dirty="0" smtClean="0"/>
              <a:t>Сигнал </a:t>
            </a:r>
            <a:r>
              <a:rPr lang="sr-Cyrl-RS" sz="3733" u="sng" dirty="0" smtClean="0"/>
              <a:t>носач</a:t>
            </a:r>
            <a:r>
              <a:rPr lang="sr-Cyrl-RS" sz="3733" dirty="0" smtClean="0"/>
              <a:t> осцилира на жељеној фреквенцији</a:t>
            </a:r>
            <a:endParaRPr lang="en-US" sz="3733" dirty="0"/>
          </a:p>
          <a:p>
            <a:endParaRPr lang="en-US" sz="3733" dirty="0"/>
          </a:p>
          <a:p>
            <a:endParaRPr lang="en-US" sz="3733" dirty="0"/>
          </a:p>
          <a:p>
            <a:r>
              <a:rPr lang="sr-Cyrl-RS" sz="3733" dirty="0" smtClean="0"/>
              <a:t>А потом се модулира променом</a:t>
            </a:r>
            <a:r>
              <a:rPr lang="en-US" sz="3733" dirty="0" smtClean="0"/>
              <a:t>:</a:t>
            </a:r>
            <a:endParaRPr lang="en-US" sz="3733" dirty="0"/>
          </a:p>
          <a:p>
            <a:pPr lvl="1"/>
            <a:r>
              <a:rPr lang="sr-Cyrl-RS" sz="3200" dirty="0" smtClean="0"/>
              <a:t>Амплитуде, фреквенције или фазе</a:t>
            </a:r>
            <a:endParaRPr lang="en-US" sz="3200" dirty="0"/>
          </a:p>
        </p:txBody>
      </p:sp>
      <p:grpSp>
        <p:nvGrpSpPr>
          <p:cNvPr id="3" name="Group 2"/>
          <p:cNvGrpSpPr/>
          <p:nvPr/>
        </p:nvGrpSpPr>
        <p:grpSpPr>
          <a:xfrm>
            <a:off x="812800" y="2717800"/>
            <a:ext cx="6756400" cy="812800"/>
            <a:chOff x="209550" y="2981325"/>
            <a:chExt cx="5067300" cy="609600"/>
          </a:xfrm>
        </p:grpSpPr>
        <p:pic>
          <p:nvPicPr>
            <p:cNvPr id="8" name="Picture 4" descr="http://upload.wikimedia.org/wikipedia/commons/thumb/4/45/Sine_waves_different_phase.svg/1000px-Sine_waves_different_phase.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5215" b="78210"/>
            <a:stretch/>
          </p:blipFill>
          <p:spPr bwMode="auto">
            <a:xfrm>
              <a:off x="2743200" y="2981325"/>
              <a:ext cx="2533650" cy="609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4" descr="http://upload.wikimedia.org/wikipedia/commons/thumb/4/45/Sine_waves_different_phase.svg/1000px-Sine_waves_different_phase.svg.png"/>
            <p:cNvPicPr>
              <a:picLocks noChangeAspect="1" noChangeArrowheads="1"/>
            </p:cNvPicPr>
            <p:nvPr/>
          </p:nvPicPr>
          <p:blipFill rotWithShape="1">
            <a:blip r:embed="rId2">
              <a:extLst>
                <a:ext uri="{28A0092B-C50C-407E-A947-70E740481C1C}">
                  <a14:useLocalDpi xmlns:a14="http://schemas.microsoft.com/office/drawing/2010/main" val="0"/>
                </a:ext>
              </a:extLst>
            </a:blip>
            <a:srcRect l="5215" b="78210"/>
            <a:stretch/>
          </p:blipFill>
          <p:spPr bwMode="auto">
            <a:xfrm>
              <a:off x="209550" y="2981325"/>
              <a:ext cx="2533650" cy="609600"/>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4" name="Slide Number Placeholder 3"/>
          <p:cNvSpPr>
            <a:spLocks noGrp="1"/>
          </p:cNvSpPr>
          <p:nvPr>
            <p:ph type="sldNum" sz="quarter" idx="11"/>
          </p:nvPr>
        </p:nvSpPr>
        <p:spPr/>
        <p:txBody>
          <a:bodyPr/>
          <a:lstStyle/>
          <a:p>
            <a:fld id="{E7CA9478-788D-42C7-BC35-88005760C6DD}" type="slidenum">
              <a:rPr lang="en-US" smtClean="0"/>
              <a:t>58</a:t>
            </a:fld>
            <a:endParaRPr lang="en-US"/>
          </a:p>
        </p:txBody>
      </p:sp>
    </p:spTree>
    <p:extLst>
      <p:ext uri="{BB962C8B-B14F-4D97-AF65-F5344CB8AC3E}">
        <p14:creationId xmlns:p14="http://schemas.microsoft.com/office/powerpoint/2010/main" val="40220330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Модулација преко носача </a:t>
            </a:r>
            <a:r>
              <a:rPr lang="sr-Latn-RS" dirty="0"/>
              <a:t>(passband</a:t>
            </a:r>
            <a:r>
              <a:rPr lang="sr-Latn-RS" dirty="0" smtClean="0"/>
              <a:t>)</a:t>
            </a:r>
            <a:r>
              <a:rPr lang="sr-Cyrl-RS" dirty="0" smtClean="0"/>
              <a:t> </a:t>
            </a:r>
            <a:r>
              <a:rPr lang="en-US" dirty="0" smtClean="0"/>
              <a:t>(3)</a:t>
            </a:r>
            <a:endParaRPr lang="en-US" dirty="0"/>
          </a:p>
        </p:txBody>
      </p:sp>
      <p:grpSp>
        <p:nvGrpSpPr>
          <p:cNvPr id="10" name="Group 9"/>
          <p:cNvGrpSpPr/>
          <p:nvPr/>
        </p:nvGrpSpPr>
        <p:grpSpPr>
          <a:xfrm>
            <a:off x="677488" y="1498599"/>
            <a:ext cx="10701713" cy="4645457"/>
            <a:chOff x="-918993" y="3457575"/>
            <a:chExt cx="6429205" cy="2790825"/>
          </a:xfrm>
        </p:grpSpPr>
        <p:grpSp>
          <p:nvGrpSpPr>
            <p:cNvPr id="11" name="Group 6"/>
            <p:cNvGrpSpPr/>
            <p:nvPr/>
          </p:nvGrpSpPr>
          <p:grpSpPr>
            <a:xfrm>
              <a:off x="1171575" y="3457575"/>
              <a:ext cx="4338637" cy="2790825"/>
              <a:chOff x="2447925" y="1304925"/>
              <a:chExt cx="4338637" cy="2790825"/>
            </a:xfrm>
          </p:grpSpPr>
          <p:pic>
            <p:nvPicPr>
              <p:cNvPr id="16" name="Picture 2"/>
              <p:cNvPicPr>
                <a:picLocks noChangeAspect="1" noChangeArrowheads="1"/>
              </p:cNvPicPr>
              <p:nvPr/>
            </p:nvPicPr>
            <p:blipFill>
              <a:blip r:embed="rId3" cstate="print"/>
              <a:srcRect l="6445" t="1111" r="4688" b="81111"/>
              <a:stretch>
                <a:fillRect/>
              </a:stretch>
            </p:blipFill>
            <p:spPr bwMode="auto">
              <a:xfrm>
                <a:off x="2447925" y="1304925"/>
                <a:ext cx="4333875" cy="762000"/>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6445" t="20222" r="4688" b="60889"/>
              <a:stretch>
                <a:fillRect/>
              </a:stretch>
            </p:blipFill>
            <p:spPr bwMode="auto">
              <a:xfrm>
                <a:off x="2447925" y="1990725"/>
                <a:ext cx="4333875" cy="809625"/>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srcRect l="6445" t="45556" r="4688" b="34000"/>
              <a:stretch>
                <a:fillRect/>
              </a:stretch>
            </p:blipFill>
            <p:spPr bwMode="auto">
              <a:xfrm>
                <a:off x="2447925" y="2686050"/>
                <a:ext cx="4333875" cy="87630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l="6445" t="74223" r="4688" b="12666"/>
              <a:stretch>
                <a:fillRect/>
              </a:stretch>
            </p:blipFill>
            <p:spPr bwMode="auto">
              <a:xfrm>
                <a:off x="2452687" y="3533775"/>
                <a:ext cx="4333875" cy="561975"/>
              </a:xfrm>
              <a:prstGeom prst="rect">
                <a:avLst/>
              </a:prstGeom>
              <a:noFill/>
              <a:ln w="9525">
                <a:noFill/>
                <a:miter lim="800000"/>
                <a:headEnd/>
                <a:tailEnd/>
              </a:ln>
            </p:spPr>
          </p:pic>
        </p:grpSp>
        <p:sp>
          <p:nvSpPr>
            <p:cNvPr id="12" name="TextBox 11"/>
            <p:cNvSpPr txBox="1"/>
            <p:nvPr/>
          </p:nvSpPr>
          <p:spPr>
            <a:xfrm>
              <a:off x="-918993" y="3640689"/>
              <a:ext cx="1385063" cy="302044"/>
            </a:xfrm>
            <a:prstGeom prst="rect">
              <a:avLst/>
            </a:prstGeom>
            <a:noFill/>
          </p:spPr>
          <p:txBody>
            <a:bodyPr wrap="none" rtlCol="0">
              <a:spAutoFit/>
            </a:bodyPr>
            <a:lstStyle/>
            <a:p>
              <a:r>
                <a:rPr lang="en-US" sz="2667" dirty="0"/>
                <a:t>NRZ </a:t>
              </a:r>
              <a:r>
                <a:rPr lang="sr-Cyrl-RS" sz="2667" dirty="0" smtClean="0"/>
                <a:t>кодирање</a:t>
              </a:r>
              <a:endParaRPr lang="en-US" sz="2667" dirty="0"/>
            </a:p>
          </p:txBody>
        </p:sp>
        <p:sp>
          <p:nvSpPr>
            <p:cNvPr id="13" name="TextBox 12"/>
            <p:cNvSpPr txBox="1"/>
            <p:nvPr/>
          </p:nvSpPr>
          <p:spPr>
            <a:xfrm>
              <a:off x="-918993" y="4410075"/>
              <a:ext cx="2239423" cy="302044"/>
            </a:xfrm>
            <a:prstGeom prst="rect">
              <a:avLst/>
            </a:prstGeom>
            <a:noFill/>
          </p:spPr>
          <p:txBody>
            <a:bodyPr wrap="none" rtlCol="0">
              <a:spAutoFit/>
            </a:bodyPr>
            <a:lstStyle/>
            <a:p>
              <a:r>
                <a:rPr lang="sr-Cyrl-RS" sz="2667" dirty="0" smtClean="0"/>
                <a:t>Амплитудна модулација</a:t>
              </a:r>
              <a:endParaRPr lang="en-US" sz="2667" dirty="0"/>
            </a:p>
          </p:txBody>
        </p:sp>
        <p:sp>
          <p:nvSpPr>
            <p:cNvPr id="14" name="TextBox 13"/>
            <p:cNvSpPr txBox="1"/>
            <p:nvPr/>
          </p:nvSpPr>
          <p:spPr>
            <a:xfrm>
              <a:off x="-918993" y="5143500"/>
              <a:ext cx="2053789" cy="302044"/>
            </a:xfrm>
            <a:prstGeom prst="rect">
              <a:avLst/>
            </a:prstGeom>
            <a:noFill/>
          </p:spPr>
          <p:txBody>
            <a:bodyPr wrap="none" rtlCol="0">
              <a:spAutoFit/>
            </a:bodyPr>
            <a:lstStyle/>
            <a:p>
              <a:r>
                <a:rPr lang="sr-Cyrl-RS" sz="2667" dirty="0" smtClean="0"/>
                <a:t>Фреквенциона модул.</a:t>
              </a:r>
              <a:endParaRPr lang="en-US" sz="2667" dirty="0"/>
            </a:p>
          </p:txBody>
        </p:sp>
        <p:sp>
          <p:nvSpPr>
            <p:cNvPr id="15" name="TextBox 14"/>
            <p:cNvSpPr txBox="1"/>
            <p:nvPr/>
          </p:nvSpPr>
          <p:spPr>
            <a:xfrm>
              <a:off x="-918993" y="5895975"/>
              <a:ext cx="1708063" cy="302044"/>
            </a:xfrm>
            <a:prstGeom prst="rect">
              <a:avLst/>
            </a:prstGeom>
            <a:noFill/>
          </p:spPr>
          <p:txBody>
            <a:bodyPr wrap="none" rtlCol="0">
              <a:spAutoFit/>
            </a:bodyPr>
            <a:lstStyle/>
            <a:p>
              <a:r>
                <a:rPr lang="sr-Cyrl-RS" sz="2667" dirty="0" smtClean="0"/>
                <a:t>Фазна модулација</a:t>
              </a:r>
              <a:endParaRPr lang="en-US" sz="2667" dirty="0"/>
            </a:p>
          </p:txBody>
        </p:sp>
      </p:grpSp>
      <p:sp>
        <p:nvSpPr>
          <p:cNvPr id="3" name="Slide Number Placeholder 2"/>
          <p:cNvSpPr>
            <a:spLocks noGrp="1"/>
          </p:cNvSpPr>
          <p:nvPr>
            <p:ph type="sldNum" sz="quarter" idx="12"/>
          </p:nvPr>
        </p:nvSpPr>
        <p:spPr/>
        <p:txBody>
          <a:bodyPr/>
          <a:lstStyle/>
          <a:p>
            <a:fld id="{0B2C1225-ADCC-464A-9CFC-236159A2E701}" type="slidenum">
              <a:rPr lang="sr-Latn-RS" smtClean="0"/>
              <a:t>59</a:t>
            </a:fld>
            <a:endParaRPr lang="sr-Latn-RS"/>
          </a:p>
        </p:txBody>
      </p:sp>
    </p:spTree>
    <p:extLst>
      <p:ext uri="{BB962C8B-B14F-4D97-AF65-F5344CB8AC3E}">
        <p14:creationId xmlns:p14="http://schemas.microsoft.com/office/powerpoint/2010/main" val="936306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Поједностављени модел</a:t>
            </a:r>
            <a:endParaRPr lang="en-US" dirty="0"/>
          </a:p>
        </p:txBody>
      </p:sp>
      <p:sp>
        <p:nvSpPr>
          <p:cNvPr id="5" name="Text Placeholder 4"/>
          <p:cNvSpPr>
            <a:spLocks noGrp="1"/>
          </p:cNvSpPr>
          <p:nvPr>
            <p:ph idx="1"/>
          </p:nvPr>
        </p:nvSpPr>
        <p:spPr/>
        <p:txBody>
          <a:bodyPr>
            <a:normAutofit/>
          </a:bodyPr>
          <a:lstStyle/>
          <a:p>
            <a:r>
              <a:rPr lang="sr-Cyrl-RS" dirty="0" smtClean="0"/>
              <a:t>Уопштени физички канал</a:t>
            </a:r>
            <a:r>
              <a:rPr lang="sr-Latn-RS" dirty="0" smtClean="0"/>
              <a:t> – </a:t>
            </a:r>
            <a:r>
              <a:rPr lang="sr-Cyrl-RS" dirty="0" smtClean="0"/>
              <a:t>карактеристике:</a:t>
            </a:r>
            <a:endParaRPr lang="en-US" dirty="0" smtClean="0"/>
          </a:p>
          <a:p>
            <a:pPr lvl="1"/>
            <a:r>
              <a:rPr lang="sr-Cyrl-RS" u="sng" dirty="0" smtClean="0"/>
              <a:t>Проток</a:t>
            </a:r>
            <a:r>
              <a:rPr lang="en-US" dirty="0" smtClean="0"/>
              <a:t> (</a:t>
            </a:r>
            <a:r>
              <a:rPr lang="sr-Cyrl-RS" dirty="0" smtClean="0"/>
              <a:t>или брзина, капацитет</a:t>
            </a:r>
            <a:r>
              <a:rPr lang="en-US" dirty="0" smtClean="0"/>
              <a:t>) </a:t>
            </a:r>
            <a:r>
              <a:rPr lang="sr-Cyrl-RS" dirty="0" smtClean="0"/>
              <a:t>мерен као</a:t>
            </a:r>
            <a:r>
              <a:rPr lang="en-US" dirty="0" smtClean="0"/>
              <a:t> </a:t>
            </a:r>
            <a:r>
              <a:rPr lang="sr-Cyrl-RS" dirty="0" smtClean="0"/>
              <a:t>битови</a:t>
            </a:r>
            <a:r>
              <a:rPr lang="en-US" dirty="0" smtClean="0"/>
              <a:t>/</a:t>
            </a:r>
            <a:r>
              <a:rPr lang="sr-Cyrl-RS" dirty="0" smtClean="0"/>
              <a:t>секунди</a:t>
            </a:r>
            <a:r>
              <a:rPr lang="en-US" dirty="0"/>
              <a:t> </a:t>
            </a:r>
            <a:r>
              <a:rPr lang="en-US" dirty="0" smtClean="0"/>
              <a:t>b/s</a:t>
            </a:r>
          </a:p>
          <a:p>
            <a:pPr lvl="1"/>
            <a:r>
              <a:rPr lang="sr-Cyrl-RS" u="sng" dirty="0" smtClean="0"/>
              <a:t>Кашњење</a:t>
            </a:r>
            <a:r>
              <a:rPr lang="sr-Cyrl-RS" dirty="0" smtClean="0"/>
              <a:t> у секундама</a:t>
            </a:r>
            <a:endParaRPr lang="en-US" dirty="0" smtClean="0"/>
          </a:p>
          <a:p>
            <a:pPr lvl="1"/>
            <a:endParaRPr lang="en-US" dirty="0"/>
          </a:p>
          <a:p>
            <a:pPr lvl="1"/>
            <a:endParaRPr lang="en-US" dirty="0" smtClean="0"/>
          </a:p>
          <a:p>
            <a:pPr lvl="1"/>
            <a:endParaRPr lang="en-US" dirty="0"/>
          </a:p>
          <a:p>
            <a:pPr lvl="1"/>
            <a:endParaRPr lang="en-US" dirty="0" smtClean="0"/>
          </a:p>
          <a:p>
            <a:r>
              <a:rPr lang="sr-Cyrl-RS" dirty="0" smtClean="0"/>
              <a:t>Друге битне карактеристике</a:t>
            </a:r>
            <a:r>
              <a:rPr lang="en-US" dirty="0" smtClean="0"/>
              <a:t>:</a:t>
            </a:r>
          </a:p>
          <a:p>
            <a:pPr lvl="1"/>
            <a:r>
              <a:rPr lang="sr-Cyrl-RS" dirty="0" smtClean="0"/>
              <a:t>Да ли канал емитује или не, расподела вероватноћа грешака, ...</a:t>
            </a:r>
            <a:endParaRPr lang="en-US" dirty="0"/>
          </a:p>
        </p:txBody>
      </p:sp>
      <p:grpSp>
        <p:nvGrpSpPr>
          <p:cNvPr id="25" name="Group 24"/>
          <p:cNvGrpSpPr/>
          <p:nvPr/>
        </p:nvGrpSpPr>
        <p:grpSpPr>
          <a:xfrm>
            <a:off x="2670175" y="3241876"/>
            <a:ext cx="6417842" cy="1373467"/>
            <a:chOff x="2794452" y="2398103"/>
            <a:chExt cx="4813382" cy="827572"/>
          </a:xfrm>
        </p:grpSpPr>
        <p:sp>
          <p:nvSpPr>
            <p:cNvPr id="19" name="Rectangle 4"/>
            <p:cNvSpPr>
              <a:spLocks noChangeArrowheads="1"/>
            </p:cNvSpPr>
            <p:nvPr/>
          </p:nvSpPr>
          <p:spPr bwMode="auto">
            <a:xfrm>
              <a:off x="2794452" y="2644564"/>
              <a:ext cx="197644" cy="278173"/>
            </a:xfrm>
            <a:prstGeom prst="rect">
              <a:avLst/>
            </a:prstGeom>
            <a:solidFill>
              <a:schemeClr val="accent1">
                <a:lumMod val="20000"/>
                <a:lumOff val="80000"/>
              </a:schemeClr>
            </a:solidFill>
            <a:ln w="9525">
              <a:solidFill>
                <a:schemeClr val="tx1"/>
              </a:solidFill>
              <a:miter lim="800000"/>
              <a:headEnd/>
              <a:tailEnd/>
            </a:ln>
          </p:spPr>
          <p:txBody>
            <a:bodyPr wrap="square" anchor="ctr">
              <a:spAutoFit/>
            </a:bodyPr>
            <a:lstStyle/>
            <a:p>
              <a:endParaRPr lang="en-US" sz="2400"/>
            </a:p>
          </p:txBody>
        </p:sp>
        <p:sp>
          <p:nvSpPr>
            <p:cNvPr id="20" name="Rectangle 5"/>
            <p:cNvSpPr>
              <a:spLocks noChangeArrowheads="1"/>
            </p:cNvSpPr>
            <p:nvPr/>
          </p:nvSpPr>
          <p:spPr bwMode="auto">
            <a:xfrm>
              <a:off x="6954496" y="2644564"/>
              <a:ext cx="197644" cy="278173"/>
            </a:xfrm>
            <a:prstGeom prst="rect">
              <a:avLst/>
            </a:prstGeom>
            <a:solidFill>
              <a:schemeClr val="accent1">
                <a:lumMod val="20000"/>
                <a:lumOff val="80000"/>
              </a:schemeClr>
            </a:solidFill>
            <a:ln w="9525">
              <a:solidFill>
                <a:schemeClr val="tx1"/>
              </a:solidFill>
              <a:miter lim="800000"/>
              <a:headEnd/>
              <a:tailEnd/>
            </a:ln>
          </p:spPr>
          <p:txBody>
            <a:bodyPr wrap="square" anchor="ctr">
              <a:spAutoFit/>
            </a:bodyPr>
            <a:lstStyle/>
            <a:p>
              <a:endParaRPr lang="en-US" sz="2400"/>
            </a:p>
          </p:txBody>
        </p:sp>
        <p:sp>
          <p:nvSpPr>
            <p:cNvPr id="21" name="Line 6"/>
            <p:cNvSpPr>
              <a:spLocks noChangeShapeType="1"/>
            </p:cNvSpPr>
            <p:nvPr/>
          </p:nvSpPr>
          <p:spPr bwMode="auto">
            <a:xfrm>
              <a:off x="3073400" y="2786062"/>
              <a:ext cx="3810000" cy="0"/>
            </a:xfrm>
            <a:prstGeom prst="line">
              <a:avLst/>
            </a:prstGeom>
            <a:noFill/>
            <a:ln w="76200">
              <a:solidFill>
                <a:schemeClr val="bg2">
                  <a:lumMod val="75000"/>
                </a:schemeClr>
              </a:solidFill>
              <a:miter lim="800000"/>
              <a:headEnd/>
              <a:tailEnd type="triangle" w="med" len="med"/>
            </a:ln>
          </p:spPr>
          <p:txBody>
            <a:bodyPr>
              <a:spAutoFit/>
            </a:bodyPr>
            <a:lstStyle/>
            <a:p>
              <a:endParaRPr lang="en-US" sz="2400"/>
            </a:p>
          </p:txBody>
        </p:sp>
        <p:sp>
          <p:nvSpPr>
            <p:cNvPr id="22" name="Text Box 7"/>
            <p:cNvSpPr txBox="1">
              <a:spLocks noChangeArrowheads="1"/>
            </p:cNvSpPr>
            <p:nvPr/>
          </p:nvSpPr>
          <p:spPr bwMode="auto">
            <a:xfrm>
              <a:off x="2893274" y="2922737"/>
              <a:ext cx="4714560" cy="302938"/>
            </a:xfrm>
            <a:prstGeom prst="rect">
              <a:avLst/>
            </a:prstGeom>
            <a:noFill/>
            <a:ln w="9525">
              <a:noFill/>
              <a:miter lim="800000"/>
              <a:headEnd/>
              <a:tailEnd/>
            </a:ln>
          </p:spPr>
          <p:txBody>
            <a:bodyPr wrap="none" anchor="ctr">
              <a:spAutoFit/>
            </a:bodyPr>
            <a:lstStyle/>
            <a:p>
              <a:pPr eaLnBrk="0" hangingPunct="0"/>
              <a:r>
                <a:rPr lang="sr-Cyrl-RS" sz="2667" dirty="0" smtClean="0"/>
                <a:t>Кашњење </a:t>
              </a:r>
              <a:r>
                <a:rPr lang="en-US" sz="2667" dirty="0" smtClean="0"/>
                <a:t>D</a:t>
              </a:r>
              <a:r>
                <a:rPr lang="sr-Cyrl-RS" sz="2667" dirty="0" smtClean="0"/>
                <a:t> (</a:t>
              </a:r>
              <a:r>
                <a:rPr lang="sr-Latn-RS" sz="2667" dirty="0" smtClean="0"/>
                <a:t>delay)</a:t>
              </a:r>
              <a:r>
                <a:rPr lang="en-US" sz="2667" dirty="0" smtClean="0"/>
                <a:t>, </a:t>
              </a:r>
              <a:r>
                <a:rPr lang="sr-Cyrl-RS" sz="2667" dirty="0" smtClean="0"/>
                <a:t>Проток</a:t>
              </a:r>
              <a:r>
                <a:rPr lang="en-US" sz="2667" dirty="0" smtClean="0"/>
                <a:t> </a:t>
              </a:r>
              <a:r>
                <a:rPr lang="sr-Latn-RS" sz="2667" dirty="0"/>
                <a:t>B</a:t>
              </a:r>
              <a:r>
                <a:rPr lang="sr-Latn-RS" sz="2667" dirty="0" smtClean="0"/>
                <a:t> (bandwidth)</a:t>
              </a:r>
              <a:r>
                <a:rPr lang="en-US" sz="2667" dirty="0" smtClean="0"/>
                <a:t> </a:t>
              </a:r>
              <a:endParaRPr lang="en-US" sz="2667" dirty="0"/>
            </a:p>
          </p:txBody>
        </p:sp>
        <p:sp>
          <p:nvSpPr>
            <p:cNvPr id="23" name="AutoShape 8"/>
            <p:cNvSpPr>
              <a:spLocks noChangeArrowheads="1"/>
            </p:cNvSpPr>
            <p:nvPr/>
          </p:nvSpPr>
          <p:spPr bwMode="auto">
            <a:xfrm>
              <a:off x="4817720" y="2410486"/>
              <a:ext cx="1089026" cy="278173"/>
            </a:xfrm>
            <a:prstGeom prst="homePlate">
              <a:avLst>
                <a:gd name="adj" fmla="val 57832"/>
              </a:avLst>
            </a:prstGeom>
            <a:solidFill>
              <a:schemeClr val="accent3">
                <a:lumMod val="20000"/>
                <a:lumOff val="80000"/>
              </a:schemeClr>
            </a:solidFill>
            <a:ln w="9525">
              <a:solidFill>
                <a:schemeClr val="tx1"/>
              </a:solidFill>
              <a:miter lim="800000"/>
              <a:headEnd/>
              <a:tailEnd/>
            </a:ln>
          </p:spPr>
          <p:txBody>
            <a:bodyPr wrap="square" anchor="ctr">
              <a:spAutoFit/>
            </a:bodyPr>
            <a:lstStyle/>
            <a:p>
              <a:endParaRPr lang="en-US" sz="2400"/>
            </a:p>
          </p:txBody>
        </p:sp>
        <p:sp>
          <p:nvSpPr>
            <p:cNvPr id="24" name="Text Box 9"/>
            <p:cNvSpPr txBox="1">
              <a:spLocks noChangeArrowheads="1"/>
            </p:cNvSpPr>
            <p:nvPr/>
          </p:nvSpPr>
          <p:spPr bwMode="auto">
            <a:xfrm>
              <a:off x="3774336" y="2398103"/>
              <a:ext cx="921550" cy="302938"/>
            </a:xfrm>
            <a:prstGeom prst="rect">
              <a:avLst/>
            </a:prstGeom>
            <a:noFill/>
            <a:ln w="9525">
              <a:noFill/>
              <a:miter lim="800000"/>
              <a:headEnd/>
              <a:tailEnd/>
            </a:ln>
          </p:spPr>
          <p:txBody>
            <a:bodyPr wrap="none" anchor="ctr">
              <a:spAutoFit/>
            </a:bodyPr>
            <a:lstStyle/>
            <a:p>
              <a:pPr eaLnBrk="0" hangingPunct="0"/>
              <a:r>
                <a:rPr lang="sr-Cyrl-RS" sz="2667" dirty="0" smtClean="0"/>
                <a:t>Порука</a:t>
              </a:r>
              <a:endParaRPr lang="en-US" sz="2667" dirty="0"/>
            </a:p>
          </p:txBody>
        </p:sp>
      </p:grpSp>
      <p:sp>
        <p:nvSpPr>
          <p:cNvPr id="2" name="Slide Number Placeholder 1"/>
          <p:cNvSpPr>
            <a:spLocks noGrp="1"/>
          </p:cNvSpPr>
          <p:nvPr>
            <p:ph type="sldNum" sz="quarter" idx="12"/>
          </p:nvPr>
        </p:nvSpPr>
        <p:spPr/>
        <p:txBody>
          <a:bodyPr/>
          <a:lstStyle/>
          <a:p>
            <a:fld id="{0B2C1225-ADCC-464A-9CFC-236159A2E701}" type="slidenum">
              <a:rPr lang="sr-Latn-RS" smtClean="0"/>
              <a:t>6</a:t>
            </a:fld>
            <a:endParaRPr lang="sr-Latn-RS"/>
          </a:p>
        </p:txBody>
      </p:sp>
    </p:spTree>
    <p:extLst>
      <p:ext uri="{BB962C8B-B14F-4D97-AF65-F5344CB8AC3E}">
        <p14:creationId xmlns:p14="http://schemas.microsoft.com/office/powerpoint/2010/main" val="10516730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04800" y="2536227"/>
            <a:ext cx="8220075" cy="3114080"/>
            <a:chOff x="571500" y="2419350"/>
            <a:chExt cx="8220075" cy="3114080"/>
          </a:xfrm>
        </p:grpSpPr>
        <p:pic>
          <p:nvPicPr>
            <p:cNvPr id="5" name="Picture 2"/>
            <p:cNvPicPr>
              <a:picLocks noChangeAspect="1" noChangeArrowheads="1"/>
            </p:cNvPicPr>
            <p:nvPr/>
          </p:nvPicPr>
          <p:blipFill>
            <a:blip r:embed="rId2" cstate="print"/>
            <a:srcRect b="12057"/>
            <a:stretch>
              <a:fillRect/>
            </a:stretch>
          </p:blipFill>
          <p:spPr bwMode="auto">
            <a:xfrm>
              <a:off x="804862" y="2419350"/>
              <a:ext cx="7686675" cy="2524125"/>
            </a:xfrm>
            <a:prstGeom prst="rect">
              <a:avLst/>
            </a:prstGeom>
            <a:noFill/>
            <a:ln w="9525">
              <a:noFill/>
              <a:miter lim="800000"/>
              <a:headEnd/>
              <a:tailEnd/>
            </a:ln>
          </p:spPr>
        </p:pic>
        <p:grpSp>
          <p:nvGrpSpPr>
            <p:cNvPr id="11" name="Group 25"/>
            <p:cNvGrpSpPr/>
            <p:nvPr/>
          </p:nvGrpSpPr>
          <p:grpSpPr>
            <a:xfrm>
              <a:off x="571500" y="2686051"/>
              <a:ext cx="8220075" cy="2847379"/>
              <a:chOff x="609600" y="2867026"/>
              <a:chExt cx="8220075" cy="2847379"/>
            </a:xfrm>
          </p:grpSpPr>
          <p:grpSp>
            <p:nvGrpSpPr>
              <p:cNvPr id="12" name="Group 20"/>
              <p:cNvGrpSpPr/>
              <p:nvPr/>
            </p:nvGrpSpPr>
            <p:grpSpPr>
              <a:xfrm>
                <a:off x="609600" y="2867026"/>
                <a:ext cx="8220075" cy="1977754"/>
                <a:chOff x="323850" y="3124201"/>
                <a:chExt cx="8220075" cy="1977754"/>
              </a:xfrm>
            </p:grpSpPr>
            <p:pic>
              <p:nvPicPr>
                <p:cNvPr id="17" name="Picture 2"/>
                <p:cNvPicPr>
                  <a:picLocks noChangeAspect="1" noChangeArrowheads="1"/>
                </p:cNvPicPr>
                <p:nvPr/>
              </p:nvPicPr>
              <p:blipFill>
                <a:blip r:embed="rId2" cstate="print"/>
                <a:srcRect b="14712"/>
                <a:stretch>
                  <a:fillRect/>
                </a:stretch>
              </p:blipFill>
              <p:spPr bwMode="auto">
                <a:xfrm>
                  <a:off x="2333625" y="3124201"/>
                  <a:ext cx="6210300" cy="1977754"/>
                </a:xfrm>
                <a:prstGeom prst="rect">
                  <a:avLst/>
                </a:prstGeom>
                <a:noFill/>
                <a:ln w="9525">
                  <a:noFill/>
                  <a:miter lim="800000"/>
                  <a:headEnd/>
                  <a:tailEnd/>
                </a:ln>
              </p:spPr>
            </p:pic>
            <p:grpSp>
              <p:nvGrpSpPr>
                <p:cNvPr id="18" name="Group 19"/>
                <p:cNvGrpSpPr/>
                <p:nvPr/>
              </p:nvGrpSpPr>
              <p:grpSpPr>
                <a:xfrm>
                  <a:off x="323850" y="3124201"/>
                  <a:ext cx="2085975" cy="1977754"/>
                  <a:chOff x="2486025" y="3276601"/>
                  <a:chExt cx="2085975" cy="1977754"/>
                </a:xfrm>
              </p:grpSpPr>
              <p:pic>
                <p:nvPicPr>
                  <p:cNvPr id="19" name="Picture 2"/>
                  <p:cNvPicPr>
                    <a:picLocks noChangeAspect="1" noChangeArrowheads="1"/>
                  </p:cNvPicPr>
                  <p:nvPr/>
                </p:nvPicPr>
                <p:blipFill>
                  <a:blip r:embed="rId2" cstate="print"/>
                  <a:srcRect r="66411" b="14712"/>
                  <a:stretch>
                    <a:fillRect/>
                  </a:stretch>
                </p:blipFill>
                <p:spPr bwMode="auto">
                  <a:xfrm>
                    <a:off x="2486025" y="3276601"/>
                    <a:ext cx="2085975" cy="1977754"/>
                  </a:xfrm>
                  <a:prstGeom prst="rect">
                    <a:avLst/>
                  </a:prstGeom>
                  <a:noFill/>
                  <a:ln w="9525">
                    <a:noFill/>
                    <a:miter lim="800000"/>
                    <a:headEnd/>
                    <a:tailEnd/>
                  </a:ln>
                </p:spPr>
              </p:pic>
              <p:sp>
                <p:nvSpPr>
                  <p:cNvPr id="20" name="Rectangle 19"/>
                  <p:cNvSpPr/>
                  <p:nvPr/>
                </p:nvSpPr>
                <p:spPr>
                  <a:xfrm>
                    <a:off x="3114675" y="4000500"/>
                    <a:ext cx="3619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619500" y="4000500"/>
                    <a:ext cx="3619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38550" y="4429125"/>
                    <a:ext cx="3619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86100" y="4476750"/>
                    <a:ext cx="36195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24199" y="430529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24299" y="4305299"/>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p:cNvSpPr txBox="1"/>
              <p:nvPr/>
            </p:nvSpPr>
            <p:spPr>
              <a:xfrm>
                <a:off x="1074092" y="4791075"/>
                <a:ext cx="1201483" cy="923330"/>
              </a:xfrm>
              <a:prstGeom prst="rect">
                <a:avLst/>
              </a:prstGeom>
              <a:noFill/>
            </p:spPr>
            <p:txBody>
              <a:bodyPr wrap="none" rtlCol="0">
                <a:spAutoFit/>
              </a:bodyPr>
              <a:lstStyle/>
              <a:p>
                <a:pPr algn="ctr"/>
                <a:r>
                  <a:rPr lang="en-US" dirty="0"/>
                  <a:t>BPSK</a:t>
                </a:r>
              </a:p>
              <a:p>
                <a:pPr algn="ctr"/>
                <a:r>
                  <a:rPr lang="en-US" dirty="0"/>
                  <a:t>2 </a:t>
                </a:r>
                <a:r>
                  <a:rPr lang="sr-Cyrl-RS" dirty="0" smtClean="0"/>
                  <a:t>симбола</a:t>
                </a:r>
                <a:endParaRPr lang="en-US" dirty="0"/>
              </a:p>
              <a:p>
                <a:pPr algn="ctr"/>
                <a:r>
                  <a:rPr lang="sr-Cyrl-RS" dirty="0" smtClean="0"/>
                  <a:t>1 бит</a:t>
                </a:r>
                <a:endParaRPr lang="en-US" dirty="0"/>
              </a:p>
            </p:txBody>
          </p:sp>
          <p:sp>
            <p:nvSpPr>
              <p:cNvPr id="14" name="TextBox 13"/>
              <p:cNvSpPr txBox="1"/>
              <p:nvPr/>
            </p:nvSpPr>
            <p:spPr>
              <a:xfrm>
                <a:off x="3097402" y="4791075"/>
                <a:ext cx="1193468" cy="923330"/>
              </a:xfrm>
              <a:prstGeom prst="rect">
                <a:avLst/>
              </a:prstGeom>
              <a:noFill/>
            </p:spPr>
            <p:txBody>
              <a:bodyPr wrap="none" rtlCol="0">
                <a:spAutoFit/>
              </a:bodyPr>
              <a:lstStyle/>
              <a:p>
                <a:pPr algn="ctr"/>
                <a:r>
                  <a:rPr lang="en-US" dirty="0"/>
                  <a:t>QPSK</a:t>
                </a:r>
              </a:p>
              <a:p>
                <a:pPr algn="ctr"/>
                <a:r>
                  <a:rPr lang="en-US" dirty="0"/>
                  <a:t>4 </a:t>
                </a:r>
                <a:r>
                  <a:rPr lang="en-US" dirty="0" smtClean="0"/>
                  <a:t>s</a:t>
                </a:r>
                <a:r>
                  <a:rPr lang="sr-Cyrl-RS" dirty="0" smtClean="0"/>
                  <a:t>имбола</a:t>
                </a:r>
                <a:endParaRPr lang="en-US" dirty="0"/>
              </a:p>
              <a:p>
                <a:pPr algn="ctr"/>
                <a:r>
                  <a:rPr lang="en-US" dirty="0"/>
                  <a:t>2 </a:t>
                </a:r>
                <a:r>
                  <a:rPr lang="sr-Cyrl-RS" dirty="0" smtClean="0"/>
                  <a:t>бита</a:t>
                </a:r>
                <a:endParaRPr lang="en-US" dirty="0"/>
              </a:p>
            </p:txBody>
          </p:sp>
          <p:sp>
            <p:nvSpPr>
              <p:cNvPr id="15" name="TextBox 14"/>
              <p:cNvSpPr txBox="1"/>
              <p:nvPr/>
            </p:nvSpPr>
            <p:spPr>
              <a:xfrm>
                <a:off x="5006560" y="4781550"/>
                <a:ext cx="1318502" cy="923330"/>
              </a:xfrm>
              <a:prstGeom prst="rect">
                <a:avLst/>
              </a:prstGeom>
              <a:noFill/>
            </p:spPr>
            <p:txBody>
              <a:bodyPr wrap="none" rtlCol="0">
                <a:spAutoFit/>
              </a:bodyPr>
              <a:lstStyle/>
              <a:p>
                <a:pPr algn="ctr"/>
                <a:r>
                  <a:rPr lang="en-US" dirty="0"/>
                  <a:t>QAM-16</a:t>
                </a:r>
              </a:p>
              <a:p>
                <a:pPr algn="ctr"/>
                <a:r>
                  <a:rPr lang="en-US" dirty="0"/>
                  <a:t>16 </a:t>
                </a:r>
                <a:r>
                  <a:rPr lang="sr-Cyrl-RS" dirty="0" smtClean="0"/>
                  <a:t>симбола</a:t>
                </a:r>
                <a:endParaRPr lang="en-US" dirty="0"/>
              </a:p>
              <a:p>
                <a:pPr algn="ctr"/>
                <a:r>
                  <a:rPr lang="en-US" dirty="0"/>
                  <a:t>4 </a:t>
                </a:r>
                <a:r>
                  <a:rPr lang="sr-Cyrl-RS" dirty="0" smtClean="0"/>
                  <a:t>бита</a:t>
                </a:r>
                <a:endParaRPr lang="en-US" dirty="0"/>
              </a:p>
            </p:txBody>
          </p:sp>
          <p:sp>
            <p:nvSpPr>
              <p:cNvPr id="16" name="TextBox 15"/>
              <p:cNvSpPr txBox="1"/>
              <p:nvPr/>
            </p:nvSpPr>
            <p:spPr>
              <a:xfrm>
                <a:off x="7149685" y="4791075"/>
                <a:ext cx="1318502" cy="923330"/>
              </a:xfrm>
              <a:prstGeom prst="rect">
                <a:avLst/>
              </a:prstGeom>
              <a:noFill/>
            </p:spPr>
            <p:txBody>
              <a:bodyPr wrap="none" rtlCol="0">
                <a:spAutoFit/>
              </a:bodyPr>
              <a:lstStyle/>
              <a:p>
                <a:pPr algn="ctr"/>
                <a:r>
                  <a:rPr lang="en-US" dirty="0"/>
                  <a:t>QAM-64</a:t>
                </a:r>
              </a:p>
              <a:p>
                <a:pPr algn="ctr"/>
                <a:r>
                  <a:rPr lang="en-US" dirty="0"/>
                  <a:t>64 </a:t>
                </a:r>
                <a:r>
                  <a:rPr lang="sr-Cyrl-RS" dirty="0" smtClean="0"/>
                  <a:t>симбола</a:t>
                </a:r>
                <a:endParaRPr lang="en-US" dirty="0"/>
              </a:p>
              <a:p>
                <a:pPr algn="ctr"/>
                <a:r>
                  <a:rPr lang="en-US" dirty="0"/>
                  <a:t>6 </a:t>
                </a:r>
                <a:r>
                  <a:rPr lang="sr-Cyrl-RS" dirty="0" smtClean="0"/>
                  <a:t>бита</a:t>
                </a:r>
                <a:endParaRPr lang="en-US" dirty="0"/>
              </a:p>
            </p:txBody>
          </p:sp>
        </p:grpSp>
        <p:sp>
          <p:nvSpPr>
            <p:cNvPr id="26" name="Rectangle 25"/>
            <p:cNvSpPr/>
            <p:nvPr/>
          </p:nvSpPr>
          <p:spPr bwMode="auto">
            <a:xfrm>
              <a:off x="4248150" y="2524125"/>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27" name="Rectangle 26"/>
            <p:cNvSpPr/>
            <p:nvPr/>
          </p:nvSpPr>
          <p:spPr bwMode="auto">
            <a:xfrm>
              <a:off x="4286250" y="4581525"/>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28" name="Rectangle 27"/>
            <p:cNvSpPr/>
            <p:nvPr/>
          </p:nvSpPr>
          <p:spPr bwMode="auto">
            <a:xfrm>
              <a:off x="1990725" y="4610100"/>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29" name="Rectangle 28"/>
            <p:cNvSpPr/>
            <p:nvPr/>
          </p:nvSpPr>
          <p:spPr bwMode="auto">
            <a:xfrm>
              <a:off x="6838950" y="4591050"/>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30" name="Rectangle 29"/>
            <p:cNvSpPr/>
            <p:nvPr/>
          </p:nvSpPr>
          <p:spPr bwMode="auto">
            <a:xfrm>
              <a:off x="1866900" y="2581275"/>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31" name="Rectangle 30"/>
            <p:cNvSpPr/>
            <p:nvPr/>
          </p:nvSpPr>
          <p:spPr bwMode="auto">
            <a:xfrm>
              <a:off x="6905625" y="2533650"/>
              <a:ext cx="514350" cy="2000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grpSp>
      <p:sp>
        <p:nvSpPr>
          <p:cNvPr id="33" name="Left Brace 32"/>
          <p:cNvSpPr/>
          <p:nvPr/>
        </p:nvSpPr>
        <p:spPr bwMode="auto">
          <a:xfrm rot="16200000">
            <a:off x="6315075" y="4460278"/>
            <a:ext cx="219075" cy="2695575"/>
          </a:xfrm>
          <a:prstGeom prst="leftBrace">
            <a:avLst/>
          </a:prstGeom>
          <a:noFill/>
          <a:ln w="19050"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34" name="Left Brace 33"/>
          <p:cNvSpPr/>
          <p:nvPr/>
        </p:nvSpPr>
        <p:spPr bwMode="auto">
          <a:xfrm rot="16200000">
            <a:off x="2219325" y="4431703"/>
            <a:ext cx="219075" cy="2695575"/>
          </a:xfrm>
          <a:prstGeom prst="leftBrace">
            <a:avLst/>
          </a:prstGeom>
          <a:noFill/>
          <a:ln w="19050" cap="flat" cmpd="sng" algn="ctr">
            <a:solidFill>
              <a:schemeClr val="accent3">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35" name="TextBox 34"/>
          <p:cNvSpPr txBox="1"/>
          <p:nvPr/>
        </p:nvSpPr>
        <p:spPr>
          <a:xfrm>
            <a:off x="4862326" y="5937247"/>
            <a:ext cx="3207161" cy="369332"/>
          </a:xfrm>
          <a:prstGeom prst="rect">
            <a:avLst/>
          </a:prstGeom>
          <a:noFill/>
        </p:spPr>
        <p:txBody>
          <a:bodyPr wrap="none" rtlCol="0">
            <a:spAutoFit/>
          </a:bodyPr>
          <a:lstStyle/>
          <a:p>
            <a:pPr algn="ctr"/>
            <a:r>
              <a:rPr lang="sr-Latn-RS" dirty="0" smtClean="0"/>
              <a:t>QAM </a:t>
            </a:r>
            <a:r>
              <a:rPr lang="sr-Cyrl-RS" dirty="0" smtClean="0"/>
              <a:t>варира фазу и амплитуду</a:t>
            </a:r>
            <a:endParaRPr lang="en-US" dirty="0"/>
          </a:p>
        </p:txBody>
      </p:sp>
      <p:sp>
        <p:nvSpPr>
          <p:cNvPr id="36" name="TextBox 35"/>
          <p:cNvSpPr txBox="1"/>
          <p:nvPr/>
        </p:nvSpPr>
        <p:spPr>
          <a:xfrm>
            <a:off x="973693" y="5927722"/>
            <a:ext cx="2811988" cy="369332"/>
          </a:xfrm>
          <a:prstGeom prst="rect">
            <a:avLst/>
          </a:prstGeom>
          <a:noFill/>
        </p:spPr>
        <p:txBody>
          <a:bodyPr wrap="none" rtlCol="0">
            <a:spAutoFit/>
          </a:bodyPr>
          <a:lstStyle/>
          <a:p>
            <a:pPr algn="ctr"/>
            <a:r>
              <a:rPr lang="en-US" dirty="0"/>
              <a:t>BPSK/QPSK </a:t>
            </a:r>
            <a:r>
              <a:rPr lang="sr-Cyrl-RS" dirty="0" smtClean="0"/>
              <a:t>варирање фазе</a:t>
            </a:r>
            <a:endParaRPr lang="en-US" dirty="0"/>
          </a:p>
        </p:txBody>
      </p:sp>
      <p:sp>
        <p:nvSpPr>
          <p:cNvPr id="2" name="Title 1"/>
          <p:cNvSpPr>
            <a:spLocks noGrp="1"/>
          </p:cNvSpPr>
          <p:nvPr>
            <p:ph type="title"/>
          </p:nvPr>
        </p:nvSpPr>
        <p:spPr/>
        <p:txBody>
          <a:bodyPr>
            <a:normAutofit/>
          </a:bodyPr>
          <a:lstStyle/>
          <a:p>
            <a:r>
              <a:rPr lang="sr-Cyrl-RS" sz="4400" dirty="0" smtClean="0"/>
              <a:t>Модулација преко носача (</a:t>
            </a:r>
            <a:r>
              <a:rPr lang="sr-Latn-RS" sz="4400" dirty="0" smtClean="0"/>
              <a:t>passband) (4)</a:t>
            </a:r>
            <a:endParaRPr lang="en-US" sz="4400" dirty="0"/>
          </a:p>
        </p:txBody>
      </p:sp>
      <p:sp>
        <p:nvSpPr>
          <p:cNvPr id="3" name="Content Placeholder 2"/>
          <p:cNvSpPr>
            <a:spLocks noGrp="1"/>
          </p:cNvSpPr>
          <p:nvPr>
            <p:ph idx="4294967295"/>
          </p:nvPr>
        </p:nvSpPr>
        <p:spPr>
          <a:xfrm>
            <a:off x="434623" y="1577305"/>
            <a:ext cx="7790214" cy="4600081"/>
          </a:xfrm>
          <a:prstGeom prst="rect">
            <a:avLst/>
          </a:prstGeom>
        </p:spPr>
        <p:txBody>
          <a:bodyPr/>
          <a:lstStyle/>
          <a:p>
            <a:r>
              <a:rPr lang="sr-Cyrl-RS" dirty="0" smtClean="0"/>
              <a:t>Шеме за фазну модулацију и комбиновану амплитудно-фазну модулацију</a:t>
            </a:r>
            <a:r>
              <a:rPr lang="en-US" dirty="0" smtClean="0"/>
              <a: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3898" y="1650353"/>
            <a:ext cx="3295434" cy="2272713"/>
          </a:xfrm>
          <a:prstGeom prst="rect">
            <a:avLst/>
          </a:prstGeom>
        </p:spPr>
      </p:pic>
      <p:sp>
        <p:nvSpPr>
          <p:cNvPr id="7" name="Slide Number Placeholder 6"/>
          <p:cNvSpPr>
            <a:spLocks noGrp="1"/>
          </p:cNvSpPr>
          <p:nvPr>
            <p:ph type="sldNum" sz="quarter" idx="11"/>
          </p:nvPr>
        </p:nvSpPr>
        <p:spPr/>
        <p:txBody>
          <a:bodyPr/>
          <a:lstStyle/>
          <a:p>
            <a:fld id="{E7CA9478-788D-42C7-BC35-88005760C6DD}" type="slidenum">
              <a:rPr lang="en-US" smtClean="0"/>
              <a:t>60</a:t>
            </a:fld>
            <a:endParaRPr lang="en-US"/>
          </a:p>
        </p:txBody>
      </p:sp>
    </p:spTree>
    <p:extLst>
      <p:ext uri="{BB962C8B-B14F-4D97-AF65-F5344CB8AC3E}">
        <p14:creationId xmlns:p14="http://schemas.microsoft.com/office/powerpoint/2010/main" val="1139456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sr-Cyrl-RS" dirty="0" smtClean="0"/>
              <a:t>Мултиплексирање сигнала</a:t>
            </a:r>
            <a:endParaRPr lang="en-US" dirty="0" smtClean="0"/>
          </a:p>
        </p:txBody>
      </p:sp>
      <p:sp>
        <p:nvSpPr>
          <p:cNvPr id="39939" name="Rectangle 3"/>
          <p:cNvSpPr>
            <a:spLocks noGrp="1" noChangeArrowheads="1"/>
          </p:cNvSpPr>
          <p:nvPr>
            <p:ph idx="4294967295"/>
          </p:nvPr>
        </p:nvSpPr>
        <p:spPr>
          <a:xfrm>
            <a:off x="924561" y="1714500"/>
            <a:ext cx="9295766" cy="4019550"/>
          </a:xfrm>
          <a:prstGeom prst="rect">
            <a:avLst/>
          </a:prstGeom>
        </p:spPr>
        <p:txBody>
          <a:bodyPr>
            <a:normAutofit fontScale="92500" lnSpcReduction="10000"/>
          </a:bodyPr>
          <a:lstStyle/>
          <a:p>
            <a:pPr>
              <a:spcAft>
                <a:spcPts val="1800"/>
              </a:spcAft>
            </a:pPr>
            <a:r>
              <a:rPr lang="sr-Cyrl-RS" u="sng" dirty="0" smtClean="0"/>
              <a:t>Мултиплексирање</a:t>
            </a:r>
            <a:r>
              <a:rPr lang="en-US" dirty="0" smtClean="0"/>
              <a:t> </a:t>
            </a:r>
            <a:r>
              <a:rPr lang="sr-Cyrl-RS" dirty="0" smtClean="0"/>
              <a:t>се бави дељењем канала између више корисника</a:t>
            </a:r>
          </a:p>
          <a:p>
            <a:pPr lvl="1">
              <a:spcAft>
                <a:spcPts val="1800"/>
              </a:spcAft>
            </a:pPr>
            <a:r>
              <a:rPr lang="sr-Cyrl-RS" dirty="0"/>
              <a:t>С</a:t>
            </a:r>
            <a:r>
              <a:rPr lang="sr-Cyrl-RS" dirty="0" smtClean="0"/>
              <a:t>поменули смо га раније, али нисмо објаснили како се реализује</a:t>
            </a:r>
            <a:endParaRPr lang="sr-Latn-RS" dirty="0" smtClean="0"/>
          </a:p>
          <a:p>
            <a:pPr lvl="1">
              <a:spcAft>
                <a:spcPts val="1800"/>
              </a:spcAft>
            </a:pPr>
            <a:r>
              <a:rPr lang="sr-Cyrl-RS" dirty="0" smtClean="0"/>
              <a:t>Као аналогон проблема, замислите собу у којој има пуно људи, и неки међу њима треба да комуницирају</a:t>
            </a:r>
            <a:r>
              <a:rPr lang="en-US" dirty="0"/>
              <a:t>?</a:t>
            </a:r>
            <a:endParaRPr lang="sr-Cyrl-RS" dirty="0" smtClean="0"/>
          </a:p>
          <a:p>
            <a:pPr>
              <a:spcAft>
                <a:spcPts val="1800"/>
              </a:spcAft>
            </a:pPr>
            <a:r>
              <a:rPr lang="sr-Cyrl-RS" dirty="0" smtClean="0"/>
              <a:t>Постоје три стандардна приступа</a:t>
            </a:r>
            <a:r>
              <a:rPr lang="sr-Latn-RS" dirty="0" smtClean="0"/>
              <a:t>:</a:t>
            </a:r>
            <a:endParaRPr lang="en-US" dirty="0" smtClean="0"/>
          </a:p>
          <a:p>
            <a:pPr lvl="1"/>
            <a:r>
              <a:rPr lang="sr-Cyrl-RS" dirty="0" smtClean="0"/>
              <a:t>Фреквенционо мултиплексирање</a:t>
            </a:r>
            <a:endParaRPr lang="en-US" dirty="0" smtClean="0"/>
          </a:p>
          <a:p>
            <a:pPr lvl="1"/>
            <a:r>
              <a:rPr lang="sr-Cyrl-RS" dirty="0" smtClean="0"/>
              <a:t>Временско мултиплексирање</a:t>
            </a:r>
            <a:endParaRPr lang="en-US" dirty="0" smtClean="0"/>
          </a:p>
          <a:p>
            <a:pPr lvl="1"/>
            <a:r>
              <a:rPr lang="sr-Cyrl-RS" dirty="0" smtClean="0"/>
              <a:t>Мултиплексирање засновано на кодовима</a:t>
            </a:r>
            <a:r>
              <a:rPr lang="sr-Latn-RS" dirty="0" smtClean="0"/>
              <a:t> (CDMA)</a:t>
            </a:r>
            <a:endParaRPr lang="en-US" dirty="0" smtClean="0"/>
          </a:p>
          <a:p>
            <a:endParaRPr lang="en-US" dirty="0" smtClean="0"/>
          </a:p>
        </p:txBody>
      </p:sp>
      <p:sp>
        <p:nvSpPr>
          <p:cNvPr id="3" name="Slide Number Placeholder 2"/>
          <p:cNvSpPr>
            <a:spLocks noGrp="1"/>
          </p:cNvSpPr>
          <p:nvPr>
            <p:ph type="sldNum" sz="quarter" idx="11"/>
          </p:nvPr>
        </p:nvSpPr>
        <p:spPr/>
        <p:txBody>
          <a:bodyPr/>
          <a:lstStyle/>
          <a:p>
            <a:fld id="{E7CA9478-788D-42C7-BC35-88005760C6DD}" type="slidenum">
              <a:rPr lang="en-US" smtClean="0"/>
              <a:t>61</a:t>
            </a:fld>
            <a:endParaRPr lang="en-US"/>
          </a:p>
        </p:txBody>
      </p:sp>
    </p:spTree>
    <p:extLst>
      <p:ext uri="{BB962C8B-B14F-4D97-AF65-F5344CB8AC3E}">
        <p14:creationId xmlns:p14="http://schemas.microsoft.com/office/powerpoint/2010/main" val="25528840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sr-Cyrl-RS" dirty="0" smtClean="0"/>
              <a:t>Фреквенционо мултиплексирање </a:t>
            </a:r>
            <a:r>
              <a:rPr lang="sr-Latn-RS" dirty="0" smtClean="0"/>
              <a:t>(FDM)</a:t>
            </a:r>
            <a:endParaRPr lang="en-US" dirty="0" smtClean="0"/>
          </a:p>
        </p:txBody>
      </p:sp>
      <p:sp>
        <p:nvSpPr>
          <p:cNvPr id="46083" name="Rectangle 3"/>
          <p:cNvSpPr>
            <a:spLocks noGrp="1" noChangeArrowheads="1"/>
          </p:cNvSpPr>
          <p:nvPr>
            <p:ph idx="4294967295"/>
          </p:nvPr>
        </p:nvSpPr>
        <p:spPr>
          <a:xfrm>
            <a:off x="604728" y="1652517"/>
            <a:ext cx="9733761" cy="4600081"/>
          </a:xfrm>
          <a:prstGeom prst="rect">
            <a:avLst/>
          </a:prstGeom>
        </p:spPr>
        <p:txBody>
          <a:bodyPr/>
          <a:lstStyle/>
          <a:p>
            <a:r>
              <a:rPr lang="sr-Cyrl-RS" dirty="0" smtClean="0"/>
              <a:t>Дели канал тако што различите кориснике поставља на различите фреквенционе опсеге:</a:t>
            </a:r>
            <a:endParaRPr lang="en-US" dirty="0" smtClean="0"/>
          </a:p>
          <a:p>
            <a:r>
              <a:rPr lang="sr-Cyrl-RS" dirty="0" smtClean="0"/>
              <a:t>У соби пуној људи, ово би значило да се фокусирате на слушање оних који причају јако брзо, јако споро, средње, ...</a:t>
            </a:r>
            <a:endParaRPr lang="en-US" dirty="0" smtClean="0"/>
          </a:p>
          <a:p>
            <a:endParaRPr lang="en-US" dirty="0" smtClean="0"/>
          </a:p>
        </p:txBody>
      </p:sp>
      <p:grpSp>
        <p:nvGrpSpPr>
          <p:cNvPr id="17" name="Group 16"/>
          <p:cNvGrpSpPr/>
          <p:nvPr/>
        </p:nvGrpSpPr>
        <p:grpSpPr>
          <a:xfrm>
            <a:off x="2904790" y="3840480"/>
            <a:ext cx="5518448" cy="2768301"/>
            <a:chOff x="1466850" y="2305050"/>
            <a:chExt cx="6563430" cy="3784609"/>
          </a:xfrm>
        </p:grpSpPr>
        <p:pic>
          <p:nvPicPr>
            <p:cNvPr id="46084" name="Picture 2"/>
            <p:cNvPicPr>
              <a:picLocks noChangeAspect="1" noChangeArrowheads="1"/>
            </p:cNvPicPr>
            <p:nvPr/>
          </p:nvPicPr>
          <p:blipFill>
            <a:blip r:embed="rId2" cstate="print"/>
            <a:srcRect/>
            <a:stretch>
              <a:fillRect/>
            </a:stretch>
          </p:blipFill>
          <p:spPr bwMode="auto">
            <a:xfrm>
              <a:off x="1466850" y="2305050"/>
              <a:ext cx="6267450" cy="3784609"/>
            </a:xfrm>
            <a:prstGeom prst="rect">
              <a:avLst/>
            </a:prstGeom>
            <a:noFill/>
            <a:ln w="9525">
              <a:noFill/>
              <a:miter lim="800000"/>
              <a:headEnd/>
              <a:tailEnd/>
            </a:ln>
          </p:spPr>
        </p:pic>
        <p:sp>
          <p:nvSpPr>
            <p:cNvPr id="12" name="TextBox 11"/>
            <p:cNvSpPr txBox="1"/>
            <p:nvPr/>
          </p:nvSpPr>
          <p:spPr>
            <a:xfrm>
              <a:off x="6000750" y="5267325"/>
              <a:ext cx="2029530" cy="369332"/>
            </a:xfrm>
            <a:prstGeom prst="rect">
              <a:avLst/>
            </a:prstGeom>
            <a:noFill/>
          </p:spPr>
          <p:txBody>
            <a:bodyPr wrap="none" rtlCol="0">
              <a:spAutoFit/>
            </a:bodyPr>
            <a:lstStyle/>
            <a:p>
              <a:r>
                <a:rPr lang="sr-Cyrl-RS" dirty="0" smtClean="0"/>
                <a:t>Збирни </a:t>
              </a:r>
              <a:r>
                <a:rPr lang="en-US" dirty="0" smtClean="0"/>
                <a:t>FDM </a:t>
              </a:r>
              <a:r>
                <a:rPr lang="sr-Cyrl-RS" dirty="0" smtClean="0"/>
                <a:t>канал</a:t>
              </a:r>
              <a:endParaRPr lang="en-US" dirty="0"/>
            </a:p>
          </p:txBody>
        </p:sp>
        <p:cxnSp>
          <p:nvCxnSpPr>
            <p:cNvPr id="13" name="Straight Arrow Connector 12"/>
            <p:cNvCxnSpPr/>
            <p:nvPr/>
          </p:nvCxnSpPr>
          <p:spPr>
            <a:xfrm rot="16200000" flipV="1">
              <a:off x="6786563" y="4862512"/>
              <a:ext cx="476250" cy="352425"/>
            </a:xfrm>
            <a:prstGeom prst="straightConnector1">
              <a:avLst/>
            </a:prstGeom>
            <a:ln w="1905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auto">
            <a:xfrm>
              <a:off x="6219825" y="4724400"/>
              <a:ext cx="609600" cy="2571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5" name="Rectangle 14"/>
            <p:cNvSpPr/>
            <p:nvPr/>
          </p:nvSpPr>
          <p:spPr bwMode="auto">
            <a:xfrm>
              <a:off x="3771900" y="5772150"/>
              <a:ext cx="609600" cy="2571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sp>
          <p:nvSpPr>
            <p:cNvPr id="16" name="Rectangle 15"/>
            <p:cNvSpPr/>
            <p:nvPr/>
          </p:nvSpPr>
          <p:spPr bwMode="auto">
            <a:xfrm>
              <a:off x="2085975" y="5743575"/>
              <a:ext cx="609600" cy="2571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a:latin typeface="Arial" charset="0"/>
              </a:endParaRPr>
            </a:p>
          </p:txBody>
        </p:sp>
      </p:grpSp>
      <p:sp>
        <p:nvSpPr>
          <p:cNvPr id="2" name="Slide Number Placeholder 1"/>
          <p:cNvSpPr>
            <a:spLocks noGrp="1"/>
          </p:cNvSpPr>
          <p:nvPr>
            <p:ph type="sldNum" sz="quarter" idx="11"/>
          </p:nvPr>
        </p:nvSpPr>
        <p:spPr/>
        <p:txBody>
          <a:bodyPr/>
          <a:lstStyle/>
          <a:p>
            <a:fld id="{E7CA9478-788D-42C7-BC35-88005760C6DD}" type="slidenum">
              <a:rPr lang="en-US" smtClean="0"/>
              <a:t>62</a:t>
            </a:fld>
            <a:endParaRPr lang="en-US"/>
          </a:p>
        </p:txBody>
      </p:sp>
    </p:spTree>
    <p:extLst>
      <p:ext uri="{BB962C8B-B14F-4D97-AF65-F5344CB8AC3E}">
        <p14:creationId xmlns:p14="http://schemas.microsoft.com/office/powerpoint/2010/main" val="2129439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sr-Cyrl-RS" dirty="0" smtClean="0"/>
              <a:t>Временско мултиплексирање </a:t>
            </a:r>
            <a:r>
              <a:rPr lang="en-US" dirty="0" smtClean="0"/>
              <a:t>(TDM)</a:t>
            </a:r>
          </a:p>
        </p:txBody>
      </p:sp>
      <p:sp>
        <p:nvSpPr>
          <p:cNvPr id="48131" name="Rectangle 3"/>
          <p:cNvSpPr>
            <a:spLocks noGrp="1" noChangeArrowheads="1"/>
          </p:cNvSpPr>
          <p:nvPr>
            <p:ph idx="4294967295"/>
          </p:nvPr>
        </p:nvSpPr>
        <p:spPr>
          <a:xfrm>
            <a:off x="914400" y="1610714"/>
            <a:ext cx="9314213" cy="4600081"/>
          </a:xfrm>
          <a:prstGeom prst="rect">
            <a:avLst/>
          </a:prstGeom>
        </p:spPr>
        <p:txBody>
          <a:bodyPr/>
          <a:lstStyle/>
          <a:p>
            <a:r>
              <a:rPr lang="sr-Cyrl-RS" dirty="0" smtClean="0"/>
              <a:t>Дели канал временски (као </a:t>
            </a:r>
            <a:r>
              <a:rPr lang="en-US" i="1" dirty="0" smtClean="0"/>
              <a:t>timesharing </a:t>
            </a:r>
            <a:r>
              <a:rPr lang="sr-Cyrl-RS" dirty="0" smtClean="0"/>
              <a:t>концепт у </a:t>
            </a:r>
            <a:r>
              <a:rPr lang="sr-Latn-RS" dirty="0" smtClean="0"/>
              <a:t>OS)</a:t>
            </a:r>
            <a:r>
              <a:rPr lang="en-US" dirty="0" smtClean="0"/>
              <a:t>:</a:t>
            </a:r>
          </a:p>
          <a:p>
            <a:pPr lvl="1"/>
            <a:r>
              <a:rPr lang="sr-Cyrl-RS" dirty="0" smtClean="0"/>
              <a:t>Корисници се држе фиксног распореда</a:t>
            </a:r>
            <a:endParaRPr lang="en-US" dirty="0" smtClean="0"/>
          </a:p>
          <a:p>
            <a:pPr lvl="1"/>
            <a:r>
              <a:rPr lang="sr-Cyrl-RS" dirty="0" smtClean="0"/>
              <a:t>Употребљава се у системима фиксне и мобилне телефоније</a:t>
            </a:r>
          </a:p>
          <a:p>
            <a:r>
              <a:rPr lang="sr-Cyrl-RS" dirty="0" smtClean="0"/>
              <a:t>У соби пуној људи би ово значило да сви ћуте док прича нека подгрупа, па онда прича следећа група, ...</a:t>
            </a:r>
            <a:endParaRPr lang="en-US" dirty="0" smtClean="0"/>
          </a:p>
        </p:txBody>
      </p:sp>
      <p:pic>
        <p:nvPicPr>
          <p:cNvPr id="48132" name="Picture 3"/>
          <p:cNvPicPr>
            <a:picLocks noChangeAspect="1" noChangeArrowheads="1"/>
          </p:cNvPicPr>
          <p:nvPr/>
        </p:nvPicPr>
        <p:blipFill>
          <a:blip r:embed="rId2" cstate="print"/>
          <a:srcRect/>
          <a:stretch>
            <a:fillRect/>
          </a:stretch>
        </p:blipFill>
        <p:spPr bwMode="auto">
          <a:xfrm>
            <a:off x="2220913" y="3771900"/>
            <a:ext cx="7997825" cy="167640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63</a:t>
            </a:fld>
            <a:endParaRPr lang="en-US"/>
          </a:p>
        </p:txBody>
      </p:sp>
    </p:spTree>
    <p:extLst>
      <p:ext uri="{BB962C8B-B14F-4D97-AF65-F5344CB8AC3E}">
        <p14:creationId xmlns:p14="http://schemas.microsoft.com/office/powerpoint/2010/main" val="2571343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t>Кодно мултиплексирање </a:t>
            </a:r>
            <a:r>
              <a:rPr lang="en-US" dirty="0" smtClean="0"/>
              <a:t>(CDMA)</a:t>
            </a:r>
            <a:endParaRPr lang="en-US" dirty="0"/>
          </a:p>
        </p:txBody>
      </p:sp>
      <p:sp>
        <p:nvSpPr>
          <p:cNvPr id="3" name="Content Placeholder 2"/>
          <p:cNvSpPr>
            <a:spLocks noGrp="1"/>
          </p:cNvSpPr>
          <p:nvPr>
            <p:ph idx="4294967295"/>
          </p:nvPr>
        </p:nvSpPr>
        <p:spPr>
          <a:xfrm>
            <a:off x="559398" y="1220189"/>
            <a:ext cx="11177195" cy="4600081"/>
          </a:xfrm>
          <a:prstGeom prst="rect">
            <a:avLst/>
          </a:prstGeom>
        </p:spPr>
        <p:txBody>
          <a:bodyPr/>
          <a:lstStyle/>
          <a:p>
            <a:r>
              <a:rPr lang="en-US" dirty="0" smtClean="0"/>
              <a:t>CDMA</a:t>
            </a:r>
            <a:r>
              <a:rPr lang="sr-Cyrl-RS" dirty="0" smtClean="0"/>
              <a:t> (</a:t>
            </a:r>
            <a:r>
              <a:rPr lang="sr-Latn-RS" dirty="0" smtClean="0"/>
              <a:t>code division multiple access)</a:t>
            </a:r>
            <a:r>
              <a:rPr lang="sr-Cyrl-RS" dirty="0" smtClean="0"/>
              <a:t>, корисницима се додељују кључеви</a:t>
            </a:r>
            <a:endParaRPr lang="en-US" dirty="0" smtClean="0"/>
          </a:p>
          <a:p>
            <a:pPr lvl="1"/>
            <a:r>
              <a:rPr lang="sr-Cyrl-RS" dirty="0" smtClean="0"/>
              <a:t>Кључеви су међу собом ортогонални</a:t>
            </a:r>
          </a:p>
          <a:p>
            <a:pPr lvl="1"/>
            <a:r>
              <a:rPr lang="sr-Cyrl-RS" dirty="0" smtClean="0"/>
              <a:t>На оригинални сигнал се примењује кључ (скаларни производ)</a:t>
            </a:r>
          </a:p>
          <a:p>
            <a:r>
              <a:rPr lang="sr-Cyrl-RS" dirty="0" smtClean="0"/>
              <a:t>У соби би ово значило да неки људи причају различитим језицима</a:t>
            </a:r>
          </a:p>
          <a:p>
            <a:pPr lvl="1"/>
            <a:endParaRPr lang="en-US" dirty="0" smtClean="0"/>
          </a:p>
          <a:p>
            <a:pPr lvl="1"/>
            <a:endParaRPr lang="en-US" dirty="0"/>
          </a:p>
        </p:txBody>
      </p:sp>
      <p:grpSp>
        <p:nvGrpSpPr>
          <p:cNvPr id="7" name="Group 97"/>
          <p:cNvGrpSpPr/>
          <p:nvPr/>
        </p:nvGrpSpPr>
        <p:grpSpPr>
          <a:xfrm>
            <a:off x="1432337" y="3824621"/>
            <a:ext cx="1761457" cy="620241"/>
            <a:chOff x="725699" y="3421942"/>
            <a:chExt cx="2341351" cy="824432"/>
          </a:xfrm>
        </p:grpSpPr>
        <p:sp>
          <p:nvSpPr>
            <p:cNvPr id="8" name="TextBox 7"/>
            <p:cNvSpPr txBox="1"/>
            <p:nvPr/>
          </p:nvSpPr>
          <p:spPr>
            <a:xfrm>
              <a:off x="725699" y="3566605"/>
              <a:ext cx="646037" cy="490920"/>
            </a:xfrm>
            <a:prstGeom prst="rect">
              <a:avLst/>
            </a:prstGeom>
            <a:noFill/>
          </p:spPr>
          <p:txBody>
            <a:bodyPr wrap="none" rtlCol="0">
              <a:spAutoFit/>
            </a:bodyPr>
            <a:lstStyle/>
            <a:p>
              <a:r>
                <a:rPr lang="en-US" dirty="0"/>
                <a:t>A =</a:t>
              </a:r>
            </a:p>
          </p:txBody>
        </p:sp>
        <p:cxnSp>
          <p:nvCxnSpPr>
            <p:cNvPr id="14" name="Straight Arrow Connector 13"/>
            <p:cNvCxnSpPr/>
            <p:nvPr/>
          </p:nvCxnSpPr>
          <p:spPr>
            <a:xfrm>
              <a:off x="1227350" y="3804943"/>
              <a:ext cx="18397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355201" y="3429000"/>
              <a:ext cx="1515948" cy="748842"/>
            </a:xfrm>
            <a:custGeom>
              <a:avLst/>
              <a:gdLst>
                <a:gd name="connsiteX0" fmla="*/ 0 w 1581150"/>
                <a:gd name="connsiteY0" fmla="*/ 381000 h 781050"/>
                <a:gd name="connsiteX1" fmla="*/ 9525 w 1581150"/>
                <a:gd name="connsiteY1" fmla="*/ 0 h 781050"/>
                <a:gd name="connsiteX2" fmla="*/ 400050 w 1581150"/>
                <a:gd name="connsiteY2" fmla="*/ 0 h 781050"/>
                <a:gd name="connsiteX3" fmla="*/ 400050 w 1581150"/>
                <a:gd name="connsiteY3" fmla="*/ 781050 h 781050"/>
                <a:gd name="connsiteX4" fmla="*/ 800100 w 1581150"/>
                <a:gd name="connsiteY4" fmla="*/ 781050 h 781050"/>
                <a:gd name="connsiteX5" fmla="*/ 800100 w 1581150"/>
                <a:gd name="connsiteY5" fmla="*/ 0 h 781050"/>
                <a:gd name="connsiteX6" fmla="*/ 1181100 w 1581150"/>
                <a:gd name="connsiteY6" fmla="*/ 0 h 781050"/>
                <a:gd name="connsiteX7" fmla="*/ 1190625 w 1581150"/>
                <a:gd name="connsiteY7" fmla="*/ 781050 h 781050"/>
                <a:gd name="connsiteX8" fmla="*/ 1581150 w 1581150"/>
                <a:gd name="connsiteY8" fmla="*/ 781050 h 781050"/>
                <a:gd name="connsiteX9" fmla="*/ 1581150 w 1581150"/>
                <a:gd name="connsiteY9" fmla="*/ 39052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1150" h="781050">
                  <a:moveTo>
                    <a:pt x="0" y="381000"/>
                  </a:moveTo>
                  <a:lnTo>
                    <a:pt x="9525" y="0"/>
                  </a:lnTo>
                  <a:lnTo>
                    <a:pt x="400050" y="0"/>
                  </a:lnTo>
                  <a:lnTo>
                    <a:pt x="400050" y="781050"/>
                  </a:lnTo>
                  <a:lnTo>
                    <a:pt x="800100" y="781050"/>
                  </a:lnTo>
                  <a:lnTo>
                    <a:pt x="800100" y="0"/>
                  </a:lnTo>
                  <a:lnTo>
                    <a:pt x="1181100" y="0"/>
                  </a:lnTo>
                  <a:lnTo>
                    <a:pt x="1190625" y="781050"/>
                  </a:lnTo>
                  <a:lnTo>
                    <a:pt x="1581150" y="781050"/>
                  </a:lnTo>
                  <a:lnTo>
                    <a:pt x="1581150" y="390525"/>
                  </a:lnTo>
                </a:path>
              </a:pathLst>
            </a:cu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1288368" y="3431075"/>
              <a:ext cx="520326" cy="450010"/>
            </a:xfrm>
            <a:prstGeom prst="rect">
              <a:avLst/>
            </a:prstGeom>
            <a:noFill/>
          </p:spPr>
          <p:txBody>
            <a:bodyPr wrap="none" rtlCol="0">
              <a:spAutoFit/>
            </a:bodyPr>
            <a:lstStyle/>
            <a:p>
              <a:r>
                <a:rPr lang="en-US" sz="1600" dirty="0"/>
                <a:t>+1</a:t>
              </a:r>
            </a:p>
          </p:txBody>
        </p:sp>
        <p:sp>
          <p:nvSpPr>
            <p:cNvPr id="22" name="TextBox 21"/>
            <p:cNvSpPr txBox="1"/>
            <p:nvPr/>
          </p:nvSpPr>
          <p:spPr>
            <a:xfrm>
              <a:off x="2429896" y="3796364"/>
              <a:ext cx="467056" cy="450010"/>
            </a:xfrm>
            <a:prstGeom prst="rect">
              <a:avLst/>
            </a:prstGeom>
            <a:noFill/>
          </p:spPr>
          <p:txBody>
            <a:bodyPr wrap="none" rtlCol="0">
              <a:spAutoFit/>
            </a:bodyPr>
            <a:lstStyle/>
            <a:p>
              <a:r>
                <a:rPr lang="en-US" sz="1600" dirty="0"/>
                <a:t>-1</a:t>
              </a:r>
            </a:p>
          </p:txBody>
        </p:sp>
        <p:sp>
          <p:nvSpPr>
            <p:cNvPr id="23" name="TextBox 22"/>
            <p:cNvSpPr txBox="1"/>
            <p:nvPr/>
          </p:nvSpPr>
          <p:spPr>
            <a:xfrm>
              <a:off x="2037211" y="3421942"/>
              <a:ext cx="520326" cy="450010"/>
            </a:xfrm>
            <a:prstGeom prst="rect">
              <a:avLst/>
            </a:prstGeom>
            <a:noFill/>
          </p:spPr>
          <p:txBody>
            <a:bodyPr wrap="none" rtlCol="0">
              <a:spAutoFit/>
            </a:bodyPr>
            <a:lstStyle/>
            <a:p>
              <a:r>
                <a:rPr lang="en-US" sz="1600" dirty="0"/>
                <a:t>+1</a:t>
              </a:r>
            </a:p>
          </p:txBody>
        </p:sp>
        <p:sp>
          <p:nvSpPr>
            <p:cNvPr id="33" name="TextBox 32"/>
            <p:cNvSpPr txBox="1"/>
            <p:nvPr/>
          </p:nvSpPr>
          <p:spPr>
            <a:xfrm>
              <a:off x="1690186" y="3787232"/>
              <a:ext cx="467056" cy="450010"/>
            </a:xfrm>
            <a:prstGeom prst="rect">
              <a:avLst/>
            </a:prstGeom>
            <a:noFill/>
          </p:spPr>
          <p:txBody>
            <a:bodyPr wrap="none" rtlCol="0">
              <a:spAutoFit/>
            </a:bodyPr>
            <a:lstStyle/>
            <a:p>
              <a:r>
                <a:rPr lang="en-US" sz="1600" dirty="0"/>
                <a:t>-1</a:t>
              </a:r>
            </a:p>
          </p:txBody>
        </p:sp>
      </p:grpSp>
      <p:grpSp>
        <p:nvGrpSpPr>
          <p:cNvPr id="10" name="Group 98"/>
          <p:cNvGrpSpPr/>
          <p:nvPr/>
        </p:nvGrpSpPr>
        <p:grpSpPr>
          <a:xfrm>
            <a:off x="1414072" y="4783506"/>
            <a:ext cx="1768033" cy="620241"/>
            <a:chOff x="707434" y="4355500"/>
            <a:chExt cx="2350091" cy="824431"/>
          </a:xfrm>
        </p:grpSpPr>
        <p:sp>
          <p:nvSpPr>
            <p:cNvPr id="9" name="TextBox 8"/>
            <p:cNvSpPr txBox="1"/>
            <p:nvPr/>
          </p:nvSpPr>
          <p:spPr>
            <a:xfrm>
              <a:off x="707434" y="4525487"/>
              <a:ext cx="635385" cy="490920"/>
            </a:xfrm>
            <a:prstGeom prst="rect">
              <a:avLst/>
            </a:prstGeom>
            <a:noFill/>
          </p:spPr>
          <p:txBody>
            <a:bodyPr wrap="none" rtlCol="0">
              <a:spAutoFit/>
            </a:bodyPr>
            <a:lstStyle/>
            <a:p>
              <a:r>
                <a:rPr lang="en-US" dirty="0"/>
                <a:t>B =</a:t>
              </a:r>
            </a:p>
          </p:txBody>
        </p:sp>
        <p:cxnSp>
          <p:nvCxnSpPr>
            <p:cNvPr id="12" name="Straight Arrow Connector 11"/>
            <p:cNvCxnSpPr/>
            <p:nvPr/>
          </p:nvCxnSpPr>
          <p:spPr>
            <a:xfrm>
              <a:off x="1245615" y="4763826"/>
              <a:ext cx="181191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64334" y="4387883"/>
              <a:ext cx="1515948" cy="748842"/>
            </a:xfrm>
            <a:custGeom>
              <a:avLst/>
              <a:gdLst>
                <a:gd name="connsiteX0" fmla="*/ 0 w 1581150"/>
                <a:gd name="connsiteY0" fmla="*/ 381000 h 781050"/>
                <a:gd name="connsiteX1" fmla="*/ 9525 w 1581150"/>
                <a:gd name="connsiteY1" fmla="*/ 0 h 781050"/>
                <a:gd name="connsiteX2" fmla="*/ 790575 w 1581150"/>
                <a:gd name="connsiteY2" fmla="*/ 0 h 781050"/>
                <a:gd name="connsiteX3" fmla="*/ 790575 w 1581150"/>
                <a:gd name="connsiteY3" fmla="*/ 781050 h 781050"/>
                <a:gd name="connsiteX4" fmla="*/ 1581150 w 1581150"/>
                <a:gd name="connsiteY4" fmla="*/ 781050 h 781050"/>
                <a:gd name="connsiteX5" fmla="*/ 1581150 w 1581150"/>
                <a:gd name="connsiteY5" fmla="*/ 390525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1150" h="781050">
                  <a:moveTo>
                    <a:pt x="0" y="381000"/>
                  </a:moveTo>
                  <a:lnTo>
                    <a:pt x="9525" y="0"/>
                  </a:lnTo>
                  <a:lnTo>
                    <a:pt x="790575" y="0"/>
                  </a:lnTo>
                  <a:lnTo>
                    <a:pt x="790575" y="781050"/>
                  </a:lnTo>
                  <a:lnTo>
                    <a:pt x="1581150" y="781050"/>
                  </a:lnTo>
                  <a:lnTo>
                    <a:pt x="1581150" y="390525"/>
                  </a:lnTo>
                </a:path>
              </a:pathLst>
            </a:cu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341087" y="4355500"/>
              <a:ext cx="520325" cy="450010"/>
            </a:xfrm>
            <a:prstGeom prst="rect">
              <a:avLst/>
            </a:prstGeom>
            <a:noFill/>
          </p:spPr>
          <p:txBody>
            <a:bodyPr wrap="none" rtlCol="0">
              <a:spAutoFit/>
            </a:bodyPr>
            <a:lstStyle/>
            <a:p>
              <a:r>
                <a:rPr lang="en-US" sz="1600" dirty="0"/>
                <a:t>+1</a:t>
              </a:r>
            </a:p>
          </p:txBody>
        </p:sp>
        <p:sp>
          <p:nvSpPr>
            <p:cNvPr id="24" name="TextBox 23"/>
            <p:cNvSpPr txBox="1"/>
            <p:nvPr/>
          </p:nvSpPr>
          <p:spPr>
            <a:xfrm>
              <a:off x="1688111" y="4355500"/>
              <a:ext cx="520325" cy="450010"/>
            </a:xfrm>
            <a:prstGeom prst="rect">
              <a:avLst/>
            </a:prstGeom>
            <a:noFill/>
          </p:spPr>
          <p:txBody>
            <a:bodyPr wrap="none" rtlCol="0">
              <a:spAutoFit/>
            </a:bodyPr>
            <a:lstStyle/>
            <a:p>
              <a:r>
                <a:rPr lang="en-US" sz="1600" dirty="0"/>
                <a:t>+1</a:t>
              </a:r>
            </a:p>
          </p:txBody>
        </p:sp>
        <p:sp>
          <p:nvSpPr>
            <p:cNvPr id="36" name="TextBox 35"/>
            <p:cNvSpPr txBox="1"/>
            <p:nvPr/>
          </p:nvSpPr>
          <p:spPr>
            <a:xfrm>
              <a:off x="2117325" y="4729921"/>
              <a:ext cx="467056" cy="450010"/>
            </a:xfrm>
            <a:prstGeom prst="rect">
              <a:avLst/>
            </a:prstGeom>
            <a:noFill/>
          </p:spPr>
          <p:txBody>
            <a:bodyPr wrap="none" rtlCol="0">
              <a:spAutoFit/>
            </a:bodyPr>
            <a:lstStyle/>
            <a:p>
              <a:r>
                <a:rPr lang="en-US" sz="1600" dirty="0"/>
                <a:t>-1</a:t>
              </a:r>
            </a:p>
          </p:txBody>
        </p:sp>
        <p:sp>
          <p:nvSpPr>
            <p:cNvPr id="37" name="TextBox 36"/>
            <p:cNvSpPr txBox="1"/>
            <p:nvPr/>
          </p:nvSpPr>
          <p:spPr>
            <a:xfrm>
              <a:off x="2455218" y="4729921"/>
              <a:ext cx="467056" cy="450010"/>
            </a:xfrm>
            <a:prstGeom prst="rect">
              <a:avLst/>
            </a:prstGeom>
            <a:noFill/>
          </p:spPr>
          <p:txBody>
            <a:bodyPr wrap="none" rtlCol="0">
              <a:spAutoFit/>
            </a:bodyPr>
            <a:lstStyle/>
            <a:p>
              <a:r>
                <a:rPr lang="en-US" sz="1600" dirty="0"/>
                <a:t>-1</a:t>
              </a:r>
            </a:p>
          </p:txBody>
        </p:sp>
      </p:grpSp>
      <p:grpSp>
        <p:nvGrpSpPr>
          <p:cNvPr id="11" name="Group 99"/>
          <p:cNvGrpSpPr/>
          <p:nvPr/>
        </p:nvGrpSpPr>
        <p:grpSpPr>
          <a:xfrm>
            <a:off x="1395806" y="5795709"/>
            <a:ext cx="1767440" cy="627112"/>
            <a:chOff x="689170" y="5312311"/>
            <a:chExt cx="2349305" cy="833566"/>
          </a:xfrm>
        </p:grpSpPr>
        <p:cxnSp>
          <p:nvCxnSpPr>
            <p:cNvPr id="13" name="Straight Arrow Connector 12"/>
            <p:cNvCxnSpPr/>
            <p:nvPr/>
          </p:nvCxnSpPr>
          <p:spPr>
            <a:xfrm>
              <a:off x="1254747" y="5695312"/>
              <a:ext cx="17837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364334" y="5328501"/>
              <a:ext cx="1515948" cy="757974"/>
            </a:xfrm>
            <a:custGeom>
              <a:avLst/>
              <a:gdLst>
                <a:gd name="connsiteX0" fmla="*/ 0 w 1581150"/>
                <a:gd name="connsiteY0" fmla="*/ 390525 h 790575"/>
                <a:gd name="connsiteX1" fmla="*/ 9525 w 1581150"/>
                <a:gd name="connsiteY1" fmla="*/ 0 h 790575"/>
                <a:gd name="connsiteX2" fmla="*/ 400050 w 1581150"/>
                <a:gd name="connsiteY2" fmla="*/ 0 h 790575"/>
                <a:gd name="connsiteX3" fmla="*/ 400050 w 1581150"/>
                <a:gd name="connsiteY3" fmla="*/ 790575 h 790575"/>
                <a:gd name="connsiteX4" fmla="*/ 1190625 w 1581150"/>
                <a:gd name="connsiteY4" fmla="*/ 790575 h 790575"/>
                <a:gd name="connsiteX5" fmla="*/ 1190625 w 1581150"/>
                <a:gd name="connsiteY5" fmla="*/ 0 h 790575"/>
                <a:gd name="connsiteX6" fmla="*/ 1581150 w 1581150"/>
                <a:gd name="connsiteY6" fmla="*/ 0 h 790575"/>
                <a:gd name="connsiteX7" fmla="*/ 1581150 w 1581150"/>
                <a:gd name="connsiteY7" fmla="*/ 390525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150" h="790575">
                  <a:moveTo>
                    <a:pt x="0" y="390525"/>
                  </a:moveTo>
                  <a:lnTo>
                    <a:pt x="9525" y="0"/>
                  </a:lnTo>
                  <a:lnTo>
                    <a:pt x="400050" y="0"/>
                  </a:lnTo>
                  <a:lnTo>
                    <a:pt x="400050" y="790575"/>
                  </a:lnTo>
                  <a:lnTo>
                    <a:pt x="1190625" y="790575"/>
                  </a:lnTo>
                  <a:lnTo>
                    <a:pt x="1190625" y="0"/>
                  </a:lnTo>
                  <a:lnTo>
                    <a:pt x="1581150" y="0"/>
                  </a:lnTo>
                  <a:lnTo>
                    <a:pt x="1581150" y="390525"/>
                  </a:lnTo>
                </a:path>
              </a:pathLst>
            </a:cu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1301030" y="5312311"/>
              <a:ext cx="520326" cy="450010"/>
            </a:xfrm>
            <a:prstGeom prst="rect">
              <a:avLst/>
            </a:prstGeom>
            <a:noFill/>
          </p:spPr>
          <p:txBody>
            <a:bodyPr wrap="none" rtlCol="0">
              <a:spAutoFit/>
            </a:bodyPr>
            <a:lstStyle/>
            <a:p>
              <a:r>
                <a:rPr lang="en-US" sz="1600" dirty="0"/>
                <a:t>+1</a:t>
              </a:r>
            </a:p>
          </p:txBody>
        </p:sp>
        <p:sp>
          <p:nvSpPr>
            <p:cNvPr id="29" name="TextBox 28"/>
            <p:cNvSpPr txBox="1"/>
            <p:nvPr/>
          </p:nvSpPr>
          <p:spPr>
            <a:xfrm>
              <a:off x="2442557" y="5321445"/>
              <a:ext cx="520326" cy="450010"/>
            </a:xfrm>
            <a:prstGeom prst="rect">
              <a:avLst/>
            </a:prstGeom>
            <a:noFill/>
          </p:spPr>
          <p:txBody>
            <a:bodyPr wrap="none" rtlCol="0">
              <a:spAutoFit/>
            </a:bodyPr>
            <a:lstStyle/>
            <a:p>
              <a:r>
                <a:rPr lang="en-US" sz="1600" dirty="0"/>
                <a:t>+1</a:t>
              </a:r>
            </a:p>
          </p:txBody>
        </p:sp>
        <p:sp>
          <p:nvSpPr>
            <p:cNvPr id="34" name="TextBox 33"/>
            <p:cNvSpPr txBox="1"/>
            <p:nvPr/>
          </p:nvSpPr>
          <p:spPr>
            <a:xfrm>
              <a:off x="2059004" y="5686736"/>
              <a:ext cx="467056" cy="450010"/>
            </a:xfrm>
            <a:prstGeom prst="rect">
              <a:avLst/>
            </a:prstGeom>
            <a:noFill/>
          </p:spPr>
          <p:txBody>
            <a:bodyPr wrap="none" rtlCol="0">
              <a:spAutoFit/>
            </a:bodyPr>
            <a:lstStyle/>
            <a:p>
              <a:r>
                <a:rPr lang="en-US" sz="1600" dirty="0"/>
                <a:t>-1</a:t>
              </a:r>
            </a:p>
          </p:txBody>
        </p:sp>
        <p:sp>
          <p:nvSpPr>
            <p:cNvPr id="35" name="TextBox 34"/>
            <p:cNvSpPr txBox="1"/>
            <p:nvPr/>
          </p:nvSpPr>
          <p:spPr>
            <a:xfrm>
              <a:off x="1739375" y="5695867"/>
              <a:ext cx="467056" cy="450010"/>
            </a:xfrm>
            <a:prstGeom prst="rect">
              <a:avLst/>
            </a:prstGeom>
            <a:noFill/>
          </p:spPr>
          <p:txBody>
            <a:bodyPr wrap="none" rtlCol="0">
              <a:spAutoFit/>
            </a:bodyPr>
            <a:lstStyle/>
            <a:p>
              <a:r>
                <a:rPr lang="en-US" sz="1600" dirty="0"/>
                <a:t>-1</a:t>
              </a:r>
            </a:p>
          </p:txBody>
        </p:sp>
        <p:sp>
          <p:nvSpPr>
            <p:cNvPr id="38" name="TextBox 37"/>
            <p:cNvSpPr txBox="1"/>
            <p:nvPr/>
          </p:nvSpPr>
          <p:spPr>
            <a:xfrm>
              <a:off x="689170" y="5453446"/>
              <a:ext cx="633253" cy="490921"/>
            </a:xfrm>
            <a:prstGeom prst="rect">
              <a:avLst/>
            </a:prstGeom>
            <a:noFill/>
          </p:spPr>
          <p:txBody>
            <a:bodyPr wrap="none" rtlCol="0">
              <a:spAutoFit/>
            </a:bodyPr>
            <a:lstStyle/>
            <a:p>
              <a:r>
                <a:rPr lang="en-US" dirty="0"/>
                <a:t>C =</a:t>
              </a:r>
            </a:p>
          </p:txBody>
        </p:sp>
      </p:grpSp>
      <p:grpSp>
        <p:nvGrpSpPr>
          <p:cNvPr id="15" name="Group 86"/>
          <p:cNvGrpSpPr/>
          <p:nvPr/>
        </p:nvGrpSpPr>
        <p:grpSpPr>
          <a:xfrm>
            <a:off x="3996131" y="4486808"/>
            <a:ext cx="1352784" cy="1564973"/>
            <a:chOff x="3419475" y="4006447"/>
            <a:chExt cx="1798138" cy="2080182"/>
          </a:xfrm>
        </p:grpSpPr>
        <p:cxnSp>
          <p:nvCxnSpPr>
            <p:cNvPr id="45" name="Straight Arrow Connector 44"/>
            <p:cNvCxnSpPr/>
            <p:nvPr/>
          </p:nvCxnSpPr>
          <p:spPr>
            <a:xfrm>
              <a:off x="3419475" y="4756223"/>
              <a:ext cx="1798138" cy="1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3528453" y="4010025"/>
              <a:ext cx="1516611" cy="1498449"/>
            </a:xfrm>
            <a:custGeom>
              <a:avLst/>
              <a:gdLst>
                <a:gd name="connsiteX0" fmla="*/ 0 w 1590675"/>
                <a:gd name="connsiteY0" fmla="*/ 781050 h 1571625"/>
                <a:gd name="connsiteX1" fmla="*/ 400050 w 1590675"/>
                <a:gd name="connsiteY1" fmla="*/ 790575 h 1571625"/>
                <a:gd name="connsiteX2" fmla="*/ 400050 w 1590675"/>
                <a:gd name="connsiteY2" fmla="*/ 1571625 h 1571625"/>
                <a:gd name="connsiteX3" fmla="*/ 809625 w 1590675"/>
                <a:gd name="connsiteY3" fmla="*/ 1562100 h 1571625"/>
                <a:gd name="connsiteX4" fmla="*/ 800100 w 1590675"/>
                <a:gd name="connsiteY4" fmla="*/ 0 h 1571625"/>
                <a:gd name="connsiteX5" fmla="*/ 1190625 w 1590675"/>
                <a:gd name="connsiteY5" fmla="*/ 0 h 1571625"/>
                <a:gd name="connsiteX6" fmla="*/ 1190625 w 1590675"/>
                <a:gd name="connsiteY6" fmla="*/ 781050 h 1571625"/>
                <a:gd name="connsiteX7" fmla="*/ 1590675 w 1590675"/>
                <a:gd name="connsiteY7" fmla="*/ 781050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675" h="1571625">
                  <a:moveTo>
                    <a:pt x="0" y="781050"/>
                  </a:moveTo>
                  <a:lnTo>
                    <a:pt x="400050" y="790575"/>
                  </a:lnTo>
                  <a:lnTo>
                    <a:pt x="400050" y="1571625"/>
                  </a:lnTo>
                  <a:lnTo>
                    <a:pt x="809625" y="1562100"/>
                  </a:lnTo>
                  <a:lnTo>
                    <a:pt x="800100" y="0"/>
                  </a:lnTo>
                  <a:lnTo>
                    <a:pt x="1190625" y="0"/>
                  </a:lnTo>
                  <a:lnTo>
                    <a:pt x="1190625" y="781050"/>
                  </a:lnTo>
                  <a:lnTo>
                    <a:pt x="1590675" y="781050"/>
                  </a:lnTo>
                </a:path>
              </a:pathLst>
            </a:cu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3864735" y="5141633"/>
              <a:ext cx="467056" cy="450010"/>
            </a:xfrm>
            <a:prstGeom prst="rect">
              <a:avLst/>
            </a:prstGeom>
            <a:noFill/>
          </p:spPr>
          <p:txBody>
            <a:bodyPr wrap="none" rtlCol="0">
              <a:spAutoFit/>
            </a:bodyPr>
            <a:lstStyle/>
            <a:p>
              <a:r>
                <a:rPr lang="en-US" sz="1600" dirty="0"/>
                <a:t>-2</a:t>
              </a:r>
            </a:p>
          </p:txBody>
        </p:sp>
        <p:sp>
          <p:nvSpPr>
            <p:cNvPr id="52" name="TextBox 51"/>
            <p:cNvSpPr txBox="1"/>
            <p:nvPr/>
          </p:nvSpPr>
          <p:spPr>
            <a:xfrm>
              <a:off x="4200752" y="4006447"/>
              <a:ext cx="520326" cy="450010"/>
            </a:xfrm>
            <a:prstGeom prst="rect">
              <a:avLst/>
            </a:prstGeom>
            <a:noFill/>
          </p:spPr>
          <p:txBody>
            <a:bodyPr wrap="none" rtlCol="0">
              <a:spAutoFit/>
            </a:bodyPr>
            <a:lstStyle/>
            <a:p>
              <a:r>
                <a:rPr lang="en-US" sz="1600" dirty="0"/>
                <a:t>+2</a:t>
              </a:r>
            </a:p>
          </p:txBody>
        </p:sp>
        <p:sp>
          <p:nvSpPr>
            <p:cNvPr id="53" name="TextBox 52"/>
            <p:cNvSpPr txBox="1"/>
            <p:nvPr/>
          </p:nvSpPr>
          <p:spPr>
            <a:xfrm>
              <a:off x="3592024" y="4565919"/>
              <a:ext cx="383959" cy="450010"/>
            </a:xfrm>
            <a:prstGeom prst="rect">
              <a:avLst/>
            </a:prstGeom>
            <a:noFill/>
          </p:spPr>
          <p:txBody>
            <a:bodyPr wrap="none" rtlCol="0">
              <a:spAutoFit/>
            </a:bodyPr>
            <a:lstStyle/>
            <a:p>
              <a:r>
                <a:rPr lang="en-US" sz="1600" dirty="0"/>
                <a:t>0</a:t>
              </a:r>
            </a:p>
          </p:txBody>
        </p:sp>
        <p:sp>
          <p:nvSpPr>
            <p:cNvPr id="54" name="TextBox 53"/>
            <p:cNvSpPr txBox="1"/>
            <p:nvPr/>
          </p:nvSpPr>
          <p:spPr>
            <a:xfrm>
              <a:off x="4754455" y="4556838"/>
              <a:ext cx="383959" cy="450010"/>
            </a:xfrm>
            <a:prstGeom prst="rect">
              <a:avLst/>
            </a:prstGeom>
            <a:noFill/>
          </p:spPr>
          <p:txBody>
            <a:bodyPr wrap="none" rtlCol="0">
              <a:spAutoFit/>
            </a:bodyPr>
            <a:lstStyle/>
            <a:p>
              <a:r>
                <a:rPr lang="en-US" sz="1600" dirty="0"/>
                <a:t>0</a:t>
              </a:r>
            </a:p>
          </p:txBody>
        </p:sp>
        <p:sp>
          <p:nvSpPr>
            <p:cNvPr id="55" name="TextBox 54"/>
            <p:cNvSpPr txBox="1"/>
            <p:nvPr/>
          </p:nvSpPr>
          <p:spPr>
            <a:xfrm>
              <a:off x="3522727" y="5595708"/>
              <a:ext cx="1340656" cy="490921"/>
            </a:xfrm>
            <a:prstGeom prst="rect">
              <a:avLst/>
            </a:prstGeom>
            <a:noFill/>
          </p:spPr>
          <p:txBody>
            <a:bodyPr wrap="none" rtlCol="0">
              <a:spAutoFit/>
            </a:bodyPr>
            <a:lstStyle/>
            <a:p>
              <a:r>
                <a:rPr lang="en-US" dirty="0"/>
                <a:t>S = +A -B</a:t>
              </a:r>
            </a:p>
          </p:txBody>
        </p:sp>
      </p:grpSp>
      <p:sp>
        <p:nvSpPr>
          <p:cNvPr id="56" name="TextBox 55"/>
          <p:cNvSpPr txBox="1"/>
          <p:nvPr/>
        </p:nvSpPr>
        <p:spPr>
          <a:xfrm>
            <a:off x="5748731" y="3796864"/>
            <a:ext cx="628698" cy="369332"/>
          </a:xfrm>
          <a:prstGeom prst="rect">
            <a:avLst/>
          </a:prstGeom>
          <a:noFill/>
        </p:spPr>
        <p:txBody>
          <a:bodyPr wrap="none" rtlCol="0">
            <a:spAutoFit/>
          </a:bodyPr>
          <a:lstStyle/>
          <a:p>
            <a:r>
              <a:rPr lang="en-US" dirty="0"/>
              <a:t>S x A</a:t>
            </a:r>
          </a:p>
        </p:txBody>
      </p:sp>
      <p:grpSp>
        <p:nvGrpSpPr>
          <p:cNvPr id="16" name="Group 96"/>
          <p:cNvGrpSpPr/>
          <p:nvPr/>
        </p:nvGrpSpPr>
        <p:grpSpPr>
          <a:xfrm>
            <a:off x="6146229" y="3749240"/>
            <a:ext cx="1332152" cy="561975"/>
            <a:chOff x="5379072" y="3057525"/>
            <a:chExt cx="1783728" cy="752475"/>
          </a:xfrm>
        </p:grpSpPr>
        <p:cxnSp>
          <p:nvCxnSpPr>
            <p:cNvPr id="69" name="Straight Arrow Connector 68"/>
            <p:cNvCxnSpPr/>
            <p:nvPr/>
          </p:nvCxnSpPr>
          <p:spPr>
            <a:xfrm>
              <a:off x="5379072" y="3795811"/>
              <a:ext cx="17837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155528" y="3088652"/>
              <a:ext cx="524150" cy="453318"/>
            </a:xfrm>
            <a:prstGeom prst="rect">
              <a:avLst/>
            </a:prstGeom>
            <a:noFill/>
          </p:spPr>
          <p:txBody>
            <a:bodyPr wrap="none" rtlCol="0">
              <a:spAutoFit/>
            </a:bodyPr>
            <a:lstStyle/>
            <a:p>
              <a:r>
                <a:rPr lang="en-US" sz="1600" dirty="0"/>
                <a:t>+2</a:t>
              </a:r>
            </a:p>
          </p:txBody>
        </p:sp>
        <p:sp>
          <p:nvSpPr>
            <p:cNvPr id="72" name="TextBox 71"/>
            <p:cNvSpPr txBox="1"/>
            <p:nvPr/>
          </p:nvSpPr>
          <p:spPr>
            <a:xfrm>
              <a:off x="5835899" y="3088260"/>
              <a:ext cx="524150" cy="453318"/>
            </a:xfrm>
            <a:prstGeom prst="rect">
              <a:avLst/>
            </a:prstGeom>
            <a:noFill/>
          </p:spPr>
          <p:txBody>
            <a:bodyPr wrap="none" rtlCol="0">
              <a:spAutoFit/>
            </a:bodyPr>
            <a:lstStyle/>
            <a:p>
              <a:r>
                <a:rPr lang="en-US" sz="1600" dirty="0"/>
                <a:t>+2</a:t>
              </a:r>
            </a:p>
          </p:txBody>
        </p:sp>
        <p:sp>
          <p:nvSpPr>
            <p:cNvPr id="73" name="Freeform 72"/>
            <p:cNvSpPr/>
            <p:nvPr/>
          </p:nvSpPr>
          <p:spPr>
            <a:xfrm>
              <a:off x="5486400" y="3057525"/>
              <a:ext cx="1543050" cy="752475"/>
            </a:xfrm>
            <a:custGeom>
              <a:avLst/>
              <a:gdLst>
                <a:gd name="connsiteX0" fmla="*/ 0 w 1543050"/>
                <a:gd name="connsiteY0" fmla="*/ 752475 h 752475"/>
                <a:gd name="connsiteX1" fmla="*/ 390525 w 1543050"/>
                <a:gd name="connsiteY1" fmla="*/ 752475 h 752475"/>
                <a:gd name="connsiteX2" fmla="*/ 390525 w 1543050"/>
                <a:gd name="connsiteY2" fmla="*/ 0 h 752475"/>
                <a:gd name="connsiteX3" fmla="*/ 1152525 w 1543050"/>
                <a:gd name="connsiteY3" fmla="*/ 0 h 752475"/>
                <a:gd name="connsiteX4" fmla="*/ 1152525 w 1543050"/>
                <a:gd name="connsiteY4" fmla="*/ 752475 h 752475"/>
                <a:gd name="connsiteX5" fmla="*/ 1543050 w 1543050"/>
                <a:gd name="connsiteY5" fmla="*/ 75247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050" h="752475">
                  <a:moveTo>
                    <a:pt x="0" y="752475"/>
                  </a:moveTo>
                  <a:lnTo>
                    <a:pt x="390525" y="752475"/>
                  </a:lnTo>
                  <a:lnTo>
                    <a:pt x="390525" y="0"/>
                  </a:lnTo>
                  <a:lnTo>
                    <a:pt x="1152525" y="0"/>
                  </a:lnTo>
                  <a:lnTo>
                    <a:pt x="1152525" y="752475"/>
                  </a:lnTo>
                  <a:lnTo>
                    <a:pt x="1543050" y="752475"/>
                  </a:lnTo>
                </a:path>
              </a:pathLst>
            </a:cu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Group 95"/>
          <p:cNvGrpSpPr/>
          <p:nvPr/>
        </p:nvGrpSpPr>
        <p:grpSpPr>
          <a:xfrm>
            <a:off x="6146230" y="4822084"/>
            <a:ext cx="1332151" cy="621374"/>
            <a:chOff x="5379072" y="4710211"/>
            <a:chExt cx="1783728" cy="832009"/>
          </a:xfrm>
        </p:grpSpPr>
        <p:cxnSp>
          <p:nvCxnSpPr>
            <p:cNvPr id="74" name="Straight Arrow Connector 73"/>
            <p:cNvCxnSpPr/>
            <p:nvPr/>
          </p:nvCxnSpPr>
          <p:spPr>
            <a:xfrm>
              <a:off x="5379072" y="4710211"/>
              <a:ext cx="178372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6163814" y="5088902"/>
              <a:ext cx="470489" cy="453318"/>
            </a:xfrm>
            <a:prstGeom prst="rect">
              <a:avLst/>
            </a:prstGeom>
            <a:noFill/>
          </p:spPr>
          <p:txBody>
            <a:bodyPr wrap="none" rtlCol="0">
              <a:spAutoFit/>
            </a:bodyPr>
            <a:lstStyle/>
            <a:p>
              <a:r>
                <a:rPr lang="en-US" sz="1600" dirty="0"/>
                <a:t>-2</a:t>
              </a:r>
            </a:p>
          </p:txBody>
        </p:sp>
        <p:sp>
          <p:nvSpPr>
            <p:cNvPr id="76" name="TextBox 75"/>
            <p:cNvSpPr txBox="1"/>
            <p:nvPr/>
          </p:nvSpPr>
          <p:spPr>
            <a:xfrm>
              <a:off x="5844185" y="5088510"/>
              <a:ext cx="470489" cy="453318"/>
            </a:xfrm>
            <a:prstGeom prst="rect">
              <a:avLst/>
            </a:prstGeom>
            <a:noFill/>
          </p:spPr>
          <p:txBody>
            <a:bodyPr wrap="none" rtlCol="0">
              <a:spAutoFit/>
            </a:bodyPr>
            <a:lstStyle/>
            <a:p>
              <a:r>
                <a:rPr lang="en-US" sz="1600" dirty="0"/>
                <a:t>-2</a:t>
              </a:r>
            </a:p>
          </p:txBody>
        </p:sp>
        <p:sp>
          <p:nvSpPr>
            <p:cNvPr id="77" name="Freeform 76"/>
            <p:cNvSpPr/>
            <p:nvPr/>
          </p:nvSpPr>
          <p:spPr>
            <a:xfrm flipV="1">
              <a:off x="5486400" y="4714875"/>
              <a:ext cx="1543050" cy="752475"/>
            </a:xfrm>
            <a:custGeom>
              <a:avLst/>
              <a:gdLst>
                <a:gd name="connsiteX0" fmla="*/ 0 w 1543050"/>
                <a:gd name="connsiteY0" fmla="*/ 752475 h 752475"/>
                <a:gd name="connsiteX1" fmla="*/ 390525 w 1543050"/>
                <a:gd name="connsiteY1" fmla="*/ 752475 h 752475"/>
                <a:gd name="connsiteX2" fmla="*/ 390525 w 1543050"/>
                <a:gd name="connsiteY2" fmla="*/ 0 h 752475"/>
                <a:gd name="connsiteX3" fmla="*/ 1152525 w 1543050"/>
                <a:gd name="connsiteY3" fmla="*/ 0 h 752475"/>
                <a:gd name="connsiteX4" fmla="*/ 1152525 w 1543050"/>
                <a:gd name="connsiteY4" fmla="*/ 752475 h 752475"/>
                <a:gd name="connsiteX5" fmla="*/ 1543050 w 1543050"/>
                <a:gd name="connsiteY5" fmla="*/ 75247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050" h="752475">
                  <a:moveTo>
                    <a:pt x="0" y="752475"/>
                  </a:moveTo>
                  <a:lnTo>
                    <a:pt x="390525" y="752475"/>
                  </a:lnTo>
                  <a:lnTo>
                    <a:pt x="390525" y="0"/>
                  </a:lnTo>
                  <a:lnTo>
                    <a:pt x="1152525" y="0"/>
                  </a:lnTo>
                  <a:lnTo>
                    <a:pt x="1152525" y="752475"/>
                  </a:lnTo>
                  <a:lnTo>
                    <a:pt x="1543050" y="752475"/>
                  </a:lnTo>
                </a:path>
              </a:pathLst>
            </a:cu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87"/>
          <p:cNvGrpSpPr/>
          <p:nvPr/>
        </p:nvGrpSpPr>
        <p:grpSpPr>
          <a:xfrm>
            <a:off x="6148782" y="5710981"/>
            <a:ext cx="1280610" cy="1147019"/>
            <a:chOff x="3419475" y="3965605"/>
            <a:chExt cx="1798138" cy="1610558"/>
          </a:xfrm>
        </p:grpSpPr>
        <p:cxnSp>
          <p:nvCxnSpPr>
            <p:cNvPr id="89" name="Straight Arrow Connector 88"/>
            <p:cNvCxnSpPr/>
            <p:nvPr/>
          </p:nvCxnSpPr>
          <p:spPr>
            <a:xfrm>
              <a:off x="3419475" y="4756223"/>
              <a:ext cx="1798138" cy="15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Freeform 89"/>
            <p:cNvSpPr/>
            <p:nvPr/>
          </p:nvSpPr>
          <p:spPr>
            <a:xfrm flipV="1">
              <a:off x="3528453" y="4010025"/>
              <a:ext cx="1516611" cy="1498449"/>
            </a:xfrm>
            <a:custGeom>
              <a:avLst/>
              <a:gdLst>
                <a:gd name="connsiteX0" fmla="*/ 0 w 1590675"/>
                <a:gd name="connsiteY0" fmla="*/ 781050 h 1571625"/>
                <a:gd name="connsiteX1" fmla="*/ 400050 w 1590675"/>
                <a:gd name="connsiteY1" fmla="*/ 790575 h 1571625"/>
                <a:gd name="connsiteX2" fmla="*/ 400050 w 1590675"/>
                <a:gd name="connsiteY2" fmla="*/ 1571625 h 1571625"/>
                <a:gd name="connsiteX3" fmla="*/ 809625 w 1590675"/>
                <a:gd name="connsiteY3" fmla="*/ 1562100 h 1571625"/>
                <a:gd name="connsiteX4" fmla="*/ 800100 w 1590675"/>
                <a:gd name="connsiteY4" fmla="*/ 0 h 1571625"/>
                <a:gd name="connsiteX5" fmla="*/ 1190625 w 1590675"/>
                <a:gd name="connsiteY5" fmla="*/ 0 h 1571625"/>
                <a:gd name="connsiteX6" fmla="*/ 1190625 w 1590675"/>
                <a:gd name="connsiteY6" fmla="*/ 781050 h 1571625"/>
                <a:gd name="connsiteX7" fmla="*/ 1590675 w 1590675"/>
                <a:gd name="connsiteY7" fmla="*/ 781050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675" h="1571625">
                  <a:moveTo>
                    <a:pt x="0" y="781050"/>
                  </a:moveTo>
                  <a:lnTo>
                    <a:pt x="400050" y="790575"/>
                  </a:lnTo>
                  <a:lnTo>
                    <a:pt x="400050" y="1571625"/>
                  </a:lnTo>
                  <a:lnTo>
                    <a:pt x="809625" y="1562100"/>
                  </a:lnTo>
                  <a:lnTo>
                    <a:pt x="800100" y="0"/>
                  </a:lnTo>
                  <a:lnTo>
                    <a:pt x="1190625" y="0"/>
                  </a:lnTo>
                  <a:lnTo>
                    <a:pt x="1190625" y="781050"/>
                  </a:lnTo>
                  <a:lnTo>
                    <a:pt x="1590675" y="781050"/>
                  </a:lnTo>
                </a:path>
              </a:pathLst>
            </a:cu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Box 90"/>
            <p:cNvSpPr txBox="1"/>
            <p:nvPr/>
          </p:nvSpPr>
          <p:spPr>
            <a:xfrm>
              <a:off x="4232642" y="5100791"/>
              <a:ext cx="493379" cy="475372"/>
            </a:xfrm>
            <a:prstGeom prst="rect">
              <a:avLst/>
            </a:prstGeom>
            <a:noFill/>
          </p:spPr>
          <p:txBody>
            <a:bodyPr wrap="none" rtlCol="0">
              <a:spAutoFit/>
            </a:bodyPr>
            <a:lstStyle/>
            <a:p>
              <a:r>
                <a:rPr lang="en-US" sz="1600" dirty="0"/>
                <a:t>-2</a:t>
              </a:r>
            </a:p>
          </p:txBody>
        </p:sp>
        <p:sp>
          <p:nvSpPr>
            <p:cNvPr id="92" name="TextBox 91"/>
            <p:cNvSpPr txBox="1"/>
            <p:nvPr/>
          </p:nvSpPr>
          <p:spPr>
            <a:xfrm>
              <a:off x="3844758" y="3965605"/>
              <a:ext cx="549651" cy="475372"/>
            </a:xfrm>
            <a:prstGeom prst="rect">
              <a:avLst/>
            </a:prstGeom>
            <a:noFill/>
          </p:spPr>
          <p:txBody>
            <a:bodyPr wrap="none" rtlCol="0">
              <a:spAutoFit/>
            </a:bodyPr>
            <a:lstStyle/>
            <a:p>
              <a:r>
                <a:rPr lang="en-US" sz="1600" dirty="0"/>
                <a:t>+2</a:t>
              </a:r>
            </a:p>
          </p:txBody>
        </p:sp>
        <p:sp>
          <p:nvSpPr>
            <p:cNvPr id="93" name="TextBox 92"/>
            <p:cNvSpPr txBox="1"/>
            <p:nvPr/>
          </p:nvSpPr>
          <p:spPr>
            <a:xfrm>
              <a:off x="3471655" y="4524364"/>
              <a:ext cx="405599" cy="475372"/>
            </a:xfrm>
            <a:prstGeom prst="rect">
              <a:avLst/>
            </a:prstGeom>
            <a:noFill/>
          </p:spPr>
          <p:txBody>
            <a:bodyPr wrap="none" rtlCol="0">
              <a:spAutoFit/>
            </a:bodyPr>
            <a:lstStyle/>
            <a:p>
              <a:r>
                <a:rPr lang="en-US" sz="1600" dirty="0"/>
                <a:t>0</a:t>
              </a:r>
            </a:p>
          </p:txBody>
        </p:sp>
        <p:sp>
          <p:nvSpPr>
            <p:cNvPr id="94" name="TextBox 93"/>
            <p:cNvSpPr txBox="1"/>
            <p:nvPr/>
          </p:nvSpPr>
          <p:spPr>
            <a:xfrm>
              <a:off x="4714333" y="4528656"/>
              <a:ext cx="405599" cy="475372"/>
            </a:xfrm>
            <a:prstGeom prst="rect">
              <a:avLst/>
            </a:prstGeom>
            <a:noFill/>
          </p:spPr>
          <p:txBody>
            <a:bodyPr wrap="none" rtlCol="0">
              <a:spAutoFit/>
            </a:bodyPr>
            <a:lstStyle/>
            <a:p>
              <a:r>
                <a:rPr lang="en-US" sz="1600" dirty="0"/>
                <a:t>0</a:t>
              </a:r>
            </a:p>
          </p:txBody>
        </p:sp>
      </p:grpSp>
      <p:sp>
        <p:nvSpPr>
          <p:cNvPr id="101" name="TextBox 100"/>
          <p:cNvSpPr txBox="1"/>
          <p:nvPr/>
        </p:nvSpPr>
        <p:spPr>
          <a:xfrm>
            <a:off x="5767782" y="4854139"/>
            <a:ext cx="620683" cy="369332"/>
          </a:xfrm>
          <a:prstGeom prst="rect">
            <a:avLst/>
          </a:prstGeom>
          <a:noFill/>
        </p:spPr>
        <p:txBody>
          <a:bodyPr wrap="none" rtlCol="0">
            <a:spAutoFit/>
          </a:bodyPr>
          <a:lstStyle/>
          <a:p>
            <a:r>
              <a:rPr lang="en-US" dirty="0"/>
              <a:t>S x B</a:t>
            </a:r>
          </a:p>
        </p:txBody>
      </p:sp>
      <p:sp>
        <p:nvSpPr>
          <p:cNvPr id="102" name="TextBox 101"/>
          <p:cNvSpPr txBox="1"/>
          <p:nvPr/>
        </p:nvSpPr>
        <p:spPr>
          <a:xfrm>
            <a:off x="5739206" y="5759014"/>
            <a:ext cx="619080" cy="369332"/>
          </a:xfrm>
          <a:prstGeom prst="rect">
            <a:avLst/>
          </a:prstGeom>
          <a:noFill/>
        </p:spPr>
        <p:txBody>
          <a:bodyPr wrap="none" rtlCol="0">
            <a:spAutoFit/>
          </a:bodyPr>
          <a:lstStyle/>
          <a:p>
            <a:r>
              <a:rPr lang="en-US" dirty="0"/>
              <a:t>S x C</a:t>
            </a:r>
          </a:p>
        </p:txBody>
      </p:sp>
      <p:sp>
        <p:nvSpPr>
          <p:cNvPr id="103" name="TextBox 102"/>
          <p:cNvSpPr txBox="1"/>
          <p:nvPr/>
        </p:nvSpPr>
        <p:spPr>
          <a:xfrm>
            <a:off x="7634682" y="3730190"/>
            <a:ext cx="1645002" cy="646331"/>
          </a:xfrm>
          <a:prstGeom prst="rect">
            <a:avLst/>
          </a:prstGeom>
          <a:noFill/>
        </p:spPr>
        <p:txBody>
          <a:bodyPr wrap="none" rtlCol="0">
            <a:spAutoFit/>
          </a:bodyPr>
          <a:lstStyle/>
          <a:p>
            <a:r>
              <a:rPr lang="sr-Cyrl-RS" dirty="0" smtClean="0"/>
              <a:t>Сума</a:t>
            </a:r>
            <a:r>
              <a:rPr lang="en-US" dirty="0" smtClean="0"/>
              <a:t> </a:t>
            </a:r>
            <a:r>
              <a:rPr lang="en-US" dirty="0"/>
              <a:t>= 4</a:t>
            </a:r>
          </a:p>
          <a:p>
            <a:r>
              <a:rPr lang="en-US" dirty="0"/>
              <a:t>A </a:t>
            </a:r>
            <a:r>
              <a:rPr lang="sr-Cyrl-RS" dirty="0" smtClean="0"/>
              <a:t>је послао</a:t>
            </a:r>
            <a:r>
              <a:rPr lang="en-US" dirty="0" smtClean="0"/>
              <a:t> </a:t>
            </a:r>
            <a:r>
              <a:rPr lang="en-US" dirty="0"/>
              <a:t>“1”</a:t>
            </a:r>
          </a:p>
        </p:txBody>
      </p:sp>
      <p:sp>
        <p:nvSpPr>
          <p:cNvPr id="104" name="TextBox 103"/>
          <p:cNvSpPr txBox="1"/>
          <p:nvPr/>
        </p:nvSpPr>
        <p:spPr>
          <a:xfrm>
            <a:off x="7615632" y="4768415"/>
            <a:ext cx="1414170" cy="646331"/>
          </a:xfrm>
          <a:prstGeom prst="rect">
            <a:avLst/>
          </a:prstGeom>
          <a:noFill/>
        </p:spPr>
        <p:txBody>
          <a:bodyPr wrap="none" rtlCol="0">
            <a:spAutoFit/>
          </a:bodyPr>
          <a:lstStyle/>
          <a:p>
            <a:r>
              <a:rPr lang="sr-Cyrl-RS" dirty="0" smtClean="0"/>
              <a:t>Сума </a:t>
            </a:r>
            <a:r>
              <a:rPr lang="en-US" dirty="0" smtClean="0"/>
              <a:t> </a:t>
            </a:r>
            <a:r>
              <a:rPr lang="en-US" dirty="0"/>
              <a:t>= -4</a:t>
            </a:r>
          </a:p>
          <a:p>
            <a:r>
              <a:rPr lang="en-US" dirty="0"/>
              <a:t>B </a:t>
            </a:r>
            <a:r>
              <a:rPr lang="sr-Cyrl-RS" dirty="0" smtClean="0"/>
              <a:t>послао </a:t>
            </a:r>
            <a:r>
              <a:rPr lang="en-US" dirty="0" smtClean="0"/>
              <a:t>“0</a:t>
            </a:r>
            <a:r>
              <a:rPr lang="en-US" dirty="0"/>
              <a:t>”</a:t>
            </a:r>
          </a:p>
        </p:txBody>
      </p:sp>
      <p:sp>
        <p:nvSpPr>
          <p:cNvPr id="105" name="TextBox 104"/>
          <p:cNvSpPr txBox="1"/>
          <p:nvPr/>
        </p:nvSpPr>
        <p:spPr>
          <a:xfrm>
            <a:off x="7596581" y="5701865"/>
            <a:ext cx="2191626" cy="646331"/>
          </a:xfrm>
          <a:prstGeom prst="rect">
            <a:avLst/>
          </a:prstGeom>
          <a:noFill/>
        </p:spPr>
        <p:txBody>
          <a:bodyPr wrap="none" rtlCol="0">
            <a:spAutoFit/>
          </a:bodyPr>
          <a:lstStyle/>
          <a:p>
            <a:r>
              <a:rPr lang="en-US" dirty="0"/>
              <a:t>Sum = 0</a:t>
            </a:r>
          </a:p>
          <a:p>
            <a:r>
              <a:rPr lang="en-US" dirty="0"/>
              <a:t>C </a:t>
            </a:r>
            <a:r>
              <a:rPr lang="sr-Cyrl-RS" dirty="0" smtClean="0"/>
              <a:t>није послао ништа</a:t>
            </a:r>
            <a:endParaRPr lang="en-US" dirty="0"/>
          </a:p>
        </p:txBody>
      </p:sp>
      <p:sp>
        <p:nvSpPr>
          <p:cNvPr id="106" name="TextBox 105"/>
          <p:cNvSpPr txBox="1"/>
          <p:nvPr/>
        </p:nvSpPr>
        <p:spPr>
          <a:xfrm>
            <a:off x="1280619" y="3252086"/>
            <a:ext cx="2386744" cy="369332"/>
          </a:xfrm>
          <a:prstGeom prst="rect">
            <a:avLst/>
          </a:prstGeom>
          <a:noFill/>
        </p:spPr>
        <p:txBody>
          <a:bodyPr wrap="none" rtlCol="0">
            <a:spAutoFit/>
          </a:bodyPr>
          <a:lstStyle/>
          <a:p>
            <a:r>
              <a:rPr lang="sr-Cyrl-RS" i="1" dirty="0" smtClean="0"/>
              <a:t>Кључеви пошиљалаца</a:t>
            </a:r>
            <a:endParaRPr lang="en-US" i="1" dirty="0"/>
          </a:p>
        </p:txBody>
      </p:sp>
      <p:sp>
        <p:nvSpPr>
          <p:cNvPr id="107" name="TextBox 106"/>
          <p:cNvSpPr txBox="1"/>
          <p:nvPr/>
        </p:nvSpPr>
        <p:spPr>
          <a:xfrm>
            <a:off x="3861071" y="3242000"/>
            <a:ext cx="1524776" cy="923330"/>
          </a:xfrm>
          <a:prstGeom prst="rect">
            <a:avLst/>
          </a:prstGeom>
          <a:noFill/>
        </p:spPr>
        <p:txBody>
          <a:bodyPr wrap="none" rtlCol="0">
            <a:spAutoFit/>
          </a:bodyPr>
          <a:lstStyle/>
          <a:p>
            <a:pPr algn="ctr"/>
            <a:r>
              <a:rPr lang="sr-Cyrl-RS" i="1" dirty="0" smtClean="0"/>
              <a:t>Јединствени </a:t>
            </a:r>
            <a:br>
              <a:rPr lang="sr-Cyrl-RS" i="1" dirty="0" smtClean="0"/>
            </a:br>
            <a:r>
              <a:rPr lang="sr-Cyrl-RS" i="1" dirty="0" smtClean="0"/>
              <a:t>сигнал</a:t>
            </a:r>
            <a:br>
              <a:rPr lang="sr-Cyrl-RS" i="1" dirty="0" smtClean="0"/>
            </a:br>
            <a:r>
              <a:rPr lang="sr-Cyrl-RS" i="1" dirty="0" smtClean="0"/>
              <a:t>података</a:t>
            </a:r>
            <a:endParaRPr lang="en-US" i="1" dirty="0"/>
          </a:p>
        </p:txBody>
      </p:sp>
      <p:sp>
        <p:nvSpPr>
          <p:cNvPr id="108" name="TextBox 107"/>
          <p:cNvSpPr txBox="1"/>
          <p:nvPr/>
        </p:nvSpPr>
        <p:spPr>
          <a:xfrm>
            <a:off x="5841882" y="3283198"/>
            <a:ext cx="2990242" cy="369332"/>
          </a:xfrm>
          <a:prstGeom prst="rect">
            <a:avLst/>
          </a:prstGeom>
          <a:noFill/>
        </p:spPr>
        <p:txBody>
          <a:bodyPr wrap="none" rtlCol="0">
            <a:spAutoFit/>
          </a:bodyPr>
          <a:lstStyle/>
          <a:p>
            <a:pPr algn="ctr"/>
            <a:r>
              <a:rPr lang="sr-Cyrl-RS" i="1" dirty="0" smtClean="0"/>
              <a:t>Декодирање код прималаца</a:t>
            </a:r>
            <a:endParaRPr lang="en-US" i="1" dirty="0"/>
          </a:p>
        </p:txBody>
      </p:sp>
      <p:sp>
        <p:nvSpPr>
          <p:cNvPr id="68" name="TextBox 67"/>
          <p:cNvSpPr txBox="1"/>
          <p:nvPr/>
        </p:nvSpPr>
        <p:spPr>
          <a:xfrm>
            <a:off x="6214519" y="4651597"/>
            <a:ext cx="288862" cy="338554"/>
          </a:xfrm>
          <a:prstGeom prst="rect">
            <a:avLst/>
          </a:prstGeom>
          <a:noFill/>
        </p:spPr>
        <p:txBody>
          <a:bodyPr wrap="none" rtlCol="0">
            <a:spAutoFit/>
          </a:bodyPr>
          <a:lstStyle/>
          <a:p>
            <a:r>
              <a:rPr lang="en-US" sz="1600" dirty="0"/>
              <a:t>0</a:t>
            </a:r>
          </a:p>
        </p:txBody>
      </p:sp>
      <p:sp>
        <p:nvSpPr>
          <p:cNvPr id="70" name="TextBox 69"/>
          <p:cNvSpPr txBox="1"/>
          <p:nvPr/>
        </p:nvSpPr>
        <p:spPr>
          <a:xfrm>
            <a:off x="7090819" y="4661122"/>
            <a:ext cx="288862" cy="338554"/>
          </a:xfrm>
          <a:prstGeom prst="rect">
            <a:avLst/>
          </a:prstGeom>
          <a:noFill/>
        </p:spPr>
        <p:txBody>
          <a:bodyPr wrap="none" rtlCol="0">
            <a:spAutoFit/>
          </a:bodyPr>
          <a:lstStyle/>
          <a:p>
            <a:r>
              <a:rPr lang="en-US" sz="1600" dirty="0"/>
              <a:t>0</a:t>
            </a:r>
          </a:p>
        </p:txBody>
      </p:sp>
      <p:sp>
        <p:nvSpPr>
          <p:cNvPr id="79" name="TextBox 78"/>
          <p:cNvSpPr txBox="1"/>
          <p:nvPr/>
        </p:nvSpPr>
        <p:spPr>
          <a:xfrm>
            <a:off x="6233569" y="4118197"/>
            <a:ext cx="288862" cy="338554"/>
          </a:xfrm>
          <a:prstGeom prst="rect">
            <a:avLst/>
          </a:prstGeom>
          <a:noFill/>
        </p:spPr>
        <p:txBody>
          <a:bodyPr wrap="none" rtlCol="0">
            <a:spAutoFit/>
          </a:bodyPr>
          <a:lstStyle/>
          <a:p>
            <a:r>
              <a:rPr lang="en-US" sz="1600" dirty="0"/>
              <a:t>0</a:t>
            </a:r>
          </a:p>
        </p:txBody>
      </p:sp>
      <p:sp>
        <p:nvSpPr>
          <p:cNvPr id="80" name="TextBox 79"/>
          <p:cNvSpPr txBox="1"/>
          <p:nvPr/>
        </p:nvSpPr>
        <p:spPr>
          <a:xfrm>
            <a:off x="7109869" y="4127722"/>
            <a:ext cx="288862" cy="338554"/>
          </a:xfrm>
          <a:prstGeom prst="rect">
            <a:avLst/>
          </a:prstGeom>
          <a:noFill/>
        </p:spPr>
        <p:txBody>
          <a:bodyPr wrap="none" rtlCol="0">
            <a:spAutoFit/>
          </a:bodyPr>
          <a:lstStyle/>
          <a:p>
            <a:r>
              <a:rPr lang="en-US" sz="1600" dirty="0"/>
              <a:t>0</a:t>
            </a:r>
          </a:p>
        </p:txBody>
      </p:sp>
      <p:sp>
        <p:nvSpPr>
          <p:cNvPr id="4" name="Slide Number Placeholder 3"/>
          <p:cNvSpPr>
            <a:spLocks noGrp="1"/>
          </p:cNvSpPr>
          <p:nvPr>
            <p:ph type="sldNum" sz="quarter" idx="11"/>
          </p:nvPr>
        </p:nvSpPr>
        <p:spPr/>
        <p:txBody>
          <a:bodyPr/>
          <a:lstStyle/>
          <a:p>
            <a:fld id="{E7CA9478-788D-42C7-BC35-88005760C6DD}" type="slidenum">
              <a:rPr lang="en-US" smtClean="0"/>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Физички слој</a:t>
            </a:r>
            <a:endParaRPr lang="en-US" dirty="0"/>
          </a:p>
        </p:txBody>
      </p:sp>
      <p:sp>
        <p:nvSpPr>
          <p:cNvPr id="7" name="Text Placeholder 6"/>
          <p:cNvSpPr>
            <a:spLocks noGrp="1"/>
          </p:cNvSpPr>
          <p:nvPr>
            <p:ph type="body" idx="1"/>
          </p:nvPr>
        </p:nvSpPr>
        <p:spPr/>
        <p:txBody>
          <a:bodyPr>
            <a:normAutofit/>
          </a:bodyPr>
          <a:lstStyle/>
          <a:p>
            <a:r>
              <a:rPr lang="sr-Cyrl-RS" dirty="0" smtClean="0"/>
              <a:t>Природна ограничења</a:t>
            </a:r>
            <a:endParaRPr lang="en-US" dirty="0"/>
          </a:p>
          <a:p>
            <a:endParaRPr lang="en-US" dirty="0"/>
          </a:p>
        </p:txBody>
      </p:sp>
      <p:sp>
        <p:nvSpPr>
          <p:cNvPr id="3" name="Slide Number Placeholder 2"/>
          <p:cNvSpPr>
            <a:spLocks noGrp="1"/>
          </p:cNvSpPr>
          <p:nvPr>
            <p:ph type="sldNum" sz="quarter" idx="12"/>
          </p:nvPr>
        </p:nvSpPr>
        <p:spPr/>
        <p:txBody>
          <a:bodyPr/>
          <a:lstStyle/>
          <a:p>
            <a:fld id="{0B2C1225-ADCC-464A-9CFC-236159A2E701}" type="slidenum">
              <a:rPr lang="sr-Latn-RS" smtClean="0"/>
              <a:t>65</a:t>
            </a:fld>
            <a:endParaRPr lang="sr-Latn-RS"/>
          </a:p>
        </p:txBody>
      </p:sp>
    </p:spTree>
    <p:extLst>
      <p:ext uri="{BB962C8B-B14F-4D97-AF65-F5344CB8AC3E}">
        <p14:creationId xmlns:p14="http://schemas.microsoft.com/office/powerpoint/2010/main" val="14269833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Ограничења у слању информација</a:t>
            </a:r>
            <a:endParaRPr lang="en-US" dirty="0"/>
          </a:p>
        </p:txBody>
      </p:sp>
      <p:sp>
        <p:nvSpPr>
          <p:cNvPr id="5" name="Text Placeholder 4"/>
          <p:cNvSpPr>
            <a:spLocks noGrp="1"/>
          </p:cNvSpPr>
          <p:nvPr>
            <p:ph type="body" sz="quarter" idx="12"/>
          </p:nvPr>
        </p:nvSpPr>
        <p:spPr>
          <a:xfrm>
            <a:off x="304800" y="1397000"/>
            <a:ext cx="10560424" cy="4775200"/>
          </a:xfrm>
        </p:spPr>
        <p:txBody>
          <a:bodyPr>
            <a:normAutofit/>
          </a:bodyPr>
          <a:lstStyle/>
          <a:p>
            <a:r>
              <a:rPr lang="sr-Cyrl-RS" sz="3733" dirty="0" smtClean="0"/>
              <a:t>Колико често се може слати податак кроз канал</a:t>
            </a:r>
            <a:r>
              <a:rPr lang="en-US" sz="3733" dirty="0" smtClean="0"/>
              <a:t>? </a:t>
            </a:r>
            <a:endParaRPr lang="en-US" sz="3733" dirty="0"/>
          </a:p>
          <a:p>
            <a:pPr lvl="1"/>
            <a:r>
              <a:rPr lang="sr-Cyrl-RS" sz="3200" u="sng" dirty="0" smtClean="0"/>
              <a:t>Најквистов</a:t>
            </a:r>
            <a:r>
              <a:rPr lang="sr-Cyrl-RS" sz="3200" dirty="0" smtClean="0"/>
              <a:t> лимит</a:t>
            </a:r>
            <a:r>
              <a:rPr lang="en-US" sz="3200" dirty="0" smtClean="0"/>
              <a:t>(~</a:t>
            </a:r>
            <a:r>
              <a:rPr lang="en-US" sz="3200" dirty="0"/>
              <a:t>1924</a:t>
            </a:r>
            <a:r>
              <a:rPr lang="en-US" sz="3200" dirty="0" smtClean="0"/>
              <a:t>)</a:t>
            </a:r>
            <a:endParaRPr lang="en-US" sz="3200" dirty="0"/>
          </a:p>
          <a:p>
            <a:pPr lvl="1"/>
            <a:r>
              <a:rPr lang="sr-Cyrl-RS" sz="3200" u="sng" dirty="0" smtClean="0"/>
              <a:t>Шенонов</a:t>
            </a:r>
            <a:r>
              <a:rPr lang="en-US" sz="3200" dirty="0" smtClean="0"/>
              <a:t> </a:t>
            </a:r>
            <a:r>
              <a:rPr lang="sr-Cyrl-RS" sz="3200" dirty="0" smtClean="0"/>
              <a:t>капацитет</a:t>
            </a:r>
            <a:r>
              <a:rPr lang="en-US" sz="3200" dirty="0" smtClean="0"/>
              <a:t>(1948)</a:t>
            </a:r>
            <a:endParaRPr lang="en-US" sz="3200" dirty="0">
              <a:solidFill>
                <a:srgbClr val="0000FF"/>
              </a:solidFill>
              <a:cs typeface="Arial"/>
            </a:endParaRPr>
          </a:p>
          <a:p>
            <a:pPr lvl="4"/>
            <a:endParaRPr lang="en-US" sz="2133" dirty="0"/>
          </a:p>
          <a:p>
            <a:r>
              <a:rPr lang="sr-Cyrl-RS" sz="3733" dirty="0" smtClean="0"/>
              <a:t>Реални системи су добро реализовани ако нису много далеко од ових ограничења</a:t>
            </a:r>
          </a:p>
          <a:p>
            <a:r>
              <a:rPr lang="sr-Cyrl-RS" sz="3733" dirty="0" smtClean="0"/>
              <a:t>Ограничења нам говоре колико смо релативно добри у нечему</a:t>
            </a:r>
            <a:endParaRPr lang="en-US" sz="3733" dirty="0"/>
          </a:p>
        </p:txBody>
      </p:sp>
      <p:sp>
        <p:nvSpPr>
          <p:cNvPr id="2" name="Slide Number Placeholder 1"/>
          <p:cNvSpPr>
            <a:spLocks noGrp="1"/>
          </p:cNvSpPr>
          <p:nvPr>
            <p:ph type="sldNum" sz="quarter" idx="11"/>
          </p:nvPr>
        </p:nvSpPr>
        <p:spPr/>
        <p:txBody>
          <a:bodyPr/>
          <a:lstStyle/>
          <a:p>
            <a:fld id="{E7CA9478-788D-42C7-BC35-88005760C6DD}" type="slidenum">
              <a:rPr lang="en-US" smtClean="0"/>
              <a:t>66</a:t>
            </a:fld>
            <a:endParaRPr lang="en-US"/>
          </a:p>
        </p:txBody>
      </p:sp>
    </p:spTree>
    <p:extLst>
      <p:ext uri="{BB962C8B-B14F-4D97-AF65-F5344CB8AC3E}">
        <p14:creationId xmlns:p14="http://schemas.microsoft.com/office/powerpoint/2010/main" val="1118577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Кључне концепти за пренос сигнала</a:t>
            </a:r>
            <a:endParaRPr lang="en-US" dirty="0"/>
          </a:p>
        </p:txBody>
      </p:sp>
      <p:sp>
        <p:nvSpPr>
          <p:cNvPr id="5" name="Text Placeholder 4"/>
          <p:cNvSpPr>
            <a:spLocks noGrp="1"/>
          </p:cNvSpPr>
          <p:nvPr>
            <p:ph type="body" sz="quarter" idx="12"/>
          </p:nvPr>
        </p:nvSpPr>
        <p:spPr>
          <a:xfrm>
            <a:off x="304799" y="1397000"/>
            <a:ext cx="10334514" cy="4775200"/>
          </a:xfrm>
        </p:spPr>
        <p:txBody>
          <a:bodyPr>
            <a:normAutofit/>
          </a:bodyPr>
          <a:lstStyle/>
          <a:p>
            <a:r>
              <a:rPr lang="sr-Cyrl-RS" sz="3733" dirty="0" smtClean="0"/>
              <a:t>Проток </a:t>
            </a:r>
            <a:r>
              <a:rPr lang="en-US" sz="3733" dirty="0" smtClean="0"/>
              <a:t>(</a:t>
            </a:r>
            <a:r>
              <a:rPr lang="en-US" sz="3733" dirty="0"/>
              <a:t>B), </a:t>
            </a:r>
            <a:r>
              <a:rPr lang="sr-Cyrl-RS" sz="3733" dirty="0" smtClean="0"/>
              <a:t>јачина сигнала</a:t>
            </a:r>
            <a:r>
              <a:rPr lang="en-US" sz="3733" dirty="0" smtClean="0"/>
              <a:t> </a:t>
            </a:r>
            <a:r>
              <a:rPr lang="en-US" sz="3733" dirty="0"/>
              <a:t>(S), </a:t>
            </a:r>
            <a:r>
              <a:rPr lang="sr-Cyrl-RS" sz="3733" dirty="0" smtClean="0"/>
              <a:t>и јачина шума</a:t>
            </a:r>
            <a:r>
              <a:rPr lang="en-US" sz="3733" dirty="0" smtClean="0"/>
              <a:t> </a:t>
            </a:r>
            <a:r>
              <a:rPr lang="en-US" sz="3733" dirty="0"/>
              <a:t>(N)</a:t>
            </a:r>
          </a:p>
          <a:p>
            <a:pPr lvl="1"/>
            <a:r>
              <a:rPr lang="en-US" sz="3200" dirty="0"/>
              <a:t>B </a:t>
            </a:r>
            <a:r>
              <a:rPr lang="sr-Cyrl-RS" sz="3200" dirty="0" smtClean="0"/>
              <a:t>ограничава брзину промена – фреквенцију</a:t>
            </a:r>
          </a:p>
          <a:p>
            <a:pPr lvl="2"/>
            <a:r>
              <a:rPr lang="sr-Cyrl-RS" sz="2800" dirty="0" smtClean="0"/>
              <a:t>Карактеристика канала</a:t>
            </a:r>
            <a:endParaRPr lang="en-US" sz="2800" dirty="0"/>
          </a:p>
          <a:p>
            <a:pPr lvl="1"/>
            <a:r>
              <a:rPr lang="en-US" sz="3200" dirty="0"/>
              <a:t>S </a:t>
            </a:r>
            <a:r>
              <a:rPr lang="sr-Cyrl-RS" sz="3200" dirty="0" smtClean="0"/>
              <a:t>и </a:t>
            </a:r>
            <a:r>
              <a:rPr lang="en-US" sz="3200" dirty="0" smtClean="0"/>
              <a:t>N </a:t>
            </a:r>
            <a:r>
              <a:rPr lang="sr-Cyrl-RS" sz="3200" dirty="0" smtClean="0"/>
              <a:t>огранича број разлучивих нивоа сигнала</a:t>
            </a:r>
          </a:p>
          <a:p>
            <a:pPr lvl="2"/>
            <a:r>
              <a:rPr lang="sr-Cyrl-RS" sz="2800" dirty="0" smtClean="0"/>
              <a:t>Карактеристика примаоца</a:t>
            </a:r>
          </a:p>
        </p:txBody>
      </p:sp>
      <p:grpSp>
        <p:nvGrpSpPr>
          <p:cNvPr id="17" name="Group 16"/>
          <p:cNvGrpSpPr/>
          <p:nvPr/>
        </p:nvGrpSpPr>
        <p:grpSpPr>
          <a:xfrm>
            <a:off x="1016000" y="4591398"/>
            <a:ext cx="6062611" cy="1159010"/>
            <a:chOff x="2794452" y="2412242"/>
            <a:chExt cx="4546958" cy="698353"/>
          </a:xfrm>
        </p:grpSpPr>
        <p:sp>
          <p:nvSpPr>
            <p:cNvPr id="18" name="Rectangle 4"/>
            <p:cNvSpPr>
              <a:spLocks noChangeArrowheads="1"/>
            </p:cNvSpPr>
            <p:nvPr/>
          </p:nvSpPr>
          <p:spPr bwMode="auto">
            <a:xfrm>
              <a:off x="2794452" y="2644565"/>
              <a:ext cx="197644" cy="278173"/>
            </a:xfrm>
            <a:prstGeom prst="rect">
              <a:avLst/>
            </a:prstGeom>
            <a:solidFill>
              <a:schemeClr val="accent3">
                <a:lumMod val="20000"/>
                <a:lumOff val="80000"/>
              </a:schemeClr>
            </a:solidFill>
            <a:ln w="9525">
              <a:solidFill>
                <a:schemeClr val="tx1"/>
              </a:solidFill>
              <a:miter lim="800000"/>
              <a:headEnd/>
              <a:tailEnd/>
            </a:ln>
          </p:spPr>
          <p:txBody>
            <a:bodyPr wrap="square" anchor="ctr">
              <a:spAutoFit/>
            </a:bodyPr>
            <a:lstStyle/>
            <a:p>
              <a:endParaRPr lang="en-US" sz="2400"/>
            </a:p>
          </p:txBody>
        </p:sp>
        <p:sp>
          <p:nvSpPr>
            <p:cNvPr id="19" name="Rectangle 5"/>
            <p:cNvSpPr>
              <a:spLocks noChangeArrowheads="1"/>
            </p:cNvSpPr>
            <p:nvPr/>
          </p:nvSpPr>
          <p:spPr bwMode="auto">
            <a:xfrm>
              <a:off x="5800781" y="2646976"/>
              <a:ext cx="197644" cy="278173"/>
            </a:xfrm>
            <a:prstGeom prst="rect">
              <a:avLst/>
            </a:prstGeom>
            <a:solidFill>
              <a:schemeClr val="accent3">
                <a:lumMod val="20000"/>
                <a:lumOff val="80000"/>
              </a:schemeClr>
            </a:solidFill>
            <a:ln w="9525">
              <a:solidFill>
                <a:schemeClr val="tx1"/>
              </a:solidFill>
              <a:miter lim="800000"/>
              <a:headEnd/>
              <a:tailEnd/>
            </a:ln>
          </p:spPr>
          <p:txBody>
            <a:bodyPr wrap="square" anchor="ctr">
              <a:spAutoFit/>
            </a:bodyPr>
            <a:lstStyle/>
            <a:p>
              <a:endParaRPr lang="en-US" sz="2400"/>
            </a:p>
          </p:txBody>
        </p:sp>
        <p:sp>
          <p:nvSpPr>
            <p:cNvPr id="20" name="Line 6"/>
            <p:cNvSpPr>
              <a:spLocks noChangeShapeType="1"/>
            </p:cNvSpPr>
            <p:nvPr/>
          </p:nvSpPr>
          <p:spPr bwMode="auto">
            <a:xfrm>
              <a:off x="3073400" y="2786062"/>
              <a:ext cx="2727381" cy="0"/>
            </a:xfrm>
            <a:prstGeom prst="line">
              <a:avLst/>
            </a:prstGeom>
            <a:noFill/>
            <a:ln w="76200">
              <a:solidFill>
                <a:schemeClr val="bg2">
                  <a:lumMod val="75000"/>
                </a:schemeClr>
              </a:solidFill>
              <a:miter lim="800000"/>
              <a:headEnd/>
              <a:tailEnd type="triangle" w="med" len="med"/>
            </a:ln>
          </p:spPr>
          <p:txBody>
            <a:bodyPr wrap="square">
              <a:spAutoFit/>
            </a:bodyPr>
            <a:lstStyle/>
            <a:p>
              <a:endParaRPr lang="en-US" sz="2400"/>
            </a:p>
          </p:txBody>
        </p:sp>
        <p:sp>
          <p:nvSpPr>
            <p:cNvPr id="21" name="Text Box 7"/>
            <p:cNvSpPr txBox="1">
              <a:spLocks noChangeArrowheads="1"/>
            </p:cNvSpPr>
            <p:nvPr/>
          </p:nvSpPr>
          <p:spPr bwMode="auto">
            <a:xfrm>
              <a:off x="3556452" y="2412242"/>
              <a:ext cx="1309782" cy="352352"/>
            </a:xfrm>
            <a:prstGeom prst="rect">
              <a:avLst/>
            </a:prstGeom>
            <a:noFill/>
            <a:ln w="9525">
              <a:noFill/>
              <a:miter lim="800000"/>
              <a:headEnd/>
              <a:tailEnd/>
            </a:ln>
          </p:spPr>
          <p:txBody>
            <a:bodyPr wrap="none" anchor="ctr">
              <a:spAutoFit/>
            </a:bodyPr>
            <a:lstStyle/>
            <a:p>
              <a:pPr eaLnBrk="0" hangingPunct="0"/>
              <a:r>
                <a:rPr lang="sr-Cyrl-RS" sz="3200" dirty="0" smtClean="0"/>
                <a:t>Проток </a:t>
              </a:r>
              <a:r>
                <a:rPr lang="en-US" sz="3200" dirty="0" smtClean="0"/>
                <a:t>B</a:t>
              </a:r>
              <a:endParaRPr lang="en-US" sz="3200" dirty="0"/>
            </a:p>
          </p:txBody>
        </p:sp>
        <p:sp>
          <p:nvSpPr>
            <p:cNvPr id="23" name="Text Box 9"/>
            <p:cNvSpPr txBox="1">
              <a:spLocks noChangeArrowheads="1"/>
            </p:cNvSpPr>
            <p:nvPr/>
          </p:nvSpPr>
          <p:spPr bwMode="auto">
            <a:xfrm>
              <a:off x="6006670" y="2461525"/>
              <a:ext cx="1334740" cy="649070"/>
            </a:xfrm>
            <a:prstGeom prst="rect">
              <a:avLst/>
            </a:prstGeom>
            <a:noFill/>
            <a:ln w="9525">
              <a:noFill/>
              <a:miter lim="800000"/>
              <a:headEnd/>
              <a:tailEnd/>
            </a:ln>
          </p:spPr>
          <p:txBody>
            <a:bodyPr wrap="none" anchor="ctr">
              <a:spAutoFit/>
            </a:bodyPr>
            <a:lstStyle/>
            <a:p>
              <a:pPr eaLnBrk="0" hangingPunct="0"/>
              <a:r>
                <a:rPr lang="sr-Cyrl-RS" sz="3200" dirty="0" smtClean="0"/>
                <a:t>Сигнал </a:t>
              </a:r>
              <a:r>
                <a:rPr lang="en-US" sz="3200" dirty="0" smtClean="0"/>
                <a:t>S</a:t>
              </a:r>
              <a:r>
                <a:rPr lang="en-US" sz="3200" dirty="0"/>
                <a:t>,</a:t>
              </a:r>
            </a:p>
            <a:p>
              <a:pPr eaLnBrk="0" hangingPunct="0"/>
              <a:r>
                <a:rPr lang="sr-Cyrl-RS" sz="3200" dirty="0" smtClean="0"/>
                <a:t>Шум </a:t>
              </a:r>
              <a:r>
                <a:rPr lang="en-US" sz="3200" dirty="0" smtClean="0"/>
                <a:t>N</a:t>
              </a:r>
              <a:endParaRPr lang="en-US" sz="3200" dirty="0"/>
            </a:p>
          </p:txBody>
        </p:sp>
      </p:grpSp>
      <p:sp>
        <p:nvSpPr>
          <p:cNvPr id="2" name="Slide Number Placeholder 1"/>
          <p:cNvSpPr>
            <a:spLocks noGrp="1"/>
          </p:cNvSpPr>
          <p:nvPr>
            <p:ph type="sldNum" sz="quarter" idx="11"/>
          </p:nvPr>
        </p:nvSpPr>
        <p:spPr/>
        <p:txBody>
          <a:bodyPr/>
          <a:lstStyle/>
          <a:p>
            <a:fld id="{E7CA9478-788D-42C7-BC35-88005760C6DD}" type="slidenum">
              <a:rPr lang="en-US" smtClean="0"/>
              <a:t>67</a:t>
            </a:fld>
            <a:endParaRPr lang="en-US"/>
          </a:p>
        </p:txBody>
      </p:sp>
    </p:spTree>
    <p:extLst>
      <p:ext uri="{BB962C8B-B14F-4D97-AF65-F5344CB8AC3E}">
        <p14:creationId xmlns:p14="http://schemas.microsoft.com/office/powerpoint/2010/main" val="33122321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Најквистов лимит</a:t>
            </a:r>
            <a:endParaRPr lang="en-US" dirty="0"/>
          </a:p>
        </p:txBody>
      </p:sp>
      <p:sp>
        <p:nvSpPr>
          <p:cNvPr id="5" name="Text Placeholder 4"/>
          <p:cNvSpPr>
            <a:spLocks noGrp="1"/>
          </p:cNvSpPr>
          <p:nvPr>
            <p:ph type="body" sz="quarter" idx="12"/>
          </p:nvPr>
        </p:nvSpPr>
        <p:spPr/>
        <p:txBody>
          <a:bodyPr>
            <a:normAutofit lnSpcReduction="10000"/>
          </a:bodyPr>
          <a:lstStyle/>
          <a:p>
            <a:r>
              <a:rPr lang="sr-Cyrl-RS" sz="3733" dirty="0" smtClean="0"/>
              <a:t>Максималан број промена </a:t>
            </a:r>
            <a:r>
              <a:rPr lang="sr-Cyrl-RS" sz="3733" u="sng" dirty="0" smtClean="0"/>
              <a:t>симбола</a:t>
            </a:r>
            <a:r>
              <a:rPr lang="sr-Cyrl-RS" sz="3733" dirty="0" smtClean="0"/>
              <a:t> је </a:t>
            </a:r>
            <a:r>
              <a:rPr lang="en-US" sz="3733" dirty="0" smtClean="0"/>
              <a:t>2B</a:t>
            </a:r>
            <a:endParaRPr lang="en-US" sz="3733" dirty="0"/>
          </a:p>
          <a:p>
            <a:endParaRPr lang="en-US" sz="3733" dirty="0"/>
          </a:p>
          <a:p>
            <a:endParaRPr lang="en-US" sz="3733" dirty="0"/>
          </a:p>
          <a:p>
            <a:pPr lvl="4"/>
            <a:endParaRPr lang="en-US" sz="2133" dirty="0"/>
          </a:p>
          <a:p>
            <a:r>
              <a:rPr lang="sr-Cyrl-RS" sz="3733" dirty="0" smtClean="0"/>
              <a:t>Ако постоји </a:t>
            </a:r>
            <a:r>
              <a:rPr lang="en-US" sz="3733" dirty="0" smtClean="0"/>
              <a:t>V </a:t>
            </a:r>
            <a:r>
              <a:rPr lang="sr-Cyrl-RS" sz="3733" dirty="0" smtClean="0"/>
              <a:t>нивоа сигнала (игноришемо грешке</a:t>
            </a:r>
            <a:r>
              <a:rPr lang="sr-Latn-RS" sz="3733" dirty="0" smtClean="0"/>
              <a:t>, </a:t>
            </a:r>
            <a:r>
              <a:rPr lang="sr-Cyrl-RS" sz="3733" dirty="0" smtClean="0"/>
              <a:t>тј. шум), онда је максималан проток у битима:</a:t>
            </a:r>
            <a:endParaRPr lang="en-US" sz="3733" dirty="0"/>
          </a:p>
        </p:txBody>
      </p:sp>
      <p:sp>
        <p:nvSpPr>
          <p:cNvPr id="7" name="TextBox 6"/>
          <p:cNvSpPr txBox="1"/>
          <p:nvPr/>
        </p:nvSpPr>
        <p:spPr>
          <a:xfrm>
            <a:off x="2461385" y="5872126"/>
            <a:ext cx="3583545" cy="666786"/>
          </a:xfrm>
          <a:prstGeom prst="rect">
            <a:avLst/>
          </a:prstGeom>
          <a:solidFill>
            <a:srgbClr val="FFB8F2">
              <a:alpha val="50196"/>
            </a:srgbClr>
          </a:solidFill>
          <a:ln>
            <a:solidFill>
              <a:srgbClr val="000000">
                <a:alpha val="69804"/>
              </a:srgbClr>
            </a:solidFill>
          </a:ln>
        </p:spPr>
        <p:txBody>
          <a:bodyPr wrap="none" rtlCol="0">
            <a:spAutoFit/>
          </a:bodyPr>
          <a:lstStyle/>
          <a:p>
            <a:r>
              <a:rPr lang="en-US" sz="3733" dirty="0"/>
              <a:t>R = 2B log</a:t>
            </a:r>
            <a:r>
              <a:rPr lang="en-US" sz="3733" baseline="-25000" dirty="0"/>
              <a:t>2</a:t>
            </a:r>
            <a:r>
              <a:rPr lang="en-US" sz="3733" dirty="0"/>
              <a:t>V </a:t>
            </a:r>
            <a:r>
              <a:rPr lang="en-US" sz="3733" dirty="0" smtClean="0"/>
              <a:t>   </a:t>
            </a:r>
            <a:r>
              <a:rPr lang="sr-Latn-RS" sz="3733" dirty="0" smtClean="0"/>
              <a:t>b</a:t>
            </a:r>
            <a:r>
              <a:rPr lang="en-US" sz="3733" dirty="0" smtClean="0"/>
              <a:t>/s</a:t>
            </a:r>
            <a:endParaRPr lang="en-US" sz="3733" dirty="0"/>
          </a:p>
        </p:txBody>
      </p:sp>
      <p:grpSp>
        <p:nvGrpSpPr>
          <p:cNvPr id="10" name="Group 9"/>
          <p:cNvGrpSpPr/>
          <p:nvPr/>
        </p:nvGrpSpPr>
        <p:grpSpPr>
          <a:xfrm>
            <a:off x="876803" y="2722563"/>
            <a:ext cx="5817619" cy="1120577"/>
            <a:chOff x="990600" y="1959917"/>
            <a:chExt cx="4363214" cy="840433"/>
          </a:xfrm>
        </p:grpSpPr>
        <p:pic>
          <p:nvPicPr>
            <p:cNvPr id="8" name="Picture 4" descr="http://upload.wikimedia.org/wikipedia/commons/thumb/4/45/Sine_waves_different_phase.svg/1000px-Sine_waves_different_phase.svg.png"/>
            <p:cNvPicPr>
              <a:picLocks noChangeAspect="1" noChangeArrowheads="1"/>
            </p:cNvPicPr>
            <p:nvPr/>
          </p:nvPicPr>
          <p:blipFill rotWithShape="1">
            <a:blip r:embed="rId3">
              <a:extLst>
                <a:ext uri="{28A0092B-C50C-407E-A947-70E740481C1C}">
                  <a14:useLocalDpi xmlns:a14="http://schemas.microsoft.com/office/drawing/2010/main" val="0"/>
                </a:ext>
              </a:extLst>
            </a:blip>
            <a:srcRect l="5215" r="9779" b="78210"/>
            <a:stretch/>
          </p:blipFill>
          <p:spPr bwMode="auto">
            <a:xfrm>
              <a:off x="990600" y="2190750"/>
              <a:ext cx="43053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90600" y="1959917"/>
              <a:ext cx="4363214" cy="438581"/>
            </a:xfrm>
            <a:prstGeom prst="rect">
              <a:avLst/>
            </a:prstGeom>
            <a:noFill/>
          </p:spPr>
          <p:txBody>
            <a:bodyPr wrap="none" rtlCol="0">
              <a:spAutoFit/>
            </a:bodyPr>
            <a:lstStyle/>
            <a:p>
              <a:r>
                <a:rPr lang="en-US" sz="3200" dirty="0"/>
                <a:t>1 0 1 0 1 0 1 0 1 0 1 0 1 0 1 0 1 0 1</a:t>
              </a:r>
            </a:p>
          </p:txBody>
        </p:sp>
      </p:grpSp>
      <p:sp>
        <p:nvSpPr>
          <p:cNvPr id="2" name="Slide Number Placeholder 1"/>
          <p:cNvSpPr>
            <a:spLocks noGrp="1"/>
          </p:cNvSpPr>
          <p:nvPr>
            <p:ph type="sldNum" sz="quarter" idx="11"/>
          </p:nvPr>
        </p:nvSpPr>
        <p:spPr/>
        <p:txBody>
          <a:bodyPr/>
          <a:lstStyle/>
          <a:p>
            <a:fld id="{E7CA9478-788D-42C7-BC35-88005760C6DD}" type="slidenum">
              <a:rPr lang="en-US" smtClean="0"/>
              <a:t>68</a:t>
            </a:fld>
            <a:endParaRPr lang="en-US"/>
          </a:p>
        </p:txBody>
      </p:sp>
    </p:spTree>
    <p:extLst>
      <p:ext uri="{BB962C8B-B14F-4D97-AF65-F5344CB8AC3E}">
        <p14:creationId xmlns:p14="http://schemas.microsoft.com/office/powerpoint/2010/main" val="27878068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Шенонов капацитет</a:t>
            </a:r>
            <a:endParaRPr lang="en-US" dirty="0"/>
          </a:p>
        </p:txBody>
      </p:sp>
      <p:sp>
        <p:nvSpPr>
          <p:cNvPr id="7" name="Content Placeholder 6"/>
          <p:cNvSpPr>
            <a:spLocks noGrp="1"/>
          </p:cNvSpPr>
          <p:nvPr>
            <p:ph idx="1"/>
          </p:nvPr>
        </p:nvSpPr>
        <p:spPr/>
        <p:txBody>
          <a:bodyPr>
            <a:normAutofit/>
          </a:bodyPr>
          <a:lstStyle/>
          <a:p>
            <a:r>
              <a:rPr lang="sr-Cyrl-RS" sz="3733" dirty="0" smtClean="0"/>
              <a:t>Број разлучивих нивоа сигнала зависи од односа јачине сигнала и јачине шума </a:t>
            </a:r>
            <a:r>
              <a:rPr lang="sr-Latn-RS" sz="3733" dirty="0" smtClean="0"/>
              <a:t>S</a:t>
            </a:r>
            <a:r>
              <a:rPr lang="en-US" sz="3733" dirty="0" smtClean="0"/>
              <a:t>/N</a:t>
            </a:r>
            <a:endParaRPr lang="en-US" sz="3733" dirty="0"/>
          </a:p>
          <a:p>
            <a:pPr lvl="1"/>
            <a:r>
              <a:rPr lang="en-US" sz="3200" dirty="0" smtClean="0"/>
              <a:t>SNR</a:t>
            </a:r>
            <a:r>
              <a:rPr lang="en-US" sz="3200" dirty="0"/>
              <a:t>, </a:t>
            </a:r>
            <a:r>
              <a:rPr lang="sr-Cyrl-RS" sz="3200" u="sng" dirty="0" smtClean="0"/>
              <a:t>сигнал</a:t>
            </a:r>
            <a:r>
              <a:rPr lang="en-US" sz="3200" u="sng" dirty="0" smtClean="0"/>
              <a:t>-</a:t>
            </a:r>
            <a:r>
              <a:rPr lang="sr-Cyrl-RS" sz="3200" u="sng" dirty="0" smtClean="0"/>
              <a:t>шум</a:t>
            </a:r>
            <a:r>
              <a:rPr lang="en-US" sz="3200" u="sng" dirty="0" smtClean="0"/>
              <a:t> </a:t>
            </a:r>
            <a:r>
              <a:rPr lang="sr-Cyrl-RS" sz="3200" u="sng" dirty="0" smtClean="0"/>
              <a:t>однос</a:t>
            </a:r>
            <a:endParaRPr lang="en-US" sz="3200" u="sng" dirty="0"/>
          </a:p>
          <a:p>
            <a:pPr lvl="1"/>
            <a:r>
              <a:rPr lang="sr-Cyrl-RS" sz="3200" dirty="0" smtClean="0"/>
              <a:t>Шум је случајан сигнал</a:t>
            </a:r>
            <a:endParaRPr lang="en-US" sz="2133" dirty="0"/>
          </a:p>
          <a:p>
            <a:r>
              <a:rPr lang="en-US" sz="3733" dirty="0"/>
              <a:t>SNR </a:t>
            </a:r>
            <a:r>
              <a:rPr lang="sr-Cyrl-RS" sz="3733" dirty="0" smtClean="0"/>
              <a:t>се мери у децибелима</a:t>
            </a:r>
            <a:r>
              <a:rPr lang="en-US" sz="3733" dirty="0" smtClean="0"/>
              <a:t>:</a:t>
            </a:r>
            <a:endParaRPr lang="en-US" sz="3733" dirty="0"/>
          </a:p>
          <a:p>
            <a:pPr lvl="1"/>
            <a:r>
              <a:rPr lang="en-US" sz="3200" dirty="0" err="1"/>
              <a:t>SNR</a:t>
            </a:r>
            <a:r>
              <a:rPr lang="en-US" sz="4267" baseline="-25000" dirty="0" err="1"/>
              <a:t>dB</a:t>
            </a:r>
            <a:r>
              <a:rPr lang="en-US" sz="3200" dirty="0"/>
              <a:t> =  10log</a:t>
            </a:r>
            <a:r>
              <a:rPr lang="en-US" baseline="-25000" dirty="0" smtClean="0"/>
              <a:t>10</a:t>
            </a:r>
            <a:r>
              <a:rPr lang="en-US" sz="3200" dirty="0"/>
              <a:t>(S/N</a:t>
            </a:r>
            <a:r>
              <a:rPr lang="en-US" sz="3200" dirty="0" smtClean="0"/>
              <a:t>)</a:t>
            </a:r>
            <a:endParaRPr lang="sr-Cyrl-RS" sz="3200" dirty="0" smtClean="0"/>
          </a:p>
          <a:p>
            <a:pPr lvl="1"/>
            <a:r>
              <a:rPr lang="sr-Cyrl-RS" sz="3200" dirty="0" smtClean="0"/>
              <a:t>Логаритамска скала, јер </a:t>
            </a:r>
            <a:r>
              <a:rPr lang="sr-Latn-RS" sz="3200" dirty="0" smtClean="0"/>
              <a:t>S</a:t>
            </a:r>
            <a:r>
              <a:rPr lang="en-US" sz="3200" dirty="0" smtClean="0"/>
              <a:t>/N </a:t>
            </a:r>
            <a:r>
              <a:rPr lang="sr-Cyrl-RS" sz="3200" dirty="0" smtClean="0"/>
              <a:t>може јако</a:t>
            </a:r>
            <a:r>
              <a:rPr lang="sr-Cyrl-RS" sz="3200" dirty="0"/>
              <a:t/>
            </a:r>
            <a:br>
              <a:rPr lang="sr-Cyrl-RS" sz="3200" dirty="0"/>
            </a:br>
            <a:r>
              <a:rPr lang="sr-Cyrl-RS" sz="3200" dirty="0" smtClean="0"/>
              <a:t>много да варира</a:t>
            </a:r>
          </a:p>
        </p:txBody>
      </p:sp>
      <p:grpSp>
        <p:nvGrpSpPr>
          <p:cNvPr id="25" name="Group 24"/>
          <p:cNvGrpSpPr/>
          <p:nvPr/>
        </p:nvGrpSpPr>
        <p:grpSpPr>
          <a:xfrm>
            <a:off x="9042400" y="2072720"/>
            <a:ext cx="2235200" cy="3997880"/>
            <a:chOff x="6781800" y="2281535"/>
            <a:chExt cx="1524000" cy="3052465"/>
          </a:xfrm>
        </p:grpSpPr>
        <p:sp>
          <p:nvSpPr>
            <p:cNvPr id="8" name="Line 4"/>
            <p:cNvSpPr>
              <a:spLocks noChangeShapeType="1"/>
            </p:cNvSpPr>
            <p:nvPr/>
          </p:nvSpPr>
          <p:spPr bwMode="auto">
            <a:xfrm>
              <a:off x="7463479" y="2667000"/>
              <a:ext cx="0" cy="2667000"/>
            </a:xfrm>
            <a:prstGeom prst="line">
              <a:avLst/>
            </a:prstGeom>
            <a:noFill/>
            <a:ln w="38100">
              <a:solidFill>
                <a:schemeClr val="accent3">
                  <a:lumMod val="40000"/>
                  <a:lumOff val="60000"/>
                </a:schemeClr>
              </a:solidFill>
              <a:miter lim="800000"/>
              <a:headEnd type="triangle" w="med" len="med"/>
              <a:tailEnd type="triangle" w="med" len="med"/>
            </a:ln>
            <a:effectLst/>
          </p:spPr>
          <p:txBody>
            <a:bodyPr>
              <a:spAutoFit/>
            </a:bodyPr>
            <a:lstStyle/>
            <a:p>
              <a:endParaRPr lang="en-US" sz="3200"/>
            </a:p>
          </p:txBody>
        </p:sp>
        <p:sp>
          <p:nvSpPr>
            <p:cNvPr id="9" name="Line 5"/>
            <p:cNvSpPr>
              <a:spLocks noChangeShapeType="1"/>
            </p:cNvSpPr>
            <p:nvPr/>
          </p:nvSpPr>
          <p:spPr bwMode="auto">
            <a:xfrm>
              <a:off x="7086600" y="2667000"/>
              <a:ext cx="1219200" cy="0"/>
            </a:xfrm>
            <a:prstGeom prst="line">
              <a:avLst/>
            </a:prstGeom>
            <a:noFill/>
            <a:ln w="9525">
              <a:solidFill>
                <a:schemeClr val="tx1"/>
              </a:solidFill>
              <a:prstDash val="sysDot"/>
              <a:miter lim="800000"/>
              <a:headEnd/>
              <a:tailEnd/>
            </a:ln>
            <a:effectLst/>
          </p:spPr>
          <p:txBody>
            <a:bodyPr>
              <a:spAutoFit/>
            </a:bodyPr>
            <a:lstStyle/>
            <a:p>
              <a:endParaRPr lang="en-US" sz="3200"/>
            </a:p>
          </p:txBody>
        </p:sp>
        <p:sp>
          <p:nvSpPr>
            <p:cNvPr id="10" name="Line 6"/>
            <p:cNvSpPr>
              <a:spLocks noChangeShapeType="1"/>
            </p:cNvSpPr>
            <p:nvPr/>
          </p:nvSpPr>
          <p:spPr bwMode="auto">
            <a:xfrm>
              <a:off x="7086600" y="3276600"/>
              <a:ext cx="1219200" cy="0"/>
            </a:xfrm>
            <a:prstGeom prst="line">
              <a:avLst/>
            </a:prstGeom>
            <a:noFill/>
            <a:ln w="9525">
              <a:solidFill>
                <a:schemeClr val="tx1"/>
              </a:solidFill>
              <a:prstDash val="sysDot"/>
              <a:miter lim="800000"/>
              <a:headEnd/>
              <a:tailEnd/>
            </a:ln>
            <a:effectLst/>
          </p:spPr>
          <p:txBody>
            <a:bodyPr>
              <a:spAutoFit/>
            </a:bodyPr>
            <a:lstStyle/>
            <a:p>
              <a:endParaRPr lang="en-US" sz="3200"/>
            </a:p>
          </p:txBody>
        </p:sp>
        <p:sp>
          <p:nvSpPr>
            <p:cNvPr id="11" name="Line 7"/>
            <p:cNvSpPr>
              <a:spLocks noChangeShapeType="1"/>
            </p:cNvSpPr>
            <p:nvPr/>
          </p:nvSpPr>
          <p:spPr bwMode="auto">
            <a:xfrm>
              <a:off x="7086600" y="4648200"/>
              <a:ext cx="1219200" cy="0"/>
            </a:xfrm>
            <a:prstGeom prst="line">
              <a:avLst/>
            </a:prstGeom>
            <a:noFill/>
            <a:ln w="9525">
              <a:solidFill>
                <a:schemeClr val="tx1"/>
              </a:solidFill>
              <a:prstDash val="sysDot"/>
              <a:miter lim="800000"/>
              <a:headEnd/>
              <a:tailEnd/>
            </a:ln>
            <a:effectLst/>
          </p:spPr>
          <p:txBody>
            <a:bodyPr>
              <a:spAutoFit/>
            </a:bodyPr>
            <a:lstStyle/>
            <a:p>
              <a:endParaRPr lang="en-US" sz="3200"/>
            </a:p>
          </p:txBody>
        </p:sp>
        <p:sp>
          <p:nvSpPr>
            <p:cNvPr id="12" name="Line 8"/>
            <p:cNvSpPr>
              <a:spLocks noChangeShapeType="1"/>
            </p:cNvSpPr>
            <p:nvPr/>
          </p:nvSpPr>
          <p:spPr bwMode="auto">
            <a:xfrm>
              <a:off x="7086600" y="5334000"/>
              <a:ext cx="1219200" cy="0"/>
            </a:xfrm>
            <a:prstGeom prst="line">
              <a:avLst/>
            </a:prstGeom>
            <a:noFill/>
            <a:ln w="9525">
              <a:solidFill>
                <a:schemeClr val="tx1"/>
              </a:solidFill>
              <a:prstDash val="sysDot"/>
              <a:miter lim="800000"/>
              <a:headEnd/>
              <a:tailEnd/>
            </a:ln>
            <a:effectLst/>
          </p:spPr>
          <p:txBody>
            <a:bodyPr>
              <a:spAutoFit/>
            </a:bodyPr>
            <a:lstStyle/>
            <a:p>
              <a:endParaRPr lang="en-US" sz="3200"/>
            </a:p>
          </p:txBody>
        </p:sp>
        <p:sp>
          <p:nvSpPr>
            <p:cNvPr id="13" name="Line 9"/>
            <p:cNvSpPr>
              <a:spLocks noChangeShapeType="1"/>
            </p:cNvSpPr>
            <p:nvPr/>
          </p:nvSpPr>
          <p:spPr bwMode="auto">
            <a:xfrm>
              <a:off x="7086600" y="3962400"/>
              <a:ext cx="1219200" cy="0"/>
            </a:xfrm>
            <a:prstGeom prst="line">
              <a:avLst/>
            </a:prstGeom>
            <a:noFill/>
            <a:ln w="9525">
              <a:solidFill>
                <a:schemeClr val="tx1"/>
              </a:solidFill>
              <a:prstDash val="sysDot"/>
              <a:miter lim="800000"/>
              <a:headEnd/>
              <a:tailEnd/>
            </a:ln>
            <a:effectLst/>
          </p:spPr>
          <p:txBody>
            <a:bodyPr>
              <a:spAutoFit/>
            </a:bodyPr>
            <a:lstStyle/>
            <a:p>
              <a:endParaRPr lang="en-US" sz="3200"/>
            </a:p>
          </p:txBody>
        </p:sp>
        <p:sp>
          <p:nvSpPr>
            <p:cNvPr id="14" name="Line 10"/>
            <p:cNvSpPr>
              <a:spLocks noChangeShapeType="1"/>
            </p:cNvSpPr>
            <p:nvPr/>
          </p:nvSpPr>
          <p:spPr bwMode="auto">
            <a:xfrm>
              <a:off x="7086600" y="2971800"/>
              <a:ext cx="1219200" cy="0"/>
            </a:xfrm>
            <a:prstGeom prst="line">
              <a:avLst/>
            </a:prstGeom>
            <a:noFill/>
            <a:ln w="9525">
              <a:solidFill>
                <a:schemeClr val="tx1"/>
              </a:solidFill>
              <a:miter lim="800000"/>
              <a:headEnd/>
              <a:tailEnd/>
            </a:ln>
            <a:effectLst/>
          </p:spPr>
          <p:txBody>
            <a:bodyPr>
              <a:spAutoFit/>
            </a:bodyPr>
            <a:lstStyle/>
            <a:p>
              <a:endParaRPr lang="en-US" sz="3200"/>
            </a:p>
          </p:txBody>
        </p:sp>
        <p:sp>
          <p:nvSpPr>
            <p:cNvPr id="15" name="Line 11"/>
            <p:cNvSpPr>
              <a:spLocks noChangeShapeType="1"/>
            </p:cNvSpPr>
            <p:nvPr/>
          </p:nvSpPr>
          <p:spPr bwMode="auto">
            <a:xfrm>
              <a:off x="7086600" y="3581400"/>
              <a:ext cx="1219200" cy="0"/>
            </a:xfrm>
            <a:prstGeom prst="line">
              <a:avLst/>
            </a:prstGeom>
            <a:noFill/>
            <a:ln w="9525">
              <a:solidFill>
                <a:schemeClr val="tx1"/>
              </a:solidFill>
              <a:miter lim="800000"/>
              <a:headEnd/>
              <a:tailEnd/>
            </a:ln>
            <a:effectLst/>
          </p:spPr>
          <p:txBody>
            <a:bodyPr>
              <a:spAutoFit/>
            </a:bodyPr>
            <a:lstStyle/>
            <a:p>
              <a:endParaRPr lang="en-US" sz="3200"/>
            </a:p>
          </p:txBody>
        </p:sp>
        <p:sp>
          <p:nvSpPr>
            <p:cNvPr id="16" name="Line 12"/>
            <p:cNvSpPr>
              <a:spLocks noChangeShapeType="1"/>
            </p:cNvSpPr>
            <p:nvPr/>
          </p:nvSpPr>
          <p:spPr bwMode="auto">
            <a:xfrm>
              <a:off x="7086600" y="4267200"/>
              <a:ext cx="1219200" cy="0"/>
            </a:xfrm>
            <a:prstGeom prst="line">
              <a:avLst/>
            </a:prstGeom>
            <a:noFill/>
            <a:ln w="9525">
              <a:solidFill>
                <a:schemeClr val="tx1"/>
              </a:solidFill>
              <a:miter lim="800000"/>
              <a:headEnd/>
              <a:tailEnd/>
            </a:ln>
            <a:effectLst/>
          </p:spPr>
          <p:txBody>
            <a:bodyPr>
              <a:spAutoFit/>
            </a:bodyPr>
            <a:lstStyle/>
            <a:p>
              <a:endParaRPr lang="en-US" sz="3200"/>
            </a:p>
          </p:txBody>
        </p:sp>
        <p:sp>
          <p:nvSpPr>
            <p:cNvPr id="17" name="Line 13"/>
            <p:cNvSpPr>
              <a:spLocks noChangeShapeType="1"/>
            </p:cNvSpPr>
            <p:nvPr/>
          </p:nvSpPr>
          <p:spPr bwMode="auto">
            <a:xfrm>
              <a:off x="7086600" y="4953000"/>
              <a:ext cx="1219200" cy="0"/>
            </a:xfrm>
            <a:prstGeom prst="line">
              <a:avLst/>
            </a:prstGeom>
            <a:noFill/>
            <a:ln w="9525">
              <a:solidFill>
                <a:schemeClr val="tx1"/>
              </a:solidFill>
              <a:miter lim="800000"/>
              <a:headEnd/>
              <a:tailEnd/>
            </a:ln>
            <a:effectLst/>
          </p:spPr>
          <p:txBody>
            <a:bodyPr>
              <a:spAutoFit/>
            </a:bodyPr>
            <a:lstStyle/>
            <a:p>
              <a:endParaRPr lang="en-US" sz="3200"/>
            </a:p>
          </p:txBody>
        </p:sp>
        <p:sp>
          <p:nvSpPr>
            <p:cNvPr id="18" name="Text Box 14"/>
            <p:cNvSpPr txBox="1">
              <a:spLocks noChangeArrowheads="1"/>
            </p:cNvSpPr>
            <p:nvPr/>
          </p:nvSpPr>
          <p:spPr bwMode="auto">
            <a:xfrm>
              <a:off x="6808788" y="2743200"/>
              <a:ext cx="267993" cy="446488"/>
            </a:xfrm>
            <a:prstGeom prst="rect">
              <a:avLst/>
            </a:prstGeom>
            <a:noFill/>
            <a:ln w="9525">
              <a:noFill/>
              <a:miter lim="800000"/>
              <a:headEnd/>
              <a:tailEnd/>
            </a:ln>
            <a:effectLst/>
          </p:spPr>
          <p:txBody>
            <a:bodyPr wrap="none">
              <a:spAutoFit/>
            </a:bodyPr>
            <a:lstStyle/>
            <a:p>
              <a:r>
                <a:rPr lang="en-US" sz="3200"/>
                <a:t>0</a:t>
              </a:r>
            </a:p>
          </p:txBody>
        </p:sp>
        <p:sp>
          <p:nvSpPr>
            <p:cNvPr id="19" name="Text Box 15"/>
            <p:cNvSpPr txBox="1">
              <a:spLocks noChangeArrowheads="1"/>
            </p:cNvSpPr>
            <p:nvPr/>
          </p:nvSpPr>
          <p:spPr bwMode="auto">
            <a:xfrm>
              <a:off x="6781800" y="3352800"/>
              <a:ext cx="267993" cy="446488"/>
            </a:xfrm>
            <a:prstGeom prst="rect">
              <a:avLst/>
            </a:prstGeom>
            <a:noFill/>
            <a:ln w="9525">
              <a:noFill/>
              <a:miter lim="800000"/>
              <a:headEnd/>
              <a:tailEnd/>
            </a:ln>
            <a:effectLst/>
          </p:spPr>
          <p:txBody>
            <a:bodyPr wrap="none">
              <a:spAutoFit/>
            </a:bodyPr>
            <a:lstStyle/>
            <a:p>
              <a:r>
                <a:rPr lang="en-US" sz="3200"/>
                <a:t>1</a:t>
              </a:r>
            </a:p>
          </p:txBody>
        </p:sp>
        <p:sp>
          <p:nvSpPr>
            <p:cNvPr id="20" name="Text Box 16"/>
            <p:cNvSpPr txBox="1">
              <a:spLocks noChangeArrowheads="1"/>
            </p:cNvSpPr>
            <p:nvPr/>
          </p:nvSpPr>
          <p:spPr bwMode="auto">
            <a:xfrm>
              <a:off x="6781800" y="4038600"/>
              <a:ext cx="267993" cy="446488"/>
            </a:xfrm>
            <a:prstGeom prst="rect">
              <a:avLst/>
            </a:prstGeom>
            <a:noFill/>
            <a:ln w="9525">
              <a:noFill/>
              <a:miter lim="800000"/>
              <a:headEnd/>
              <a:tailEnd/>
            </a:ln>
            <a:effectLst/>
          </p:spPr>
          <p:txBody>
            <a:bodyPr wrap="none">
              <a:spAutoFit/>
            </a:bodyPr>
            <a:lstStyle/>
            <a:p>
              <a:r>
                <a:rPr lang="en-US" sz="3200"/>
                <a:t>2</a:t>
              </a:r>
            </a:p>
          </p:txBody>
        </p:sp>
        <p:sp>
          <p:nvSpPr>
            <p:cNvPr id="21" name="Text Box 17"/>
            <p:cNvSpPr txBox="1">
              <a:spLocks noChangeArrowheads="1"/>
            </p:cNvSpPr>
            <p:nvPr/>
          </p:nvSpPr>
          <p:spPr bwMode="auto">
            <a:xfrm>
              <a:off x="6781800" y="4724400"/>
              <a:ext cx="267993" cy="446488"/>
            </a:xfrm>
            <a:prstGeom prst="rect">
              <a:avLst/>
            </a:prstGeom>
            <a:noFill/>
            <a:ln w="9525">
              <a:noFill/>
              <a:miter lim="800000"/>
              <a:headEnd/>
              <a:tailEnd/>
            </a:ln>
            <a:effectLst/>
          </p:spPr>
          <p:txBody>
            <a:bodyPr wrap="none">
              <a:spAutoFit/>
            </a:bodyPr>
            <a:lstStyle/>
            <a:p>
              <a:r>
                <a:rPr lang="en-US" sz="3200"/>
                <a:t>3</a:t>
              </a:r>
            </a:p>
          </p:txBody>
        </p:sp>
        <p:sp>
          <p:nvSpPr>
            <p:cNvPr id="22" name="Line 18"/>
            <p:cNvSpPr>
              <a:spLocks noChangeShapeType="1"/>
            </p:cNvSpPr>
            <p:nvPr/>
          </p:nvSpPr>
          <p:spPr bwMode="auto">
            <a:xfrm>
              <a:off x="7304577" y="3276600"/>
              <a:ext cx="0" cy="685800"/>
            </a:xfrm>
            <a:prstGeom prst="line">
              <a:avLst/>
            </a:prstGeom>
            <a:noFill/>
            <a:ln w="38100">
              <a:solidFill>
                <a:schemeClr val="accent3">
                  <a:lumMod val="40000"/>
                  <a:lumOff val="60000"/>
                </a:schemeClr>
              </a:solidFill>
              <a:miter lim="800000"/>
              <a:headEnd type="triangle" w="med" len="med"/>
              <a:tailEnd type="triangle" w="med" len="med"/>
            </a:ln>
            <a:effectLst/>
          </p:spPr>
          <p:txBody>
            <a:bodyPr>
              <a:spAutoFit/>
            </a:bodyPr>
            <a:lstStyle/>
            <a:p>
              <a:endParaRPr lang="en-US" sz="3200"/>
            </a:p>
          </p:txBody>
        </p:sp>
        <p:sp>
          <p:nvSpPr>
            <p:cNvPr id="23" name="Text Box 19"/>
            <p:cNvSpPr txBox="1">
              <a:spLocks noChangeArrowheads="1"/>
            </p:cNvSpPr>
            <p:nvPr/>
          </p:nvSpPr>
          <p:spPr bwMode="auto">
            <a:xfrm>
              <a:off x="7129685" y="2917557"/>
              <a:ext cx="306247" cy="446488"/>
            </a:xfrm>
            <a:prstGeom prst="rect">
              <a:avLst/>
            </a:prstGeom>
            <a:noFill/>
            <a:ln w="9525">
              <a:noFill/>
              <a:miter lim="800000"/>
              <a:headEnd/>
              <a:tailEnd/>
            </a:ln>
            <a:effectLst/>
          </p:spPr>
          <p:txBody>
            <a:bodyPr wrap="none">
              <a:spAutoFit/>
            </a:bodyPr>
            <a:lstStyle/>
            <a:p>
              <a:pPr algn="ctr"/>
              <a:r>
                <a:rPr lang="en-US" sz="3200" dirty="0"/>
                <a:t>N</a:t>
              </a:r>
            </a:p>
          </p:txBody>
        </p:sp>
        <p:sp>
          <p:nvSpPr>
            <p:cNvPr id="24" name="Text Box 20"/>
            <p:cNvSpPr txBox="1">
              <a:spLocks noChangeArrowheads="1"/>
            </p:cNvSpPr>
            <p:nvPr/>
          </p:nvSpPr>
          <p:spPr bwMode="auto">
            <a:xfrm>
              <a:off x="7163506" y="2281535"/>
              <a:ext cx="575114" cy="446488"/>
            </a:xfrm>
            <a:prstGeom prst="rect">
              <a:avLst/>
            </a:prstGeom>
            <a:noFill/>
            <a:ln w="9525">
              <a:noFill/>
              <a:miter lim="800000"/>
              <a:headEnd/>
              <a:tailEnd/>
            </a:ln>
            <a:effectLst/>
          </p:spPr>
          <p:txBody>
            <a:bodyPr wrap="none">
              <a:spAutoFit/>
            </a:bodyPr>
            <a:lstStyle/>
            <a:p>
              <a:pPr algn="ctr"/>
              <a:r>
                <a:rPr lang="en-US" sz="3200" dirty="0"/>
                <a:t>S+N</a:t>
              </a:r>
            </a:p>
          </p:txBody>
        </p:sp>
      </p:grpSp>
      <p:sp>
        <p:nvSpPr>
          <p:cNvPr id="2" name="Slide Number Placeholder 1"/>
          <p:cNvSpPr>
            <a:spLocks noGrp="1"/>
          </p:cNvSpPr>
          <p:nvPr>
            <p:ph type="sldNum" sz="quarter" idx="12"/>
          </p:nvPr>
        </p:nvSpPr>
        <p:spPr/>
        <p:txBody>
          <a:bodyPr/>
          <a:lstStyle/>
          <a:p>
            <a:fld id="{0B2C1225-ADCC-464A-9CFC-236159A2E701}" type="slidenum">
              <a:rPr lang="sr-Latn-RS" smtClean="0"/>
              <a:t>69</a:t>
            </a:fld>
            <a:endParaRPr lang="sr-Latn-RS"/>
          </a:p>
        </p:txBody>
      </p:sp>
    </p:spTree>
    <p:extLst>
      <p:ext uri="{BB962C8B-B14F-4D97-AF65-F5344CB8AC3E}">
        <p14:creationId xmlns:p14="http://schemas.microsoft.com/office/powerpoint/2010/main" val="3159409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Cyrl-RS" dirty="0" smtClean="0"/>
              <a:t>Кашњење порука</a:t>
            </a:r>
            <a:endParaRPr lang="en-US" dirty="0"/>
          </a:p>
        </p:txBody>
      </p:sp>
      <p:sp>
        <p:nvSpPr>
          <p:cNvPr id="8" name="Text Placeholder 4"/>
          <p:cNvSpPr>
            <a:spLocks noGrp="1"/>
          </p:cNvSpPr>
          <p:nvPr>
            <p:ph idx="1"/>
          </p:nvPr>
        </p:nvSpPr>
        <p:spPr>
          <a:xfrm>
            <a:off x="838200" y="1825625"/>
            <a:ext cx="10515600" cy="4351338"/>
          </a:xfrm>
        </p:spPr>
        <p:txBody>
          <a:bodyPr>
            <a:normAutofit fontScale="77500" lnSpcReduction="20000"/>
          </a:bodyPr>
          <a:lstStyle/>
          <a:p>
            <a:r>
              <a:rPr lang="sr-Cyrl-RS" sz="3733" u="sng" dirty="0" smtClean="0"/>
              <a:t>Кашњење</a:t>
            </a:r>
            <a:r>
              <a:rPr lang="en-US" sz="3733" dirty="0" smtClean="0"/>
              <a:t> </a:t>
            </a:r>
            <a:r>
              <a:rPr lang="sr-Cyrl-RS" sz="3733" dirty="0" smtClean="0"/>
              <a:t>подразумева време потребно да порука стигне на циљну адресу</a:t>
            </a:r>
            <a:endParaRPr lang="en-US" sz="3733" dirty="0"/>
          </a:p>
          <a:p>
            <a:pPr lvl="1"/>
            <a:r>
              <a:rPr lang="sr-Cyrl-RS" sz="3200" u="sng" dirty="0" smtClean="0"/>
              <a:t>Кашњење преноса (</a:t>
            </a:r>
            <a:r>
              <a:rPr lang="sr-Latn-RS" sz="3200" u="sng" dirty="0" smtClean="0"/>
              <a:t>transmission delay)</a:t>
            </a:r>
            <a:r>
              <a:rPr lang="en-US" sz="3200" dirty="0" smtClean="0"/>
              <a:t>: </a:t>
            </a:r>
            <a:r>
              <a:rPr lang="sr-Cyrl-RS" sz="3200" dirty="0" smtClean="0"/>
              <a:t>време потребно </a:t>
            </a:r>
            <a:br>
              <a:rPr lang="sr-Cyrl-RS" sz="3200" dirty="0" smtClean="0"/>
            </a:br>
            <a:r>
              <a:rPr lang="sr-Cyrl-RS" sz="3200" dirty="0" smtClean="0"/>
              <a:t>да се </a:t>
            </a:r>
            <a:r>
              <a:rPr lang="sr-Latn-RS" sz="3200" dirty="0" smtClean="0"/>
              <a:t>M</a:t>
            </a:r>
            <a:r>
              <a:rPr lang="sr-Cyrl-RS" sz="3200" dirty="0" smtClean="0"/>
              <a:t>-битовна порука постави на комуникациони канал</a:t>
            </a:r>
            <a:endParaRPr lang="en-US" sz="3200" dirty="0"/>
          </a:p>
          <a:p>
            <a:pPr lvl="3"/>
            <a:endParaRPr lang="en-US" sz="2133" dirty="0"/>
          </a:p>
          <a:p>
            <a:pPr marL="1219170" lvl="2" indent="0">
              <a:buNone/>
            </a:pPr>
            <a:r>
              <a:rPr lang="en-US" sz="2933" dirty="0"/>
              <a:t>T-delay = M </a:t>
            </a:r>
            <a:r>
              <a:rPr lang="en-US" sz="2933" dirty="0" smtClean="0"/>
              <a:t>(</a:t>
            </a:r>
            <a:r>
              <a:rPr lang="sr-Latn-RS" sz="2933" dirty="0"/>
              <a:t>b</a:t>
            </a:r>
            <a:r>
              <a:rPr lang="en-US" sz="2933" dirty="0" smtClean="0"/>
              <a:t>) </a:t>
            </a:r>
            <a:r>
              <a:rPr lang="en-US" sz="2933" dirty="0"/>
              <a:t>/ B</a:t>
            </a:r>
            <a:r>
              <a:rPr lang="en-US" sz="2933" dirty="0" smtClean="0"/>
              <a:t> (</a:t>
            </a:r>
            <a:r>
              <a:rPr lang="sr-Latn-RS" sz="2933" dirty="0" smtClean="0"/>
              <a:t>b</a:t>
            </a:r>
            <a:r>
              <a:rPr lang="en-US" sz="2933" dirty="0" smtClean="0"/>
              <a:t>/s) </a:t>
            </a:r>
            <a:r>
              <a:rPr lang="en-US" sz="2933" dirty="0"/>
              <a:t>= </a:t>
            </a:r>
            <a:r>
              <a:rPr lang="en-US" sz="2933" dirty="0" smtClean="0"/>
              <a:t>M/B s (</a:t>
            </a:r>
            <a:r>
              <a:rPr lang="sr-Cyrl-RS" sz="2933" dirty="0" smtClean="0"/>
              <a:t>секунди)</a:t>
            </a:r>
            <a:endParaRPr lang="en-US" sz="2933" dirty="0"/>
          </a:p>
          <a:p>
            <a:pPr lvl="3"/>
            <a:endParaRPr lang="en-US" sz="2133" u="sng" dirty="0"/>
          </a:p>
          <a:p>
            <a:pPr lvl="1"/>
            <a:r>
              <a:rPr lang="sr-Cyrl-RS" sz="3200" u="sng" dirty="0" smtClean="0"/>
              <a:t>Кашњење пропагације (</a:t>
            </a:r>
            <a:r>
              <a:rPr lang="sr-Latn-RS" sz="3200" u="sng" dirty="0" smtClean="0"/>
              <a:t>propagation delay)</a:t>
            </a:r>
            <a:r>
              <a:rPr lang="en-US" sz="3200" dirty="0" smtClean="0"/>
              <a:t>: </a:t>
            </a:r>
            <a:r>
              <a:rPr lang="sr-Cyrl-RS" sz="3200" dirty="0" smtClean="0"/>
              <a:t>време потребно </a:t>
            </a:r>
            <a:br>
              <a:rPr lang="sr-Cyrl-RS" sz="3200" dirty="0" smtClean="0"/>
            </a:br>
            <a:r>
              <a:rPr lang="sr-Cyrl-RS" sz="3200" dirty="0" smtClean="0"/>
              <a:t>да битови прођу кроз комуникациони канал</a:t>
            </a:r>
            <a:endParaRPr lang="en-US" sz="3200" dirty="0"/>
          </a:p>
          <a:p>
            <a:pPr lvl="3"/>
            <a:endParaRPr lang="en-US" sz="2133" dirty="0"/>
          </a:p>
          <a:p>
            <a:pPr marL="1219170" lvl="2" indent="0">
              <a:buNone/>
            </a:pPr>
            <a:r>
              <a:rPr lang="en-US" sz="2933" dirty="0"/>
              <a:t>P-delay = </a:t>
            </a:r>
            <a:r>
              <a:rPr lang="sr-Cyrl-RS" sz="2933" dirty="0" smtClean="0"/>
              <a:t>дужина канала</a:t>
            </a:r>
            <a:r>
              <a:rPr lang="en-US" sz="2933" dirty="0" smtClean="0"/>
              <a:t>/</a:t>
            </a:r>
            <a:r>
              <a:rPr lang="sr-Cyrl-RS" sz="2933" dirty="0" smtClean="0"/>
              <a:t>брзина сигнала</a:t>
            </a:r>
            <a:r>
              <a:rPr lang="en-US" sz="2933" dirty="0" smtClean="0"/>
              <a:t> </a:t>
            </a:r>
            <a:r>
              <a:rPr lang="sr-Cyrl-RS" sz="2933" dirty="0" smtClean="0"/>
              <a:t>(2</a:t>
            </a:r>
            <a:r>
              <a:rPr lang="en-US" sz="2933" dirty="0" smtClean="0"/>
              <a:t>/3 c) = </a:t>
            </a:r>
            <a:r>
              <a:rPr lang="sr-Latn-RS" sz="2933" dirty="0"/>
              <a:t>X</a:t>
            </a:r>
            <a:r>
              <a:rPr lang="en-US" sz="2933" dirty="0" smtClean="0"/>
              <a:t> </a:t>
            </a:r>
            <a:r>
              <a:rPr lang="sr-Latn-RS" sz="2933" dirty="0" smtClean="0"/>
              <a:t>s (</a:t>
            </a:r>
            <a:r>
              <a:rPr lang="sr-Cyrl-RS" sz="2933" dirty="0" smtClean="0"/>
              <a:t>секунди)</a:t>
            </a:r>
          </a:p>
          <a:p>
            <a:pPr marL="1219170" lvl="2" indent="0">
              <a:buNone/>
            </a:pPr>
            <a:r>
              <a:rPr lang="en-US" sz="2933" dirty="0" smtClean="0"/>
              <a:t>*</a:t>
            </a:r>
            <a:r>
              <a:rPr lang="sr-Latn-RS" sz="2933" dirty="0" smtClean="0"/>
              <a:t>c – </a:t>
            </a:r>
            <a:r>
              <a:rPr lang="sr-Cyrl-RS" sz="2933" dirty="0" smtClean="0"/>
              <a:t>брзина светлости</a:t>
            </a:r>
            <a:r>
              <a:rPr lang="en-US" sz="2933" dirty="0"/>
              <a:t> </a:t>
            </a:r>
            <a:r>
              <a:rPr lang="en-US" sz="2933" dirty="0" smtClean="0"/>
              <a:t>(</a:t>
            </a:r>
            <a:r>
              <a:rPr lang="sr-Cyrl-RS" sz="2933" dirty="0" smtClean="0"/>
              <a:t>није свуда 2</a:t>
            </a:r>
            <a:r>
              <a:rPr lang="en-US" sz="2933" dirty="0" smtClean="0"/>
              <a:t>/3, </a:t>
            </a:r>
            <a:r>
              <a:rPr lang="sr-Cyrl-RS" sz="2933" dirty="0" smtClean="0"/>
              <a:t>различито за </a:t>
            </a:r>
            <a:r>
              <a:rPr lang="sr-Latn-RS" sz="2933" dirty="0" smtClean="0"/>
              <a:t>WiFi, </a:t>
            </a:r>
            <a:r>
              <a:rPr lang="sr-Cyrl-RS" sz="2933" dirty="0" smtClean="0"/>
              <a:t>оптику, ...</a:t>
            </a:r>
            <a:r>
              <a:rPr lang="en-US" sz="2933" dirty="0" smtClean="0"/>
              <a:t>)</a:t>
            </a:r>
            <a:endParaRPr lang="en-US" sz="2933" dirty="0"/>
          </a:p>
          <a:p>
            <a:pPr lvl="3"/>
            <a:endParaRPr lang="en-US" sz="2133" dirty="0"/>
          </a:p>
          <a:p>
            <a:pPr lvl="1"/>
            <a:r>
              <a:rPr lang="sr-Cyrl-RS" sz="3200" dirty="0" smtClean="0"/>
              <a:t>Сабирањем добијамо укупно време</a:t>
            </a:r>
            <a:r>
              <a:rPr lang="en-US" sz="3200" dirty="0" smtClean="0"/>
              <a:t>:    </a:t>
            </a:r>
            <a:r>
              <a:rPr lang="en-US" sz="2933" dirty="0"/>
              <a:t>L </a:t>
            </a:r>
            <a:r>
              <a:rPr lang="en-US" sz="2933" dirty="0" smtClean="0"/>
              <a:t>= </a:t>
            </a:r>
            <a:r>
              <a:rPr lang="sr-Latn-RS" sz="2933" dirty="0" smtClean="0"/>
              <a:t>T+P </a:t>
            </a:r>
            <a:r>
              <a:rPr lang="en-US" sz="2933" dirty="0" smtClean="0"/>
              <a:t>= M/</a:t>
            </a:r>
            <a:r>
              <a:rPr lang="en-US" sz="2933" dirty="0"/>
              <a:t>B</a:t>
            </a:r>
            <a:r>
              <a:rPr lang="en-US" sz="2933" dirty="0" smtClean="0"/>
              <a:t> + </a:t>
            </a:r>
            <a:r>
              <a:rPr lang="en-US" sz="2933" dirty="0"/>
              <a:t>P</a:t>
            </a:r>
            <a:endParaRPr lang="en-US" sz="2933" dirty="0" smtClean="0"/>
          </a:p>
          <a:p>
            <a:pPr marL="1219170" lvl="2" indent="0">
              <a:buNone/>
            </a:pPr>
            <a:endParaRPr lang="en-US" sz="2400" dirty="0"/>
          </a:p>
        </p:txBody>
      </p:sp>
      <p:sp>
        <p:nvSpPr>
          <p:cNvPr id="2" name="Slide Number Placeholder 1"/>
          <p:cNvSpPr>
            <a:spLocks noGrp="1"/>
          </p:cNvSpPr>
          <p:nvPr>
            <p:ph type="sldNum" sz="quarter" idx="12"/>
          </p:nvPr>
        </p:nvSpPr>
        <p:spPr/>
        <p:txBody>
          <a:bodyPr/>
          <a:lstStyle/>
          <a:p>
            <a:fld id="{0B2C1225-ADCC-464A-9CFC-236159A2E701}" type="slidenum">
              <a:rPr lang="sr-Latn-RS" smtClean="0"/>
              <a:t>7</a:t>
            </a:fld>
            <a:endParaRPr lang="sr-Latn-RS"/>
          </a:p>
        </p:txBody>
      </p:sp>
    </p:spTree>
    <p:extLst>
      <p:ext uri="{BB962C8B-B14F-4D97-AF65-F5344CB8AC3E}">
        <p14:creationId xmlns:p14="http://schemas.microsoft.com/office/powerpoint/2010/main" val="27545822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dirty="0" smtClean="0"/>
              <a:t>Шенонов капацитет</a:t>
            </a:r>
            <a:r>
              <a:rPr lang="en-US" dirty="0" smtClean="0"/>
              <a:t> (2)</a:t>
            </a:r>
            <a:endParaRPr lang="en-US" dirty="0"/>
          </a:p>
        </p:txBody>
      </p:sp>
      <p:sp>
        <p:nvSpPr>
          <p:cNvPr id="7" name="Content Placeholder 6"/>
          <p:cNvSpPr>
            <a:spLocks noGrp="1"/>
          </p:cNvSpPr>
          <p:nvPr>
            <p:ph type="body" sz="quarter" idx="12"/>
          </p:nvPr>
        </p:nvSpPr>
        <p:spPr/>
        <p:txBody>
          <a:bodyPr>
            <a:normAutofit/>
          </a:bodyPr>
          <a:lstStyle/>
          <a:p>
            <a:r>
              <a:rPr lang="sr-Cyrl-RS" sz="3733" dirty="0" smtClean="0"/>
              <a:t>Формула за Шенонон капацитет:</a:t>
            </a:r>
            <a:endParaRPr lang="en-US" sz="3733" dirty="0" smtClean="0"/>
          </a:p>
          <a:p>
            <a:endParaRPr lang="en-US" sz="3733" dirty="0"/>
          </a:p>
          <a:p>
            <a:endParaRPr lang="en-US" sz="3733" dirty="0" smtClean="0"/>
          </a:p>
          <a:p>
            <a:endParaRPr lang="en-US" sz="3733" dirty="0"/>
          </a:p>
          <a:p>
            <a:r>
              <a:rPr lang="sr-Cyrl-RS" sz="3733" dirty="0" smtClean="0"/>
              <a:t>Број разлучивих сигнала се добија из односа: </a:t>
            </a:r>
            <a:r>
              <a:rPr lang="en-US" sz="3733" dirty="0" smtClean="0"/>
              <a:t>(S+N)/N = 1+S/N</a:t>
            </a:r>
          </a:p>
        </p:txBody>
      </p:sp>
      <p:sp>
        <p:nvSpPr>
          <p:cNvPr id="32" name="TextBox 31"/>
          <p:cNvSpPr txBox="1"/>
          <p:nvPr/>
        </p:nvSpPr>
        <p:spPr>
          <a:xfrm>
            <a:off x="1405666" y="3016294"/>
            <a:ext cx="4551759" cy="666786"/>
          </a:xfrm>
          <a:prstGeom prst="rect">
            <a:avLst/>
          </a:prstGeom>
          <a:solidFill>
            <a:srgbClr val="FFB8F2">
              <a:alpha val="50196"/>
            </a:srgbClr>
          </a:solidFill>
          <a:ln>
            <a:solidFill>
              <a:srgbClr val="000000">
                <a:alpha val="69804"/>
              </a:srgbClr>
            </a:solidFill>
          </a:ln>
        </p:spPr>
        <p:txBody>
          <a:bodyPr wrap="none" rtlCol="0">
            <a:spAutoFit/>
          </a:bodyPr>
          <a:lstStyle/>
          <a:p>
            <a:r>
              <a:rPr lang="en-US" sz="3733" dirty="0"/>
              <a:t>C = B log</a:t>
            </a:r>
            <a:r>
              <a:rPr lang="en-US" sz="3733" baseline="-25000" dirty="0"/>
              <a:t>2</a:t>
            </a:r>
            <a:r>
              <a:rPr lang="en-US" sz="3733" dirty="0"/>
              <a:t>(1 + S/N</a:t>
            </a:r>
            <a:r>
              <a:rPr lang="en-US" sz="3733" dirty="0" smtClean="0"/>
              <a:t>)</a:t>
            </a:r>
            <a:r>
              <a:rPr lang="sr-Cyrl-RS" sz="3733" dirty="0" smtClean="0"/>
              <a:t> </a:t>
            </a:r>
            <a:r>
              <a:rPr lang="sr-Latn-RS" sz="3733" dirty="0" smtClean="0"/>
              <a:t> b</a:t>
            </a:r>
            <a:r>
              <a:rPr lang="en-US" sz="3733" dirty="0" smtClean="0"/>
              <a:t>/s</a:t>
            </a:r>
            <a:endParaRPr lang="en-US" sz="3733" dirty="0"/>
          </a:p>
        </p:txBody>
      </p:sp>
      <p:sp>
        <p:nvSpPr>
          <p:cNvPr id="2" name="Slide Number Placeholder 1"/>
          <p:cNvSpPr>
            <a:spLocks noGrp="1"/>
          </p:cNvSpPr>
          <p:nvPr>
            <p:ph type="sldNum" sz="quarter" idx="11"/>
          </p:nvPr>
        </p:nvSpPr>
        <p:spPr/>
        <p:txBody>
          <a:bodyPr/>
          <a:lstStyle/>
          <a:p>
            <a:fld id="{E7CA9478-788D-42C7-BC35-88005760C6DD}" type="slidenum">
              <a:rPr lang="en-US" smtClean="0"/>
              <a:t>70</a:t>
            </a:fld>
            <a:endParaRPr lang="en-US"/>
          </a:p>
        </p:txBody>
      </p:sp>
    </p:spTree>
    <p:extLst>
      <p:ext uri="{BB962C8B-B14F-4D97-AF65-F5344CB8AC3E}">
        <p14:creationId xmlns:p14="http://schemas.microsoft.com/office/powerpoint/2010/main" val="3771849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dirty="0" smtClean="0"/>
              <a:t>Жичане</a:t>
            </a:r>
            <a:r>
              <a:rPr lang="en-US" dirty="0" smtClean="0"/>
              <a:t>/</a:t>
            </a:r>
            <a:r>
              <a:rPr lang="sr-Cyrl-RS" dirty="0" smtClean="0"/>
              <a:t>Бежичне комуникације</a:t>
            </a:r>
            <a:endParaRPr lang="en-US" dirty="0"/>
          </a:p>
        </p:txBody>
      </p:sp>
      <p:sp>
        <p:nvSpPr>
          <p:cNvPr id="3" name="Content Placeholder 2"/>
          <p:cNvSpPr>
            <a:spLocks noGrp="1"/>
          </p:cNvSpPr>
          <p:nvPr>
            <p:ph idx="1"/>
          </p:nvPr>
        </p:nvSpPr>
        <p:spPr/>
        <p:txBody>
          <a:bodyPr>
            <a:normAutofit/>
          </a:bodyPr>
          <a:lstStyle/>
          <a:p>
            <a:r>
              <a:rPr lang="sr-Cyrl-RS" dirty="0" smtClean="0"/>
              <a:t>Жице и оптика</a:t>
            </a:r>
            <a:endParaRPr lang="en-US" dirty="0" smtClean="0"/>
          </a:p>
          <a:p>
            <a:pPr lvl="1"/>
            <a:r>
              <a:rPr lang="sr-Cyrl-RS" dirty="0" smtClean="0"/>
              <a:t>Могу се пројектовати циљни </a:t>
            </a:r>
            <a:r>
              <a:rPr lang="en-US" dirty="0" smtClean="0"/>
              <a:t>SNR </a:t>
            </a:r>
            <a:r>
              <a:rPr lang="sr-Cyrl-RS" dirty="0" smtClean="0"/>
              <a:t>и </a:t>
            </a:r>
            <a:r>
              <a:rPr lang="en-US" dirty="0" smtClean="0"/>
              <a:t>B</a:t>
            </a:r>
          </a:p>
          <a:p>
            <a:pPr lvl="1">
              <a:buFont typeface="Calibri" pitchFamily="34" charset="0"/>
              <a:buChar char="→"/>
            </a:pPr>
            <a:r>
              <a:rPr lang="sr-Cyrl-RS" dirty="0" smtClean="0"/>
              <a:t>Самим тим и циљни пренос у </a:t>
            </a:r>
            <a:r>
              <a:rPr lang="sr-Latn-RS" dirty="0" smtClean="0"/>
              <a:t>b</a:t>
            </a:r>
            <a:r>
              <a:rPr lang="en-US" dirty="0" smtClean="0"/>
              <a:t>/s</a:t>
            </a:r>
          </a:p>
          <a:p>
            <a:pPr lvl="5"/>
            <a:endParaRPr lang="en-US" dirty="0" smtClean="0"/>
          </a:p>
          <a:p>
            <a:r>
              <a:rPr lang="sr-Cyrl-RS" dirty="0" smtClean="0"/>
              <a:t>Бежични канали</a:t>
            </a:r>
            <a:endParaRPr lang="en-US" dirty="0" smtClean="0"/>
          </a:p>
          <a:p>
            <a:pPr lvl="1"/>
            <a:r>
              <a:rPr lang="sr-Cyrl-RS" dirty="0" smtClean="0"/>
              <a:t>За дато </a:t>
            </a:r>
            <a:r>
              <a:rPr lang="en-US" dirty="0" smtClean="0"/>
              <a:t>B, SNR</a:t>
            </a:r>
            <a:r>
              <a:rPr lang="sr-Cyrl-RS" dirty="0" smtClean="0"/>
              <a:t> драстично варира, чак и до</a:t>
            </a:r>
            <a:r>
              <a:rPr lang="en-US" dirty="0" smtClean="0"/>
              <a:t> 60 dB!</a:t>
            </a:r>
          </a:p>
          <a:p>
            <a:pPr lvl="1">
              <a:buFont typeface="Calibri" pitchFamily="34" charset="0"/>
              <a:buChar char="→"/>
            </a:pPr>
            <a:r>
              <a:rPr lang="sr-Cyrl-RS" dirty="0" smtClean="0"/>
              <a:t>Није исплативо пројектовати за најгори случај, </a:t>
            </a:r>
            <a:br>
              <a:rPr lang="sr-Cyrl-RS" dirty="0" smtClean="0"/>
            </a:br>
            <a:r>
              <a:rPr lang="sr-Cyrl-RS" dirty="0" smtClean="0"/>
              <a:t>мора се „живети“ са високим варијацијама преноса</a:t>
            </a:r>
            <a:endParaRPr lang="en-US" dirty="0" smtClean="0"/>
          </a:p>
        </p:txBody>
      </p:sp>
      <p:sp>
        <p:nvSpPr>
          <p:cNvPr id="4" name="Slide Number Placeholder 3"/>
          <p:cNvSpPr>
            <a:spLocks noGrp="1"/>
          </p:cNvSpPr>
          <p:nvPr>
            <p:ph type="sldNum" sz="quarter" idx="12"/>
          </p:nvPr>
        </p:nvSpPr>
        <p:spPr/>
        <p:txBody>
          <a:bodyPr/>
          <a:lstStyle/>
          <a:p>
            <a:fld id="{0B2C1225-ADCC-464A-9CFC-236159A2E701}" type="slidenum">
              <a:rPr lang="sr-Latn-RS" smtClean="0"/>
              <a:t>71</a:t>
            </a:fld>
            <a:endParaRPr lang="sr-Latn-RS"/>
          </a:p>
        </p:txBody>
      </p:sp>
    </p:spTree>
    <p:extLst>
      <p:ext uri="{BB962C8B-B14F-4D97-AF65-F5344CB8AC3E}">
        <p14:creationId xmlns:p14="http://schemas.microsoft.com/office/powerpoint/2010/main" val="31914271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r-Cyrl-RS" dirty="0" smtClean="0"/>
              <a:t>Физички слој</a:t>
            </a:r>
            <a:endParaRPr lang="sr-Latn-RS" dirty="0"/>
          </a:p>
        </p:txBody>
      </p:sp>
      <p:sp>
        <p:nvSpPr>
          <p:cNvPr id="6" name="Text Placeholder 5"/>
          <p:cNvSpPr>
            <a:spLocks noGrp="1"/>
          </p:cNvSpPr>
          <p:nvPr>
            <p:ph type="body" idx="1"/>
          </p:nvPr>
        </p:nvSpPr>
        <p:spPr/>
        <p:txBody>
          <a:bodyPr/>
          <a:lstStyle/>
          <a:p>
            <a:r>
              <a:rPr lang="sr-Cyrl-RS" dirty="0" smtClean="0"/>
              <a:t>Неки релевантнији системи комуникација</a:t>
            </a:r>
            <a:endParaRPr lang="sr-Latn-RS" dirty="0"/>
          </a:p>
        </p:txBody>
      </p:sp>
      <p:sp>
        <p:nvSpPr>
          <p:cNvPr id="2" name="Slide Number Placeholder 1"/>
          <p:cNvSpPr>
            <a:spLocks noGrp="1"/>
          </p:cNvSpPr>
          <p:nvPr>
            <p:ph type="sldNum" sz="quarter" idx="12"/>
          </p:nvPr>
        </p:nvSpPr>
        <p:spPr/>
        <p:txBody>
          <a:bodyPr/>
          <a:lstStyle/>
          <a:p>
            <a:fld id="{0B2C1225-ADCC-464A-9CFC-236159A2E701}" type="slidenum">
              <a:rPr lang="sr-Latn-RS" smtClean="0"/>
              <a:t>72</a:t>
            </a:fld>
            <a:endParaRPr lang="sr-Latn-RS"/>
          </a:p>
        </p:txBody>
      </p:sp>
    </p:spTree>
    <p:extLst>
      <p:ext uri="{BB962C8B-B14F-4D97-AF65-F5344CB8AC3E}">
        <p14:creationId xmlns:p14="http://schemas.microsoft.com/office/powerpoint/2010/main" val="20339777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sr-Cyrl-RS" dirty="0" smtClean="0"/>
              <a:t>Систем фиксне телефоније</a:t>
            </a:r>
            <a:endParaRPr lang="en-US" dirty="0" smtClean="0"/>
          </a:p>
        </p:txBody>
      </p:sp>
      <p:sp>
        <p:nvSpPr>
          <p:cNvPr id="53251" name="Rectangle 3"/>
          <p:cNvSpPr>
            <a:spLocks noGrp="1" noChangeArrowheads="1"/>
          </p:cNvSpPr>
          <p:nvPr>
            <p:ph idx="4294967295"/>
          </p:nvPr>
        </p:nvSpPr>
        <p:spPr>
          <a:xfrm>
            <a:off x="1075765" y="1610714"/>
            <a:ext cx="9152848" cy="4600081"/>
          </a:xfrm>
          <a:prstGeom prst="rect">
            <a:avLst/>
          </a:prstGeom>
        </p:spPr>
        <p:txBody>
          <a:bodyPr/>
          <a:lstStyle/>
          <a:p>
            <a:r>
              <a:rPr lang="sr-Cyrl-RS" dirty="0" smtClean="0"/>
              <a:t>Хијерархијски систем за пренос говора</a:t>
            </a:r>
            <a:r>
              <a:rPr lang="en-US" dirty="0" smtClean="0"/>
              <a:t>:</a:t>
            </a:r>
          </a:p>
          <a:p>
            <a:pPr lvl="1"/>
            <a:r>
              <a:rPr lang="sr-Cyrl-RS" dirty="0" smtClean="0"/>
              <a:t>Локалне конекције </a:t>
            </a:r>
            <a:r>
              <a:rPr lang="sr-Latn-RS" dirty="0" smtClean="0"/>
              <a:t>(</a:t>
            </a:r>
            <a:r>
              <a:rPr lang="sr-Cyrl-RS" dirty="0" smtClean="0"/>
              <a:t>унутар места) најчешће </a:t>
            </a:r>
            <a:r>
              <a:rPr lang="sr-Cyrl-RS" dirty="0" smtClean="0"/>
              <a:t>упредене парице </a:t>
            </a:r>
            <a:r>
              <a:rPr lang="sr-Cyrl-RS" dirty="0" smtClean="0"/>
              <a:t>(постојећа инфраструктура)</a:t>
            </a:r>
            <a:endParaRPr lang="en-US" dirty="0" smtClean="0"/>
          </a:p>
          <a:p>
            <a:pPr lvl="1"/>
            <a:r>
              <a:rPr lang="sr-Cyrl-RS" dirty="0" smtClean="0"/>
              <a:t>Међумесне конекције</a:t>
            </a:r>
            <a:r>
              <a:rPr lang="en-US" dirty="0" smtClean="0"/>
              <a:t>, </a:t>
            </a:r>
            <a:r>
              <a:rPr lang="sr-Cyrl-RS" dirty="0" smtClean="0"/>
              <a:t>оптички каблови (новијег датума)</a:t>
            </a:r>
          </a:p>
          <a:p>
            <a:pPr lvl="1"/>
            <a:r>
              <a:rPr lang="sr-Cyrl-RS" dirty="0" smtClean="0"/>
              <a:t>Централе</a:t>
            </a:r>
            <a:r>
              <a:rPr lang="sr-Latn-RS" dirty="0" smtClean="0"/>
              <a:t>, </a:t>
            </a:r>
            <a:r>
              <a:rPr lang="sr-Cyrl-RS" dirty="0" smtClean="0"/>
              <a:t>преусмеравање и одржавање конекција </a:t>
            </a:r>
          </a:p>
          <a:p>
            <a:r>
              <a:rPr lang="sr-Cyrl-RS" dirty="0" smtClean="0"/>
              <a:t>Путем овог система се реализује и </a:t>
            </a:r>
            <a:r>
              <a:rPr lang="sr-Latn-RS" dirty="0" smtClean="0"/>
              <a:t>DSL (</a:t>
            </a:r>
            <a:r>
              <a:rPr lang="sr-Cyrl-RS" dirty="0" smtClean="0"/>
              <a:t>односно </a:t>
            </a:r>
            <a:r>
              <a:rPr lang="sr-Latn-RS" dirty="0" smtClean="0"/>
              <a:t>ADSL)</a:t>
            </a:r>
            <a:endParaRPr lang="en-US" dirty="0" smtClean="0"/>
          </a:p>
        </p:txBody>
      </p:sp>
      <p:graphicFrame>
        <p:nvGraphicFramePr>
          <p:cNvPr id="53255" name="Object 7"/>
          <p:cNvGraphicFramePr>
            <a:graphicFrameLocks noChangeAspect="1"/>
          </p:cNvGraphicFramePr>
          <p:nvPr>
            <p:extLst>
              <p:ext uri="{D42A27DB-BD31-4B8C-83A1-F6EECF244321}">
                <p14:modId xmlns:p14="http://schemas.microsoft.com/office/powerpoint/2010/main" val="1401479054"/>
              </p:ext>
            </p:extLst>
          </p:nvPr>
        </p:nvGraphicFramePr>
        <p:xfrm>
          <a:off x="2392362" y="4058145"/>
          <a:ext cx="7407275" cy="2152650"/>
        </p:xfrm>
        <a:graphic>
          <a:graphicData uri="http://schemas.openxmlformats.org/presentationml/2006/ole">
            <mc:AlternateContent xmlns:mc="http://schemas.openxmlformats.org/markup-compatibility/2006">
              <mc:Choice xmlns:v="urn:schemas-microsoft-com:vml" Requires="v">
                <p:oleObj spid="_x0000_s2259" name="Image" r:id="rId3" imgW="25396825" imgH="7377778" progId="">
                  <p:embed/>
                </p:oleObj>
              </mc:Choice>
              <mc:Fallback>
                <p:oleObj name="Image" r:id="rId3" imgW="25396825" imgH="737777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2" y="4058145"/>
                        <a:ext cx="74072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E7CA9478-788D-42C7-BC35-88005760C6DD}" type="slidenum">
              <a:rPr lang="en-US" smtClean="0"/>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79400"/>
            <a:ext cx="11991191" cy="1143000"/>
          </a:xfrm>
        </p:spPr>
        <p:txBody>
          <a:bodyPr>
            <a:normAutofit fontScale="90000"/>
          </a:bodyPr>
          <a:lstStyle/>
          <a:p>
            <a:r>
              <a:rPr lang="sr-Cyrl-RS" dirty="0" smtClean="0"/>
              <a:t>Систем мобилне телефоније - генерације</a:t>
            </a:r>
            <a:endParaRPr lang="en-US" dirty="0"/>
          </a:p>
        </p:txBody>
      </p:sp>
      <p:sp>
        <p:nvSpPr>
          <p:cNvPr id="4" name="Content Placeholder 3"/>
          <p:cNvSpPr>
            <a:spLocks noGrp="1"/>
          </p:cNvSpPr>
          <p:nvPr>
            <p:ph idx="4294967295"/>
          </p:nvPr>
        </p:nvSpPr>
        <p:spPr>
          <a:xfrm>
            <a:off x="2438399" y="1563089"/>
            <a:ext cx="7790214" cy="4600081"/>
          </a:xfrm>
          <a:prstGeom prst="rect">
            <a:avLst/>
          </a:prstGeom>
        </p:spPr>
        <p:txBody>
          <a:bodyPr>
            <a:normAutofit lnSpcReduction="10000"/>
          </a:bodyPr>
          <a:lstStyle/>
          <a:p>
            <a:r>
              <a:rPr lang="en-US" dirty="0" smtClean="0"/>
              <a:t>1G,</a:t>
            </a:r>
            <a:r>
              <a:rPr lang="sr-Cyrl-RS" dirty="0"/>
              <a:t> </a:t>
            </a:r>
            <a:r>
              <a:rPr lang="sr-Cyrl-RS" dirty="0" smtClean="0"/>
              <a:t>аналогни глас</a:t>
            </a:r>
            <a:endParaRPr lang="en-US" dirty="0" smtClean="0"/>
          </a:p>
          <a:p>
            <a:pPr lvl="2"/>
            <a:r>
              <a:rPr lang="sr-Latn-RS" dirty="0" smtClean="0"/>
              <a:t>FM </a:t>
            </a:r>
            <a:r>
              <a:rPr lang="sr-Cyrl-RS" dirty="0" smtClean="0"/>
              <a:t>модулација (као код радија)</a:t>
            </a:r>
          </a:p>
          <a:p>
            <a:pPr lvl="2"/>
            <a:r>
              <a:rPr lang="sr-Cyrl-RS" dirty="0" smtClean="0"/>
              <a:t>Одвојене фреквенције за слање и примање говора</a:t>
            </a:r>
            <a:endParaRPr lang="en-US" dirty="0" smtClean="0"/>
          </a:p>
          <a:p>
            <a:r>
              <a:rPr lang="en-US" dirty="0" smtClean="0"/>
              <a:t>2G, </a:t>
            </a:r>
            <a:r>
              <a:rPr lang="sr-Cyrl-RS" dirty="0" smtClean="0"/>
              <a:t>дигитални глас</a:t>
            </a:r>
            <a:endParaRPr lang="en-US" dirty="0" smtClean="0"/>
          </a:p>
          <a:p>
            <a:pPr lvl="2"/>
            <a:r>
              <a:rPr lang="en-US" dirty="0" smtClean="0"/>
              <a:t>GSM (Global System for Mobile communications) </a:t>
            </a:r>
            <a:endParaRPr lang="sr-Cyrl-RS" dirty="0" smtClean="0"/>
          </a:p>
          <a:p>
            <a:pPr lvl="2"/>
            <a:r>
              <a:rPr lang="sr-Latn-RS" dirty="0" smtClean="0"/>
              <a:t>QPSK </a:t>
            </a:r>
            <a:r>
              <a:rPr lang="sr-Cyrl-RS" dirty="0" smtClean="0"/>
              <a:t>модулација</a:t>
            </a:r>
            <a:endParaRPr lang="en-US" dirty="0" smtClean="0"/>
          </a:p>
          <a:p>
            <a:r>
              <a:rPr lang="en-US" dirty="0" smtClean="0"/>
              <a:t>3G, </a:t>
            </a:r>
            <a:r>
              <a:rPr lang="sr-Cyrl-RS" dirty="0" smtClean="0"/>
              <a:t>дигитални глас и подаци</a:t>
            </a:r>
            <a:endParaRPr lang="en-US" dirty="0" smtClean="0"/>
          </a:p>
          <a:p>
            <a:pPr lvl="2"/>
            <a:r>
              <a:rPr lang="en-US" dirty="0" smtClean="0"/>
              <a:t>UMTS (Universal Mobile Telecommunications System)</a:t>
            </a:r>
            <a:endParaRPr lang="sr-Cyrl-RS" dirty="0" smtClean="0"/>
          </a:p>
          <a:p>
            <a:pPr lvl="2"/>
            <a:r>
              <a:rPr lang="sr-Cyrl-RS" dirty="0" smtClean="0"/>
              <a:t>Користи </a:t>
            </a:r>
            <a:r>
              <a:rPr lang="en-US" dirty="0" smtClean="0"/>
              <a:t>CDMA</a:t>
            </a:r>
          </a:p>
          <a:p>
            <a:r>
              <a:rPr lang="en-US" dirty="0" smtClean="0"/>
              <a:t>4G, </a:t>
            </a:r>
            <a:r>
              <a:rPr lang="sr-Cyrl-RS" dirty="0" smtClean="0"/>
              <a:t>дигитални глас и подаци</a:t>
            </a:r>
            <a:endParaRPr lang="en-US" dirty="0" smtClean="0"/>
          </a:p>
          <a:p>
            <a:pPr lvl="2"/>
            <a:r>
              <a:rPr lang="en-US" dirty="0" smtClean="0"/>
              <a:t>LTE (Long Term Evolution) </a:t>
            </a:r>
            <a:endParaRPr lang="sr-Cyrl-RS" dirty="0" smtClean="0"/>
          </a:p>
          <a:p>
            <a:pPr lvl="2"/>
            <a:r>
              <a:rPr lang="en-US" dirty="0" smtClean="0"/>
              <a:t>OFDM</a:t>
            </a:r>
            <a:r>
              <a:rPr lang="sr-Cyrl-RS" dirty="0" smtClean="0"/>
              <a:t> модулација</a:t>
            </a:r>
            <a:r>
              <a:rPr lang="sr-Latn-RS" dirty="0" smtClean="0"/>
              <a:t> – </a:t>
            </a:r>
            <a:r>
              <a:rPr lang="sr-Cyrl-RS" dirty="0" smtClean="0"/>
              <a:t>напредна варијанта </a:t>
            </a:r>
            <a:r>
              <a:rPr lang="sr-Latn-RS" dirty="0" smtClean="0"/>
              <a:t>FDM</a:t>
            </a:r>
            <a:endParaRPr lang="en-US" dirty="0"/>
          </a:p>
        </p:txBody>
      </p:sp>
      <p:sp>
        <p:nvSpPr>
          <p:cNvPr id="5" name="Slide Number Placeholder 4"/>
          <p:cNvSpPr>
            <a:spLocks noGrp="1"/>
          </p:cNvSpPr>
          <p:nvPr>
            <p:ph type="sldNum" sz="quarter" idx="11"/>
          </p:nvPr>
        </p:nvSpPr>
        <p:spPr/>
        <p:txBody>
          <a:bodyPr/>
          <a:lstStyle/>
          <a:p>
            <a:fld id="{E7CA9478-788D-42C7-BC35-88005760C6DD}" type="slidenum">
              <a:rPr lang="en-US" smtClean="0"/>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sr-Cyrl-RS" dirty="0" smtClean="0"/>
              <a:t>Организација базних станица</a:t>
            </a:r>
            <a:endParaRPr lang="en-US" dirty="0" smtClean="0"/>
          </a:p>
        </p:txBody>
      </p:sp>
      <p:sp>
        <p:nvSpPr>
          <p:cNvPr id="70659" name="Rectangle 3"/>
          <p:cNvSpPr>
            <a:spLocks noGrp="1" noChangeArrowheads="1"/>
          </p:cNvSpPr>
          <p:nvPr>
            <p:ph idx="4294967295"/>
          </p:nvPr>
        </p:nvSpPr>
        <p:spPr>
          <a:xfrm>
            <a:off x="763792" y="1248764"/>
            <a:ext cx="11123407" cy="4600081"/>
          </a:xfrm>
          <a:prstGeom prst="rect">
            <a:avLst/>
          </a:prstGeom>
        </p:spPr>
        <p:txBody>
          <a:bodyPr/>
          <a:lstStyle/>
          <a:p>
            <a:r>
              <a:rPr lang="sr-Cyrl-RS" dirty="0" smtClean="0"/>
              <a:t>Географске јединице које се називају ћелије односно базне станице</a:t>
            </a:r>
            <a:endParaRPr lang="en-US" dirty="0" smtClean="0"/>
          </a:p>
          <a:p>
            <a:pPr marL="514350" lvl="2" indent="-285750"/>
            <a:r>
              <a:rPr lang="sr-Cyrl-RS" dirty="0" smtClean="0"/>
              <a:t>Сваки мобилни корисник користи ћелијску фреквенцију</a:t>
            </a:r>
          </a:p>
          <a:p>
            <a:pPr marL="514350" lvl="2" indent="-285750"/>
            <a:r>
              <a:rPr lang="sr-Cyrl-RS" dirty="0" smtClean="0"/>
              <a:t>При напуштању једне ћелије, прелази у другу (концепт под називом </a:t>
            </a:r>
            <a:r>
              <a:rPr lang="en-US" u="sng" dirty="0" smtClean="0"/>
              <a:t>handoff</a:t>
            </a:r>
            <a:r>
              <a:rPr lang="sr-Cyrl-RS" u="sng" dirty="0" smtClean="0"/>
              <a:t>)</a:t>
            </a:r>
            <a:endParaRPr lang="en-US" u="sng" dirty="0" smtClean="0"/>
          </a:p>
          <a:p>
            <a:pPr marL="514350" lvl="2" indent="-285750"/>
            <a:r>
              <a:rPr lang="sr-Cyrl-RS" dirty="0" smtClean="0"/>
              <a:t>Исте фреквенције се користе на несуседним ћелијама</a:t>
            </a:r>
            <a:endParaRPr lang="en-US" dirty="0" smtClean="0"/>
          </a:p>
          <a:p>
            <a:pPr marL="514350" lvl="2" indent="-285750"/>
            <a:r>
              <a:rPr lang="sr-Cyrl-RS" dirty="0" smtClean="0"/>
              <a:t>За подржавање већег броја корисника, обично се ограничава географски простор ћелије</a:t>
            </a:r>
            <a:endParaRPr lang="en-US" dirty="0" smtClean="0"/>
          </a:p>
        </p:txBody>
      </p:sp>
      <p:pic>
        <p:nvPicPr>
          <p:cNvPr id="70660" name="Picture 2"/>
          <p:cNvPicPr>
            <a:picLocks noChangeAspect="1" noChangeArrowheads="1"/>
          </p:cNvPicPr>
          <p:nvPr/>
        </p:nvPicPr>
        <p:blipFill>
          <a:blip r:embed="rId2" cstate="print"/>
          <a:srcRect b="10670"/>
          <a:stretch>
            <a:fillRect/>
          </a:stretch>
        </p:blipFill>
        <p:spPr bwMode="auto">
          <a:xfrm>
            <a:off x="2599531" y="2995377"/>
            <a:ext cx="6992938" cy="3169936"/>
          </a:xfrm>
          <a:prstGeom prst="rect">
            <a:avLst/>
          </a:prstGeom>
          <a:noFill/>
          <a:ln w="9525">
            <a:noFill/>
            <a:miter lim="800000"/>
            <a:headEnd/>
            <a:tailEnd/>
          </a:ln>
        </p:spPr>
      </p:pic>
      <p:sp>
        <p:nvSpPr>
          <p:cNvPr id="13" name="TextBox 12"/>
          <p:cNvSpPr txBox="1"/>
          <p:nvPr/>
        </p:nvSpPr>
        <p:spPr>
          <a:xfrm>
            <a:off x="2962276" y="6052066"/>
            <a:ext cx="2519088" cy="369332"/>
          </a:xfrm>
          <a:prstGeom prst="rect">
            <a:avLst/>
          </a:prstGeom>
          <a:noFill/>
        </p:spPr>
        <p:txBody>
          <a:bodyPr wrap="none" rtlCol="0">
            <a:spAutoFit/>
          </a:bodyPr>
          <a:lstStyle/>
          <a:p>
            <a:r>
              <a:rPr lang="sr-Cyrl-RS" dirty="0" smtClean="0"/>
              <a:t>Расподела фреквенција</a:t>
            </a:r>
            <a:endParaRPr lang="en-US" dirty="0"/>
          </a:p>
        </p:txBody>
      </p:sp>
      <p:sp>
        <p:nvSpPr>
          <p:cNvPr id="14" name="TextBox 13"/>
          <p:cNvSpPr txBox="1"/>
          <p:nvPr/>
        </p:nvSpPr>
        <p:spPr>
          <a:xfrm>
            <a:off x="6514447" y="6052066"/>
            <a:ext cx="4249112" cy="369332"/>
          </a:xfrm>
          <a:prstGeom prst="rect">
            <a:avLst/>
          </a:prstGeom>
          <a:noFill/>
        </p:spPr>
        <p:txBody>
          <a:bodyPr wrap="none" rtlCol="0">
            <a:spAutoFit/>
          </a:bodyPr>
          <a:lstStyle/>
          <a:p>
            <a:r>
              <a:rPr lang="sr-Cyrl-RS" dirty="0" smtClean="0"/>
              <a:t>Мање ћелије за гушће насељене области</a:t>
            </a:r>
            <a:endParaRPr lang="en-US" dirty="0"/>
          </a:p>
        </p:txBody>
      </p:sp>
      <p:sp>
        <p:nvSpPr>
          <p:cNvPr id="2" name="Slide Number Placeholder 1"/>
          <p:cNvSpPr>
            <a:spLocks noGrp="1"/>
          </p:cNvSpPr>
          <p:nvPr>
            <p:ph type="sldNum" sz="quarter" idx="11"/>
          </p:nvPr>
        </p:nvSpPr>
        <p:spPr/>
        <p:txBody>
          <a:bodyPr/>
          <a:lstStyle/>
          <a:p>
            <a:fld id="{E7CA9478-788D-42C7-BC35-88005760C6DD}" type="slidenum">
              <a:rPr lang="en-US" smtClean="0"/>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sr-Cyrl-RS" dirty="0" smtClean="0"/>
              <a:t>Интернет преко кабловске</a:t>
            </a:r>
            <a:endParaRPr lang="en-US" dirty="0" smtClean="0"/>
          </a:p>
        </p:txBody>
      </p:sp>
      <p:sp>
        <p:nvSpPr>
          <p:cNvPr id="78851" name="Rectangle 3"/>
          <p:cNvSpPr>
            <a:spLocks noGrp="1" noChangeArrowheads="1"/>
          </p:cNvSpPr>
          <p:nvPr>
            <p:ph idx="4294967295"/>
          </p:nvPr>
        </p:nvSpPr>
        <p:spPr>
          <a:xfrm>
            <a:off x="989704" y="1363064"/>
            <a:ext cx="9238909" cy="4600081"/>
          </a:xfrm>
          <a:prstGeom prst="rect">
            <a:avLst/>
          </a:prstGeom>
        </p:spPr>
        <p:txBody>
          <a:bodyPr/>
          <a:lstStyle/>
          <a:p>
            <a:r>
              <a:rPr lang="sr-Cyrl-RS" dirty="0" smtClean="0"/>
              <a:t>Интернет кабл може да користи постојећу инфраструктуру за кабловску телевизију</a:t>
            </a:r>
            <a:endParaRPr lang="en-US" dirty="0" smtClean="0"/>
          </a:p>
          <a:p>
            <a:pPr lvl="1"/>
            <a:r>
              <a:rPr lang="sr-Cyrl-RS" dirty="0" smtClean="0"/>
              <a:t>Другачија је топологија у односу на телефонски систем</a:t>
            </a:r>
          </a:p>
          <a:p>
            <a:pPr lvl="1"/>
            <a:r>
              <a:rPr lang="sr-Cyrl-RS" dirty="0" smtClean="0"/>
              <a:t>Овде организација подсећа на топологију магистрале </a:t>
            </a:r>
            <a:br>
              <a:rPr lang="sr-Cyrl-RS" dirty="0" smtClean="0"/>
            </a:br>
            <a:r>
              <a:rPr lang="sr-Cyrl-RS" dirty="0" smtClean="0"/>
              <a:t>(дељеног канала)</a:t>
            </a:r>
            <a:endParaRPr lang="en-US" dirty="0" smtClean="0"/>
          </a:p>
        </p:txBody>
      </p:sp>
      <p:pic>
        <p:nvPicPr>
          <p:cNvPr id="78852" name="Picture 2"/>
          <p:cNvPicPr>
            <a:picLocks noChangeAspect="1" noChangeArrowheads="1"/>
          </p:cNvPicPr>
          <p:nvPr/>
        </p:nvPicPr>
        <p:blipFill>
          <a:blip r:embed="rId2" cstate="print"/>
          <a:srcRect/>
          <a:stretch>
            <a:fillRect/>
          </a:stretch>
        </p:blipFill>
        <p:spPr bwMode="auto">
          <a:xfrm>
            <a:off x="3273239" y="3256767"/>
            <a:ext cx="6410325" cy="3493267"/>
          </a:xfrm>
          <a:prstGeom prst="rect">
            <a:avLst/>
          </a:prstGeom>
          <a:noFill/>
          <a:ln w="9525">
            <a:noFill/>
            <a:miter lim="800000"/>
            <a:headEnd/>
            <a:tailEnd/>
          </a:ln>
        </p:spPr>
      </p:pic>
      <p:cxnSp>
        <p:nvCxnSpPr>
          <p:cNvPr id="14" name="Straight Connector 13"/>
          <p:cNvCxnSpPr/>
          <p:nvPr/>
        </p:nvCxnSpPr>
        <p:spPr bwMode="auto">
          <a:xfrm flipV="1">
            <a:off x="3543299" y="4914901"/>
            <a:ext cx="85726"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Cloud 14"/>
          <p:cNvSpPr/>
          <p:nvPr/>
        </p:nvSpPr>
        <p:spPr bwMode="auto">
          <a:xfrm>
            <a:off x="1994766" y="4914901"/>
            <a:ext cx="1466848" cy="819150"/>
          </a:xfrm>
          <a:prstGeom prst="cloud">
            <a:avLst/>
          </a:prstGeom>
          <a:no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dirty="0">
                <a:latin typeface="Arial" charset="0"/>
              </a:rPr>
              <a:t>ISP</a:t>
            </a:r>
          </a:p>
          <a:p>
            <a:pPr algn="ctr" fontAlgn="base">
              <a:spcBef>
                <a:spcPct val="0"/>
              </a:spcBef>
              <a:spcAft>
                <a:spcPct val="0"/>
              </a:spcAft>
            </a:pPr>
            <a:r>
              <a:rPr lang="en-US" dirty="0"/>
              <a:t>(I</a:t>
            </a:r>
            <a:r>
              <a:rPr lang="en-US" dirty="0">
                <a:latin typeface="Arial" charset="0"/>
              </a:rPr>
              <a:t>nternet)</a:t>
            </a:r>
          </a:p>
        </p:txBody>
      </p:sp>
      <p:sp>
        <p:nvSpPr>
          <p:cNvPr id="2" name="Slide Number Placeholder 1"/>
          <p:cNvSpPr>
            <a:spLocks noGrp="1"/>
          </p:cNvSpPr>
          <p:nvPr>
            <p:ph type="sldNum" sz="quarter" idx="11"/>
          </p:nvPr>
        </p:nvSpPr>
        <p:spPr/>
        <p:txBody>
          <a:bodyPr/>
          <a:lstStyle/>
          <a:p>
            <a:fld id="{E7CA9478-788D-42C7-BC35-88005760C6DD}" type="slidenum">
              <a:rPr lang="en-US" smtClean="0"/>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sr-Cyrl-RS" dirty="0" smtClean="0"/>
              <a:t>Подела спектра фреквенција</a:t>
            </a:r>
            <a:endParaRPr lang="en-US" dirty="0" smtClean="0"/>
          </a:p>
        </p:txBody>
      </p:sp>
      <p:sp>
        <p:nvSpPr>
          <p:cNvPr id="80899" name="Rectangle 3"/>
          <p:cNvSpPr>
            <a:spLocks noGrp="1" noChangeArrowheads="1"/>
          </p:cNvSpPr>
          <p:nvPr>
            <p:ph idx="4294967295"/>
          </p:nvPr>
        </p:nvSpPr>
        <p:spPr>
          <a:xfrm>
            <a:off x="785308" y="1610714"/>
            <a:ext cx="9443305" cy="4600081"/>
          </a:xfrm>
          <a:prstGeom prst="rect">
            <a:avLst/>
          </a:prstGeom>
        </p:spPr>
        <p:txBody>
          <a:bodyPr/>
          <a:lstStyle/>
          <a:p>
            <a:r>
              <a:rPr lang="sr-Cyrl-RS" dirty="0" smtClean="0"/>
              <a:t>Преузимање и постављање података (</a:t>
            </a:r>
            <a:r>
              <a:rPr lang="sr-Latn-RS" dirty="0" smtClean="0"/>
              <a:t>downlad </a:t>
            </a:r>
            <a:r>
              <a:rPr lang="sr-Cyrl-RS" dirty="0" smtClean="0"/>
              <a:t>и </a:t>
            </a:r>
            <a:r>
              <a:rPr lang="sr-Latn-RS" dirty="0" smtClean="0"/>
              <a:t>upload) </a:t>
            </a:r>
            <a:r>
              <a:rPr lang="sr-Cyrl-RS" dirty="0" smtClean="0"/>
              <a:t>користе фреквенционе опсеге који се не користе за гледање </a:t>
            </a:r>
            <a:r>
              <a:rPr lang="sr-Latn-RS" dirty="0" smtClean="0"/>
              <a:t>TV </a:t>
            </a:r>
            <a:r>
              <a:rPr lang="sr-Cyrl-RS" dirty="0" smtClean="0"/>
              <a:t>програма</a:t>
            </a:r>
            <a:endParaRPr lang="en-US" dirty="0" smtClean="0"/>
          </a:p>
        </p:txBody>
      </p:sp>
      <p:pic>
        <p:nvPicPr>
          <p:cNvPr id="80900" name="Picture 2"/>
          <p:cNvPicPr>
            <a:picLocks noChangeAspect="1" noChangeArrowheads="1"/>
          </p:cNvPicPr>
          <p:nvPr/>
        </p:nvPicPr>
        <p:blipFill>
          <a:blip r:embed="rId2" cstate="print"/>
          <a:srcRect/>
          <a:stretch>
            <a:fillRect/>
          </a:stretch>
        </p:blipFill>
        <p:spPr bwMode="auto">
          <a:xfrm>
            <a:off x="1924275" y="3112099"/>
            <a:ext cx="7897813" cy="2681693"/>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E7CA9478-788D-42C7-BC35-88005760C6DD}" type="slidenum">
              <a:rPr lang="en-US" smtClean="0"/>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Кабловска или </a:t>
            </a:r>
            <a:r>
              <a:rPr lang="sr-Latn-RS" dirty="0" smtClean="0"/>
              <a:t>(A)DSL</a:t>
            </a:r>
            <a:endParaRPr lang="en-US" dirty="0"/>
          </a:p>
        </p:txBody>
      </p:sp>
      <p:sp>
        <p:nvSpPr>
          <p:cNvPr id="9" name="Content Placeholder 8"/>
          <p:cNvSpPr>
            <a:spLocks noGrp="1"/>
          </p:cNvSpPr>
          <p:nvPr>
            <p:ph idx="4294967295"/>
          </p:nvPr>
        </p:nvSpPr>
        <p:spPr>
          <a:xfrm>
            <a:off x="1549101" y="1610714"/>
            <a:ext cx="8679512" cy="4600081"/>
          </a:xfrm>
          <a:prstGeom prst="rect">
            <a:avLst/>
          </a:prstGeom>
        </p:spPr>
        <p:txBody>
          <a:bodyPr/>
          <a:lstStyle/>
          <a:p>
            <a:pPr lvl="0">
              <a:defRPr/>
            </a:pPr>
            <a:r>
              <a:rPr lang="sr-Cyrl-RS" dirty="0" smtClean="0"/>
              <a:t>Кабловска</a:t>
            </a:r>
            <a:r>
              <a:rPr lang="en-US" dirty="0" smtClean="0"/>
              <a:t>:</a:t>
            </a:r>
          </a:p>
          <a:p>
            <a:pPr lvl="2">
              <a:buFont typeface="Arial" pitchFamily="34" charset="0"/>
              <a:buChar char="+"/>
              <a:defRPr/>
            </a:pPr>
            <a:r>
              <a:rPr lang="sr-Cyrl-RS" dirty="0" smtClean="0"/>
              <a:t>Користи коаксијалне каблове ка корисницима (добар проток)</a:t>
            </a:r>
            <a:endParaRPr lang="en-US" dirty="0" smtClean="0"/>
          </a:p>
          <a:p>
            <a:pPr lvl="2">
              <a:defRPr/>
            </a:pPr>
            <a:r>
              <a:rPr lang="sr-Cyrl-RS" dirty="0" smtClean="0"/>
              <a:t>Подаци се шаљу свима, јер је магистрала (мања сигурност)</a:t>
            </a:r>
            <a:endParaRPr lang="en-US" dirty="0" smtClean="0"/>
          </a:p>
          <a:p>
            <a:pPr lvl="2">
              <a:defRPr/>
            </a:pPr>
            <a:r>
              <a:rPr lang="sr-Cyrl-RS" dirty="0" smtClean="0"/>
              <a:t>Проток је дељен међу корисницима, па може варирати</a:t>
            </a:r>
            <a:endParaRPr lang="en-US" dirty="0" smtClean="0"/>
          </a:p>
          <a:p>
            <a:pPr lvl="0">
              <a:defRPr/>
            </a:pPr>
            <a:r>
              <a:rPr lang="en-US" dirty="0" smtClean="0"/>
              <a:t>ADSL</a:t>
            </a:r>
            <a:r>
              <a:rPr lang="sr-Cyrl-RS" dirty="0" smtClean="0"/>
              <a:t> (асиметрична варијанта </a:t>
            </a:r>
            <a:r>
              <a:rPr lang="sr-Latn-RS" dirty="0" smtClean="0"/>
              <a:t>DSL-</a:t>
            </a:r>
            <a:r>
              <a:rPr lang="sr-Cyrl-RS" dirty="0" smtClean="0"/>
              <a:t>а)</a:t>
            </a:r>
            <a:r>
              <a:rPr lang="en-US" dirty="0" smtClean="0"/>
              <a:t>:</a:t>
            </a:r>
          </a:p>
          <a:p>
            <a:pPr lvl="2">
              <a:buFont typeface="Arial" pitchFamily="34" charset="0"/>
              <a:buChar char="+"/>
              <a:defRPr/>
            </a:pPr>
            <a:r>
              <a:rPr lang="sr-Cyrl-RS" dirty="0" smtClean="0"/>
              <a:t>Проток је посвећен сваком кориснику</a:t>
            </a:r>
            <a:endParaRPr lang="en-US" dirty="0" smtClean="0"/>
          </a:p>
          <a:p>
            <a:pPr lvl="2">
              <a:buFont typeface="Arial" pitchFamily="34" charset="0"/>
              <a:buChar char="+"/>
              <a:defRPr/>
            </a:pPr>
            <a:r>
              <a:rPr lang="sr-Cyrl-RS" dirty="0" smtClean="0"/>
              <a:t>Нема могућност емитовања као кабловска</a:t>
            </a:r>
            <a:endParaRPr lang="en-US" dirty="0" smtClean="0"/>
          </a:p>
          <a:p>
            <a:pPr lvl="2">
              <a:defRPr/>
            </a:pPr>
            <a:r>
              <a:rPr lang="sr-Cyrl-RS" dirty="0" smtClean="0"/>
              <a:t>Користи </a:t>
            </a:r>
            <a:r>
              <a:rPr lang="sr-Cyrl-RS" smtClean="0"/>
              <a:t>упредене парице на </a:t>
            </a:r>
            <a:r>
              <a:rPr lang="sr-Cyrl-RS" dirty="0" smtClean="0"/>
              <a:t>корисницима (нижи проток)</a:t>
            </a:r>
            <a:endParaRPr lang="en-US" dirty="0" smtClean="0"/>
          </a:p>
          <a:p>
            <a:pPr lvl="0">
              <a:defRPr/>
            </a:pPr>
            <a:endParaRPr lang="en-US" dirty="0" smtClean="0"/>
          </a:p>
          <a:p>
            <a:endParaRPr lang="en-US" dirty="0"/>
          </a:p>
        </p:txBody>
      </p:sp>
      <p:sp>
        <p:nvSpPr>
          <p:cNvPr id="4" name="Slide Number Placeholder 3"/>
          <p:cNvSpPr>
            <a:spLocks noGrp="1"/>
          </p:cNvSpPr>
          <p:nvPr>
            <p:ph type="sldNum" sz="quarter" idx="11"/>
          </p:nvPr>
        </p:nvSpPr>
        <p:spPr/>
        <p:txBody>
          <a:bodyPr/>
          <a:lstStyle/>
          <a:p>
            <a:fld id="{E7CA9478-788D-42C7-BC35-88005760C6DD}" type="slidenum">
              <a:rPr lang="en-US" smtClean="0"/>
              <a:t>78</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Јединице мере</a:t>
            </a:r>
            <a:endParaRPr lang="en-US" dirty="0"/>
          </a:p>
        </p:txBody>
      </p:sp>
      <p:sp>
        <p:nvSpPr>
          <p:cNvPr id="3" name="Content Placeholder 2"/>
          <p:cNvSpPr>
            <a:spLocks noGrp="1"/>
          </p:cNvSpPr>
          <p:nvPr>
            <p:ph type="body" sz="quarter" idx="12"/>
          </p:nvPr>
        </p:nvSpPr>
        <p:spPr/>
        <p:txBody>
          <a:bodyPr>
            <a:normAutofit/>
          </a:bodyPr>
          <a:lstStyle/>
          <a:p>
            <a:pPr marL="0" indent="0">
              <a:buNone/>
            </a:pPr>
            <a:endParaRPr lang="en-US" dirty="0"/>
          </a:p>
          <a:p>
            <a:pPr lvl="1"/>
            <a:endParaRPr lang="en-US" dirty="0"/>
          </a:p>
          <a:p>
            <a:pPr lvl="1"/>
            <a:endParaRPr lang="en-US" dirty="0"/>
          </a:p>
          <a:p>
            <a:pPr lvl="5">
              <a:buNone/>
            </a:pPr>
            <a:endParaRPr lang="en-US" dirty="0"/>
          </a:p>
          <a:p>
            <a:pPr lvl="5">
              <a:buNone/>
            </a:pPr>
            <a:endParaRPr lang="en-US" dirty="0"/>
          </a:p>
          <a:p>
            <a:pPr lvl="5">
              <a:buNone/>
            </a:pPr>
            <a:endParaRPr lang="en-US" dirty="0"/>
          </a:p>
          <a:p>
            <a:pPr lvl="1"/>
            <a:endParaRPr lang="en-US" dirty="0" smtClean="0"/>
          </a:p>
          <a:p>
            <a:pPr lvl="1"/>
            <a:endParaRPr lang="en-US" dirty="0" smtClean="0"/>
          </a:p>
          <a:p>
            <a:r>
              <a:rPr lang="en-US" dirty="0" smtClean="0"/>
              <a:t>“B” </a:t>
            </a:r>
            <a:r>
              <a:rPr lang="sr-Cyrl-RS" dirty="0" smtClean="0"/>
              <a:t>ознака бајта</a:t>
            </a:r>
            <a:r>
              <a:rPr lang="en-US" dirty="0" smtClean="0"/>
              <a:t>, “b” </a:t>
            </a:r>
            <a:r>
              <a:rPr lang="sr-Cyrl-RS" dirty="0" smtClean="0"/>
              <a:t>ознака бита</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08854109"/>
              </p:ext>
            </p:extLst>
          </p:nvPr>
        </p:nvGraphicFramePr>
        <p:xfrm>
          <a:off x="1320797" y="2006600"/>
          <a:ext cx="5650157" cy="2177660"/>
        </p:xfrm>
        <a:graphic>
          <a:graphicData uri="http://schemas.openxmlformats.org/drawingml/2006/table">
            <a:tbl>
              <a:tblPr firstRow="1" bandRow="1">
                <a:tableStyleId>{5C22544A-7EE6-4342-B048-85BDC9FD1C3A}</a:tableStyleId>
              </a:tblPr>
              <a:tblGrid>
                <a:gridCol w="1632267"/>
                <a:gridCol w="1329820"/>
                <a:gridCol w="1461700"/>
                <a:gridCol w="1226370"/>
              </a:tblGrid>
              <a:tr h="358821">
                <a:tc>
                  <a:txBody>
                    <a:bodyPr/>
                    <a:lstStyle/>
                    <a:p>
                      <a:pPr algn="r"/>
                      <a:r>
                        <a:rPr lang="sr-Cyrl-RS" sz="2400" b="1" dirty="0" smtClean="0">
                          <a:solidFill>
                            <a:schemeClr val="tx1"/>
                          </a:solidFill>
                          <a:latin typeface="Arial" pitchFamily="34" charset="0"/>
                          <a:cs typeface="Arial" pitchFamily="34" charset="0"/>
                        </a:rPr>
                        <a:t>Озн.</a:t>
                      </a:r>
                      <a:endParaRPr lang="en-US" sz="2400" b="1"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sr-Cyrl-RS" sz="2400" b="1" dirty="0" smtClean="0">
                          <a:solidFill>
                            <a:schemeClr val="tx1"/>
                          </a:solidFill>
                          <a:latin typeface="Arial" pitchFamily="34" charset="0"/>
                          <a:cs typeface="Arial" pitchFamily="34" charset="0"/>
                        </a:rPr>
                        <a:t>Вред</a:t>
                      </a:r>
                      <a:r>
                        <a:rPr lang="en-US" sz="2400" b="1" dirty="0" smtClean="0">
                          <a:solidFill>
                            <a:schemeClr val="tx1"/>
                          </a:solidFill>
                          <a:latin typeface="Arial" pitchFamily="34" charset="0"/>
                          <a:cs typeface="Arial" pitchFamily="34" charset="0"/>
                        </a:rPr>
                        <a:t>.</a:t>
                      </a:r>
                      <a:endParaRPr lang="en-US" sz="2400" b="1"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r"/>
                      <a:r>
                        <a:rPr lang="sr-Cyrl-RS" sz="2400" b="1" dirty="0" smtClean="0">
                          <a:solidFill>
                            <a:schemeClr val="tx1"/>
                          </a:solidFill>
                          <a:latin typeface="Arial" pitchFamily="34" charset="0"/>
                          <a:cs typeface="Arial" pitchFamily="34" charset="0"/>
                        </a:rPr>
                        <a:t>Озн.</a:t>
                      </a:r>
                      <a:endParaRPr lang="en-US" sz="2400" b="1"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sr-Cyrl-RS" sz="2400" b="1" dirty="0" smtClean="0">
                          <a:solidFill>
                            <a:schemeClr val="tx1"/>
                          </a:solidFill>
                          <a:latin typeface="Arial" pitchFamily="34" charset="0"/>
                          <a:cs typeface="Arial" pitchFamily="34" charset="0"/>
                        </a:rPr>
                        <a:t>Вред</a:t>
                      </a:r>
                      <a:r>
                        <a:rPr lang="en-US" sz="2400" b="1" dirty="0" smtClean="0">
                          <a:solidFill>
                            <a:schemeClr val="tx1"/>
                          </a:solidFill>
                          <a:latin typeface="Arial" pitchFamily="34" charset="0"/>
                          <a:cs typeface="Arial" pitchFamily="34" charset="0"/>
                        </a:rPr>
                        <a:t>.</a:t>
                      </a:r>
                      <a:endParaRPr lang="en-US" sz="2400" b="1"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358821">
                <a:tc>
                  <a:txBody>
                    <a:bodyPr/>
                    <a:lstStyle/>
                    <a:p>
                      <a:pPr algn="r"/>
                      <a:r>
                        <a:rPr lang="en-US" sz="2400" b="0" dirty="0" smtClean="0">
                          <a:solidFill>
                            <a:schemeClr val="tx1"/>
                          </a:solidFill>
                          <a:latin typeface="Arial" pitchFamily="34" charset="0"/>
                          <a:cs typeface="Arial" pitchFamily="34" charset="0"/>
                        </a:rPr>
                        <a:t>K(</a:t>
                      </a:r>
                      <a:r>
                        <a:rPr lang="en-US" sz="2400" b="0" dirty="0" err="1" smtClean="0">
                          <a:solidFill>
                            <a:schemeClr val="tx1"/>
                          </a:solidFill>
                          <a:latin typeface="Arial" pitchFamily="34" charset="0"/>
                          <a:cs typeface="Arial" pitchFamily="34" charset="0"/>
                        </a:rPr>
                        <a:t>ilo</a:t>
                      </a:r>
                      <a:r>
                        <a:rPr lang="en-US" sz="2400" b="0" dirty="0" smtClean="0">
                          <a:solidFill>
                            <a:schemeClr val="tx1"/>
                          </a:solidFill>
                          <a:latin typeface="Arial" pitchFamily="34" charset="0"/>
                          <a:cs typeface="Arial" pitchFamily="34" charset="0"/>
                        </a:rPr>
                        <a:t>)</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sz="2400" b="0" dirty="0" smtClean="0">
                          <a:solidFill>
                            <a:schemeClr val="tx1"/>
                          </a:solidFill>
                          <a:latin typeface="Arial" pitchFamily="34" charset="0"/>
                          <a:cs typeface="Arial" pitchFamily="34" charset="0"/>
                        </a:rPr>
                        <a:t>10</a:t>
                      </a:r>
                      <a:r>
                        <a:rPr lang="en-US" sz="2400" b="0" baseline="30000" dirty="0" smtClean="0">
                          <a:solidFill>
                            <a:schemeClr val="tx1"/>
                          </a:solidFill>
                          <a:latin typeface="Arial" pitchFamily="34" charset="0"/>
                          <a:cs typeface="Arial" pitchFamily="34" charset="0"/>
                        </a:rPr>
                        <a:t>3</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2400" b="0" dirty="0" smtClean="0">
                          <a:solidFill>
                            <a:schemeClr val="tx1"/>
                          </a:solidFill>
                          <a:latin typeface="Arial" pitchFamily="34" charset="0"/>
                          <a:cs typeface="Arial" pitchFamily="34" charset="0"/>
                        </a:rPr>
                        <a:t>m(</a:t>
                      </a:r>
                      <a:r>
                        <a:rPr lang="en-US" sz="2400" b="0" dirty="0" err="1" smtClean="0">
                          <a:solidFill>
                            <a:schemeClr val="tx1"/>
                          </a:solidFill>
                          <a:latin typeface="Arial" pitchFamily="34" charset="0"/>
                          <a:cs typeface="Arial" pitchFamily="34" charset="0"/>
                        </a:rPr>
                        <a:t>illi</a:t>
                      </a:r>
                      <a:r>
                        <a:rPr lang="en-US" sz="2400" b="0" dirty="0" smtClean="0">
                          <a:solidFill>
                            <a:schemeClr val="tx1"/>
                          </a:solidFill>
                          <a:latin typeface="Arial" pitchFamily="34" charset="0"/>
                          <a:cs typeface="Arial" pitchFamily="34" charset="0"/>
                        </a:rPr>
                        <a:t>)</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sz="2400" b="0" dirty="0" smtClean="0">
                          <a:solidFill>
                            <a:schemeClr val="tx1"/>
                          </a:solidFill>
                          <a:latin typeface="Arial" pitchFamily="34" charset="0"/>
                          <a:cs typeface="Arial" pitchFamily="34" charset="0"/>
                        </a:rPr>
                        <a:t>10</a:t>
                      </a:r>
                      <a:r>
                        <a:rPr lang="en-US" sz="2400" b="0" baseline="30000" dirty="0" smtClean="0">
                          <a:solidFill>
                            <a:schemeClr val="tx1"/>
                          </a:solidFill>
                          <a:latin typeface="Arial" pitchFamily="34" charset="0"/>
                          <a:cs typeface="Arial" pitchFamily="34" charset="0"/>
                        </a:rPr>
                        <a:t>-3</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601150">
                <a:tc>
                  <a:txBody>
                    <a:bodyPr/>
                    <a:lstStyle/>
                    <a:p>
                      <a:pPr algn="r"/>
                      <a:r>
                        <a:rPr lang="en-US" sz="2400" b="0" dirty="0" smtClean="0">
                          <a:solidFill>
                            <a:schemeClr val="tx1"/>
                          </a:solidFill>
                          <a:latin typeface="Arial" pitchFamily="34" charset="0"/>
                          <a:cs typeface="Arial" pitchFamily="34" charset="0"/>
                        </a:rPr>
                        <a:t>M(</a:t>
                      </a:r>
                      <a:r>
                        <a:rPr lang="en-US" sz="2400" b="0" dirty="0" err="1" smtClean="0">
                          <a:solidFill>
                            <a:schemeClr val="tx1"/>
                          </a:solidFill>
                          <a:latin typeface="Arial" pitchFamily="34" charset="0"/>
                          <a:cs typeface="Arial" pitchFamily="34" charset="0"/>
                        </a:rPr>
                        <a:t>ega</a:t>
                      </a:r>
                      <a:r>
                        <a:rPr lang="en-US" sz="2400" b="0" dirty="0" smtClean="0">
                          <a:solidFill>
                            <a:schemeClr val="tx1"/>
                          </a:solidFill>
                          <a:latin typeface="Arial" pitchFamily="34" charset="0"/>
                          <a:cs typeface="Arial" pitchFamily="34" charset="0"/>
                        </a:rPr>
                        <a:t>)</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sz="2400" b="0" dirty="0" smtClean="0">
                          <a:solidFill>
                            <a:schemeClr val="tx1"/>
                          </a:solidFill>
                          <a:latin typeface="Arial" pitchFamily="34" charset="0"/>
                          <a:cs typeface="Arial" pitchFamily="34" charset="0"/>
                        </a:rPr>
                        <a:t>10</a:t>
                      </a:r>
                      <a:r>
                        <a:rPr lang="en-US" sz="2400" b="0" baseline="30000" dirty="0" smtClean="0">
                          <a:solidFill>
                            <a:schemeClr val="tx1"/>
                          </a:solidFill>
                          <a:latin typeface="Arial" pitchFamily="34" charset="0"/>
                          <a:cs typeface="Arial" pitchFamily="34" charset="0"/>
                        </a:rPr>
                        <a:t>6</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r"/>
                      <a:r>
                        <a:rPr lang="el-GR" sz="2400" dirty="0" smtClean="0">
                          <a:latin typeface="Arial" charset="0"/>
                          <a:cs typeface="Arial" charset="0"/>
                        </a:rPr>
                        <a:t>μ</a:t>
                      </a:r>
                      <a:r>
                        <a:rPr lang="en-US" sz="2400" dirty="0" smtClean="0">
                          <a:latin typeface="Arial" charset="0"/>
                          <a:cs typeface="Arial" charset="0"/>
                        </a:rPr>
                        <a:t>(micro)</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sz="2400" b="0" dirty="0" smtClean="0">
                          <a:solidFill>
                            <a:schemeClr val="tx1"/>
                          </a:solidFill>
                          <a:latin typeface="Arial" pitchFamily="34" charset="0"/>
                          <a:cs typeface="Arial" pitchFamily="34" charset="0"/>
                        </a:rPr>
                        <a:t>10</a:t>
                      </a:r>
                      <a:r>
                        <a:rPr lang="en-US" sz="2400" b="0" baseline="30000" dirty="0" smtClean="0">
                          <a:solidFill>
                            <a:schemeClr val="tx1"/>
                          </a:solidFill>
                          <a:latin typeface="Arial" pitchFamily="34" charset="0"/>
                          <a:cs typeface="Arial" pitchFamily="34" charset="0"/>
                        </a:rPr>
                        <a:t>-6</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r h="601150">
                <a:tc>
                  <a:txBody>
                    <a:bodyPr/>
                    <a:lstStyle/>
                    <a:p>
                      <a:pPr algn="r"/>
                      <a:r>
                        <a:rPr lang="en-US" sz="2400" b="0" dirty="0" smtClean="0">
                          <a:solidFill>
                            <a:schemeClr val="tx1"/>
                          </a:solidFill>
                          <a:latin typeface="Arial" pitchFamily="34" charset="0"/>
                          <a:cs typeface="Arial" pitchFamily="34" charset="0"/>
                        </a:rPr>
                        <a:t>G(</a:t>
                      </a:r>
                      <a:r>
                        <a:rPr lang="en-US" sz="2400" b="0" dirty="0" err="1" smtClean="0">
                          <a:solidFill>
                            <a:schemeClr val="tx1"/>
                          </a:solidFill>
                          <a:latin typeface="Arial" pitchFamily="34" charset="0"/>
                          <a:cs typeface="Arial" pitchFamily="34" charset="0"/>
                        </a:rPr>
                        <a:t>iga</a:t>
                      </a:r>
                      <a:r>
                        <a:rPr lang="en-US" sz="2400" b="0" dirty="0" smtClean="0">
                          <a:solidFill>
                            <a:schemeClr val="tx1"/>
                          </a:solidFill>
                          <a:latin typeface="Arial" pitchFamily="34" charset="0"/>
                          <a:cs typeface="Arial" pitchFamily="34" charset="0"/>
                        </a:rPr>
                        <a:t>)</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sz="2400" b="0" dirty="0" smtClean="0">
                          <a:solidFill>
                            <a:schemeClr val="tx1"/>
                          </a:solidFill>
                          <a:latin typeface="Arial" pitchFamily="34" charset="0"/>
                          <a:cs typeface="Arial" pitchFamily="34" charset="0"/>
                        </a:rPr>
                        <a:t>10</a:t>
                      </a:r>
                      <a:r>
                        <a:rPr lang="en-US" sz="2400" b="0" baseline="30000" dirty="0" smtClean="0">
                          <a:solidFill>
                            <a:schemeClr val="tx1"/>
                          </a:solidFill>
                          <a:latin typeface="Arial" pitchFamily="34" charset="0"/>
                          <a:cs typeface="Arial" pitchFamily="34" charset="0"/>
                        </a:rPr>
                        <a:t>9</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pPr algn="r"/>
                      <a:r>
                        <a:rPr lang="en-US" sz="2400" b="0" dirty="0" smtClean="0">
                          <a:solidFill>
                            <a:schemeClr val="tx1"/>
                          </a:solidFill>
                          <a:latin typeface="Arial" pitchFamily="34" charset="0"/>
                          <a:cs typeface="Arial" pitchFamily="34" charset="0"/>
                        </a:rPr>
                        <a:t>n(</a:t>
                      </a:r>
                      <a:r>
                        <a:rPr lang="en-US" sz="2400" b="0" dirty="0" err="1" smtClean="0">
                          <a:solidFill>
                            <a:schemeClr val="tx1"/>
                          </a:solidFill>
                          <a:latin typeface="Arial" pitchFamily="34" charset="0"/>
                          <a:cs typeface="Arial" pitchFamily="34" charset="0"/>
                        </a:rPr>
                        <a:t>ano</a:t>
                      </a:r>
                      <a:r>
                        <a:rPr lang="en-US" sz="2400" b="0" dirty="0" smtClean="0">
                          <a:solidFill>
                            <a:schemeClr val="tx1"/>
                          </a:solidFill>
                          <a:latin typeface="Arial" pitchFamily="34" charset="0"/>
                          <a:cs typeface="Arial" pitchFamily="34" charset="0"/>
                        </a:rPr>
                        <a:t>)</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r>
                        <a:rPr lang="en-US" sz="2400" b="0" dirty="0" smtClean="0">
                          <a:solidFill>
                            <a:schemeClr val="tx1"/>
                          </a:solidFill>
                          <a:latin typeface="Arial" pitchFamily="34" charset="0"/>
                          <a:cs typeface="Arial" pitchFamily="34" charset="0"/>
                        </a:rPr>
                        <a:t>10</a:t>
                      </a:r>
                      <a:r>
                        <a:rPr lang="en-US" sz="2400" b="0" baseline="30000" dirty="0" smtClean="0">
                          <a:solidFill>
                            <a:schemeClr val="tx1"/>
                          </a:solidFill>
                          <a:latin typeface="Arial" pitchFamily="34" charset="0"/>
                          <a:cs typeface="Arial" pitchFamily="34" charset="0"/>
                        </a:rPr>
                        <a:t>-9</a:t>
                      </a:r>
                      <a:endParaRPr lang="en-US" sz="2400" b="0" dirty="0">
                        <a:solidFill>
                          <a:schemeClr val="tx1"/>
                        </a:solidFill>
                        <a:latin typeface="Arial" pitchFamily="34" charset="0"/>
                        <a:cs typeface="Arial" pitchFamily="34" charset="0"/>
                      </a:endParaRPr>
                    </a:p>
                  </a:txBody>
                  <a:tcPr marL="121920" marR="121920" marT="60960" marB="6096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1"/>
          </p:nvPr>
        </p:nvSpPr>
        <p:spPr/>
        <p:txBody>
          <a:bodyPr/>
          <a:lstStyle/>
          <a:p>
            <a:fld id="{E7CA9478-788D-42C7-BC35-88005760C6DD}" type="slidenum">
              <a:rPr lang="en-US" smtClean="0"/>
              <a:t>8</a:t>
            </a:fld>
            <a:endParaRPr lang="en-US"/>
          </a:p>
        </p:txBody>
      </p:sp>
    </p:spTree>
    <p:extLst>
      <p:ext uri="{BB962C8B-B14F-4D97-AF65-F5344CB8AC3E}">
        <p14:creationId xmlns:p14="http://schemas.microsoft.com/office/powerpoint/2010/main" val="1375541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smtClean="0"/>
              <a:t>Примери кашњења</a:t>
            </a:r>
            <a:r>
              <a:rPr lang="en-US" dirty="0" smtClean="0"/>
              <a:t> </a:t>
            </a:r>
            <a:r>
              <a:rPr lang="sr-Cyrl-RS" dirty="0" smtClean="0"/>
              <a:t>– израчунати</a:t>
            </a:r>
            <a:r>
              <a:rPr lang="en-US" dirty="0"/>
              <a:t>?</a:t>
            </a:r>
            <a:r>
              <a:rPr lang="en-US" dirty="0" smtClean="0"/>
              <a:t> </a:t>
            </a:r>
            <a:endParaRPr lang="en-US" dirty="0"/>
          </a:p>
        </p:txBody>
      </p:sp>
      <p:sp>
        <p:nvSpPr>
          <p:cNvPr id="8" name="Content Placeholder 7"/>
          <p:cNvSpPr>
            <a:spLocks noGrp="1"/>
          </p:cNvSpPr>
          <p:nvPr>
            <p:ph type="body" sz="quarter" idx="12"/>
          </p:nvPr>
        </p:nvSpPr>
        <p:spPr>
          <a:xfrm>
            <a:off x="304799" y="1397000"/>
            <a:ext cx="11614673" cy="4775200"/>
          </a:xfrm>
        </p:spPr>
        <p:txBody>
          <a:bodyPr>
            <a:normAutofit/>
          </a:bodyPr>
          <a:lstStyle/>
          <a:p>
            <a:r>
              <a:rPr lang="en-US" dirty="0" smtClean="0"/>
              <a:t>“Dialup” </a:t>
            </a:r>
            <a:r>
              <a:rPr lang="sr-Cyrl-RS" dirty="0" smtClean="0"/>
              <a:t>са телефонским модемом </a:t>
            </a:r>
            <a:br>
              <a:rPr lang="sr-Cyrl-RS" dirty="0" smtClean="0"/>
            </a:br>
            <a:r>
              <a:rPr lang="sr-Cyrl-RS" dirty="0" smtClean="0"/>
              <a:t>(слање ка рачунару у истом граду нпр)</a:t>
            </a:r>
            <a:r>
              <a:rPr lang="en-US" dirty="0" smtClean="0"/>
              <a:t>:</a:t>
            </a:r>
          </a:p>
          <a:p>
            <a:pPr lvl="1"/>
            <a:r>
              <a:rPr lang="en-US" dirty="0" smtClean="0"/>
              <a:t>P </a:t>
            </a:r>
            <a:r>
              <a:rPr lang="en-US" dirty="0"/>
              <a:t>= </a:t>
            </a:r>
            <a:r>
              <a:rPr lang="en-US" dirty="0" smtClean="0"/>
              <a:t>5 </a:t>
            </a:r>
            <a:r>
              <a:rPr lang="en-US" dirty="0" err="1" smtClean="0"/>
              <a:t>ms</a:t>
            </a:r>
            <a:r>
              <a:rPr lang="en-US" dirty="0"/>
              <a:t>, </a:t>
            </a:r>
            <a:r>
              <a:rPr lang="sr-Latn-RS" dirty="0"/>
              <a:t>B</a:t>
            </a:r>
            <a:r>
              <a:rPr lang="en-US" dirty="0" smtClean="0"/>
              <a:t> </a:t>
            </a:r>
            <a:r>
              <a:rPr lang="en-US" dirty="0"/>
              <a:t>= </a:t>
            </a:r>
            <a:r>
              <a:rPr lang="en-US" dirty="0" smtClean="0"/>
              <a:t>56 kb</a:t>
            </a:r>
            <a:r>
              <a:rPr lang="en-US" dirty="0"/>
              <a:t>/</a:t>
            </a:r>
            <a:r>
              <a:rPr lang="en-US" dirty="0" smtClean="0"/>
              <a:t>s</a:t>
            </a:r>
            <a:r>
              <a:rPr lang="en-US" dirty="0"/>
              <a:t>, M = </a:t>
            </a:r>
            <a:r>
              <a:rPr lang="en-US" dirty="0" smtClean="0"/>
              <a:t>1250 </a:t>
            </a:r>
            <a:r>
              <a:rPr lang="sr-Latn-RS" dirty="0" smtClean="0"/>
              <a:t>B</a:t>
            </a:r>
            <a:endParaRPr lang="en-US" dirty="0"/>
          </a:p>
          <a:p>
            <a:pPr lvl="2"/>
            <a:endParaRPr lang="en-US" dirty="0" smtClean="0"/>
          </a:p>
          <a:p>
            <a:pPr marL="914400" lvl="2" indent="0">
              <a:buNone/>
            </a:pPr>
            <a:endParaRPr lang="en-US" dirty="0"/>
          </a:p>
          <a:p>
            <a:r>
              <a:rPr lang="sr-Cyrl-RS" dirty="0" smtClean="0"/>
              <a:t>Широкопојасна веза </a:t>
            </a:r>
            <a:r>
              <a:rPr lang="sr-Latn-RS" dirty="0" smtClean="0"/>
              <a:t>– </a:t>
            </a:r>
            <a:r>
              <a:rPr lang="sr-Cyrl-RS" dirty="0" smtClean="0"/>
              <a:t>кабловска или </a:t>
            </a:r>
            <a:r>
              <a:rPr lang="sr-Latn-RS" dirty="0" smtClean="0"/>
              <a:t>DSL</a:t>
            </a:r>
            <a:br>
              <a:rPr lang="sr-Latn-RS" dirty="0" smtClean="0"/>
            </a:br>
            <a:r>
              <a:rPr lang="sr-Cyrl-RS" dirty="0" smtClean="0"/>
              <a:t>(слање кроз државу)</a:t>
            </a:r>
            <a:r>
              <a:rPr lang="en-US" dirty="0" smtClean="0"/>
              <a:t>:</a:t>
            </a:r>
            <a:endParaRPr lang="en-US" dirty="0"/>
          </a:p>
          <a:p>
            <a:pPr lvl="1"/>
            <a:r>
              <a:rPr lang="sr-Latn-RS" dirty="0"/>
              <a:t>P</a:t>
            </a:r>
            <a:r>
              <a:rPr lang="en-US" dirty="0" smtClean="0"/>
              <a:t> </a:t>
            </a:r>
            <a:r>
              <a:rPr lang="en-US" dirty="0"/>
              <a:t>= </a:t>
            </a:r>
            <a:r>
              <a:rPr lang="en-US" dirty="0" smtClean="0"/>
              <a:t>50 </a:t>
            </a:r>
            <a:r>
              <a:rPr lang="en-US" dirty="0" err="1" smtClean="0"/>
              <a:t>ms</a:t>
            </a:r>
            <a:r>
              <a:rPr lang="en-US" dirty="0"/>
              <a:t>, </a:t>
            </a:r>
            <a:r>
              <a:rPr lang="sr-Latn-RS" dirty="0" smtClean="0"/>
              <a:t>B</a:t>
            </a:r>
            <a:r>
              <a:rPr lang="en-US" dirty="0" smtClean="0"/>
              <a:t> </a:t>
            </a:r>
            <a:r>
              <a:rPr lang="en-US" dirty="0"/>
              <a:t>= </a:t>
            </a:r>
            <a:r>
              <a:rPr lang="en-US" dirty="0" smtClean="0"/>
              <a:t>10 Mb</a:t>
            </a:r>
            <a:r>
              <a:rPr lang="en-US" dirty="0"/>
              <a:t>/</a:t>
            </a:r>
            <a:r>
              <a:rPr lang="en-US" dirty="0" smtClean="0"/>
              <a:t>s</a:t>
            </a:r>
            <a:r>
              <a:rPr lang="en-US" dirty="0"/>
              <a:t>, M = </a:t>
            </a:r>
            <a:r>
              <a:rPr lang="en-US" dirty="0" smtClean="0"/>
              <a:t>1250 </a:t>
            </a:r>
            <a:r>
              <a:rPr lang="sr-Latn-RS" dirty="0"/>
              <a:t>B</a:t>
            </a:r>
            <a:endParaRPr lang="en-US" dirty="0"/>
          </a:p>
          <a:p>
            <a:pPr marL="609585" lvl="1" indent="0">
              <a:buNone/>
            </a:pPr>
            <a:r>
              <a:rPr lang="en-US" dirty="0" smtClean="0"/>
              <a:t>  </a:t>
            </a:r>
          </a:p>
          <a:p>
            <a:pPr marL="609585" lvl="1" indent="0">
              <a:buNone/>
            </a:pPr>
            <a:endParaRPr lang="en-US" dirty="0"/>
          </a:p>
          <a:p>
            <a:pPr marL="609585" lvl="1" indent="0">
              <a:buNone/>
            </a:pPr>
            <a:r>
              <a:rPr lang="en-US" dirty="0" smtClean="0"/>
              <a:t> </a:t>
            </a:r>
          </a:p>
        </p:txBody>
      </p:sp>
      <p:sp>
        <p:nvSpPr>
          <p:cNvPr id="3" name="Slide Number Placeholder 2"/>
          <p:cNvSpPr>
            <a:spLocks noGrp="1"/>
          </p:cNvSpPr>
          <p:nvPr>
            <p:ph type="sldNum" sz="quarter" idx="11"/>
          </p:nvPr>
        </p:nvSpPr>
        <p:spPr/>
        <p:txBody>
          <a:bodyPr/>
          <a:lstStyle/>
          <a:p>
            <a:fld id="{E7CA9478-788D-42C7-BC35-88005760C6DD}" type="slidenum">
              <a:rPr lang="en-US" smtClean="0"/>
              <a:t>9</a:t>
            </a:fld>
            <a:endParaRPr lang="en-US"/>
          </a:p>
        </p:txBody>
      </p:sp>
    </p:spTree>
    <p:extLst>
      <p:ext uri="{BB962C8B-B14F-4D97-AF65-F5344CB8AC3E}">
        <p14:creationId xmlns:p14="http://schemas.microsoft.com/office/powerpoint/2010/main" val="218157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2265</TotalTime>
  <Words>3353</Words>
  <Application>Microsoft Office PowerPoint</Application>
  <PresentationFormat>Widescreen</PresentationFormat>
  <Paragraphs>739</Paragraphs>
  <Slides>78</Slides>
  <Notes>45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5" baseType="lpstr">
      <vt:lpstr>Arial</vt:lpstr>
      <vt:lpstr>Calibri</vt:lpstr>
      <vt:lpstr>Calibri Light</vt:lpstr>
      <vt:lpstr>新細明體</vt:lpstr>
      <vt:lpstr>Wingdings</vt:lpstr>
      <vt:lpstr>Office Theme</vt:lpstr>
      <vt:lpstr>Image</vt:lpstr>
      <vt:lpstr>Рачунарске мреже </vt:lpstr>
      <vt:lpstr>Физички слој</vt:lpstr>
      <vt:lpstr>Где смо сада?</vt:lpstr>
      <vt:lpstr>Домен физичког нивоа</vt:lpstr>
      <vt:lpstr>Теме</vt:lpstr>
      <vt:lpstr>Поједностављени модел</vt:lpstr>
      <vt:lpstr>Кашњење порука</vt:lpstr>
      <vt:lpstr>Јединице мере</vt:lpstr>
      <vt:lpstr>Примери кашњења – израчунати? </vt:lpstr>
      <vt:lpstr>Примери кашњења - решење</vt:lpstr>
      <vt:lpstr>Проток-кашњење производ BDP (Bandwidth-Delay Product) </vt:lpstr>
      <vt:lpstr>BDP пример</vt:lpstr>
      <vt:lpstr>BDP пример</vt:lpstr>
      <vt:lpstr>Физички слој</vt:lpstr>
      <vt:lpstr>Комуникациони медијум</vt:lpstr>
      <vt:lpstr>Да ли смо нешто заборавили?</vt:lpstr>
      <vt:lpstr>Жичани – упредена парица (UTP – unshielded twisted pair)</vt:lpstr>
      <vt:lpstr>Жичани – коаксијални кабл</vt:lpstr>
      <vt:lpstr>Жичани – инсталације за пренос струје</vt:lpstr>
      <vt:lpstr>Оптика</vt:lpstr>
      <vt:lpstr>Оптика (2)</vt:lpstr>
      <vt:lpstr>Оптика (3)</vt:lpstr>
      <vt:lpstr>Оптичке везе на глобалном нивоу</vt:lpstr>
      <vt:lpstr>Бежични пренос</vt:lpstr>
      <vt:lpstr>Електромагнетни спектар</vt:lpstr>
      <vt:lpstr>Електромагнетни спектар (2)</vt:lpstr>
      <vt:lpstr>Интересантни делови спектра (бандови)</vt:lpstr>
      <vt:lpstr>Радиоталаси</vt:lpstr>
      <vt:lpstr>Микроталаси</vt:lpstr>
      <vt:lpstr>Светлост</vt:lpstr>
      <vt:lpstr>Бежичне или Жичане/Оптичке ком.</vt:lpstr>
      <vt:lpstr>Комуникациони сателити</vt:lpstr>
      <vt:lpstr>Типови сателита</vt:lpstr>
      <vt:lpstr>Геостационарни сателити</vt:lpstr>
      <vt:lpstr>Ниско-орбитни сателити</vt:lpstr>
      <vt:lpstr>Сателит или Оптика</vt:lpstr>
      <vt:lpstr>Физички слој</vt:lpstr>
      <vt:lpstr>Пренос сигнала</vt:lpstr>
      <vt:lpstr>Фреквенциона репрезентација</vt:lpstr>
      <vt:lpstr>Ефекат мањег протока</vt:lpstr>
      <vt:lpstr>Сигнла преко жице</vt:lpstr>
      <vt:lpstr>Сигнал преко жице (2)</vt:lpstr>
      <vt:lpstr>Сингал преко оптике</vt:lpstr>
      <vt:lpstr>Сигнал у бежичним комуникацијама</vt:lpstr>
      <vt:lpstr>Сигнал у бежичним комуникацијама (2)</vt:lpstr>
      <vt:lpstr>Сигнал у бежичним комуникацијама (3)</vt:lpstr>
      <vt:lpstr>Сигнал у бежичним комуникацијама (4)</vt:lpstr>
      <vt:lpstr>Сигнал у бежичним комуникацијама (5)</vt:lpstr>
      <vt:lpstr>Сабирање одбијених таласа</vt:lpstr>
      <vt:lpstr>Физички слој</vt:lpstr>
      <vt:lpstr>Модулација</vt:lpstr>
      <vt:lpstr>Једноставна модулација</vt:lpstr>
      <vt:lpstr>Многе друге шеме кодирања </vt:lpstr>
      <vt:lpstr>(Де)кодирање сигнала</vt:lpstr>
      <vt:lpstr>(Де)кодирање сигнала– шема 4B/5B</vt:lpstr>
      <vt:lpstr>(Де)кодирање сигнала – шема 4B/5B (2)</vt:lpstr>
      <vt:lpstr>Модулација преко носача (passband)</vt:lpstr>
      <vt:lpstr>Модулација преко носача (passband) (2)</vt:lpstr>
      <vt:lpstr>Модулација преко носача (passband) (3)</vt:lpstr>
      <vt:lpstr>Модулација преко носача (passband) (4)</vt:lpstr>
      <vt:lpstr>Мултиплексирање сигнала</vt:lpstr>
      <vt:lpstr>Фреквенционо мултиплексирање (FDM)</vt:lpstr>
      <vt:lpstr>Временско мултиплексирање (TDM)</vt:lpstr>
      <vt:lpstr>Кодно мултиплексирање (CDMA)</vt:lpstr>
      <vt:lpstr>Физички слој</vt:lpstr>
      <vt:lpstr>Ограничења у слању информација</vt:lpstr>
      <vt:lpstr>Кључне концепти за пренос сигнала</vt:lpstr>
      <vt:lpstr>Најквистов лимит</vt:lpstr>
      <vt:lpstr>Шенонов капацитет</vt:lpstr>
      <vt:lpstr>Шенонов капацитет (2)</vt:lpstr>
      <vt:lpstr>Жичане/Бежичне комуникације</vt:lpstr>
      <vt:lpstr>Физички слој</vt:lpstr>
      <vt:lpstr>Систем фиксне телефоније</vt:lpstr>
      <vt:lpstr>Систем мобилне телефоније - генерације</vt:lpstr>
      <vt:lpstr>Организација базних станица</vt:lpstr>
      <vt:lpstr>Интернет преко кабловске</vt:lpstr>
      <vt:lpstr>Подела спектра фреквенција</vt:lpstr>
      <vt:lpstr>Кабловска или (A)DSL</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dc:creator>
  <cp:lastModifiedBy>aca</cp:lastModifiedBy>
  <cp:revision>958</cp:revision>
  <dcterms:created xsi:type="dcterms:W3CDTF">2016-09-27T14:42:57Z</dcterms:created>
  <dcterms:modified xsi:type="dcterms:W3CDTF">2016-11-09T15:23:35Z</dcterms:modified>
</cp:coreProperties>
</file>