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sldIdLst>
    <p:sldId id="256" r:id="rId2"/>
    <p:sldId id="257" r:id="rId3"/>
    <p:sldId id="259" r:id="rId4"/>
    <p:sldId id="272" r:id="rId5"/>
    <p:sldId id="275" r:id="rId6"/>
    <p:sldId id="261" r:id="rId7"/>
    <p:sldId id="273" r:id="rId8"/>
    <p:sldId id="262" r:id="rId9"/>
    <p:sldId id="264" r:id="rId10"/>
    <p:sldId id="274" r:id="rId11"/>
    <p:sldId id="265" r:id="rId12"/>
    <p:sldId id="266" r:id="rId13"/>
    <p:sldId id="267" r:id="rId14"/>
    <p:sldId id="268" r:id="rId15"/>
    <p:sldId id="269" r:id="rId16"/>
  </p:sldIdLst>
  <p:sldSz cx="10080625" cy="7559675"/>
  <p:notesSz cx="7559675" cy="10691813"/>
  <p:defaultTextStyle>
    <a:defPPr>
      <a:defRPr lang="sr-Latn-R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7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1237197"/>
            <a:ext cx="856853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970580"/>
            <a:ext cx="7560469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FE96-96B0-4A38-99A0-FBF898557A16}" type="datetimeFigureOut">
              <a:rPr lang="sr-Latn-RS" smtClean="0"/>
              <a:t>21.2.2017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A0A6-50AE-4CB2-9E8D-F0CF0E3CBC7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51380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48344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402483"/>
            <a:ext cx="2173635" cy="6406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402483"/>
            <a:ext cx="6394896" cy="6406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48695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9553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793" y="1884671"/>
            <a:ext cx="869453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5059035"/>
            <a:ext cx="869453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27768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2012414"/>
            <a:ext cx="4284266" cy="4796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2012414"/>
            <a:ext cx="4284266" cy="4796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3925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402484"/>
            <a:ext cx="8694539" cy="14611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853171"/>
            <a:ext cx="4264576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2761381"/>
            <a:ext cx="4264576" cy="40615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853171"/>
            <a:ext cx="4285579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2761381"/>
            <a:ext cx="4285579" cy="40615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8808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FE96-96B0-4A38-99A0-FBF898557A16}" type="datetimeFigureOut">
              <a:rPr lang="sr-Latn-RS" smtClean="0"/>
              <a:t>21.2.2017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A0A6-50AE-4CB2-9E8D-F0CF0E3CBC7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00373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05842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503978"/>
            <a:ext cx="3251264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267902"/>
            <a:ext cx="3251264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673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503978"/>
            <a:ext cx="3251264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85579" y="1088455"/>
            <a:ext cx="5103316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267902"/>
            <a:ext cx="3251264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4863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402484"/>
            <a:ext cx="869453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2012414"/>
            <a:ext cx="869453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043" y="7006700"/>
            <a:ext cx="22681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sr-Latn-RS" smtClean="0"/>
              <a:t>&lt;date/time&gt;</a:t>
            </a:r>
            <a:endParaRPr lang="sr-Latn-RS" sz="180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9207" y="7006700"/>
            <a:ext cx="340221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sr-Latn-RS" smtClean="0"/>
              <a:t>&lt;footer&gt;</a:t>
            </a:r>
            <a:endParaRPr lang="sr-Latn-RS" sz="180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19441" y="7006700"/>
            <a:ext cx="22681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E27B8A8-AC4C-4071-993B-00005ED17002}" type="slidenum">
              <a:rPr lang="sr-Latn-RS" smtClean="0"/>
              <a:pPr>
                <a:defRPr/>
              </a:pPr>
              <a:t>‹#›</a:t>
            </a:fld>
            <a:endParaRPr lang="sr-Latn-R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247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Shape 1"/>
          <p:cNvSpPr txBox="1">
            <a:spLocks noChangeArrowheads="1"/>
          </p:cNvSpPr>
          <p:nvPr/>
        </p:nvSpPr>
        <p:spPr bwMode="auto">
          <a:xfrm>
            <a:off x="503238" y="301625"/>
            <a:ext cx="9072562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sr-Cyrl-RS" altLang="sr-Latn-RS" sz="3200" dirty="0"/>
              <a:t>Р</a:t>
            </a:r>
            <a:r>
              <a:rPr lang="sr-Latn-RS" altLang="sr-Latn-RS" sz="3200" dirty="0"/>
              <a:t>ачунарство и </a:t>
            </a:r>
            <a:r>
              <a:rPr lang="sr-Latn-RS" altLang="sr-Latn-RS" sz="3200" dirty="0" smtClean="0"/>
              <a:t>друштво</a:t>
            </a:r>
            <a:endParaRPr lang="sr-Latn-RS" altLang="sr-Latn-RS" sz="3200" dirty="0"/>
          </a:p>
        </p:txBody>
      </p:sp>
      <p:sp>
        <p:nvSpPr>
          <p:cNvPr id="14339" name="TextShape 2"/>
          <p:cNvSpPr txBox="1">
            <a:spLocks noChangeArrowheads="1"/>
          </p:cNvSpPr>
          <p:nvPr/>
        </p:nvSpPr>
        <p:spPr bwMode="auto">
          <a:xfrm>
            <a:off x="503238" y="1768475"/>
            <a:ext cx="9072562" cy="438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sr-Latn-RS" altLang="sr-Latn-RS" sz="32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sr-Cyrl-RS" altLang="sr-Latn-RS" sz="5000" dirty="0" smtClean="0"/>
              <a:t>Рачунарске мреже</a:t>
            </a:r>
            <a:endParaRPr lang="sr-Latn-RS" altLang="sr-Latn-RS" sz="50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sr-Latn-RS" altLang="sr-Latn-RS" sz="32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sr-Latn-RS" altLang="sr-Latn-RS" sz="32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sr-Latn-RS" altLang="sr-Latn-RS" sz="32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sr-Latn-RS" altLang="sr-Latn-RS" sz="3200" dirty="0"/>
              <a:t>Александар Картељ</a:t>
            </a:r>
            <a:endParaRPr lang="sr-Latn-RS" altLang="sr-Latn-RS" sz="18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sr-Latn-RS" altLang="sr-Latn-RS" sz="3200" dirty="0"/>
              <a:t>aleksandar.kartelj@gmail.com</a:t>
            </a:r>
            <a:endParaRPr lang="sr-Latn-RS" altLang="sr-Latn-RS" sz="18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sr-Latn-RS" altLang="sr-Latn-RS" sz="18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sr-Latn-RS" altLang="sr-Latn-RS" sz="3200" dirty="0"/>
              <a:t>Рачунарска гимназија</a:t>
            </a:r>
            <a:endParaRPr lang="sr-Latn-RS" altLang="sr-Latn-R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WWW </a:t>
            </a:r>
            <a:r>
              <a:rPr lang="sr-Cyrl-RS" dirty="0" smtClean="0"/>
              <a:t>и Интернет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WWW </a:t>
            </a:r>
            <a:r>
              <a:rPr lang="sr-Cyrl-RS" dirty="0"/>
              <a:t>није исто што и Интернет</a:t>
            </a:r>
          </a:p>
          <a:p>
            <a:pPr lvl="1"/>
            <a:r>
              <a:rPr lang="sr-Cyrl-RS" dirty="0"/>
              <a:t>Интернет је глобална рачунарска мрежа односно скуп повезаних рачунара</a:t>
            </a:r>
          </a:p>
          <a:p>
            <a:pPr lvl="1"/>
            <a:r>
              <a:rPr lang="sr-Latn-RS" dirty="0"/>
              <a:t>WWW </a:t>
            </a:r>
            <a:r>
              <a:rPr lang="sr-Cyrl-RS" dirty="0"/>
              <a:t>је скуп повезаних докумената који се налази на овим </a:t>
            </a:r>
            <a:r>
              <a:rPr lang="sr-Cyrl-RS" dirty="0" smtClean="0"/>
              <a:t>рачунарима</a:t>
            </a:r>
            <a:endParaRPr lang="en-US" dirty="0" smtClean="0"/>
          </a:p>
          <a:p>
            <a:pPr marL="0" indent="0">
              <a:buNone/>
            </a:pP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443325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Како користимо </a:t>
            </a:r>
            <a:r>
              <a:rPr lang="sr-Latn-RS" dirty="0" smtClean="0"/>
              <a:t>WWW</a:t>
            </a:r>
            <a:r>
              <a:rPr lang="en-US" dirty="0" smtClean="0"/>
              <a:t>?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/>
              <a:t>Путем прегледача</a:t>
            </a:r>
            <a:r>
              <a:rPr lang="en-US" dirty="0" smtClean="0"/>
              <a:t>:</a:t>
            </a:r>
            <a:r>
              <a:rPr lang="sr-Latn-RS" dirty="0" smtClean="0"/>
              <a:t> </a:t>
            </a:r>
            <a:br>
              <a:rPr lang="sr-Latn-RS" dirty="0" smtClean="0"/>
            </a:br>
            <a:r>
              <a:rPr lang="sr-Latn-RS" dirty="0" smtClean="0"/>
              <a:t>IE, Chrome, Opera, Firefox, Safari,...</a:t>
            </a:r>
          </a:p>
          <a:p>
            <a:r>
              <a:rPr lang="sr-Cyrl-RS" dirty="0" smtClean="0"/>
              <a:t>Типови услуга:</a:t>
            </a:r>
            <a:endParaRPr lang="sr-Cyrl-RS" dirty="0" smtClean="0"/>
          </a:p>
          <a:p>
            <a:pPr lvl="1"/>
            <a:r>
              <a:rPr lang="sr-Cyrl-RS" dirty="0" smtClean="0"/>
              <a:t>Интернет куповина (</a:t>
            </a:r>
            <a:r>
              <a:rPr lang="sr-Latn-RS" dirty="0" smtClean="0"/>
              <a:t>Ebay, Amazon, Alibaba...)</a:t>
            </a:r>
            <a:endParaRPr lang="sr-Cyrl-RS" dirty="0" smtClean="0"/>
          </a:p>
          <a:p>
            <a:pPr lvl="1"/>
            <a:r>
              <a:rPr lang="sr-Cyrl-RS" dirty="0" smtClean="0"/>
              <a:t>Социјалне мреже (</a:t>
            </a:r>
            <a:r>
              <a:rPr lang="sr-Latn-RS" dirty="0" smtClean="0"/>
              <a:t>Facebook, Twitter, Instagram,...)</a:t>
            </a:r>
            <a:endParaRPr lang="sr-Cyrl-RS" dirty="0" smtClean="0"/>
          </a:p>
          <a:p>
            <a:pPr lvl="1"/>
            <a:r>
              <a:rPr lang="sr-Cyrl-RS" dirty="0" smtClean="0"/>
              <a:t>Дељени садржаји</a:t>
            </a:r>
            <a:r>
              <a:rPr lang="sr-Latn-RS" dirty="0" smtClean="0"/>
              <a:t> (Wikipedia, Reddit, Youtube...)</a:t>
            </a:r>
          </a:p>
          <a:p>
            <a:pPr lvl="1"/>
            <a:r>
              <a:rPr lang="sr-Cyrl-RS" dirty="0" smtClean="0"/>
              <a:t>Учење на Интернету (</a:t>
            </a:r>
            <a:r>
              <a:rPr lang="sr-Latn-RS" dirty="0" smtClean="0"/>
              <a:t>Coursera, MIT Open Courses,...)</a:t>
            </a:r>
          </a:p>
          <a:p>
            <a:pPr lvl="1"/>
            <a:r>
              <a:rPr lang="sr-Cyrl-RS" dirty="0" smtClean="0"/>
              <a:t>Интернет игре</a:t>
            </a:r>
          </a:p>
          <a:p>
            <a:pPr lvl="1"/>
            <a:r>
              <a:rPr lang="sr-Cyrl-RS" dirty="0" smtClean="0"/>
              <a:t>Интернет коцкарнице</a:t>
            </a:r>
          </a:p>
          <a:p>
            <a:pPr lvl="1"/>
            <a:r>
              <a:rPr lang="sr-Cyrl-RS" dirty="0" smtClean="0"/>
              <a:t>Администрација (плаћање пореза, </a:t>
            </a:r>
            <a:r>
              <a:rPr lang="sr-Latn-RS" dirty="0" smtClean="0"/>
              <a:t>e-banking</a:t>
            </a:r>
            <a:r>
              <a:rPr lang="sr-Latn-RS" dirty="0" smtClean="0"/>
              <a:t>,...)</a:t>
            </a:r>
            <a:endParaRPr lang="sr-Cyrl-RS" dirty="0" smtClean="0"/>
          </a:p>
          <a:p>
            <a:r>
              <a:rPr lang="sr-Cyrl-RS" dirty="0" smtClean="0"/>
              <a:t>Каква су вам искуства са овим типовима услуга</a:t>
            </a:r>
            <a:r>
              <a:rPr lang="en-US" dirty="0" smtClean="0"/>
              <a:t>?</a:t>
            </a: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391281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Цензура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Законско регулисање забрана садржаја који се сматрају увредљивим или штетним</a:t>
            </a:r>
          </a:p>
          <a:p>
            <a:r>
              <a:rPr lang="sr-Cyrl-RS" dirty="0" smtClean="0"/>
              <a:t>Инквизиција у Средњем веку</a:t>
            </a:r>
          </a:p>
          <a:p>
            <a:r>
              <a:rPr lang="sr-Cyrl-RS" dirty="0" smtClean="0"/>
              <a:t>Постаје комплекснији проблем појавом штампарских </a:t>
            </a:r>
            <a:r>
              <a:rPr lang="sr-Cyrl-RS" dirty="0" smtClean="0"/>
              <a:t>машина</a:t>
            </a:r>
            <a:r>
              <a:rPr lang="en-US" dirty="0" smtClean="0"/>
              <a:t>, </a:t>
            </a:r>
            <a:r>
              <a:rPr lang="sr-Cyrl-RS" dirty="0" smtClean="0"/>
              <a:t>зашто</a:t>
            </a:r>
            <a:r>
              <a:rPr lang="en-US" dirty="0"/>
              <a:t>?</a:t>
            </a:r>
            <a:endParaRPr lang="sr-Cyrl-RS" dirty="0" smtClean="0"/>
          </a:p>
          <a:p>
            <a:r>
              <a:rPr lang="sr-Cyrl-RS" dirty="0" smtClean="0"/>
              <a:t>Типови цензуре:</a:t>
            </a:r>
          </a:p>
          <a:p>
            <a:pPr lvl="1"/>
            <a:r>
              <a:rPr lang="sr-Cyrl-RS" dirty="0" smtClean="0"/>
              <a:t>Директна</a:t>
            </a:r>
          </a:p>
          <a:p>
            <a:pPr lvl="1"/>
            <a:r>
              <a:rPr lang="sr-Cyrl-RS" dirty="0" smtClean="0"/>
              <a:t>Аутоцензура</a:t>
            </a:r>
            <a:endParaRPr lang="sr-Cyrl-RS" dirty="0"/>
          </a:p>
          <a:p>
            <a:r>
              <a:rPr lang="sr-Cyrl-RS" dirty="0" smtClean="0"/>
              <a:t>Да ли знате за неки случај цензуре</a:t>
            </a:r>
            <a:r>
              <a:rPr lang="en-US" dirty="0"/>
              <a:t>?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303376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Директна цензура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Cyrl-RS" dirty="0" smtClean="0"/>
              <a:t>Монопол над информацијама – Влада</a:t>
            </a:r>
          </a:p>
          <a:p>
            <a:pPr lvl="1"/>
            <a:r>
              <a:rPr lang="sr-Cyrl-RS" dirty="0" smtClean="0"/>
              <a:t>Совјети: телевизија, радио, новине...</a:t>
            </a:r>
          </a:p>
          <a:p>
            <a:pPr lvl="1"/>
            <a:r>
              <a:rPr lang="sr-Cyrl-RS" dirty="0" smtClean="0"/>
              <a:t>Тренутно Кина</a:t>
            </a:r>
          </a:p>
          <a:p>
            <a:pPr lvl="1"/>
            <a:r>
              <a:rPr lang="sr-Cyrl-RS" dirty="0" smtClean="0"/>
              <a:t>Над модерним технологијама све теже држати монопол</a:t>
            </a:r>
          </a:p>
          <a:p>
            <a:r>
              <a:rPr lang="sr-Cyrl-RS" dirty="0" smtClean="0"/>
              <a:t>Провера пре објављивања</a:t>
            </a:r>
          </a:p>
          <a:p>
            <a:pPr lvl="1"/>
            <a:r>
              <a:rPr lang="sr-Cyrl-RS" dirty="0" smtClean="0"/>
              <a:t>Већина држава забрањује или барем проверава садржај везан за осетљива питања</a:t>
            </a:r>
          </a:p>
          <a:p>
            <a:r>
              <a:rPr lang="sr-Cyrl-RS" dirty="0" smtClean="0"/>
              <a:t>Лиценцирање</a:t>
            </a:r>
          </a:p>
          <a:p>
            <a:pPr lvl="1"/>
            <a:r>
              <a:rPr lang="sr-Cyrl-RS" dirty="0" smtClean="0"/>
              <a:t>Ограничен број лиценци нпр. </a:t>
            </a:r>
            <a:r>
              <a:rPr lang="sr-Cyrl-RS" dirty="0"/>
              <a:t>з</a:t>
            </a:r>
            <a:r>
              <a:rPr lang="sr-Cyrl-RS" dirty="0" smtClean="0"/>
              <a:t>а радио фреквенције</a:t>
            </a:r>
          </a:p>
          <a:p>
            <a:pPr lvl="1"/>
            <a:r>
              <a:rPr lang="sr-Cyrl-RS" dirty="0" smtClean="0"/>
              <a:t>Ово омогућава индиректну контролу над садржајем, јер они који хоће лиценцу морају да „играју по правилима“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27474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Аутоцензура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Када неко намерно прећути информације како не би угрозио некога другог или себе</a:t>
            </a:r>
          </a:p>
          <a:p>
            <a:r>
              <a:rPr lang="sr-Cyrl-RS" dirty="0" smtClean="0"/>
              <a:t>Нпр. Новинар који извештава из Беле куће је у дилеми да каже </a:t>
            </a:r>
            <a:r>
              <a:rPr lang="sr-Cyrl-RS" dirty="0" smtClean="0"/>
              <a:t>нешто</a:t>
            </a:r>
            <a:r>
              <a:rPr lang="en-US" dirty="0" smtClean="0"/>
              <a:t>,</a:t>
            </a:r>
            <a:r>
              <a:rPr lang="sr-Cyrl-RS" dirty="0" smtClean="0"/>
              <a:t> </a:t>
            </a:r>
            <a:r>
              <a:rPr lang="sr-Cyrl-RS" dirty="0" smtClean="0"/>
              <a:t>јер му </a:t>
            </a:r>
            <a:r>
              <a:rPr lang="sr-Cyrl-RS" dirty="0" smtClean="0"/>
              <a:t>Власт </a:t>
            </a:r>
            <a:r>
              <a:rPr lang="sr-Cyrl-RS" dirty="0" smtClean="0"/>
              <a:t>може </a:t>
            </a:r>
            <a:r>
              <a:rPr lang="sr-Cyrl-RS" dirty="0" smtClean="0"/>
              <a:t>ограничити даљи приступ информацијама</a:t>
            </a:r>
          </a:p>
          <a:p>
            <a:r>
              <a:rPr lang="sr-Cyrl-RS" dirty="0" smtClean="0"/>
              <a:t>Навођење напомена пред садржај, нпр.:</a:t>
            </a:r>
          </a:p>
          <a:p>
            <a:pPr lvl="1"/>
            <a:r>
              <a:rPr lang="sr-Cyrl-RS" dirty="0" smtClean="0"/>
              <a:t>„Није препоручљиво за млађе од 18 година“</a:t>
            </a:r>
          </a:p>
          <a:p>
            <a:pPr lvl="1"/>
            <a:r>
              <a:rPr lang="sr-Cyrl-RS" dirty="0" smtClean="0"/>
              <a:t>Напомена пред улазак на сајт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333545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Неповерљивост података </a:t>
            </a: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>на </a:t>
            </a:r>
            <a:r>
              <a:rPr lang="sr-Cyrl-RS" dirty="0"/>
              <a:t>Интернету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2012414"/>
            <a:ext cx="9109718" cy="4796544"/>
          </a:xfrm>
        </p:spPr>
        <p:txBody>
          <a:bodyPr>
            <a:normAutofit fontScale="92500"/>
          </a:bodyPr>
          <a:lstStyle/>
          <a:p>
            <a:r>
              <a:rPr lang="sr-Cyrl-RS" dirty="0" smtClean="0"/>
              <a:t>Секстинг </a:t>
            </a:r>
            <a:r>
              <a:rPr lang="sr-Latn-RS" dirty="0"/>
              <a:t>(sexting)</a:t>
            </a:r>
            <a:r>
              <a:rPr lang="en-US" dirty="0"/>
              <a:t>.</a:t>
            </a:r>
            <a:r>
              <a:rPr lang="sr-Cyrl-RS" dirty="0"/>
              <a:t> </a:t>
            </a:r>
            <a:r>
              <a:rPr lang="en-US" dirty="0" smtClean="0"/>
              <a:t>Snapchat, </a:t>
            </a:r>
            <a:r>
              <a:rPr lang="sr-Cyrl-RS" dirty="0" smtClean="0"/>
              <a:t>уништавање порука</a:t>
            </a:r>
            <a:r>
              <a:rPr lang="en-US" dirty="0" smtClean="0"/>
              <a:t>? </a:t>
            </a:r>
            <a:endParaRPr lang="sr-Cyrl-RS" dirty="0" smtClean="0"/>
          </a:p>
          <a:p>
            <a:r>
              <a:rPr lang="sr-Cyrl-RS" dirty="0" smtClean="0"/>
              <a:t>Крађа </a:t>
            </a:r>
            <a:r>
              <a:rPr lang="sr-Cyrl-RS" dirty="0" smtClean="0"/>
              <a:t>идентитета – узроци најчешће људска непажња</a:t>
            </a:r>
          </a:p>
          <a:p>
            <a:r>
              <a:rPr lang="sr-Cyrl-RS" dirty="0" smtClean="0"/>
              <a:t>Чет предатори (енг. </a:t>
            </a:r>
            <a:r>
              <a:rPr lang="sr-Latn-RS" dirty="0" smtClean="0"/>
              <a:t>Chat room predators)</a:t>
            </a:r>
          </a:p>
          <a:p>
            <a:r>
              <a:rPr lang="sr-Cyrl-RS" dirty="0" smtClean="0"/>
              <a:t>Лажне информације на Интернету – верујемо у свашта</a:t>
            </a:r>
          </a:p>
          <a:p>
            <a:r>
              <a:rPr lang="sr-Cyrl-RS" dirty="0" smtClean="0"/>
              <a:t>Сајбер малтретирање (енг. </a:t>
            </a:r>
            <a:r>
              <a:rPr lang="sr-Latn-RS" dirty="0" smtClean="0"/>
              <a:t>Cyberbullying)</a:t>
            </a:r>
          </a:p>
          <a:p>
            <a:pPr lvl="1"/>
            <a:r>
              <a:rPr lang="sr-Cyrl-RS" dirty="0" smtClean="0"/>
              <a:t>Учестало слање увредљивих имејлова</a:t>
            </a:r>
          </a:p>
          <a:p>
            <a:pPr lvl="1"/>
            <a:r>
              <a:rPr lang="sr-Cyrl-RS" dirty="0" smtClean="0"/>
              <a:t>Ширење лажних информација о некоме</a:t>
            </a:r>
          </a:p>
          <a:p>
            <a:pPr lvl="1"/>
            <a:r>
              <a:rPr lang="sr-Cyrl-RS" dirty="0" smtClean="0"/>
              <a:t>Качење посрамљујућих </a:t>
            </a:r>
            <a:r>
              <a:rPr lang="sr-Cyrl-RS" dirty="0" smtClean="0"/>
              <a:t>слика</a:t>
            </a:r>
          </a:p>
          <a:p>
            <a:r>
              <a:rPr lang="sr-Cyrl-RS" dirty="0" smtClean="0"/>
              <a:t>Да ли сте чули за нека искуства у вези наведених ставки</a:t>
            </a:r>
            <a:r>
              <a:rPr lang="en-US" dirty="0"/>
              <a:t>?</a:t>
            </a:r>
            <a:endParaRPr lang="sr-Cyrl-RS" dirty="0" smtClean="0"/>
          </a:p>
          <a:p>
            <a:pPr lvl="1"/>
            <a:endParaRPr lang="sr-Cyrl-RS" dirty="0" smtClean="0"/>
          </a:p>
        </p:txBody>
      </p:sp>
    </p:spTree>
    <p:extLst>
      <p:ext uri="{BB962C8B-B14F-4D97-AF65-F5344CB8AC3E}">
        <p14:creationId xmlns:p14="http://schemas.microsoft.com/office/powerpoint/2010/main" val="1225857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Теме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Имејл и спам</a:t>
            </a:r>
          </a:p>
          <a:p>
            <a:r>
              <a:rPr lang="sr-Latn-RS" dirty="0" smtClean="0"/>
              <a:t>WWW</a:t>
            </a:r>
          </a:p>
          <a:p>
            <a:r>
              <a:rPr lang="sr-Cyrl-RS" dirty="0" smtClean="0"/>
              <a:t>Цензура</a:t>
            </a:r>
          </a:p>
          <a:p>
            <a:r>
              <a:rPr lang="sr-Cyrl-RS" dirty="0" smtClean="0"/>
              <a:t>Слобода изражавања</a:t>
            </a:r>
          </a:p>
          <a:p>
            <a:r>
              <a:rPr lang="sr-Cyrl-RS" dirty="0" smtClean="0"/>
              <a:t>Неповерљивост података на Интернету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316223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Имејл и спам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2012414"/>
            <a:ext cx="9147148" cy="4796544"/>
          </a:xfrm>
        </p:spPr>
        <p:txBody>
          <a:bodyPr>
            <a:normAutofit/>
          </a:bodyPr>
          <a:lstStyle/>
          <a:p>
            <a:r>
              <a:rPr lang="sr-Cyrl-RS" dirty="0" smtClean="0"/>
              <a:t>Тренутно преко милијарду људи користи имејл</a:t>
            </a:r>
          </a:p>
          <a:p>
            <a:r>
              <a:rPr lang="sr-Cyrl-RS" dirty="0" smtClean="0"/>
              <a:t>Око 300 милијарди порука сваки дан</a:t>
            </a:r>
          </a:p>
          <a:p>
            <a:r>
              <a:rPr lang="sr-Cyrl-RS" dirty="0" smtClean="0"/>
              <a:t>Добар део овога су непожељне „спам“ </a:t>
            </a:r>
            <a:r>
              <a:rPr lang="sr-Cyrl-RS" dirty="0" smtClean="0"/>
              <a:t>поруке</a:t>
            </a:r>
            <a:endParaRPr lang="sr-Cyrl-RS" dirty="0"/>
          </a:p>
          <a:p>
            <a:endParaRPr lang="en-US" dirty="0" smtClean="0"/>
          </a:p>
          <a:p>
            <a:r>
              <a:rPr lang="sr-Cyrl-RS" dirty="0" smtClean="0"/>
              <a:t>Зашто је настао спам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sr-Cyrl-RS" dirty="0" smtClean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02283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Имејл и спам (2)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Настао због жеље за </a:t>
            </a:r>
            <a:r>
              <a:rPr lang="sr-Cyrl-RS" dirty="0"/>
              <a:t>јефтиним рекламирањем</a:t>
            </a:r>
          </a:p>
          <a:p>
            <a:pPr lvl="1"/>
            <a:r>
              <a:rPr lang="sr-Cyrl-RS" dirty="0"/>
              <a:t>Слање милион порука мејлом око 2.000 долара</a:t>
            </a:r>
          </a:p>
          <a:p>
            <a:pPr lvl="1"/>
            <a:r>
              <a:rPr lang="sr-Cyrl-RS" dirty="0"/>
              <a:t>Слање милион порука поштом око 200.000 долара</a:t>
            </a:r>
          </a:p>
          <a:p>
            <a:endParaRPr lang="en-US" dirty="0" smtClean="0"/>
          </a:p>
          <a:p>
            <a:r>
              <a:rPr lang="sr-Cyrl-RS" dirty="0" smtClean="0"/>
              <a:t>Сада, највећи део порука су </a:t>
            </a:r>
            <a:r>
              <a:rPr lang="sr-Cyrl-RS" dirty="0"/>
              <a:t>Интернет </a:t>
            </a:r>
            <a:r>
              <a:rPr lang="sr-Cyrl-RS" dirty="0" smtClean="0"/>
              <a:t>преваре</a:t>
            </a:r>
          </a:p>
          <a:p>
            <a:endParaRPr lang="sr-Cyrl-RS" dirty="0"/>
          </a:p>
          <a:p>
            <a:r>
              <a:rPr lang="sr-Cyrl-RS" dirty="0" smtClean="0"/>
              <a:t>Како се долази до адреса</a:t>
            </a:r>
            <a:r>
              <a:rPr lang="en-US" dirty="0"/>
              <a:t>?</a:t>
            </a:r>
            <a:endParaRPr lang="sr-Cyrl-R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08106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Имејл и спам (3)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Механизми тражења адреса:</a:t>
            </a:r>
            <a:endParaRPr lang="sr-Cyrl-RS" dirty="0"/>
          </a:p>
          <a:p>
            <a:pPr lvl="1"/>
            <a:r>
              <a:rPr lang="sr-Cyrl-RS" dirty="0" smtClean="0"/>
              <a:t>Претрага </a:t>
            </a:r>
            <a:r>
              <a:rPr lang="sr-Cyrl-RS" dirty="0"/>
              <a:t>Интернет садржаја (форуми, сајтови)</a:t>
            </a:r>
          </a:p>
          <a:p>
            <a:pPr lvl="1"/>
            <a:r>
              <a:rPr lang="sr-Cyrl-RS" dirty="0"/>
              <a:t>Вируси који краду контакте и шаљу их</a:t>
            </a:r>
          </a:p>
          <a:p>
            <a:pPr lvl="1"/>
            <a:r>
              <a:rPr lang="sr-Cyrl-RS" dirty="0"/>
              <a:t>Трговина адресама међу онима који имају велике базе истих</a:t>
            </a:r>
          </a:p>
          <a:p>
            <a:pPr lvl="1"/>
            <a:r>
              <a:rPr lang="sr-Cyrl-RS" dirty="0"/>
              <a:t>Насумично генерисање </a:t>
            </a:r>
            <a:r>
              <a:rPr lang="sr-Cyrl-RS" dirty="0" smtClean="0"/>
              <a:t>адреса</a:t>
            </a:r>
          </a:p>
          <a:p>
            <a:pPr lvl="1"/>
            <a:endParaRPr lang="sr-Cyrl-RS" dirty="0"/>
          </a:p>
          <a:p>
            <a:r>
              <a:rPr lang="sr-Cyrl-RS" dirty="0" smtClean="0"/>
              <a:t>Откуд спамерима ресурси за слање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Cyrl-RS" dirty="0" smtClean="0"/>
              <a:t>толиких количина спама</a:t>
            </a:r>
            <a:r>
              <a:rPr lang="en-US" dirty="0"/>
              <a:t>?</a:t>
            </a:r>
            <a:endParaRPr lang="sr-Cyrl-R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106882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Имејл и спам (4)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Рачунарски ресурси за слање </a:t>
            </a:r>
            <a:r>
              <a:rPr lang="sr-Cyrl-RS" dirty="0" smtClean="0"/>
              <a:t>спама:</a:t>
            </a:r>
            <a:endParaRPr lang="sr-Cyrl-RS" dirty="0" smtClean="0"/>
          </a:p>
          <a:p>
            <a:pPr lvl="1"/>
            <a:r>
              <a:rPr lang="sr-Cyrl-RS" dirty="0" smtClean="0"/>
              <a:t>Крађа, пробој у неадекватно осигуране сервере и инсталација ботова на њима</a:t>
            </a:r>
          </a:p>
          <a:p>
            <a:pPr lvl="1"/>
            <a:r>
              <a:rPr lang="sr-Cyrl-RS" dirty="0" smtClean="0"/>
              <a:t>Плаћање сопствених сервера</a:t>
            </a:r>
          </a:p>
          <a:p>
            <a:pPr lvl="1"/>
            <a:r>
              <a:rPr lang="sr-Cyrl-RS" dirty="0" smtClean="0"/>
              <a:t>Прво је боље, зашто</a:t>
            </a:r>
            <a:r>
              <a:rPr lang="en-US" dirty="0" smtClean="0"/>
              <a:t>?</a:t>
            </a:r>
          </a:p>
          <a:p>
            <a:pPr lvl="1"/>
            <a:endParaRPr lang="en-US" dirty="0"/>
          </a:p>
          <a:p>
            <a:r>
              <a:rPr lang="sr-Cyrl-RS" dirty="0" smtClean="0"/>
              <a:t>Који су механизми борбе против спама</a:t>
            </a:r>
            <a:r>
              <a:rPr lang="en-US" dirty="0"/>
              <a:t>?</a:t>
            </a:r>
            <a:endParaRPr lang="en-US" dirty="0" smtClean="0"/>
          </a:p>
          <a:p>
            <a:endParaRPr lang="sr-Cyrl-RS" dirty="0" smtClean="0"/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73258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Имејл и спам (</a:t>
            </a:r>
            <a:r>
              <a:rPr lang="en-US" dirty="0" smtClean="0"/>
              <a:t>5</a:t>
            </a:r>
            <a:r>
              <a:rPr lang="sr-Cyrl-RS" dirty="0" smtClean="0"/>
              <a:t>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Спам филтери</a:t>
            </a:r>
          </a:p>
          <a:p>
            <a:pPr lvl="1"/>
            <a:r>
              <a:rPr lang="sr-Cyrl-RS" dirty="0"/>
              <a:t>Интернет провајдери (имејл сервери) их инсталирају</a:t>
            </a:r>
          </a:p>
          <a:p>
            <a:pPr lvl="1"/>
            <a:r>
              <a:rPr lang="sr-Cyrl-RS" dirty="0"/>
              <a:t>Постоје и лични филтери на </a:t>
            </a:r>
            <a:r>
              <a:rPr lang="sr-Latn-RS" dirty="0"/>
              <a:t>PC-</a:t>
            </a:r>
            <a:r>
              <a:rPr lang="sr-Cyrl-RS" dirty="0"/>
              <a:t>ју</a:t>
            </a:r>
          </a:p>
          <a:p>
            <a:pPr lvl="1"/>
            <a:r>
              <a:rPr lang="sr-Cyrl-RS" dirty="0"/>
              <a:t>Аутоматизовани одговори базирани на изазову: </a:t>
            </a:r>
            <a:br>
              <a:rPr lang="sr-Cyrl-RS" dirty="0"/>
            </a:br>
            <a:r>
              <a:rPr lang="sr-Cyrl-RS" dirty="0"/>
              <a:t>приликом слања прве поруке, имејл сервер шаље питање на које бот пошиљалац не може да одговори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67212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Прича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2012413"/>
            <a:ext cx="8694539" cy="521965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r-Cyrl-RS" dirty="0" smtClean="0"/>
              <a:t>Ана је рачуновођа у предузећу средње величине које има око 50 запослених. Сви запослени раде у истој згради и Ана их све познаје. Ана заправо дистрибуира платне чекове свим запосленима на крају сваког месеца.</a:t>
            </a:r>
          </a:p>
          <a:p>
            <a:pPr marL="0" indent="0">
              <a:buNone/>
            </a:pPr>
            <a:r>
              <a:rPr lang="sr-Cyrl-RS" dirty="0" smtClean="0"/>
              <a:t>Анина ћерка је чланица женског навијачког клуба своје школе.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Cyrl-RS" dirty="0" smtClean="0"/>
              <a:t>Током годишње промотивне продаје колачића женског навијачког клуба, Ана је послала имејл свим запосленима у свом предузећу да сврате до њене канцеларије током паузе и наруче колачиће ако желе </a:t>
            </a:r>
            <a:br>
              <a:rPr lang="sr-Cyrl-RS" dirty="0" smtClean="0"/>
            </a:br>
            <a:r>
              <a:rPr lang="sr-Cyrl-RS" dirty="0" smtClean="0"/>
              <a:t>(не постоји правило у предузећу које забрањује слање порука са личним садржајем). </a:t>
            </a:r>
          </a:p>
          <a:p>
            <a:pPr marL="0" indent="0">
              <a:buNone/>
            </a:pPr>
            <a:r>
              <a:rPr lang="sr-Cyrl-RS" dirty="0" smtClean="0"/>
              <a:t>Деветоро људи из фирме је било драго због Аниног мејла и дошло је да наручи неколико кутија колачића, у просеку по 4 кутије. </a:t>
            </a: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>Са </a:t>
            </a:r>
            <a:r>
              <a:rPr lang="sr-Cyrl-RS" dirty="0" smtClean="0"/>
              <a:t>друге стране њих 40 није баш ценило Анин гест, јер су морали да читају непожељну поруку. Половина њих, односно њих 20 је међу собом изразило незадовољство због овога.  </a:t>
            </a:r>
            <a:endParaRPr lang="en-US" dirty="0" smtClean="0"/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r>
              <a:rPr lang="sr-Cyrl-RS" dirty="0" smtClean="0"/>
              <a:t>Да ли је Ана урадила нешто лоше</a:t>
            </a:r>
            <a:r>
              <a:rPr lang="en-US" dirty="0" smtClean="0"/>
              <a:t>? </a:t>
            </a:r>
          </a:p>
          <a:p>
            <a:pPr marL="0" indent="0">
              <a:buNone/>
            </a:pPr>
            <a:r>
              <a:rPr lang="sr-Cyrl-RS" dirty="0" smtClean="0"/>
              <a:t>Кантијанизам</a:t>
            </a:r>
            <a:r>
              <a:rPr lang="en-US" dirty="0"/>
              <a:t>?</a:t>
            </a:r>
            <a:endParaRPr lang="en-U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48600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4500" dirty="0" smtClean="0"/>
              <a:t>World Wide Web – WWW </a:t>
            </a:r>
            <a:r>
              <a:rPr lang="sr-Cyrl-RS" sz="4500" dirty="0" smtClean="0"/>
              <a:t>или </a:t>
            </a:r>
            <a:r>
              <a:rPr lang="sr-Latn-RS" sz="4500" dirty="0" smtClean="0"/>
              <a:t>WEB</a:t>
            </a:r>
            <a:endParaRPr lang="sr-Latn-RS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Иницијално замишљен као документација за </a:t>
            </a:r>
            <a:r>
              <a:rPr lang="sr-Latn-RS" dirty="0" smtClean="0"/>
              <a:t>CERN</a:t>
            </a:r>
          </a:p>
          <a:p>
            <a:r>
              <a:rPr lang="sr-Cyrl-RS" dirty="0" smtClean="0"/>
              <a:t>Скуп докумената повезаних везама (линковима)</a:t>
            </a:r>
          </a:p>
          <a:p>
            <a:r>
              <a:rPr lang="sr-Cyrl-RS" dirty="0" smtClean="0"/>
              <a:t>Главне карактеристике:</a:t>
            </a:r>
          </a:p>
          <a:p>
            <a:pPr lvl="1"/>
            <a:r>
              <a:rPr lang="sr-Cyrl-RS" dirty="0" smtClean="0"/>
              <a:t>Децентрализован систем</a:t>
            </a:r>
          </a:p>
          <a:p>
            <a:pPr lvl="1"/>
            <a:r>
              <a:rPr lang="sr-Cyrl-RS" dirty="0" smtClean="0"/>
              <a:t>Сваки ресурс (документ) има јединствену адресу</a:t>
            </a:r>
          </a:p>
          <a:p>
            <a:pPr lvl="1"/>
            <a:r>
              <a:rPr lang="sr-Cyrl-RS" dirty="0" smtClean="0"/>
              <a:t>Заснован је на Интернету 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sr-Cyrl-RS" dirty="0" smtClean="0"/>
              <a:t>Какав је однос </a:t>
            </a:r>
            <a:r>
              <a:rPr lang="sr-Latn-RS" dirty="0" smtClean="0"/>
              <a:t>WWW </a:t>
            </a:r>
            <a:r>
              <a:rPr lang="sr-Cyrl-RS" dirty="0" smtClean="0"/>
              <a:t>и Интернета</a:t>
            </a:r>
            <a:r>
              <a:rPr lang="en-US" dirty="0"/>
              <a:t>?</a:t>
            </a:r>
            <a:endParaRPr lang="sr-Cyrl-RS" dirty="0" smtClean="0"/>
          </a:p>
        </p:txBody>
      </p:sp>
    </p:spTree>
    <p:extLst>
      <p:ext uri="{BB962C8B-B14F-4D97-AF65-F5344CB8AC3E}">
        <p14:creationId xmlns:p14="http://schemas.microsoft.com/office/powerpoint/2010/main" val="1355898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3445</TotalTime>
  <Words>559</Words>
  <Application>Microsoft Office PowerPoint</Application>
  <PresentationFormat>Custom</PresentationFormat>
  <Paragraphs>115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DejaVu Sans</vt:lpstr>
      <vt:lpstr>Office Theme</vt:lpstr>
      <vt:lpstr>PowerPoint Presentation</vt:lpstr>
      <vt:lpstr>Теме</vt:lpstr>
      <vt:lpstr>Имејл и спам</vt:lpstr>
      <vt:lpstr>Имејл и спам (2)</vt:lpstr>
      <vt:lpstr>Имејл и спам (3)</vt:lpstr>
      <vt:lpstr>Имејл и спам (4)</vt:lpstr>
      <vt:lpstr>Имејл и спам (5)</vt:lpstr>
      <vt:lpstr>Прича</vt:lpstr>
      <vt:lpstr>World Wide Web – WWW или WEB</vt:lpstr>
      <vt:lpstr>WWW и Интернет</vt:lpstr>
      <vt:lpstr>Како користимо WWW?</vt:lpstr>
      <vt:lpstr>Цензура</vt:lpstr>
      <vt:lpstr>Директна цензура</vt:lpstr>
      <vt:lpstr>Аутоцензура</vt:lpstr>
      <vt:lpstr>Неповерљивост података  на Интернету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aca</dc:creator>
  <cp:lastModifiedBy>aca</cp:lastModifiedBy>
  <cp:revision>562</cp:revision>
  <dcterms:created xsi:type="dcterms:W3CDTF">2015-09-03T22:34:22Z</dcterms:created>
  <dcterms:modified xsi:type="dcterms:W3CDTF">2017-02-21T22:30:41Z</dcterms:modified>
  <dc:language>sr-Latn-RS</dc:language>
</cp:coreProperties>
</file>