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378" r:id="rId2"/>
    <p:sldId id="270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1" r:id="rId12"/>
    <p:sldId id="273" r:id="rId13"/>
    <p:sldId id="274" r:id="rId14"/>
    <p:sldId id="277" r:id="rId15"/>
    <p:sldId id="377" r:id="rId16"/>
    <p:sldId id="279" r:id="rId17"/>
    <p:sldId id="299" r:id="rId18"/>
    <p:sldId id="300" r:id="rId19"/>
    <p:sldId id="301" r:id="rId20"/>
    <p:sldId id="302" r:id="rId21"/>
    <p:sldId id="303" r:id="rId22"/>
    <p:sldId id="304" r:id="rId23"/>
    <p:sldId id="364" r:id="rId24"/>
    <p:sldId id="367" r:id="rId25"/>
    <p:sldId id="368" r:id="rId26"/>
    <p:sldId id="369" r:id="rId27"/>
    <p:sldId id="372" r:id="rId28"/>
    <p:sldId id="380" r:id="rId29"/>
    <p:sldId id="381" r:id="rId30"/>
    <p:sldId id="384" r:id="rId31"/>
    <p:sldId id="387" r:id="rId32"/>
    <p:sldId id="388" r:id="rId33"/>
    <p:sldId id="389" r:id="rId34"/>
    <p:sldId id="390" r:id="rId35"/>
    <p:sldId id="391" r:id="rId36"/>
    <p:sldId id="392" r:id="rId37"/>
    <p:sldId id="393" r:id="rId38"/>
    <p:sldId id="394" r:id="rId39"/>
    <p:sldId id="395" r:id="rId40"/>
    <p:sldId id="396" r:id="rId41"/>
    <p:sldId id="397" r:id="rId42"/>
    <p:sldId id="398" r:id="rId43"/>
    <p:sldId id="399" r:id="rId44"/>
    <p:sldId id="400" r:id="rId45"/>
    <p:sldId id="401" r:id="rId46"/>
    <p:sldId id="402" r:id="rId47"/>
    <p:sldId id="403" r:id="rId48"/>
    <p:sldId id="404" r:id="rId4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83051" autoAdjust="0"/>
  </p:normalViewPr>
  <p:slideViewPr>
    <p:cSldViewPr snapToGrid="0">
      <p:cViewPr varScale="1">
        <p:scale>
          <a:sx n="71" d="100"/>
          <a:sy n="71" d="100"/>
        </p:scale>
        <p:origin x="86" y="154"/>
      </p:cViewPr>
      <p:guideLst/>
    </p:cSldViewPr>
  </p:slideViewPr>
  <p:outlineViewPr>
    <p:cViewPr>
      <p:scale>
        <a:sx n="33" d="100"/>
        <a:sy n="33" d="100"/>
      </p:scale>
      <p:origin x="0" y="-908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26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A614F-FC13-421D-9E0E-1DA10861142B}" type="datetimeFigureOut">
              <a:rPr lang="sr-Latn-RS" smtClean="0"/>
              <a:t>23.5.2017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60F4C-99C2-46A6-97D7-8CE6D6780FA2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58989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Cisco icon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646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57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CN5E slides #5-63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09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09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70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876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69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290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29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 from</a:t>
            </a:r>
            <a:r>
              <a:rPr lang="en-US" baseline="0" dirty="0" smtClean="0"/>
              <a:t> </a:t>
            </a:r>
            <a:r>
              <a:rPr lang="en-US" baseline="0" smtClean="0"/>
              <a:t>pixabay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147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290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87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from </a:t>
            </a:r>
            <a:r>
              <a:rPr lang="en-US" dirty="0" err="1" smtClean="0"/>
              <a:t>openclipart</a:t>
            </a:r>
            <a:r>
              <a:rPr lang="en-US" baseline="0" dirty="0" smtClean="0"/>
              <a:t> or </a:t>
            </a:r>
            <a:r>
              <a:rPr lang="en-US" baseline="0" dirty="0" err="1" smtClean="0"/>
              <a:t>pixabay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46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</a:t>
            </a:r>
            <a:r>
              <a:rPr lang="en-US" baseline="0" dirty="0" smtClean="0"/>
              <a:t> slides </a:t>
            </a:r>
            <a:r>
              <a:rPr lang="en-US" dirty="0" smtClean="0"/>
              <a:t>#5-5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63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</a:t>
            </a:r>
            <a:r>
              <a:rPr lang="en-US" baseline="0" dirty="0" smtClean="0"/>
              <a:t> slides </a:t>
            </a:r>
            <a:r>
              <a:rPr lang="en-US" dirty="0" smtClean="0"/>
              <a:t>#5-5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63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CN5E slides #5-62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092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38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 from Cisco icon library.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5C2125-8E98-4A82-B6E0-5E01E26E3B8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9629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9348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4132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7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7620000" cy="4470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55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348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76200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039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4800" y="279400"/>
            <a:ext cx="11582400" cy="1143000"/>
          </a:xfrm>
        </p:spPr>
        <p:txBody>
          <a:bodyPr>
            <a:normAutofit/>
          </a:bodyPr>
          <a:lstStyle>
            <a:lvl1pPr>
              <a:defRPr sz="5867"/>
            </a:lvl1pPr>
          </a:lstStyle>
          <a:p>
            <a:r>
              <a:rPr lang="en-US" dirty="0" smtClean="0"/>
              <a:t>Introduction to Computer Networks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914400" y="2209800"/>
            <a:ext cx="7010400" cy="2032000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609585" indent="0">
              <a:buFontTx/>
              <a:buNone/>
              <a:defRPr/>
            </a:lvl2pPr>
            <a:lvl3pPr marL="1219170" indent="0">
              <a:buFontTx/>
              <a:buNone/>
              <a:defRPr/>
            </a:lvl3pPr>
            <a:lvl4pPr marL="1828754" indent="0">
              <a:buFontTx/>
              <a:buNone/>
              <a:defRPr/>
            </a:lvl4pPr>
            <a:lvl5pPr marL="2438339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9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869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495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641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19533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6307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6246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371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131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C1225-ADCC-464A-9CFC-236159A2E70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847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355" y="1122363"/>
            <a:ext cx="11171207" cy="2387600"/>
          </a:xfrm>
        </p:spPr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1"/>
                </a:solidFill>
              </a:rPr>
              <a:t>Оперативни системи и </a:t>
            </a:r>
            <a:r>
              <a:rPr lang="sr-Cyrl-RS" b="1" dirty="0" smtClean="0">
                <a:solidFill>
                  <a:srgbClr val="FF0000"/>
                </a:solidFill>
              </a:rPr>
              <a:t>Рачунарске мреже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Александар Картељ</a:t>
            </a:r>
          </a:p>
          <a:p>
            <a:r>
              <a:rPr lang="sr-Latn-RS" smtClean="0">
                <a:hlinkClick r:id="rId2"/>
              </a:rPr>
              <a:t>aleksandar.kartelj</a:t>
            </a:r>
            <a:r>
              <a:rPr lang="en-US" dirty="0" smtClean="0">
                <a:hlinkClick r:id="rId2"/>
              </a:rPr>
              <a:t>@gmail.com</a:t>
            </a:r>
            <a:endParaRPr lang="en-US" dirty="0" smtClean="0"/>
          </a:p>
          <a:p>
            <a:r>
              <a:rPr lang="sr-Cyrl-RS" dirty="0" smtClean="0"/>
              <a:t>Рачунарска гимназија</a:t>
            </a:r>
          </a:p>
          <a:p>
            <a:endParaRPr lang="en-US" dirty="0" smtClean="0"/>
          </a:p>
          <a:p>
            <a:endParaRPr lang="en-US" dirty="0"/>
          </a:p>
          <a:p>
            <a:endParaRPr lang="sr-Latn-R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838200" y="5115674"/>
            <a:ext cx="10515600" cy="142314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dirty="0" smtClean="0"/>
              <a:t>Наставни материјали су преузети од: </a:t>
            </a:r>
            <a:r>
              <a:rPr lang="en-US" dirty="0" smtClean="0"/>
              <a:t>TANENBAUM, ANDREW S.; WETHERALL, DAVID J., COMPUTER NETWORKS, 5th Edition, © 2011</a:t>
            </a:r>
            <a:endParaRPr lang="sr-Cyrl-RS" dirty="0" smtClean="0"/>
          </a:p>
          <a:p>
            <a:r>
              <a:rPr lang="sr-Cyrl-RS" dirty="0" smtClean="0"/>
              <a:t>и прилагођени настави на Математичком факултету, Универзитета у Београду. </a:t>
            </a:r>
          </a:p>
          <a:p>
            <a:endParaRPr lang="sr-Cyrl-RS" dirty="0" smtClean="0"/>
          </a:p>
          <a:p>
            <a:r>
              <a:rPr lang="en-US" dirty="0" smtClean="0"/>
              <a:t>Slide material from: </a:t>
            </a:r>
            <a:r>
              <a:rPr lang="sr-Cyrl-RS" dirty="0" smtClean="0"/>
              <a:t> </a:t>
            </a:r>
            <a:r>
              <a:rPr lang="en-US" dirty="0" smtClean="0"/>
              <a:t>TANENBAUM, ANDREW S.; WETHERALL, DAVID J., COMPUTER NETWORKS, 5th Edition, © 2011. </a:t>
            </a:r>
            <a:endParaRPr lang="sr-Cyrl-RS" dirty="0" smtClean="0"/>
          </a:p>
          <a:p>
            <a:r>
              <a:rPr lang="en-US" dirty="0" smtClean="0"/>
              <a:t>Electronically reproduced by permission of Pearson Education, Inc., Upper Saddle River, New Jersey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27866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План рада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560424" cy="4470400"/>
          </a:xfrm>
        </p:spPr>
        <p:txBody>
          <a:bodyPr>
            <a:normAutofit/>
          </a:bodyPr>
          <a:lstStyle/>
          <a:p>
            <a:r>
              <a:rPr lang="sr-Cyrl-RS" sz="3733" u="sng" dirty="0" smtClean="0"/>
              <a:t>Прослеђивање</a:t>
            </a:r>
            <a:r>
              <a:rPr lang="sr-Cyrl-RS" sz="3733" dirty="0" smtClean="0"/>
              <a:t> ћемо прво обрадити</a:t>
            </a:r>
            <a:endParaRPr lang="en-US" sz="3733" dirty="0"/>
          </a:p>
          <a:p>
            <a:pPr lvl="1"/>
            <a:r>
              <a:rPr lang="sr-Cyrl-RS" sz="3200" dirty="0" smtClean="0"/>
              <a:t>Како чворови шаљу пакете другим чворовима</a:t>
            </a:r>
          </a:p>
          <a:p>
            <a:pPr lvl="1"/>
            <a:r>
              <a:rPr lang="sr-Cyrl-RS" sz="3200" dirty="0" smtClean="0"/>
              <a:t>Претпостављамо да је већ одлучено где шаљу</a:t>
            </a:r>
            <a:endParaRPr lang="en-US" sz="2400" dirty="0"/>
          </a:p>
          <a:p>
            <a:r>
              <a:rPr lang="sr-Cyrl-RS" sz="3733" u="sng" dirty="0" smtClean="0"/>
              <a:t>Рутирање</a:t>
            </a:r>
            <a:r>
              <a:rPr lang="sr-Cyrl-RS" sz="3733" dirty="0" smtClean="0"/>
              <a:t>  следећи пут</a:t>
            </a:r>
            <a:endParaRPr lang="en-US" sz="3733" dirty="0"/>
          </a:p>
          <a:p>
            <a:pPr lvl="1"/>
            <a:r>
              <a:rPr lang="sr-Cyrl-RS" sz="3200" dirty="0" smtClean="0"/>
              <a:t>Одлучивање где се пакети шаљу</a:t>
            </a:r>
          </a:p>
          <a:p>
            <a:pPr lvl="1"/>
            <a:r>
              <a:rPr lang="sr-Cyrl-RS" sz="3200" dirty="0" smtClean="0"/>
              <a:t>Логички иде пре прослеђивања, али засад посматрамо као „црну кутију“</a:t>
            </a:r>
          </a:p>
          <a:p>
            <a:pPr lvl="1"/>
            <a:r>
              <a:rPr lang="sr-Cyrl-RS" sz="3200" dirty="0" smtClean="0"/>
              <a:t>Алгоритми над графовима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745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Типови сервиса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Два типа мрежних сервиса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sr-Cyrl-RS" sz="3733" dirty="0" smtClean="0"/>
              <a:t>Датаграми</a:t>
            </a:r>
            <a:r>
              <a:rPr lang="en-US" sz="3733" dirty="0" smtClean="0"/>
              <a:t>, </a:t>
            </a:r>
            <a:r>
              <a:rPr lang="sr-Cyrl-RS" sz="3733" dirty="0" smtClean="0"/>
              <a:t/>
            </a:r>
            <a:br>
              <a:rPr lang="sr-Cyrl-RS" sz="3733" dirty="0" smtClean="0"/>
            </a:br>
            <a:r>
              <a:rPr lang="sr-Cyrl-RS" sz="3733" dirty="0" smtClean="0"/>
              <a:t>сервис без успотављања везе</a:t>
            </a:r>
            <a:endParaRPr lang="en-US" sz="3733" dirty="0"/>
          </a:p>
          <a:p>
            <a:pPr lvl="1"/>
            <a:r>
              <a:rPr lang="sr-Cyrl-RS" sz="3200" dirty="0" smtClean="0"/>
              <a:t>Попут поште</a:t>
            </a:r>
            <a:endParaRPr lang="en-US" sz="3200" dirty="0"/>
          </a:p>
          <a:p>
            <a:pPr lvl="1"/>
            <a:r>
              <a:rPr lang="en-US" sz="3200" dirty="0" smtClean="0"/>
              <a:t>(IP</a:t>
            </a:r>
            <a:r>
              <a:rPr lang="sr-Cyrl-RS" sz="3200" dirty="0" smtClean="0"/>
              <a:t> протокол ради ово</a:t>
            </a:r>
            <a:r>
              <a:rPr lang="en-US" sz="3200" dirty="0" smtClean="0"/>
              <a:t>)</a:t>
            </a:r>
            <a:endParaRPr lang="en-US" sz="3200" dirty="0"/>
          </a:p>
          <a:p>
            <a:pPr lvl="5"/>
            <a:endParaRPr lang="en-US" sz="2400" dirty="0"/>
          </a:p>
          <a:p>
            <a:r>
              <a:rPr lang="sr-Cyrl-RS" sz="3733" dirty="0" smtClean="0">
                <a:solidFill>
                  <a:schemeClr val="bg2">
                    <a:lumMod val="75000"/>
                  </a:schemeClr>
                </a:solidFill>
              </a:rPr>
              <a:t>Виртуелна кола</a:t>
            </a:r>
            <a:r>
              <a:rPr lang="en-US" sz="3733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sr-Cyrl-RS" sz="3733" dirty="0" smtClean="0">
                <a:solidFill>
                  <a:schemeClr val="bg2">
                    <a:lumMod val="75000"/>
                  </a:schemeClr>
                </a:solidFill>
              </a:rPr>
              <a:t/>
            </a:r>
            <a:br>
              <a:rPr lang="sr-Cyrl-RS" sz="3733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sr-Cyrl-RS" sz="3733" dirty="0" smtClean="0">
                <a:solidFill>
                  <a:schemeClr val="bg2">
                    <a:lumMod val="75000"/>
                  </a:schemeClr>
                </a:solidFill>
              </a:rPr>
              <a:t>сервис са успостављањем везе</a:t>
            </a:r>
            <a:endParaRPr lang="en-US" sz="3733" dirty="0">
              <a:solidFill>
                <a:schemeClr val="bg2">
                  <a:lumMod val="75000"/>
                </a:schemeClr>
              </a:solidFill>
            </a:endParaRPr>
          </a:p>
          <a:p>
            <a:pPr lvl="1"/>
            <a:r>
              <a:rPr lang="sr-Cyrl-RS" sz="3200" dirty="0" smtClean="0">
                <a:solidFill>
                  <a:schemeClr val="bg2">
                    <a:lumMod val="75000"/>
                  </a:schemeClr>
                </a:solidFill>
              </a:rPr>
              <a:t>Попут фиксне </a:t>
            </a:r>
            <a:r>
              <a:rPr lang="sr-Cyrl-RS" sz="3200" dirty="0" smtClean="0">
                <a:solidFill>
                  <a:schemeClr val="bg2">
                    <a:lumMod val="75000"/>
                  </a:schemeClr>
                </a:solidFill>
              </a:rPr>
              <a:t>телефоније</a:t>
            </a:r>
          </a:p>
          <a:p>
            <a:pPr lvl="1"/>
            <a:r>
              <a:rPr lang="sr-Cyrl-RS" sz="3200" dirty="0" smtClean="0">
                <a:solidFill>
                  <a:schemeClr val="bg2">
                    <a:lumMod val="75000"/>
                  </a:schemeClr>
                </a:solidFill>
              </a:rPr>
              <a:t>Прескачемо</a:t>
            </a:r>
            <a:endParaRPr lang="en-US" sz="3200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028" name="Picture 4" descr="http://openclipart.org/image/800px/svg_to_png/74113/phon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063" y="4746214"/>
            <a:ext cx="1069473" cy="8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8" descr="gray, mail, envelope, white, postal, letter"/>
          <p:cNvSpPr>
            <a:spLocks noChangeAspect="1" noChangeArrowheads="1"/>
          </p:cNvSpPr>
          <p:nvPr/>
        </p:nvSpPr>
        <p:spPr bwMode="auto">
          <a:xfrm>
            <a:off x="84667" y="-182033"/>
            <a:ext cx="40640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pic>
        <p:nvPicPr>
          <p:cNvPr id="1034" name="Picture 10" descr="http://pixabay.com/static/uploads/photo/2012/04/24/13/59/gray-40173_64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221" y="2777277"/>
            <a:ext cx="1238315" cy="781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530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Сачувај-и-проследи механизам</a:t>
            </a:r>
            <a:endParaRPr lang="en-US" dirty="0"/>
          </a:p>
        </p:txBody>
      </p:sp>
      <p:sp>
        <p:nvSpPr>
          <p:cNvPr id="55" name="Content Placeholder 5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10581939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Оба типа сервиса се реализију техником </a:t>
            </a:r>
            <a:br>
              <a:rPr lang="sr-Cyrl-RS" sz="3733" dirty="0" smtClean="0"/>
            </a:br>
            <a:r>
              <a:rPr lang="sr-Cyrl-RS" sz="3733" dirty="0" smtClean="0"/>
              <a:t>сачувај-и-проследи (</a:t>
            </a:r>
            <a:r>
              <a:rPr lang="sr-Latn-RS" sz="3733" dirty="0" smtClean="0"/>
              <a:t>store-and-forward)</a:t>
            </a:r>
            <a:endParaRPr lang="en-US" sz="3733" u="sng" dirty="0" smtClean="0"/>
          </a:p>
          <a:p>
            <a:pPr marL="457200" lvl="1" indent="0">
              <a:buNone/>
            </a:pPr>
            <a:endParaRPr lang="sr-Cyrl-RS" sz="3200" dirty="0" smtClean="0"/>
          </a:p>
          <a:p>
            <a:pPr lvl="1"/>
            <a:r>
              <a:rPr lang="sr-Cyrl-RS" sz="3200" dirty="0" smtClean="0"/>
              <a:t>Усмеривачи (рутери) добијају пакет, </a:t>
            </a:r>
            <a:br>
              <a:rPr lang="sr-Cyrl-RS" sz="3200" dirty="0" smtClean="0"/>
            </a:br>
            <a:r>
              <a:rPr lang="sr-Cyrl-RS" sz="3200" dirty="0" smtClean="0"/>
              <a:t>и привремено га чувају све док га не проследе даље (користе баферисање)</a:t>
            </a:r>
          </a:p>
          <a:p>
            <a:pPr lvl="1"/>
            <a:endParaRPr lang="sr-Cyrl-RS" sz="3200" dirty="0"/>
          </a:p>
          <a:p>
            <a:pPr lvl="1"/>
            <a:r>
              <a:rPr lang="sr-Cyrl-RS" sz="3200" dirty="0" smtClean="0"/>
              <a:t>Користи технику статистичког мултиплексирања </a:t>
            </a:r>
            <a:br>
              <a:rPr lang="sr-Cyrl-RS" sz="3200" dirty="0" smtClean="0"/>
            </a:br>
            <a:r>
              <a:rPr lang="sr-Cyrl-RS" sz="3200" dirty="0" smtClean="0"/>
              <a:t>за управљање протоком</a:t>
            </a:r>
          </a:p>
        </p:txBody>
      </p:sp>
    </p:spTree>
    <p:extLst>
      <p:ext uri="{BB962C8B-B14F-4D97-AF65-F5344CB8AC3E}">
        <p14:creationId xmlns:p14="http://schemas.microsoft.com/office/powerpoint/2010/main" val="2986743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Датаграмски сервис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Пакет садржи циљну адресу на основу које усмеривач прослеђује пакет даље</a:t>
            </a:r>
            <a:endParaRPr lang="en-US" sz="3733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639" y="3201177"/>
            <a:ext cx="9509808" cy="3337735"/>
            <a:chOff x="228600" y="1621671"/>
            <a:chExt cx="8277225" cy="2905125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8600" y="1621671"/>
              <a:ext cx="8277225" cy="290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5196627" y="1646640"/>
              <a:ext cx="2590800" cy="330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67" dirty="0" smtClean="0"/>
                <a:t>ISP</a:t>
              </a:r>
              <a:r>
                <a:rPr lang="sr-Cyrl-RS" sz="1867" dirty="0" smtClean="0"/>
                <a:t> </a:t>
              </a:r>
              <a:endParaRPr lang="en-US" sz="1867" dirty="0"/>
            </a:p>
          </p:txBody>
        </p:sp>
      </p:grpSp>
    </p:spTree>
    <p:extLst>
      <p:ext uri="{BB962C8B-B14F-4D97-AF65-F5344CB8AC3E}">
        <p14:creationId xmlns:p14="http://schemas.microsoft.com/office/powerpoint/2010/main" val="3451379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Датаграмски сервис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131" y="1862332"/>
            <a:ext cx="10515600" cy="4351338"/>
          </a:xfrm>
        </p:spPr>
        <p:txBody>
          <a:bodyPr>
            <a:normAutofit/>
          </a:bodyPr>
          <a:lstStyle/>
          <a:p>
            <a:r>
              <a:rPr lang="sr-Cyrl-RS" sz="3733" dirty="0"/>
              <a:t>Сваки усмеривач има табелу прослеђивања (</a:t>
            </a:r>
            <a:r>
              <a:rPr lang="sr-Latn-RS" sz="3733" dirty="0"/>
              <a:t>forwarding table</a:t>
            </a:r>
            <a:r>
              <a:rPr lang="sr-Latn-RS" sz="3733" dirty="0" smtClean="0"/>
              <a:t>)</a:t>
            </a:r>
            <a:r>
              <a:rPr lang="sr-Cyrl-RS" sz="3733" dirty="0" smtClean="0"/>
              <a:t> – табела се мења!</a:t>
            </a:r>
            <a:endParaRPr lang="en-US" sz="3733" dirty="0"/>
          </a:p>
          <a:p>
            <a:pPr lvl="1"/>
            <a:r>
              <a:rPr lang="sr-Cyrl-RS" sz="3200" dirty="0"/>
              <a:t>Ред у табели за дату циљну адресу одређује суседни чвор којем ће се пакет проследити (следећих хоп)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15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281685" y="3909508"/>
            <a:ext cx="7434995" cy="2641600"/>
            <a:chOff x="1522413" y="4485521"/>
            <a:chExt cx="5638800" cy="2003425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t="1306"/>
            <a:stretch>
              <a:fillRect/>
            </a:stretch>
          </p:blipFill>
          <p:spPr bwMode="auto">
            <a:xfrm>
              <a:off x="1905000" y="4768096"/>
              <a:ext cx="4905375" cy="1720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TextBox 6"/>
            <p:cNvSpPr txBox="1">
              <a:spLocks noChangeArrowheads="1"/>
            </p:cNvSpPr>
            <p:nvPr/>
          </p:nvSpPr>
          <p:spPr bwMode="auto">
            <a:xfrm>
              <a:off x="1522413" y="4485521"/>
              <a:ext cx="5638800" cy="318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sr-Cyrl-RS" sz="2133" dirty="0" smtClean="0"/>
                <a:t>    А (иницијално</a:t>
              </a:r>
              <a:r>
                <a:rPr lang="en-US" sz="2133" dirty="0" smtClean="0"/>
                <a:t>)     A</a:t>
              </a:r>
              <a:r>
                <a:rPr lang="sr-Cyrl-RS" sz="2133" dirty="0" smtClean="0"/>
                <a:t> </a:t>
              </a:r>
              <a:r>
                <a:rPr lang="en-US" sz="2133" dirty="0" smtClean="0"/>
                <a:t>(</a:t>
              </a:r>
              <a:r>
                <a:rPr lang="sr-Cyrl-RS" sz="2133" dirty="0" smtClean="0"/>
                <a:t>касније</a:t>
              </a:r>
              <a:r>
                <a:rPr lang="en-US" sz="2133" dirty="0" smtClean="0"/>
                <a:t>) </a:t>
              </a:r>
              <a:r>
                <a:rPr lang="sr-Cyrl-RS" sz="2133" dirty="0" smtClean="0"/>
                <a:t>     </a:t>
              </a:r>
              <a:r>
                <a:rPr lang="sr-Latn-RS" sz="2133" dirty="0" smtClean="0"/>
                <a:t>C </a:t>
              </a:r>
              <a:r>
                <a:rPr lang="sr-Cyrl-RS" sz="2133" dirty="0" smtClean="0"/>
                <a:t>табела             Е табела</a:t>
              </a:r>
              <a:endParaRPr lang="en-US" sz="2133" dirty="0"/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2514600" y="4822071"/>
              <a:ext cx="2286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3810000" y="4837946"/>
              <a:ext cx="1524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5097463" y="5258634"/>
              <a:ext cx="1524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6388100" y="5671384"/>
              <a:ext cx="152400" cy="1524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400"/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>
            <a:off x="4068782" y="5129835"/>
            <a:ext cx="609600" cy="0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37786" y="5401624"/>
            <a:ext cx="166712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37786" y="5693724"/>
            <a:ext cx="166712" cy="36933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135582" y="5447719"/>
            <a:ext cx="5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135582" y="5720635"/>
            <a:ext cx="5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121886" y="6001067"/>
            <a:ext cx="50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028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(</a:t>
            </a:r>
            <a:r>
              <a:rPr lang="sr-Cyrl-RS" dirty="0" smtClean="0"/>
              <a:t>Интернет протокол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19" y="1825625"/>
            <a:ext cx="11650530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Мрежни слој користи датаграмски сервис</a:t>
            </a:r>
            <a:endParaRPr lang="en-US" sz="3733" dirty="0"/>
          </a:p>
          <a:p>
            <a:pPr lvl="1"/>
            <a:r>
              <a:rPr lang="en-US" sz="3200" dirty="0"/>
              <a:t>IPv4 </a:t>
            </a:r>
            <a:r>
              <a:rPr lang="sr-Cyrl-RS" sz="3200" dirty="0" smtClean="0"/>
              <a:t> пакет има 32-битну адресу и обично је велик око </a:t>
            </a:r>
            <a:r>
              <a:rPr lang="en-US" sz="3200" dirty="0" smtClean="0"/>
              <a:t>1.5 KB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16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2458721" y="3201896"/>
            <a:ext cx="6878108" cy="3440492"/>
            <a:chOff x="2133599" y="1733550"/>
            <a:chExt cx="5158581" cy="2580369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t="3070" b="-1"/>
            <a:stretch/>
          </p:blipFill>
          <p:spPr bwMode="auto">
            <a:xfrm>
              <a:off x="2133599" y="1733550"/>
              <a:ext cx="5158581" cy="24058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6"/>
            <p:cNvSpPr/>
            <p:nvPr/>
          </p:nvSpPr>
          <p:spPr>
            <a:xfrm>
              <a:off x="2289477" y="4009119"/>
              <a:ext cx="4832752" cy="3048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33" dirty="0" smtClean="0">
                  <a:solidFill>
                    <a:schemeClr val="tx1"/>
                  </a:solidFill>
                </a:rPr>
                <a:t>TCP </a:t>
              </a:r>
              <a:r>
                <a:rPr lang="sr-Cyrl-RS" sz="2133" dirty="0" smtClean="0">
                  <a:solidFill>
                    <a:schemeClr val="tx1"/>
                  </a:solidFill>
                </a:rPr>
                <a:t>сегмент</a:t>
              </a:r>
              <a:endParaRPr lang="en-US" sz="2133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92136" y="2983230"/>
              <a:ext cx="4826616" cy="502920"/>
            </a:xfrm>
            <a:prstGeom prst="rect">
              <a:avLst/>
            </a:prstGeom>
            <a:solidFill>
              <a:srgbClr val="FFB8F2">
                <a:alpha val="3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33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0440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701800"/>
            <a:ext cx="8305800" cy="44704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Како изгледају </a:t>
            </a:r>
            <a:r>
              <a:rPr lang="sr-Latn-RS" sz="3733" dirty="0" smtClean="0"/>
              <a:t>IP </a:t>
            </a:r>
            <a:r>
              <a:rPr lang="sr-Cyrl-RS" sz="3733" dirty="0" smtClean="0"/>
              <a:t>адресе</a:t>
            </a:r>
            <a:r>
              <a:rPr lang="en-US" sz="3733" dirty="0" smtClean="0"/>
              <a:t>?</a:t>
            </a:r>
            <a:endParaRPr lang="en-US" sz="3733" dirty="0"/>
          </a:p>
          <a:p>
            <a:pPr lvl="1"/>
            <a:r>
              <a:rPr lang="sr-Cyrl-RS" sz="3200" dirty="0" smtClean="0"/>
              <a:t>Шта су </a:t>
            </a:r>
            <a:r>
              <a:rPr lang="sr-Latn-RS" sz="3200" dirty="0" smtClean="0"/>
              <a:t>IP </a:t>
            </a:r>
            <a:r>
              <a:rPr lang="sr-Cyrl-RS" sz="3200" dirty="0" smtClean="0"/>
              <a:t>префикси (или блокови адреса)</a:t>
            </a:r>
            <a:endParaRPr lang="en-US" sz="3200" dirty="0"/>
          </a:p>
          <a:p>
            <a:pPr lvl="1"/>
            <a:r>
              <a:rPr lang="sr-Cyrl-RS" sz="3200" dirty="0" smtClean="0"/>
              <a:t>Све ово се односи на </a:t>
            </a:r>
            <a:r>
              <a:rPr lang="en-US" sz="3200" dirty="0" smtClean="0"/>
              <a:t>IPv4</a:t>
            </a:r>
            <a:endParaRPr lang="en-US" sz="3733" dirty="0"/>
          </a:p>
          <a:p>
            <a:endParaRPr lang="en-US" sz="3733" dirty="0"/>
          </a:p>
        </p:txBody>
      </p:sp>
      <p:grpSp>
        <p:nvGrpSpPr>
          <p:cNvPr id="11" name="Group 10"/>
          <p:cNvGrpSpPr/>
          <p:nvPr/>
        </p:nvGrpSpPr>
        <p:grpSpPr>
          <a:xfrm>
            <a:off x="1637935" y="4322184"/>
            <a:ext cx="4413456" cy="1097373"/>
            <a:chOff x="1605574" y="2919739"/>
            <a:chExt cx="2495154" cy="620402"/>
          </a:xfrm>
        </p:grpSpPr>
        <p:grpSp>
          <p:nvGrpSpPr>
            <p:cNvPr id="8" name="Group 7"/>
            <p:cNvGrpSpPr/>
            <p:nvPr/>
          </p:nvGrpSpPr>
          <p:grpSpPr>
            <a:xfrm>
              <a:off x="1605574" y="3175510"/>
              <a:ext cx="2133601" cy="364631"/>
              <a:chOff x="1043781" y="3938551"/>
              <a:chExt cx="2133601" cy="364631"/>
            </a:xfrm>
          </p:grpSpPr>
          <p:pic>
            <p:nvPicPr>
              <p:cNvPr id="25" name="Picture 24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6400" y="393855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26" name="Straight Connector 25"/>
              <p:cNvCxnSpPr>
                <a:stCxn id="25" idx="3"/>
              </p:cNvCxnSpPr>
              <p:nvPr/>
            </p:nvCxnSpPr>
            <p:spPr>
              <a:xfrm>
                <a:off x="2544763" y="4120867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>
                <a:endCxn id="25" idx="1"/>
              </p:cNvCxnSpPr>
              <p:nvPr/>
            </p:nvCxnSpPr>
            <p:spPr>
              <a:xfrm>
                <a:off x="1043781" y="4120866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Rectangle 54"/>
            <p:cNvSpPr/>
            <p:nvPr/>
          </p:nvSpPr>
          <p:spPr>
            <a:xfrm>
              <a:off x="2643359" y="2919739"/>
              <a:ext cx="1202570" cy="306032"/>
            </a:xfrm>
            <a:prstGeom prst="rect">
              <a:avLst/>
            </a:prstGeom>
            <a:solidFill>
              <a:srgbClr val="FFB8F2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8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To:  128.0.32.4</a:t>
              </a:r>
            </a:p>
            <a:p>
              <a:pPr>
                <a:lnSpc>
                  <a:spcPct val="80000"/>
                </a:lnSpc>
              </a:pPr>
              <a:r>
                <a:rPr lang="en-US" sz="2133" dirty="0">
                  <a:solidFill>
                    <a:schemeClr val="tx1"/>
                  </a:solidFill>
                </a:rPr>
                <a:t>From: 18.31.0.67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3853078" y="3085158"/>
              <a:ext cx="24765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2794002" y="5363777"/>
            <a:ext cx="1193799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867" dirty="0">
                <a:solidFill>
                  <a:schemeClr val="tx1"/>
                </a:solidFill>
              </a:rPr>
              <a:t>18.31.0.67</a:t>
            </a:r>
          </a:p>
        </p:txBody>
      </p:sp>
    </p:spTree>
    <p:extLst>
      <p:ext uri="{BB962C8B-B14F-4D97-AF65-F5344CB8AC3E}">
        <p14:creationId xmlns:p14="http://schemas.microsoft.com/office/powerpoint/2010/main" val="16382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адреса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733" dirty="0"/>
              <a:t>IPv4 </a:t>
            </a:r>
            <a:r>
              <a:rPr lang="sr-Cyrl-RS" sz="3733" dirty="0" smtClean="0"/>
              <a:t>користи 32-битну адресу</a:t>
            </a:r>
            <a:endParaRPr lang="en-US" sz="3733" dirty="0" smtClean="0"/>
          </a:p>
          <a:p>
            <a:pPr lvl="1"/>
            <a:r>
              <a:rPr lang="sr-Latn-RS" sz="3200" dirty="0" smtClean="0"/>
              <a:t>IPv6 </a:t>
            </a:r>
            <a:r>
              <a:rPr lang="sr-Cyrl-RS" sz="3200" dirty="0" smtClean="0"/>
              <a:t>користи 128-битну адресу</a:t>
            </a:r>
            <a:endParaRPr lang="en-US" sz="3200" dirty="0" smtClean="0"/>
          </a:p>
          <a:p>
            <a:r>
              <a:rPr lang="sr-Cyrl-RS" sz="3733" dirty="0" smtClean="0"/>
              <a:t>Нотација у виду квартета декадних бројева</a:t>
            </a:r>
            <a:endParaRPr lang="en-US" sz="3733" dirty="0"/>
          </a:p>
          <a:p>
            <a:pPr lvl="1"/>
            <a:r>
              <a:rPr lang="sr-Cyrl-RS" sz="3200" dirty="0" smtClean="0"/>
              <a:t>Четири </a:t>
            </a:r>
            <a:r>
              <a:rPr lang="en-US" sz="3200" dirty="0" smtClean="0"/>
              <a:t>8-</a:t>
            </a:r>
            <a:r>
              <a:rPr lang="sr-Cyrl-RS" sz="3200" dirty="0" smtClean="0"/>
              <a:t>битна</a:t>
            </a:r>
            <a:r>
              <a:rPr lang="en-US" sz="3200" dirty="0" smtClean="0"/>
              <a:t> </a:t>
            </a:r>
            <a:r>
              <a:rPr lang="sr-Cyrl-RS" sz="3200" dirty="0" smtClean="0"/>
              <a:t>броја одвојена тачкама</a:t>
            </a:r>
            <a:endParaRPr lang="en-US" sz="3200" dirty="0"/>
          </a:p>
          <a:p>
            <a:pPr marL="609585" lvl="1" indent="0">
              <a:buNone/>
            </a:pP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19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353111" y="4031774"/>
            <a:ext cx="9316975" cy="1156355"/>
            <a:chOff x="1014833" y="3023830"/>
            <a:chExt cx="6987731" cy="867266"/>
          </a:xfrm>
        </p:grpSpPr>
        <p:sp>
          <p:nvSpPr>
            <p:cNvPr id="5" name="TextBox 4"/>
            <p:cNvSpPr txBox="1"/>
            <p:nvPr/>
          </p:nvSpPr>
          <p:spPr>
            <a:xfrm>
              <a:off x="1014833" y="3452515"/>
              <a:ext cx="6987731" cy="438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b="1" dirty="0" err="1">
                  <a:latin typeface="Courier New" pitchFamily="49" charset="0"/>
                  <a:cs typeface="Courier New" pitchFamily="49" charset="0"/>
                </a:rPr>
                <a:t>aaaaaaaabbbbbbbbccccccccdddddddd</a:t>
              </a:r>
              <a:r>
                <a:rPr lang="en-US" sz="2667" b="1" dirty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3200" b="1" dirty="0">
                  <a:latin typeface="+mj-lt"/>
                  <a:cs typeface="Courier New" pitchFamily="49" charset="0"/>
                  <a:sym typeface="Wingdings" pitchFamily="2" charset="2"/>
                </a:rPr>
                <a:t>↔</a:t>
              </a:r>
              <a:r>
                <a:rPr lang="en-US" sz="2667" b="1" dirty="0">
                  <a:latin typeface="Courier New" pitchFamily="49" charset="0"/>
                  <a:cs typeface="Courier New" pitchFamily="49" charset="0"/>
                  <a:sym typeface="Wingdings" pitchFamily="2" charset="2"/>
                </a:rPr>
                <a:t> A.B.C.D</a:t>
              </a:r>
              <a:endParaRPr lang="en-US" sz="2667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" name="Right Brace 7"/>
            <p:cNvSpPr/>
            <p:nvPr/>
          </p:nvSpPr>
          <p:spPr>
            <a:xfrm rot="16200000">
              <a:off x="1603371" y="2893710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05780" y="3023830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  <p:sp>
          <p:nvSpPr>
            <p:cNvPr id="10" name="Right Brace 9"/>
            <p:cNvSpPr/>
            <p:nvPr/>
          </p:nvSpPr>
          <p:spPr>
            <a:xfrm rot="16200000">
              <a:off x="2816233" y="2893710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18642" y="3023830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  <p:sp>
          <p:nvSpPr>
            <p:cNvPr id="12" name="Right Brace 11"/>
            <p:cNvSpPr/>
            <p:nvPr/>
          </p:nvSpPr>
          <p:spPr>
            <a:xfrm rot="16200000">
              <a:off x="4038602" y="2903233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41010" y="3033353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  <p:sp>
          <p:nvSpPr>
            <p:cNvPr id="14" name="Right Brace 13"/>
            <p:cNvSpPr/>
            <p:nvPr/>
          </p:nvSpPr>
          <p:spPr>
            <a:xfrm rot="16200000">
              <a:off x="5260992" y="2903231"/>
              <a:ext cx="228602" cy="1117612"/>
            </a:xfrm>
            <a:prstGeom prst="rightBrace">
              <a:avLst/>
            </a:prstGeom>
            <a:ln w="19050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63404" y="3033351"/>
              <a:ext cx="823783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dirty="0"/>
                <a:t>8 </a:t>
              </a:r>
              <a:r>
                <a:rPr lang="sr-Cyrl-RS" sz="2667" dirty="0" smtClean="0"/>
                <a:t>бита</a:t>
              </a:r>
              <a:endParaRPr lang="en-US" sz="2667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353111" y="5168107"/>
            <a:ext cx="7750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Courier New" pitchFamily="49" charset="0"/>
                <a:cs typeface="Courier New" pitchFamily="49" charset="0"/>
              </a:rPr>
              <a:t>00010010000111110000000000000001  </a:t>
            </a:r>
            <a:r>
              <a:rPr lang="en-US" sz="3200" b="1" dirty="0">
                <a:latin typeface="+mj-lt"/>
                <a:cs typeface="Courier New" pitchFamily="49" charset="0"/>
                <a:sym typeface="Wingdings" pitchFamily="2" charset="2"/>
              </a:rPr>
              <a:t>↔</a:t>
            </a:r>
            <a:r>
              <a:rPr lang="en-US" sz="2667" b="1" dirty="0">
                <a:latin typeface="+mj-lt"/>
                <a:cs typeface="Courier New" pitchFamily="49" charset="0"/>
                <a:sym typeface="Wingdings" pitchFamily="2" charset="2"/>
              </a:rPr>
              <a:t> </a:t>
            </a:r>
            <a:endParaRPr lang="en-US" sz="2667" b="1" dirty="0">
              <a:latin typeface="+mj-lt"/>
              <a:cs typeface="Courier New" pitchFamily="49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086104" y="5218908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703229" y="52210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333083" y="52337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77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	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Преглед</a:t>
            </a:r>
            <a:endParaRPr lang="sr-Latn-R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13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2729" y="1825625"/>
            <a:ext cx="11869271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Адресе се групишу у блокове који се називају </a:t>
            </a:r>
            <a:r>
              <a:rPr lang="sr-Cyrl-RS" sz="3733" u="sng" dirty="0" smtClean="0"/>
              <a:t>префикси</a:t>
            </a:r>
            <a:endParaRPr lang="en-US" sz="3733" u="sng" dirty="0"/>
          </a:p>
          <a:p>
            <a:pPr lvl="1"/>
            <a:r>
              <a:rPr lang="sr-Latn-RS" sz="3200" dirty="0" smtClean="0"/>
              <a:t>L-</a:t>
            </a:r>
            <a:r>
              <a:rPr lang="sr-Cyrl-RS" sz="3200" dirty="0" smtClean="0"/>
              <a:t>битни префикс је група адреса које имају исти префикс дужине </a:t>
            </a:r>
            <a:r>
              <a:rPr lang="sr-Latn-RS" sz="3200" dirty="0" smtClean="0"/>
              <a:t>L</a:t>
            </a:r>
            <a:r>
              <a:rPr lang="sr-Cyrl-RS" sz="3200" dirty="0" smtClean="0"/>
              <a:t> бита</a:t>
            </a:r>
            <a:endParaRPr lang="en-US" sz="3200" dirty="0"/>
          </a:p>
          <a:p>
            <a:pPr lvl="1"/>
            <a:r>
              <a:rPr lang="sr-Cyrl-RS" sz="3200" dirty="0" smtClean="0"/>
              <a:t>То значи да </a:t>
            </a:r>
            <a:r>
              <a:rPr lang="sr-Latn-RS" sz="3200" dirty="0" smtClean="0"/>
              <a:t>L</a:t>
            </a:r>
            <a:r>
              <a:rPr lang="sr-Cyrl-RS" sz="3200" dirty="0" smtClean="0"/>
              <a:t>-битни префикс има </a:t>
            </a:r>
            <a:r>
              <a:rPr lang="en-US" sz="3200" dirty="0" smtClean="0"/>
              <a:t>2</a:t>
            </a:r>
            <a:r>
              <a:rPr lang="en-US" sz="3200" baseline="30000" dirty="0" smtClean="0"/>
              <a:t>32-L</a:t>
            </a:r>
            <a:r>
              <a:rPr lang="en-US" sz="3200" dirty="0" smtClean="0"/>
              <a:t> </a:t>
            </a:r>
            <a:r>
              <a:rPr lang="sr-Cyrl-RS" sz="3200" dirty="0" smtClean="0"/>
              <a:t>различитих адреса</a:t>
            </a:r>
          </a:p>
          <a:p>
            <a:pPr lvl="1"/>
            <a:r>
              <a:rPr lang="sr-Cyrl-RS" sz="3200" dirty="0" smtClean="0"/>
              <a:t>Префикси описују мреже рачунара односе опсеге адреса</a:t>
            </a:r>
            <a:endParaRPr lang="en-US" sz="3733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l="9124" b="9190"/>
          <a:stretch/>
        </p:blipFill>
        <p:spPr bwMode="auto">
          <a:xfrm>
            <a:off x="1026905" y="4356100"/>
            <a:ext cx="7968836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8038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94852" y="1825625"/>
            <a:ext cx="10858948" cy="4351338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Нотација обллика</a:t>
            </a:r>
            <a:r>
              <a:rPr lang="en-US" sz="3733" dirty="0" smtClean="0"/>
              <a:t> </a:t>
            </a:r>
            <a:r>
              <a:rPr lang="en-US" sz="3733" dirty="0"/>
              <a:t>“IP </a:t>
            </a:r>
            <a:r>
              <a:rPr lang="sr-Cyrl-RS" sz="3733" dirty="0" smtClean="0"/>
              <a:t>адреса</a:t>
            </a:r>
            <a:r>
              <a:rPr lang="en-US" sz="3733" dirty="0" smtClean="0"/>
              <a:t>/</a:t>
            </a:r>
            <a:r>
              <a:rPr lang="sr-Cyrl-RS" sz="3733" dirty="0" smtClean="0"/>
              <a:t>дужина префикса</a:t>
            </a:r>
            <a:r>
              <a:rPr lang="en-US" sz="3733" dirty="0" smtClean="0"/>
              <a:t>”</a:t>
            </a:r>
            <a:endParaRPr lang="en-US" sz="3733" dirty="0"/>
          </a:p>
          <a:p>
            <a:pPr lvl="1"/>
            <a:r>
              <a:rPr lang="sr-Cyrl-RS" sz="3200" dirty="0" smtClean="0"/>
              <a:t>Нпр.</a:t>
            </a:r>
            <a:r>
              <a:rPr lang="en-US" sz="3200" dirty="0" smtClean="0"/>
              <a:t>, </a:t>
            </a:r>
            <a:r>
              <a:rPr lang="en-US" sz="3200" dirty="0"/>
              <a:t>128.13.0.0/16 </a:t>
            </a:r>
            <a:r>
              <a:rPr lang="sr-Cyrl-RS" sz="3200" dirty="0" smtClean="0"/>
              <a:t>је опсег</a:t>
            </a:r>
            <a:r>
              <a:rPr lang="en-US" sz="3200" dirty="0" smtClean="0"/>
              <a:t> </a:t>
            </a:r>
            <a:r>
              <a:rPr lang="en-US" sz="3200" dirty="0"/>
              <a:t>128.13.0.0 </a:t>
            </a:r>
            <a:r>
              <a:rPr lang="sr-Cyrl-RS" sz="3200" dirty="0" smtClean="0"/>
              <a:t>до</a:t>
            </a:r>
            <a:r>
              <a:rPr lang="en-US" sz="3200" dirty="0" smtClean="0"/>
              <a:t> </a:t>
            </a:r>
            <a:r>
              <a:rPr lang="en-US" sz="3200" dirty="0"/>
              <a:t>128.13.255.255</a:t>
            </a:r>
          </a:p>
          <a:p>
            <a:pPr lvl="1"/>
            <a:r>
              <a:rPr lang="sr-Cyrl-RS" sz="3200" dirty="0" smtClean="0"/>
              <a:t>Префикс облика </a:t>
            </a:r>
            <a:r>
              <a:rPr lang="en-US" sz="3200" dirty="0" smtClean="0"/>
              <a:t>/24 </a:t>
            </a:r>
            <a:r>
              <a:rPr lang="sr-Cyrl-RS" sz="3200" dirty="0" smtClean="0"/>
              <a:t>одговара опсегу са 256 адреса док </a:t>
            </a:r>
            <a:r>
              <a:rPr lang="en-US" sz="3200" dirty="0" smtClean="0"/>
              <a:t>/</a:t>
            </a:r>
            <a:r>
              <a:rPr lang="en-US" sz="3200" dirty="0"/>
              <a:t>32 </a:t>
            </a:r>
            <a:r>
              <a:rPr lang="sr-Cyrl-RS" sz="3200" dirty="0" smtClean="0"/>
              <a:t>одговара јединственој адреси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76831" y="4292601"/>
            <a:ext cx="7675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67" b="1" dirty="0">
                <a:latin typeface="Courier New" pitchFamily="49" charset="0"/>
                <a:cs typeface="Courier New" pitchFamily="49" charset="0"/>
              </a:rPr>
              <a:t>000100100001111100000000xxxxxxxx </a:t>
            </a:r>
            <a:r>
              <a:rPr lang="en-US" sz="3200" b="1" dirty="0">
                <a:latin typeface="+mj-lt"/>
                <a:cs typeface="Courier New" pitchFamily="49" charset="0"/>
                <a:sym typeface="Wingdings" pitchFamily="2" charset="2"/>
              </a:rPr>
              <a:t>↔</a:t>
            </a:r>
            <a:r>
              <a:rPr lang="en-US" sz="2667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endParaRPr lang="en-US" sz="2667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96731" y="5359398"/>
            <a:ext cx="3571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+mj-lt"/>
                <a:cs typeface="Courier New" pitchFamily="49" charset="0"/>
                <a:sym typeface="Wingdings" pitchFamily="2" charset="2"/>
              </a:rPr>
              <a:t>↔</a:t>
            </a:r>
            <a:r>
              <a:rPr lang="en-US" sz="2667" b="1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128.13.0.0/16</a:t>
            </a:r>
            <a:endParaRPr lang="en-US" sz="2667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806704" y="4380708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423829" y="43828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053683" y="43955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806704" y="5384008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423829" y="53861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053683" y="5398890"/>
            <a:ext cx="0" cy="56475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292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</a:t>
            </a:r>
            <a:r>
              <a:rPr lang="sr-Cyrl-RS" dirty="0" smtClean="0"/>
              <a:t>префикси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84094" y="1825625"/>
            <a:ext cx="1115568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sr-Latn-RS" sz="3733" dirty="0" smtClean="0"/>
              <a:t>IP </a:t>
            </a:r>
            <a:r>
              <a:rPr lang="sr-Cyrl-RS" sz="3733" dirty="0" smtClean="0"/>
              <a:t>адреса припада различитим префиксима</a:t>
            </a:r>
          </a:p>
          <a:p>
            <a:pPr>
              <a:spcBef>
                <a:spcPts val="0"/>
              </a:spcBef>
            </a:pPr>
            <a:r>
              <a:rPr lang="sr-Cyrl-RS" sz="3733" u="sng" dirty="0" smtClean="0"/>
              <a:t>Више специфичан префикс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Је дужи префикс, јер ближе одређује опсег око те адресе</a:t>
            </a:r>
            <a:endParaRPr lang="en-US" sz="3200" dirty="0"/>
          </a:p>
          <a:p>
            <a:pPr>
              <a:spcBef>
                <a:spcPts val="0"/>
              </a:spcBef>
            </a:pPr>
            <a:r>
              <a:rPr lang="sr-Cyrl-RS" sz="3733" u="sng" dirty="0" smtClean="0"/>
              <a:t>Мање специфичан префикс</a:t>
            </a:r>
            <a:endParaRPr lang="en-US" sz="3733" dirty="0"/>
          </a:p>
          <a:p>
            <a:pPr lvl="1">
              <a:spcBef>
                <a:spcPts val="0"/>
              </a:spcBef>
            </a:pPr>
            <a:r>
              <a:rPr lang="sr-Cyrl-RS" sz="3200" dirty="0" smtClean="0"/>
              <a:t>Је краћи префикс. Који је најмање специфичан</a:t>
            </a:r>
            <a:r>
              <a:rPr lang="en-US" sz="3200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8700033" y="5432259"/>
            <a:ext cx="3588996" cy="420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2667" dirty="0" smtClean="0"/>
              <a:t>Број адреса у префиксу</a:t>
            </a:r>
            <a:endParaRPr lang="en-US" sz="2667" dirty="0"/>
          </a:p>
        </p:txBody>
      </p:sp>
      <p:grpSp>
        <p:nvGrpSpPr>
          <p:cNvPr id="59" name="Group 58"/>
          <p:cNvGrpSpPr/>
          <p:nvPr/>
        </p:nvGrpSpPr>
        <p:grpSpPr>
          <a:xfrm>
            <a:off x="1234949" y="4742302"/>
            <a:ext cx="7725876" cy="762447"/>
            <a:chOff x="1647086" y="2724210"/>
            <a:chExt cx="5794407" cy="571835"/>
          </a:xfrm>
        </p:grpSpPr>
        <p:cxnSp>
          <p:nvCxnSpPr>
            <p:cNvPr id="27" name="Straight Connector 26"/>
            <p:cNvCxnSpPr/>
            <p:nvPr/>
          </p:nvCxnSpPr>
          <p:spPr>
            <a:xfrm>
              <a:off x="1647086" y="3219450"/>
              <a:ext cx="5737104" cy="0"/>
            </a:xfrm>
            <a:prstGeom prst="line">
              <a:avLst/>
            </a:prstGeom>
            <a:ln w="381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108497" y="3128017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4463804" y="3128650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5884170" y="3132331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7162130" y="3130020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943224" y="2733675"/>
              <a:ext cx="366927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/8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242960" y="2733675"/>
              <a:ext cx="496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/16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658124" y="2743200"/>
              <a:ext cx="496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/24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944722" y="2733675"/>
              <a:ext cx="496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/32</a:t>
              </a:r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1849969" y="3118552"/>
              <a:ext cx="0" cy="1637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1684696" y="2724210"/>
              <a:ext cx="366927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/0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133349" y="5529029"/>
            <a:ext cx="7728573" cy="541462"/>
            <a:chOff x="1570886" y="3866703"/>
            <a:chExt cx="5796430" cy="406096"/>
          </a:xfrm>
        </p:grpSpPr>
        <p:sp>
          <p:nvSpPr>
            <p:cNvPr id="71" name="TextBox 70"/>
            <p:cNvSpPr txBox="1"/>
            <p:nvPr/>
          </p:nvSpPr>
          <p:spPr>
            <a:xfrm flipH="1">
              <a:off x="6977545" y="3872978"/>
              <a:ext cx="389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0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flipH="1">
              <a:off x="5657952" y="3895725"/>
              <a:ext cx="389771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8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 flipH="1">
              <a:off x="4236868" y="3866703"/>
              <a:ext cx="51119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16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 flipH="1">
              <a:off x="2813498" y="3893937"/>
              <a:ext cx="51119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24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 flipH="1">
              <a:off x="1570886" y="3891312"/>
              <a:ext cx="511198" cy="3770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67" dirty="0"/>
                <a:t>2</a:t>
              </a:r>
              <a:r>
                <a:rPr lang="en-US" sz="3733" baseline="30000" dirty="0"/>
                <a:t>32</a:t>
              </a: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1357826" y="6082471"/>
            <a:ext cx="7395453" cy="584775"/>
            <a:chOff x="1371600" y="3657023"/>
            <a:chExt cx="5546590" cy="438581"/>
          </a:xfrm>
        </p:grpSpPr>
        <p:cxnSp>
          <p:nvCxnSpPr>
            <p:cNvPr id="78" name="Straight Arrow Connector 77"/>
            <p:cNvCxnSpPr/>
            <p:nvPr/>
          </p:nvCxnSpPr>
          <p:spPr>
            <a:xfrm flipH="1">
              <a:off x="1371600" y="3867150"/>
              <a:ext cx="818106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2189706" y="3657023"/>
              <a:ext cx="1008930" cy="4385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sr-Cyrl-RS" sz="3200" dirty="0" smtClean="0"/>
                <a:t>Мање </a:t>
              </a:r>
              <a:endParaRPr lang="en-US" sz="3200" dirty="0"/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6100084" y="3884659"/>
              <a:ext cx="818106" cy="0"/>
            </a:xfrm>
            <a:prstGeom prst="straightConnector1">
              <a:avLst/>
            </a:prstGeom>
            <a:ln w="28575">
              <a:solidFill>
                <a:schemeClr val="accent3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 flipH="1">
              <a:off x="3606119" y="3657023"/>
              <a:ext cx="2509341" cy="4385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sr-Cyrl-RS" sz="3200" dirty="0" smtClean="0"/>
                <a:t>Више специфичан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17229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Мрежни слој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Прослеђивање у </a:t>
            </a:r>
            <a:r>
              <a:rPr lang="en-US" dirty="0" smtClean="0"/>
              <a:t>IP</a:t>
            </a:r>
            <a:r>
              <a:rPr lang="sr-Cyrl-RS" dirty="0" smtClean="0"/>
              <a:t> протоколу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</a:t>
            </a:r>
            <a:r>
              <a:rPr lang="sr-Cyrl-RS" dirty="0" smtClean="0"/>
              <a:t>прослеђивање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1" y="1825625"/>
            <a:ext cx="1130628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r-Cyrl-RS" sz="3733" dirty="0" smtClean="0"/>
              <a:t>Све </a:t>
            </a:r>
            <a:r>
              <a:rPr lang="en-US" sz="3733" dirty="0" smtClean="0"/>
              <a:t>IP</a:t>
            </a:r>
            <a:r>
              <a:rPr lang="sr-Cyrl-RS" sz="3733" dirty="0" smtClean="0"/>
              <a:t> адресе једне мреже</a:t>
            </a:r>
            <a:r>
              <a:rPr lang="en-US" sz="3733" dirty="0" smtClean="0"/>
              <a:t> </a:t>
            </a:r>
            <a:r>
              <a:rPr lang="sr-Cyrl-RS" sz="3733" dirty="0" smtClean="0"/>
              <a:t>припадају истом префиксу</a:t>
            </a:r>
            <a:endParaRPr lang="en-US" sz="3733" dirty="0"/>
          </a:p>
          <a:p>
            <a:pPr>
              <a:lnSpc>
                <a:spcPct val="90000"/>
              </a:lnSpc>
            </a:pPr>
            <a:r>
              <a:rPr lang="sr-Cyrl-RS" sz="3733" dirty="0" smtClean="0"/>
              <a:t>Сваки усмеривач поседује табелу уређених парова облика (префикс, следећи чвор – хоп)</a:t>
            </a:r>
          </a:p>
          <a:p>
            <a:pPr>
              <a:lnSpc>
                <a:spcPct val="90000"/>
              </a:lnSpc>
            </a:pPr>
            <a:r>
              <a:rPr lang="sr-Cyrl-RS" sz="3733" dirty="0" smtClean="0"/>
              <a:t>Зашто не (циљна адреса, следећи чвор)</a:t>
            </a:r>
            <a:r>
              <a:rPr lang="en-US" sz="3733" dirty="0"/>
              <a:t>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24</a:t>
            </a:fld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4061448" y="4303272"/>
            <a:ext cx="4069104" cy="1107065"/>
            <a:chOff x="797598" y="3581951"/>
            <a:chExt cx="3051828" cy="830299"/>
          </a:xfrm>
        </p:grpSpPr>
        <p:grpSp>
          <p:nvGrpSpPr>
            <p:cNvPr id="7" name="Group 6"/>
            <p:cNvGrpSpPr/>
            <p:nvPr/>
          </p:nvGrpSpPr>
          <p:grpSpPr>
            <a:xfrm>
              <a:off x="797598" y="3630514"/>
              <a:ext cx="3051828" cy="727098"/>
              <a:chOff x="988750" y="3097445"/>
              <a:chExt cx="3870326" cy="922105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988750" y="3097445"/>
                <a:ext cx="3870326" cy="922105"/>
                <a:chOff x="-241303" y="3258897"/>
                <a:chExt cx="3870326" cy="922105"/>
              </a:xfrm>
            </p:grpSpPr>
            <p:pic>
              <p:nvPicPr>
                <p:cNvPr id="13" name="Picture 12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59678" y="3258897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4" name="Picture 13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0497" y="380368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5" name="Straight Connector 14"/>
                <p:cNvCxnSpPr>
                  <a:stCxn id="13" idx="3"/>
                  <a:endCxn id="17" idx="1"/>
                </p:cNvCxnSpPr>
                <p:nvPr/>
              </p:nvCxnSpPr>
              <p:spPr>
                <a:xfrm>
                  <a:off x="2128041" y="3441213"/>
                  <a:ext cx="632619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>
                  <a:stCxn id="9" idx="3"/>
                  <a:endCxn id="14" idx="1"/>
                </p:cNvCxnSpPr>
                <p:nvPr/>
              </p:nvCxnSpPr>
              <p:spPr>
                <a:xfrm>
                  <a:off x="2046404" y="3985996"/>
                  <a:ext cx="684093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7" name="Picture 16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0660" y="325889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8" name="Picture 17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81637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9" name="Straight Connector 18"/>
                <p:cNvCxnSpPr>
                  <a:stCxn id="21" idx="3"/>
                  <a:endCxn id="13" idx="1"/>
                </p:cNvCxnSpPr>
                <p:nvPr/>
              </p:nvCxnSpPr>
              <p:spPr>
                <a:xfrm flipV="1">
                  <a:off x="627060" y="3441213"/>
                  <a:ext cx="632618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>
                  <a:stCxn id="18" idx="3"/>
                  <a:endCxn id="9" idx="1"/>
                </p:cNvCxnSpPr>
                <p:nvPr/>
              </p:nvCxnSpPr>
              <p:spPr>
                <a:xfrm flipV="1">
                  <a:off x="627060" y="3985996"/>
                  <a:ext cx="550981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1" name="Picture 20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27158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9" name="Picture 8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8094" y="364222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" name="Straight Connector 9"/>
              <p:cNvCxnSpPr/>
              <p:nvPr/>
            </p:nvCxnSpPr>
            <p:spPr>
              <a:xfrm flipV="1">
                <a:off x="1856116" y="3457406"/>
                <a:ext cx="633615" cy="2098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flipV="1">
                <a:off x="3260328" y="3457406"/>
                <a:ext cx="730385" cy="2573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9" idx="0"/>
              </p:cNvCxnSpPr>
              <p:nvPr/>
            </p:nvCxnSpPr>
            <p:spPr>
              <a:xfrm flipH="1" flipV="1">
                <a:off x="2842275" y="3474767"/>
                <a:ext cx="1" cy="16746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>
              <a:off x="3366321" y="3586631"/>
              <a:ext cx="282289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D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131219" y="4042649"/>
              <a:ext cx="257042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C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004824" y="4079851"/>
              <a:ext cx="259447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B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04824" y="3581951"/>
              <a:ext cx="270266" cy="3323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lIns="60960" tIns="0" rIns="60960" bIns="0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3200" dirty="0"/>
                <a:t>A</a:t>
              </a:r>
            </a:p>
          </p:txBody>
        </p:sp>
      </p:grpSp>
      <p:sp>
        <p:nvSpPr>
          <p:cNvPr id="29" name="Rounded Rectangular Callout 28"/>
          <p:cNvSpPr/>
          <p:nvPr/>
        </p:nvSpPr>
        <p:spPr>
          <a:xfrm flipV="1">
            <a:off x="2220042" y="5513547"/>
            <a:ext cx="3619567" cy="1285760"/>
          </a:xfrm>
          <a:prstGeom prst="wedgeRoundRectCallout">
            <a:avLst>
              <a:gd name="adj1" fmla="val 49447"/>
              <a:gd name="adj2" fmla="val 115623"/>
              <a:gd name="adj3" fmla="val 16667"/>
            </a:avLst>
          </a:prstGeom>
          <a:solidFill>
            <a:srgbClr val="FFEFF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8911748"/>
              </p:ext>
            </p:extLst>
          </p:nvPr>
        </p:nvGraphicFramePr>
        <p:xfrm>
          <a:off x="2320087" y="5544752"/>
          <a:ext cx="3413739" cy="124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0155"/>
                <a:gridCol w="1393584"/>
              </a:tblGrid>
              <a:tr h="360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Prefix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Next Hop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</a:tr>
              <a:tr h="360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192.24.0.0/18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</a:tr>
              <a:tr h="3606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192.24.12.0/22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FF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099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Најдужи одговарајући префикс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Префикси у табели се могу преклапати</a:t>
            </a:r>
            <a:r>
              <a:rPr lang="en-US" sz="3733" dirty="0" smtClean="0"/>
              <a:t>!</a:t>
            </a:r>
            <a:endParaRPr lang="en-US" sz="2133" dirty="0"/>
          </a:p>
          <a:p>
            <a:r>
              <a:rPr lang="sr-Cyrl-RS" sz="3733" u="sng" dirty="0" smtClean="0"/>
              <a:t>Правило најдужег одговарајућег префикса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За сваки пакет, пронаћи најдужи префикс који садржи циљну адресу, односно најспецифичнији префикс</a:t>
            </a:r>
            <a:endParaRPr lang="en-US" sz="3200" dirty="0"/>
          </a:p>
          <a:p>
            <a:pPr lvl="1"/>
            <a:r>
              <a:rPr lang="sr-Cyrl-RS" sz="3200" dirty="0" smtClean="0"/>
              <a:t>Проследити пакет чвору који одговара том префиксу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38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Најдужи одговарајући префикс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529702"/>
              </p:ext>
            </p:extLst>
          </p:nvPr>
        </p:nvGraphicFramePr>
        <p:xfrm>
          <a:off x="1206500" y="2336800"/>
          <a:ext cx="4152898" cy="141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7569"/>
                <a:gridCol w="1695329"/>
              </a:tblGrid>
              <a:tr h="4603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Prefix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Next Hop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1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192.24.0.0/18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80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192.24.12.0/22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0960" marR="60960" marT="24384" marB="24384" anchor="ctr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7128133" y="1815069"/>
            <a:ext cx="3559526" cy="3939064"/>
            <a:chOff x="5172076" y="1370826"/>
            <a:chExt cx="2669644" cy="2954298"/>
          </a:xfrm>
        </p:grpSpPr>
        <p:sp>
          <p:nvSpPr>
            <p:cNvPr id="7" name="Rectangle 6"/>
            <p:cNvSpPr/>
            <p:nvPr/>
          </p:nvSpPr>
          <p:spPr>
            <a:xfrm>
              <a:off x="5172076" y="1647825"/>
              <a:ext cx="1619250" cy="23812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64648" y="4048125"/>
              <a:ext cx="1127954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US" sz="2400" dirty="0"/>
                <a:t>192.24.0.0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46285" y="1370826"/>
              <a:ext cx="1477808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bIns="0" rtlCol="0">
              <a:spAutoFit/>
            </a:bodyPr>
            <a:lstStyle/>
            <a:p>
              <a:r>
                <a:rPr lang="en-US" sz="2400" dirty="0"/>
                <a:t>192.24.63.255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33453" y="1810284"/>
              <a:ext cx="460703" cy="31162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rtlCol="0">
              <a:spAutoFit/>
            </a:bodyPr>
            <a:lstStyle/>
            <a:p>
              <a:r>
                <a:rPr lang="en-US" sz="2400" dirty="0"/>
                <a:t>/18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72076" y="2486025"/>
              <a:ext cx="2619374" cy="600075"/>
            </a:xfrm>
            <a:prstGeom prst="rect">
              <a:avLst/>
            </a:prstGeom>
            <a:solidFill>
              <a:srgbClr val="FFDDF9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251984" y="2627172"/>
              <a:ext cx="460703" cy="311623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tIns="0" rtlCol="0">
              <a:spAutoFit/>
            </a:bodyPr>
            <a:lstStyle/>
            <a:p>
              <a:r>
                <a:rPr lang="en-US" sz="2400" dirty="0"/>
                <a:t>/22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346097" y="2947600"/>
              <a:ext cx="1106072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dirty="0"/>
                <a:t>192.24.12.0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340849" y="2347525"/>
              <a:ext cx="133930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400" dirty="0"/>
                <a:t>192.24.15.255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V="1">
              <a:off x="7351310" y="3462562"/>
              <a:ext cx="0" cy="54292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790711" y="3974842"/>
              <a:ext cx="105100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r-Latn-RS" sz="2400" dirty="0" smtClean="0"/>
                <a:t>IP </a:t>
              </a:r>
              <a:r>
                <a:rPr lang="sr-Cyrl-RS" sz="2400" dirty="0" smtClean="0"/>
                <a:t>адреса</a:t>
              </a:r>
              <a:endParaRPr lang="en-US" sz="2400" dirty="0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flipV="1">
            <a:off x="5359399" y="2184402"/>
            <a:ext cx="1768731" cy="15239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359399" y="3702050"/>
            <a:ext cx="1768731" cy="1657351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041401" y="4345740"/>
            <a:ext cx="300915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192.24.6.0      </a:t>
            </a:r>
            <a:r>
              <a:rPr lang="en-US" sz="3200" dirty="0">
                <a:sym typeface="Wingdings" pitchFamily="2" charset="2"/>
              </a:rPr>
              <a:t> </a:t>
            </a:r>
          </a:p>
          <a:p>
            <a:r>
              <a:rPr lang="en-US" sz="3200" dirty="0">
                <a:sym typeface="Wingdings" pitchFamily="2" charset="2"/>
              </a:rPr>
              <a:t>192.24.14.32  </a:t>
            </a:r>
          </a:p>
          <a:p>
            <a:r>
              <a:rPr lang="en-US" sz="3200" dirty="0">
                <a:sym typeface="Wingdings" pitchFamily="2" charset="2"/>
              </a:rPr>
              <a:t>192.24.54.0    </a:t>
            </a:r>
            <a:endParaRPr lang="en-US" sz="3200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9652000" y="2694337"/>
            <a:ext cx="239544" cy="607663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156194" y="1814077"/>
            <a:ext cx="2276585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Cyrl-RS" sz="2667" dirty="0" smtClean="0"/>
              <a:t>Специфичнији</a:t>
            </a:r>
            <a:endParaRPr lang="en-US" sz="2667" dirty="0"/>
          </a:p>
        </p:txBody>
      </p:sp>
      <p:sp>
        <p:nvSpPr>
          <p:cNvPr id="3" name="TextBox 2"/>
          <p:cNvSpPr txBox="1"/>
          <p:nvPr/>
        </p:nvSpPr>
        <p:spPr>
          <a:xfrm>
            <a:off x="7757379" y="4612479"/>
            <a:ext cx="98265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/>
              <a:t>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16304" y="3417088"/>
            <a:ext cx="98265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16303" y="2349715"/>
            <a:ext cx="982651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967341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Најдужи одговарајући префикс 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11887201" cy="4470400"/>
          </a:xfrm>
        </p:spPr>
        <p:txBody>
          <a:bodyPr>
            <a:normAutofit/>
          </a:bodyPr>
          <a:lstStyle/>
          <a:p>
            <a:r>
              <a:rPr lang="sr-Cyrl-RS" dirty="0" smtClean="0"/>
              <a:t>Могу да пруже подразумевано понашање, са мање специфичним префиксом</a:t>
            </a:r>
            <a:endParaRPr lang="en-US" dirty="0" smtClean="0"/>
          </a:p>
          <a:p>
            <a:r>
              <a:rPr lang="sr-Cyrl-RS" dirty="0" smtClean="0"/>
              <a:t>Могу да пруже специјално понашање, са специфичнијим префиксом</a:t>
            </a:r>
            <a:endParaRPr lang="en-US" dirty="0" smtClean="0"/>
          </a:p>
          <a:p>
            <a:pPr lvl="1"/>
            <a:r>
              <a:rPr lang="sr-Cyrl-RS" dirty="0" smtClean="0"/>
              <a:t>Због перформанси, сигурности итд. </a:t>
            </a:r>
          </a:p>
          <a:p>
            <a:r>
              <a:rPr lang="sr-Cyrl-RS" dirty="0" smtClean="0"/>
              <a:t>Огромна табела је распарчана хијерахијски на велики број усмеривача</a:t>
            </a:r>
          </a:p>
          <a:p>
            <a:pPr lvl="1"/>
            <a:r>
              <a:rPr lang="sr-Cyrl-RS" dirty="0" smtClean="0"/>
              <a:t>Компактније табеле </a:t>
            </a:r>
            <a:r>
              <a:rPr lang="sr-Cyrl-RS" dirty="0" smtClean="0">
                <a:sym typeface="Wingdings" panose="05000000000000000000" pitchFamily="2" charset="2"/>
              </a:rPr>
              <a:t>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sr-Cyrl-RS" dirty="0" smtClean="0">
                <a:sym typeface="Wingdings" panose="05000000000000000000" pitchFamily="2" charset="2"/>
              </a:rPr>
              <a:t>подразумеваније (мање ефикасно, сигурно, ...) понашање</a:t>
            </a:r>
          </a:p>
          <a:p>
            <a:pPr lvl="1"/>
            <a:r>
              <a:rPr lang="sr-Cyrl-RS" dirty="0" smtClean="0"/>
              <a:t>Веће табеле </a:t>
            </a:r>
            <a:r>
              <a:rPr lang="sr-Cyrl-RS" dirty="0" smtClean="0">
                <a:sym typeface="Wingdings" panose="05000000000000000000" pitchFamily="2" charset="2"/>
              </a:rPr>
              <a:t>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sr-Cyrl-RS" dirty="0" smtClean="0">
                <a:sym typeface="Wingdings" panose="05000000000000000000" pitchFamily="2" charset="2"/>
              </a:rPr>
              <a:t>специфичније (ефикасније, сигурније,...) понашање</a:t>
            </a:r>
          </a:p>
          <a:p>
            <a:pPr lvl="1"/>
            <a:r>
              <a:rPr lang="sr-Cyrl-RS" u="sng" dirty="0" smtClean="0">
                <a:sym typeface="Wingdings" panose="05000000000000000000" pitchFamily="2" charset="2"/>
              </a:rPr>
              <a:t>Ово је компромис између временске и просторне сложености </a:t>
            </a:r>
            <a:br>
              <a:rPr lang="sr-Cyrl-RS" u="sng" dirty="0" smtClean="0">
                <a:sym typeface="Wingdings" panose="05000000000000000000" pitchFamily="2" charset="2"/>
              </a:rPr>
            </a:br>
            <a:r>
              <a:rPr lang="sr-Cyrl-RS" u="sng" dirty="0" smtClean="0">
                <a:sym typeface="Wingdings" panose="05000000000000000000" pitchFamily="2" charset="2"/>
              </a:rPr>
              <a:t>који стално срећемо у рачунарству!</a:t>
            </a:r>
            <a:endParaRPr lang="sr-Cyrl-RS" u="sng" dirty="0" smtClean="0"/>
          </a:p>
          <a:p>
            <a:pPr lvl="1"/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57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</a:t>
            </a:r>
            <a:endParaRPr lang="sr-Latn-R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 smtClean="0"/>
              <a:t>Преглед</a:t>
            </a:r>
            <a:endParaRPr lang="sr-Latn-R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31948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 и прослеђивање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r-Cyrl-RS" sz="3733" u="sng" dirty="0" smtClean="0"/>
              <a:t>Прослеђивање</a:t>
            </a:r>
            <a:r>
              <a:rPr lang="en-US" sz="3733" dirty="0" smtClean="0"/>
              <a:t> </a:t>
            </a:r>
            <a:r>
              <a:rPr lang="sr-Cyrl-RS" sz="3733" dirty="0" smtClean="0"/>
              <a:t>је процес слања пакета суседним чворовима</a:t>
            </a:r>
          </a:p>
        </p:txBody>
      </p:sp>
      <p:sp>
        <p:nvSpPr>
          <p:cNvPr id="30" name="Content Placeholder 29"/>
          <p:cNvSpPr>
            <a:spLocks noGrp="1"/>
          </p:cNvSpPr>
          <p:nvPr>
            <p:ph sz="half" idx="2"/>
          </p:nvPr>
        </p:nvSpPr>
        <p:spPr>
          <a:xfrm>
            <a:off x="5617939" y="1816605"/>
            <a:ext cx="6276627" cy="4351338"/>
          </a:xfrm>
        </p:spPr>
        <p:txBody>
          <a:bodyPr>
            <a:normAutofit/>
          </a:bodyPr>
          <a:lstStyle/>
          <a:p>
            <a:r>
              <a:rPr lang="sr-Cyrl-RS" sz="3700" u="sng" dirty="0" smtClean="0"/>
              <a:t>Рутирање</a:t>
            </a:r>
            <a:r>
              <a:rPr lang="en-US" sz="3700" dirty="0" smtClean="0"/>
              <a:t> </a:t>
            </a:r>
            <a:r>
              <a:rPr lang="sr-Cyrl-RS" sz="3700" dirty="0" smtClean="0"/>
              <a:t>је процес одређивања путања којима ће се прослеђивање вршити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016516" y="4314413"/>
            <a:ext cx="4341469" cy="1797331"/>
            <a:chOff x="988750" y="2745188"/>
            <a:chExt cx="3870326" cy="1274362"/>
          </a:xfrm>
        </p:grpSpPr>
        <p:grpSp>
          <p:nvGrpSpPr>
            <p:cNvPr id="6" name="Group 5"/>
            <p:cNvGrpSpPr/>
            <p:nvPr/>
          </p:nvGrpSpPr>
          <p:grpSpPr>
            <a:xfrm>
              <a:off x="988750" y="3097445"/>
              <a:ext cx="3870326" cy="922105"/>
              <a:chOff x="988750" y="3097445"/>
              <a:chExt cx="3870326" cy="922105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988750" y="3097445"/>
                <a:ext cx="3870326" cy="922105"/>
                <a:chOff x="-241303" y="3258897"/>
                <a:chExt cx="3870326" cy="922105"/>
              </a:xfrm>
            </p:grpSpPr>
            <p:pic>
              <p:nvPicPr>
                <p:cNvPr id="12" name="Picture 11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59678" y="3258897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3" name="Picture 12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0497" y="380368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4" name="Straight Connector 13"/>
                <p:cNvCxnSpPr>
                  <a:stCxn id="12" idx="3"/>
                  <a:endCxn id="16" idx="1"/>
                </p:cNvCxnSpPr>
                <p:nvPr/>
              </p:nvCxnSpPr>
              <p:spPr>
                <a:xfrm>
                  <a:off x="2128041" y="3441213"/>
                  <a:ext cx="632619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>
                  <a:stCxn id="8" idx="3"/>
                  <a:endCxn id="13" idx="1"/>
                </p:cNvCxnSpPr>
                <p:nvPr/>
              </p:nvCxnSpPr>
              <p:spPr>
                <a:xfrm>
                  <a:off x="2046404" y="3985996"/>
                  <a:ext cx="684093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6" name="Picture 15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0660" y="325889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7" name="Picture 16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81637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8" name="Straight Connector 17"/>
                <p:cNvCxnSpPr>
                  <a:stCxn id="20" idx="3"/>
                  <a:endCxn id="12" idx="1"/>
                </p:cNvCxnSpPr>
                <p:nvPr/>
              </p:nvCxnSpPr>
              <p:spPr>
                <a:xfrm flipV="1">
                  <a:off x="627060" y="3441213"/>
                  <a:ext cx="632618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>
                  <a:stCxn id="17" idx="3"/>
                  <a:endCxn id="8" idx="1"/>
                </p:cNvCxnSpPr>
                <p:nvPr/>
              </p:nvCxnSpPr>
              <p:spPr>
                <a:xfrm flipV="1">
                  <a:off x="627060" y="3985996"/>
                  <a:ext cx="550981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" name="Picture 19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27158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8" name="Picture 7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8094" y="364222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9" name="Straight Connector 8"/>
              <p:cNvCxnSpPr/>
              <p:nvPr/>
            </p:nvCxnSpPr>
            <p:spPr>
              <a:xfrm flipV="1">
                <a:off x="1856116" y="3457406"/>
                <a:ext cx="633615" cy="2098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3260328" y="3457406"/>
                <a:ext cx="730385" cy="2573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stCxn id="8" idx="0"/>
              </p:cNvCxnSpPr>
              <p:nvPr/>
            </p:nvCxnSpPr>
            <p:spPr>
              <a:xfrm flipH="1" flipV="1">
                <a:off x="2842275" y="3474767"/>
                <a:ext cx="1" cy="16746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Rounded Rectangular Callout 22"/>
            <p:cNvSpPr/>
            <p:nvPr/>
          </p:nvSpPr>
          <p:spPr>
            <a:xfrm>
              <a:off x="1425179" y="2745188"/>
              <a:ext cx="1417098" cy="210449"/>
            </a:xfrm>
            <a:prstGeom prst="wedgeRoundRectCallout">
              <a:avLst>
                <a:gd name="adj1" fmla="val 38214"/>
                <a:gd name="adj2" fmla="val 99593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sr-Cyrl-RS" sz="1867" dirty="0" smtClean="0">
                  <a:solidFill>
                    <a:schemeClr val="tx1"/>
                  </a:solidFill>
                </a:rPr>
                <a:t>Прослеђивање</a:t>
              </a:r>
              <a:endParaRPr lang="en-US" sz="1867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Arrow Connector 27"/>
            <p:cNvCxnSpPr>
              <a:stCxn id="24" idx="3"/>
            </p:cNvCxnSpPr>
            <p:nvPr/>
          </p:nvCxnSpPr>
          <p:spPr>
            <a:xfrm flipV="1">
              <a:off x="3909659" y="2955640"/>
              <a:ext cx="304796" cy="4854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886202" y="2866950"/>
              <a:ext cx="1023456" cy="2744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133" dirty="0">
                  <a:solidFill>
                    <a:schemeClr val="tx1"/>
                  </a:solidFill>
                </a:rPr>
                <a:t>packet</a:t>
              </a:r>
              <a:endParaRPr lang="en-US" sz="1867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539707" y="4058067"/>
            <a:ext cx="4433089" cy="1799677"/>
            <a:chOff x="988750" y="2669792"/>
            <a:chExt cx="3870326" cy="1349758"/>
          </a:xfrm>
        </p:grpSpPr>
        <p:grpSp>
          <p:nvGrpSpPr>
            <p:cNvPr id="32" name="Group 31"/>
            <p:cNvGrpSpPr/>
            <p:nvPr/>
          </p:nvGrpSpPr>
          <p:grpSpPr>
            <a:xfrm>
              <a:off x="988750" y="3097445"/>
              <a:ext cx="3870326" cy="922105"/>
              <a:chOff x="988750" y="3097445"/>
              <a:chExt cx="3870326" cy="922105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988750" y="3097445"/>
                <a:ext cx="3870326" cy="922105"/>
                <a:chOff x="-241303" y="3258897"/>
                <a:chExt cx="3870326" cy="922105"/>
              </a:xfrm>
            </p:grpSpPr>
            <p:pic>
              <p:nvPicPr>
                <p:cNvPr id="41" name="Picture 40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59678" y="3258897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2" name="Picture 41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0497" y="380368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43" name="Straight Connector 42"/>
                <p:cNvCxnSpPr>
                  <a:stCxn id="41" idx="3"/>
                  <a:endCxn id="45" idx="1"/>
                </p:cNvCxnSpPr>
                <p:nvPr/>
              </p:nvCxnSpPr>
              <p:spPr>
                <a:xfrm>
                  <a:off x="2128041" y="3441213"/>
                  <a:ext cx="632619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>
                  <a:stCxn id="37" idx="3"/>
                  <a:endCxn id="42" idx="1"/>
                </p:cNvCxnSpPr>
                <p:nvPr/>
              </p:nvCxnSpPr>
              <p:spPr>
                <a:xfrm>
                  <a:off x="2046404" y="3985996"/>
                  <a:ext cx="684093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45" name="Picture 44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0660" y="325889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45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81637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47" name="Straight Connector 46"/>
                <p:cNvCxnSpPr>
                  <a:stCxn id="49" idx="3"/>
                  <a:endCxn id="41" idx="1"/>
                </p:cNvCxnSpPr>
                <p:nvPr/>
              </p:nvCxnSpPr>
              <p:spPr>
                <a:xfrm flipV="1">
                  <a:off x="627060" y="3441213"/>
                  <a:ext cx="632618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/>
                <p:cNvCxnSpPr>
                  <a:stCxn id="46" idx="3"/>
                  <a:endCxn id="37" idx="1"/>
                </p:cNvCxnSpPr>
                <p:nvPr/>
              </p:nvCxnSpPr>
              <p:spPr>
                <a:xfrm flipV="1">
                  <a:off x="627060" y="3985996"/>
                  <a:ext cx="550981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49" name="Picture 48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27158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37" name="Picture 3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8094" y="364222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38" name="Straight Connector 37"/>
              <p:cNvCxnSpPr/>
              <p:nvPr/>
            </p:nvCxnSpPr>
            <p:spPr>
              <a:xfrm flipV="1">
                <a:off x="1856116" y="3457406"/>
                <a:ext cx="633615" cy="2098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3260328" y="3457406"/>
                <a:ext cx="730385" cy="2573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stCxn id="37" idx="0"/>
              </p:cNvCxnSpPr>
              <p:nvPr/>
            </p:nvCxnSpPr>
            <p:spPr>
              <a:xfrm flipH="1" flipV="1">
                <a:off x="2842275" y="3474767"/>
                <a:ext cx="1" cy="16746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Rounded Rectangular Callout 32"/>
            <p:cNvSpPr/>
            <p:nvPr/>
          </p:nvSpPr>
          <p:spPr>
            <a:xfrm>
              <a:off x="3276599" y="2669792"/>
              <a:ext cx="1431214" cy="282959"/>
            </a:xfrm>
            <a:prstGeom prst="wedgeRoundRectCallout">
              <a:avLst>
                <a:gd name="adj1" fmla="val 34229"/>
                <a:gd name="adj2" fmla="val 93343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sr-Cyrl-RS" sz="1867" dirty="0" smtClean="0">
                  <a:solidFill>
                    <a:schemeClr val="tx1"/>
                  </a:solidFill>
                </a:rPr>
                <a:t>Којим путем</a:t>
              </a:r>
              <a:r>
                <a:rPr lang="en-US" sz="1867" dirty="0" smtClean="0">
                  <a:solidFill>
                    <a:schemeClr val="tx1"/>
                  </a:solidFill>
                </a:rPr>
                <a:t>?</a:t>
              </a:r>
              <a:endParaRPr lang="en-US" sz="1867" dirty="0">
                <a:solidFill>
                  <a:schemeClr val="tx1"/>
                </a:solidFill>
              </a:endParaRPr>
            </a:p>
          </p:txBody>
        </p:sp>
        <p:sp>
          <p:nvSpPr>
            <p:cNvPr id="35" name="Rounded Rectangular Callout 34"/>
            <p:cNvSpPr/>
            <p:nvPr/>
          </p:nvSpPr>
          <p:spPr>
            <a:xfrm>
              <a:off x="1091238" y="2695173"/>
              <a:ext cx="1326650" cy="257578"/>
            </a:xfrm>
            <a:prstGeom prst="wedgeRoundRectCallout">
              <a:avLst>
                <a:gd name="adj1" fmla="val -7227"/>
                <a:gd name="adj2" fmla="val 102718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sr-Cyrl-RS" sz="1867" dirty="0" smtClean="0">
                  <a:solidFill>
                    <a:schemeClr val="tx1"/>
                  </a:solidFill>
                </a:rPr>
                <a:t>Којим путем</a:t>
              </a:r>
              <a:r>
                <a:rPr lang="en-US" sz="1867" dirty="0" smtClean="0">
                  <a:solidFill>
                    <a:schemeClr val="tx1"/>
                  </a:solidFill>
                </a:rPr>
                <a:t>?</a:t>
              </a:r>
              <a:endParaRPr lang="en-US" sz="1867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29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0900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Шта ће нам мрежни слој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dirty="0" smtClean="0"/>
              <a:t>Већ можемо да изградимо мрежу употребом веза и скретница...</a:t>
            </a:r>
            <a:endParaRPr lang="en-US" sz="3733" dirty="0"/>
          </a:p>
        </p:txBody>
      </p:sp>
      <p:grpSp>
        <p:nvGrpSpPr>
          <p:cNvPr id="23" name="Group 22"/>
          <p:cNvGrpSpPr/>
          <p:nvPr/>
        </p:nvGrpSpPr>
        <p:grpSpPr>
          <a:xfrm>
            <a:off x="1415152" y="3414759"/>
            <a:ext cx="5160435" cy="1217520"/>
            <a:chOff x="988750" y="3097445"/>
            <a:chExt cx="3870326" cy="913140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13140"/>
              <a:chOff x="-241303" y="3258897"/>
              <a:chExt cx="3870326" cy="913140"/>
            </a:xfrm>
          </p:grpSpPr>
          <p:pic>
            <p:nvPicPr>
              <p:cNvPr id="10" name="Picture 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10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2" name="Straight Connector 11"/>
              <p:cNvCxnSpPr>
                <a:stCxn id="10" idx="3"/>
                <a:endCxn id="14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>
                <a:stCxn id="19" idx="3"/>
                <a:endCxn id="11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4" name="Picture 13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5" name="Picture 14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07406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6" name="Straight Connector 15"/>
              <p:cNvCxnSpPr>
                <a:endCxn id="10" idx="1"/>
              </p:cNvCxnSpPr>
              <p:nvPr/>
            </p:nvCxnSpPr>
            <p:spPr>
              <a:xfrm>
                <a:off x="627060" y="3441212"/>
                <a:ext cx="632618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15" idx="3"/>
                <a:endCxn id="19" idx="1"/>
              </p:cNvCxnSpPr>
              <p:nvPr/>
            </p:nvCxnSpPr>
            <p:spPr>
              <a:xfrm flipV="1">
                <a:off x="627060" y="3985996"/>
                <a:ext cx="550981" cy="372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8" name="Picture 17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9" name="Picture 18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" name="Straight Connector 19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9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68471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Циљеви рутирања</a:t>
            </a:r>
            <a:endParaRPr lang="en-US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672534"/>
              </p:ext>
            </p:extLst>
          </p:nvPr>
        </p:nvGraphicFramePr>
        <p:xfrm>
          <a:off x="838200" y="2248049"/>
          <a:ext cx="10500360" cy="2633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0007"/>
                <a:gridCol w="7530353"/>
              </a:tblGrid>
              <a:tr h="438912"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Својство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Значење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26619" marR="126619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Тачност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Проналази путању која ради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Ефикасност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Рационално троши проток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Равноправност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Подједнака</a:t>
                      </a:r>
                      <a:r>
                        <a:rPr lang="sr-Cyrl-RS" sz="24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права чворова, н</a:t>
                      </a:r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е изгладњује</a:t>
                      </a:r>
                      <a:r>
                        <a:rPr lang="sr-Cyrl-RS" sz="24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неке чворове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Брза конвергенција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Брз опоравак након промена (отказа,</a:t>
                      </a:r>
                      <a:r>
                        <a:rPr lang="sr-Cyrl-RS" sz="24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нових чворова)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Скалабилност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Ради добро и када мрежа (број</a:t>
                      </a:r>
                      <a:r>
                        <a:rPr lang="sr-Cyrl-RS" sz="24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 чворова, веза, ...) </a:t>
                      </a:r>
                      <a:r>
                        <a:rPr lang="sr-Cyrl-RS" sz="24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+mn-lt"/>
                          <a:cs typeface="Arial" pitchFamily="34" charset="0"/>
                        </a:rPr>
                        <a:t>расте</a:t>
                      </a:r>
                      <a:endParaRPr lang="en-US" sz="24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60960" marR="60960" marT="36576" marB="36576">
                    <a:lnL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68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Рутирање са најкраћим путевима (најмањим трошком)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1356489" cy="4775200"/>
          </a:xfrm>
        </p:spPr>
        <p:txBody>
          <a:bodyPr>
            <a:normAutofit/>
          </a:bodyPr>
          <a:lstStyle/>
          <a:p>
            <a:r>
              <a:rPr lang="sr-Cyrl-RS" sz="3733" spc="-27" dirty="0" smtClean="0"/>
              <a:t>Који пут је најбољи</a:t>
            </a:r>
            <a:r>
              <a:rPr lang="en-US" sz="3733" spc="-27" dirty="0" smtClean="0"/>
              <a:t>?</a:t>
            </a:r>
          </a:p>
          <a:p>
            <a:pPr lvl="1"/>
            <a:r>
              <a:rPr lang="sr-Cyrl-RS" sz="3333" spc="-27" dirty="0" smtClean="0"/>
              <a:t>Мора се прво дефинисати према чему најбољи:</a:t>
            </a:r>
            <a:br>
              <a:rPr lang="sr-Cyrl-RS" sz="3333" spc="-27" dirty="0" smtClean="0"/>
            </a:br>
            <a:r>
              <a:rPr lang="sr-Cyrl-RS" sz="3333" spc="-27" dirty="0" smtClean="0"/>
              <a:t>дужини, цени, кашњењу или комбинацији истих...</a:t>
            </a:r>
            <a:endParaRPr lang="en-US" sz="3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899335" y="4795908"/>
            <a:ext cx="723911" cy="512979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1282015" y="3010624"/>
            <a:ext cx="5485334" cy="3253651"/>
            <a:chOff x="5064597" y="1108725"/>
            <a:chExt cx="3771744" cy="3195067"/>
          </a:xfrm>
        </p:grpSpPr>
        <p:grpSp>
          <p:nvGrpSpPr>
            <p:cNvPr id="36" name="Group 35"/>
            <p:cNvGrpSpPr/>
            <p:nvPr/>
          </p:nvGrpSpPr>
          <p:grpSpPr>
            <a:xfrm>
              <a:off x="5064597" y="1108725"/>
              <a:ext cx="3771744" cy="3195067"/>
              <a:chOff x="3874668" y="905639"/>
              <a:chExt cx="4770089" cy="3195067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4259183" y="2959240"/>
                <a:ext cx="1447800" cy="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5706983" y="2959241"/>
                <a:ext cx="1295400" cy="723899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7002383" y="2082940"/>
                <a:ext cx="0" cy="16002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5706983" y="2082940"/>
                <a:ext cx="1295400" cy="8763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4259183" y="2082940"/>
                <a:ext cx="2743200" cy="8763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5706983" y="1352550"/>
                <a:ext cx="8017" cy="160669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 flipV="1">
                <a:off x="4259183" y="2140090"/>
                <a:ext cx="1447800" cy="81915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4259183" y="1352550"/>
                <a:ext cx="1455817" cy="78754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5715000" y="1352550"/>
                <a:ext cx="1287383" cy="73039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7002383" y="2082940"/>
                <a:ext cx="1287383" cy="73039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7002383" y="2813330"/>
                <a:ext cx="1287383" cy="86981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H="1" flipV="1">
                <a:off x="5706983" y="3683140"/>
                <a:ext cx="1295400" cy="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Oval 51"/>
              <p:cNvSpPr/>
              <p:nvPr/>
            </p:nvSpPr>
            <p:spPr>
              <a:xfrm>
                <a:off x="8186819" y="274639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5640043" y="128561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5630783" y="289507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6920769" y="3586855"/>
                <a:ext cx="134507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6920769" y="2012595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4192243" y="208294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5671382" y="3612013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9" name="Oval 58"/>
              <p:cNvSpPr/>
              <p:nvPr/>
            </p:nvSpPr>
            <p:spPr>
              <a:xfrm>
                <a:off x="4182551" y="2892300"/>
                <a:ext cx="134508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4083784" y="2886838"/>
                <a:ext cx="332047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A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536581" y="2886838"/>
                <a:ext cx="322289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B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6842633" y="3606993"/>
                <a:ext cx="319501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C</a:t>
                </a: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8301558" y="2566474"/>
                <a:ext cx="343199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D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6968365" y="1632623"/>
                <a:ext cx="305561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E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5558386" y="905639"/>
                <a:ext cx="297197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F</a:t>
                </a: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3874668" y="1899620"/>
                <a:ext cx="348774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G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5365515" y="3425203"/>
                <a:ext cx="345987" cy="493713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H</a:t>
                </a:r>
              </a:p>
            </p:txBody>
          </p:sp>
        </p:grpSp>
        <p:cxnSp>
          <p:nvCxnSpPr>
            <p:cNvPr id="37" name="Straight Arrow Connector 36"/>
            <p:cNvCxnSpPr/>
            <p:nvPr/>
          </p:nvCxnSpPr>
          <p:spPr>
            <a:xfrm>
              <a:off x="5368543" y="3165096"/>
              <a:ext cx="1144879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6506100" y="3146995"/>
              <a:ext cx="1031604" cy="720155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62" idx="0"/>
              <a:endCxn id="56" idx="4"/>
            </p:cNvCxnSpPr>
            <p:nvPr/>
          </p:nvCxnSpPr>
          <p:spPr>
            <a:xfrm flipH="1" flipV="1">
              <a:off x="7526101" y="2349561"/>
              <a:ext cx="11603" cy="1460517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798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Мере трошкова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70351" y="1545035"/>
            <a:ext cx="10315174" cy="4775200"/>
          </a:xfrm>
        </p:spPr>
        <p:txBody>
          <a:bodyPr>
            <a:noAutofit/>
          </a:bodyPr>
          <a:lstStyle/>
          <a:p>
            <a:r>
              <a:rPr lang="sr-Cyrl-RS" sz="3733" dirty="0" smtClean="0"/>
              <a:t>Велики број могућности</a:t>
            </a:r>
            <a:r>
              <a:rPr lang="en-US" sz="3733" dirty="0" smtClean="0"/>
              <a:t>:</a:t>
            </a:r>
            <a:endParaRPr lang="en-US" sz="3733" dirty="0"/>
          </a:p>
          <a:p>
            <a:pPr lvl="1"/>
            <a:r>
              <a:rPr lang="sr-Cyrl-RS" sz="3200" dirty="0" smtClean="0"/>
              <a:t>Кашњење:</a:t>
            </a:r>
            <a:br>
              <a:rPr lang="sr-Cyrl-RS" sz="3200" dirty="0" smtClean="0"/>
            </a:br>
            <a:r>
              <a:rPr lang="sr-Cyrl-RS" sz="3200" dirty="0" smtClean="0"/>
              <a:t>избегава заобилазне путеве</a:t>
            </a:r>
            <a:endParaRPr lang="en-US" sz="3200" dirty="0"/>
          </a:p>
          <a:p>
            <a:pPr lvl="1"/>
            <a:r>
              <a:rPr lang="sr-Cyrl-RS" sz="3200" dirty="0" smtClean="0"/>
              <a:t>Проток:</a:t>
            </a:r>
            <a:br>
              <a:rPr lang="sr-Cyrl-RS" sz="3200" dirty="0" smtClean="0"/>
            </a:br>
            <a:r>
              <a:rPr lang="sr-Cyrl-RS" sz="3200" dirty="0" smtClean="0"/>
              <a:t>избегава споре везе</a:t>
            </a:r>
            <a:endParaRPr lang="en-US" sz="3200" dirty="0"/>
          </a:p>
          <a:p>
            <a:pPr lvl="1"/>
            <a:r>
              <a:rPr lang="sr-Cyrl-RS" sz="3200" dirty="0" smtClean="0"/>
              <a:t>Новац:</a:t>
            </a:r>
            <a:br>
              <a:rPr lang="sr-Cyrl-RS" sz="3200" dirty="0" smtClean="0"/>
            </a:br>
            <a:r>
              <a:rPr lang="sr-Cyrl-RS" sz="3200" dirty="0" smtClean="0"/>
              <a:t>избегава скупе везе</a:t>
            </a:r>
            <a:endParaRPr lang="en-US" sz="3200" dirty="0"/>
          </a:p>
          <a:p>
            <a:pPr lvl="1"/>
            <a:r>
              <a:rPr lang="sr-Cyrl-RS" sz="3200" dirty="0" smtClean="0"/>
              <a:t>Број хопова:</a:t>
            </a:r>
            <a:br>
              <a:rPr lang="sr-Cyrl-RS" sz="3200" dirty="0" smtClean="0"/>
            </a:br>
            <a:r>
              <a:rPr lang="sr-Cyrl-RS" sz="3200" dirty="0" smtClean="0"/>
              <a:t>смањује искоришћеност комуникационе опреме</a:t>
            </a:r>
            <a:endParaRPr lang="en-US" sz="3200" dirty="0"/>
          </a:p>
          <a:p>
            <a:pPr lvl="4"/>
            <a:endParaRPr lang="en-US" sz="12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6736112" y="1556060"/>
            <a:ext cx="5062093" cy="4104571"/>
            <a:chOff x="5052084" y="1167044"/>
            <a:chExt cx="3796570" cy="3078429"/>
          </a:xfrm>
        </p:grpSpPr>
        <p:grpSp>
          <p:nvGrpSpPr>
            <p:cNvPr id="15" name="Group 14"/>
            <p:cNvGrpSpPr/>
            <p:nvPr/>
          </p:nvGrpSpPr>
          <p:grpSpPr>
            <a:xfrm>
              <a:off x="5052084" y="1167044"/>
              <a:ext cx="3796570" cy="3078429"/>
              <a:chOff x="3858843" y="963958"/>
              <a:chExt cx="4801486" cy="3078429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>
                <a:off x="4259183" y="2959240"/>
                <a:ext cx="1447800" cy="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5706983" y="2959241"/>
                <a:ext cx="1295400" cy="723899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7002383" y="2082940"/>
                <a:ext cx="0" cy="16002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V="1">
                <a:off x="5706983" y="2082940"/>
                <a:ext cx="1295400" cy="8763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4259183" y="2082940"/>
                <a:ext cx="2743200" cy="8763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V="1">
                <a:off x="5706983" y="1352550"/>
                <a:ext cx="8017" cy="160669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 flipV="1">
                <a:off x="4259183" y="2140090"/>
                <a:ext cx="1447800" cy="81915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flipV="1">
                <a:off x="4259183" y="1352550"/>
                <a:ext cx="1455817" cy="78754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715000" y="1352550"/>
                <a:ext cx="1287383" cy="73039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002383" y="2082940"/>
                <a:ext cx="1287383" cy="73039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7002383" y="2813330"/>
                <a:ext cx="1287383" cy="86981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 flipH="1" flipV="1">
                <a:off x="5706983" y="3683140"/>
                <a:ext cx="1295400" cy="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/>
              <p:cNvSpPr/>
              <p:nvPr/>
            </p:nvSpPr>
            <p:spPr>
              <a:xfrm>
                <a:off x="8186819" y="274639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5640043" y="128561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5630783" y="289507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6920769" y="3586855"/>
                <a:ext cx="134507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6920769" y="2012595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4192243" y="208294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5671382" y="3612013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4182551" y="2892300"/>
                <a:ext cx="134508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068716" y="2945158"/>
                <a:ext cx="362177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A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521956" y="2945158"/>
                <a:ext cx="351534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B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828135" y="3665312"/>
                <a:ext cx="348493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C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8285987" y="2624792"/>
                <a:ext cx="374342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D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954501" y="1690942"/>
                <a:ext cx="333288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E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544901" y="963958"/>
                <a:ext cx="324165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F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858843" y="1957938"/>
                <a:ext cx="380423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G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349817" y="3483521"/>
                <a:ext cx="377383" cy="377075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H</a:t>
                </a:r>
              </a:p>
            </p:txBody>
          </p:sp>
        </p:grpSp>
        <p:cxnSp>
          <p:nvCxnSpPr>
            <p:cNvPr id="12" name="Straight Arrow Connector 11"/>
            <p:cNvCxnSpPr/>
            <p:nvPr/>
          </p:nvCxnSpPr>
          <p:spPr>
            <a:xfrm>
              <a:off x="5368543" y="3165096"/>
              <a:ext cx="1144879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6506100" y="3146995"/>
              <a:ext cx="1031604" cy="720155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38" idx="0"/>
              <a:endCxn id="32" idx="4"/>
            </p:cNvCxnSpPr>
            <p:nvPr/>
          </p:nvCxnSpPr>
          <p:spPr>
            <a:xfrm flipH="1" flipV="1">
              <a:off x="7526102" y="2349561"/>
              <a:ext cx="11601" cy="1518836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309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Најкраћи путеви</a:t>
            </a:r>
            <a:endParaRPr lang="en-US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04395" y="1429600"/>
            <a:ext cx="7720405" cy="4244514"/>
          </a:xfrm>
        </p:spPr>
        <p:txBody>
          <a:bodyPr>
            <a:normAutofit/>
          </a:bodyPr>
          <a:lstStyle/>
          <a:p>
            <a:r>
              <a:rPr lang="sr-Cyrl-RS" dirty="0" smtClean="0"/>
              <a:t>Пронаћи најкраћи пут за </a:t>
            </a:r>
            <a:r>
              <a:rPr lang="en-US" dirty="0" smtClean="0"/>
              <a:t>A </a:t>
            </a:r>
            <a:r>
              <a:rPr lang="en-US" dirty="0">
                <a:sym typeface="Wingdings" pitchFamily="2" charset="2"/>
              </a:rPr>
              <a:t> E</a:t>
            </a:r>
          </a:p>
          <a:p>
            <a:r>
              <a:rPr lang="en-US" dirty="0"/>
              <a:t>		</a:t>
            </a:r>
          </a:p>
          <a:p>
            <a:r>
              <a:rPr lang="sr-Cyrl-RS" dirty="0" smtClean="0"/>
              <a:t>Претпоставимо да је граф:</a:t>
            </a:r>
          </a:p>
          <a:p>
            <a:pPr marL="742950" indent="-742950">
              <a:buFont typeface="+mj-lt"/>
              <a:buAutoNum type="arabicPeriod"/>
            </a:pPr>
            <a:r>
              <a:rPr lang="sr-Cyrl-RS" dirty="0" smtClean="0"/>
              <a:t>Неусмерен (пакети у оба смера)</a:t>
            </a:r>
          </a:p>
          <a:p>
            <a:pPr marL="742950" indent="-742950">
              <a:buFont typeface="+mj-lt"/>
              <a:buAutoNum type="arabicPeriod"/>
            </a:pPr>
            <a:r>
              <a:rPr lang="sr-Cyrl-RS" dirty="0" smtClean="0"/>
              <a:t>И да има симетричне трошкове</a:t>
            </a:r>
          </a:p>
          <a:p>
            <a:endParaRPr lang="sr-Cyrl-RS" dirty="0" smtClean="0"/>
          </a:p>
          <a:p>
            <a:r>
              <a:rPr lang="sr-Cyrl-RS" dirty="0" smtClean="0"/>
              <a:t>Могуће је моделовати алгоритме и за неусмерене, асиметричне графове. 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6951115" y="1340549"/>
            <a:ext cx="5300337" cy="4506849"/>
            <a:chOff x="4550684" y="1093002"/>
            <a:chExt cx="3782068" cy="3040546"/>
          </a:xfrm>
        </p:grpSpPr>
        <p:grpSp>
          <p:nvGrpSpPr>
            <p:cNvPr id="40" name="Group 39"/>
            <p:cNvGrpSpPr/>
            <p:nvPr/>
          </p:nvGrpSpPr>
          <p:grpSpPr>
            <a:xfrm>
              <a:off x="4550684" y="1093002"/>
              <a:ext cx="3782068" cy="3040546"/>
              <a:chOff x="3868087" y="982900"/>
              <a:chExt cx="4783146" cy="304054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4259183" y="2959240"/>
                <a:ext cx="1447800" cy="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5706983" y="2959241"/>
                <a:ext cx="1295400" cy="723899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7002383" y="2082940"/>
                <a:ext cx="0" cy="16002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5706983" y="2082940"/>
                <a:ext cx="1295400" cy="8763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4259183" y="2082940"/>
                <a:ext cx="2743200" cy="87630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5706983" y="1352550"/>
                <a:ext cx="8017" cy="160669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 flipV="1">
                <a:off x="4259183" y="2140090"/>
                <a:ext cx="1447800" cy="81915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V="1">
                <a:off x="4259183" y="1352550"/>
                <a:ext cx="1455817" cy="78754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5715000" y="1352550"/>
                <a:ext cx="1287383" cy="73039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7002383" y="2082940"/>
                <a:ext cx="1287383" cy="730390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V="1">
                <a:off x="7002383" y="2813330"/>
                <a:ext cx="1287383" cy="869811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H="1" flipV="1">
                <a:off x="5706983" y="3683140"/>
                <a:ext cx="1295400" cy="2"/>
              </a:xfrm>
              <a:prstGeom prst="line">
                <a:avLst/>
              </a:prstGeom>
              <a:ln w="38100">
                <a:solidFill>
                  <a:schemeClr val="bg2">
                    <a:lumMod val="9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Oval 64"/>
              <p:cNvSpPr/>
              <p:nvPr/>
            </p:nvSpPr>
            <p:spPr>
              <a:xfrm>
                <a:off x="8186819" y="274639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5640043" y="128561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5630783" y="289507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6920769" y="3586855"/>
                <a:ext cx="134507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6920769" y="2012595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4192243" y="2082940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5671382" y="3612013"/>
                <a:ext cx="133880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4182551" y="2892300"/>
                <a:ext cx="134508" cy="133880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4077518" y="2964100"/>
                <a:ext cx="344577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A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5530499" y="2964100"/>
                <a:ext cx="334451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B</a:t>
                </a: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6836604" y="3684255"/>
                <a:ext cx="331557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C</a:t>
                </a: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8295083" y="2643735"/>
                <a:ext cx="356150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D</a:t>
                </a: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6962598" y="1709885"/>
                <a:ext cx="317092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E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5552780" y="982900"/>
                <a:ext cx="308412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F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3868087" y="1976879"/>
                <a:ext cx="361936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G</a:t>
                </a: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5358985" y="3502464"/>
                <a:ext cx="359043" cy="33919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667" dirty="0"/>
                  <a:t>H</a:t>
                </a: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6508479" y="1530512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2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082173" y="2784932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1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26829" y="2150370"/>
              <a:ext cx="309748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10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552600" y="3292792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588162" y="2326922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516854" y="2628748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4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20029" y="3308215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2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327642" y="3054301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4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226135" y="1579423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4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320608" y="2318132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3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34247" y="1971830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3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392434" y="3767472"/>
              <a:ext cx="198797" cy="249170"/>
            </a:xfrm>
            <a:prstGeom prst="rect">
              <a:avLst/>
            </a:prstGeom>
            <a:noFill/>
          </p:spPr>
          <p:txBody>
            <a:bodyPr wrap="none" lIns="60960" tIns="0" rIns="60960" bIns="0" rtlCol="0">
              <a:spAutoFit/>
            </a:bodyPr>
            <a:lstStyle/>
            <a:p>
              <a:r>
                <a:rPr lang="en-US" sz="2400" dirty="0"/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30850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Најкраћи путеви </a:t>
            </a:r>
            <a:r>
              <a:rPr lang="en-US" sz="4400" dirty="0" smtClean="0"/>
              <a:t>(</a:t>
            </a:r>
            <a:r>
              <a:rPr lang="sr-Cyrl-RS" sz="4400" dirty="0" smtClean="0"/>
              <a:t>2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r>
              <a:rPr lang="en-US" sz="2500" dirty="0" smtClean="0"/>
              <a:t>ABCE </a:t>
            </a:r>
            <a:r>
              <a:rPr lang="sr-Cyrl-RS" sz="2500" dirty="0" smtClean="0"/>
              <a:t>је најкраћи пут</a:t>
            </a:r>
            <a:endParaRPr lang="en-US" sz="2500" dirty="0" smtClean="0"/>
          </a:p>
          <a:p>
            <a:r>
              <a:rPr lang="en-US" sz="2500" dirty="0" err="1" smtClean="0"/>
              <a:t>dist</a:t>
            </a:r>
            <a:r>
              <a:rPr lang="en-US" sz="2500" dirty="0" smtClean="0"/>
              <a:t>(ABCE) = 4 + 2 + 1 = 7</a:t>
            </a:r>
          </a:p>
          <a:p>
            <a:pPr lvl="4"/>
            <a:endParaRPr lang="en-US" sz="2500" dirty="0" smtClean="0"/>
          </a:p>
          <a:p>
            <a:r>
              <a:rPr lang="sr-Cyrl-RS" sz="2500" dirty="0" smtClean="0"/>
              <a:t>Она има трошак мањи од осталих путева</a:t>
            </a:r>
            <a:r>
              <a:rPr lang="en-US" sz="2500" dirty="0" smtClean="0"/>
              <a:t>:</a:t>
            </a:r>
          </a:p>
          <a:p>
            <a:pPr lvl="1"/>
            <a:r>
              <a:rPr lang="en-US" sz="2500" dirty="0" err="1" smtClean="0"/>
              <a:t>dist</a:t>
            </a:r>
            <a:r>
              <a:rPr lang="en-US" sz="2500" dirty="0" smtClean="0"/>
              <a:t>(ABE) = 8</a:t>
            </a:r>
          </a:p>
          <a:p>
            <a:pPr lvl="1"/>
            <a:r>
              <a:rPr lang="en-US" sz="2500" dirty="0" err="1"/>
              <a:t>d</a:t>
            </a:r>
            <a:r>
              <a:rPr lang="en-US" sz="2500" dirty="0" err="1" smtClean="0"/>
              <a:t>ist</a:t>
            </a:r>
            <a:r>
              <a:rPr lang="en-US" sz="2500" dirty="0" smtClean="0"/>
              <a:t>(ABFE) = 9</a:t>
            </a:r>
          </a:p>
          <a:p>
            <a:pPr lvl="1"/>
            <a:r>
              <a:rPr lang="en-US" sz="2500" dirty="0" err="1" smtClean="0"/>
              <a:t>dist</a:t>
            </a:r>
            <a:r>
              <a:rPr lang="en-US" sz="2500" dirty="0" smtClean="0"/>
              <a:t>(AE) = 10</a:t>
            </a:r>
          </a:p>
          <a:p>
            <a:pPr lvl="1"/>
            <a:r>
              <a:rPr lang="en-US" sz="2500" dirty="0" err="1" smtClean="0"/>
              <a:t>dist</a:t>
            </a:r>
            <a:r>
              <a:rPr lang="en-US" sz="2500" dirty="0" smtClean="0"/>
              <a:t>(ABCDE) = 10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6646315" y="1315403"/>
            <a:ext cx="5300337" cy="4506849"/>
            <a:chOff x="4550684" y="1093002"/>
            <a:chExt cx="3782068" cy="3040546"/>
          </a:xfrm>
        </p:grpSpPr>
        <p:grpSp>
          <p:nvGrpSpPr>
            <p:cNvPr id="39" name="Group 38"/>
            <p:cNvGrpSpPr/>
            <p:nvPr/>
          </p:nvGrpSpPr>
          <p:grpSpPr>
            <a:xfrm>
              <a:off x="4550684" y="1093002"/>
              <a:ext cx="3782068" cy="3040546"/>
              <a:chOff x="4550684" y="1093002"/>
              <a:chExt cx="3782068" cy="3040546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4550684" y="1093002"/>
                <a:ext cx="3782068" cy="3040546"/>
                <a:chOff x="3868087" y="982900"/>
                <a:chExt cx="4783146" cy="3040546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Oval 64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7" name="Oval 66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8" name="Oval 67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0" name="Oval 69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1" name="Oval 70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4077518" y="2964100"/>
                  <a:ext cx="344577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5530499" y="2964100"/>
                  <a:ext cx="334451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6836604" y="3684255"/>
                  <a:ext cx="331557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76" name="TextBox 75"/>
                <p:cNvSpPr txBox="1"/>
                <p:nvPr/>
              </p:nvSpPr>
              <p:spPr>
                <a:xfrm>
                  <a:off x="8295083" y="2643735"/>
                  <a:ext cx="356150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6962598" y="1709885"/>
                  <a:ext cx="317092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5552780" y="982900"/>
                  <a:ext cx="308412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3868087" y="1976879"/>
                  <a:ext cx="361936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5358985" y="3502464"/>
                  <a:ext cx="359043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6508479" y="153051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7082173" y="278493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226829" y="2150370"/>
                <a:ext cx="309748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7552600" y="329279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7588162" y="232692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516854" y="2628748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220029" y="3308215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327642" y="3054301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5226135" y="1579423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320608" y="231813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34247" y="1971830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6392434" y="376747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cxnSp>
          <p:nvCxnSpPr>
            <p:cNvPr id="81" name="Straight Arrow Connector 80"/>
            <p:cNvCxnSpPr/>
            <p:nvPr/>
          </p:nvCxnSpPr>
          <p:spPr>
            <a:xfrm>
              <a:off x="4885044" y="3076818"/>
              <a:ext cx="1144879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6022601" y="3058717"/>
              <a:ext cx="1031604" cy="720155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H="1" flipV="1">
              <a:off x="7042602" y="2261283"/>
              <a:ext cx="11603" cy="150732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44798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400" dirty="0" smtClean="0"/>
              <a:t>Најкраћи путеви </a:t>
            </a:r>
            <a:r>
              <a:rPr lang="en-US" sz="4400" dirty="0" smtClean="0"/>
              <a:t>(</a:t>
            </a:r>
            <a:r>
              <a:rPr lang="sr-Cyrl-RS" sz="4400" dirty="0" smtClean="0"/>
              <a:t>3</a:t>
            </a:r>
            <a:r>
              <a:rPr lang="en-US" sz="4400" dirty="0" smtClean="0"/>
              <a:t>)</a:t>
            </a:r>
            <a:endParaRPr lang="en-US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41063" y="1678193"/>
            <a:ext cx="6366545" cy="4571999"/>
          </a:xfrm>
        </p:spPr>
        <p:txBody>
          <a:bodyPr>
            <a:normAutofit/>
          </a:bodyPr>
          <a:lstStyle/>
          <a:p>
            <a:r>
              <a:rPr lang="sr-Cyrl-RS" u="sng" dirty="0" smtClean="0"/>
              <a:t>Принцип оптималности</a:t>
            </a:r>
            <a:r>
              <a:rPr lang="en-US" dirty="0" smtClean="0"/>
              <a:t>:</a:t>
            </a:r>
          </a:p>
          <a:p>
            <a:pPr lvl="1"/>
            <a:r>
              <a:rPr lang="sr-Cyrl-RS" dirty="0" smtClean="0"/>
              <a:t>Приметити да су сегменти оптималних (најкраћих путева) такође најкраћи путеви</a:t>
            </a:r>
            <a:endParaRPr lang="en-US" dirty="0" smtClean="0"/>
          </a:p>
          <a:p>
            <a:r>
              <a:rPr lang="en-US" dirty="0" smtClean="0"/>
              <a:t>ABCE </a:t>
            </a:r>
            <a:r>
              <a:rPr lang="sr-Cyrl-RS" dirty="0" smtClean="0"/>
              <a:t>је најкраћи пут између А и </a:t>
            </a:r>
            <a:r>
              <a:rPr lang="sr-Latn-RS" dirty="0" smtClean="0"/>
              <a:t>E</a:t>
            </a:r>
            <a:endParaRPr lang="en-US" dirty="0" smtClean="0"/>
          </a:p>
          <a:p>
            <a:pPr lvl="1"/>
            <a:r>
              <a:rPr lang="en-US" dirty="0" smtClean="0">
                <a:sym typeface="Wingdings" pitchFamily="2" charset="2"/>
              </a:rPr>
              <a:t></a:t>
            </a:r>
            <a:r>
              <a:rPr lang="sr-Cyrl-RS" dirty="0" smtClean="0">
                <a:sym typeface="Wingdings" pitchFamily="2" charset="2"/>
              </a:rPr>
              <a:t>Али су и </a:t>
            </a:r>
            <a:r>
              <a:rPr lang="en-US" dirty="0" smtClean="0">
                <a:sym typeface="Wingdings" pitchFamily="2" charset="2"/>
              </a:rPr>
              <a:t>ABC, AB, BCE, BC, CE</a:t>
            </a:r>
            <a:r>
              <a:rPr lang="sr-Cyrl-RS" dirty="0" smtClean="0">
                <a:sym typeface="Wingdings" pitchFamily="2" charset="2"/>
              </a:rPr>
              <a:t> </a:t>
            </a:r>
            <a:br>
              <a:rPr lang="sr-Cyrl-RS" dirty="0" smtClean="0">
                <a:sym typeface="Wingdings" pitchFamily="2" charset="2"/>
              </a:rPr>
            </a:br>
            <a:r>
              <a:rPr lang="sr-Cyrl-RS" dirty="0" smtClean="0">
                <a:sym typeface="Wingdings" pitchFamily="2" charset="2"/>
              </a:rPr>
              <a:t>најкраћи путеви између </a:t>
            </a:r>
            <a:r>
              <a:rPr lang="sr-Latn-RS" dirty="0" smtClean="0">
                <a:sym typeface="Wingdings" pitchFamily="2" charset="2"/>
              </a:rPr>
              <a:t>A </a:t>
            </a:r>
            <a:r>
              <a:rPr lang="sr-Cyrl-RS" dirty="0" smtClean="0">
                <a:sym typeface="Wingdings" pitchFamily="2" charset="2"/>
              </a:rPr>
              <a:t>и </a:t>
            </a:r>
            <a:r>
              <a:rPr lang="sr-Latn-RS" dirty="0" smtClean="0">
                <a:sym typeface="Wingdings" pitchFamily="2" charset="2"/>
              </a:rPr>
              <a:t>C, A </a:t>
            </a:r>
            <a:r>
              <a:rPr lang="sr-Cyrl-RS" dirty="0" smtClean="0">
                <a:sym typeface="Wingdings" pitchFamily="2" charset="2"/>
              </a:rPr>
              <a:t>и </a:t>
            </a:r>
            <a:r>
              <a:rPr lang="sr-Latn-RS" dirty="0" smtClean="0">
                <a:sym typeface="Wingdings" pitchFamily="2" charset="2"/>
              </a:rPr>
              <a:t>B, </a:t>
            </a:r>
            <a:r>
              <a:rPr lang="sr-Cyrl-RS" dirty="0" smtClean="0">
                <a:sym typeface="Wingdings" pitchFamily="2" charset="2"/>
              </a:rPr>
              <a:t>итд. </a:t>
            </a:r>
            <a:endParaRPr lang="en-US" dirty="0"/>
          </a:p>
        </p:txBody>
      </p:sp>
      <p:grpSp>
        <p:nvGrpSpPr>
          <p:cNvPr id="84" name="Group 83"/>
          <p:cNvGrpSpPr/>
          <p:nvPr/>
        </p:nvGrpSpPr>
        <p:grpSpPr>
          <a:xfrm>
            <a:off x="6646315" y="1315403"/>
            <a:ext cx="5300337" cy="4506849"/>
            <a:chOff x="4550684" y="1093002"/>
            <a:chExt cx="3782068" cy="3040546"/>
          </a:xfrm>
        </p:grpSpPr>
        <p:grpSp>
          <p:nvGrpSpPr>
            <p:cNvPr id="39" name="Group 38"/>
            <p:cNvGrpSpPr/>
            <p:nvPr/>
          </p:nvGrpSpPr>
          <p:grpSpPr>
            <a:xfrm>
              <a:off x="4550684" y="1093002"/>
              <a:ext cx="3782068" cy="3040546"/>
              <a:chOff x="4550684" y="1093002"/>
              <a:chExt cx="3782068" cy="3040546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4550684" y="1093002"/>
                <a:ext cx="3782068" cy="3040546"/>
                <a:chOff x="3868087" y="982900"/>
                <a:chExt cx="4783146" cy="3040546"/>
              </a:xfrm>
            </p:grpSpPr>
            <p:cxnSp>
              <p:nvCxnSpPr>
                <p:cNvPr id="53" name="Straight Connector 52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Oval 64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7" name="Oval 66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8" name="Oval 67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69" name="Oval 68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0" name="Oval 69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1" name="Oval 70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73" name="TextBox 72"/>
                <p:cNvSpPr txBox="1"/>
                <p:nvPr/>
              </p:nvSpPr>
              <p:spPr>
                <a:xfrm>
                  <a:off x="4077518" y="2964100"/>
                  <a:ext cx="344577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5530499" y="2964100"/>
                  <a:ext cx="334451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75" name="TextBox 74"/>
                <p:cNvSpPr txBox="1"/>
                <p:nvPr/>
              </p:nvSpPr>
              <p:spPr>
                <a:xfrm>
                  <a:off x="6836604" y="3684255"/>
                  <a:ext cx="331557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76" name="TextBox 75"/>
                <p:cNvSpPr txBox="1"/>
                <p:nvPr/>
              </p:nvSpPr>
              <p:spPr>
                <a:xfrm>
                  <a:off x="8295083" y="2643735"/>
                  <a:ext cx="356150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6962598" y="1709885"/>
                  <a:ext cx="317092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5552780" y="982900"/>
                  <a:ext cx="308412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3868087" y="1976879"/>
                  <a:ext cx="361936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5358985" y="3502464"/>
                  <a:ext cx="359043" cy="339191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41" name="TextBox 40"/>
              <p:cNvSpPr txBox="1"/>
              <p:nvPr/>
            </p:nvSpPr>
            <p:spPr>
              <a:xfrm>
                <a:off x="6508479" y="153051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7082173" y="278493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6226829" y="2150370"/>
                <a:ext cx="309748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7552600" y="329279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7588162" y="232692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516854" y="2628748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220029" y="3308215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327642" y="3054301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5226135" y="1579423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320608" y="231813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34247" y="1971830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6392434" y="3767472"/>
                <a:ext cx="198797" cy="249170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cxnSp>
          <p:nvCxnSpPr>
            <p:cNvPr id="81" name="Straight Arrow Connector 80"/>
            <p:cNvCxnSpPr/>
            <p:nvPr/>
          </p:nvCxnSpPr>
          <p:spPr>
            <a:xfrm>
              <a:off x="4885044" y="3076818"/>
              <a:ext cx="1144879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>
              <a:off x="6022601" y="3058717"/>
              <a:ext cx="1031604" cy="720155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>
            <a:xfrm flipH="1" flipV="1">
              <a:off x="7042602" y="2261283"/>
              <a:ext cx="11603" cy="150732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40985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Дијкстрин алгоритам за најкраће путеве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9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10581939" cy="4775200"/>
          </a:xfrm>
        </p:spPr>
        <p:txBody>
          <a:bodyPr>
            <a:normAutofit/>
          </a:bodyPr>
          <a:lstStyle/>
          <a:p>
            <a:r>
              <a:rPr lang="sr-Cyrl-RS" sz="3733" dirty="0" smtClean="0"/>
              <a:t>Дијкстрин алгоритам</a:t>
            </a:r>
          </a:p>
          <a:p>
            <a:pPr lvl="1"/>
            <a:r>
              <a:rPr lang="sr-Cyrl-RS" sz="3333" dirty="0" smtClean="0"/>
              <a:t>Рачуна најкраће путеве између задатог чвора </a:t>
            </a:r>
            <a:br>
              <a:rPr lang="sr-Cyrl-RS" sz="3333" dirty="0" smtClean="0"/>
            </a:br>
            <a:r>
              <a:rPr lang="sr-Cyrl-RS" sz="3333" dirty="0" smtClean="0"/>
              <a:t>и свих осталих чворова</a:t>
            </a:r>
          </a:p>
          <a:p>
            <a:pPr lvl="1"/>
            <a:r>
              <a:rPr lang="sr-Cyrl-RS" sz="3333" dirty="0" smtClean="0"/>
              <a:t>Резултат је дрво</a:t>
            </a:r>
            <a:endParaRPr lang="en-US" sz="3200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4727044" y="3978972"/>
            <a:ext cx="601651" cy="312229"/>
          </a:xfrm>
          <a:prstGeom prst="straightConnector1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848259" y="3427353"/>
            <a:ext cx="2296205" cy="496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3200" dirty="0" smtClean="0"/>
              <a:t>Задати чвор</a:t>
            </a:r>
            <a:endParaRPr lang="en-US" sz="3200" dirty="0"/>
          </a:p>
        </p:txBody>
      </p:sp>
      <p:grpSp>
        <p:nvGrpSpPr>
          <p:cNvPr id="68" name="Group 67"/>
          <p:cNvGrpSpPr/>
          <p:nvPr/>
        </p:nvGrpSpPr>
        <p:grpSpPr>
          <a:xfrm>
            <a:off x="1126063" y="3578862"/>
            <a:ext cx="5147820" cy="2882756"/>
            <a:chOff x="2927702" y="877816"/>
            <a:chExt cx="4754243" cy="3637452"/>
          </a:xfrm>
        </p:grpSpPr>
        <p:grpSp>
          <p:nvGrpSpPr>
            <p:cNvPr id="69" name="Group 68"/>
            <p:cNvGrpSpPr/>
            <p:nvPr/>
          </p:nvGrpSpPr>
          <p:grpSpPr>
            <a:xfrm>
              <a:off x="2927702" y="877816"/>
              <a:ext cx="4754243" cy="3637452"/>
              <a:chOff x="4546088" y="977271"/>
              <a:chExt cx="3791186" cy="3272009"/>
            </a:xfrm>
          </p:grpSpPr>
          <p:grpSp>
            <p:nvGrpSpPr>
              <p:cNvPr id="74" name="Group 73"/>
              <p:cNvGrpSpPr/>
              <p:nvPr/>
            </p:nvGrpSpPr>
            <p:grpSpPr>
              <a:xfrm>
                <a:off x="4546088" y="977271"/>
                <a:ext cx="3791186" cy="3272009"/>
                <a:chOff x="4546088" y="977271"/>
                <a:chExt cx="3791186" cy="3272009"/>
              </a:xfrm>
            </p:grpSpPr>
            <p:grpSp>
              <p:nvGrpSpPr>
                <p:cNvPr id="78" name="Group 77"/>
                <p:cNvGrpSpPr/>
                <p:nvPr/>
              </p:nvGrpSpPr>
              <p:grpSpPr>
                <a:xfrm>
                  <a:off x="4546088" y="977271"/>
                  <a:ext cx="3791186" cy="3272009"/>
                  <a:chOff x="3862275" y="867169"/>
                  <a:chExt cx="4794676" cy="3272009"/>
                </a:xfrm>
              </p:grpSpPr>
              <p:cxnSp>
                <p:nvCxnSpPr>
                  <p:cNvPr id="91" name="Straight Connector 90"/>
                  <p:cNvCxnSpPr/>
                  <p:nvPr/>
                </p:nvCxnSpPr>
                <p:spPr>
                  <a:xfrm>
                    <a:off x="4259183" y="2959240"/>
                    <a:ext cx="1447800" cy="0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2" name="Straight Connector 91"/>
                  <p:cNvCxnSpPr/>
                  <p:nvPr/>
                </p:nvCxnSpPr>
                <p:spPr>
                  <a:xfrm>
                    <a:off x="5706983" y="2959241"/>
                    <a:ext cx="1295400" cy="723899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Straight Connector 92"/>
                  <p:cNvCxnSpPr/>
                  <p:nvPr/>
                </p:nvCxnSpPr>
                <p:spPr>
                  <a:xfrm flipV="1">
                    <a:off x="7002383" y="2082940"/>
                    <a:ext cx="0" cy="160020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4" name="Straight Connector 93"/>
                  <p:cNvCxnSpPr/>
                  <p:nvPr/>
                </p:nvCxnSpPr>
                <p:spPr>
                  <a:xfrm flipV="1">
                    <a:off x="5706983" y="2082940"/>
                    <a:ext cx="1295400" cy="87630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5" name="Straight Connector 94"/>
                  <p:cNvCxnSpPr/>
                  <p:nvPr/>
                </p:nvCxnSpPr>
                <p:spPr>
                  <a:xfrm flipV="1">
                    <a:off x="4259183" y="2082940"/>
                    <a:ext cx="2743200" cy="87630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6" name="Straight Connector 95"/>
                  <p:cNvCxnSpPr/>
                  <p:nvPr/>
                </p:nvCxnSpPr>
                <p:spPr>
                  <a:xfrm flipV="1">
                    <a:off x="5706983" y="1352550"/>
                    <a:ext cx="8017" cy="160669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/>
                  <p:cNvCxnSpPr/>
                  <p:nvPr/>
                </p:nvCxnSpPr>
                <p:spPr>
                  <a:xfrm flipH="1" flipV="1">
                    <a:off x="4259183" y="2140090"/>
                    <a:ext cx="1447800" cy="81915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8" name="Straight Connector 97"/>
                  <p:cNvCxnSpPr/>
                  <p:nvPr/>
                </p:nvCxnSpPr>
                <p:spPr>
                  <a:xfrm flipV="1">
                    <a:off x="4259183" y="1352550"/>
                    <a:ext cx="1455817" cy="78754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/>
                  <p:cNvCxnSpPr/>
                  <p:nvPr/>
                </p:nvCxnSpPr>
                <p:spPr>
                  <a:xfrm>
                    <a:off x="5715000" y="1352550"/>
                    <a:ext cx="1287383" cy="730390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0" name="Straight Connector 99"/>
                  <p:cNvCxnSpPr/>
                  <p:nvPr/>
                </p:nvCxnSpPr>
                <p:spPr>
                  <a:xfrm>
                    <a:off x="7002383" y="2082940"/>
                    <a:ext cx="1287383" cy="730390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/>
                  <p:cNvCxnSpPr/>
                  <p:nvPr/>
                </p:nvCxnSpPr>
                <p:spPr>
                  <a:xfrm flipV="1">
                    <a:off x="7002383" y="2813330"/>
                    <a:ext cx="1287383" cy="86981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2" name="Straight Connector 101"/>
                  <p:cNvCxnSpPr/>
                  <p:nvPr/>
                </p:nvCxnSpPr>
                <p:spPr>
                  <a:xfrm flipH="1" flipV="1">
                    <a:off x="5706983" y="3683140"/>
                    <a:ext cx="1295400" cy="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3" name="Oval 102"/>
                  <p:cNvSpPr/>
                  <p:nvPr/>
                </p:nvSpPr>
                <p:spPr>
                  <a:xfrm>
                    <a:off x="8186819" y="2746390"/>
                    <a:ext cx="133880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4" name="Oval 103"/>
                  <p:cNvSpPr/>
                  <p:nvPr/>
                </p:nvSpPr>
                <p:spPr>
                  <a:xfrm>
                    <a:off x="5640043" y="1285610"/>
                    <a:ext cx="133880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5" name="Oval 104"/>
                  <p:cNvSpPr/>
                  <p:nvPr/>
                </p:nvSpPr>
                <p:spPr>
                  <a:xfrm>
                    <a:off x="5630783" y="2895070"/>
                    <a:ext cx="133880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6" name="Oval 105"/>
                  <p:cNvSpPr/>
                  <p:nvPr/>
                </p:nvSpPr>
                <p:spPr>
                  <a:xfrm>
                    <a:off x="6920769" y="3586855"/>
                    <a:ext cx="134507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7" name="Oval 106"/>
                  <p:cNvSpPr/>
                  <p:nvPr/>
                </p:nvSpPr>
                <p:spPr>
                  <a:xfrm>
                    <a:off x="6920769" y="2012595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8" name="Oval 107"/>
                  <p:cNvSpPr/>
                  <p:nvPr/>
                </p:nvSpPr>
                <p:spPr>
                  <a:xfrm>
                    <a:off x="4192243" y="2082940"/>
                    <a:ext cx="133880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09" name="Oval 108"/>
                  <p:cNvSpPr/>
                  <p:nvPr/>
                </p:nvSpPr>
                <p:spPr>
                  <a:xfrm>
                    <a:off x="5671382" y="3612013"/>
                    <a:ext cx="133880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10" name="Oval 109"/>
                  <p:cNvSpPr/>
                  <p:nvPr/>
                </p:nvSpPr>
                <p:spPr>
                  <a:xfrm>
                    <a:off x="4182551" y="2892300"/>
                    <a:ext cx="134508" cy="133880"/>
                  </a:xfrm>
                  <a:prstGeom prst="ellipse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111" name="TextBox 110"/>
                  <p:cNvSpPr txBox="1"/>
                  <p:nvPr/>
                </p:nvSpPr>
                <p:spPr>
                  <a:xfrm>
                    <a:off x="4071985" y="2848367"/>
                    <a:ext cx="355641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A</a:t>
                    </a:r>
                  </a:p>
                </p:txBody>
              </p:sp>
              <p:sp>
                <p:nvSpPr>
                  <p:cNvPr id="112" name="TextBox 111"/>
                  <p:cNvSpPr txBox="1"/>
                  <p:nvPr/>
                </p:nvSpPr>
                <p:spPr>
                  <a:xfrm>
                    <a:off x="5525129" y="2848367"/>
                    <a:ext cx="345190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B</a:t>
                    </a:r>
                  </a:p>
                </p:txBody>
              </p:sp>
              <p:sp>
                <p:nvSpPr>
                  <p:cNvPr id="113" name="TextBox 112"/>
                  <p:cNvSpPr txBox="1"/>
                  <p:nvPr/>
                </p:nvSpPr>
                <p:spPr>
                  <a:xfrm>
                    <a:off x="6831281" y="3568524"/>
                    <a:ext cx="342204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C</a:t>
                    </a:r>
                  </a:p>
                </p:txBody>
              </p:sp>
              <p:sp>
                <p:nvSpPr>
                  <p:cNvPr id="114" name="TextBox 113"/>
                  <p:cNvSpPr txBox="1"/>
                  <p:nvPr/>
                </p:nvSpPr>
                <p:spPr>
                  <a:xfrm>
                    <a:off x="8289365" y="2528003"/>
                    <a:ext cx="367586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D</a:t>
                    </a:r>
                  </a:p>
                </p:txBody>
              </p:sp>
              <p:sp>
                <p:nvSpPr>
                  <p:cNvPr id="115" name="TextBox 114"/>
                  <p:cNvSpPr txBox="1"/>
                  <p:nvPr/>
                </p:nvSpPr>
                <p:spPr>
                  <a:xfrm>
                    <a:off x="6957507" y="1594153"/>
                    <a:ext cx="327273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E</a:t>
                    </a:r>
                  </a:p>
                </p:txBody>
              </p:sp>
              <p:sp>
                <p:nvSpPr>
                  <p:cNvPr id="116" name="TextBox 115"/>
                  <p:cNvSpPr txBox="1"/>
                  <p:nvPr/>
                </p:nvSpPr>
                <p:spPr>
                  <a:xfrm>
                    <a:off x="5547828" y="867169"/>
                    <a:ext cx="318315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F</a:t>
                    </a:r>
                  </a:p>
                </p:txBody>
              </p:sp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3862275" y="1861147"/>
                    <a:ext cx="373557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G</a:t>
                    </a:r>
                  </a:p>
                </p:txBody>
              </p:sp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5353222" y="3386732"/>
                    <a:ext cx="370572" cy="570654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H</a:t>
                    </a:r>
                  </a:p>
                </p:txBody>
              </p:sp>
            </p:grpSp>
            <p:sp>
              <p:nvSpPr>
                <p:cNvPr id="79" name="TextBox 78"/>
                <p:cNvSpPr txBox="1"/>
                <p:nvPr/>
              </p:nvSpPr>
              <p:spPr>
                <a:xfrm>
                  <a:off x="6508479" y="1530511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7082173" y="2784933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1</a:t>
                  </a: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6226829" y="2150370"/>
                  <a:ext cx="319694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10</a:t>
                  </a:r>
                </a:p>
              </p:txBody>
            </p:sp>
            <p:sp>
              <p:nvSpPr>
                <p:cNvPr id="82" name="TextBox 81"/>
                <p:cNvSpPr txBox="1"/>
                <p:nvPr/>
              </p:nvSpPr>
              <p:spPr>
                <a:xfrm>
                  <a:off x="7552600" y="3292791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83" name="TextBox 82"/>
                <p:cNvSpPr txBox="1"/>
                <p:nvPr/>
              </p:nvSpPr>
              <p:spPr>
                <a:xfrm>
                  <a:off x="7588162" y="2326921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>
                  <a:off x="6516854" y="2628748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4</a:t>
                  </a:r>
                </a:p>
              </p:txBody>
            </p:sp>
            <p:sp>
              <p:nvSpPr>
                <p:cNvPr id="85" name="TextBox 84"/>
                <p:cNvSpPr txBox="1"/>
                <p:nvPr/>
              </p:nvSpPr>
              <p:spPr>
                <a:xfrm>
                  <a:off x="6220029" y="3308216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86" name="TextBox 85"/>
                <p:cNvSpPr txBox="1"/>
                <p:nvPr/>
              </p:nvSpPr>
              <p:spPr>
                <a:xfrm>
                  <a:off x="5327642" y="3054301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4</a:t>
                  </a: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5226135" y="1579424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4</a:t>
                  </a:r>
                </a:p>
              </p:txBody>
            </p:sp>
            <p:sp>
              <p:nvSpPr>
                <p:cNvPr id="88" name="TextBox 87"/>
                <p:cNvSpPr txBox="1"/>
                <p:nvPr/>
              </p:nvSpPr>
              <p:spPr>
                <a:xfrm>
                  <a:off x="5320608" y="2318132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3</a:t>
                  </a:r>
                </a:p>
              </p:txBody>
            </p:sp>
            <p:sp>
              <p:nvSpPr>
                <p:cNvPr id="89" name="TextBox 88"/>
                <p:cNvSpPr txBox="1"/>
                <p:nvPr/>
              </p:nvSpPr>
              <p:spPr>
                <a:xfrm>
                  <a:off x="5734247" y="1971830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3</a:t>
                  </a:r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6392434" y="3767472"/>
                  <a:ext cx="205180" cy="419202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3</a:t>
                  </a:r>
                </a:p>
              </p:txBody>
            </p:sp>
          </p:grpSp>
          <p:cxnSp>
            <p:nvCxnSpPr>
              <p:cNvPr id="75" name="Straight Arrow Connector 74"/>
              <p:cNvCxnSpPr/>
              <p:nvPr/>
            </p:nvCxnSpPr>
            <p:spPr>
              <a:xfrm>
                <a:off x="4885044" y="3076818"/>
                <a:ext cx="1144879" cy="0"/>
              </a:xfrm>
              <a:prstGeom prst="straightConnector1">
                <a:avLst/>
              </a:prstGeom>
              <a:ln w="38100">
                <a:solidFill>
                  <a:schemeClr val="accent5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Arrow Connector 75"/>
              <p:cNvCxnSpPr/>
              <p:nvPr/>
            </p:nvCxnSpPr>
            <p:spPr>
              <a:xfrm>
                <a:off x="6022601" y="3058717"/>
                <a:ext cx="1031604" cy="720155"/>
              </a:xfrm>
              <a:prstGeom prst="straightConnector1">
                <a:avLst/>
              </a:prstGeom>
              <a:ln w="38100">
                <a:solidFill>
                  <a:schemeClr val="accent5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flipH="1" flipV="1">
                <a:off x="7042602" y="2261283"/>
                <a:ext cx="11603" cy="1507320"/>
              </a:xfrm>
              <a:prstGeom prst="straightConnector1">
                <a:avLst/>
              </a:prstGeom>
              <a:ln w="38100">
                <a:solidFill>
                  <a:schemeClr val="accent5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0" name="Straight Arrow Connector 69"/>
            <p:cNvCxnSpPr>
              <a:endCxn id="104" idx="3"/>
            </p:cNvCxnSpPr>
            <p:nvPr/>
          </p:nvCxnSpPr>
          <p:spPr>
            <a:xfrm flipV="1">
              <a:off x="3378650" y="1470028"/>
              <a:ext cx="1331268" cy="785214"/>
            </a:xfrm>
            <a:prstGeom prst="straightConnector1">
              <a:avLst/>
            </a:prstGeom>
            <a:ln w="38100">
              <a:solidFill>
                <a:schemeClr val="accent5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>
              <a:stCxn id="109" idx="6"/>
            </p:cNvCxnSpPr>
            <p:nvPr/>
          </p:nvCxnSpPr>
          <p:spPr>
            <a:xfrm flipV="1">
              <a:off x="4854303" y="3995976"/>
              <a:ext cx="1106100" cy="7665"/>
            </a:xfrm>
            <a:prstGeom prst="straightConnector1">
              <a:avLst/>
            </a:prstGeom>
            <a:ln w="38100">
              <a:solidFill>
                <a:schemeClr val="accent5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4814046" y="1426375"/>
              <a:ext cx="1156616" cy="755560"/>
            </a:xfrm>
            <a:prstGeom prst="straightConnector1">
              <a:avLst/>
            </a:prstGeom>
            <a:ln w="38100">
              <a:solidFill>
                <a:schemeClr val="accent5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103" idx="1"/>
              <a:endCxn id="107" idx="5"/>
            </p:cNvCxnSpPr>
            <p:nvPr/>
          </p:nvCxnSpPr>
          <p:spPr>
            <a:xfrm flipH="1" flipV="1">
              <a:off x="6073713" y="2278208"/>
              <a:ext cx="1161504" cy="710510"/>
            </a:xfrm>
            <a:prstGeom prst="straightConnector1">
              <a:avLst/>
            </a:prstGeom>
            <a:ln w="38100">
              <a:solidFill>
                <a:schemeClr val="accent5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798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571500" y="1472304"/>
            <a:ext cx="11049000" cy="4775200"/>
          </a:xfrm>
        </p:spPr>
        <p:txBody>
          <a:bodyPr>
            <a:normAutofit/>
          </a:bodyPr>
          <a:lstStyle/>
          <a:p>
            <a:r>
              <a:rPr lang="sr-Cyrl-RS" dirty="0" smtClean="0"/>
              <a:t>Поставимо све чворове као привремене</a:t>
            </a:r>
          </a:p>
          <a:p>
            <a:r>
              <a:rPr lang="sr-Cyrl-RS" dirty="0" smtClean="0"/>
              <a:t>Поставимо актуелне удаљености између задатог и свих чворова:</a:t>
            </a:r>
          </a:p>
          <a:p>
            <a:pPr lvl="1"/>
            <a:r>
              <a:rPr lang="sr-Cyrl-RS" dirty="0" smtClean="0"/>
              <a:t>На вредност 0 ако је удаљеност до самог себе</a:t>
            </a:r>
          </a:p>
          <a:p>
            <a:pPr lvl="1"/>
            <a:r>
              <a:rPr lang="sr-Cyrl-RS" dirty="0" smtClean="0"/>
              <a:t>На вредност</a:t>
            </a:r>
            <a:r>
              <a:rPr lang="en-US" dirty="0" smtClean="0"/>
              <a:t> ∞ (</a:t>
            </a:r>
            <a:r>
              <a:rPr lang="sr-Cyrl-RS" dirty="0" smtClean="0"/>
              <a:t>бесконачно</a:t>
            </a:r>
            <a:r>
              <a:rPr lang="en-US" dirty="0" smtClean="0"/>
              <a:t>)</a:t>
            </a:r>
            <a:r>
              <a:rPr lang="sr-Cyrl-RS" dirty="0" smtClean="0"/>
              <a:t> за све остале чворове</a:t>
            </a:r>
            <a:endParaRPr lang="en-US" dirty="0" smtClean="0"/>
          </a:p>
          <a:p>
            <a:r>
              <a:rPr lang="sr-Cyrl-RS" dirty="0" smtClean="0"/>
              <a:t>Док има привремених чворова:</a:t>
            </a:r>
            <a:endParaRPr lang="en-US" dirty="0" smtClean="0"/>
          </a:p>
          <a:p>
            <a:pPr lvl="1"/>
            <a:r>
              <a:rPr lang="sr-Cyrl-RS" dirty="0" smtClean="0"/>
              <a:t>Узми привремени чвор </a:t>
            </a:r>
            <a:r>
              <a:rPr lang="sr-Latn-RS" dirty="0" smtClean="0"/>
              <a:t>X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sr-Cyrl-RS" dirty="0" smtClean="0"/>
              <a:t>који има најмању удаљеност од задатог чвора</a:t>
            </a:r>
            <a:endParaRPr lang="en-US" dirty="0" smtClean="0"/>
          </a:p>
          <a:p>
            <a:pPr lvl="1"/>
            <a:r>
              <a:rPr lang="sr-Cyrl-RS" dirty="0" smtClean="0"/>
              <a:t>Избаци </a:t>
            </a:r>
            <a:r>
              <a:rPr lang="sr-Latn-RS" dirty="0" smtClean="0"/>
              <a:t>X </a:t>
            </a:r>
            <a:r>
              <a:rPr lang="sr-Cyrl-RS" dirty="0" smtClean="0"/>
              <a:t>из скупа привремених чворова </a:t>
            </a:r>
            <a:br>
              <a:rPr lang="sr-Cyrl-RS" dirty="0" smtClean="0"/>
            </a:br>
            <a:r>
              <a:rPr lang="sr-Cyrl-RS" dirty="0" smtClean="0"/>
              <a:t>и додај одговарајућу везу ка њему у дрво</a:t>
            </a:r>
            <a:endParaRPr lang="sr-Cyrl-RS" dirty="0"/>
          </a:p>
          <a:p>
            <a:pPr lvl="1"/>
            <a:r>
              <a:rPr lang="sr-Cyrl-RS" dirty="0" smtClean="0"/>
              <a:t>Умањи удаљености чворова суседних са </a:t>
            </a:r>
            <a:r>
              <a:rPr lang="sr-Latn-RS" dirty="0" smtClean="0"/>
              <a:t>X </a:t>
            </a:r>
            <a:r>
              <a:rPr lang="sr-Cyrl-RS" dirty="0" smtClean="0"/>
              <a:t/>
            </a:r>
            <a:br>
              <a:rPr lang="sr-Cyrl-RS" dirty="0" smtClean="0"/>
            </a:br>
            <a:r>
              <a:rPr lang="sr-Cyrl-RS" dirty="0" smtClean="0"/>
              <a:t>у складу са новододатом удаљеношћу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87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Проблеми са скретницама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685783" indent="-685783">
              <a:buFont typeface="+mj-lt"/>
              <a:buAutoNum type="arabicPeriod"/>
            </a:pPr>
            <a:r>
              <a:rPr lang="sr-Cyrl-RS" sz="3733" dirty="0" smtClean="0"/>
              <a:t>Не скалирају се добро</a:t>
            </a:r>
            <a:endParaRPr lang="en-US" sz="3733" dirty="0"/>
          </a:p>
          <a:p>
            <a:pPr lvl="1"/>
            <a:r>
              <a:rPr lang="sr-Cyrl-RS" sz="3200" dirty="0" smtClean="0"/>
              <a:t>Табела релација би постала огромна</a:t>
            </a:r>
          </a:p>
          <a:p>
            <a:pPr lvl="1"/>
            <a:r>
              <a:rPr lang="sr-Cyrl-RS" sz="3200" dirty="0" smtClean="0"/>
              <a:t>Иницијално емитовање целом свету</a:t>
            </a:r>
            <a:endParaRPr lang="en-US" sz="3200" dirty="0"/>
          </a:p>
          <a:p>
            <a:pPr lvl="1"/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18333" y="3926728"/>
            <a:ext cx="5160435" cy="1229473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ounded Rectangular Callout 20"/>
          <p:cNvSpPr/>
          <p:nvPr/>
        </p:nvSpPr>
        <p:spPr>
          <a:xfrm>
            <a:off x="2002528" y="3327400"/>
            <a:ext cx="5000912" cy="406400"/>
          </a:xfrm>
          <a:prstGeom prst="wedgeRoundRectCallout">
            <a:avLst>
              <a:gd name="adj1" fmla="val -17591"/>
              <a:gd name="adj2" fmla="val 99593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Табела релација за цео свет</a:t>
            </a:r>
            <a:r>
              <a:rPr lang="en-US" sz="2400" dirty="0" smtClean="0">
                <a:solidFill>
                  <a:schemeClr val="tx1"/>
                </a:solidFill>
              </a:rPr>
              <a:t>!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35541" y="5270771"/>
            <a:ext cx="6234032" cy="406400"/>
          </a:xfrm>
          <a:prstGeom prst="wedgeRoundRectCallout">
            <a:avLst>
              <a:gd name="adj1" fmla="val -12906"/>
              <a:gd name="adj2" fmla="val -107907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Емитовање нових чворова ка целом свету!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4692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Иницијализација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758458" y="181669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570617" y="1352550"/>
              <a:ext cx="4657717" cy="3161256"/>
              <a:chOff x="2570617" y="1352550"/>
              <a:chExt cx="4657717" cy="3161256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6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0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854209" y="2800349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570617" y="2048531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21164" y="2142120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20168" y="3139384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773740" y="3953530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370522" y="1352550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</p:grpSp>
      </p:grpSp>
      <p:cxnSp>
        <p:nvCxnSpPr>
          <p:cNvPr id="64" name="Straight Arrow Connector 63"/>
          <p:cNvCxnSpPr/>
          <p:nvPr/>
        </p:nvCxnSpPr>
        <p:spPr>
          <a:xfrm flipV="1">
            <a:off x="1938249" y="4453040"/>
            <a:ext cx="1112588" cy="266291"/>
          </a:xfrm>
          <a:prstGeom prst="straightConnector1">
            <a:avLst/>
          </a:prstGeom>
          <a:ln w="2857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101600" y="4760395"/>
            <a:ext cx="3400704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3200" dirty="0" smtClean="0"/>
              <a:t>Најкраћа путања до </a:t>
            </a:r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69" name="TextBox 68"/>
          <p:cNvSpPr txBox="1"/>
          <p:nvPr/>
        </p:nvSpPr>
        <p:spPr>
          <a:xfrm>
            <a:off x="5517712" y="5359400"/>
            <a:ext cx="585417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733" b="1" dirty="0">
                <a:solidFill>
                  <a:srgbClr val="FF0000"/>
                </a:solidFill>
              </a:rPr>
              <a:t>∞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40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840064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>
          <a:xfrm>
            <a:off x="439100" y="1710540"/>
            <a:ext cx="10515600" cy="4351338"/>
          </a:xfrm>
        </p:spPr>
        <p:txBody>
          <a:bodyPr/>
          <a:lstStyle/>
          <a:p>
            <a:r>
              <a:rPr lang="sr-Cyrl-RS" dirty="0" smtClean="0"/>
              <a:t>Умањи удаљености чворова </a:t>
            </a:r>
            <a:br>
              <a:rPr lang="sr-Cyrl-RS" dirty="0" smtClean="0"/>
            </a:br>
            <a:r>
              <a:rPr lang="sr-Cyrl-RS" dirty="0" smtClean="0"/>
              <a:t>суседних са А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3844981" y="1690688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570617" y="1352550"/>
              <a:ext cx="4657717" cy="3161256"/>
              <a:chOff x="2570617" y="1352550"/>
              <a:chExt cx="4657717" cy="3161256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7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854209" y="2800349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570617" y="2048531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38580" y="2142120"/>
                <a:ext cx="33929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74184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773740" y="3953530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370522" y="1352550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</p:grpSp>
      </p:grpSp>
      <p:sp>
        <p:nvSpPr>
          <p:cNvPr id="4" name="Oval 3"/>
          <p:cNvSpPr/>
          <p:nvPr/>
        </p:nvSpPr>
        <p:spPr>
          <a:xfrm>
            <a:off x="8675100" y="2727716"/>
            <a:ext cx="1143073" cy="86091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1" name="Oval 60"/>
          <p:cNvSpPr/>
          <p:nvPr/>
        </p:nvSpPr>
        <p:spPr>
          <a:xfrm>
            <a:off x="6470457" y="3963063"/>
            <a:ext cx="1143073" cy="86091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6" name="TextBox 65"/>
          <p:cNvSpPr txBox="1"/>
          <p:nvPr/>
        </p:nvSpPr>
        <p:spPr>
          <a:xfrm>
            <a:off x="6604235" y="5233394"/>
            <a:ext cx="585417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733" b="1" dirty="0">
                <a:solidFill>
                  <a:srgbClr val="FF0000"/>
                </a:solidFill>
              </a:rPr>
              <a:t>∞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625110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>
          <a:xfrm>
            <a:off x="661244" y="1780382"/>
            <a:ext cx="3868572" cy="4351338"/>
          </a:xfrm>
        </p:spPr>
        <p:txBody>
          <a:bodyPr/>
          <a:lstStyle/>
          <a:p>
            <a:r>
              <a:rPr lang="sr-Cyrl-RS" dirty="0" smtClean="0"/>
              <a:t>Бирамо </a:t>
            </a:r>
            <a:r>
              <a:rPr lang="sr-Latn-RS" dirty="0" smtClean="0"/>
              <a:t>B</a:t>
            </a:r>
            <a:r>
              <a:rPr lang="sr-Cyrl-RS" dirty="0" smtClean="0"/>
              <a:t>, </a:t>
            </a:r>
            <a:br>
              <a:rPr lang="sr-Cyrl-RS" dirty="0" smtClean="0"/>
            </a:br>
            <a:r>
              <a:rPr lang="sr-Cyrl-RS" dirty="0" smtClean="0"/>
              <a:t>јер је он најближи А</a:t>
            </a:r>
          </a:p>
          <a:p>
            <a:r>
              <a:rPr lang="sr-Cyrl-RS" dirty="0" smtClean="0"/>
              <a:t>Такође ажурирамо</a:t>
            </a:r>
            <a:br>
              <a:rPr lang="sr-Cyrl-RS" dirty="0" smtClean="0"/>
            </a:br>
            <a:r>
              <a:rPr lang="sr-Cyrl-RS" dirty="0" smtClean="0"/>
              <a:t>чворове који су </a:t>
            </a:r>
            <a:br>
              <a:rPr lang="sr-Cyrl-RS" dirty="0" smtClean="0"/>
            </a:br>
            <a:r>
              <a:rPr lang="sr-Cyrl-RS" dirty="0" smtClean="0"/>
              <a:t>суседни са </a:t>
            </a:r>
            <a:r>
              <a:rPr lang="sr-Latn-RS" dirty="0" smtClean="0"/>
              <a:t>B</a:t>
            </a:r>
            <a:endParaRPr lang="sr-Cyrl-RS" dirty="0" smtClean="0"/>
          </a:p>
          <a:p>
            <a:r>
              <a:rPr lang="sr-Cyrl-RS" dirty="0" smtClean="0"/>
              <a:t>У следећем кораку</a:t>
            </a:r>
            <a:br>
              <a:rPr lang="sr-Cyrl-RS" dirty="0" smtClean="0"/>
            </a:br>
            <a:r>
              <a:rPr lang="sr-Cyrl-RS" dirty="0" smtClean="0"/>
              <a:t>бирамо </a:t>
            </a:r>
            <a:r>
              <a:rPr lang="sr-Latn-RS" dirty="0" smtClean="0"/>
              <a:t>C, </a:t>
            </a:r>
            <a:r>
              <a:rPr lang="sr-Cyrl-RS" dirty="0" smtClean="0"/>
              <a:t>јер је он</a:t>
            </a:r>
            <a:br>
              <a:rPr lang="sr-Cyrl-RS" dirty="0" smtClean="0"/>
            </a:br>
            <a:r>
              <a:rPr lang="sr-Cyrl-RS" dirty="0" smtClean="0"/>
              <a:t>нови најближи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3898768" y="180715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616288" y="2142120"/>
              <a:ext cx="4612046" cy="1438270"/>
              <a:chOff x="2616288" y="2142120"/>
              <a:chExt cx="4612046" cy="14382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8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6854209" y="2731080"/>
                <a:ext cx="374125" cy="5602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733" b="1" dirty="0">
                    <a:solidFill>
                      <a:srgbClr val="FF0000"/>
                    </a:solidFill>
                  </a:rPr>
                  <a:t>∞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93897" y="2142120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8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92902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4</a:t>
                </a:r>
              </a:p>
            </p:txBody>
          </p:sp>
        </p:grpSp>
      </p:grpSp>
      <p:cxnSp>
        <p:nvCxnSpPr>
          <p:cNvPr id="61" name="Straight Arrow Connector 60"/>
          <p:cNvCxnSpPr/>
          <p:nvPr/>
        </p:nvCxnSpPr>
        <p:spPr>
          <a:xfrm>
            <a:off x="4522508" y="4455437"/>
            <a:ext cx="223739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9629346" y="2323215"/>
            <a:ext cx="631473" cy="697140"/>
          </a:xfrm>
          <a:prstGeom prst="straightConnector1">
            <a:avLst/>
          </a:prstGeom>
          <a:ln w="28575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8699772" y="1451562"/>
            <a:ext cx="3400704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r-Cyrl-RS" sz="3200" dirty="0" smtClean="0"/>
              <a:t>Смањила се удаљеност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sp>
        <p:nvSpPr>
          <p:cNvPr id="66" name="TextBox 65"/>
          <p:cNvSpPr txBox="1"/>
          <p:nvPr/>
        </p:nvSpPr>
        <p:spPr>
          <a:xfrm>
            <a:off x="9310181" y="5139897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7033928" y="1967911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258317" y="2829864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658022" y="5349860"/>
            <a:ext cx="585417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733" b="1" dirty="0">
                <a:solidFill>
                  <a:srgbClr val="FF0000"/>
                </a:solidFill>
              </a:rPr>
              <a:t>∞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066958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Бирамо </a:t>
            </a:r>
            <a:r>
              <a:rPr lang="sr-Latn-RS" dirty="0" smtClean="0"/>
              <a:t>C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758458" y="181669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616288" y="2142120"/>
              <a:ext cx="3506265" cy="1438270"/>
              <a:chOff x="2616288" y="2142120"/>
              <a:chExt cx="3506265" cy="14382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8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93899" y="2142120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92902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4</a:t>
                </a:r>
              </a:p>
            </p:txBody>
          </p:sp>
        </p:grpSp>
      </p:grpSp>
      <p:cxnSp>
        <p:nvCxnSpPr>
          <p:cNvPr id="61" name="Straight Arrow Connector 60"/>
          <p:cNvCxnSpPr/>
          <p:nvPr/>
        </p:nvCxnSpPr>
        <p:spPr>
          <a:xfrm>
            <a:off x="3382198" y="4464977"/>
            <a:ext cx="223739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169871" y="5149437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3618" y="1977451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118007" y="2839404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7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60175" y="4525952"/>
            <a:ext cx="1959501" cy="851401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863170" y="3612019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07433" y="5435520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43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313101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>
          <a:xfrm>
            <a:off x="588981" y="1638637"/>
            <a:ext cx="10515600" cy="4351338"/>
          </a:xfrm>
        </p:spPr>
        <p:txBody>
          <a:bodyPr/>
          <a:lstStyle/>
          <a:p>
            <a:r>
              <a:rPr lang="sr-Cyrl-RS" dirty="0" smtClean="0"/>
              <a:t>Кад је свеједно, </a:t>
            </a:r>
            <a:br>
              <a:rPr lang="sr-Cyrl-RS" dirty="0" smtClean="0"/>
            </a:br>
            <a:r>
              <a:rPr lang="sr-Cyrl-RS" dirty="0" smtClean="0"/>
              <a:t>бирамо било који</a:t>
            </a:r>
            <a:r>
              <a:rPr lang="sr-Latn-RS" dirty="0" smtClean="0"/>
              <a:t>, </a:t>
            </a:r>
            <a:r>
              <a:rPr lang="sr-Cyrl-RS" dirty="0" smtClean="0"/>
              <a:t>нпр. </a:t>
            </a:r>
            <a:r>
              <a:rPr lang="sr-Latn-RS" dirty="0" smtClean="0"/>
              <a:t>G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758458" y="181669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616288" y="2142120"/>
              <a:ext cx="3506265" cy="1438270"/>
              <a:chOff x="2616288" y="2142120"/>
              <a:chExt cx="3506265" cy="14382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8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93899" y="2142120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92902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4</a:t>
                </a:r>
              </a:p>
            </p:txBody>
          </p:sp>
        </p:grpSp>
      </p:grpSp>
      <p:cxnSp>
        <p:nvCxnSpPr>
          <p:cNvPr id="61" name="Straight Arrow Connector 60"/>
          <p:cNvCxnSpPr/>
          <p:nvPr/>
        </p:nvCxnSpPr>
        <p:spPr>
          <a:xfrm>
            <a:off x="3382198" y="4464977"/>
            <a:ext cx="223739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169871" y="5149437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3618" y="1977451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118007" y="2839404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60175" y="4525952"/>
            <a:ext cx="1959501" cy="851401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863170" y="3612019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07433" y="5435520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9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flipH="1" flipV="1">
            <a:off x="3392366" y="3429000"/>
            <a:ext cx="2227231" cy="977939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545146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Бирамо </a:t>
            </a:r>
            <a:r>
              <a:rPr lang="sr-Latn-RS" dirty="0" smtClean="0"/>
              <a:t>F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758458" y="181669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616288" y="2142120"/>
              <a:ext cx="3506265" cy="1438270"/>
              <a:chOff x="2616288" y="2142120"/>
              <a:chExt cx="3506265" cy="14382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8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93899" y="2142120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rgbClr val="FF0000"/>
                    </a:solidFill>
                  </a:rPr>
                  <a:t>7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92902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4</a:t>
                </a:r>
              </a:p>
            </p:txBody>
          </p:sp>
        </p:grpSp>
      </p:grpSp>
      <p:cxnSp>
        <p:nvCxnSpPr>
          <p:cNvPr id="61" name="Straight Arrow Connector 60"/>
          <p:cNvCxnSpPr/>
          <p:nvPr/>
        </p:nvCxnSpPr>
        <p:spPr>
          <a:xfrm>
            <a:off x="3382198" y="4464977"/>
            <a:ext cx="223739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169871" y="5149437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3618" y="1977451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118007" y="2839404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60175" y="4525952"/>
            <a:ext cx="1959501" cy="851401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863170" y="3612019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07433" y="5435520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9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flipH="1" flipV="1">
            <a:off x="3392366" y="3429000"/>
            <a:ext cx="2227231" cy="977939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34" idx="0"/>
            <a:endCxn id="33" idx="4"/>
          </p:cNvCxnSpPr>
          <p:nvPr/>
        </p:nvCxnSpPr>
        <p:spPr>
          <a:xfrm flipV="1">
            <a:off x="5734103" y="2421317"/>
            <a:ext cx="15587" cy="1952224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601379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(8)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Бирамо Е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758458" y="181669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616288" y="2142120"/>
              <a:ext cx="3506265" cy="1438270"/>
              <a:chOff x="2616288" y="2142120"/>
              <a:chExt cx="3506265" cy="14382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8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93899" y="2142120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7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92902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4</a:t>
                </a:r>
              </a:p>
            </p:txBody>
          </p:sp>
        </p:grpSp>
      </p:grpSp>
      <p:cxnSp>
        <p:nvCxnSpPr>
          <p:cNvPr id="61" name="Straight Arrow Connector 60"/>
          <p:cNvCxnSpPr/>
          <p:nvPr/>
        </p:nvCxnSpPr>
        <p:spPr>
          <a:xfrm>
            <a:off x="3382198" y="4464977"/>
            <a:ext cx="223739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169871" y="5149437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3618" y="1977451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118007" y="2839404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60175" y="4525952"/>
            <a:ext cx="1959501" cy="851401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863170" y="3612019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07433" y="5435520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9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flipH="1" flipV="1">
            <a:off x="3392366" y="3429000"/>
            <a:ext cx="2227231" cy="977939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36" idx="4"/>
          </p:cNvCxnSpPr>
          <p:nvPr/>
        </p:nvCxnSpPr>
        <p:spPr>
          <a:xfrm flipH="1" flipV="1">
            <a:off x="7905461" y="3383135"/>
            <a:ext cx="528" cy="1905653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734103" y="2421317"/>
            <a:ext cx="15587" cy="1952224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46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336898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(9)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Бирамо </a:t>
            </a:r>
            <a:r>
              <a:rPr lang="sr-Latn-RS" dirty="0" smtClean="0"/>
              <a:t>D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2758458" y="1816694"/>
            <a:ext cx="7844706" cy="4076718"/>
            <a:chOff x="2386509" y="1205577"/>
            <a:chExt cx="5013346" cy="3425520"/>
          </a:xfrm>
        </p:grpSpPr>
        <p:grpSp>
          <p:nvGrpSpPr>
            <p:cNvPr id="6" name="Group 5"/>
            <p:cNvGrpSpPr/>
            <p:nvPr/>
          </p:nvGrpSpPr>
          <p:grpSpPr>
            <a:xfrm>
              <a:off x="2386509" y="1205577"/>
              <a:ext cx="5013346" cy="3425520"/>
              <a:chOff x="4599572" y="1072590"/>
              <a:chExt cx="3685069" cy="308136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4599572" y="1072590"/>
                <a:ext cx="3685069" cy="3081369"/>
                <a:chOff x="3929917" y="962488"/>
                <a:chExt cx="4660472" cy="3081369"/>
              </a:xfrm>
            </p:grpSpPr>
            <p:cxnSp>
              <p:nvCxnSpPr>
                <p:cNvPr id="20" name="Straight Connector 19"/>
                <p:cNvCxnSpPr/>
                <p:nvPr/>
              </p:nvCxnSpPr>
              <p:spPr>
                <a:xfrm>
                  <a:off x="4259183" y="2959240"/>
                  <a:ext cx="1447800" cy="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5706983" y="2959241"/>
                  <a:ext cx="1295400" cy="723899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 flipV="1">
                  <a:off x="7002383" y="2082940"/>
                  <a:ext cx="0" cy="16002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5706983" y="2082940"/>
                  <a:ext cx="12954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 flipV="1">
                  <a:off x="4259183" y="2082940"/>
                  <a:ext cx="2743200" cy="87630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5706983" y="1352550"/>
                  <a:ext cx="8017" cy="160669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 flipH="1" flipV="1">
                  <a:off x="4259183" y="2140090"/>
                  <a:ext cx="1447800" cy="81915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flipV="1">
                  <a:off x="4259183" y="1352550"/>
                  <a:ext cx="1455817" cy="78754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715000" y="135255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>
                  <a:off x="7002383" y="2082940"/>
                  <a:ext cx="1287383" cy="730390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7002383" y="2813330"/>
                  <a:ext cx="1287383" cy="869811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/>
                <p:cNvCxnSpPr/>
                <p:nvPr/>
              </p:nvCxnSpPr>
              <p:spPr>
                <a:xfrm flipH="1" flipV="1">
                  <a:off x="5706983" y="3683140"/>
                  <a:ext cx="1295400" cy="2"/>
                </a:xfrm>
                <a:prstGeom prst="line">
                  <a:avLst/>
                </a:prstGeom>
                <a:ln w="38100"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" name="Oval 31"/>
                <p:cNvSpPr/>
                <p:nvPr/>
              </p:nvSpPr>
              <p:spPr>
                <a:xfrm>
                  <a:off x="8186819" y="274639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3" name="Oval 32"/>
                <p:cNvSpPr/>
                <p:nvPr/>
              </p:nvSpPr>
              <p:spPr>
                <a:xfrm>
                  <a:off x="5640043" y="128561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4" name="Oval 33"/>
                <p:cNvSpPr/>
                <p:nvPr/>
              </p:nvSpPr>
              <p:spPr>
                <a:xfrm>
                  <a:off x="5630783" y="289507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5" name="Oval 34"/>
                <p:cNvSpPr/>
                <p:nvPr/>
              </p:nvSpPr>
              <p:spPr>
                <a:xfrm>
                  <a:off x="6920769" y="3586855"/>
                  <a:ext cx="134507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6" name="Oval 35"/>
                <p:cNvSpPr/>
                <p:nvPr/>
              </p:nvSpPr>
              <p:spPr>
                <a:xfrm>
                  <a:off x="6920769" y="2012595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7" name="Oval 36"/>
                <p:cNvSpPr/>
                <p:nvPr/>
              </p:nvSpPr>
              <p:spPr>
                <a:xfrm>
                  <a:off x="4192243" y="2082940"/>
                  <a:ext cx="133880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8" name="Oval 37"/>
                <p:cNvSpPr/>
                <p:nvPr/>
              </p:nvSpPr>
              <p:spPr>
                <a:xfrm>
                  <a:off x="5671382" y="3612013"/>
                  <a:ext cx="133880" cy="133880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4182551" y="2892300"/>
                  <a:ext cx="134508" cy="13388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40" name="TextBox 39"/>
                <p:cNvSpPr txBox="1"/>
                <p:nvPr/>
              </p:nvSpPr>
              <p:spPr>
                <a:xfrm>
                  <a:off x="4136383" y="2943688"/>
                  <a:ext cx="226845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A</a:t>
                  </a:r>
                </a:p>
              </p:txBody>
            </p:sp>
            <p:sp>
              <p:nvSpPr>
                <p:cNvPr id="41" name="TextBox 40"/>
                <p:cNvSpPr txBox="1"/>
                <p:nvPr/>
              </p:nvSpPr>
              <p:spPr>
                <a:xfrm>
                  <a:off x="5587634" y="2943688"/>
                  <a:ext cx="22017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B</a:t>
                  </a:r>
                </a:p>
              </p:txBody>
            </p:sp>
            <p:sp>
              <p:nvSpPr>
                <p:cNvPr id="42" name="TextBox 41"/>
                <p:cNvSpPr txBox="1"/>
                <p:nvPr/>
              </p:nvSpPr>
              <p:spPr>
                <a:xfrm>
                  <a:off x="6893245" y="3663844"/>
                  <a:ext cx="21827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C</a:t>
                  </a:r>
                </a:p>
              </p:txBody>
            </p:sp>
            <p:sp>
              <p:nvSpPr>
                <p:cNvPr id="43" name="TextBox 42"/>
                <p:cNvSpPr txBox="1"/>
                <p:nvPr/>
              </p:nvSpPr>
              <p:spPr>
                <a:xfrm>
                  <a:off x="8355925" y="2623323"/>
                  <a:ext cx="234464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D</a:t>
                  </a:r>
                </a:p>
              </p:txBody>
            </p:sp>
            <p:sp>
              <p:nvSpPr>
                <p:cNvPr id="44" name="TextBox 43"/>
                <p:cNvSpPr txBox="1"/>
                <p:nvPr/>
              </p:nvSpPr>
              <p:spPr>
                <a:xfrm>
                  <a:off x="7016769" y="1689473"/>
                  <a:ext cx="208751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E</a:t>
                  </a:r>
                </a:p>
              </p:txBody>
            </p:sp>
            <p:sp>
              <p:nvSpPr>
                <p:cNvPr id="45" name="TextBox 44"/>
                <p:cNvSpPr txBox="1"/>
                <p:nvPr/>
              </p:nvSpPr>
              <p:spPr>
                <a:xfrm>
                  <a:off x="5605467" y="962488"/>
                  <a:ext cx="203037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F</a:t>
                  </a:r>
                </a:p>
              </p:txBody>
            </p:sp>
            <p:sp>
              <p:nvSpPr>
                <p:cNvPr id="46" name="TextBox 45"/>
                <p:cNvSpPr txBox="1"/>
                <p:nvPr/>
              </p:nvSpPr>
              <p:spPr>
                <a:xfrm>
                  <a:off x="3929917" y="1956469"/>
                  <a:ext cx="238273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G</a:t>
                  </a:r>
                </a:p>
              </p:txBody>
            </p:sp>
            <p:sp>
              <p:nvSpPr>
                <p:cNvPr id="47" name="TextBox 46"/>
                <p:cNvSpPr txBox="1"/>
                <p:nvPr/>
              </p:nvSpPr>
              <p:spPr>
                <a:xfrm>
                  <a:off x="5420324" y="3482052"/>
                  <a:ext cx="236369" cy="380013"/>
                </a:xfrm>
                <a:prstGeom prst="rect">
                  <a:avLst/>
                </a:prstGeom>
                <a:noFill/>
              </p:spPr>
              <p:txBody>
                <a:bodyPr wrap="none" rtlCol="0" anchor="ctr">
                  <a:spAutoFit/>
                </a:bodyPr>
                <a:lstStyle/>
                <a:p>
                  <a:pPr algn="ctr"/>
                  <a:r>
                    <a:rPr lang="en-US" sz="2667" dirty="0"/>
                    <a:t>H</a:t>
                  </a:r>
                </a:p>
              </p:txBody>
            </p:sp>
          </p:grpSp>
          <p:sp>
            <p:nvSpPr>
              <p:cNvPr id="8" name="TextBox 7"/>
              <p:cNvSpPr txBox="1"/>
              <p:nvPr/>
            </p:nvSpPr>
            <p:spPr>
              <a:xfrm>
                <a:off x="6508479" y="153051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082173" y="27849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26829" y="2150370"/>
                <a:ext cx="203916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10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552600" y="329279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588162" y="232692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16854" y="2628748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220029" y="3308215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2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27642" y="3054301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226135" y="1579423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4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320608" y="231813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5734247" y="1971830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6392434" y="3767472"/>
                <a:ext cx="130874" cy="279158"/>
              </a:xfrm>
              <a:prstGeom prst="rect">
                <a:avLst/>
              </a:prstGeom>
              <a:noFill/>
            </p:spPr>
            <p:txBody>
              <a:bodyPr wrap="none" lIns="60960" tIns="0" rIns="60960" bIns="0" rtlCol="0">
                <a:spAutoFit/>
              </a:bodyPr>
              <a:lstStyle/>
              <a:p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616288" y="2142120"/>
              <a:ext cx="3506265" cy="1438270"/>
              <a:chOff x="2616288" y="2142120"/>
              <a:chExt cx="3506265" cy="143827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2616288" y="2983382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0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893899" y="2142120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7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92902" y="3157934"/>
                <a:ext cx="228654" cy="422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667" b="1" dirty="0">
                    <a:solidFill>
                      <a:schemeClr val="accent5"/>
                    </a:solidFill>
                  </a:rPr>
                  <a:t>4</a:t>
                </a:r>
              </a:p>
            </p:txBody>
          </p:sp>
        </p:grpSp>
      </p:grpSp>
      <p:cxnSp>
        <p:nvCxnSpPr>
          <p:cNvPr id="61" name="Straight Arrow Connector 60"/>
          <p:cNvCxnSpPr/>
          <p:nvPr/>
        </p:nvCxnSpPr>
        <p:spPr>
          <a:xfrm>
            <a:off x="3382198" y="4464977"/>
            <a:ext cx="2237399" cy="0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8169871" y="5149437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893618" y="1977451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118007" y="2839404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7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5860175" y="4525952"/>
            <a:ext cx="1959501" cy="851401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863170" y="3612019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chemeClr val="accent5"/>
                </a:solidFill>
              </a:rPr>
              <a:t>8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707433" y="5435520"/>
            <a:ext cx="357790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67" b="1" dirty="0">
                <a:solidFill>
                  <a:srgbClr val="FF0000"/>
                </a:solidFill>
              </a:rPr>
              <a:t>9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 flipH="1" flipV="1">
            <a:off x="3392366" y="3429000"/>
            <a:ext cx="2227231" cy="977939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36" idx="4"/>
          </p:cNvCxnSpPr>
          <p:nvPr/>
        </p:nvCxnSpPr>
        <p:spPr>
          <a:xfrm flipH="1" flipV="1">
            <a:off x="7905461" y="3383135"/>
            <a:ext cx="528" cy="1905653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734103" y="2421317"/>
            <a:ext cx="15587" cy="1952224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32" idx="3"/>
          </p:cNvCxnSpPr>
          <p:nvPr/>
        </p:nvCxnSpPr>
        <p:spPr>
          <a:xfrm flipV="1">
            <a:off x="8026929" y="4328021"/>
            <a:ext cx="1929929" cy="1031379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56033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Дијкстрин алгоритам </a:t>
            </a:r>
            <a:r>
              <a:rPr lang="en-US" dirty="0" smtClean="0"/>
              <a:t>(10)</a:t>
            </a:r>
            <a:endParaRPr lang="en-US" dirty="0"/>
          </a:p>
        </p:txBody>
      </p:sp>
      <p:sp>
        <p:nvSpPr>
          <p:cNvPr id="63" name="Content Placeholder 6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И коначно </a:t>
            </a:r>
            <a:r>
              <a:rPr lang="en-US" dirty="0" smtClean="0"/>
              <a:t>H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758457" y="1816696"/>
            <a:ext cx="7844706" cy="4121592"/>
            <a:chOff x="2068843" y="1362521"/>
            <a:chExt cx="5883529" cy="3091194"/>
          </a:xfrm>
        </p:grpSpPr>
        <p:grpSp>
          <p:nvGrpSpPr>
            <p:cNvPr id="62" name="Group 61"/>
            <p:cNvGrpSpPr/>
            <p:nvPr/>
          </p:nvGrpSpPr>
          <p:grpSpPr>
            <a:xfrm>
              <a:off x="2068843" y="1362521"/>
              <a:ext cx="5883529" cy="3057539"/>
              <a:chOff x="2386509" y="1205577"/>
              <a:chExt cx="5013346" cy="3425520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2386509" y="1205577"/>
                <a:ext cx="5013346" cy="3425520"/>
                <a:chOff x="4599572" y="1072590"/>
                <a:chExt cx="3685069" cy="3081369"/>
              </a:xfrm>
            </p:grpSpPr>
            <p:grpSp>
              <p:nvGrpSpPr>
                <p:cNvPr id="7" name="Group 6"/>
                <p:cNvGrpSpPr/>
                <p:nvPr/>
              </p:nvGrpSpPr>
              <p:grpSpPr>
                <a:xfrm>
                  <a:off x="4599572" y="1072590"/>
                  <a:ext cx="3685069" cy="3081369"/>
                  <a:chOff x="3929917" y="962488"/>
                  <a:chExt cx="4660472" cy="3081369"/>
                </a:xfrm>
              </p:grpSpPr>
              <p:cxnSp>
                <p:nvCxnSpPr>
                  <p:cNvPr id="20" name="Straight Connector 19"/>
                  <p:cNvCxnSpPr/>
                  <p:nvPr/>
                </p:nvCxnSpPr>
                <p:spPr>
                  <a:xfrm>
                    <a:off x="4259183" y="2959240"/>
                    <a:ext cx="1447800" cy="0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Straight Connector 20"/>
                  <p:cNvCxnSpPr/>
                  <p:nvPr/>
                </p:nvCxnSpPr>
                <p:spPr>
                  <a:xfrm>
                    <a:off x="5706983" y="2959241"/>
                    <a:ext cx="1295400" cy="723899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Connector 21"/>
                  <p:cNvCxnSpPr/>
                  <p:nvPr/>
                </p:nvCxnSpPr>
                <p:spPr>
                  <a:xfrm flipV="1">
                    <a:off x="7002383" y="2082940"/>
                    <a:ext cx="0" cy="160020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/>
                  <p:cNvCxnSpPr/>
                  <p:nvPr/>
                </p:nvCxnSpPr>
                <p:spPr>
                  <a:xfrm flipV="1">
                    <a:off x="5706983" y="2082940"/>
                    <a:ext cx="1295400" cy="87630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/>
                  <p:cNvCxnSpPr/>
                  <p:nvPr/>
                </p:nvCxnSpPr>
                <p:spPr>
                  <a:xfrm flipV="1">
                    <a:off x="4259183" y="2082940"/>
                    <a:ext cx="2743200" cy="87630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/>
                  <p:cNvCxnSpPr/>
                  <p:nvPr/>
                </p:nvCxnSpPr>
                <p:spPr>
                  <a:xfrm flipV="1">
                    <a:off x="5706983" y="1352550"/>
                    <a:ext cx="8017" cy="160669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 flipH="1" flipV="1">
                    <a:off x="4259183" y="2140090"/>
                    <a:ext cx="1447800" cy="81915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/>
                  <p:cNvCxnSpPr/>
                  <p:nvPr/>
                </p:nvCxnSpPr>
                <p:spPr>
                  <a:xfrm flipV="1">
                    <a:off x="4259183" y="1352550"/>
                    <a:ext cx="1455817" cy="78754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>
                    <a:off x="5715000" y="1352550"/>
                    <a:ext cx="1287383" cy="730390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7002383" y="2082940"/>
                    <a:ext cx="1287383" cy="730390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 flipV="1">
                    <a:off x="7002383" y="2813330"/>
                    <a:ext cx="1287383" cy="869811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 flipH="1" flipV="1">
                    <a:off x="5706983" y="3683140"/>
                    <a:ext cx="1295400" cy="2"/>
                  </a:xfrm>
                  <a:prstGeom prst="line">
                    <a:avLst/>
                  </a:prstGeom>
                  <a:ln w="38100">
                    <a:solidFill>
                      <a:schemeClr val="bg2">
                        <a:lumMod val="9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Oval 31"/>
                  <p:cNvSpPr/>
                  <p:nvPr/>
                </p:nvSpPr>
                <p:spPr>
                  <a:xfrm>
                    <a:off x="8186819" y="2746390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5640043" y="1285610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5630783" y="2895070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5" name="Oval 34"/>
                  <p:cNvSpPr/>
                  <p:nvPr/>
                </p:nvSpPr>
                <p:spPr>
                  <a:xfrm>
                    <a:off x="6920769" y="3586855"/>
                    <a:ext cx="134507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6" name="Oval 35"/>
                  <p:cNvSpPr/>
                  <p:nvPr/>
                </p:nvSpPr>
                <p:spPr>
                  <a:xfrm>
                    <a:off x="6920769" y="2012595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7" name="Oval 36"/>
                  <p:cNvSpPr/>
                  <p:nvPr/>
                </p:nvSpPr>
                <p:spPr>
                  <a:xfrm>
                    <a:off x="4192243" y="2082940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8" name="Oval 37"/>
                  <p:cNvSpPr/>
                  <p:nvPr/>
                </p:nvSpPr>
                <p:spPr>
                  <a:xfrm>
                    <a:off x="5671382" y="3612013"/>
                    <a:ext cx="133880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39" name="Oval 38"/>
                  <p:cNvSpPr/>
                  <p:nvPr/>
                </p:nvSpPr>
                <p:spPr>
                  <a:xfrm>
                    <a:off x="4182551" y="2892300"/>
                    <a:ext cx="134508" cy="133880"/>
                  </a:xfrm>
                  <a:prstGeom prst="ellipse">
                    <a:avLst/>
                  </a:prstGeom>
                  <a:solidFill>
                    <a:schemeClr val="tx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400"/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4136383" y="2943688"/>
                    <a:ext cx="226845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A</a:t>
                    </a:r>
                  </a:p>
                </p:txBody>
              </p:sp>
              <p:sp>
                <p:nvSpPr>
                  <p:cNvPr id="41" name="TextBox 40"/>
                  <p:cNvSpPr txBox="1"/>
                  <p:nvPr/>
                </p:nvSpPr>
                <p:spPr>
                  <a:xfrm>
                    <a:off x="5587634" y="2943688"/>
                    <a:ext cx="220179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B</a:t>
                    </a:r>
                  </a:p>
                </p:txBody>
              </p: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6893245" y="3663844"/>
                    <a:ext cx="218274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C</a:t>
                    </a:r>
                  </a:p>
                </p:txBody>
              </p:sp>
              <p:sp>
                <p:nvSpPr>
                  <p:cNvPr id="43" name="TextBox 42"/>
                  <p:cNvSpPr txBox="1"/>
                  <p:nvPr/>
                </p:nvSpPr>
                <p:spPr>
                  <a:xfrm>
                    <a:off x="8355925" y="2623323"/>
                    <a:ext cx="234464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D</a:t>
                    </a:r>
                  </a:p>
                </p:txBody>
              </p:sp>
              <p:sp>
                <p:nvSpPr>
                  <p:cNvPr id="44" name="TextBox 43"/>
                  <p:cNvSpPr txBox="1"/>
                  <p:nvPr/>
                </p:nvSpPr>
                <p:spPr>
                  <a:xfrm>
                    <a:off x="7016769" y="1689473"/>
                    <a:ext cx="208751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E</a:t>
                    </a:r>
                  </a:p>
                </p:txBody>
              </p:sp>
              <p:sp>
                <p:nvSpPr>
                  <p:cNvPr id="45" name="TextBox 44"/>
                  <p:cNvSpPr txBox="1"/>
                  <p:nvPr/>
                </p:nvSpPr>
                <p:spPr>
                  <a:xfrm>
                    <a:off x="5605467" y="962488"/>
                    <a:ext cx="203037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F</a:t>
                    </a:r>
                  </a:p>
                </p:txBody>
              </p:sp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3929917" y="1956468"/>
                    <a:ext cx="238273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G</a:t>
                    </a:r>
                  </a:p>
                </p:txBody>
              </p:sp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5420324" y="3482052"/>
                    <a:ext cx="236369" cy="380013"/>
                  </a:xfrm>
                  <a:prstGeom prst="rect">
                    <a:avLst/>
                  </a:prstGeom>
                  <a:noFill/>
                </p:spPr>
                <p:txBody>
                  <a:bodyPr wrap="none" rtlCol="0" anchor="ctr">
                    <a:spAutoFit/>
                  </a:bodyPr>
                  <a:lstStyle/>
                  <a:p>
                    <a:pPr algn="ctr"/>
                    <a:r>
                      <a:rPr lang="en-US" sz="2667" dirty="0"/>
                      <a:t>H</a:t>
                    </a:r>
                  </a:p>
                </p:txBody>
              </p:sp>
            </p:grpSp>
            <p:sp>
              <p:nvSpPr>
                <p:cNvPr id="8" name="TextBox 7"/>
                <p:cNvSpPr txBox="1"/>
                <p:nvPr/>
              </p:nvSpPr>
              <p:spPr>
                <a:xfrm>
                  <a:off x="6508479" y="1530512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7082173" y="2784932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1</a:t>
                  </a: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6226829" y="2150370"/>
                  <a:ext cx="203916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10</a:t>
                  </a: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7552600" y="3292792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7588162" y="2326922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516854" y="2628748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4</a:t>
                  </a: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6220029" y="3308215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2</a:t>
                  </a: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327642" y="3054301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4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226135" y="1579423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4</a:t>
                  </a: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5320608" y="2318132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3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5734247" y="1971830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3</a:t>
                  </a: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6392434" y="3767472"/>
                  <a:ext cx="130874" cy="279158"/>
                </a:xfrm>
                <a:prstGeom prst="rect">
                  <a:avLst/>
                </a:prstGeom>
                <a:noFill/>
              </p:spPr>
              <p:txBody>
                <a:bodyPr wrap="none" lIns="60960" tIns="0" rIns="60960" bIns="0" rtlCol="0">
                  <a:spAutoFit/>
                </a:bodyPr>
                <a:lstStyle/>
                <a:p>
                  <a:r>
                    <a:rPr lang="en-US" sz="2400" dirty="0"/>
                    <a:t>3</a:t>
                  </a:r>
                </a:p>
              </p:txBody>
            </p:sp>
          </p:grpSp>
          <p:grpSp>
            <p:nvGrpSpPr>
              <p:cNvPr id="60" name="Group 59"/>
              <p:cNvGrpSpPr/>
              <p:nvPr/>
            </p:nvGrpSpPr>
            <p:grpSpPr>
              <a:xfrm>
                <a:off x="2616288" y="2142120"/>
                <a:ext cx="3506265" cy="1438270"/>
                <a:chOff x="2616288" y="2142120"/>
                <a:chExt cx="3506265" cy="1438270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2616288" y="2983382"/>
                  <a:ext cx="228654" cy="42245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b="1" dirty="0">
                      <a:solidFill>
                        <a:schemeClr val="accent5"/>
                      </a:solidFill>
                    </a:rPr>
                    <a:t>0</a:t>
                  </a:r>
                </a:p>
              </p:txBody>
            </p:sp>
            <p:sp>
              <p:nvSpPr>
                <p:cNvPr id="56" name="TextBox 55"/>
                <p:cNvSpPr txBox="1"/>
                <p:nvPr/>
              </p:nvSpPr>
              <p:spPr>
                <a:xfrm>
                  <a:off x="5893899" y="2142120"/>
                  <a:ext cx="228654" cy="42245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b="1" dirty="0">
                      <a:solidFill>
                        <a:schemeClr val="accent5"/>
                      </a:solidFill>
                    </a:rPr>
                    <a:t>7</a:t>
                  </a: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4492902" y="3157934"/>
                  <a:ext cx="228654" cy="42245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667" b="1" dirty="0">
                      <a:solidFill>
                        <a:schemeClr val="accent5"/>
                      </a:solidFill>
                    </a:rPr>
                    <a:t>4</a:t>
                  </a:r>
                </a:p>
              </p:txBody>
            </p:sp>
          </p:grpSp>
        </p:grpSp>
        <p:cxnSp>
          <p:nvCxnSpPr>
            <p:cNvPr id="61" name="Straight Arrow Connector 60"/>
            <p:cNvCxnSpPr/>
            <p:nvPr/>
          </p:nvCxnSpPr>
          <p:spPr>
            <a:xfrm>
              <a:off x="2536648" y="3348733"/>
              <a:ext cx="1678049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6127403" y="3862078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b="1" dirty="0">
                  <a:solidFill>
                    <a:schemeClr val="accent5"/>
                  </a:solidFill>
                </a:rPr>
                <a:t>6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420213" y="1483088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b="1" dirty="0">
                  <a:solidFill>
                    <a:schemeClr val="accent5"/>
                  </a:solidFill>
                </a:rPr>
                <a:t>7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338505" y="2129553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b="1" dirty="0">
                  <a:solidFill>
                    <a:schemeClr val="accent5"/>
                  </a:solidFill>
                </a:rPr>
                <a:t>7</a:t>
              </a: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4395131" y="3394463"/>
              <a:ext cx="1469626" cy="638551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7397377" y="2709014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b="1" dirty="0">
                  <a:solidFill>
                    <a:schemeClr val="accent5"/>
                  </a:solidFill>
                </a:rPr>
                <a:t>8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280574" y="4076640"/>
              <a:ext cx="268342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67" b="1" dirty="0">
                  <a:solidFill>
                    <a:schemeClr val="accent5"/>
                  </a:solidFill>
                </a:rPr>
                <a:t>9</a:t>
              </a:r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H="1" flipV="1">
              <a:off x="2544274" y="2571750"/>
              <a:ext cx="1670423" cy="733454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endCxn id="36" idx="4"/>
            </p:cNvCxnSpPr>
            <p:nvPr/>
          </p:nvCxnSpPr>
          <p:spPr>
            <a:xfrm flipH="1" flipV="1">
              <a:off x="5929096" y="2537351"/>
              <a:ext cx="396" cy="142924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V="1">
              <a:off x="4300577" y="1815988"/>
              <a:ext cx="11690" cy="1464168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endCxn id="32" idx="3"/>
            </p:cNvCxnSpPr>
            <p:nvPr/>
          </p:nvCxnSpPr>
          <p:spPr>
            <a:xfrm flipV="1">
              <a:off x="6020196" y="3246016"/>
              <a:ext cx="1447447" cy="773534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flipH="1">
              <a:off x="4436338" y="4052234"/>
              <a:ext cx="1408251" cy="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C1225-ADCC-464A-9CFC-236159A2E701}" type="slidenum">
              <a:rPr lang="sr-Latn-RS" smtClean="0"/>
              <a:t>48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20761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Проблеми са скретницама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685783" indent="-685783">
              <a:buFont typeface="+mj-lt"/>
              <a:buAutoNum type="arabicPeriod" startAt="2"/>
            </a:pPr>
            <a:r>
              <a:rPr lang="sr-Cyrl-RS" sz="3733" dirty="0" smtClean="0"/>
              <a:t>Не раде ако су технологије слоја везе различите</a:t>
            </a:r>
            <a:endParaRPr lang="en-US" sz="3733" dirty="0"/>
          </a:p>
          <a:p>
            <a:pPr lvl="1"/>
            <a:r>
              <a:rPr lang="sr-Cyrl-RS" sz="3200" dirty="0" smtClean="0"/>
              <a:t>Чворови на</a:t>
            </a:r>
            <a:r>
              <a:rPr lang="en-US" sz="3200" dirty="0" smtClean="0"/>
              <a:t> </a:t>
            </a:r>
            <a:r>
              <a:rPr lang="sr-Cyrl-RS" sz="3200" dirty="0" smtClean="0"/>
              <a:t>Етернету</a:t>
            </a:r>
            <a:r>
              <a:rPr lang="en-US" sz="3200" dirty="0" smtClean="0"/>
              <a:t> </a:t>
            </a:r>
            <a:r>
              <a:rPr lang="en-US" sz="3200" dirty="0"/>
              <a:t>+ 3G + 802.11  …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924704" y="4507376"/>
            <a:ext cx="4002617" cy="953624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764548" y="4063822"/>
            <a:ext cx="1000706" cy="1756968"/>
            <a:chOff x="2376763" y="2859971"/>
            <a:chExt cx="952815" cy="1672887"/>
          </a:xfrm>
        </p:grpSpPr>
        <p:pic>
          <p:nvPicPr>
            <p:cNvPr id="22" name="Picture 2" descr="http://pixabay.com/static/uploads/photo/2012/04/01/12/40/computer-23240_640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6763" y="3513123"/>
              <a:ext cx="952815" cy="10197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3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8883" y="2859971"/>
              <a:ext cx="739740" cy="599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3853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Проблеми са скретницама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701800"/>
            <a:ext cx="7620000" cy="4470400"/>
          </a:xfrm>
        </p:spPr>
        <p:txBody>
          <a:bodyPr>
            <a:normAutofit/>
          </a:bodyPr>
          <a:lstStyle/>
          <a:p>
            <a:pPr marL="685783" indent="-685783">
              <a:buFont typeface="+mj-lt"/>
              <a:buAutoNum type="arabicPeriod" startAt="3"/>
            </a:pPr>
            <a:r>
              <a:rPr lang="sr-Cyrl-RS" sz="3733" dirty="0" smtClean="0"/>
              <a:t>Не омогућавају контролу саобраћаја</a:t>
            </a:r>
            <a:endParaRPr lang="en-US" sz="3733" dirty="0"/>
          </a:p>
          <a:p>
            <a:pPr lvl="1"/>
            <a:r>
              <a:rPr lang="sr-Cyrl-RS" sz="3200" dirty="0" smtClean="0"/>
              <a:t>Хоћемо да планирамо руте и проток</a:t>
            </a:r>
            <a:endParaRPr lang="en-US" sz="32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1318333" y="3429000"/>
            <a:ext cx="5684894" cy="1954698"/>
            <a:chOff x="988750" y="2945045"/>
            <a:chExt cx="4263670" cy="1466024"/>
          </a:xfrm>
        </p:grpSpPr>
        <p:grpSp>
          <p:nvGrpSpPr>
            <p:cNvPr id="6" name="Group 5"/>
            <p:cNvGrpSpPr/>
            <p:nvPr/>
          </p:nvGrpSpPr>
          <p:grpSpPr>
            <a:xfrm>
              <a:off x="988750" y="2945045"/>
              <a:ext cx="3870326" cy="922105"/>
              <a:chOff x="988750" y="3097445"/>
              <a:chExt cx="3870326" cy="922105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988750" y="3097445"/>
                <a:ext cx="3870326" cy="922105"/>
                <a:chOff x="-241303" y="3258897"/>
                <a:chExt cx="3870326" cy="922105"/>
              </a:xfrm>
            </p:grpSpPr>
            <p:pic>
              <p:nvPicPr>
                <p:cNvPr id="12" name="Picture 11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59678" y="3258897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3" name="Picture 12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30497" y="380368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4" name="Straight Connector 13"/>
                <p:cNvCxnSpPr>
                  <a:stCxn id="12" idx="3"/>
                  <a:endCxn id="16" idx="1"/>
                </p:cNvCxnSpPr>
                <p:nvPr/>
              </p:nvCxnSpPr>
              <p:spPr>
                <a:xfrm>
                  <a:off x="2128041" y="3441213"/>
                  <a:ext cx="632619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/>
                <p:cNvCxnSpPr>
                  <a:stCxn id="8" idx="3"/>
                  <a:endCxn id="13" idx="1"/>
                </p:cNvCxnSpPr>
                <p:nvPr/>
              </p:nvCxnSpPr>
              <p:spPr>
                <a:xfrm>
                  <a:off x="2046404" y="3985996"/>
                  <a:ext cx="684093" cy="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16" name="Picture 15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60660" y="325889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7" name="Picture 16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816371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cxnSp>
              <p:nvCxnSpPr>
                <p:cNvPr id="18" name="Straight Connector 17"/>
                <p:cNvCxnSpPr>
                  <a:stCxn id="20" idx="3"/>
                  <a:endCxn id="12" idx="1"/>
                </p:cNvCxnSpPr>
                <p:nvPr/>
              </p:nvCxnSpPr>
              <p:spPr>
                <a:xfrm flipV="1">
                  <a:off x="627060" y="3441213"/>
                  <a:ext cx="632618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>
                  <a:stCxn id="17" idx="3"/>
                  <a:endCxn id="8" idx="1"/>
                </p:cNvCxnSpPr>
                <p:nvPr/>
              </p:nvCxnSpPr>
              <p:spPr>
                <a:xfrm flipV="1">
                  <a:off x="627060" y="3985996"/>
                  <a:ext cx="550981" cy="12691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0" name="Picture 19"/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241303" y="3271588"/>
                  <a:ext cx="868363" cy="3646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pic>
            <p:nvPicPr>
              <p:cNvPr id="8" name="Picture 7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08094" y="364222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9" name="Straight Connector 8"/>
              <p:cNvCxnSpPr/>
              <p:nvPr/>
            </p:nvCxnSpPr>
            <p:spPr>
              <a:xfrm flipV="1">
                <a:off x="1856116" y="3457406"/>
                <a:ext cx="633615" cy="20988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3260328" y="3457406"/>
                <a:ext cx="730385" cy="25734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>
                <a:stCxn id="8" idx="0"/>
              </p:cNvCxnSpPr>
              <p:nvPr/>
            </p:nvCxnSpPr>
            <p:spPr>
              <a:xfrm flipH="1" flipV="1">
                <a:off x="2842275" y="3474767"/>
                <a:ext cx="1" cy="16746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Rounded Rectangular Callout 20"/>
            <p:cNvSpPr/>
            <p:nvPr/>
          </p:nvSpPr>
          <p:spPr>
            <a:xfrm>
              <a:off x="2251037" y="4106269"/>
              <a:ext cx="3001383" cy="304800"/>
            </a:xfrm>
            <a:prstGeom prst="wedgeRoundRectCallout">
              <a:avLst>
                <a:gd name="adj1" fmla="val -20200"/>
                <a:gd name="adj2" fmla="val -119157"/>
                <a:gd name="adj3" fmla="val 16667"/>
              </a:avLst>
            </a:prstGeom>
            <a:solidFill>
              <a:srgbClr val="FFB8F2">
                <a:alpha val="50196"/>
              </a:srgb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sr-Cyrl-RS" sz="2400" dirty="0" smtClean="0">
                  <a:solidFill>
                    <a:schemeClr val="tx1"/>
                  </a:solidFill>
                </a:rPr>
                <a:t>Пример неефикасне путање</a:t>
              </a:r>
              <a:r>
                <a:rPr lang="en-US" sz="2400" dirty="0" smtClean="0">
                  <a:solidFill>
                    <a:schemeClr val="tx1"/>
                  </a:solidFill>
                </a:rPr>
                <a:t>.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962274" y="3054700"/>
              <a:ext cx="1304925" cy="660050"/>
            </a:xfrm>
            <a:custGeom>
              <a:avLst/>
              <a:gdLst>
                <a:gd name="connsiteX0" fmla="*/ 0 w 1152586"/>
                <a:gd name="connsiteY0" fmla="*/ 7332 h 569307"/>
                <a:gd name="connsiteX1" fmla="*/ 676275 w 1152586"/>
                <a:gd name="connsiteY1" fmla="*/ 7332 h 569307"/>
                <a:gd name="connsiteX2" fmla="*/ 1152525 w 1152586"/>
                <a:gd name="connsiteY2" fmla="*/ 83532 h 569307"/>
                <a:gd name="connsiteX3" fmla="*/ 704850 w 1152586"/>
                <a:gd name="connsiteY3" fmla="*/ 359757 h 569307"/>
                <a:gd name="connsiteX4" fmla="*/ 76200 w 1152586"/>
                <a:gd name="connsiteY4" fmla="*/ 569307 h 569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586" h="569307">
                  <a:moveTo>
                    <a:pt x="0" y="7332"/>
                  </a:moveTo>
                  <a:cubicBezTo>
                    <a:pt x="242094" y="982"/>
                    <a:pt x="484188" y="-5368"/>
                    <a:pt x="676275" y="7332"/>
                  </a:cubicBezTo>
                  <a:cubicBezTo>
                    <a:pt x="868362" y="20032"/>
                    <a:pt x="1147763" y="24795"/>
                    <a:pt x="1152525" y="83532"/>
                  </a:cubicBezTo>
                  <a:cubicBezTo>
                    <a:pt x="1157288" y="142270"/>
                    <a:pt x="884238" y="278795"/>
                    <a:pt x="704850" y="359757"/>
                  </a:cubicBezTo>
                  <a:cubicBezTo>
                    <a:pt x="525463" y="440720"/>
                    <a:pt x="300831" y="505013"/>
                    <a:pt x="76200" y="569307"/>
                  </a:cubicBezTo>
                </a:path>
              </a:pathLst>
            </a:custGeom>
            <a:noFill/>
            <a:ln w="38100">
              <a:solidFill>
                <a:schemeClr val="accent3">
                  <a:lumMod val="40000"/>
                  <a:lumOff val="6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938539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Теме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799" y="1397000"/>
            <a:ext cx="9366325" cy="4775200"/>
          </a:xfrm>
        </p:spPr>
        <p:txBody>
          <a:bodyPr>
            <a:normAutofit/>
          </a:bodyPr>
          <a:lstStyle/>
          <a:p>
            <a:r>
              <a:rPr lang="sr-Cyrl-RS" sz="2667" dirty="0" smtClean="0"/>
              <a:t>Типови мрежних сервиса</a:t>
            </a:r>
            <a:endParaRPr lang="en-US" sz="2667" dirty="0"/>
          </a:p>
          <a:p>
            <a:pPr lvl="1"/>
            <a:r>
              <a:rPr lang="sr-Cyrl-RS" dirty="0" smtClean="0"/>
              <a:t>Датаграмски модел </a:t>
            </a:r>
            <a:r>
              <a:rPr lang="en-US" dirty="0" smtClean="0"/>
              <a:t>(</a:t>
            </a:r>
            <a:r>
              <a:rPr lang="sr-Cyrl-RS" dirty="0" smtClean="0"/>
              <a:t>пакети</a:t>
            </a:r>
            <a:r>
              <a:rPr lang="en-US" dirty="0" smtClean="0"/>
              <a:t>), </a:t>
            </a:r>
            <a:r>
              <a:rPr lang="sr-Cyrl-RS" dirty="0" smtClean="0"/>
              <a:t>Модел виртуелног кола</a:t>
            </a:r>
            <a:endParaRPr lang="en-US" dirty="0"/>
          </a:p>
          <a:p>
            <a:r>
              <a:rPr lang="en-US" sz="2667" dirty="0"/>
              <a:t>IP </a:t>
            </a:r>
            <a:r>
              <a:rPr lang="en-US" sz="2667" dirty="0" smtClean="0"/>
              <a:t>(</a:t>
            </a:r>
            <a:r>
              <a:rPr lang="sr-Cyrl-RS" sz="2667" dirty="0" smtClean="0"/>
              <a:t>Интернет протокол</a:t>
            </a:r>
            <a:r>
              <a:rPr lang="en-US" sz="2667" dirty="0" smtClean="0"/>
              <a:t>)</a:t>
            </a:r>
            <a:endParaRPr lang="en-US" sz="2667" dirty="0"/>
          </a:p>
          <a:p>
            <a:pPr lvl="1">
              <a:lnSpc>
                <a:spcPct val="90000"/>
              </a:lnSpc>
            </a:pPr>
            <a:r>
              <a:rPr lang="sr-Cyrl-RS" dirty="0" smtClean="0"/>
              <a:t>Прослеђивање </a:t>
            </a:r>
            <a:r>
              <a:rPr lang="en-US" dirty="0" smtClean="0"/>
              <a:t>(</a:t>
            </a:r>
            <a:r>
              <a:rPr lang="sr-Cyrl-RS" dirty="0" smtClean="0"/>
              <a:t>алгоритам најдужег одговарајућег префикса</a:t>
            </a:r>
            <a:r>
              <a:rPr lang="en-US" dirty="0" smtClean="0"/>
              <a:t>)</a:t>
            </a:r>
            <a:endParaRPr lang="en-US" sz="2667" dirty="0" smtClean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sr-Cyrl-RS" sz="2667" dirty="0" smtClean="0"/>
              <a:t>Алгоритми рутирања</a:t>
            </a:r>
            <a:endParaRPr lang="en-US" sz="2667" dirty="0"/>
          </a:p>
        </p:txBody>
      </p:sp>
    </p:spTree>
    <p:extLst>
      <p:ext uri="{BB962C8B-B14F-4D97-AF65-F5344CB8AC3E}">
        <p14:creationId xmlns:p14="http://schemas.microsoft.com/office/powerpoint/2010/main" val="1299711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 или прослеђивање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304800" y="1397000"/>
            <a:ext cx="10485120" cy="4775200"/>
          </a:xfrm>
        </p:spPr>
        <p:txBody>
          <a:bodyPr>
            <a:normAutofit/>
          </a:bodyPr>
          <a:lstStyle/>
          <a:p>
            <a:r>
              <a:rPr lang="sr-Cyrl-RS" sz="3733" u="sng" dirty="0" smtClean="0"/>
              <a:t>Рутирање</a:t>
            </a:r>
            <a:r>
              <a:rPr lang="en-US" sz="3733" dirty="0" smtClean="0"/>
              <a:t> </a:t>
            </a:r>
            <a:r>
              <a:rPr lang="sr-Cyrl-RS" sz="3733" dirty="0" smtClean="0"/>
              <a:t>је процес одлучивања </a:t>
            </a:r>
            <a:br>
              <a:rPr lang="sr-Cyrl-RS" sz="3733" dirty="0" smtClean="0"/>
            </a:br>
            <a:r>
              <a:rPr lang="sr-Cyrl-RS" sz="3733" dirty="0" smtClean="0"/>
              <a:t>у ком правцу треба послати саобраћај</a:t>
            </a:r>
            <a:endParaRPr lang="en-US" sz="3733" dirty="0"/>
          </a:p>
          <a:p>
            <a:pPr lvl="1"/>
            <a:r>
              <a:rPr lang="sr-Cyrl-RS" sz="3200" dirty="0" smtClean="0"/>
              <a:t>Овакво одлучивање је скупо!</a:t>
            </a:r>
          </a:p>
          <a:p>
            <a:pPr lvl="1"/>
            <a:r>
              <a:rPr lang="sr-Cyrl-RS" sz="3200" dirty="0" smtClean="0"/>
              <a:t>Морају се развити паметни алгоритми...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18333" y="4129928"/>
            <a:ext cx="5160435" cy="1229473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ounded Rectangular Callout 20"/>
          <p:cNvSpPr/>
          <p:nvPr/>
        </p:nvSpPr>
        <p:spPr>
          <a:xfrm>
            <a:off x="3943971" y="3530600"/>
            <a:ext cx="2494579" cy="406400"/>
          </a:xfrm>
          <a:prstGeom prst="wedgeRoundRectCallout">
            <a:avLst>
              <a:gd name="adj1" fmla="val 34229"/>
              <a:gd name="adj2" fmla="val 93343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</a:rPr>
              <a:t>Куда да шаљем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3048000" y="5573712"/>
            <a:ext cx="2391641" cy="406400"/>
          </a:xfrm>
          <a:prstGeom prst="wedgeRoundRectCallout">
            <a:avLst>
              <a:gd name="adj1" fmla="val -12906"/>
              <a:gd name="adj2" fmla="val -107907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r-Cyrl-RS" sz="2400" dirty="0">
                <a:solidFill>
                  <a:schemeClr val="tx1"/>
                </a:solidFill>
              </a:rPr>
              <a:t>Куда да шаљем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838200" y="3530600"/>
            <a:ext cx="2209800" cy="406400"/>
          </a:xfrm>
          <a:prstGeom prst="wedgeRoundRectCallout">
            <a:avLst>
              <a:gd name="adj1" fmla="val -7227"/>
              <a:gd name="adj2" fmla="val 102718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Куда да шаљем</a:t>
            </a:r>
            <a:r>
              <a:rPr lang="en-US" sz="2400" dirty="0" smtClean="0">
                <a:solidFill>
                  <a:schemeClr val="tx1"/>
                </a:solidFill>
              </a:rPr>
              <a:t>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666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A9478-788D-42C7-BC35-88005760C6D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Рутирање или прослеђивање</a:t>
            </a:r>
            <a:r>
              <a:rPr lang="en-US" dirty="0" smtClean="0"/>
              <a:t> (2)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sr-Cyrl-RS" sz="3733" u="sng" dirty="0" smtClean="0"/>
              <a:t>Прослеђивање</a:t>
            </a:r>
            <a:r>
              <a:rPr lang="en-US" sz="3733" dirty="0" smtClean="0"/>
              <a:t> </a:t>
            </a:r>
            <a:r>
              <a:rPr lang="sr-Cyrl-RS" sz="3733" dirty="0" smtClean="0"/>
              <a:t>је процес слања пакета на основу локалне табеле</a:t>
            </a:r>
            <a:endParaRPr lang="en-US" sz="3733" dirty="0"/>
          </a:p>
          <a:p>
            <a:pPr lvl="1"/>
            <a:r>
              <a:rPr lang="sr-Cyrl-RS" sz="3200" dirty="0" smtClean="0"/>
              <a:t>Чворови то раде локално и брзо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1318333" y="4129928"/>
            <a:ext cx="5160435" cy="1229473"/>
            <a:chOff x="988750" y="3097445"/>
            <a:chExt cx="3870326" cy="922105"/>
          </a:xfrm>
        </p:grpSpPr>
        <p:grpSp>
          <p:nvGrpSpPr>
            <p:cNvPr id="7" name="Group 6"/>
            <p:cNvGrpSpPr/>
            <p:nvPr/>
          </p:nvGrpSpPr>
          <p:grpSpPr>
            <a:xfrm>
              <a:off x="988750" y="3097445"/>
              <a:ext cx="3870326" cy="922105"/>
              <a:chOff x="-241303" y="3258897"/>
              <a:chExt cx="3870326" cy="922105"/>
            </a:xfrm>
          </p:grpSpPr>
          <p:pic>
            <p:nvPicPr>
              <p:cNvPr id="12" name="Picture 11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59678" y="3258897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" name="Picture 12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30497" y="380368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4" name="Straight Connector 13"/>
              <p:cNvCxnSpPr>
                <a:stCxn id="12" idx="3"/>
                <a:endCxn id="16" idx="1"/>
              </p:cNvCxnSpPr>
              <p:nvPr/>
            </p:nvCxnSpPr>
            <p:spPr>
              <a:xfrm>
                <a:off x="2128041" y="3441213"/>
                <a:ext cx="632619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3"/>
                <a:endCxn id="13" idx="1"/>
              </p:cNvCxnSpPr>
              <p:nvPr/>
            </p:nvCxnSpPr>
            <p:spPr>
              <a:xfrm>
                <a:off x="2046404" y="3985996"/>
                <a:ext cx="684093" cy="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16" name="Picture 15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60660" y="325889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7" name="Picture 16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816371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8" name="Straight Connector 17"/>
              <p:cNvCxnSpPr>
                <a:stCxn id="20" idx="3"/>
                <a:endCxn id="12" idx="1"/>
              </p:cNvCxnSpPr>
              <p:nvPr/>
            </p:nvCxnSpPr>
            <p:spPr>
              <a:xfrm flipV="1">
                <a:off x="627060" y="3441213"/>
                <a:ext cx="632618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>
                <a:stCxn id="17" idx="3"/>
                <a:endCxn id="8" idx="1"/>
              </p:cNvCxnSpPr>
              <p:nvPr/>
            </p:nvCxnSpPr>
            <p:spPr>
              <a:xfrm flipV="1">
                <a:off x="627060" y="3985996"/>
                <a:ext cx="550981" cy="1269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0" name="Picture 19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241303" y="3271588"/>
                <a:ext cx="868363" cy="3646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094" y="3642228"/>
              <a:ext cx="868363" cy="364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9" name="Straight Connector 8"/>
            <p:cNvCxnSpPr/>
            <p:nvPr/>
          </p:nvCxnSpPr>
          <p:spPr>
            <a:xfrm flipV="1">
              <a:off x="1856116" y="3457406"/>
              <a:ext cx="633615" cy="2098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260328" y="3457406"/>
              <a:ext cx="730385" cy="25734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8" idx="0"/>
            </p:cNvCxnSpPr>
            <p:nvPr/>
          </p:nvCxnSpPr>
          <p:spPr>
            <a:xfrm flipH="1" flipV="1">
              <a:off x="2842275" y="3474767"/>
              <a:ext cx="1" cy="167461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ounded Rectangular Callout 22"/>
          <p:cNvSpPr/>
          <p:nvPr/>
        </p:nvSpPr>
        <p:spPr>
          <a:xfrm>
            <a:off x="1549101" y="3530600"/>
            <a:ext cx="2146250" cy="406400"/>
          </a:xfrm>
          <a:prstGeom prst="wedgeRoundRectCallout">
            <a:avLst>
              <a:gd name="adj1" fmla="val 38214"/>
              <a:gd name="adj2" fmla="val 99593"/>
              <a:gd name="adj3" fmla="val 16667"/>
            </a:avLst>
          </a:prstGeom>
          <a:solidFill>
            <a:srgbClr val="FFB8F2">
              <a:alpha val="50196"/>
            </a:srgb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bIns="0"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Прослеђивање</a:t>
            </a:r>
            <a:r>
              <a:rPr lang="en-US" sz="2400" dirty="0" smtClean="0">
                <a:solidFill>
                  <a:schemeClr val="tx1"/>
                </a:solidFill>
              </a:rPr>
              <a:t>!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4" idx="3"/>
          </p:cNvCxnSpPr>
          <p:nvPr/>
        </p:nvCxnSpPr>
        <p:spPr>
          <a:xfrm flipV="1">
            <a:off x="4978400" y="4011974"/>
            <a:ext cx="406400" cy="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3860800" y="3835401"/>
            <a:ext cx="1117600" cy="353148"/>
          </a:xfrm>
          <a:prstGeom prst="rect">
            <a:avLst/>
          </a:prstGeom>
          <a:solidFill>
            <a:srgbClr val="FFB8F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2400" dirty="0" smtClean="0">
                <a:solidFill>
                  <a:schemeClr val="tx1"/>
                </a:solidFill>
              </a:rPr>
              <a:t>пакет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0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4188</TotalTime>
  <Words>1590</Words>
  <Application>Microsoft Office PowerPoint</Application>
  <PresentationFormat>Widescreen</PresentationFormat>
  <Paragraphs>693</Paragraphs>
  <Slides>48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Calibri</vt:lpstr>
      <vt:lpstr>Calibri Light</vt:lpstr>
      <vt:lpstr>Courier New</vt:lpstr>
      <vt:lpstr>Wingdings</vt:lpstr>
      <vt:lpstr>Office Theme</vt:lpstr>
      <vt:lpstr>Оперативни системи и Рачунарске мреже </vt:lpstr>
      <vt:lpstr>Мрежни слој </vt:lpstr>
      <vt:lpstr>Шта ће нам мрежни слој?</vt:lpstr>
      <vt:lpstr>Проблеми са скретницама</vt:lpstr>
      <vt:lpstr>Проблеми са скретницама (2)</vt:lpstr>
      <vt:lpstr>Проблеми са скретницама (3)</vt:lpstr>
      <vt:lpstr>Теме</vt:lpstr>
      <vt:lpstr>Рутирање или прослеђивање</vt:lpstr>
      <vt:lpstr>Рутирање или прослеђивање (2)</vt:lpstr>
      <vt:lpstr>План рада</vt:lpstr>
      <vt:lpstr>Мрежни слој</vt:lpstr>
      <vt:lpstr>Два типа мрежних сервиса</vt:lpstr>
      <vt:lpstr>Сачувај-и-проследи механизам</vt:lpstr>
      <vt:lpstr>Датаграмски сервис</vt:lpstr>
      <vt:lpstr>Датаграмски сервис (2)</vt:lpstr>
      <vt:lpstr>IP (Интернет протокол)</vt:lpstr>
      <vt:lpstr>Мрежни слој</vt:lpstr>
      <vt:lpstr>Тема</vt:lpstr>
      <vt:lpstr>IP адреса</vt:lpstr>
      <vt:lpstr>IP префикси</vt:lpstr>
      <vt:lpstr>IP префикси (2)</vt:lpstr>
      <vt:lpstr>IP префикси (3)</vt:lpstr>
      <vt:lpstr>Мрежни слој</vt:lpstr>
      <vt:lpstr>IP прослеђивање</vt:lpstr>
      <vt:lpstr>Најдужи одговарајући префикс</vt:lpstr>
      <vt:lpstr>Најдужи одговарајући префикс (2)</vt:lpstr>
      <vt:lpstr>Најдужи одговарајући префикс (3)</vt:lpstr>
      <vt:lpstr>Рутирање</vt:lpstr>
      <vt:lpstr>Рутирање и прослеђивање</vt:lpstr>
      <vt:lpstr>Циљеви рутирања</vt:lpstr>
      <vt:lpstr>Рутирање</vt:lpstr>
      <vt:lpstr>Тема</vt:lpstr>
      <vt:lpstr>Мере трошкова</vt:lpstr>
      <vt:lpstr>Најкраћи путеви</vt:lpstr>
      <vt:lpstr>Најкраћи путеви (2)</vt:lpstr>
      <vt:lpstr>Најкраћи путеви (3)</vt:lpstr>
      <vt:lpstr>Рутирање</vt:lpstr>
      <vt:lpstr>Тема</vt:lpstr>
      <vt:lpstr>Дијкстрин алгоритам</vt:lpstr>
      <vt:lpstr>Дијкстрин алгоритам (2)</vt:lpstr>
      <vt:lpstr>Дијкстрин алгоритам (3)</vt:lpstr>
      <vt:lpstr>Дијкстрин алгоритам (4)</vt:lpstr>
      <vt:lpstr>Дијкстрин алгоритам (5)</vt:lpstr>
      <vt:lpstr>Дијкстрин алгоритам (6)</vt:lpstr>
      <vt:lpstr>Дијкстрин алгоритам (7)</vt:lpstr>
      <vt:lpstr>Дијкстрин алгоритам (8)</vt:lpstr>
      <vt:lpstr>Дијкстрин алгоритам (9)</vt:lpstr>
      <vt:lpstr>Дијкстрин алгоритам (10)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</dc:creator>
  <cp:lastModifiedBy>aca</cp:lastModifiedBy>
  <cp:revision>1967</cp:revision>
  <dcterms:created xsi:type="dcterms:W3CDTF">2016-09-27T14:42:57Z</dcterms:created>
  <dcterms:modified xsi:type="dcterms:W3CDTF">2017-05-23T19:07:28Z</dcterms:modified>
</cp:coreProperties>
</file>