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15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16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420" r:id="rId2"/>
    <p:sldId id="338" r:id="rId3"/>
    <p:sldId id="258" r:id="rId4"/>
    <p:sldId id="259" r:id="rId5"/>
    <p:sldId id="344" r:id="rId6"/>
    <p:sldId id="400" r:id="rId7"/>
    <p:sldId id="401" r:id="rId8"/>
    <p:sldId id="399" r:id="rId9"/>
    <p:sldId id="402" r:id="rId10"/>
    <p:sldId id="388" r:id="rId11"/>
    <p:sldId id="390" r:id="rId12"/>
    <p:sldId id="403" r:id="rId13"/>
    <p:sldId id="407" r:id="rId14"/>
    <p:sldId id="389" r:id="rId15"/>
    <p:sldId id="391" r:id="rId16"/>
    <p:sldId id="468" r:id="rId17"/>
    <p:sldId id="470" r:id="rId18"/>
    <p:sldId id="471" r:id="rId19"/>
    <p:sldId id="472" r:id="rId20"/>
    <p:sldId id="473" r:id="rId21"/>
    <p:sldId id="474" r:id="rId22"/>
    <p:sldId id="475" r:id="rId23"/>
    <p:sldId id="476" r:id="rId24"/>
    <p:sldId id="477" r:id="rId25"/>
    <p:sldId id="478" r:id="rId26"/>
    <p:sldId id="479" r:id="rId27"/>
    <p:sldId id="480" r:id="rId28"/>
    <p:sldId id="481" r:id="rId29"/>
    <p:sldId id="482" r:id="rId30"/>
    <p:sldId id="483" r:id="rId3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83051" autoAdjust="0"/>
  </p:normalViewPr>
  <p:slideViewPr>
    <p:cSldViewPr snapToGrid="0">
      <p:cViewPr varScale="1">
        <p:scale>
          <a:sx n="71" d="100"/>
          <a:sy n="71" d="100"/>
        </p:scale>
        <p:origin x="86" y="154"/>
      </p:cViewPr>
      <p:guideLst/>
    </p:cSldViewPr>
  </p:slideViewPr>
  <p:outlineViewPr>
    <p:cViewPr>
      <p:scale>
        <a:sx n="33" d="100"/>
        <a:sy n="33" d="100"/>
      </p:scale>
      <p:origin x="0" y="-908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6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0.095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-13 52 1,'0'0'19,"0"0"10,1-19-5,-1 19-11,0 0-1,0 0-1,8-21 0,-8 21-3,0 0-1,0 0-2,0 0-1,13-17-1,-13 17-1,0 0-1,0 0 0,22-7 0,-22 7-1,24 4 1,-7-1-1,2 1 1,2-2-1,6 5 1,1 1-1,2-1 1,2 3-1,3 0 0,2 2 0,6-2 1,-3 2-1,2 0 0,2 2 0,3-1 0,0 2 0,-1 1 0,2 1 0,2 0-1,3 1 1,-4-1-1,6 3 1,2-1-1,2-2 1,0 3 0,1 1 0,2-2 0,1 4 0,3 1 0,0-2 0,-1 5 1,3 5-1,1 0 0,-1 1 0,-5 2 1,0 0-1,-3 1 0,-3 2 0,-2 4 0,-6-6 1,-1 2-1,-3 1 0,3 4 1,-1-5-1,1 5 0,0-3 0,2-1 1,2 2-2,0-2 2,2-3-1,-2 1 0,-3-2 0,-1 1 0,-1-2 0,-2 1 0,-2 0 0,1-2 0,-2 1 1,1 1-2,1 0 2,1-1-1,-2 1 0,-2 0 1,0 2-1,-1-1 1,-2-1-1,-4 2 0,1-2 0,4-2 1,-1-2-1,-2 1 0,6-2 0,0 0 0,2-1 0,-1-2 0,4-1 0,-3 2 0,0-2 0,0-4 0,1 1 0,-1 1 0,4-1 0,-2 2 0,5-2 0,-3 1 0,0-2 0,3 1 1,-3-2-1,0 1 0,0-2 0,-2-3 0,1-2 0,1 2 1,-1-4-1,-2 3 1,0-2 0,1-1-1,0-1 1,1 0-1,-1-1 1,0-1 0,0-3-1,2 1 1,3-4-1,1 1 1,3-2-1,-3 1 0,5-3 1,3 2-1,4 1 0,0-1 0,-3 1 0,1 4 0,0-3 1,-3 3-1,-1 3 1,-4-2-1,-1-1 1,-4 1-1,2 1 1,1-2-1,0 0 0,4 1 1,1-1-1,7-1 0,-1 1 0,-2-2 0,-1 0 0,-3-2 0,-5 1 0,-5-5 0,-3 4 0,-9-4-1,-2 1 1,0 2 0,-1-2 0,2 3 0,0 0 0,2 0 0,7 2 0,2 0 0,1 0 0,2 2 1,1 0-2,-1-2 1,0 5 0,-1-2 1,1 1-2,-5-1 1,3 3 0,-2-3 0,-2 2 1,-3-2-1,-3-1 0,-1-1 0,-5-3 0,-4 3 0,-5-3 0,-4-3 0,-17-1 0,20 1 0,-20-1 0,0 0-2,0 0 0,0 0-2,23-1-1,-23 1-8,0 0-22,4-17 0,-4 17-1,0 0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8:15.277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-2049-591 18,'0'0'15,"23"20"-4,-23-20-1,23 17-3,-6-6 0,-17-11-2,25 21-1,-25-21 2,34 30-1,-34-30 2,42 34-1,-24-16 0,8 7 0,-8-6-1,4 6 0,-8-4-2,7 5 1,-9-4-2,1 6 0,-3-5 1,2 4-1,-7-3-1,6 2 1,-7 0-1,0 2 0,-4-3 0,-3 6 0,2-3-1,-3 2 1,-3 2-1,3 2 1,-1-1 0,1-1 0,-2-1 0,2 2 0,-4-2 0,3-2 0,-3-2 0,-1-1-1,-3 0 1,-3-1-1,-2-4 0,1 2 1,-4-2-1,5 1 1,-5-2 0,5-2-1,-2 0 2,17-18-2,-29 33 2,14-16-2,-4-2 1,2 1-1,-2 0 0,1-1-1,-4 1 2,1-2-2,-3 0 1,-1 2 1,-2-3-1,-2 0 0,1 1 0,-6-4 0,-4 0 0,-2-1 1,-6-1-1,2-3 0,-2 2 0,0 0 0,-2-1 0,2 0 0,0-1 0,2-1 0,2-1 0,-1-2 0,2 2 0,-2-3 0,-2 1 0,-1-1 0,0 0 0,-1 3-1,0-2 1,-5 0 0,0-1-1,-4-1 1,-4-3 0,-1-1 0,-4-2 1,-3-2-1,-2 1 0,2 1-1,2-4 2,-1 6-2,8 1 2,3 0-1,2 4 0,3 3 0,6-2 0,-3 4 0,-2 2 0,2 1 0,-2-3 0,2 1 0,-4-2 0,2 0 0,1-2-1,5 0 2,5-2-1,1 0 0,6 0 0,0 0 0,4 0 0,4-2 0,-2 2 0,6-2 0,0 0 0,2 0 0,0 0 0,1 2 0,17 0 0,-25-2 0,25 2 0,0 0 0,-22 0 0,22 0 0,0 0 0,0 0 0,0 0 0,0 0 0,0 0 0,-17 0 0,17 0 0,0 0 0,0 0 0,0 0 0,0 0 0,0 0 0,-20-2 0,20 2 0,0 0 0,0 0 0,0 0 0,0 0 0,-19 0 0,19 0 0,0 0 0,0 0 0,0 0 0,0 0 0,0 0 0,0 0 1,0 0-1,0 0 0,0 0 0,0 0 0,0 0 1,0 0-1,0 0 0,0 0 1,0 0-1,31 14 1,-14-9-1,9 7 1,4-3-1,5 7 1,4-1-1,1 5 1,2-1-1,4 2 1,-5-1-1,-2 1 0,-5-3 0,-4-4 1,-5 2-1,-8-4 0,-17-12 0,26 15 0,-26-15 0,0 0 0,0 0 0,0 0-1,0 0 1,0 0 0,0 0-1,0 0 1,-22-11 0,5-1 0,-4-1 0,-9-3 0,0-1 0,-6-2 0,-3-2 0,-4-3-1,-3 2 1,-5 1 0,2-2 0,-6 1 0,2 0 1,-3-2-2,4 6 2,1-2-1,8 5 0,7-1 0,7 1 0,5 3 0,24 12 1,-20-21-1,20 21 0,0 0 0,23-25 1,-5 19 0,10-2-1,7 0 2,5 2-2,11-2 1,-3 0-1,5 0 1,3 0-1,-1-2-1,-1 2 0,-4 2 0,-6-5 0,-7 4 0,-2-1 0,-9 0 0,-2 0-1,-5 0 2,-19 8 1,27-13-2,-27 13 1,17-11 0,-17 11 1,0 0-1,0 0 0,0 0-1,0 0 2,17-14-1,-17 14 0,0 0 0,0 0 0,3 28 1,-6-6 0,2 8-1,-3 6 1,0 10-1,-1 10 2,-3 6-2,0 10 1,-3 2-2,-1 6 1,-1 2 0,-1-8 0,1 0 0,-2-13 0,2-6 0,0-13 0,1-11 0,5-12 0,7-19-1,0 0 0,0 0-3,0 0-12,17-35-20,6 3 0,-2-15-2,13 3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8:15.279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color" value="#177D36"/>
      <inkml:brushProperty name="fitToCurve" value="1"/>
    </inkml:brush>
    <inkml:brush xml:id="br2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-13 189 1,'0'0'19,"0"0"10,1-19-5,-1 19-11,0 0-1,0 0-1,8-21 0,-8 21-3,0 0-1,0 0-2,0 0-1,13-17-1,-13 17-1,0 0-1,0 0 0,22-7 0,-22 7-1,24 4 1,-7-1-1,2 1 1,2-2-1,6 5 1,1 1-1,2-1 1,2 3-1,3 0 0,2 2 0,6-2 1,-3 2-1,3 0 0,1 2 0,2-1 0,1 2 0,0 1 0,1 1 0,1 0-1,4 1 1,-4-1-1,6 3 1,2-1-1,2-2 1,0 3 0,1 1 0,2-2 0,1 4 0,4 1 0,-2-2 0,0 5 1,3 5-1,2 0 0,-2 1 0,-6 2 1,1-1-1,-3 2 0,-3 3 0,-2 2 0,-6-5 1,-1 3-1,-3 0 0,3 3 1,-1-3-1,1 4 0,0-3 0,3-2 1,1 4-2,0-4 2,1-2-1,-1 2 0,-3-4 0,-1 2 0,-1-1 0,-2 0 0,-2-1 0,1 0 0,-1 0 1,-1 1-2,2 0 2,2-1-1,-4 1 0,0 0 1,-1 2-1,-1-1 1,-3-1-1,-2 2 0,0-2 0,3-2 1,1-2-1,-3 1 0,5-2 0,2 0 0,1-1 0,-2-2 0,5-1 0,-3 2 0,0-2 0,0-4 0,1 1 0,-1 1 0,4-1 0,-1 2 0,4-2 0,-3 1 0,0-2 0,2 1 1,-2-2-1,0 1 0,0-2 0,-1-3 0,0-3 0,1 4 1,-2-5-1,0 3 1,-1-3 0,0 1-1,2-2 1,-1 0-1,1-2 1,-2 1 0,2-4-1,1 1 1,3-4-1,1 1 1,2-2-1,-2 1 0,6-3 1,2 2-1,4 1 0,0-2 0,-3 2 0,0 4 0,2-2 1,-4 2-1,-1 2 1,-4 0-1,-1-2 1,-4 1-1,2 0 1,1-1-1,0 0 0,4 2 1,1-2-1,7-2 0,-1 2 0,-2-1 0,-1-2 0,-3-1 0,-5 2 0,-5-6 0,-3 4 0,-9-4-1,-2 1 1,0 2 0,-1-2 0,2 3 0,0 0 0,2 0 0,7 1 0,2 2 0,1-2 0,2 3 1,1 0-2,-1-1 1,0 4 0,-1-2 1,1 0-2,-4 1 1,1 2 0,-1-3 0,-2 2 1,-3-2-1,-3-1 0,-1-1 0,-5-3 0,-4 2 0,-5-2 0,-4-2 0,-17-2 0,20 1 0,-20-1 0,0 0-2,0 0 0,0 0-2,23-1-1,-23 1-8,0 0-22,4-18 0,-4 18-1,0 0 1</inkml:trace>
  <inkml:trace contextRef="#ctx0" brushRef="#br1" timeOffset="19980.1428">616-428 20,'0'0'20,"0"0"-3,-8-24-1,8 24-1,0 0-2,0 0-3,0 0-2,0 0-2,0 0-1,0 0-3,0 0 0,0 0-1,0 0 0,0 0 1,20 21-1,-20-21 0,15 25 0,-6-7 1,3 2-1,1 1 0,4 2-1,1-1 1,2 4 0,1 0 0,-2-2 0,5 3 0,-3 0 0,3 1 0,0-4-1,1 5 1,-1-2-1,6 2 1,-1 0-1,2 1 0,2-4 1,2 4-1,-1-6 0,1 4 1,1-4-1,1 1 0,-2-1 0,-3-3 0,1 3 0,1 0 0,-4-2 0,0-1 0,-2-2 0,1 1 0,0 0 0,3 1 0,2 0 0,0 1-1,1 2 1,4 0 0,-3 1 0,0 0 0,2 2 0,-3-2 0,0 2 0,1-3 0,1-2 0,-1 4 0,2-4 1,4 4-2,-1-2 2,2 0-1,2 4 0,-1 0 0,0 4 0,4-2 0,-1 1 0,3 0 0,-2-2 0,4-1 0,-4 0 0,3-3 0,-3-3 0,0 0 0,3 0-1,-3-1 1,0-2 0,0 1 0,1-3 0,-4 0 1,-2 1-1,0-4 0,-3 1 0,1 0 0,-5-2 1,1 0-1,2 1 0,0 0 1,0 0-1,4-1 0,1 2 0,3 1 0,3 0 0,0-2 0,-1 4 0,3-1 0,0 0 0,0 1 1,0 2-1,1-3 0,1 2 1,-5-2-1,2 3 1,-3-5-1,-4 2 1,1-1-1,-6-3 0,-1-1 0,-2 2 1,2-2-1,0-2 0,2 2 1,3 0-1,4 2 1,2 0-1,7 2 0,0 2 1,5-1-1,2 3 0,-2-1 0,3 1 0,0-2 0,-3 0 0,-1-1 0,-2-4 1,-4 3-1,-2-2 0,-1-1 0,-3 0 0,-1-1 1,-2 0-1,3-1 0,-1 1 0,-2 0 0,-1-1 1,0 5-1,0-4 0,1 1 0,-1 2 0,-4-2 0,3 2 0,2-2 1,-1-2-1,4 1 0,0-3 0,3 2 0,-1-1 0,0 0 0,0 0 0,-3 1 0,-3 4 0,-1-2 0,-1 2 0,-3 1 0,1-2 0,0 6 0,3-2 0,-2-1 0,0 0 0,5-1 0,-4-1 0,2-2 0,-1 1 1,1-2-1,-4 1 0,3-1 0,-2-3 0,-1 3 0,-1-4 0,-1 1 0,0-3 0,-2 0 0,1-3 1,-1 0-1,1-2 0,-1-1 0,-1 0 0,3 3 0,1-2 0,-4 2 0,-1-2 0,1 2 0,-2-2 0,-3 3 0,-2 0 0,-4-3 0,-3 2 0,-4-2 0,-17-1 0,24 4 0,-24-4 0,0 0 0,0 0-1,0 0 1,0 0 0,-34-21 0,-1 8 0,-9-5 0,-13-4 0,-11-6 0,-11-3 1,-6-1-2,-5-5 2,-5 2-1,1 1 0,8 0-1,8 6 1,8 3 0,10 4 0,8 1 0,9 6 0,12 4 0,7 3 0,24 7 0,-24-5 0,24 5 0,0 0 1,0 0-1,0 0 0,0 0 0,0 0 0,23 1 0,-4 3 0,5 3 0,8 2 1,13 8-1,8 2 0,11 6 0,11 5 0,9 2 0,8 6 0,15 4 0,-4-4 0,0-2 1,-4-2-2,-7-1 2,-11-7-1,-10 0 0,-17-9 0,-15-4 0,-12-2 0,-27-11 0,20 15 0,-20-15 0,-20 9 0,-3-5 1,-10 1-1,-7 1 0,-16 4 0,-8 0 1,-11 2-1,-9 2 1,-4 2 0,-7-1-1,1 1 1,-5 1 0,5-3 0,8-1 0,8-4 0,12 2-1,6-7 1,16 1 0,7-3-1,16 0 1,21-2 0,-19-6-1,19 6 1,0 0 0,17-10-1,-17 10 1,23-9-1,-23 9 0,25-9 0,-25 9 0,22-7 0,-22 7 1,0 0-2,18-9 1,-18 9-1,0 0 1,14-23-1,-14 23 1,10-29-1,-2 6 1,-1-5 0,1-4 0,0-7 0,0-5 0,-3-6 0,1-5 0,2-1 0,1 0-1,-2 0 2,3 4-1,1 10 0,0 4 0,1 9 0,-3 5 0,-9 24-1,12-19-2,-3 41-8,-9-22-17,-10 29-10,-1-8-1,6 2 0</inkml:trace>
  <inkml:trace contextRef="#ctx0" brushRef="#br2" timeOffset="4.0002">7345 3410 7,'0'0'20,"0"0"-4,0 0-3,0 0-1,0 0-1,17-2-1,-17 2-1,0 0-2,0 0 0,0 0-2,0 0-2,0 0-1,0 0-1,17-1 0,-17 1-1,0 0 0,0 0 1,0 0-1,0 0 1,-24 11-1,24-11 1,-25 8 0,8-4 0,17-4 0,-38 8 1,20-3-1,-6-4 0,3 2 0,-3-2 0,0 2 0,-3-6 0,2 3 0,-2-4 0,2 3-1,-2-3 1,0 3 0,-2-3-1,4 4 1,-2-3-1,-1 2 0,1 1 1,-1 0-1,-4-3 0,6 2 0,-4-3 0,0 0 1,-5 0-1,3-2 0,-5 1 1,-1-2-1,1-1 0,-4 3 0,-2-3 0,-2 1 0,-5-3 1,1 0-2,-3 1 2,0 1-1,-3-1 0,1-1 0,-2 2 0,4 0 0,2-1 0,0 2 1,2-2-1,-4 0 0,1-1 0,2-2 0,-2-1 0,-1 0 0,-4-3 0,0 1 0,-4-1 1,2 0-1,-5-1 0,-4 2 0,-2-2 0,2 1 0,-1-2 0,-1 4 0,4-4 0,-2 2 0,4-1 1,3 0-1,0-1 0,2-2 0,1 2 0,-1-2-1,0 1 2,2 2-2,0-3 1,0 0 0,0-4 0,0 2 1,-2 1-2,-2 0 1,-1-2-1,-3 2 2,-4-2-2,3 3 1,1-1-1,-2 2 1,2-2 0,7-2 0,-2-1 1,3 1-1,0-2 1,1-1-1,1-2 0,0 1 0,2 0 0,-2-3 0,0 0 1,0 0-1,0-4 0,-1 0 1,-2-1-1,-5 2 1,-2-3-1,-4 1 1,-1-2-1,-2 2 1,-2-1-1,-4 1 0,-3-2 1,2 1-1,1-3 0,2 2 0,1 2 1,-2-1-1,-1-1 0,2 2 0,2-1 0,-3-2 1,1-1-2,2 2 2,3 1-1,4 1 0,7 2 0,3-1 2,7 8-2,9 3 0,5 2 1,6 3-1,6 2 1,6 6-1,17 10 0,-24-18 1,24 18-1,-18-10 0,18 10 0,-17-10 0,17 10 0,-25-9 0,25 9 0,-31-13 0,31 13 0,-28-14 0,28 14 0,-25-10 0,25 10 0,-18-6 0,18 6 0,0 0 0,-20-9 0,20 9 0,0 0 0,-18-12 0,18 12 0,0 0 0,-20-17 0,20 17 0,0 0 0,0 0 0,-18-14 0,18 14 0,0 0 0,0 0 0,0 0 0,0 0 0,0 0 0,0 0 0,0 0 0,0 0 0,0 0 0,0 0 0,0 0 0,3 23-1,-3-23 1,15 29 0,-2-7 0,2 3 0,2 2 0,0-1 0,5 5 0,-4 1 0,5-1 0,1-1 0,-1 1 0,-2 0-1,2-3 2,1-2-1,1-3 1,-1-2-2,0 1 2,-3-5-1,-2-4 1,1 1-1,-20-14 0,27 20 0,-27-20 0,0 0 0,17 13 0,-17-13-1,0 0 1,0 0 0,0 0 0,0 0 0,0 0 0,-25-25 0,25 25 0,-36-34-1,10 10 1,-4-5 0,-9-6 0,-6-2 1,-7-4-2,-4-5 2,0 0-1,0 2 1,3-3-1,1 3 0,5 4 1,11 1-1,3 2 0,10 2 0,2 6 0,7 2 0,4 6 1,2 2-1,8 19 0,-11-29 0,11 29 0,0 0 0,-17-19 0,17 19 0,0 0 0,0 0 0,-18-2 0,18 2 0,0 0 0,32 21 0,-8-8 1,7 3-1,9 3 0,11 2 0,9 3 0,5-1 0,7 2-1,5 2 1,-1 0 0,5 1 0,1-2 0,-9 1 0,-5-3 0,-7-1 0,-9-5 0,-10-2 0,-10-2 0,-8-5 0,-24-9 0,22 13 0,-22-13 0,0 0 0,0 0-1,0 0 1,-13 18 0,13-18 0,0 0 0,-28 16 0,28-16 0,-31 17 1,9-5-1,-8 3 0,0 2 0,-6 7 1,-3 1 0,-4 2-1,1 2 1,2 2-1,1 0 1,3 2-1,4-1 1,3-1-1,6-2 0,2 0 0,1-2 0,2 0 1,5-7-1,4-2 0,9-18 0,-16 22 1,16-22-1,0 0 0,0 0 0,0 0 0,0 0-2,8-23-1,-8 23-6,2-25-17,-2 25-10,11-27-1,-11 27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8:15.28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3186 91 15,'0'0'13,"-21"-18"-2,21 18-2,-27-17-2,27 17-1,-21-21-1,21 21 1,-17-18-2,17 18 1,0 0-1,-11-18 1,11 18-1,0 0 1,0 0-1,0 0 1,17 12-1,-17-12 0,0 0 0,0 0 0,12 22-1,-12-22 0,8 23 0,-8-23-1,14 32 0,-14-32-1,20 37 1,-11-15-1,4 3 1,-1 0 0,3 6-1,-2-4 1,1 5-1,-2 2 0,0-3 0,-3 2 0,3 3 0,-4-2 0,-1 0 0,1 1-1,0 1 1,-4 1 0,0-1 0,-3-1-1,-1 0 0,-1-2 2,-3 2-1,-4-1 0,0 0 0,-2 0 0,1 1-1,-3 1 2,3 1-2,-1-2 0,-2 1 0,3-3 0,-2 5 1,2-6-1,-2 1 1,-3-1-1,0 1 0,0 1 0,0-2 1,-2 1-1,3 2 0,-4-1 0,-1 2 0,5 2 0,-3-2 0,0 2 0,-1 4 0,-1-6 0,0 1 0,0 2 1,1-3-1,-4 1 1,-2-1-1,-1-1 1,-1-1 0,-2 2 1,-2 0-1,-3-2 2,1 4-2,-4 1 1,-2 0 0,-2-2 0,-1 2-1,-5 2-1,1-1 1,0 3-1,-7-3 0,2 3 0,-4 2 1,-1 0-1,0 2 1,-4 0-1,0 3 0,-4 2 1,2-2-1,0-2 0,0 1 0,-1-4 1,0 2-1,1-4 0,-4-3 1,3-3-1,-3 2 0,0-3 1,1 2-1,-1 0 1,5 2-1,-1 1 0,2-1 1,2 0-1,0-3 1,1-2-1,-1 0 1,0-5 0,0-4 0,3-4-1,-1 0 1,2-2-1,7-3 1,-2-2-1,9-1 0,-1-3 1,6 1-1,5-3 0,2-1 0,2-2 0,7 2 0,0-4 0,17-4 0,-19 8 0,19-8 0,0 0 0,0 0 0,0 0 0,0 0 1,0 0-1,0 0 0,0 0 0,0 0 0,0 0 0,0 0 0,-17 1 0,17-1 1,0 0-1,0 0 0,0 0 0,0 0 0,0 0 0,0 0 0,0 0 0,0 0 0,0 0 0,-8-21 0,8 21 0,0 0 0,-6-19 0,6 19 0,-6-21 1,6 3-1,-2 1 0,2-7 0,2 0 0,-2-5 0,2-6 0,2-2-1,2-2 0,-1 0 1,3 2-1,-1 0 0,-1 2 1,2 4-1,0 10 1,-4 1 0,-4 20 0,10-24 0,-10 24 0,0 0-1,0 0 1,0 0 0,0 0 0,-4 17-1,-4 2 1,-2 10 0,-4 7 0,-4 6 0,-2 6 1,-2 2-1,0 4 1,-3 4 0,2 0-1,-2-2 1,5-3-1,1 2 0,2-7 0,5 2 0,3-7 0,1-4 0,4-7 0,0-7 0,4-4 0,4-2 0,-4-19 0,17 24 0,-17-24 0,25 12 0,-7-9 0,0 1 0,8-2 0,2 0 0,0-4 1,1 0-1,2-4 0,2 1 0,2-6 0,-3-2 0,4-2 1,-4-1-1,1-1 0,-2 0 0,2 3 0,-6-2 0,-1 3 0,-3 0 0,-3 3 0,-20 10 0,29-17 0,-29 17 0,18-16 0,-18 16 0,0 0 0,0 0 1,17-17-2,-17 17 1,0 0 0,17-12 0,-17 12 0,0 0 0,0 0 0,18-18-1,-18 18 1,-8-20 0,0 3 0,-4-7 0,-2-5 0,-4-6 0,-6-4 0,-4-2 0,-2-2 0,0 1 0,-4-2 0,4 2-1,0 6 1,2 3-1,4 6 0,2-1-1,2 6-1,0-4-1,20 26-9,-36-32-17,36 32-7,-10-28-2,10 28 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6.770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-2049-591 18,'0'0'15,"23"20"-4,-23-20-1,23 17-3,-6-6 0,-17-11-2,25 21-1,-25-21 2,34 30-1,-34-30 2,42 34-1,-24-16 0,8 7 0,-8-6-1,4 6 0,-8-4-2,7 5 1,-9-4-2,1 6 0,-3-5 1,2 4-1,-7-3-1,6 2 1,-7 0-1,0 2 0,-4-3 0,-3 6 0,2-3-1,-3 2 1,-3 2-1,3 2 1,-1-1 0,1-1 0,-2-1 0,2 2 0,-4-2 0,3-2 0,-3-2 0,-1-1-1,-3 0 1,-3-1-1,-2-4 0,1 2 1,-4-2-1,5 1 1,-5-2 0,5-2-1,-2 0 2,17-18-2,-29 33 2,14-16-2,-4-2 1,2 1-1,-2 0 0,1-1-1,-4 1 2,1-2-2,-3 0 1,-1 2 1,-2-3-1,-2 0 0,1 1 0,-6-4 0,-4 0 0,-2-1 1,-6-1-1,2-3 0,-2 2 0,0 0 0,-2-1 0,2 0 0,0-1 0,2-1 0,2-1 0,-1-2 0,2 2 0,-2-3 0,-2 1 0,-1-1 0,0 0 0,-1 3-1,0-2 1,-5 0 0,0-1-1,-4-1 1,-4-3 0,-1-1 0,-4-2 1,-3-2-1,-2 1 0,2 1-1,2-4 2,-1 6-2,8 1 2,3 0-1,2 4 0,3 3 0,6-2 0,-3 4 0,-2 2 0,2 1 0,-2-3 0,2 1 0,-4-2 0,2 0 0,1-2-1,5 0 2,5-2-1,1 0 0,6 0 0,0 0 0,4 0 0,4-2 0,-2 2 0,6-2 0,0 0 0,2 0 0,0 0 0,1 2 0,17 0 0,-25-2 0,25 2 0,0 0 0,-22 0 0,22 0 0,0 0 0,0 0 0,0 0 0,0 0 0,0 0 0,-17 0 0,17 0 0,0 0 0,0 0 0,0 0 0,0 0 0,0 0 0,-20-2 0,20 2 0,0 0 0,0 0 0,0 0 0,0 0 0,-19 0 0,19 0 0,0 0 0,0 0 0,0 0 0,0 0 0,0 0 0,0 0 1,0 0-1,0 0 0,0 0 0,0 0 0,0 0 1,0 0-1,0 0 0,0 0 1,0 0-1,31 14 1,-14-9-1,9 7 1,4-3-1,5 7 1,4-1-1,1 5 1,2-1-1,4 2 1,-5-1-1,-2 1 0,-5-3 0,-4-4 1,-5 2-1,-8-4 0,-17-12 0,26 15 0,-26-15 0,0 0 0,0 0 0,0 0-1,0 0 1,0 0 0,0 0-1,0 0 1,-22-11 0,5-1 0,-4-1 0,-9-3 0,0-1 0,-6-2 0,-3-2 0,-4-3-1,-3 2 1,-5 1 0,2-2 0,-6 1 0,2 0 1,-3-2-2,4 6 2,1-2-1,8 5 0,7-1 0,7 1 0,5 3 0,24 12 1,-20-21-1,20 21 0,0 0 0,23-25 1,-5 19 0,10-2-1,7 0 2,5 2-2,11-2 1,-3 0-1,5 0 1,3 0-1,-1-2-1,-1 2 0,-4 2 0,-6-5 0,-7 4 0,-2-1 0,-9 0 0,-2 0-1,-5 0 2,-19 8 1,27-13-2,-27 13 1,17-11 0,-17 11 1,0 0-1,0 0 0,0 0-1,0 0 2,17-14-1,-17 14 0,0 0 0,0 0 0,3 28 1,-6-6 0,2 8-1,-3 6 1,0 10-1,-1 10 2,-3 6-2,0 10 1,-3 2-2,-1 6 1,-1 2 0,-1-8 0,1 0 0,-2-13 0,2-6 0,0-13 0,1-11 0,5-12 0,7-19-1,0 0 0,0 0-3,0 0-12,17-35-20,6 3 0,-2-15-2,13 3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9.473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3186 91 15,'0'0'13,"-21"-18"-2,21 18-2,-27-17-2,27 17-1,-21-21-1,21 21 1,-17-18-2,17 18 1,0 0-1,-11-18 1,11 18-1,0 0 1,0 0-1,0 0 1,17 12-1,-17-12 0,0 0 0,0 0 0,12 22-1,-12-22 0,8 23 0,-8-23-1,14 32 0,-14-32-1,20 37 1,-11-15-1,4 3 1,-1 0 0,3 6-1,-2-4 1,1 5-1,-2 2 0,0-3 0,-3 2 0,3 3 0,-4-2 0,-1 0 0,1 1-1,0 1 1,-4 1 0,0-1 0,-3-1-1,-1 0 0,-1-2 2,-3 2-1,-4-1 0,0 0 0,-2 0 0,1 1-1,-3 1 2,3 1-2,-1-2 0,-2 1 0,3-3 0,-2 5 1,2-6-1,-2 1 1,-3-1-1,0 1 0,0 1 0,0-2 1,-2 1-1,3 2 0,-4-1 0,-1 2 0,5 2 0,-3-2 0,0 2 0,-1 4 0,-1-6 0,0 1 0,0 2 1,1-3-1,-4 1 1,-2-1-1,-1-1 1,-1-1 0,-2 2 1,-2 0-1,-3-2 2,1 4-2,-4 1 1,-2 0 0,-2-2 0,-1 2-1,-5 2-1,1-1 1,0 3-1,-7-3 0,2 3 0,-4 2 1,-1 0-1,0 2 1,-4 0-1,0 3 0,-4 2 1,2-2-1,0-2 0,0 1 0,-1-4 1,0 2-1,1-4 0,-4-3 1,3-3-1,-3 2 0,0-3 1,1 2-1,-1 0 1,5 2-1,-1 1 0,2-1 1,2 0-1,0-3 1,1-2-1,-1 0 1,0-5 0,0-4 0,3-4-1,-1 0 1,2-2-1,7-3 1,-2-2-1,9-1 0,-1-3 1,6 1-1,5-3 0,2-1 0,2-2 0,7 2 0,0-4 0,17-4 0,-19 8 0,19-8 0,0 0 0,0 0 0,0 0 0,0 0 1,0 0-1,0 0 0,0 0 0,0 0 0,0 0 0,0 0 0,-17 1 0,17-1 1,0 0-1,0 0 0,0 0 0,0 0 0,0 0 0,0 0 0,0 0 0,0 0 0,0 0 0,-8-21 0,8 21 0,0 0 0,-6-19 0,6 19 0,-6-21 1,6 3-1,-2 1 0,2-7 0,2 0 0,-2-5 0,2-6 0,2-2-1,2-2 0,-1 0 1,3 2-1,-1 0 0,-1 2 1,2 4-1,0 10 1,-4 1 0,-4 20 0,10-24 0,-10 24 0,0 0-1,0 0 1,0 0 0,0 0 0,-4 17-1,-4 2 1,-2 10 0,-4 7 0,-4 6 0,-2 6 1,-2 2-1,0 4 1,-3 4 0,2 0-1,-2-2 1,5-3-1,1 2 0,2-7 0,5 2 0,3-7 0,1-4 0,4-7 0,0-7 0,4-4 0,4-2 0,-4-19 0,17 24 0,-17-24 0,25 12 0,-7-9 0,0 1 0,8-2 0,2 0 0,0-4 1,1 0-1,2-4 0,2 1 0,2-6 0,-3-2 0,4-2 1,-4-1-1,1-1 0,-2 0 0,2 3 0,-6-2 0,-1 3 0,-3 0 0,-3 3 0,-20 10 0,29-17 0,-29 17 0,18-16 0,-18 16 0,0 0 0,0 0 1,17-17-2,-17 17 1,0 0 0,17-12 0,-17 12 0,0 0 0,0 0 0,18-18-1,-18 18 1,-8-20 0,0 3 0,-4-7 0,-2-5 0,-4-6 0,-6-4 0,-4-2 0,-2-2 0,0 1 0,-4-2 0,4 2-1,0 6 1,2 3-1,4 6 0,2-1-1,2 6-1,0-4-1,20 26-9,-36-32-17,36 32-7,-10-28-2,10 28 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2.842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932 475 1,'24'16'25,"-24"-16"6,17 0-9,2 9-4,-19-9-1,0 0-3,0 0-3,0 0-3,8-20-3,-8 20-1,0 0-1,-27-19-1,27 19 0,-33-21-1,6 5 1,-3 1 0,-12-6-2,-4-3 1,-12-7-1,-5 1 1,-12-6-1,-6-2 0,-6 0-1,1-1 1,5 3 0,5 1 0,13 6 0,9 4 1,11 7-2,15 9 2,28 9-1,0 0 0,0 0 0,17 31-1,14-9 1,8 4 0,4 4 0,9 4 0,4-1-1,5 2 1,7-1 1,2 2-1,-3-1 0,4 0 0,1-2 1,-7-2-1,-5-5 1,-5-2-1,-10-2 0,-8-8 0,-8 0 0,-7-2 0,-22-12 0,18 16 0,-18-16 0,0 0 0,-13 26 0,13-26 0,-37 27 0,6-10 0,-5 5 0,-9 3 1,-4 0-1,-10 6 1,-1 0-1,-5-2 1,0 2-1,4 2 1,2-2-1,7-5 0,5 1 0,13-6 0,6-3 0,7-2 0,21-16 0,-24 13 0,24-13 0,0 0-2,8-17-3,-3-6-7,20 8-21,-7-9-2,11 0 0,-7-6-1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23.26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269 127 13,'0'0'31,"9"20"3,-9-20-2,18 46-17,-18-20-4,14 21-2,-17-5-2,13 19-3,-14 0 0,1 6-3,-5 9 1,-1 2-1,-6 2-1,1-2 0,2 1 0,-3-8 0,-1-5 0,3-8 0,-1-8 0,2-8 0,1-8-3,11-34-6,-13 28-23,13-28-3,0 0 0,18-36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56.874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-2049-591 18,'0'0'15,"23"20"-4,-23-20-1,23 17-3,-6-6 0,-17-11-2,25 21-1,-25-21 2,34 30-1,-34-30 2,42 34-1,-24-16 0,8 7 0,-8-6-1,4 6 0,-8-4-2,7 5 1,-9-4-2,1 6 0,-3-5 1,2 4-1,-7-3-1,6 2 1,-7 0-1,0 2 0,-4-3 0,-3 6 0,2-3-1,-3 2 1,-3 2-1,3 2 1,-1-1 0,1-1 0,-2-1 0,2 2 0,-4-2 0,3-2 0,-3-2 0,-1-1-1,-3 0 1,-3-1-1,-2-4 0,1 2 1,-4-2-1,5 1 1,-5-2 0,5-2-1,-2 0 2,17-18-2,-29 33 2,14-16-2,-4-2 1,2 1-1,-2 0 0,1-1-1,-4 1 2,1-2-2,-3 0 1,-1 2 1,-2-3-1,-2 0 0,1 1 0,-6-4 0,-4 0 0,-2-1 1,-6-1-1,2-3 0,-2 2 0,0 0 0,-2-1 0,2 0 0,0-1 0,2-1 0,2-1 0,-1-2 0,2 2 0,-2-3 0,-2 1 0,-1-1 0,0 0 0,-1 3-1,0-2 1,-5 0 0,0-1-1,-4-1 1,-4-3 0,-1-1 0,-4-2 1,-3-2-1,-2 1 0,2 1-1,2-4 2,-1 6-2,8 1 2,3 0-1,2 4 0,3 3 0,6-2 0,-3 4 0,-2 2 0,2 1 0,-2-3 0,2 1 0,-4-2 0,2 0 0,1-2-1,5 0 2,5-2-1,1 0 0,6 0 0,0 0 0,4 0 0,4-2 0,-2 2 0,6-2 0,0 0 0,2 0 0,0 0 0,1 2 0,17 0 0,-25-2 0,25 2 0,0 0 0,-22 0 0,22 0 0,0 0 0,0 0 0,0 0 0,0 0 0,0 0 0,-17 0 0,17 0 0,0 0 0,0 0 0,0 0 0,0 0 0,0 0 0,-20-2 0,20 2 0,0 0 0,0 0 0,0 0 0,0 0 0,-19 0 0,19 0 0,0 0 0,0 0 0,0 0 0,0 0 0,0 0 0,0 0 1,0 0-1,0 0 0,0 0 0,0 0 0,0 0 1,0 0-1,0 0 0,0 0 1,0 0-1,31 14 1,-14-9-1,9 7 1,4-3-1,5 7 1,4-1-1,1 5 1,2-1-1,4 2 1,-5-1-1,-2 1 0,-5-3 0,-4-4 1,-5 2-1,-8-4 0,-17-12 0,26 15 0,-26-15 0,0 0 0,0 0 0,0 0-1,0 0 1,0 0 0,0 0-1,0 0 1,-22-11 0,5-1 0,-4-1 0,-9-3 0,0-1 0,-6-2 0,-3-2 0,-4-3-1,-3 2 1,-5 1 0,2-2 0,-6 1 0,2 0 1,-3-2-2,4 6 2,1-2-1,8 5 0,7-1 0,7 1 0,5 3 0,24 12 1,-20-21-1,20 21 0,0 0 0,23-25 1,-5 19 0,10-2-1,7 0 2,5 2-2,11-2 1,-3 0-1,5 0 1,3 0-1,-1-2-1,-1 2 0,-4 2 0,-6-5 0,-7 4 0,-2-1 0,-9 0 0,-2 0-1,-5 0 2,-19 8 1,27-13-2,-27 13 1,17-11 0,-17 11 1,0 0-1,0 0 0,0 0-1,0 0 2,17-14-1,-17 14 0,0 0 0,0 0 0,3 28 1,-6-6 0,2 8-1,-3 6 1,0 10-1,-1 10 2,-3 6-2,0 10 1,-3 2-2,-1 6 1,-1 2 0,-1-8 0,1 0 0,-2-13 0,2-6 0,0-13 0,1-11 0,5-12 0,7-19-1,0 0 0,0 0-3,0 0-12,17-35-20,6 3 0,-2-15-2,13 3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56.873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-13 52 1,'0'0'19,"0"0"10,1-19-5,-1 19-11,0 0-1,0 0-1,8-21 0,-8 21-3,0 0-1,0 0-2,0 0-1,13-17-1,-13 17-1,0 0-1,0 0 0,22-7 0,-22 7-1,24 4 1,-7-1-1,2 1 1,2-2-1,6 5 1,1 1-1,2-1 1,2 3-1,3 0 0,2 2 0,6-2 1,-3 2-1,2 0 0,2 2 0,3-1 0,0 2 0,-1 1 0,2 1 0,2 0-1,3 1 1,-4-1-1,6 3 1,2-1-1,2-2 1,0 3 0,1 1 0,2-2 0,1 4 0,3 1 0,0-2 0,-1 5 1,3 5-1,1 0 0,-1 1 0,-5 2 1,0 0-1,-3 1 0,-3 2 0,-2 4 0,-6-6 1,-1 2-1,-3 1 0,3 4 1,-1-5-1,1 5 0,0-3 0,2-1 1,2 2-2,0-2 2,2-3-1,-2 1 0,-3-2 0,-1 1 0,-1-2 0,-2 1 0,-2 0 0,1-2 0,-2 1 1,1 1-2,1 0 2,1-1-1,-2 1 0,-2 0 1,0 2-1,-1-1 1,-2-1-1,-4 2 0,1-2 0,4-2 1,-1-2-1,-2 1 0,6-2 0,0 0 0,2-1 0,-1-2 0,4-1 0,-3 2 0,0-2 0,0-4 0,1 1 0,-1 1 0,4-1 0,-2 2 0,5-2 0,-3 1 0,0-2 0,3 1 1,-3-2-1,0 1 0,0-2 0,-2-3 0,1-2 0,1 2 1,-1-4-1,-2 3 1,0-2 0,1-1-1,0-1 1,1 0-1,-1-1 1,0-1 0,0-3-1,2 1 1,3-4-1,1 1 1,3-2-1,-3 1 0,5-3 1,3 2-1,4 1 0,0-1 0,-3 1 0,1 4 0,0-3 1,-3 3-1,-1 3 1,-4-2-1,-1-1 1,-4 1-1,2 1 1,1-2-1,0 0 0,4 1 1,1-1-1,7-1 0,-1 1 0,-2-2 0,-1 0 0,-3-2 0,-5 1 0,-5-5 0,-3 4 0,-9-4-1,-2 1 1,0 2 0,-1-2 0,2 3 0,0 0 0,2 0 0,7 2 0,2 0 0,1 0 0,2 2 1,1 0-2,-1-2 1,0 5 0,-1-2 1,1 1-2,-5-1 1,3 3 0,-2-3 0,-2 2 1,-3-2-1,-3-1 0,-1-1 0,-5-3 0,-4 3 0,-5-3 0,-4-3 0,-17-1 0,20 1 0,-20-1 0,0 0-2,0 0 0,0 0-2,23-1-1,-23 1-8,0 0-22,4-17 0,-4 17-1,0 0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5:56.876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3186 91 15,'0'0'13,"-21"-18"-2,21 18-2,-27-17-2,27 17-1,-21-21-1,21 21 1,-17-18-2,17 18 1,0 0-1,-11-18 1,11 18-1,0 0 1,0 0-1,0 0 1,17 12-1,-17-12 0,0 0 0,0 0 0,12 22-1,-12-22 0,8 23 0,-8-23-1,14 32 0,-14-32-1,20 37 1,-11-15-1,4 3 1,-1 0 0,3 6-1,-2-4 1,1 5-1,-2 2 0,0-3 0,-3 2 0,3 3 0,-4-2 0,-1 0 0,1 1-1,0 1 1,-4 1 0,0-1 0,-3-1-1,-1 0 0,-1-2 2,-3 2-1,-4-1 0,0 0 0,-2 0 0,1 1-1,-3 1 2,3 1-2,-1-2 0,-2 1 0,3-3 0,-2 5 1,2-6-1,-2 1 1,-3-1-1,0 1 0,0 1 0,0-2 1,-2 1-1,3 2 0,-4-1 0,-1 2 0,5 2 0,-3-2 0,0 2 0,-1 4 0,-1-6 0,0 1 0,0 2 1,1-3-1,-4 1 1,-2-1-1,-1-1 1,-1-1 0,-2 2 1,-2 0-1,-3-2 2,1 4-2,-4 1 1,-2 0 0,-2-2 0,-1 2-1,-5 2-1,1-1 1,0 3-1,-7-3 0,2 3 0,-4 2 1,-1 0-1,0 2 1,-4 0-1,0 3 0,-4 2 1,2-2-1,0-2 0,0 1 0,-1-4 1,0 2-1,1-4 0,-4-3 1,3-3-1,-3 2 0,0-3 1,1 2-1,-1 0 1,5 2-1,-1 1 0,2-1 1,2 0-1,0-3 1,1-2-1,-1 0 1,0-5 0,0-4 0,3-4-1,-1 0 1,2-2-1,7-3 1,-2-2-1,9-1 0,-1-3 1,6 1-1,5-3 0,2-1 0,2-2 0,7 2 0,0-4 0,17-4 0,-19 8 0,19-8 0,0 0 0,0 0 0,0 0 0,0 0 1,0 0-1,0 0 0,0 0 0,0 0 0,0 0 0,0 0 0,-17 1 0,17-1 1,0 0-1,0 0 0,0 0 0,0 0 0,0 0 0,0 0 0,0 0 0,0 0 0,0 0 0,-8-21 0,8 21 0,0 0 0,-6-19 0,6 19 0,-6-21 1,6 3-1,-2 1 0,2-7 0,2 0 0,-2-5 0,2-6 0,2-2-1,2-2 0,-1 0 1,3 2-1,-1 0 0,-1 2 1,2 4-1,0 10 1,-4 1 0,-4 20 0,10-24 0,-10 24 0,0 0-1,0 0 1,0 0 0,0 0 0,-4 17-1,-4 2 1,-2 10 0,-4 7 0,-4 6 0,-2 6 1,-2 2-1,0 4 1,-3 4 0,2 0-1,-2-2 1,5-3-1,1 2 0,2-7 0,5 2 0,3-7 0,1-4 0,4-7 0,0-7 0,4-4 0,4-2 0,-4-19 0,17 24 0,-17-24 0,25 12 0,-7-9 0,0 1 0,8-2 0,2 0 0,0-4 1,1 0-1,2-4 0,2 1 0,2-6 0,-3-2 0,4-2 1,-4-1-1,1-1 0,-2 0 0,2 3 0,-6-2 0,-1 3 0,-3 0 0,-3 3 0,-20 10 0,29-17 0,-29 17 0,18-16 0,-18 16 0,0 0 0,0 0 1,17-17-2,-17 17 1,0 0 0,17-12 0,-17 12 0,0 0 0,0 0 0,18-18-1,-18 18 1,-8-20 0,0 3 0,-4-7 0,-2-5 0,-4-6 0,-6-4 0,-4-2 0,-2-2 0,0 1 0,-4-2 0,4 2-1,0 6 1,2 3-1,4 6 0,2-1-1,2 6-1,0-4-1,20 26-9,-36-32-17,36 32-7,-10-28-2,10 28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112" units="cm"/>
          <inkml:channel name="Y" type="integer" max="16320" units="cm"/>
          <inkml:channel name="F" type="integer" max="255" units="dev"/>
        </inkml:traceFormat>
        <inkml:channelProperties>
          <inkml:channelProperty channel="X" name="resolution" value="999.99994" units="1/cm"/>
          <inkml:channelProperty channel="Y" name="resolution" value="999.99988" units="1/cm"/>
          <inkml:channelProperty channel="F" name="resolution" value="0" units="1/dev"/>
        </inkml:channelProperties>
      </inkml:inkSource>
      <inkml:timestamp xml:id="ts0" timeString="2013-01-25T09:36:08.182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6982 2506 7,'0'0'20,"0"0"-4,0 0-3,0 0-1,0 0-1,17-2-1,-17 2-1,0 0-2,0 0 0,0 0-2,0 0-2,0 0-1,0 0-1,17-1 0,-17 1-1,0 0 0,0 0 1,0 0-1,0 0 1,-24 11-1,24-11 1,-25 8 0,8-4 0,17-4 0,-38 8 1,20-3-1,-6-4 0,2 2 0,-2-2 0,0 2 0,-2-6 0,0 3 0,0-4 0,0 3-1,0-3 1,-1 3 0,-2-3-1,3 4 1,0-3-1,-2 2 0,1 1 1,-1 0-1,-4-3 0,5 2 0,-2-3 0,-2 0 1,-3 0-1,2-2 0,-6 1 1,1-2-1,0-1 0,-5 3 0,0-3 0,-4 1 0,-3-3 1,0 0-2,-3 1 2,0 1-1,-3-1 0,0-1 0,-1 2 0,4 0 0,3-1 0,-2 2 1,3-2-1,-4 0 0,2-1 0,0-2 0,0-1 0,-2 0 0,-4-3 0,0 1 0,-4-1 1,1 0-1,-4-1 0,-3 2 0,-4-2 0,4 1 0,-2-2 0,-2 4 0,5-4 0,-2 2 0,5-1 1,2 0-1,0-1 0,1-2 0,2 2 0,-1-2-1,0 1 2,2 2-2,0-3 1,0 0 0,0-4 0,0 2 1,-2 1-2,-2 0 1,-1-2-1,-3 2 2,-4-2-2,2 3 1,2-1-1,-1 2 1,1-2 0,7-2 0,-2-1 1,3 1-1,0-2 1,0-2-1,3-1 0,-2 2 0,3-1 0,-1-4 0,-2 2 1,2-2-1,-2-2 0,0-2 1,-2 1-1,-4 0 1,-3-2-1,-4 1 1,-2-2-1,0 2 1,-4-1-1,-3 2 0,-3-4 1,3 2-1,-1-2 0,4 0 0,-1 4 1,-1-2-1,-1-2 0,2 4 0,2-2 0,-3-3 1,1 0-2,2 2 2,3 1-1,4 1 0,7 2 0,3 0 2,7 6-2,9 4 0,5 2 1,6 4-1,6 1 1,6 5-1,17 11 0,-24-17 1,24 17-1,-18-11 0,18 11 0,-17-9 0,17 9 0,-25-10 0,25 10 0,-31-13 0,31 13 0,-28-13 0,28 13 0,-25-11 0,25 11 0,-18-5 0,18 5 0,0 0 0,-20-10 0,20 10 0,0 0 0,-18-12 0,18 12 0,0 0 0,-20-17 0,20 17 0,0 0 0,0 0 0,-18-13 0,18 13 0,0 0 0,0 0 0,0 0 0,0 0 0,0 0 0,0 0 0,0 0 0,0 0 0,0 0 0,0 0 0,0 0 0,3 22-1,-3-22 1,15 30 0,-2-9 0,2 4 0,2 2 0,0 0 0,5 3 0,-4 2 0,5-1 0,1 0 0,-1-1 0,-2 1-1,2-3 2,1-1-1,1-5 1,-1 0-2,0-1 2,-3-4-1,-2-3 1,1-1-1,-20-13 0,27 20 0,-27-20 0,0 0 0,17 13 0,-17-13-1,0 0 1,0 0 0,0 0 0,0 0 0,0 0 0,-25-25 0,25 25 0,-36-33-1,10 9 1,-4-6 0,-9-4 0,-6-4 1,-7-3-2,-4-4 2,0-2-1,0 3 1,2-3-1,2 3 0,6 4 1,10 2-1,2 0 0,12 4 0,0 4 0,9 4 0,2 4 1,3 4-1,8 18 0,-10-30 0,10 30 0,0 0 0,-18-18 0,18 18 0,0 0 0,0 0 0,-17-3 0,17 3 0,0 0 0,32 21 0,-8-7 1,7 2-1,9 2 0,10 4 0,10 2 0,6-2 0,6 4-1,5 0 1,-1 1 0,5 1 0,1-1 0,-9-1 0,-5-2 0,-7-1 0,-9-4 0,-10-3 0,-10-3 0,-8-4 0,-24-9 0,22 14 0,-22-14 0,0 0 0,0 0-1,0 0 1,-13 17 0,13-17 0,0 0 0,-28 16 0,28-16 0,-31 17 1,9-5-1,-8 3 0,0 2 0,-6 7 1,-3 2 0,-4 0-1,1 4 1,2 0-1,1 1 1,3 2-1,4-1 1,3-1-1,6-2 0,2 1 0,1-4 0,2 1 1,5-7-1,4-1 0,9-19 0,-16 21 1,16-21-1,0 0 0,0 0 0,0 0 0,0 0-2,8-23-1,-8 23-6,2-25-17,-2 25-10,11-27-1,-11 27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A614F-FC13-421D-9E0E-1DA10861142B}" type="datetimeFigureOut">
              <a:rPr lang="sr-Latn-RS" smtClean="0"/>
              <a:t>17.5.2017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60F4C-99C2-46A6-97D7-8CE6D6780FA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8989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</a:t>
            </a:r>
            <a:r>
              <a:rPr lang="en-US" baseline="0" dirty="0" smtClean="0"/>
              <a:t> from 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54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576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CN5E slides #4-57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576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CN5E slides #4-57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576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57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essentially</a:t>
            </a:r>
            <a:r>
              <a:rPr lang="en-US" baseline="0" dirty="0" smtClean="0"/>
              <a:t> what Ethernet does – just blast packets and receive as quickly as possible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2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Mention: or combinations of 1 and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an intermediate protocol in which</a:t>
            </a:r>
            <a:r>
              <a:rPr lang="en-US" baseline="0" dirty="0" smtClean="0"/>
              <a:t> we’ve dealt with one issue (flow control) but not another (error control). It is instructive, but does not represent any real protocol (as it will deadlock if there are errors).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52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658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#4-26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26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629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348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34132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44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620000" cy="4470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98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Computer Networks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76200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407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76200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0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8699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495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411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9533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6307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6246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3714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131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847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ksandar.kartelj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26.emf"/><Relationship Id="rId3" Type="http://schemas.openxmlformats.org/officeDocument/2006/relationships/image" Target="../media/image9.png"/><Relationship Id="rId7" Type="http://schemas.openxmlformats.org/officeDocument/2006/relationships/image" Target="../media/image23.emf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6" Type="http://schemas.openxmlformats.org/officeDocument/2006/relationships/customXml" Target="../ink/ink2.xml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24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3" Type="http://schemas.openxmlformats.org/officeDocument/2006/relationships/image" Target="../media/image9.png"/><Relationship Id="rId7" Type="http://schemas.openxmlformats.org/officeDocument/2006/relationships/image" Target="../media/image22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6" Type="http://schemas.openxmlformats.org/officeDocument/2006/relationships/customXml" Target="../ink/ink7.xml"/><Relationship Id="rId11" Type="http://schemas.openxmlformats.org/officeDocument/2006/relationships/image" Target="../media/image27.emf"/><Relationship Id="rId5" Type="http://schemas.openxmlformats.org/officeDocument/2006/relationships/image" Target="../media/image23.emf"/><Relationship Id="rId10" Type="http://schemas.openxmlformats.org/officeDocument/2006/relationships/customXml" Target="../ink/ink9.xml"/><Relationship Id="rId4" Type="http://schemas.openxmlformats.org/officeDocument/2006/relationships/customXml" Target="../ink/ink6.xml"/><Relationship Id="rId9" Type="http://schemas.openxmlformats.org/officeDocument/2006/relationships/image" Target="../media/image2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3" Type="http://schemas.openxmlformats.org/officeDocument/2006/relationships/image" Target="../media/image9.png"/><Relationship Id="rId7" Type="http://schemas.openxmlformats.org/officeDocument/2006/relationships/image" Target="../media/image28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Relationship Id="rId6" Type="http://schemas.openxmlformats.org/officeDocument/2006/relationships/customXml" Target="../ink/ink11.xml"/><Relationship Id="rId5" Type="http://schemas.openxmlformats.org/officeDocument/2006/relationships/image" Target="../media/image23.emf"/><Relationship Id="rId4" Type="http://schemas.openxmlformats.org/officeDocument/2006/relationships/customXml" Target="../ink/ink10.xml"/><Relationship Id="rId9" Type="http://schemas.openxmlformats.org/officeDocument/2006/relationships/image" Target="../media/image2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355" y="1122363"/>
            <a:ext cx="11171207" cy="2387600"/>
          </a:xfrm>
        </p:spPr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1"/>
                </a:solidFill>
              </a:rPr>
              <a:t>Оперативни системи и </a:t>
            </a:r>
            <a:r>
              <a:rPr lang="sr-Cyrl-RS" b="1" dirty="0" smtClean="0">
                <a:solidFill>
                  <a:srgbClr val="FF0000"/>
                </a:solidFill>
              </a:rPr>
              <a:t>Рачунарске мреже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Latn-R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Александар Картељ</a:t>
            </a:r>
          </a:p>
          <a:p>
            <a:r>
              <a:rPr lang="sr-Latn-RS" smtClean="0">
                <a:hlinkClick r:id="rId2"/>
              </a:rPr>
              <a:t>aleksandar.kartelj</a:t>
            </a:r>
            <a:r>
              <a:rPr lang="en-US" dirty="0" smtClean="0">
                <a:hlinkClick r:id="rId2"/>
              </a:rPr>
              <a:t>@gmail.com</a:t>
            </a:r>
            <a:endParaRPr lang="en-US" dirty="0" smtClean="0"/>
          </a:p>
          <a:p>
            <a:r>
              <a:rPr lang="sr-Cyrl-RS" dirty="0" smtClean="0"/>
              <a:t>Рачунарска гимназија</a:t>
            </a:r>
          </a:p>
          <a:p>
            <a:endParaRPr lang="en-US" dirty="0" smtClean="0"/>
          </a:p>
          <a:p>
            <a:endParaRPr lang="en-US" dirty="0"/>
          </a:p>
          <a:p>
            <a:endParaRPr lang="sr-Latn-R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838200" y="5115674"/>
            <a:ext cx="10515600" cy="1423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 smtClean="0"/>
              <a:t>Наставни материјали су преузети од: </a:t>
            </a:r>
            <a:r>
              <a:rPr lang="en-US" dirty="0" smtClean="0"/>
              <a:t>TANENBAUM, ANDREW S.; WETHERALL, DAVID J., COMPUTER NETWORKS, 5th Edition, © 2011</a:t>
            </a:r>
            <a:endParaRPr lang="sr-Cyrl-RS" dirty="0" smtClean="0"/>
          </a:p>
          <a:p>
            <a:r>
              <a:rPr lang="sr-Cyrl-RS" dirty="0" smtClean="0"/>
              <a:t>и прилагођени настави на Математичком факултету, Универзитета у Београду. </a:t>
            </a:r>
          </a:p>
          <a:p>
            <a:endParaRPr lang="sr-Cyrl-RS" dirty="0" smtClean="0"/>
          </a:p>
          <a:p>
            <a:r>
              <a:rPr lang="en-US" dirty="0" smtClean="0"/>
              <a:t>Slide material from: </a:t>
            </a:r>
            <a:r>
              <a:rPr lang="sr-Cyrl-RS" dirty="0" smtClean="0"/>
              <a:t> </a:t>
            </a:r>
            <a:r>
              <a:rPr lang="en-US" dirty="0" smtClean="0"/>
              <a:t>TANENBAUM, ANDREW S.; WETHERALL, DAVID J., COMPUTER NETWORKS, 5th Edition, © 2011. </a:t>
            </a:r>
            <a:endParaRPr lang="sr-Cyrl-RS" dirty="0" smtClean="0"/>
          </a:p>
          <a:p>
            <a:r>
              <a:rPr lang="en-US" dirty="0" smtClean="0"/>
              <a:t>Electronically reproduced by permission of Pearson Education, Inc., Upper Saddle River, New Jersey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12722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Контрола тока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9897979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Шта ако пошиљалац и прималац немају исте брзине слања односно примања</a:t>
            </a:r>
            <a:r>
              <a:rPr lang="en-US" sz="3733" dirty="0" smtClean="0"/>
              <a:t>?</a:t>
            </a:r>
          </a:p>
          <a:p>
            <a:pPr lvl="1"/>
            <a:r>
              <a:rPr lang="sr-Cyrl-RS" sz="3333" dirty="0" smtClean="0"/>
              <a:t>Овде је потребна некаква контрола тока</a:t>
            </a:r>
          </a:p>
        </p:txBody>
      </p:sp>
    </p:spTree>
    <p:extLst>
      <p:ext uri="{BB962C8B-B14F-4D97-AF65-F5344CB8AC3E}">
        <p14:creationId xmlns:p14="http://schemas.microsoft.com/office/powerpoint/2010/main" val="155010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Протокол са контролом тока</a:t>
            </a:r>
            <a:endParaRPr lang="en-US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1887201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Различите брзине пошиљаоца и примаоца</a:t>
            </a:r>
          </a:p>
          <a:p>
            <a:r>
              <a:rPr lang="sr-Cyrl-RS" sz="3733" dirty="0" smtClean="0"/>
              <a:t>Савршен канал (нема грешака нити изгубљених оквира)</a:t>
            </a:r>
            <a:endParaRPr lang="en-US" sz="3733" dirty="0"/>
          </a:p>
        </p:txBody>
      </p:sp>
      <p:grpSp>
        <p:nvGrpSpPr>
          <p:cNvPr id="61" name="Group 60"/>
          <p:cNvGrpSpPr/>
          <p:nvPr/>
        </p:nvGrpSpPr>
        <p:grpSpPr>
          <a:xfrm>
            <a:off x="757281" y="2722563"/>
            <a:ext cx="5338719" cy="3694683"/>
            <a:chOff x="618097" y="1144527"/>
            <a:chExt cx="4004040" cy="2771012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828800" y="1544637"/>
              <a:ext cx="0" cy="237090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630612" y="1504950"/>
              <a:ext cx="0" cy="2410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1828800" y="1733550"/>
              <a:ext cx="1772444" cy="3048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flipH="1">
              <a:off x="1828800" y="2114550"/>
              <a:ext cx="1772443" cy="381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Left Brace 51"/>
            <p:cNvSpPr/>
            <p:nvPr/>
          </p:nvSpPr>
          <p:spPr>
            <a:xfrm>
              <a:off x="1600200" y="1733550"/>
              <a:ext cx="152400" cy="1050132"/>
            </a:xfrm>
            <a:prstGeom prst="lef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292693" y="1485840"/>
              <a:ext cx="82258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Оквир</a:t>
              </a:r>
              <a:endParaRPr lang="en-US" sz="2667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414427" y="2324040"/>
              <a:ext cx="555008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ACK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18097" y="2058561"/>
              <a:ext cx="766989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Пауза</a:t>
              </a:r>
              <a:endParaRPr lang="en-US" sz="2667" dirty="0"/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>
              <a:off x="4129881" y="2343150"/>
              <a:ext cx="0" cy="6096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3783013" y="1943040"/>
              <a:ext cx="839124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Време</a:t>
              </a:r>
              <a:endParaRPr lang="en-US" sz="2667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123164" y="1144527"/>
              <a:ext cx="1466989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Пошиљалац</a:t>
              </a:r>
              <a:endParaRPr lang="en-US" sz="2667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92932" y="1144527"/>
              <a:ext cx="126020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Прималац</a:t>
              </a:r>
              <a:endParaRPr lang="en-US" sz="2667" dirty="0"/>
            </a:p>
          </p:txBody>
        </p:sp>
      </p:grpSp>
    </p:spTree>
    <p:extLst>
      <p:ext uri="{BB962C8B-B14F-4D97-AF65-F5344CB8AC3E}">
        <p14:creationId xmlns:p14="http://schemas.microsoft.com/office/powerpoint/2010/main" val="253961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Протокол „стани и чекај“ – за савршен канал</a:t>
            </a:r>
            <a:endParaRPr lang="en-US" sz="4400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4294967295"/>
          </p:nvPr>
        </p:nvSpPr>
        <p:spPr>
          <a:xfrm>
            <a:off x="721895" y="1422400"/>
            <a:ext cx="10467473" cy="4600081"/>
          </a:xfrm>
          <a:prstGeom prst="rect">
            <a:avLst/>
          </a:prstGeom>
        </p:spPr>
        <p:txBody>
          <a:bodyPr/>
          <a:lstStyle/>
          <a:p>
            <a:r>
              <a:rPr lang="sr-Cyrl-RS" dirty="0" smtClean="0"/>
              <a:t>Овај протокол гарантује усаглашеност у брзини комуникације</a:t>
            </a:r>
            <a:endParaRPr lang="en-US" dirty="0" smtClean="0"/>
          </a:p>
          <a:p>
            <a:pPr lvl="1"/>
            <a:r>
              <a:rPr lang="sr-Cyrl-RS" dirty="0" smtClean="0"/>
              <a:t>Прималац шаље празан оквир (</a:t>
            </a:r>
            <a:r>
              <a:rPr lang="en-US" dirty="0" err="1" smtClean="0"/>
              <a:t>ack</a:t>
            </a:r>
            <a:r>
              <a:rPr lang="en-US" dirty="0" smtClean="0"/>
              <a:t>) </a:t>
            </a:r>
            <a:r>
              <a:rPr lang="sr-Cyrl-RS" dirty="0" smtClean="0"/>
              <a:t>када је спреман да настави</a:t>
            </a:r>
            <a:endParaRPr lang="en-US" dirty="0" smtClean="0"/>
          </a:p>
          <a:p>
            <a:pPr lvl="1"/>
            <a:r>
              <a:rPr lang="sr-Cyrl-RS" dirty="0" smtClean="0"/>
              <a:t>Шаље се оквир по оквир (неефикасно)</a:t>
            </a:r>
            <a:endParaRPr lang="en-US" dirty="0" smtClean="0"/>
          </a:p>
        </p:txBody>
      </p:sp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3" cstate="print"/>
          <a:srcRect t="40288" r="60132" b="1336"/>
          <a:stretch>
            <a:fillRect/>
          </a:stretch>
        </p:blipFill>
        <p:spPr bwMode="auto">
          <a:xfrm>
            <a:off x="2035845" y="2795709"/>
            <a:ext cx="3630108" cy="3402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 r="60177"/>
          <a:stretch>
            <a:fillRect/>
          </a:stretch>
        </p:blipFill>
        <p:spPr bwMode="auto">
          <a:xfrm>
            <a:off x="6279731" y="2795709"/>
            <a:ext cx="3413459" cy="2969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618672" y="5984689"/>
            <a:ext cx="4336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Пошиљалац чека на </a:t>
            </a:r>
            <a:r>
              <a:rPr lang="en-US" dirty="0" err="1" smtClean="0"/>
              <a:t>ack</a:t>
            </a:r>
            <a:r>
              <a:rPr lang="en-US" dirty="0" smtClean="0"/>
              <a:t>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након слања оквира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12445" y="6015184"/>
            <a:ext cx="4660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 smtClean="0"/>
              <a:t>Прималац шаље </a:t>
            </a:r>
            <a:r>
              <a:rPr lang="en-US" dirty="0" err="1" smtClean="0"/>
              <a:t>ack</a:t>
            </a:r>
            <a:r>
              <a:rPr lang="sr-Cyrl-RS" dirty="0" smtClean="0"/>
              <a:t> </a:t>
            </a:r>
            <a:br>
              <a:rPr lang="sr-Cyrl-RS" dirty="0" smtClean="0"/>
            </a:br>
            <a:r>
              <a:rPr lang="sr-Cyrl-RS" dirty="0" smtClean="0"/>
              <a:t>након што прихвати оквир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86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Несавршен канал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9765632" cy="4775200"/>
          </a:xfrm>
        </p:spPr>
        <p:txBody>
          <a:bodyPr/>
          <a:lstStyle/>
          <a:p>
            <a:r>
              <a:rPr lang="sr-Cyrl-RS" sz="3733" dirty="0"/>
              <a:t>Шта ако канал није савршен, тј. ако се могу појавити грешке или изгубљени оквири</a:t>
            </a:r>
            <a:r>
              <a:rPr lang="en-US" sz="3733" dirty="0"/>
              <a:t>?</a:t>
            </a:r>
          </a:p>
          <a:p>
            <a:pPr lvl="4"/>
            <a:endParaRPr lang="en-US" sz="1333" dirty="0"/>
          </a:p>
          <a:p>
            <a:pPr lvl="1">
              <a:spcBef>
                <a:spcPts val="0"/>
              </a:spcBef>
            </a:pPr>
            <a:r>
              <a:rPr lang="sr-Cyrl-RS" sz="3300" dirty="0"/>
              <a:t>Детекција и ретрансмисија </a:t>
            </a:r>
            <a:r>
              <a:rPr lang="sr-Latn-RS" sz="3300" dirty="0"/>
              <a:t>ARQ</a:t>
            </a:r>
            <a:r>
              <a:rPr lang="en-US" sz="3300" dirty="0"/>
              <a:t> </a:t>
            </a:r>
            <a:r>
              <a:rPr lang="sr-Latn-RS" sz="3300" dirty="0"/>
              <a:t/>
            </a:r>
            <a:br>
              <a:rPr lang="sr-Latn-RS" sz="3300" dirty="0"/>
            </a:br>
            <a:r>
              <a:rPr lang="en-US" sz="3300" dirty="0"/>
              <a:t>(Automatic Repeat </a:t>
            </a:r>
            <a:r>
              <a:rPr lang="en-US" sz="3300" dirty="0" err="1"/>
              <a:t>reQuest</a:t>
            </a:r>
            <a:r>
              <a:rPr lang="en-US" sz="3300" dirty="0" smtClean="0"/>
              <a:t>)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1756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ARQ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1269579" cy="4775200"/>
          </a:xfrm>
        </p:spPr>
        <p:txBody>
          <a:bodyPr>
            <a:normAutofit/>
          </a:bodyPr>
          <a:lstStyle/>
          <a:p>
            <a:r>
              <a:rPr lang="en-US" sz="3733" dirty="0"/>
              <a:t>ARQ </a:t>
            </a:r>
            <a:r>
              <a:rPr lang="sr-Cyrl-RS" sz="3733" dirty="0" smtClean="0"/>
              <a:t>се обично користи када су грешке уобичајне и када се морају исправити</a:t>
            </a:r>
            <a:endParaRPr lang="en-US" sz="3733" dirty="0"/>
          </a:p>
          <a:p>
            <a:pPr lvl="1"/>
            <a:r>
              <a:rPr lang="sr-Cyrl-RS" sz="3200" dirty="0" smtClean="0"/>
              <a:t>Нпр. </a:t>
            </a:r>
            <a:r>
              <a:rPr lang="en-US" sz="3200" dirty="0" err="1" smtClean="0"/>
              <a:t>WiFi</a:t>
            </a:r>
            <a:r>
              <a:rPr lang="en-US" sz="3200" dirty="0"/>
              <a:t>, </a:t>
            </a:r>
            <a:r>
              <a:rPr lang="sr-Cyrl-RS" sz="3200" dirty="0"/>
              <a:t>и</a:t>
            </a:r>
            <a:r>
              <a:rPr lang="en-US" sz="3200" dirty="0" smtClean="0"/>
              <a:t> </a:t>
            </a:r>
            <a:r>
              <a:rPr lang="en-US" sz="3200" dirty="0"/>
              <a:t>TCP </a:t>
            </a:r>
            <a:r>
              <a:rPr lang="en-US" sz="3200" dirty="0" smtClean="0"/>
              <a:t>(</a:t>
            </a:r>
            <a:r>
              <a:rPr lang="sr-Cyrl-RS" sz="3200" dirty="0" smtClean="0"/>
              <a:t>касније</a:t>
            </a:r>
            <a:r>
              <a:rPr lang="en-US" sz="3200" dirty="0" smtClean="0"/>
              <a:t>)</a:t>
            </a:r>
            <a:endParaRPr lang="en-US" sz="3200" dirty="0"/>
          </a:p>
          <a:p>
            <a:pPr lvl="4"/>
            <a:endParaRPr lang="en-US" sz="1867" dirty="0"/>
          </a:p>
          <a:p>
            <a:r>
              <a:rPr lang="sr-Cyrl-RS" sz="3733" dirty="0" smtClean="0"/>
              <a:t>Основна идеја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Прималац шаље потврду о пријему исправног оквира</a:t>
            </a:r>
            <a:r>
              <a:rPr lang="en-US" sz="3200" dirty="0" smtClean="0"/>
              <a:t> ACK</a:t>
            </a:r>
            <a:endParaRPr lang="sr-Cyrl-RS" sz="3200" dirty="0" smtClean="0"/>
          </a:p>
          <a:p>
            <a:pPr lvl="2"/>
            <a:r>
              <a:rPr lang="sr-Latn-RS" sz="2800" dirty="0" smtClean="0"/>
              <a:t>ACK </a:t>
            </a:r>
            <a:r>
              <a:rPr lang="sr-Cyrl-RS" sz="2800" dirty="0" smtClean="0"/>
              <a:t>је такође оквир</a:t>
            </a:r>
            <a:endParaRPr lang="en-US" sz="2800" dirty="0"/>
          </a:p>
          <a:p>
            <a:pPr lvl="1"/>
            <a:r>
              <a:rPr lang="sr-Cyrl-RS" sz="3200" dirty="0" smtClean="0"/>
              <a:t>Пошиљалац аутоматски шаље поново након временске паузе (тајмаута), осим ако у међувремену пристигне </a:t>
            </a:r>
            <a:r>
              <a:rPr lang="sr-Latn-RS" sz="3200" dirty="0" smtClean="0"/>
              <a:t>ACK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981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ARQ </a:t>
            </a:r>
            <a:r>
              <a:rPr lang="sr-Cyrl-RS" dirty="0" smtClean="0"/>
              <a:t>кроз несавршен канал</a:t>
            </a:r>
            <a:endParaRPr lang="en-US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0295021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Сценарио са губитком и ретрансмисијом</a:t>
            </a:r>
            <a:endParaRPr lang="en-US" sz="3733" dirty="0"/>
          </a:p>
        </p:txBody>
      </p:sp>
      <p:grpSp>
        <p:nvGrpSpPr>
          <p:cNvPr id="61" name="Group 60"/>
          <p:cNvGrpSpPr/>
          <p:nvPr/>
        </p:nvGrpSpPr>
        <p:grpSpPr>
          <a:xfrm>
            <a:off x="824130" y="2149865"/>
            <a:ext cx="5338719" cy="3717535"/>
            <a:chOff x="618097" y="1127388"/>
            <a:chExt cx="4004040" cy="2788151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828800" y="1544637"/>
              <a:ext cx="0" cy="237090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630612" y="1504950"/>
              <a:ext cx="0" cy="2410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1828800" y="1733550"/>
              <a:ext cx="1447800" cy="2489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Left Brace 51"/>
            <p:cNvSpPr/>
            <p:nvPr/>
          </p:nvSpPr>
          <p:spPr>
            <a:xfrm>
              <a:off x="1600200" y="1733550"/>
              <a:ext cx="152400" cy="1050132"/>
            </a:xfrm>
            <a:prstGeom prst="lef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292693" y="1485840"/>
              <a:ext cx="82258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Оквир</a:t>
              </a:r>
              <a:endParaRPr lang="en-US" sz="2667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18097" y="2058561"/>
              <a:ext cx="766989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Пауза</a:t>
              </a:r>
              <a:endParaRPr lang="en-US" sz="2667" dirty="0"/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>
              <a:off x="4129881" y="2343150"/>
              <a:ext cx="0" cy="6096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3783013" y="1943040"/>
              <a:ext cx="839124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Време</a:t>
              </a:r>
              <a:endParaRPr lang="en-US" sz="2667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114224" y="1127388"/>
              <a:ext cx="1466989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Пошиљалац</a:t>
              </a:r>
              <a:endParaRPr lang="en-US" sz="2667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92932" y="1144527"/>
              <a:ext cx="126020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Cyrl-RS" sz="2667" dirty="0" smtClean="0"/>
                <a:t>Прималац</a:t>
              </a:r>
              <a:endParaRPr lang="en-US" sz="2667" dirty="0"/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>
            <a:off x="2477557" y="4354103"/>
            <a:ext cx="2363259" cy="406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477558" y="4862103"/>
            <a:ext cx="2363257" cy="508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096082" y="4023823"/>
            <a:ext cx="1096775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667" dirty="0" smtClean="0"/>
              <a:t>Оквир</a:t>
            </a:r>
            <a:endParaRPr lang="en-US" sz="2667" dirty="0"/>
          </a:p>
        </p:txBody>
      </p:sp>
      <p:sp>
        <p:nvSpPr>
          <p:cNvPr id="22" name="TextBox 21"/>
          <p:cNvSpPr txBox="1"/>
          <p:nvPr/>
        </p:nvSpPr>
        <p:spPr>
          <a:xfrm>
            <a:off x="3258394" y="5141423"/>
            <a:ext cx="740011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/>
              <a:t>ACK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49979" y="2997120"/>
            <a:ext cx="37382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68292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Модерни (Комутирани) Етернет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dirty="0" smtClean="0"/>
              <a:t>Етернет са скретницама</a:t>
            </a:r>
            <a:r>
              <a:rPr lang="en-US" dirty="0" smtClean="0"/>
              <a:t>/</a:t>
            </a:r>
            <a:r>
              <a:rPr lang="sr-Cyrl-RS" dirty="0" smtClean="0"/>
              <a:t>разводницима (</a:t>
            </a:r>
            <a:r>
              <a:rPr lang="sr-Latn-RS" dirty="0" smtClean="0"/>
              <a:t>switched Ethernet)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68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Модерни Етернет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11049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Чворови се повезују на Етернет физичким везивањем упредене парице на скретницу</a:t>
            </a:r>
          </a:p>
          <a:p>
            <a:pPr lvl="1"/>
            <a:r>
              <a:rPr lang="sr-Cyrl-RS" sz="3200" dirty="0" smtClean="0"/>
              <a:t>Код класичног је повезивање било надовезивањем кабала (излаз из једног рачунара, улазу наредни, итд.)</a:t>
            </a:r>
            <a:br>
              <a:rPr lang="sr-Cyrl-RS" sz="3200" dirty="0" smtClean="0"/>
            </a:br>
            <a:r>
              <a:rPr lang="sr-Cyrl-RS" sz="3200" dirty="0" smtClean="0"/>
              <a:t>топологија магистрале</a:t>
            </a:r>
            <a:endParaRPr lang="en-US" sz="3200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Овде више личи на топологију звезде</a:t>
            </a:r>
            <a:endParaRPr lang="en-US" sz="3200" dirty="0"/>
          </a:p>
          <a:p>
            <a:pPr marL="0" indent="0">
              <a:buNone/>
            </a:pPr>
            <a:endParaRPr lang="en-US" sz="3733" dirty="0"/>
          </a:p>
        </p:txBody>
      </p:sp>
      <p:grpSp>
        <p:nvGrpSpPr>
          <p:cNvPr id="21" name="Group 20"/>
          <p:cNvGrpSpPr/>
          <p:nvPr/>
        </p:nvGrpSpPr>
        <p:grpSpPr>
          <a:xfrm>
            <a:off x="4113645" y="4373086"/>
            <a:ext cx="7368310" cy="2367439"/>
            <a:chOff x="1295399" y="2196500"/>
            <a:chExt cx="7315952" cy="2350616"/>
          </a:xfrm>
        </p:grpSpPr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r="22028"/>
            <a:stretch>
              <a:fillRect/>
            </a:stretch>
          </p:blipFill>
          <p:spPr bwMode="auto">
            <a:xfrm>
              <a:off x="1295399" y="2299216"/>
              <a:ext cx="6372225" cy="2247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TextBox 4"/>
            <p:cNvSpPr txBox="1">
              <a:spLocks noChangeArrowheads="1"/>
            </p:cNvSpPr>
            <p:nvPr/>
          </p:nvSpPr>
          <p:spPr bwMode="auto">
            <a:xfrm>
              <a:off x="2761882" y="2196500"/>
              <a:ext cx="1743274" cy="499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sr-Cyrl-RS" sz="2667" dirty="0" smtClean="0"/>
                <a:t>Скретница</a:t>
              </a:r>
              <a:endParaRPr lang="en-US" sz="2667" dirty="0"/>
            </a:p>
          </p:txBody>
        </p:sp>
        <p:sp>
          <p:nvSpPr>
            <p:cNvPr id="26" name="TextBox 5"/>
            <p:cNvSpPr txBox="1">
              <a:spLocks noChangeArrowheads="1"/>
            </p:cNvSpPr>
            <p:nvPr/>
          </p:nvSpPr>
          <p:spPr bwMode="auto">
            <a:xfrm>
              <a:off x="5776912" y="3959388"/>
              <a:ext cx="2834439" cy="499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Cyrl-RS" sz="2667" dirty="0" smtClean="0"/>
                <a:t>Упредена парица</a:t>
              </a:r>
              <a:endParaRPr lang="en-US" sz="2667" dirty="0"/>
            </a:p>
          </p:txBody>
        </p:sp>
        <p:sp>
          <p:nvSpPr>
            <p:cNvPr id="32" name="TextBox 6"/>
            <p:cNvSpPr txBox="1">
              <a:spLocks noChangeArrowheads="1"/>
            </p:cNvSpPr>
            <p:nvPr/>
          </p:nvSpPr>
          <p:spPr bwMode="auto">
            <a:xfrm>
              <a:off x="6240794" y="3489264"/>
              <a:ext cx="1974516" cy="499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Cyrl-RS" sz="2667" dirty="0" smtClean="0"/>
                <a:t>Улази</a:t>
              </a:r>
              <a:endParaRPr lang="en-US" sz="2667" dirty="0"/>
            </a:p>
          </p:txBody>
        </p:sp>
      </p:grpSp>
    </p:spTree>
    <p:extLst>
      <p:ext uri="{BB962C8B-B14F-4D97-AF65-F5344CB8AC3E}">
        <p14:creationId xmlns:p14="http://schemas.microsoft.com/office/powerpoint/2010/main" val="398013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Типови опреме за усмеравање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Ово смо већ споменули раније</a:t>
            </a:r>
            <a:r>
              <a:rPr lang="en-US" sz="3733" dirty="0" smtClean="0"/>
              <a:t>:</a:t>
            </a:r>
            <a:endParaRPr lang="en-US" sz="3733" dirty="0"/>
          </a:p>
        </p:txBody>
      </p:sp>
      <p:grpSp>
        <p:nvGrpSpPr>
          <p:cNvPr id="6" name="Group 5"/>
          <p:cNvGrpSpPr/>
          <p:nvPr/>
        </p:nvGrpSpPr>
        <p:grpSpPr>
          <a:xfrm>
            <a:off x="3333810" y="4644833"/>
            <a:ext cx="2863790" cy="1120964"/>
            <a:chOff x="3284606" y="2962625"/>
            <a:chExt cx="2505512" cy="980725"/>
          </a:xfrm>
          <a:noFill/>
        </p:grpSpPr>
        <p:grpSp>
          <p:nvGrpSpPr>
            <p:cNvPr id="7" name="Group 6"/>
            <p:cNvGrpSpPr/>
            <p:nvPr/>
          </p:nvGrpSpPr>
          <p:grpSpPr>
            <a:xfrm>
              <a:off x="3463498" y="2965278"/>
              <a:ext cx="1139358" cy="856101"/>
              <a:chOff x="6656365" y="2853520"/>
              <a:chExt cx="1546271" cy="1083879"/>
            </a:xfrm>
            <a:grpFill/>
          </p:grpSpPr>
          <p:grpSp>
            <p:nvGrpSpPr>
              <p:cNvPr id="17" name="Group 16"/>
              <p:cNvGrpSpPr/>
              <p:nvPr/>
            </p:nvGrpSpPr>
            <p:grpSpPr>
              <a:xfrm>
                <a:off x="6656365" y="2853520"/>
                <a:ext cx="1546271" cy="543801"/>
                <a:chOff x="2471168" y="3312730"/>
                <a:chExt cx="1005077" cy="473788"/>
              </a:xfrm>
              <a:grpFill/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2471168" y="3312730"/>
                  <a:ext cx="1005077" cy="445536"/>
                </a:xfrm>
                <a:prstGeom prst="rect">
                  <a:avLst/>
                </a:prstGeom>
                <a:grp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sr-Cyrl-RS" sz="2400" dirty="0" smtClean="0"/>
                    <a:t>Мрежни</a:t>
                  </a:r>
                  <a:endParaRPr lang="en-US" sz="2667" dirty="0"/>
                </a:p>
              </p:txBody>
            </p:sp>
          </p:grpSp>
          <p:grpSp>
            <p:nvGrpSpPr>
              <p:cNvPr id="18" name="Group 17"/>
              <p:cNvGrpSpPr/>
              <p:nvPr/>
            </p:nvGrpSpPr>
            <p:grpSpPr>
              <a:xfrm>
                <a:off x="6705600" y="3370833"/>
                <a:ext cx="1447800" cy="566566"/>
                <a:chOff x="2503170" y="3292897"/>
                <a:chExt cx="941070" cy="493621"/>
              </a:xfrm>
              <a:grpFill/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2646352" y="3292897"/>
                  <a:ext cx="654709" cy="485200"/>
                </a:xfrm>
                <a:prstGeom prst="rect">
                  <a:avLst/>
                </a:prstGeom>
                <a:grp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sr-Cyrl-RS" sz="2667" dirty="0" smtClean="0"/>
                    <a:t>Веза</a:t>
                  </a:r>
                  <a:endParaRPr lang="en-US" sz="2667" dirty="0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4530298" y="2962625"/>
              <a:ext cx="1139358" cy="862739"/>
              <a:chOff x="6656363" y="2853530"/>
              <a:chExt cx="1546271" cy="1092282"/>
            </a:xfrm>
            <a:grpFill/>
          </p:grpSpPr>
          <p:grpSp>
            <p:nvGrpSpPr>
              <p:cNvPr id="11" name="Group 10"/>
              <p:cNvGrpSpPr/>
              <p:nvPr/>
            </p:nvGrpSpPr>
            <p:grpSpPr>
              <a:xfrm>
                <a:off x="6656363" y="2853530"/>
                <a:ext cx="1546271" cy="543801"/>
                <a:chOff x="2471167" y="3312731"/>
                <a:chExt cx="1005077" cy="473787"/>
              </a:xfrm>
              <a:grpFill/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2503170" y="3315983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2471167" y="3312731"/>
                  <a:ext cx="1005077" cy="445534"/>
                </a:xfrm>
                <a:prstGeom prst="rect">
                  <a:avLst/>
                </a:prstGeom>
                <a:grp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sr-Cyrl-RS" sz="2400" dirty="0" smtClean="0"/>
                    <a:t>Мрежни</a:t>
                  </a:r>
                  <a:endParaRPr lang="en-US" sz="2667" dirty="0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6705600" y="3388913"/>
                <a:ext cx="1447800" cy="556899"/>
                <a:chOff x="2503170" y="3308653"/>
                <a:chExt cx="941070" cy="485199"/>
              </a:xfrm>
              <a:grpFill/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2503170" y="3315985"/>
                  <a:ext cx="941070" cy="470535"/>
                </a:xfrm>
                <a:prstGeom prst="rect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667" dirty="0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2646354" y="3308653"/>
                  <a:ext cx="654709" cy="485199"/>
                </a:xfrm>
                <a:prstGeom prst="rect">
                  <a:avLst/>
                </a:prstGeom>
                <a:grp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sr-Cyrl-RS" sz="2667" dirty="0" smtClean="0"/>
                    <a:t>Веза</a:t>
                  </a:r>
                  <a:endParaRPr lang="en-US" sz="2667" dirty="0"/>
                </a:p>
              </p:txBody>
            </p:sp>
          </p:grpSp>
        </p:grpSp>
        <p:cxnSp>
          <p:nvCxnSpPr>
            <p:cNvPr id="9" name="Elbow Connector 8"/>
            <p:cNvCxnSpPr/>
            <p:nvPr/>
          </p:nvCxnSpPr>
          <p:spPr>
            <a:xfrm flipH="1">
              <a:off x="3284606" y="3828249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/>
            <p:nvPr/>
          </p:nvCxnSpPr>
          <p:spPr>
            <a:xfrm>
              <a:off x="5012975" y="3818715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3333810" y="3590896"/>
            <a:ext cx="2863791" cy="650906"/>
            <a:chOff x="3284606" y="3373877"/>
            <a:chExt cx="2505512" cy="569473"/>
          </a:xfrm>
          <a:noFill/>
        </p:grpSpPr>
        <p:grpSp>
          <p:nvGrpSpPr>
            <p:cNvPr id="24" name="Group 23"/>
            <p:cNvGrpSpPr/>
            <p:nvPr/>
          </p:nvGrpSpPr>
          <p:grpSpPr>
            <a:xfrm>
              <a:off x="3499775" y="3373877"/>
              <a:ext cx="1066800" cy="447502"/>
              <a:chOff x="2503170" y="3292897"/>
              <a:chExt cx="941070" cy="493621"/>
            </a:xfrm>
            <a:grpFill/>
          </p:grpSpPr>
          <p:sp>
            <p:nvSpPr>
              <p:cNvPr id="30" name="Rectangle 29"/>
              <p:cNvSpPr/>
              <p:nvPr/>
            </p:nvSpPr>
            <p:spPr>
              <a:xfrm>
                <a:off x="2503170" y="3315983"/>
                <a:ext cx="941070" cy="470535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646352" y="3292897"/>
                <a:ext cx="654710" cy="485199"/>
              </a:xfrm>
              <a:prstGeom prst="rect">
                <a:avLst/>
              </a:prstGeom>
              <a:grp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Веза</a:t>
                </a:r>
                <a:endParaRPr lang="en-US" sz="2667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4566576" y="3385499"/>
              <a:ext cx="1066800" cy="439866"/>
              <a:chOff x="2503170" y="3308654"/>
              <a:chExt cx="941070" cy="485198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2503170" y="3315985"/>
                <a:ext cx="941070" cy="470535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646355" y="3308654"/>
                <a:ext cx="654710" cy="485198"/>
              </a:xfrm>
              <a:prstGeom prst="rect">
                <a:avLst/>
              </a:prstGeom>
              <a:grp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Веза</a:t>
                </a:r>
                <a:endParaRPr lang="en-US" sz="2667" dirty="0"/>
              </a:p>
            </p:txBody>
          </p:sp>
        </p:grpSp>
        <p:cxnSp>
          <p:nvCxnSpPr>
            <p:cNvPr id="26" name="Elbow Connector 25"/>
            <p:cNvCxnSpPr/>
            <p:nvPr/>
          </p:nvCxnSpPr>
          <p:spPr>
            <a:xfrm flipH="1">
              <a:off x="3284606" y="3828249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>
              <a:off x="5012975" y="3818715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3331080" y="2434313"/>
            <a:ext cx="2863790" cy="650907"/>
            <a:chOff x="3284606" y="3373876"/>
            <a:chExt cx="2505512" cy="569474"/>
          </a:xfrm>
          <a:noFill/>
        </p:grpSpPr>
        <p:grpSp>
          <p:nvGrpSpPr>
            <p:cNvPr id="33" name="Group 32"/>
            <p:cNvGrpSpPr/>
            <p:nvPr/>
          </p:nvGrpSpPr>
          <p:grpSpPr>
            <a:xfrm>
              <a:off x="3403333" y="3373876"/>
              <a:ext cx="1259688" cy="444841"/>
              <a:chOff x="2418095" y="3292897"/>
              <a:chExt cx="1111225" cy="490686"/>
            </a:xfrm>
            <a:grpFill/>
          </p:grpSpPr>
          <p:sp>
            <p:nvSpPr>
              <p:cNvPr id="39" name="Rectangle 38"/>
              <p:cNvSpPr/>
              <p:nvPr/>
            </p:nvSpPr>
            <p:spPr>
              <a:xfrm>
                <a:off x="2503170" y="3313048"/>
                <a:ext cx="941070" cy="470535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418095" y="3292897"/>
                <a:ext cx="1111225" cy="485199"/>
              </a:xfrm>
              <a:prstGeom prst="rect">
                <a:avLst/>
              </a:prstGeom>
              <a:grp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Физички</a:t>
                </a:r>
                <a:endParaRPr lang="en-US" sz="2667" dirty="0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4470141" y="3385498"/>
              <a:ext cx="1259688" cy="439866"/>
              <a:chOff x="2418100" y="3308653"/>
              <a:chExt cx="1111225" cy="485198"/>
            </a:xfrm>
            <a:grpFill/>
          </p:grpSpPr>
          <p:sp>
            <p:nvSpPr>
              <p:cNvPr id="37" name="Rectangle 36"/>
              <p:cNvSpPr/>
              <p:nvPr/>
            </p:nvSpPr>
            <p:spPr>
              <a:xfrm>
                <a:off x="2503170" y="3315985"/>
                <a:ext cx="941070" cy="470535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667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418100" y="3308653"/>
                <a:ext cx="1111225" cy="485198"/>
              </a:xfrm>
              <a:prstGeom prst="rect">
                <a:avLst/>
              </a:prstGeom>
              <a:grp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Физички</a:t>
                </a:r>
                <a:endParaRPr lang="en-US" sz="2667" dirty="0"/>
              </a:p>
            </p:txBody>
          </p:sp>
        </p:grpSp>
        <p:cxnSp>
          <p:nvCxnSpPr>
            <p:cNvPr id="35" name="Elbow Connector 34"/>
            <p:cNvCxnSpPr/>
            <p:nvPr/>
          </p:nvCxnSpPr>
          <p:spPr>
            <a:xfrm flipH="1">
              <a:off x="3284606" y="3828249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/>
            <p:nvPr/>
          </p:nvCxnSpPr>
          <p:spPr>
            <a:xfrm>
              <a:off x="5012975" y="3818715"/>
              <a:ext cx="777143" cy="115101"/>
            </a:xfrm>
            <a:prstGeom prst="bentConnector3">
              <a:avLst>
                <a:gd name="adj1" fmla="val -251"/>
              </a:avLst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1320801" y="2321004"/>
            <a:ext cx="20343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200" dirty="0" smtClean="0"/>
              <a:t>Хаб, </a:t>
            </a:r>
            <a:br>
              <a:rPr lang="sr-Cyrl-RS" sz="3200" dirty="0" smtClean="0"/>
            </a:br>
            <a:r>
              <a:rPr lang="sr-Cyrl-RS" sz="3200" dirty="0" smtClean="0"/>
              <a:t>разводник</a:t>
            </a:r>
            <a:endParaRPr lang="en-US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1223390" y="3470260"/>
            <a:ext cx="19864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200" dirty="0" smtClean="0"/>
              <a:t>Свич,</a:t>
            </a:r>
            <a:br>
              <a:rPr lang="sr-Cyrl-RS" sz="3200" dirty="0" smtClean="0"/>
            </a:br>
            <a:r>
              <a:rPr lang="sr-Cyrl-RS" sz="3200" dirty="0" smtClean="0"/>
              <a:t>скретница</a:t>
            </a:r>
            <a:endParaRPr lang="en-US" sz="3200" dirty="0"/>
          </a:p>
        </p:txBody>
      </p:sp>
      <p:sp>
        <p:nvSpPr>
          <p:cNvPr id="43" name="TextBox 42"/>
          <p:cNvSpPr txBox="1"/>
          <p:nvPr/>
        </p:nvSpPr>
        <p:spPr>
          <a:xfrm>
            <a:off x="1384301" y="4805039"/>
            <a:ext cx="204735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200" dirty="0" smtClean="0"/>
              <a:t>Рутер, </a:t>
            </a:r>
            <a:br>
              <a:rPr lang="sr-Cyrl-RS" sz="3200" dirty="0" smtClean="0"/>
            </a:br>
            <a:r>
              <a:rPr lang="sr-Cyrl-RS" sz="3200" dirty="0" smtClean="0"/>
              <a:t>усмеривач</a:t>
            </a:r>
            <a:endParaRPr lang="en-US" sz="32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7620001" y="3742861"/>
            <a:ext cx="2959204" cy="671977"/>
            <a:chOff x="5715000" y="2757810"/>
            <a:chExt cx="2219403" cy="503983"/>
          </a:xfrm>
        </p:grpSpPr>
        <p:pic>
          <p:nvPicPr>
            <p:cNvPr id="44" name="Picture 43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8400" y="2757810"/>
              <a:ext cx="1200228" cy="503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5" name="Straight Connector 44"/>
            <p:cNvCxnSpPr>
              <a:endCxn id="44" idx="1"/>
            </p:cNvCxnSpPr>
            <p:nvPr/>
          </p:nvCxnSpPr>
          <p:spPr>
            <a:xfrm flipV="1">
              <a:off x="5715000" y="3009802"/>
              <a:ext cx="533400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7401003" y="3009802"/>
              <a:ext cx="533400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7805895" y="2665643"/>
            <a:ext cx="26116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200" dirty="0" smtClean="0"/>
              <a:t>Све цртамо </a:t>
            </a:r>
            <a:br>
              <a:rPr lang="sr-Cyrl-RS" sz="3200" dirty="0" smtClean="0"/>
            </a:br>
            <a:r>
              <a:rPr lang="sr-Cyrl-RS" sz="3200" dirty="0" smtClean="0"/>
              <a:t>на исти начин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4941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32485"/>
            <a:ext cx="10515600" cy="1325563"/>
          </a:xfrm>
        </p:spPr>
        <p:txBody>
          <a:bodyPr/>
          <a:lstStyle/>
          <a:p>
            <a:r>
              <a:rPr lang="sr-Cyrl-RS" dirty="0" smtClean="0"/>
              <a:t>Хаб - разводник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838200" y="1205345"/>
            <a:ext cx="10515600" cy="4836681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Сви каблови су повезани са свим осталим</a:t>
            </a:r>
            <a:r>
              <a:rPr lang="en-US" sz="3733" dirty="0" smtClean="0"/>
              <a:t>; </a:t>
            </a:r>
            <a:r>
              <a:rPr lang="sr-Cyrl-RS" sz="3733" dirty="0" smtClean="0"/>
              <a:t/>
            </a:r>
            <a:br>
              <a:rPr lang="sr-Cyrl-RS" sz="3733" dirty="0" smtClean="0"/>
            </a:br>
            <a:r>
              <a:rPr lang="sr-Cyrl-RS" sz="3733" dirty="0" smtClean="0"/>
              <a:t>улаз се понавља на све остале излазе</a:t>
            </a:r>
          </a:p>
          <a:p>
            <a:r>
              <a:rPr lang="sr-Cyrl-RS" sz="3733" dirty="0" smtClean="0"/>
              <a:t>Улазно</a:t>
            </a:r>
            <a:r>
              <a:rPr lang="en-US" sz="3733" dirty="0" smtClean="0"/>
              <a:t>/</a:t>
            </a:r>
            <a:r>
              <a:rPr lang="sr-Cyrl-RS" sz="3733" dirty="0" smtClean="0"/>
              <a:t>излазне прикључке ћемо звати портови</a:t>
            </a:r>
          </a:p>
          <a:p>
            <a:r>
              <a:rPr lang="sr-Cyrl-RS" sz="3733" dirty="0" smtClean="0"/>
              <a:t>Свестан је само битова, не зна за оквире</a:t>
            </a:r>
          </a:p>
          <a:p>
            <a:pPr marL="0" indent="0">
              <a:buNone/>
            </a:pP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04765" y="7114886"/>
            <a:ext cx="2743200" cy="365125"/>
          </a:xfrm>
        </p:spPr>
        <p:txBody>
          <a:bodyPr/>
          <a:lstStyle/>
          <a:p>
            <a:fld id="{E7CA9478-788D-42C7-BC35-88005760C6DD}" type="slidenum">
              <a:rPr lang="en-US" smtClean="0"/>
              <a:t>19</a:t>
            </a:fld>
            <a:endParaRPr lang="en-US"/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1411" t="82" r="50842" b="13704"/>
          <a:stretch/>
        </p:blipFill>
        <p:spPr bwMode="auto">
          <a:xfrm>
            <a:off x="605365" y="3502289"/>
            <a:ext cx="4648200" cy="3150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2" name="Group 51"/>
          <p:cNvGrpSpPr/>
          <p:nvPr/>
        </p:nvGrpSpPr>
        <p:grpSpPr>
          <a:xfrm>
            <a:off x="6904565" y="4695536"/>
            <a:ext cx="4449235" cy="711200"/>
            <a:chOff x="1417637" y="2571750"/>
            <a:chExt cx="3336926" cy="533400"/>
          </a:xfrm>
        </p:grpSpPr>
        <p:pic>
          <p:nvPicPr>
            <p:cNvPr id="53" name="Picture 5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7637" y="27405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" name="Picture 53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2740519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5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274051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6" name="Straight Connector 55"/>
            <p:cNvCxnSpPr/>
            <p:nvPr/>
          </p:nvCxnSpPr>
          <p:spPr>
            <a:xfrm>
              <a:off x="1851819" y="2571750"/>
              <a:ext cx="246856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endCxn id="53" idx="0"/>
            </p:cNvCxnSpPr>
            <p:nvPr/>
          </p:nvCxnSpPr>
          <p:spPr>
            <a:xfrm>
              <a:off x="1851819" y="2571750"/>
              <a:ext cx="0" cy="16876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endCxn id="55" idx="0"/>
            </p:cNvCxnSpPr>
            <p:nvPr/>
          </p:nvCxnSpPr>
          <p:spPr>
            <a:xfrm>
              <a:off x="3101182" y="2571750"/>
              <a:ext cx="0" cy="1687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endCxn id="54" idx="0"/>
            </p:cNvCxnSpPr>
            <p:nvPr/>
          </p:nvCxnSpPr>
          <p:spPr>
            <a:xfrm>
              <a:off x="4320382" y="2571750"/>
              <a:ext cx="0" cy="16876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5583766" y="4646562"/>
            <a:ext cx="978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ym typeface="Wingdings" pitchFamily="2" charset="2"/>
              </a:rPr>
              <a:t>↔</a:t>
            </a:r>
            <a:endParaRPr lang="en-US" sz="4800" dirty="0"/>
          </a:p>
        </p:txBody>
      </p:sp>
      <p:sp>
        <p:nvSpPr>
          <p:cNvPr id="61" name="Rectangle 60"/>
          <p:cNvSpPr/>
          <p:nvPr/>
        </p:nvSpPr>
        <p:spPr>
          <a:xfrm>
            <a:off x="2563193" y="4031370"/>
            <a:ext cx="2481281" cy="2168508"/>
          </a:xfrm>
          <a:prstGeom prst="rect">
            <a:avLst/>
          </a:prstGeom>
          <a:solidFill>
            <a:srgbClr val="FFB8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44166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Слој везе	</a:t>
            </a:r>
            <a:endParaRPr lang="sr-Latn-R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Општи појмови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651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Свич - скретница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Ради на слоју везе</a:t>
            </a:r>
            <a:r>
              <a:rPr lang="en-US" sz="3733" dirty="0" smtClean="0"/>
              <a:t>; </a:t>
            </a:r>
            <a:r>
              <a:rPr lang="sr-Cyrl-RS" sz="3733" dirty="0" smtClean="0"/>
              <a:t>користи адресе из оквира како би проследио улаз на жељени излаз</a:t>
            </a:r>
            <a:r>
              <a:rPr lang="en-US" sz="3733" dirty="0" smtClean="0"/>
              <a:t>; </a:t>
            </a:r>
            <a:r>
              <a:rPr lang="sr-Cyrl-RS" sz="3733" dirty="0" smtClean="0"/>
              <a:t>вишеструки оквири се могу слати истовремено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20</a:t>
            </a:fld>
            <a:endParaRPr lang="en-US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50000" t="5487" r="3977" b="13786"/>
          <a:stretch/>
        </p:blipFill>
        <p:spPr bwMode="auto">
          <a:xfrm>
            <a:off x="3746877" y="3497054"/>
            <a:ext cx="4639869" cy="3054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Rectangle 60"/>
          <p:cNvSpPr/>
          <p:nvPr/>
        </p:nvSpPr>
        <p:spPr>
          <a:xfrm>
            <a:off x="5684749" y="3836558"/>
            <a:ext cx="2582789" cy="2253167"/>
          </a:xfrm>
          <a:prstGeom prst="rect">
            <a:avLst/>
          </a:prstGeom>
          <a:solidFill>
            <a:srgbClr val="FFB8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53" name="Picture 5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842" y="3713038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998" y="5756562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21033" y="5178314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19" name="Picture 1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698" y="4208688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998" y="4693663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8047183" y="4832425"/>
            <a:ext cx="596900" cy="19202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567883" y="4794326"/>
            <a:ext cx="934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Fabric</a:t>
            </a:r>
          </a:p>
        </p:txBody>
      </p:sp>
    </p:spTree>
    <p:extLst>
      <p:ext uri="{BB962C8B-B14F-4D97-AF65-F5344CB8AC3E}">
        <p14:creationId xmlns:p14="http://schemas.microsoft.com/office/powerpoint/2010/main" val="2807289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Свич – скретница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Порт је обично пуни дуплекс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21</a:t>
            </a:fld>
            <a:endParaRPr lang="en-US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50000" t="5487" r="3977" b="13786"/>
          <a:stretch/>
        </p:blipFill>
        <p:spPr bwMode="auto">
          <a:xfrm>
            <a:off x="3846526" y="2901561"/>
            <a:ext cx="4639869" cy="3054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Rectangle 60"/>
          <p:cNvSpPr/>
          <p:nvPr/>
        </p:nvSpPr>
        <p:spPr>
          <a:xfrm>
            <a:off x="5784398" y="3241065"/>
            <a:ext cx="2582789" cy="2253167"/>
          </a:xfrm>
          <a:prstGeom prst="rect">
            <a:avLst/>
          </a:prstGeom>
          <a:solidFill>
            <a:srgbClr val="FFB8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53" name="Picture 5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490" y="3117545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646" y="5161069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20681" y="4582821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19" name="Picture 1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346" y="3613195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646" y="4098170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eform 8"/>
          <p:cNvSpPr/>
          <p:nvPr/>
        </p:nvSpPr>
        <p:spPr>
          <a:xfrm>
            <a:off x="5750167" y="3421393"/>
            <a:ext cx="1092200" cy="1881448"/>
          </a:xfrm>
          <a:custGeom>
            <a:avLst/>
            <a:gdLst>
              <a:gd name="connsiteX0" fmla="*/ 0 w 819150"/>
              <a:gd name="connsiteY0" fmla="*/ 0 h 1438275"/>
              <a:gd name="connsiteX1" fmla="*/ 819150 w 819150"/>
              <a:gd name="connsiteY1" fmla="*/ 0 h 1438275"/>
              <a:gd name="connsiteX2" fmla="*/ 819150 w 819150"/>
              <a:gd name="connsiteY2" fmla="*/ 1438275 h 1438275"/>
              <a:gd name="connsiteX3" fmla="*/ 0 w 819150"/>
              <a:gd name="connsiteY3" fmla="*/ 1438275 h 1438275"/>
              <a:gd name="connsiteX4" fmla="*/ 9525 w 819150"/>
              <a:gd name="connsiteY4" fmla="*/ 1428750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438275">
                <a:moveTo>
                  <a:pt x="0" y="0"/>
                </a:moveTo>
                <a:lnTo>
                  <a:pt x="819150" y="0"/>
                </a:lnTo>
                <a:lnTo>
                  <a:pt x="819150" y="1438275"/>
                </a:lnTo>
                <a:lnTo>
                  <a:pt x="0" y="1438275"/>
                </a:lnTo>
                <a:lnTo>
                  <a:pt x="9525" y="142875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Freeform 17"/>
          <p:cNvSpPr/>
          <p:nvPr/>
        </p:nvSpPr>
        <p:spPr>
          <a:xfrm>
            <a:off x="5759230" y="3821819"/>
            <a:ext cx="2273300" cy="406051"/>
          </a:xfrm>
          <a:custGeom>
            <a:avLst/>
            <a:gdLst>
              <a:gd name="connsiteX0" fmla="*/ 0 w 819150"/>
              <a:gd name="connsiteY0" fmla="*/ 0 h 1438275"/>
              <a:gd name="connsiteX1" fmla="*/ 819150 w 819150"/>
              <a:gd name="connsiteY1" fmla="*/ 0 h 1438275"/>
              <a:gd name="connsiteX2" fmla="*/ 819150 w 819150"/>
              <a:gd name="connsiteY2" fmla="*/ 1438275 h 1438275"/>
              <a:gd name="connsiteX3" fmla="*/ 0 w 819150"/>
              <a:gd name="connsiteY3" fmla="*/ 1438275 h 1438275"/>
              <a:gd name="connsiteX4" fmla="*/ 9525 w 819150"/>
              <a:gd name="connsiteY4" fmla="*/ 1428750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438275">
                <a:moveTo>
                  <a:pt x="0" y="0"/>
                </a:moveTo>
                <a:lnTo>
                  <a:pt x="819150" y="0"/>
                </a:lnTo>
                <a:lnTo>
                  <a:pt x="819150" y="1438275"/>
                </a:lnTo>
                <a:lnTo>
                  <a:pt x="0" y="1438275"/>
                </a:lnTo>
                <a:lnTo>
                  <a:pt x="9525" y="142875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TextBox 10"/>
          <p:cNvSpPr txBox="1"/>
          <p:nvPr/>
        </p:nvSpPr>
        <p:spPr>
          <a:xfrm>
            <a:off x="2254031" y="3030431"/>
            <a:ext cx="20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25151" y="3486195"/>
            <a:ext cx="60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 flipH="1">
            <a:off x="2284510" y="4024405"/>
            <a:ext cx="172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 flipH="1">
            <a:off x="2246409" y="5069735"/>
            <a:ext cx="329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54831" y="3542533"/>
            <a:ext cx="1333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 </a:t>
            </a:r>
            <a:r>
              <a:rPr lang="en-US" sz="3200" dirty="0">
                <a:sym typeface="Wingdings" pitchFamily="2" charset="2"/>
              </a:rPr>
              <a:t> 4</a:t>
            </a:r>
          </a:p>
          <a:p>
            <a:pPr algn="ctr"/>
            <a:r>
              <a:rPr lang="sr-Cyrl-RS" sz="3200" dirty="0" smtClean="0">
                <a:sym typeface="Wingdings" pitchFamily="2" charset="2"/>
              </a:rPr>
              <a:t>и</a:t>
            </a:r>
            <a:endParaRPr lang="en-US" sz="3200" dirty="0">
              <a:sym typeface="Wingdings" pitchFamily="2" charset="2"/>
            </a:endParaRPr>
          </a:p>
          <a:p>
            <a:pPr algn="ctr"/>
            <a:r>
              <a:rPr lang="en-US" sz="3200" dirty="0">
                <a:sym typeface="Wingdings" pitchFamily="2" charset="2"/>
              </a:rPr>
              <a:t>2  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34348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Свич – скретница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838199" y="1825625"/>
            <a:ext cx="11038609" cy="4351338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Потребни су бафери када нпр. вишеструки улази циљају исти порт (цртамо улазе и излазе одвојено због прегледности)</a:t>
            </a:r>
            <a:endParaRPr lang="en-US" sz="3200" dirty="0"/>
          </a:p>
          <a:p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22</a:t>
            </a:fld>
            <a:endParaRPr lang="en-US" dirty="0"/>
          </a:p>
        </p:txBody>
      </p:sp>
      <p:pic>
        <p:nvPicPr>
          <p:cNvPr id="53" name="Picture 5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648" y="2904575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804" y="4948099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93839" y="4369851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19" name="Picture 1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202" y="3400226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804" y="3885201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622800" y="3098594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Rectangle 23"/>
          <p:cNvSpPr/>
          <p:nvPr/>
        </p:nvSpPr>
        <p:spPr>
          <a:xfrm>
            <a:off x="7086600" y="3125238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Rectangle 6"/>
          <p:cNvSpPr/>
          <p:nvPr/>
        </p:nvSpPr>
        <p:spPr>
          <a:xfrm>
            <a:off x="4508501" y="2904575"/>
            <a:ext cx="3148025" cy="25296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5168112" y="3259527"/>
            <a:ext cx="1828800" cy="1828800"/>
            <a:chOff x="4428780" y="2565171"/>
            <a:chExt cx="1371600" cy="1371600"/>
          </a:xfrm>
        </p:grpSpPr>
        <p:grpSp>
          <p:nvGrpSpPr>
            <p:cNvPr id="13" name="Group 12"/>
            <p:cNvGrpSpPr/>
            <p:nvPr/>
          </p:nvGrpSpPr>
          <p:grpSpPr>
            <a:xfrm>
              <a:off x="4572000" y="2565171"/>
              <a:ext cx="1062990" cy="1371600"/>
              <a:chOff x="4800600" y="2565171"/>
              <a:chExt cx="1062990" cy="155604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4800600" y="2571750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951095" y="2571749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9206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24637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70928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86359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4428780" y="2707156"/>
              <a:ext cx="1371600" cy="1097280"/>
              <a:chOff x="4428780" y="2707156"/>
              <a:chExt cx="1371600" cy="1097280"/>
            </a:xfrm>
          </p:grpSpPr>
          <p:grpSp>
            <p:nvGrpSpPr>
              <p:cNvPr id="30" name="Group 29"/>
              <p:cNvGrpSpPr/>
              <p:nvPr/>
            </p:nvGrpSpPr>
            <p:grpSpPr>
              <a:xfrm rot="5400000">
                <a:off x="4565940" y="2569996"/>
                <a:ext cx="1097280" cy="1371600"/>
                <a:chOff x="4800600" y="2565171"/>
                <a:chExt cx="1062990" cy="1556040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>
                  <a:off x="4800600" y="2571750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4951095" y="2571749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509206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246370" y="2565171"/>
                  <a:ext cx="0" cy="155448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570928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586359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4966399" y="300096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964689" y="320473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</p:grpSp>
      </p:grpSp>
      <p:sp>
        <p:nvSpPr>
          <p:cNvPr id="38" name="Rectangle 37"/>
          <p:cNvSpPr/>
          <p:nvPr/>
        </p:nvSpPr>
        <p:spPr>
          <a:xfrm>
            <a:off x="4622800" y="3043799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Rectangle 40"/>
          <p:cNvSpPr/>
          <p:nvPr/>
        </p:nvSpPr>
        <p:spPr>
          <a:xfrm>
            <a:off x="7035800" y="3069798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40" name="Straight Connector 39"/>
          <p:cNvCxnSpPr>
            <a:stCxn id="53" idx="3"/>
          </p:cNvCxnSpPr>
          <p:nvPr/>
        </p:nvCxnSpPr>
        <p:spPr>
          <a:xfrm>
            <a:off x="3579464" y="3147664"/>
            <a:ext cx="1111907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538319" y="3666872"/>
            <a:ext cx="1153052" cy="583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3"/>
          </p:cNvCxnSpPr>
          <p:nvPr/>
        </p:nvCxnSpPr>
        <p:spPr>
          <a:xfrm flipV="1">
            <a:off x="3524620" y="4127731"/>
            <a:ext cx="1167720" cy="55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24619" y="5187060"/>
            <a:ext cx="1166752" cy="412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6246" y="290457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6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402" y="4948101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TextBox 63"/>
          <p:cNvSpPr txBox="1"/>
          <p:nvPr/>
        </p:nvSpPr>
        <p:spPr>
          <a:xfrm>
            <a:off x="8898437" y="4369853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65" name="Picture 6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801" y="340022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6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402" y="3885202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7" name="Straight Connector 66"/>
          <p:cNvCxnSpPr/>
          <p:nvPr/>
        </p:nvCxnSpPr>
        <p:spPr>
          <a:xfrm>
            <a:off x="7546987" y="3147665"/>
            <a:ext cx="1050813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7541764" y="3666873"/>
            <a:ext cx="1029637" cy="583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66" idx="1"/>
          </p:cNvCxnSpPr>
          <p:nvPr/>
        </p:nvCxnSpPr>
        <p:spPr>
          <a:xfrm>
            <a:off x="7528065" y="4128289"/>
            <a:ext cx="1043336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63" idx="1"/>
          </p:cNvCxnSpPr>
          <p:nvPr/>
        </p:nvCxnSpPr>
        <p:spPr>
          <a:xfrm>
            <a:off x="7541764" y="5191188"/>
            <a:ext cx="1029637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4622801" y="5269052"/>
            <a:ext cx="254001" cy="43045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986594" y="5585040"/>
            <a:ext cx="235801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Улазни бафери</a:t>
            </a:r>
            <a:endParaRPr lang="en-US" sz="2667" dirty="0"/>
          </a:p>
        </p:txBody>
      </p:sp>
      <p:cxnSp>
        <p:nvCxnSpPr>
          <p:cNvPr id="77" name="Straight Arrow Connector 76"/>
          <p:cNvCxnSpPr/>
          <p:nvPr/>
        </p:nvCxnSpPr>
        <p:spPr>
          <a:xfrm flipH="1" flipV="1">
            <a:off x="7284248" y="5270631"/>
            <a:ext cx="243817" cy="4288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950157" y="5548124"/>
            <a:ext cx="25631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Излазни бафери</a:t>
            </a:r>
            <a:endParaRPr lang="en-US" sz="2667" dirty="0"/>
          </a:p>
        </p:txBody>
      </p:sp>
      <p:cxnSp>
        <p:nvCxnSpPr>
          <p:cNvPr id="79" name="Straight Arrow Connector 78"/>
          <p:cNvCxnSpPr/>
          <p:nvPr/>
        </p:nvCxnSpPr>
        <p:spPr>
          <a:xfrm flipH="1" flipV="1">
            <a:off x="6083732" y="5019475"/>
            <a:ext cx="1" cy="5458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702234" y="5432768"/>
            <a:ext cx="73770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Чип</a:t>
            </a:r>
            <a:endParaRPr lang="en-US" sz="2667" dirty="0"/>
          </a:p>
        </p:txBody>
      </p:sp>
      <p:sp>
        <p:nvSpPr>
          <p:cNvPr id="81" name="TextBox 80"/>
          <p:cNvSpPr txBox="1"/>
          <p:nvPr/>
        </p:nvSpPr>
        <p:spPr>
          <a:xfrm>
            <a:off x="1159681" y="3836371"/>
            <a:ext cx="1005083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Улази</a:t>
            </a:r>
            <a:endParaRPr lang="en-US" sz="2667" dirty="0"/>
          </a:p>
        </p:txBody>
      </p:sp>
      <p:sp>
        <p:nvSpPr>
          <p:cNvPr id="82" name="TextBox 81"/>
          <p:cNvSpPr txBox="1"/>
          <p:nvPr/>
        </p:nvSpPr>
        <p:spPr>
          <a:xfrm>
            <a:off x="9887483" y="3911052"/>
            <a:ext cx="12102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Излази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26639360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Свич – скретница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Велико оптерећење може да доведе до преливања бафера и губитка оквира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23</a:t>
            </a:fld>
            <a:endParaRPr lang="en-US" dirty="0"/>
          </a:p>
        </p:txBody>
      </p:sp>
      <p:pic>
        <p:nvPicPr>
          <p:cNvPr id="53" name="Picture 5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48" y="3500291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604" y="5543815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36639" y="4965567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19" name="Picture 1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002" y="3995942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604" y="448091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165600" y="3694310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Rectangle 23"/>
          <p:cNvSpPr/>
          <p:nvPr/>
        </p:nvSpPr>
        <p:spPr>
          <a:xfrm>
            <a:off x="6629400" y="3720954"/>
            <a:ext cx="457200" cy="206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Rectangle 6"/>
          <p:cNvSpPr/>
          <p:nvPr/>
        </p:nvSpPr>
        <p:spPr>
          <a:xfrm>
            <a:off x="4051301" y="3500291"/>
            <a:ext cx="3148025" cy="25296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4710912" y="3855243"/>
            <a:ext cx="1828800" cy="1828800"/>
            <a:chOff x="4428780" y="2565171"/>
            <a:chExt cx="1371600" cy="1371600"/>
          </a:xfrm>
        </p:grpSpPr>
        <p:grpSp>
          <p:nvGrpSpPr>
            <p:cNvPr id="13" name="Group 12"/>
            <p:cNvGrpSpPr/>
            <p:nvPr/>
          </p:nvGrpSpPr>
          <p:grpSpPr>
            <a:xfrm>
              <a:off x="4572000" y="2565171"/>
              <a:ext cx="1062990" cy="1371600"/>
              <a:chOff x="4800600" y="2565171"/>
              <a:chExt cx="1062990" cy="155604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4800600" y="2571750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951095" y="2571749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9206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24637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709285" y="2565172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863590" y="2565171"/>
                <a:ext cx="0" cy="15494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4428780" y="2707156"/>
              <a:ext cx="1371600" cy="1097280"/>
              <a:chOff x="4428780" y="2707156"/>
              <a:chExt cx="1371600" cy="1097280"/>
            </a:xfrm>
          </p:grpSpPr>
          <p:grpSp>
            <p:nvGrpSpPr>
              <p:cNvPr id="30" name="Group 29"/>
              <p:cNvGrpSpPr/>
              <p:nvPr/>
            </p:nvGrpSpPr>
            <p:grpSpPr>
              <a:xfrm rot="5400000">
                <a:off x="4565940" y="2569996"/>
                <a:ext cx="1097280" cy="1371600"/>
                <a:chOff x="4800600" y="2565171"/>
                <a:chExt cx="1062990" cy="1556040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>
                  <a:off x="4800600" y="2571750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4951095" y="2571749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509206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246370" y="2565171"/>
                  <a:ext cx="0" cy="155448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570928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586359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4966399" y="300096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964689" y="3204732"/>
                <a:ext cx="512400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. . .</a:t>
                </a:r>
              </a:p>
            </p:txBody>
          </p:sp>
        </p:grpSp>
      </p:grpSp>
      <p:sp>
        <p:nvSpPr>
          <p:cNvPr id="38" name="Rectangle 37"/>
          <p:cNvSpPr/>
          <p:nvPr/>
        </p:nvSpPr>
        <p:spPr>
          <a:xfrm>
            <a:off x="4165600" y="3639515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Rectangle 40"/>
          <p:cNvSpPr/>
          <p:nvPr/>
        </p:nvSpPr>
        <p:spPr>
          <a:xfrm>
            <a:off x="6578600" y="3665514"/>
            <a:ext cx="508000" cy="21992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40" name="Straight Connector 39"/>
          <p:cNvCxnSpPr>
            <a:stCxn id="53" idx="3"/>
          </p:cNvCxnSpPr>
          <p:nvPr/>
        </p:nvCxnSpPr>
        <p:spPr>
          <a:xfrm flipV="1">
            <a:off x="3122264" y="3743378"/>
            <a:ext cx="1043336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081120" y="4268421"/>
            <a:ext cx="1084481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3"/>
          </p:cNvCxnSpPr>
          <p:nvPr/>
        </p:nvCxnSpPr>
        <p:spPr>
          <a:xfrm flipV="1">
            <a:off x="3067421" y="4723447"/>
            <a:ext cx="1098180" cy="55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067419" y="5782218"/>
            <a:ext cx="1098180" cy="55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046" y="3500293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6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202" y="5543817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TextBox 63"/>
          <p:cNvSpPr txBox="1"/>
          <p:nvPr/>
        </p:nvSpPr>
        <p:spPr>
          <a:xfrm>
            <a:off x="8441237" y="4965569"/>
            <a:ext cx="595099" cy="520335"/>
          </a:xfrm>
          <a:prstGeom prst="rect">
            <a:avLst/>
          </a:prstGeom>
          <a:noFill/>
        </p:spPr>
        <p:txBody>
          <a:bodyPr vert="vert" wrap="none" rtlCol="0" anchor="ctr">
            <a:spAutoFit/>
          </a:bodyPr>
          <a:lstStyle/>
          <a:p>
            <a:r>
              <a:rPr lang="en-US" sz="2667" b="1" dirty="0"/>
              <a:t>. . .</a:t>
            </a:r>
          </a:p>
        </p:txBody>
      </p:sp>
      <p:pic>
        <p:nvPicPr>
          <p:cNvPr id="65" name="Picture 6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601" y="3995943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6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202" y="4480918"/>
            <a:ext cx="1157817" cy="4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7" name="Straight Connector 66"/>
          <p:cNvCxnSpPr/>
          <p:nvPr/>
        </p:nvCxnSpPr>
        <p:spPr>
          <a:xfrm flipV="1">
            <a:off x="7125709" y="3743380"/>
            <a:ext cx="1043336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7084565" y="4268422"/>
            <a:ext cx="1084481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66" idx="1"/>
          </p:cNvCxnSpPr>
          <p:nvPr/>
        </p:nvCxnSpPr>
        <p:spPr>
          <a:xfrm>
            <a:off x="7070865" y="4724005"/>
            <a:ext cx="1043336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63" idx="1"/>
          </p:cNvCxnSpPr>
          <p:nvPr/>
        </p:nvCxnSpPr>
        <p:spPr>
          <a:xfrm>
            <a:off x="7070865" y="5782776"/>
            <a:ext cx="1043337" cy="412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4165601" y="5864768"/>
            <a:ext cx="254001" cy="43045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529393" y="6180756"/>
            <a:ext cx="235801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Улазни бафери</a:t>
            </a:r>
            <a:endParaRPr lang="en-US" sz="2667" dirty="0"/>
          </a:p>
        </p:txBody>
      </p:sp>
      <p:cxnSp>
        <p:nvCxnSpPr>
          <p:cNvPr id="77" name="Straight Arrow Connector 76"/>
          <p:cNvCxnSpPr/>
          <p:nvPr/>
        </p:nvCxnSpPr>
        <p:spPr>
          <a:xfrm flipH="1" flipV="1">
            <a:off x="6827048" y="5866347"/>
            <a:ext cx="243817" cy="4288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492957" y="6143840"/>
            <a:ext cx="25631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Излазни бафери</a:t>
            </a:r>
            <a:endParaRPr lang="en-US" sz="2667" dirty="0"/>
          </a:p>
        </p:txBody>
      </p:sp>
      <p:cxnSp>
        <p:nvCxnSpPr>
          <p:cNvPr id="79" name="Straight Arrow Connector 78"/>
          <p:cNvCxnSpPr/>
          <p:nvPr/>
        </p:nvCxnSpPr>
        <p:spPr>
          <a:xfrm flipH="1" flipV="1">
            <a:off x="5626533" y="5543817"/>
            <a:ext cx="1" cy="6171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245034" y="6028484"/>
            <a:ext cx="73770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Чип</a:t>
            </a:r>
            <a:endParaRPr lang="en-US" sz="2667" dirty="0"/>
          </a:p>
        </p:txBody>
      </p:sp>
      <p:sp>
        <p:nvSpPr>
          <p:cNvPr id="81" name="TextBox 80"/>
          <p:cNvSpPr txBox="1"/>
          <p:nvPr/>
        </p:nvSpPr>
        <p:spPr>
          <a:xfrm>
            <a:off x="717742" y="4432087"/>
            <a:ext cx="974562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Улазу</a:t>
            </a:r>
            <a:endParaRPr lang="en-US" sz="2667" dirty="0"/>
          </a:p>
        </p:txBody>
      </p:sp>
      <p:sp>
        <p:nvSpPr>
          <p:cNvPr id="82" name="TextBox 81"/>
          <p:cNvSpPr txBox="1"/>
          <p:nvPr/>
        </p:nvSpPr>
        <p:spPr>
          <a:xfrm>
            <a:off x="9430284" y="4432087"/>
            <a:ext cx="12102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Излази</a:t>
            </a:r>
            <a:endParaRPr lang="en-US" sz="2667" dirty="0"/>
          </a:p>
        </p:txBody>
      </p:sp>
      <p:sp>
        <p:nvSpPr>
          <p:cNvPr id="87" name="Freeform 86"/>
          <p:cNvSpPr/>
          <p:nvPr/>
        </p:nvSpPr>
        <p:spPr>
          <a:xfrm>
            <a:off x="4234069" y="3736481"/>
            <a:ext cx="2292627" cy="0"/>
          </a:xfrm>
          <a:custGeom>
            <a:avLst/>
            <a:gdLst>
              <a:gd name="connsiteX0" fmla="*/ 0 w 1719470"/>
              <a:gd name="connsiteY0" fmla="*/ 0 h 0"/>
              <a:gd name="connsiteX1" fmla="*/ 1719470 w 171947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19470">
                <a:moveTo>
                  <a:pt x="0" y="0"/>
                </a:moveTo>
                <a:lnTo>
                  <a:pt x="1719470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8" name="Freeform 87"/>
          <p:cNvSpPr/>
          <p:nvPr/>
        </p:nvSpPr>
        <p:spPr>
          <a:xfrm>
            <a:off x="4220721" y="3789489"/>
            <a:ext cx="2266123" cy="463827"/>
          </a:xfrm>
          <a:custGeom>
            <a:avLst/>
            <a:gdLst>
              <a:gd name="connsiteX0" fmla="*/ 0 w 1699592"/>
              <a:gd name="connsiteY0" fmla="*/ 347870 h 347870"/>
              <a:gd name="connsiteX1" fmla="*/ 805070 w 1699592"/>
              <a:gd name="connsiteY1" fmla="*/ 347870 h 347870"/>
              <a:gd name="connsiteX2" fmla="*/ 805070 w 1699592"/>
              <a:gd name="connsiteY2" fmla="*/ 0 h 347870"/>
              <a:gd name="connsiteX3" fmla="*/ 1699592 w 1699592"/>
              <a:gd name="connsiteY3" fmla="*/ 0 h 347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9592" h="347870">
                <a:moveTo>
                  <a:pt x="0" y="347870"/>
                </a:moveTo>
                <a:lnTo>
                  <a:pt x="805070" y="347870"/>
                </a:lnTo>
                <a:lnTo>
                  <a:pt x="805070" y="0"/>
                </a:lnTo>
                <a:lnTo>
                  <a:pt x="1699592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0" name="Freeform 89"/>
          <p:cNvSpPr/>
          <p:nvPr/>
        </p:nvSpPr>
        <p:spPr>
          <a:xfrm>
            <a:off x="4251755" y="3846837"/>
            <a:ext cx="2226365" cy="808383"/>
          </a:xfrm>
          <a:custGeom>
            <a:avLst/>
            <a:gdLst>
              <a:gd name="connsiteX0" fmla="*/ 0 w 1669774"/>
              <a:gd name="connsiteY0" fmla="*/ 606287 h 606287"/>
              <a:gd name="connsiteX1" fmla="*/ 934279 w 1669774"/>
              <a:gd name="connsiteY1" fmla="*/ 606287 h 606287"/>
              <a:gd name="connsiteX2" fmla="*/ 934279 w 1669774"/>
              <a:gd name="connsiteY2" fmla="*/ 0 h 606287"/>
              <a:gd name="connsiteX3" fmla="*/ 1669774 w 1669774"/>
              <a:gd name="connsiteY3" fmla="*/ 0 h 606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9774" h="606287">
                <a:moveTo>
                  <a:pt x="0" y="606287"/>
                </a:moveTo>
                <a:lnTo>
                  <a:pt x="934279" y="606287"/>
                </a:lnTo>
                <a:lnTo>
                  <a:pt x="934279" y="0"/>
                </a:lnTo>
                <a:lnTo>
                  <a:pt x="1669774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1" name="Freeform 90"/>
          <p:cNvSpPr/>
          <p:nvPr/>
        </p:nvSpPr>
        <p:spPr>
          <a:xfrm>
            <a:off x="4194218" y="3935265"/>
            <a:ext cx="2266121" cy="1815548"/>
          </a:xfrm>
          <a:custGeom>
            <a:avLst/>
            <a:gdLst>
              <a:gd name="connsiteX0" fmla="*/ 0 w 1699591"/>
              <a:gd name="connsiteY0" fmla="*/ 1361661 h 1361661"/>
              <a:gd name="connsiteX1" fmla="*/ 1441174 w 1699591"/>
              <a:gd name="connsiteY1" fmla="*/ 1361661 h 1361661"/>
              <a:gd name="connsiteX2" fmla="*/ 1441174 w 1699591"/>
              <a:gd name="connsiteY2" fmla="*/ 0 h 1361661"/>
              <a:gd name="connsiteX3" fmla="*/ 1699591 w 1699591"/>
              <a:gd name="connsiteY3" fmla="*/ 0 h 136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9591" h="1361661">
                <a:moveTo>
                  <a:pt x="0" y="1361661"/>
                </a:moveTo>
                <a:lnTo>
                  <a:pt x="1441174" y="1361661"/>
                </a:lnTo>
                <a:lnTo>
                  <a:pt x="1441174" y="0"/>
                </a:lnTo>
                <a:lnTo>
                  <a:pt x="1699591" y="0"/>
                </a:ln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2" name="TextBox 91"/>
          <p:cNvSpPr txBox="1"/>
          <p:nvPr/>
        </p:nvSpPr>
        <p:spPr>
          <a:xfrm>
            <a:off x="6406962" y="3580609"/>
            <a:ext cx="85127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dirty="0"/>
              <a:t>XXX</a:t>
            </a:r>
          </a:p>
        </p:txBody>
      </p:sp>
      <p:cxnSp>
        <p:nvCxnSpPr>
          <p:cNvPr id="93" name="Straight Arrow Connector 92"/>
          <p:cNvCxnSpPr/>
          <p:nvPr/>
        </p:nvCxnSpPr>
        <p:spPr>
          <a:xfrm flipH="1">
            <a:off x="6870648" y="3314842"/>
            <a:ext cx="200216" cy="337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6559394" y="2859260"/>
            <a:ext cx="13976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Губитак</a:t>
            </a:r>
            <a:r>
              <a:rPr lang="en-US" sz="2667" dirty="0" smtClean="0"/>
              <a:t>!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2532018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Предности скретница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325100" cy="4470400"/>
          </a:xfrm>
        </p:spPr>
        <p:txBody>
          <a:bodyPr>
            <a:normAutofit fontScale="92500" lnSpcReduction="20000"/>
          </a:bodyPr>
          <a:lstStyle/>
          <a:p>
            <a:r>
              <a:rPr lang="sr-Cyrl-RS" sz="3733" dirty="0" smtClean="0"/>
              <a:t>Скретнице и разводници су заменили концепт дељених каблова из доба класичног Етернета</a:t>
            </a:r>
            <a:endParaRPr lang="en-US" sz="3733" dirty="0"/>
          </a:p>
          <a:p>
            <a:pPr lvl="1"/>
            <a:r>
              <a:rPr lang="sr-Cyrl-RS" sz="3200" dirty="0" smtClean="0"/>
              <a:t>Практичније је довести све жице на једну локацију</a:t>
            </a:r>
          </a:p>
          <a:p>
            <a:pPr lvl="1"/>
            <a:r>
              <a:rPr lang="sr-Cyrl-RS" sz="3200" dirty="0" smtClean="0"/>
              <a:t>Поузданије него класични Етернет</a:t>
            </a:r>
          </a:p>
          <a:p>
            <a:pPr lvl="2"/>
            <a:r>
              <a:rPr lang="sr-Cyrl-RS" sz="2800" dirty="0" smtClean="0"/>
              <a:t>Квар на једној жици нема утицај на већи део мреже</a:t>
            </a:r>
          </a:p>
          <a:p>
            <a:pPr lvl="2"/>
            <a:r>
              <a:rPr lang="sr-Cyrl-RS" sz="2800" dirty="0" smtClean="0"/>
              <a:t>Квар се лако проналази, ако не ради цела мреже, значи да је проблем у скретници односно разводнику</a:t>
            </a:r>
            <a:endParaRPr lang="en-US" sz="2800" dirty="0"/>
          </a:p>
          <a:p>
            <a:pPr lvl="4"/>
            <a:endParaRPr lang="en-US" sz="2133" dirty="0"/>
          </a:p>
          <a:p>
            <a:r>
              <a:rPr lang="sr-Cyrl-RS" sz="3733" dirty="0" smtClean="0"/>
              <a:t>Скретнице омогућавају побољшани проток</a:t>
            </a:r>
            <a:endParaRPr lang="en-US" sz="3733" dirty="0"/>
          </a:p>
          <a:p>
            <a:pPr lvl="1"/>
            <a:r>
              <a:rPr lang="sr-Cyrl-RS" sz="3200" dirty="0" smtClean="0"/>
              <a:t>Нпр. </a:t>
            </a:r>
            <a:r>
              <a:rPr lang="en-US" sz="3200" dirty="0" smtClean="0"/>
              <a:t>100 Mb</a:t>
            </a:r>
            <a:r>
              <a:rPr lang="en-US" sz="3200" dirty="0"/>
              <a:t>/</a:t>
            </a:r>
            <a:r>
              <a:rPr lang="en-US" sz="3200" dirty="0" smtClean="0"/>
              <a:t>s </a:t>
            </a:r>
            <a:r>
              <a:rPr lang="sr-Cyrl-RS" sz="3200" dirty="0" smtClean="0"/>
              <a:t>по улазно</a:t>
            </a:r>
            <a:r>
              <a:rPr lang="en-US" sz="3200" dirty="0" smtClean="0"/>
              <a:t>/</a:t>
            </a:r>
            <a:r>
              <a:rPr lang="sr-Cyrl-RS" sz="3200" dirty="0" smtClean="0"/>
              <a:t>излазној линији </a:t>
            </a:r>
            <a:br>
              <a:rPr lang="sr-Cyrl-RS" sz="3200" dirty="0" smtClean="0"/>
            </a:br>
            <a:r>
              <a:rPr lang="sr-Cyrl-RS" sz="3200" dirty="0" smtClean="0"/>
              <a:t>уместо </a:t>
            </a:r>
            <a:r>
              <a:rPr lang="sr-Latn-RS" sz="3200" dirty="0" smtClean="0"/>
              <a:t>100 Mb</a:t>
            </a:r>
            <a:r>
              <a:rPr lang="en-US" sz="3200" dirty="0" smtClean="0"/>
              <a:t>/s </a:t>
            </a:r>
            <a:r>
              <a:rPr lang="sr-Cyrl-RS" sz="3200" dirty="0" smtClean="0"/>
              <a:t>за целу мрежу (дељени кабл)</a:t>
            </a:r>
            <a:endParaRPr lang="en-US" sz="3200" dirty="0"/>
          </a:p>
          <a:p>
            <a:endParaRPr lang="en-US" dirty="0" smtClean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495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Прослеђивање података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695632" y="1401878"/>
            <a:ext cx="11077267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Скретница треба да пронађе одговарајући порт на основу адресе примаоца из Етернет оквира</a:t>
            </a:r>
            <a:endParaRPr lang="en-US" sz="3733" dirty="0"/>
          </a:p>
          <a:p>
            <a:pPr lvl="1">
              <a:spcBef>
                <a:spcPts val="0"/>
              </a:spcBef>
            </a:pPr>
            <a:r>
              <a:rPr lang="sr-Cyrl-RS" sz="3200" dirty="0" smtClean="0"/>
              <a:t>Додатно, желимо да можемо да премештамо чворове (искључујемо и укључујемо у различите портове)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25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41188" y="3577547"/>
            <a:ext cx="10863213" cy="2850104"/>
            <a:chOff x="513175" y="2226359"/>
            <a:chExt cx="8147409" cy="2137578"/>
          </a:xfrm>
        </p:grpSpPr>
        <p:pic>
          <p:nvPicPr>
            <p:cNvPr id="53" name="Picture 5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6235" y="2466662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5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5102" y="3999305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020378" y="3565619"/>
              <a:ext cx="446324" cy="390251"/>
            </a:xfrm>
            <a:prstGeom prst="rect">
              <a:avLst/>
            </a:prstGeom>
            <a:noFill/>
          </p:spPr>
          <p:txBody>
            <a:bodyPr vert="vert" wrap="none" rtlCol="0" anchor="ctr">
              <a:spAutoFit/>
            </a:bodyPr>
            <a:lstStyle/>
            <a:p>
              <a:r>
                <a:rPr lang="en-US" sz="2667" b="1" dirty="0"/>
                <a:t>. . .</a:t>
              </a:r>
            </a:p>
          </p:txBody>
        </p:sp>
        <p:pic>
          <p:nvPicPr>
            <p:cNvPr id="19" name="Picture 18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4901" y="2838400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19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5102" y="3202131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3467100" y="2612176"/>
              <a:ext cx="342900" cy="154946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314950" y="2632159"/>
              <a:ext cx="342900" cy="154946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381375" y="2466662"/>
              <a:ext cx="2361019" cy="189727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876084" y="2732876"/>
              <a:ext cx="1371600" cy="1371600"/>
              <a:chOff x="4428780" y="2565171"/>
              <a:chExt cx="1371600" cy="1371600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4572000" y="2565171"/>
                <a:ext cx="1062990" cy="1371600"/>
                <a:chOff x="4800600" y="2565171"/>
                <a:chExt cx="1062990" cy="1556040"/>
              </a:xfrm>
            </p:grpSpPr>
            <p:cxnSp>
              <p:nvCxnSpPr>
                <p:cNvPr id="10" name="Straight Connector 9"/>
                <p:cNvCxnSpPr/>
                <p:nvPr/>
              </p:nvCxnSpPr>
              <p:spPr>
                <a:xfrm>
                  <a:off x="4800600" y="2571750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4951095" y="2571749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509206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524637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09285" y="2565172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5863590" y="2565171"/>
                  <a:ext cx="0" cy="15494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Group 14"/>
              <p:cNvGrpSpPr/>
              <p:nvPr/>
            </p:nvGrpSpPr>
            <p:grpSpPr>
              <a:xfrm>
                <a:off x="4428780" y="2707156"/>
                <a:ext cx="1371600" cy="1097280"/>
                <a:chOff x="4428780" y="2707156"/>
                <a:chExt cx="1371600" cy="1097280"/>
              </a:xfrm>
            </p:grpSpPr>
            <p:grpSp>
              <p:nvGrpSpPr>
                <p:cNvPr id="30" name="Group 29"/>
                <p:cNvGrpSpPr/>
                <p:nvPr/>
              </p:nvGrpSpPr>
              <p:grpSpPr>
                <a:xfrm rot="5400000">
                  <a:off x="4565940" y="2569996"/>
                  <a:ext cx="1097280" cy="1371600"/>
                  <a:chOff x="4800600" y="2565171"/>
                  <a:chExt cx="1062990" cy="1556040"/>
                </a:xfrm>
              </p:grpSpPr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4800600" y="2571750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4951095" y="2571749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5092065" y="2565172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>
                    <a:off x="5246370" y="2565171"/>
                    <a:ext cx="0" cy="155448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5709285" y="2565172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5863590" y="2565171"/>
                    <a:ext cx="0" cy="1549461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" name="TextBox 13"/>
                <p:cNvSpPr txBox="1"/>
                <p:nvPr/>
              </p:nvSpPr>
              <p:spPr>
                <a:xfrm>
                  <a:off x="4966399" y="3000962"/>
                  <a:ext cx="512400" cy="4385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/>
                    <a:t>. . .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4964689" y="3204732"/>
                  <a:ext cx="512400" cy="4385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/>
                    <a:t>. . .</a:t>
                  </a:r>
                </a:p>
              </p:txBody>
            </p:sp>
          </p:grpSp>
        </p:grpSp>
        <p:sp>
          <p:nvSpPr>
            <p:cNvPr id="38" name="Rectangle 37"/>
            <p:cNvSpPr/>
            <p:nvPr/>
          </p:nvSpPr>
          <p:spPr>
            <a:xfrm>
              <a:off x="3467100" y="2571080"/>
              <a:ext cx="381000" cy="16494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276850" y="2590579"/>
              <a:ext cx="381000" cy="16494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40" name="Straight Connector 39"/>
            <p:cNvCxnSpPr>
              <a:stCxn id="53" idx="3"/>
            </p:cNvCxnSpPr>
            <p:nvPr/>
          </p:nvCxnSpPr>
          <p:spPr>
            <a:xfrm flipV="1">
              <a:off x="2684598" y="2648977"/>
              <a:ext cx="782502" cy="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2653739" y="3042759"/>
              <a:ext cx="813361" cy="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20" idx="3"/>
            </p:cNvCxnSpPr>
            <p:nvPr/>
          </p:nvCxnSpPr>
          <p:spPr>
            <a:xfrm flipV="1">
              <a:off x="2643465" y="3384029"/>
              <a:ext cx="823635" cy="41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2643464" y="4178107"/>
              <a:ext cx="823635" cy="41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2" name="Picture 6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9684" y="2466663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" name="Picture 6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8551" y="3999306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" name="TextBox 63"/>
            <p:cNvSpPr txBox="1"/>
            <p:nvPr/>
          </p:nvSpPr>
          <p:spPr>
            <a:xfrm>
              <a:off x="6673828" y="3565620"/>
              <a:ext cx="446324" cy="390251"/>
            </a:xfrm>
            <a:prstGeom prst="rect">
              <a:avLst/>
            </a:prstGeom>
            <a:noFill/>
          </p:spPr>
          <p:txBody>
            <a:bodyPr vert="vert" wrap="none" rtlCol="0" anchor="ctr">
              <a:spAutoFit/>
            </a:bodyPr>
            <a:lstStyle/>
            <a:p>
              <a:r>
                <a:rPr lang="en-US" sz="2667" b="1" dirty="0"/>
                <a:t>. . .</a:t>
              </a:r>
            </a:p>
          </p:txBody>
        </p:sp>
        <p:pic>
          <p:nvPicPr>
            <p:cNvPr id="65" name="Picture 6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8350" y="2838401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" name="Picture 65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8551" y="3202132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67" name="Straight Connector 66"/>
            <p:cNvCxnSpPr/>
            <p:nvPr/>
          </p:nvCxnSpPr>
          <p:spPr>
            <a:xfrm flipV="1">
              <a:off x="5687182" y="2648978"/>
              <a:ext cx="782502" cy="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656323" y="3042760"/>
              <a:ext cx="813361" cy="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endCxn id="66" idx="1"/>
            </p:cNvCxnSpPr>
            <p:nvPr/>
          </p:nvCxnSpPr>
          <p:spPr>
            <a:xfrm>
              <a:off x="5646049" y="3384448"/>
              <a:ext cx="782502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endCxn id="63" idx="1"/>
            </p:cNvCxnSpPr>
            <p:nvPr/>
          </p:nvCxnSpPr>
          <p:spPr>
            <a:xfrm>
              <a:off x="5646048" y="4178526"/>
              <a:ext cx="782503" cy="3096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513175" y="2448924"/>
              <a:ext cx="1466989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Пошиљалац</a:t>
              </a:r>
              <a:endParaRPr lang="en-US" sz="2667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400383" y="3978052"/>
              <a:ext cx="1260201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Прималац</a:t>
              </a:r>
              <a:endParaRPr lang="en-US" sz="2667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65802" y="2226359"/>
              <a:ext cx="1844538" cy="2782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Етернет оквир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3210340" y="2372915"/>
              <a:ext cx="391251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6420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799" y="1397000"/>
            <a:ext cx="10345271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sz="3300" dirty="0" smtClean="0"/>
              <a:t>Прослеђивање оквира на основу табеле релација између броја порта и адресе из оквира</a:t>
            </a:r>
            <a:r>
              <a:rPr lang="en-US" sz="3300" dirty="0" smtClean="0"/>
              <a:t>:</a:t>
            </a:r>
          </a:p>
          <a:p>
            <a:pPr marL="992693" lvl="1" indent="-539737">
              <a:buFont typeface="+mj-lt"/>
              <a:buAutoNum type="arabicPeriod"/>
            </a:pPr>
            <a:r>
              <a:rPr lang="sr-Cyrl-RS" sz="2800" dirty="0" smtClean="0"/>
              <a:t>Да би се попунила ова табела</a:t>
            </a:r>
            <a:r>
              <a:rPr lang="sr-Cyrl-RS" sz="2800" smtClean="0"/>
              <a:t>, </a:t>
            </a:r>
            <a:br>
              <a:rPr lang="sr-Cyrl-RS" sz="2800" smtClean="0"/>
            </a:br>
            <a:r>
              <a:rPr lang="sr-Cyrl-RS" sz="2800" smtClean="0"/>
              <a:t>посматрамо </a:t>
            </a:r>
            <a:r>
              <a:rPr lang="sr-Cyrl-RS" sz="2800" dirty="0" smtClean="0"/>
              <a:t>адресе и портове чворова који шаљу оквире</a:t>
            </a:r>
            <a:endParaRPr lang="en-US" sz="2800" dirty="0" smtClean="0"/>
          </a:p>
          <a:p>
            <a:pPr marL="992693" lvl="1" indent="-539737">
              <a:buFont typeface="+mj-lt"/>
              <a:buAutoNum type="arabicPeriod"/>
            </a:pPr>
            <a:r>
              <a:rPr lang="sr-Cyrl-RS" sz="2800" dirty="0" smtClean="0"/>
              <a:t>Ако се за задату адресу у табели налази придружени порт, онда пошаљи само њему, иначе пошаљи свим портовима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0920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1: A </a:t>
            </a:r>
            <a:r>
              <a:rPr lang="sr-Cyrl-RS" dirty="0" smtClean="0"/>
              <a:t>шаље ка </a:t>
            </a:r>
            <a:r>
              <a:rPr lang="en-US" dirty="0" smtClean="0"/>
              <a:t>D</a:t>
            </a:r>
            <a:endParaRPr lang="en-US" dirty="0" smtClean="0">
              <a:sym typeface="Wingdings" pitchFamily="2" charset="2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05957" y="2722563"/>
            <a:ext cx="3988355" cy="3317331"/>
            <a:chOff x="5924134" y="1705555"/>
            <a:chExt cx="2991266" cy="2487998"/>
          </a:xfrm>
        </p:grpSpPr>
        <p:grpSp>
          <p:nvGrpSpPr>
            <p:cNvPr id="8" name="Group 7"/>
            <p:cNvGrpSpPr/>
            <p:nvPr/>
          </p:nvGrpSpPr>
          <p:grpSpPr>
            <a:xfrm>
              <a:off x="5924134" y="1705555"/>
              <a:ext cx="2732568" cy="2487998"/>
              <a:chOff x="5828398" y="2324039"/>
              <a:chExt cx="2489791" cy="2266950"/>
            </a:xfrm>
          </p:grpSpPr>
          <p:pic>
            <p:nvPicPr>
              <p:cNvPr id="6" name="Picture 6"/>
              <p:cNvPicPr>
                <a:picLocks noChangeAspect="1" noChangeArrowheads="1"/>
              </p:cNvPicPr>
              <p:nvPr/>
            </p:nvPicPr>
            <p:blipFill rotWithShape="1">
              <a:blip r:embed="rId3" cstate="print"/>
              <a:srcRect l="2601" t="12667" r="55114" b="7176"/>
              <a:stretch/>
            </p:blipFill>
            <p:spPr bwMode="auto">
              <a:xfrm>
                <a:off x="5828398" y="2324039"/>
                <a:ext cx="2489791" cy="2266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713578" y="4221830"/>
                <a:ext cx="1389234" cy="336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sr-Cyrl-RS" sz="3200" dirty="0" smtClean="0"/>
                  <a:t>Скретница</a:t>
                </a:r>
                <a:endParaRPr lang="en-US" sz="3200"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8575159" y="2582382"/>
              <a:ext cx="340241" cy="382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79022"/>
              </p:ext>
            </p:extLst>
          </p:nvPr>
        </p:nvGraphicFramePr>
        <p:xfrm>
          <a:off x="5350538" y="2927647"/>
          <a:ext cx="223402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63"/>
                <a:gridCol w="878957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Адреса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Порт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87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839200" y="6375400"/>
            <a:ext cx="2844800" cy="365125"/>
          </a:xfrm>
          <a:prstGeom prst="rect">
            <a:avLst/>
          </a:prstGeom>
        </p:spPr>
        <p:txBody>
          <a:bodyPr/>
          <a:lstStyle/>
          <a:p>
            <a:fld id="{E7CA9478-788D-42C7-BC35-88005760C6D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2: D </a:t>
            </a:r>
            <a:r>
              <a:rPr lang="sr-Cyrl-RS" dirty="0" smtClean="0"/>
              <a:t>шаље ка</a:t>
            </a:r>
            <a:r>
              <a:rPr lang="en-US" dirty="0" smtClean="0"/>
              <a:t> A</a:t>
            </a:r>
            <a:endParaRPr lang="en-US" dirty="0" smtClean="0">
              <a:sym typeface="Wingdings" pitchFamily="2" charset="2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31913" y="2655311"/>
            <a:ext cx="3962399" cy="3317331"/>
            <a:chOff x="5943601" y="1655116"/>
            <a:chExt cx="2971799" cy="2487998"/>
          </a:xfrm>
        </p:grpSpPr>
        <p:grpSp>
          <p:nvGrpSpPr>
            <p:cNvPr id="8" name="Group 7"/>
            <p:cNvGrpSpPr/>
            <p:nvPr/>
          </p:nvGrpSpPr>
          <p:grpSpPr>
            <a:xfrm>
              <a:off x="5943601" y="1655116"/>
              <a:ext cx="2732568" cy="2487998"/>
              <a:chOff x="5846135" y="2278081"/>
              <a:chExt cx="2489791" cy="2266950"/>
            </a:xfrm>
          </p:grpSpPr>
          <p:pic>
            <p:nvPicPr>
              <p:cNvPr id="6" name="Picture 6"/>
              <p:cNvPicPr>
                <a:picLocks noChangeAspect="1" noChangeArrowheads="1"/>
              </p:cNvPicPr>
              <p:nvPr/>
            </p:nvPicPr>
            <p:blipFill rotWithShape="1">
              <a:blip r:embed="rId3" cstate="print"/>
              <a:srcRect l="2601" t="12667" r="55114" b="7176"/>
              <a:stretch/>
            </p:blipFill>
            <p:spPr bwMode="auto">
              <a:xfrm>
                <a:off x="5846135" y="2278081"/>
                <a:ext cx="2489791" cy="2266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695171" y="4179355"/>
                <a:ext cx="1389234" cy="336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sr-Cyrl-RS" sz="3200" dirty="0" smtClean="0"/>
                  <a:t>Скретница</a:t>
                </a:r>
                <a:endParaRPr lang="en-US" sz="3200"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8575159" y="2582382"/>
              <a:ext cx="340241" cy="382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666915"/>
              </p:ext>
            </p:extLst>
          </p:nvPr>
        </p:nvGraphicFramePr>
        <p:xfrm>
          <a:off x="5350538" y="2927647"/>
          <a:ext cx="223402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63"/>
                <a:gridCol w="878957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Адреса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Порт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/>
              <p14:cNvContentPartPr/>
              <p14:nvPr/>
            </p14:nvContentPartPr>
            <p14:xfrm>
              <a:off x="1699915" y="3039539"/>
              <a:ext cx="2715840" cy="102432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89475" y="3025857"/>
                <a:ext cx="2739600" cy="10534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4" name="Ink 23"/>
              <p14:cNvContentPartPr/>
              <p14:nvPr/>
            </p14:nvContentPartPr>
            <p14:xfrm>
              <a:off x="1648075" y="3570419"/>
              <a:ext cx="1251360" cy="707040"/>
            </p14:xfrm>
          </p:contentPart>
        </mc:Choice>
        <mc:Fallback xmlns="">
          <p:pic>
            <p:nvPicPr>
              <p:cNvPr id="24" name="Ink 2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32955" y="3565022"/>
                <a:ext cx="1279800" cy="7279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5" name="Ink 24"/>
              <p14:cNvContentPartPr/>
              <p14:nvPr/>
            </p14:nvContentPartPr>
            <p14:xfrm>
              <a:off x="1747435" y="3659219"/>
              <a:ext cx="1192800" cy="147264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30153" y="3648417"/>
                <a:ext cx="1224123" cy="15007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6" name="Ink 25"/>
              <p14:cNvContentPartPr/>
              <p14:nvPr/>
            </p14:nvContentPartPr>
            <p14:xfrm>
              <a:off x="4129675" y="3854099"/>
              <a:ext cx="355200" cy="357120"/>
            </p14:xfrm>
          </p:contentPart>
        </mc:Choice>
        <mc:Fallback xmlns="">
          <p:pic>
            <p:nvPicPr>
              <p:cNvPr id="26" name="Ink 25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114560" y="3838979"/>
                <a:ext cx="384710" cy="38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7" name="Ink 26"/>
              <p14:cNvContentPartPr/>
              <p14:nvPr/>
            </p14:nvContentPartPr>
            <p14:xfrm>
              <a:off x="4198315" y="3915059"/>
              <a:ext cx="56640" cy="396960"/>
            </p14:xfrm>
          </p:contentPart>
        </mc:Choice>
        <mc:Fallback xmlns="">
          <p:pic>
            <p:nvPicPr>
              <p:cNvPr id="27" name="Ink 26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185901" y="3908787"/>
                <a:ext cx="84184" cy="41503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6872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3: A </a:t>
            </a:r>
            <a:r>
              <a:rPr lang="sr-Cyrl-RS" dirty="0" smtClean="0"/>
              <a:t>шаље ка</a:t>
            </a:r>
            <a:r>
              <a:rPr lang="en-US" dirty="0" smtClean="0"/>
              <a:t> D</a:t>
            </a:r>
            <a:endParaRPr lang="en-US" dirty="0" smtClean="0">
              <a:sym typeface="Wingdings" pitchFamily="2" charset="2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31913" y="2655311"/>
            <a:ext cx="3962399" cy="3317331"/>
            <a:chOff x="5943601" y="1655116"/>
            <a:chExt cx="2971799" cy="2487998"/>
          </a:xfrm>
        </p:grpSpPr>
        <p:grpSp>
          <p:nvGrpSpPr>
            <p:cNvPr id="8" name="Group 7"/>
            <p:cNvGrpSpPr/>
            <p:nvPr/>
          </p:nvGrpSpPr>
          <p:grpSpPr>
            <a:xfrm>
              <a:off x="5943601" y="1655116"/>
              <a:ext cx="2732568" cy="2487998"/>
              <a:chOff x="5846135" y="2278081"/>
              <a:chExt cx="2489791" cy="2266950"/>
            </a:xfrm>
          </p:grpSpPr>
          <p:pic>
            <p:nvPicPr>
              <p:cNvPr id="6" name="Picture 6"/>
              <p:cNvPicPr>
                <a:picLocks noChangeAspect="1" noChangeArrowheads="1"/>
              </p:cNvPicPr>
              <p:nvPr/>
            </p:nvPicPr>
            <p:blipFill rotWithShape="1">
              <a:blip r:embed="rId3" cstate="print"/>
              <a:srcRect l="2601" t="12667" r="55114" b="7176"/>
              <a:stretch/>
            </p:blipFill>
            <p:spPr bwMode="auto">
              <a:xfrm>
                <a:off x="5846135" y="2278081"/>
                <a:ext cx="2489791" cy="2266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720100" y="4187739"/>
                <a:ext cx="1389234" cy="336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sr-Cyrl-RS" sz="3200" dirty="0" smtClean="0"/>
                  <a:t>Скретница</a:t>
                </a:r>
                <a:endParaRPr lang="en-US" sz="3200"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8575159" y="2582382"/>
              <a:ext cx="340241" cy="382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207817"/>
              </p:ext>
            </p:extLst>
          </p:nvPr>
        </p:nvGraphicFramePr>
        <p:xfrm>
          <a:off x="5350538" y="2927647"/>
          <a:ext cx="223402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63"/>
                <a:gridCol w="878957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Адреса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Порт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Ink 10"/>
              <p14:cNvContentPartPr/>
              <p14:nvPr/>
            </p14:nvContentPartPr>
            <p14:xfrm>
              <a:off x="1648075" y="3570419"/>
              <a:ext cx="1251360" cy="70704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32955" y="3565022"/>
                <a:ext cx="1279800" cy="7279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1" name="Ink 20"/>
              <p14:cNvContentPartPr/>
              <p14:nvPr/>
            </p14:nvContentPartPr>
            <p14:xfrm>
              <a:off x="1699915" y="3039539"/>
              <a:ext cx="2715840" cy="1024320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89475" y="3025857"/>
                <a:ext cx="2739600" cy="10534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2" name="Ink 21"/>
              <p14:cNvContentPartPr/>
              <p14:nvPr/>
            </p14:nvContentPartPr>
            <p14:xfrm>
              <a:off x="1747435" y="3659219"/>
              <a:ext cx="1192800" cy="147264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30153" y="3648417"/>
                <a:ext cx="1224123" cy="15007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3" name="Ink 22"/>
              <p14:cNvContentPartPr/>
              <p14:nvPr/>
            </p14:nvContentPartPr>
            <p14:xfrm>
              <a:off x="1831435" y="3316019"/>
              <a:ext cx="2512320" cy="91680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816674" y="3301255"/>
                <a:ext cx="2538963" cy="9441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128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Где смо тренутно...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733" dirty="0"/>
          </a:p>
        </p:txBody>
      </p:sp>
      <p:grpSp>
        <p:nvGrpSpPr>
          <p:cNvPr id="16" name="Group 15"/>
          <p:cNvGrpSpPr/>
          <p:nvPr/>
        </p:nvGrpSpPr>
        <p:grpSpPr>
          <a:xfrm>
            <a:off x="2641600" y="2719138"/>
            <a:ext cx="2357936" cy="2572532"/>
            <a:chOff x="2857500" y="2344153"/>
            <a:chExt cx="1768452" cy="1929399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7500" y="3900401"/>
              <a:ext cx="138548" cy="34624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857500" y="3519401"/>
              <a:ext cx="138548" cy="34624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857500" y="3138401"/>
              <a:ext cx="138548" cy="34624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857500" y="2757401"/>
              <a:ext cx="138548" cy="346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857500" y="2379576"/>
              <a:ext cx="138548" cy="346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067058" y="3896477"/>
              <a:ext cx="1079864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Физички</a:t>
              </a:r>
              <a:endParaRPr lang="en-US" sz="2667" dirty="0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3063697" y="3519401"/>
              <a:ext cx="1147189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Слој везе</a:t>
              </a:r>
              <a:endParaRPr lang="en-US" sz="2667" dirty="0"/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063697" y="3136901"/>
              <a:ext cx="1067696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Мрежни</a:t>
              </a:r>
              <a:endParaRPr lang="en-US" sz="2667" dirty="0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3063697" y="2731249"/>
              <a:ext cx="1526717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Транспортни</a:t>
              </a:r>
              <a:endParaRPr lang="en-US" sz="2667" dirty="0"/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3063697" y="2344153"/>
              <a:ext cx="1562255" cy="37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r-Cyrl-RS" sz="2667" dirty="0" smtClean="0"/>
                <a:t>Апликативни</a:t>
              </a:r>
              <a:endParaRPr lang="en-US" sz="2667" dirty="0"/>
            </a:p>
          </p:txBody>
        </p:sp>
      </p:grpSp>
    </p:spTree>
    <p:extLst>
      <p:ext uri="{BB962C8B-B14F-4D97-AF65-F5344CB8AC3E}">
        <p14:creationId xmlns:p14="http://schemas.microsoft.com/office/powerpoint/2010/main" val="154257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Учење уназад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04800" y="1397000"/>
            <a:ext cx="7620000" cy="4775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3: A </a:t>
            </a:r>
            <a:r>
              <a:rPr lang="sr-Cyrl-RS" dirty="0" smtClean="0"/>
              <a:t>шаље ка</a:t>
            </a:r>
            <a:r>
              <a:rPr lang="en-US" dirty="0" smtClean="0"/>
              <a:t> D</a:t>
            </a:r>
            <a:endParaRPr lang="en-US" dirty="0" smtClean="0">
              <a:sym typeface="Wingdings" pitchFamily="2" charset="2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31913" y="2655311"/>
            <a:ext cx="3962399" cy="3317331"/>
            <a:chOff x="5943601" y="1655116"/>
            <a:chExt cx="2971799" cy="2487998"/>
          </a:xfrm>
        </p:grpSpPr>
        <p:grpSp>
          <p:nvGrpSpPr>
            <p:cNvPr id="8" name="Group 7"/>
            <p:cNvGrpSpPr/>
            <p:nvPr/>
          </p:nvGrpSpPr>
          <p:grpSpPr>
            <a:xfrm>
              <a:off x="5943601" y="1655116"/>
              <a:ext cx="2732568" cy="2487998"/>
              <a:chOff x="5846135" y="2278081"/>
              <a:chExt cx="2489791" cy="2266950"/>
            </a:xfrm>
          </p:grpSpPr>
          <p:pic>
            <p:nvPicPr>
              <p:cNvPr id="6" name="Picture 6"/>
              <p:cNvPicPr>
                <a:picLocks noChangeAspect="1" noChangeArrowheads="1"/>
              </p:cNvPicPr>
              <p:nvPr/>
            </p:nvPicPr>
            <p:blipFill rotWithShape="1">
              <a:blip r:embed="rId3" cstate="print"/>
              <a:srcRect l="2601" t="12667" r="55114" b="7176"/>
              <a:stretch/>
            </p:blipFill>
            <p:spPr bwMode="auto">
              <a:xfrm>
                <a:off x="5846135" y="2278081"/>
                <a:ext cx="2489791" cy="2266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694767" y="4190174"/>
                <a:ext cx="1389234" cy="3365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sr-Cyrl-RS" sz="3200" dirty="0" smtClean="0"/>
                  <a:t>Скретница</a:t>
                </a:r>
                <a:endParaRPr lang="en-US" sz="3200"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8575159" y="2582382"/>
              <a:ext cx="340241" cy="382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33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870425"/>
              </p:ext>
            </p:extLst>
          </p:nvPr>
        </p:nvGraphicFramePr>
        <p:xfrm>
          <a:off x="5350538" y="2927647"/>
          <a:ext cx="223402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63"/>
                <a:gridCol w="878957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Адреса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Порт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121920" marR="121920" marT="60960" marB="6096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Ink 10"/>
              <p14:cNvContentPartPr/>
              <p14:nvPr/>
            </p14:nvContentPartPr>
            <p14:xfrm>
              <a:off x="1648075" y="3570419"/>
              <a:ext cx="1251360" cy="70704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32955" y="3565022"/>
                <a:ext cx="1279800" cy="7279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2" name="Ink 21"/>
              <p14:cNvContentPartPr/>
              <p14:nvPr/>
            </p14:nvContentPartPr>
            <p14:xfrm>
              <a:off x="1699915" y="2842259"/>
              <a:ext cx="2854080" cy="139056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89475" y="2829660"/>
                <a:ext cx="2879640" cy="14157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3" name="Ink 22"/>
              <p14:cNvContentPartPr/>
              <p14:nvPr/>
            </p14:nvContentPartPr>
            <p14:xfrm>
              <a:off x="1747435" y="3659219"/>
              <a:ext cx="1192800" cy="147264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30153" y="3648417"/>
                <a:ext cx="1224123" cy="150072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763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Одговорност слоја везе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9882692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Пренос </a:t>
            </a:r>
            <a:r>
              <a:rPr lang="sr-Cyrl-RS" sz="3733" u="sng" dirty="0" smtClean="0"/>
              <a:t>оквира</a:t>
            </a:r>
            <a:r>
              <a:rPr lang="sr-Cyrl-RS" sz="3733" dirty="0" smtClean="0"/>
              <a:t> путем једног или више повезаних комуникационих канала</a:t>
            </a:r>
            <a:endParaRPr lang="en-US" sz="3733" dirty="0"/>
          </a:p>
          <a:p>
            <a:pPr lvl="1"/>
            <a:r>
              <a:rPr lang="sr-Cyrl-RS" sz="3200" dirty="0" smtClean="0"/>
              <a:t>Оквири су фиксиране величине</a:t>
            </a:r>
            <a:endParaRPr lang="en-US" sz="3200" dirty="0"/>
          </a:p>
          <a:p>
            <a:pPr lvl="1"/>
            <a:r>
              <a:rPr lang="sr-Cyrl-RS" sz="3200" dirty="0" smtClean="0"/>
              <a:t>Наслања се на физички слој</a:t>
            </a:r>
            <a:endParaRPr lang="en-US" sz="3200" u="sng" dirty="0"/>
          </a:p>
        </p:txBody>
      </p:sp>
      <p:grpSp>
        <p:nvGrpSpPr>
          <p:cNvPr id="53" name="Group 52"/>
          <p:cNvGrpSpPr/>
          <p:nvPr/>
        </p:nvGrpSpPr>
        <p:grpSpPr>
          <a:xfrm>
            <a:off x="1122892" y="4038565"/>
            <a:ext cx="5810251" cy="1025827"/>
            <a:chOff x="698841" y="3181323"/>
            <a:chExt cx="4357688" cy="769370"/>
          </a:xfrm>
        </p:grpSpPr>
        <p:cxnSp>
          <p:nvCxnSpPr>
            <p:cNvPr id="22" name="Straight Connector 21"/>
            <p:cNvCxnSpPr>
              <a:stCxn id="41" idx="3"/>
              <a:endCxn id="32" idx="1"/>
            </p:cNvCxnSpPr>
            <p:nvPr/>
          </p:nvCxnSpPr>
          <p:spPr>
            <a:xfrm>
              <a:off x="896485" y="3777570"/>
              <a:ext cx="1728446" cy="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32" idx="3"/>
              <a:endCxn id="42" idx="1"/>
            </p:cNvCxnSpPr>
            <p:nvPr/>
          </p:nvCxnSpPr>
          <p:spPr>
            <a:xfrm flipV="1">
              <a:off x="3340894" y="3777570"/>
              <a:ext cx="1517992" cy="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" name="Picture 3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4931" y="3627255"/>
              <a:ext cx="715963" cy="300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0" name="Group 39"/>
            <p:cNvGrpSpPr/>
            <p:nvPr/>
          </p:nvGrpSpPr>
          <p:grpSpPr>
            <a:xfrm>
              <a:off x="698841" y="3181323"/>
              <a:ext cx="4357688" cy="769370"/>
              <a:chOff x="2794452" y="2304632"/>
              <a:chExt cx="4357688" cy="618105"/>
            </a:xfrm>
          </p:grpSpPr>
          <p:sp>
            <p:nvSpPr>
              <p:cNvPr id="41" name="Rectangle 4"/>
              <p:cNvSpPr>
                <a:spLocks noChangeArrowheads="1"/>
              </p:cNvSpPr>
              <p:nvPr/>
            </p:nvSpPr>
            <p:spPr bwMode="auto">
              <a:xfrm>
                <a:off x="2794452" y="2644564"/>
                <a:ext cx="197644" cy="27817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n-US" sz="2400"/>
              </a:p>
            </p:txBody>
          </p:sp>
          <p:sp>
            <p:nvSpPr>
              <p:cNvPr id="42" name="Rectangle 5"/>
              <p:cNvSpPr>
                <a:spLocks noChangeArrowheads="1"/>
              </p:cNvSpPr>
              <p:nvPr/>
            </p:nvSpPr>
            <p:spPr bwMode="auto">
              <a:xfrm>
                <a:off x="6954496" y="2644564"/>
                <a:ext cx="197644" cy="27817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n-US" sz="2400"/>
              </a:p>
            </p:txBody>
          </p:sp>
          <p:sp>
            <p:nvSpPr>
              <p:cNvPr id="43" name="Line 6"/>
              <p:cNvSpPr>
                <a:spLocks noChangeShapeType="1"/>
              </p:cNvSpPr>
              <p:nvPr/>
            </p:nvSpPr>
            <p:spPr bwMode="auto">
              <a:xfrm>
                <a:off x="3111500" y="2428236"/>
                <a:ext cx="3810000" cy="0"/>
              </a:xfrm>
              <a:prstGeom prst="line">
                <a:avLst/>
              </a:prstGeom>
              <a:noFill/>
              <a:ln w="76200">
                <a:solidFill>
                  <a:schemeClr val="bg2">
                    <a:lumMod val="75000"/>
                  </a:schemeClr>
                </a:solidFill>
                <a:miter lim="800000"/>
                <a:headEnd/>
                <a:tailEnd type="triangle" w="med" len="med"/>
              </a:ln>
            </p:spPr>
            <p:txBody>
              <a:bodyPr>
                <a:spAutoFit/>
              </a:bodyPr>
              <a:lstStyle/>
              <a:p>
                <a:endParaRPr lang="en-US" sz="2400"/>
              </a:p>
            </p:txBody>
          </p:sp>
          <p:sp>
            <p:nvSpPr>
              <p:cNvPr id="45" name="AutoShape 8"/>
              <p:cNvSpPr>
                <a:spLocks noChangeArrowheads="1"/>
              </p:cNvSpPr>
              <p:nvPr/>
            </p:nvSpPr>
            <p:spPr bwMode="auto">
              <a:xfrm>
                <a:off x="4572111" y="2304632"/>
                <a:ext cx="1089026" cy="247304"/>
              </a:xfrm>
              <a:prstGeom prst="homePlate">
                <a:avLst>
                  <a:gd name="adj" fmla="val 57832"/>
                </a:avLst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0" tIns="0" rIns="0" bIns="0" anchor="ctr">
                <a:spAutoFit/>
              </a:bodyPr>
              <a:lstStyle/>
              <a:p>
                <a:pPr algn="ctr"/>
                <a:r>
                  <a:rPr lang="sr-Cyrl-RS" sz="2667" dirty="0" smtClean="0"/>
                  <a:t>Оквир</a:t>
                </a:r>
                <a:endParaRPr lang="en-US" sz="2667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009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Типови сервиса</a:t>
            </a:r>
            <a:endParaRPr lang="en-US" sz="44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610714"/>
            <a:ext cx="10528152" cy="4600081"/>
          </a:xfrm>
          <a:prstGeom prst="rect">
            <a:avLst/>
          </a:prstGeom>
        </p:spPr>
        <p:txBody>
          <a:bodyPr/>
          <a:lstStyle/>
          <a:p>
            <a:r>
              <a:rPr lang="sr-Cyrl-RS" dirty="0" smtClean="0"/>
              <a:t>Сервис без успоставе везе и без потврде пријема</a:t>
            </a:r>
          </a:p>
          <a:p>
            <a:pPr lvl="1"/>
            <a:r>
              <a:rPr lang="sr-Cyrl-RS" dirty="0" smtClean="0"/>
              <a:t>Оквир се шаље независно и без ретрансмисије у случају грешке</a:t>
            </a:r>
            <a:endParaRPr lang="en-US" dirty="0" smtClean="0"/>
          </a:p>
          <a:p>
            <a:pPr lvl="1"/>
            <a:r>
              <a:rPr lang="sr-Cyrl-RS" dirty="0" smtClean="0"/>
              <a:t>Пример је Етернет</a:t>
            </a:r>
            <a:endParaRPr lang="en-US" dirty="0" smtClean="0"/>
          </a:p>
          <a:p>
            <a:r>
              <a:rPr lang="sr-Cyrl-RS" dirty="0" smtClean="0"/>
              <a:t>Сервис без успоставе везе са  потврдом пријема</a:t>
            </a:r>
            <a:endParaRPr lang="en-US" dirty="0" smtClean="0"/>
          </a:p>
          <a:p>
            <a:pPr lvl="1"/>
            <a:r>
              <a:rPr lang="sr-Cyrl-RS" dirty="0" smtClean="0"/>
              <a:t>Ради се ретрансмисија ако се јави потреба</a:t>
            </a:r>
            <a:endParaRPr lang="en-US" dirty="0" smtClean="0"/>
          </a:p>
          <a:p>
            <a:pPr lvl="1"/>
            <a:r>
              <a:rPr lang="sr-Cyrl-RS" dirty="0" smtClean="0"/>
              <a:t>Пример је </a:t>
            </a:r>
            <a:r>
              <a:rPr lang="sr-Latn-RS" dirty="0" smtClean="0"/>
              <a:t>WiFi</a:t>
            </a:r>
            <a:endParaRPr lang="en-US" dirty="0" smtClean="0"/>
          </a:p>
          <a:p>
            <a:r>
              <a:rPr lang="sr-Cyrl-RS" dirty="0" smtClean="0"/>
              <a:t>Сервис са успоставом везе и са потврдом пријема</a:t>
            </a:r>
          </a:p>
          <a:p>
            <a:pPr lvl="1"/>
            <a:r>
              <a:rPr lang="sr-Cyrl-RS" dirty="0" smtClean="0"/>
              <a:t>Успостава везе омогућава да подаци теку истим редом којим су и послати</a:t>
            </a:r>
          </a:p>
          <a:p>
            <a:pPr lvl="1"/>
            <a:r>
              <a:rPr lang="sr-Cyrl-RS" dirty="0" smtClean="0"/>
              <a:t>Ретко се користи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Окружење у слоју везе </a:t>
            </a:r>
            <a:r>
              <a:rPr lang="en-US" sz="4400" dirty="0" smtClean="0"/>
              <a:t>(1)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>
          <a:xfrm>
            <a:off x="828339" y="1610714"/>
            <a:ext cx="9400274" cy="4600081"/>
          </a:xfrm>
          <a:prstGeom prst="rect">
            <a:avLst/>
          </a:prstGeom>
        </p:spPr>
        <p:txBody>
          <a:bodyPr/>
          <a:lstStyle/>
          <a:p>
            <a:r>
              <a:rPr lang="sr-Cyrl-RS" dirty="0" smtClean="0"/>
              <a:t>Овај слој је обично реализован делом на мрежној картици, а другим делом на нивоу оперативног система</a:t>
            </a:r>
            <a:endParaRPr lang="en-US" dirty="0" smtClean="0"/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2262" y="2447925"/>
            <a:ext cx="64674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4000498" y="4208715"/>
            <a:ext cx="1019175" cy="457200"/>
          </a:xfrm>
          <a:prstGeom prst="rect">
            <a:avLst/>
          </a:prstGeom>
          <a:solidFill>
            <a:srgbClr val="FF2BD8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114797" y="4625628"/>
            <a:ext cx="790575" cy="457201"/>
          </a:xfrm>
          <a:prstGeom prst="rect">
            <a:avLst/>
          </a:prstGeom>
          <a:solidFill>
            <a:srgbClr val="FF2BD8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34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Окружење у слоју везе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Преглед неких функција за интеракцију слоја везе са слојем испод и изнад:</a:t>
            </a:r>
            <a:endParaRPr lang="en-US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94296" y="2926864"/>
          <a:ext cx="8203407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46"/>
                <a:gridCol w="3103992"/>
                <a:gridCol w="4049969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Група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Функција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Опис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Мрежни слој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from_network_layer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(&amp;packet)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to_network_layer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(&amp;packet)</a:t>
                      </a: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Узима пакет из мрежног слоја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Прослеђује пакет мрежном слоју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Физички слој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from_physical_layer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(&amp;frame)</a:t>
                      </a:r>
                    </a:p>
                    <a:p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to_physical_layer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(&amp;frame)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Прихвата оквир из физичког слоја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Прослеђује оквир</a:t>
                      </a:r>
                      <a:r>
                        <a:rPr lang="sr-Cyrl-R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ка физичком слоју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Догађаји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&amp; </a:t>
                      </a:r>
                      <a:r>
                        <a:rPr lang="sr-Cyrl-R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тајмери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wait_for_event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(&amp;event)</a:t>
                      </a:r>
                    </a:p>
                    <a:p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start_timer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seq_nr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stop_timer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seq_nr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start_ack_timer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()</a:t>
                      </a:r>
                    </a:p>
                    <a:p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stop_ack_timer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Чека на пакет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оквир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истек</a:t>
                      </a:r>
                      <a:r>
                        <a:rPr lang="sr-Cyrl-R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тајмера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Покреће тајмер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Прекида тајмер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Покреће тајмер аз оквир</a:t>
                      </a:r>
                      <a:r>
                        <a:rPr lang="sr-Cyrl-R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потврде </a:t>
                      </a:r>
                      <a:r>
                        <a:rPr lang="sr-Latn-R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ACK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sr-Cyrl-R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Зауставља тајмер за оквир потврде </a:t>
                      </a:r>
                      <a:r>
                        <a:rPr lang="sr-Latn-R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ACK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11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Основни протоколи слоја везе</a:t>
            </a:r>
            <a:endParaRPr 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269403" y="1990725"/>
            <a:ext cx="8950924" cy="4019550"/>
          </a:xfrm>
          <a:prstGeom prst="rect">
            <a:avLst/>
          </a:prstGeom>
        </p:spPr>
        <p:txBody>
          <a:bodyPr/>
          <a:lstStyle/>
          <a:p>
            <a:pPr lvl="1"/>
            <a:r>
              <a:rPr lang="sr-Cyrl-RS" dirty="0" smtClean="0"/>
              <a:t>Утопијски једносмерни протокол</a:t>
            </a:r>
            <a:endParaRPr lang="en-US" dirty="0" smtClean="0"/>
          </a:p>
          <a:p>
            <a:pPr lvl="1"/>
            <a:r>
              <a:rPr lang="sr-Cyrl-RS" dirty="0" smtClean="0"/>
              <a:t>„Стани и чекај“ протокол за канал без грешака</a:t>
            </a:r>
            <a:endParaRPr lang="en-US" dirty="0" smtClean="0"/>
          </a:p>
          <a:p>
            <a:pPr lvl="1"/>
            <a:r>
              <a:rPr lang="sr-Latn-RS" dirty="0" smtClean="0"/>
              <a:t>„</a:t>
            </a:r>
            <a:r>
              <a:rPr lang="sr-Cyrl-RS" dirty="0" smtClean="0"/>
              <a:t>Стани и чекај</a:t>
            </a:r>
            <a:r>
              <a:rPr lang="sr-Latn-RS" dirty="0" smtClean="0"/>
              <a:t>“</a:t>
            </a:r>
            <a:r>
              <a:rPr lang="sr-Cyrl-RS" dirty="0" smtClean="0"/>
              <a:t> протокол за канал са грешкама</a:t>
            </a:r>
            <a:endParaRPr lang="en-US" dirty="0" smtClean="0">
              <a:solidFill>
                <a:srgbClr val="0000FF"/>
              </a:solidFill>
            </a:endParaRPr>
          </a:p>
          <a:p>
            <a:pPr lvl="2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72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Утопијски једносмерни протокол</a:t>
            </a:r>
            <a:endParaRPr lang="en-US" sz="44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>
          <a:xfrm>
            <a:off x="1106905" y="1391639"/>
            <a:ext cx="9121708" cy="516156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r-Cyrl-RS" dirty="0" smtClean="0"/>
              <a:t>Оптимистички протокол (Етернет заправо ово ради!)</a:t>
            </a:r>
            <a:endParaRPr lang="en-US" dirty="0" smtClean="0"/>
          </a:p>
          <a:p>
            <a:pPr lvl="1"/>
            <a:r>
              <a:rPr lang="sr-Cyrl-RS" dirty="0" smtClean="0"/>
              <a:t>Не предвиђа појаву грешке</a:t>
            </a:r>
          </a:p>
          <a:p>
            <a:pPr lvl="1"/>
            <a:r>
              <a:rPr lang="sr-Cyrl-RS" dirty="0" smtClean="0"/>
              <a:t>Прималац је брз као и пошиљалац</a:t>
            </a:r>
            <a:endParaRPr lang="en-US" dirty="0" smtClean="0"/>
          </a:p>
          <a:p>
            <a:pPr lvl="1"/>
            <a:r>
              <a:rPr lang="sr-Cyrl-RS" dirty="0" smtClean="0"/>
              <a:t>Пренос података је једносмеран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3">
              <a:buNone/>
            </a:pPr>
            <a:endParaRPr lang="en-US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1203158" y="3216944"/>
            <a:ext cx="8087729" cy="3371305"/>
            <a:chOff x="819150" y="2638425"/>
            <a:chExt cx="7477125" cy="2863564"/>
          </a:xfrm>
        </p:grpSpPr>
        <p:pic>
          <p:nvPicPr>
            <p:cNvPr id="2867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t="36755" r="57042" b="18083"/>
            <a:stretch>
              <a:fillRect/>
            </a:stretch>
          </p:blipFill>
          <p:spPr bwMode="auto">
            <a:xfrm>
              <a:off x="1276350" y="2638425"/>
              <a:ext cx="2905125" cy="2200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 r="58102"/>
            <a:stretch>
              <a:fillRect/>
            </a:stretch>
          </p:blipFill>
          <p:spPr bwMode="auto">
            <a:xfrm>
              <a:off x="5210174" y="2686050"/>
              <a:ext cx="2733676" cy="24799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819150" y="4953000"/>
              <a:ext cx="3448049" cy="3137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Cyrl-RS" dirty="0" smtClean="0"/>
                <a:t>Пошиљалац шаље оквире стално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29201" y="4953000"/>
              <a:ext cx="3267074" cy="548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Cyrl-RS" dirty="0" smtClean="0"/>
                <a:t>Прималац је у стању да их све прихвати</a:t>
              </a:r>
              <a:endParaRPr lang="en-US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781301" y="4848226"/>
            <a:ext cx="400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5493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</TotalTime>
  <Words>1141</Words>
  <Application>Microsoft Office PowerPoint</Application>
  <PresentationFormat>Widescreen</PresentationFormat>
  <Paragraphs>299</Paragraphs>
  <Slides>30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Office Theme</vt:lpstr>
      <vt:lpstr>Оперативни системи и Рачунарске мреже </vt:lpstr>
      <vt:lpstr>Слој везе </vt:lpstr>
      <vt:lpstr>Где смо тренутно...</vt:lpstr>
      <vt:lpstr>Одговорност слоја везе</vt:lpstr>
      <vt:lpstr>Типови сервиса</vt:lpstr>
      <vt:lpstr>Окружење у слоју везе (1)</vt:lpstr>
      <vt:lpstr>Окружење у слоју везе (2)</vt:lpstr>
      <vt:lpstr>Основни протоколи слоја везе</vt:lpstr>
      <vt:lpstr>Утопијски једносмерни протокол</vt:lpstr>
      <vt:lpstr>Контрола тока</vt:lpstr>
      <vt:lpstr>Протокол са контролом тока</vt:lpstr>
      <vt:lpstr>Протокол „стани и чекај“ – за савршен канал</vt:lpstr>
      <vt:lpstr>Несавршен канал</vt:lpstr>
      <vt:lpstr>ARQ</vt:lpstr>
      <vt:lpstr>ARQ кроз несавршен канал</vt:lpstr>
      <vt:lpstr>Модерни (Комутирани) Етернет</vt:lpstr>
      <vt:lpstr>Модерни Етернет</vt:lpstr>
      <vt:lpstr>Типови опреме за усмеравање</vt:lpstr>
      <vt:lpstr>Хаб - разводник</vt:lpstr>
      <vt:lpstr>Свич - скретница</vt:lpstr>
      <vt:lpstr>Свич – скретница (2)</vt:lpstr>
      <vt:lpstr>Свич – скретница (3)</vt:lpstr>
      <vt:lpstr>Свич – скретница (4)</vt:lpstr>
      <vt:lpstr>Предности скретница</vt:lpstr>
      <vt:lpstr>Прослеђивање података</vt:lpstr>
      <vt:lpstr>Учење уназад</vt:lpstr>
      <vt:lpstr>Учење уназад (2)</vt:lpstr>
      <vt:lpstr>Учење уназад (3)</vt:lpstr>
      <vt:lpstr>Учење уназад (4)</vt:lpstr>
      <vt:lpstr>Учење уназад (5)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</dc:creator>
  <cp:lastModifiedBy>aca</cp:lastModifiedBy>
  <cp:revision>1410</cp:revision>
  <dcterms:created xsi:type="dcterms:W3CDTF">2016-09-27T14:42:57Z</dcterms:created>
  <dcterms:modified xsi:type="dcterms:W3CDTF">2017-05-16T22:33:46Z</dcterms:modified>
</cp:coreProperties>
</file>