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10" r:id="rId2"/>
    <p:sldId id="257" r:id="rId3"/>
    <p:sldId id="259" r:id="rId4"/>
    <p:sldId id="260" r:id="rId5"/>
    <p:sldId id="262" r:id="rId6"/>
    <p:sldId id="272" r:id="rId7"/>
    <p:sldId id="273" r:id="rId8"/>
    <p:sldId id="389" r:id="rId9"/>
    <p:sldId id="274" r:id="rId10"/>
    <p:sldId id="275" r:id="rId11"/>
    <p:sldId id="390" r:id="rId12"/>
    <p:sldId id="276" r:id="rId13"/>
    <p:sldId id="277" r:id="rId14"/>
    <p:sldId id="323" r:id="rId15"/>
    <p:sldId id="408" r:id="rId16"/>
    <p:sldId id="278" r:id="rId17"/>
    <p:sldId id="279" r:id="rId18"/>
    <p:sldId id="391" r:id="rId19"/>
    <p:sldId id="280" r:id="rId20"/>
    <p:sldId id="392" r:id="rId21"/>
    <p:sldId id="393" r:id="rId22"/>
    <p:sldId id="394" r:id="rId23"/>
    <p:sldId id="395" r:id="rId24"/>
    <p:sldId id="396" r:id="rId25"/>
    <p:sldId id="397" r:id="rId26"/>
    <p:sldId id="398" r:id="rId27"/>
    <p:sldId id="399" r:id="rId28"/>
    <p:sldId id="400" r:id="rId29"/>
    <p:sldId id="296" r:id="rId30"/>
    <p:sldId id="297" r:id="rId31"/>
    <p:sldId id="298" r:id="rId32"/>
    <p:sldId id="305" r:id="rId33"/>
    <p:sldId id="306" r:id="rId34"/>
    <p:sldId id="307" r:id="rId35"/>
    <p:sldId id="401" r:id="rId36"/>
    <p:sldId id="403" r:id="rId37"/>
    <p:sldId id="405" r:id="rId3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83051" autoAdjust="0"/>
  </p:normalViewPr>
  <p:slideViewPr>
    <p:cSldViewPr snapToGrid="0">
      <p:cViewPr varScale="1">
        <p:scale>
          <a:sx n="75" d="100"/>
          <a:sy n="75" d="100"/>
        </p:scale>
        <p:origin x="840" y="62"/>
      </p:cViewPr>
      <p:guideLst/>
    </p:cSldViewPr>
  </p:slideViewPr>
  <p:outlineViewPr>
    <p:cViewPr>
      <p:scale>
        <a:sx n="33" d="100"/>
        <a:sy n="33" d="100"/>
      </p:scale>
      <p:origin x="0" y="-9082"/>
    </p:cViewPr>
  </p:outlineViewPr>
  <p:notesTextViewPr>
    <p:cViewPr>
      <p:scale>
        <a:sx n="1" d="1"/>
        <a:sy n="1" d="1"/>
      </p:scale>
      <p:origin x="0" y="0"/>
    </p:cViewPr>
  </p:notesTextViewPr>
  <p:notesViewPr>
    <p:cSldViewPr snapToGrid="0">
      <p:cViewPr varScale="1">
        <p:scale>
          <a:sx n="67" d="100"/>
          <a:sy n="67" d="100"/>
        </p:scale>
        <p:origin x="226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A614F-FC13-421D-9E0E-1DA10861142B}" type="datetimeFigureOut">
              <a:rPr lang="sr-Latn-RS" smtClean="0"/>
              <a:t>17.5.2017</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60F4C-99C2-46A6-97D7-8CE6D6780FA2}" type="slidenum">
              <a:rPr lang="sr-Latn-RS" smtClean="0"/>
              <a:t>‹#›</a:t>
            </a:fld>
            <a:endParaRPr lang="sr-Latn-RS"/>
          </a:p>
        </p:txBody>
      </p:sp>
    </p:spTree>
    <p:extLst>
      <p:ext uri="{BB962C8B-B14F-4D97-AF65-F5344CB8AC3E}">
        <p14:creationId xmlns:p14="http://schemas.microsoft.com/office/powerpoint/2010/main" val="358989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domain (openclipart.org, </a:t>
            </a:r>
            <a:r>
              <a:rPr lang="en-US" dirty="0" err="1" smtClean="0"/>
              <a:t>wikipedia</a:t>
            </a:r>
            <a:r>
              <a:rPr lang="en-US" dirty="0" smtClean="0"/>
              <a:t> or </a:t>
            </a:r>
            <a:r>
              <a:rPr lang="en-US" dirty="0" err="1" smtClean="0"/>
              <a:t>pixabay</a:t>
            </a:r>
            <a:r>
              <a:rPr lang="en-US" dirty="0" smtClean="0"/>
              <a:t>)</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4</a:t>
            </a:fld>
            <a:endParaRPr lang="en-US"/>
          </a:p>
        </p:txBody>
      </p:sp>
    </p:spTree>
    <p:extLst>
      <p:ext uri="{BB962C8B-B14F-4D97-AF65-F5344CB8AC3E}">
        <p14:creationId xmlns:p14="http://schemas.microsoft.com/office/powerpoint/2010/main" val="211175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Radio icon from openclipart.org, laptop icon from Cisco icon library</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16</a:t>
            </a:fld>
            <a:endParaRPr lang="en-US"/>
          </a:p>
        </p:txBody>
      </p:sp>
    </p:spTree>
    <p:extLst>
      <p:ext uri="{BB962C8B-B14F-4D97-AF65-F5344CB8AC3E}">
        <p14:creationId xmlns:p14="http://schemas.microsoft.com/office/powerpoint/2010/main" val="278347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17</a:t>
            </a:fld>
            <a:endParaRPr lang="en-US"/>
          </a:p>
        </p:txBody>
      </p:sp>
    </p:spTree>
    <p:extLst>
      <p:ext uri="{BB962C8B-B14F-4D97-AF65-F5344CB8AC3E}">
        <p14:creationId xmlns:p14="http://schemas.microsoft.com/office/powerpoint/2010/main" val="334544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18</a:t>
            </a:fld>
            <a:endParaRPr lang="en-US"/>
          </a:p>
        </p:txBody>
      </p:sp>
    </p:spTree>
    <p:extLst>
      <p:ext uri="{BB962C8B-B14F-4D97-AF65-F5344CB8AC3E}">
        <p14:creationId xmlns:p14="http://schemas.microsoft.com/office/powerpoint/2010/main" val="416347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from CN5E slide #2-20</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19</a:t>
            </a:fld>
            <a:endParaRPr lang="en-US"/>
          </a:p>
        </p:txBody>
      </p:sp>
    </p:spTree>
    <p:extLst>
      <p:ext uri="{BB962C8B-B14F-4D97-AF65-F5344CB8AC3E}">
        <p14:creationId xmlns:p14="http://schemas.microsoft.com/office/powerpoint/2010/main" val="224284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path</a:t>
            </a:r>
            <a:r>
              <a:rPr lang="en-US" baseline="0" dirty="0" smtClean="0"/>
              <a:t> loss makes the signal fall of at least as fast as 1/d^2 due to the RF energy being spread out over a greater region.</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20</a:t>
            </a:fld>
            <a:endParaRPr lang="en-US"/>
          </a:p>
        </p:txBody>
      </p:sp>
    </p:spTree>
    <p:extLst>
      <p:ext uri="{BB962C8B-B14F-4D97-AF65-F5344CB8AC3E}">
        <p14:creationId xmlns:p14="http://schemas.microsoft.com/office/powerpoint/2010/main" val="2587896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variation in signal strength as the sender/receiver</a:t>
            </a:r>
            <a:r>
              <a:rPr lang="en-US" baseline="0" dirty="0" smtClean="0"/>
              <a:t> move is a key hallmark of wireless. It means that data rates over wireless links can change dramatically; they are not fixed like a wire.</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21</a:t>
            </a:fld>
            <a:endParaRPr lang="en-US"/>
          </a:p>
        </p:txBody>
      </p:sp>
    </p:spTree>
    <p:extLst>
      <p:ext uri="{BB962C8B-B14F-4D97-AF65-F5344CB8AC3E}">
        <p14:creationId xmlns:p14="http://schemas.microsoft.com/office/powerpoint/2010/main" val="240598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01960F4C-99C2-46A6-97D7-8CE6D6780FA2}" type="slidenum">
              <a:rPr lang="sr-Latn-RS" smtClean="0"/>
              <a:t>22</a:t>
            </a:fld>
            <a:endParaRPr lang="sr-Latn-RS"/>
          </a:p>
        </p:txBody>
      </p:sp>
    </p:spTree>
    <p:extLst>
      <p:ext uri="{BB962C8B-B14F-4D97-AF65-F5344CB8AC3E}">
        <p14:creationId xmlns:p14="http://schemas.microsoft.com/office/powerpoint/2010/main" val="81892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24</a:t>
            </a:fld>
            <a:endParaRPr lang="en-US"/>
          </a:p>
        </p:txBody>
      </p:sp>
    </p:spTree>
    <p:extLst>
      <p:ext uri="{BB962C8B-B14F-4D97-AF65-F5344CB8AC3E}">
        <p14:creationId xmlns:p14="http://schemas.microsoft.com/office/powerpoint/2010/main" val="2660173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MEO is used for navigation systems such as the GPS (Global Positioning System) rather</a:t>
            </a:r>
            <a:r>
              <a:rPr lang="en-US" baseline="0" dirty="0" smtClean="0"/>
              <a:t> than data communications.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25</a:t>
            </a:fld>
            <a:endParaRPr lang="en-US"/>
          </a:p>
        </p:txBody>
      </p:sp>
    </p:spTree>
    <p:extLst>
      <p:ext uri="{BB962C8B-B14F-4D97-AF65-F5344CB8AC3E}">
        <p14:creationId xmlns:p14="http://schemas.microsoft.com/office/powerpoint/2010/main" val="2179394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satellites are LEO, it does not take long for signals from the Earth</a:t>
            </a:r>
            <a:r>
              <a:rPr lang="en-US" baseline="0" dirty="0" smtClean="0"/>
              <a:t> to go up and down compared to GEO satellites.</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27</a:t>
            </a:fld>
            <a:endParaRPr lang="en-US"/>
          </a:p>
        </p:txBody>
      </p:sp>
    </p:spTree>
    <p:extLst>
      <p:ext uri="{BB962C8B-B14F-4D97-AF65-F5344CB8AC3E}">
        <p14:creationId xmlns:p14="http://schemas.microsoft.com/office/powerpoint/2010/main" val="162816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6</a:t>
            </a:fld>
            <a:endParaRPr lang="en-US"/>
          </a:p>
        </p:txBody>
      </p:sp>
    </p:spTree>
    <p:extLst>
      <p:ext uri="{BB962C8B-B14F-4D97-AF65-F5344CB8AC3E}">
        <p14:creationId xmlns:p14="http://schemas.microsoft.com/office/powerpoint/2010/main" val="4003838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29</a:t>
            </a:fld>
            <a:endParaRPr lang="en-US"/>
          </a:p>
        </p:txBody>
      </p:sp>
    </p:spTree>
    <p:extLst>
      <p:ext uri="{BB962C8B-B14F-4D97-AF65-F5344CB8AC3E}">
        <p14:creationId xmlns:p14="http://schemas.microsoft.com/office/powerpoint/2010/main" val="400383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Laptop from Cisco Icon library</a:t>
            </a:r>
          </a:p>
        </p:txBody>
      </p:sp>
      <p:sp>
        <p:nvSpPr>
          <p:cNvPr id="4" name="Slide Number Placeholder 3"/>
          <p:cNvSpPr>
            <a:spLocks noGrp="1"/>
          </p:cNvSpPr>
          <p:nvPr>
            <p:ph type="sldNum" sz="quarter" idx="10"/>
          </p:nvPr>
        </p:nvSpPr>
        <p:spPr/>
        <p:txBody>
          <a:bodyPr/>
          <a:lstStyle/>
          <a:p>
            <a:fld id="{565C2125-8E98-4A82-B6E0-5E01E26E3B83}" type="slidenum">
              <a:rPr lang="en-US" smtClean="0"/>
              <a:t>30</a:t>
            </a:fld>
            <a:endParaRPr lang="en-US"/>
          </a:p>
        </p:txBody>
      </p:sp>
    </p:spTree>
    <p:extLst>
      <p:ext uri="{BB962C8B-B14F-4D97-AF65-F5344CB8AC3E}">
        <p14:creationId xmlns:p14="http://schemas.microsoft.com/office/powerpoint/2010/main" val="3902712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derived from CN5E figures #2-23. </a:t>
            </a:r>
            <a:r>
              <a:rPr lang="en-US" dirty="0" smtClean="0"/>
              <a:t>Write “baseband” under NRZ.</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34</a:t>
            </a:fld>
            <a:endParaRPr lang="en-US"/>
          </a:p>
        </p:txBody>
      </p:sp>
    </p:spTree>
    <p:extLst>
      <p:ext uri="{BB962C8B-B14F-4D97-AF65-F5344CB8AC3E}">
        <p14:creationId xmlns:p14="http://schemas.microsoft.com/office/powerpoint/2010/main" val="29202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smtClean="0"/>
              <a:t>Кашњење</a:t>
            </a:r>
            <a:r>
              <a:rPr lang="sr-Cyrl-RS" baseline="0" dirty="0" smtClean="0"/>
              <a:t> је јако велико</a:t>
            </a:r>
            <a:r>
              <a:rPr lang="en-US" baseline="0" dirty="0" smtClean="0"/>
              <a:t>, </a:t>
            </a:r>
            <a:r>
              <a:rPr lang="sr-Cyrl-RS" baseline="0" dirty="0" smtClean="0"/>
              <a:t>иако је проток огроман. </a:t>
            </a:r>
          </a:p>
        </p:txBody>
      </p:sp>
      <p:sp>
        <p:nvSpPr>
          <p:cNvPr id="4" name="Slide Number Placeholder 3"/>
          <p:cNvSpPr>
            <a:spLocks noGrp="1"/>
          </p:cNvSpPr>
          <p:nvPr>
            <p:ph type="sldNum" sz="quarter" idx="10"/>
          </p:nvPr>
        </p:nvSpPr>
        <p:spPr/>
        <p:txBody>
          <a:bodyPr/>
          <a:lstStyle/>
          <a:p>
            <a:fld id="{01960F4C-99C2-46A6-97D7-8CE6D6780FA2}" type="slidenum">
              <a:rPr lang="sr-Latn-RS" smtClean="0"/>
              <a:t>8</a:t>
            </a:fld>
            <a:endParaRPr lang="sr-Latn-RS"/>
          </a:p>
        </p:txBody>
      </p:sp>
    </p:spTree>
    <p:extLst>
      <p:ext uri="{BB962C8B-B14F-4D97-AF65-F5344CB8AC3E}">
        <p14:creationId xmlns:p14="http://schemas.microsoft.com/office/powerpoint/2010/main" val="165810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Twist</a:t>
            </a:r>
            <a:r>
              <a:rPr lang="en-US" baseline="0" dirty="0" smtClean="0"/>
              <a:t>ed pair from CN5E slides 2#9</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9</a:t>
            </a:fld>
            <a:endParaRPr lang="en-US"/>
          </a:p>
        </p:txBody>
      </p:sp>
    </p:spTree>
    <p:extLst>
      <p:ext uri="{BB962C8B-B14F-4D97-AF65-F5344CB8AC3E}">
        <p14:creationId xmlns:p14="http://schemas.microsoft.com/office/powerpoint/2010/main" val="103042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Coaxial cable from CN5E slides #2-11</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10</a:t>
            </a:fld>
            <a:endParaRPr lang="en-US"/>
          </a:p>
        </p:txBody>
      </p:sp>
    </p:spTree>
    <p:extLst>
      <p:ext uri="{BB962C8B-B14F-4D97-AF65-F5344CB8AC3E}">
        <p14:creationId xmlns:p14="http://schemas.microsoft.com/office/powerpoint/2010/main" val="103042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horrible because it carries power signals at the same time and the wiring was not designed for data communications, e.g., it is not tightly twisted like twisted pair, and its electrical properties change as devices that are plugged in turn on and off. But it is convenient because it is already installed and many devices are plugged in to get power, so people are starting to use it.</a:t>
            </a:r>
          </a:p>
        </p:txBody>
      </p:sp>
      <p:sp>
        <p:nvSpPr>
          <p:cNvPr id="4" name="Slide Number Placeholder 3"/>
          <p:cNvSpPr>
            <a:spLocks noGrp="1"/>
          </p:cNvSpPr>
          <p:nvPr>
            <p:ph type="sldNum" sz="quarter" idx="10"/>
          </p:nvPr>
        </p:nvSpPr>
        <p:spPr/>
        <p:txBody>
          <a:bodyPr/>
          <a:lstStyle/>
          <a:p>
            <a:fld id="{0EBE0103-1A5B-4233-AC41-A926E2CF052E}" type="slidenum">
              <a:rPr lang="en-US" smtClean="0"/>
              <a:pPr/>
              <a:t>11</a:t>
            </a:fld>
            <a:endParaRPr lang="en-US"/>
          </a:p>
        </p:txBody>
      </p:sp>
    </p:spTree>
    <p:extLst>
      <p:ext uri="{BB962C8B-B14F-4D97-AF65-F5344CB8AC3E}">
        <p14:creationId xmlns:p14="http://schemas.microsoft.com/office/powerpoint/2010/main" val="279992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Flashlight from openclipart.org</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12</a:t>
            </a:fld>
            <a:endParaRPr lang="en-US"/>
          </a:p>
        </p:txBody>
      </p:sp>
    </p:spTree>
    <p:extLst>
      <p:ext uri="{BB962C8B-B14F-4D97-AF65-F5344CB8AC3E}">
        <p14:creationId xmlns:p14="http://schemas.microsoft.com/office/powerpoint/2010/main" val="150158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from CN5E</a:t>
            </a:r>
            <a:r>
              <a:rPr lang="en-US" baseline="0" dirty="0" smtClean="0"/>
              <a:t> slides #2-13</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13</a:t>
            </a:fld>
            <a:endParaRPr lang="en-US"/>
          </a:p>
        </p:txBody>
      </p:sp>
    </p:spTree>
    <p:extLst>
      <p:ext uri="{BB962C8B-B14F-4D97-AF65-F5344CB8AC3E}">
        <p14:creationId xmlns:p14="http://schemas.microsoft.com/office/powerpoint/2010/main" val="370594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from CN5E</a:t>
            </a:r>
            <a:r>
              <a:rPr lang="en-US" baseline="0" dirty="0" smtClean="0"/>
              <a:t> slides #2-13</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14</a:t>
            </a:fld>
            <a:endParaRPr lang="en-US"/>
          </a:p>
        </p:txBody>
      </p:sp>
    </p:spTree>
    <p:extLst>
      <p:ext uri="{BB962C8B-B14F-4D97-AF65-F5344CB8AC3E}">
        <p14:creationId xmlns:p14="http://schemas.microsoft.com/office/powerpoint/2010/main" val="332525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09629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79348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113413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9400"/>
            <a:ext cx="11582400" cy="1143000"/>
          </a:xfrm>
        </p:spPr>
        <p:txBody>
          <a:bodyPr>
            <a:normAutofit/>
          </a:bodyPr>
          <a:lstStyle>
            <a:lvl1pPr>
              <a:defRPr sz="5867"/>
            </a:lvl1pPr>
          </a:lstStyle>
          <a:p>
            <a:r>
              <a:rPr lang="en-US" dirty="0" smtClean="0"/>
              <a:t>Introduction to Computer Networks</a:t>
            </a:r>
            <a:endParaRPr lang="en-US" dirty="0"/>
          </a:p>
        </p:txBody>
      </p:sp>
      <p:sp>
        <p:nvSpPr>
          <p:cNvPr id="7" name="Text Placeholder 6"/>
          <p:cNvSpPr>
            <a:spLocks noGrp="1"/>
          </p:cNvSpPr>
          <p:nvPr>
            <p:ph type="body" sz="quarter" idx="12"/>
          </p:nvPr>
        </p:nvSpPr>
        <p:spPr>
          <a:xfrm>
            <a:off x="914400" y="2209800"/>
            <a:ext cx="7010400" cy="2032000"/>
          </a:xfrm>
        </p:spPr>
        <p:txBody>
          <a:bodyPr/>
          <a:lstStyle>
            <a:lvl1pPr marL="0" indent="0">
              <a:buFontTx/>
              <a:buNone/>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a:xfrm>
            <a:off x="8610600" y="6356350"/>
            <a:ext cx="2743200" cy="365125"/>
          </a:xfrm>
        </p:spPr>
        <p:txBody>
          <a:bodyPr/>
          <a:lstStyle/>
          <a:p>
            <a:fld id="{E7CA9478-788D-42C7-BC35-88005760C6DD}" type="slidenum">
              <a:rPr lang="en-US" smtClean="0"/>
              <a:t>‹#›</a:t>
            </a:fld>
            <a:endParaRPr lang="en-US"/>
          </a:p>
        </p:txBody>
      </p:sp>
    </p:spTree>
    <p:extLst>
      <p:ext uri="{BB962C8B-B14F-4D97-AF65-F5344CB8AC3E}">
        <p14:creationId xmlns:p14="http://schemas.microsoft.com/office/powerpoint/2010/main" val="213976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7CA9478-788D-42C7-BC35-88005760C6DD}" type="slidenum">
              <a:rPr lang="en-US" smtClean="0"/>
              <a:t>‹#›</a:t>
            </a:fld>
            <a:endParaRPr lang="en-US"/>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Text Placeholder 6"/>
          <p:cNvSpPr>
            <a:spLocks noGrp="1"/>
          </p:cNvSpPr>
          <p:nvPr>
            <p:ph type="body" sz="quarter" idx="12"/>
          </p:nvPr>
        </p:nvSpPr>
        <p:spPr>
          <a:xfrm>
            <a:off x="304800" y="1701800"/>
            <a:ext cx="7620000" cy="44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264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7CA9478-788D-42C7-BC35-88005760C6DD}" type="slidenum">
              <a:rPr lang="en-US" smtClean="0"/>
              <a:t>‹#›</a:t>
            </a:fld>
            <a:endParaRPr lang="en-US"/>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Text Placeholder 6"/>
          <p:cNvSpPr>
            <a:spLocks noGrp="1"/>
          </p:cNvSpPr>
          <p:nvPr>
            <p:ph type="body" sz="quarter" idx="12"/>
          </p:nvPr>
        </p:nvSpPr>
        <p:spPr>
          <a:xfrm>
            <a:off x="304800" y="1397000"/>
            <a:ext cx="7620000" cy="477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179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sr-Latn-R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r-Latn-RS" dirty="0"/>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38699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91495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endParaRPr lang="sr-Latn-RS"/>
          </a:p>
        </p:txBody>
      </p:sp>
      <p:sp>
        <p:nvSpPr>
          <p:cNvPr id="6" name="Footer Placeholder 5"/>
          <p:cNvSpPr>
            <a:spLocks noGrp="1"/>
          </p:cNvSpPr>
          <p:nvPr>
            <p:ph type="ftr" sz="quarter" idx="11"/>
          </p:nvPr>
        </p:nvSpPr>
        <p:spPr/>
        <p:txBody>
          <a:bodyPr/>
          <a:lstStyle/>
          <a:p>
            <a:endParaRPr lang="en-US" dirty="0" smtClean="0"/>
          </a:p>
        </p:txBody>
      </p:sp>
      <p:sp>
        <p:nvSpPr>
          <p:cNvPr id="7" name="Slide Number Placeholder 6"/>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386411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endParaRPr lang="sr-Latn-RS"/>
          </a:p>
        </p:txBody>
      </p:sp>
      <p:sp>
        <p:nvSpPr>
          <p:cNvPr id="8" name="Footer Placeholder 7"/>
          <p:cNvSpPr>
            <a:spLocks noGrp="1"/>
          </p:cNvSpPr>
          <p:nvPr>
            <p:ph type="ftr" sz="quarter" idx="11"/>
          </p:nvPr>
        </p:nvSpPr>
        <p:spPr/>
        <p:txBody>
          <a:bodyPr/>
          <a:lstStyle/>
          <a:p>
            <a:endParaRPr lang="en-US" dirty="0" smtClean="0"/>
          </a:p>
        </p:txBody>
      </p:sp>
      <p:sp>
        <p:nvSpPr>
          <p:cNvPr id="9" name="Slide Number Placeholder 8"/>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19533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endParaRPr lang="sr-Latn-RS"/>
          </a:p>
        </p:txBody>
      </p:sp>
      <p:sp>
        <p:nvSpPr>
          <p:cNvPr id="4" name="Footer Placeholder 3"/>
          <p:cNvSpPr>
            <a:spLocks noGrp="1"/>
          </p:cNvSpPr>
          <p:nvPr>
            <p:ph type="ftr" sz="quarter" idx="11"/>
          </p:nvPr>
        </p:nvSpPr>
        <p:spPr/>
        <p:txBody>
          <a:bodyPr/>
          <a:lstStyle/>
          <a:p>
            <a:endParaRPr lang="en-US" dirty="0" smtClean="0"/>
          </a:p>
        </p:txBody>
      </p:sp>
      <p:sp>
        <p:nvSpPr>
          <p:cNvPr id="5" name="Slide Number Placeholder 4"/>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46307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r-Latn-RS"/>
          </a:p>
        </p:txBody>
      </p:sp>
      <p:sp>
        <p:nvSpPr>
          <p:cNvPr id="3" name="Footer Placeholder 2"/>
          <p:cNvSpPr>
            <a:spLocks noGrp="1"/>
          </p:cNvSpPr>
          <p:nvPr>
            <p:ph type="ftr" sz="quarter" idx="11"/>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40624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sr-Latn-RS"/>
          </a:p>
        </p:txBody>
      </p:sp>
      <p:sp>
        <p:nvSpPr>
          <p:cNvPr id="6" name="Footer Placeholder 5"/>
          <p:cNvSpPr>
            <a:spLocks noGrp="1"/>
          </p:cNvSpPr>
          <p:nvPr>
            <p:ph type="ftr" sz="quarter" idx="11"/>
          </p:nvPr>
        </p:nvSpPr>
        <p:spPr/>
        <p:txBody>
          <a:bodyPr/>
          <a:lstStyle/>
          <a:p>
            <a:endParaRPr lang="en-US" dirty="0" smtClean="0"/>
          </a:p>
        </p:txBody>
      </p:sp>
      <p:sp>
        <p:nvSpPr>
          <p:cNvPr id="7" name="Slide Number Placeholder 6"/>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303714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69131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sr-Latn-R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C1225-ADCC-464A-9CFC-236159A2E701}" type="slidenum">
              <a:rPr lang="sr-Latn-RS" smtClean="0"/>
              <a:t>‹#›</a:t>
            </a:fld>
            <a:endParaRPr lang="sr-Latn-RS"/>
          </a:p>
        </p:txBody>
      </p:sp>
    </p:spTree>
    <p:extLst>
      <p:ext uri="{BB962C8B-B14F-4D97-AF65-F5344CB8AC3E}">
        <p14:creationId xmlns:p14="http://schemas.microsoft.com/office/powerpoint/2010/main" val="6847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eksandar.kartelj@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355" y="1122363"/>
            <a:ext cx="11171207" cy="2387600"/>
          </a:xfrm>
        </p:spPr>
        <p:txBody>
          <a:bodyPr>
            <a:normAutofit/>
          </a:bodyPr>
          <a:lstStyle/>
          <a:p>
            <a:r>
              <a:rPr lang="sr-Cyrl-RS" dirty="0" smtClean="0">
                <a:solidFill>
                  <a:schemeClr val="tx1"/>
                </a:solidFill>
              </a:rPr>
              <a:t>Оперативни системи и </a:t>
            </a:r>
            <a:r>
              <a:rPr lang="sr-Cyrl-RS" b="1" dirty="0" smtClean="0">
                <a:solidFill>
                  <a:srgbClr val="FF0000"/>
                </a:solidFill>
              </a:rPr>
              <a:t>Рачунарске мреже</a:t>
            </a:r>
            <a:r>
              <a:rPr lang="sr-Cyrl-RS" dirty="0" smtClean="0"/>
              <a:t/>
            </a:r>
            <a:br>
              <a:rPr lang="sr-Cyrl-RS" dirty="0" smtClean="0"/>
            </a:br>
            <a:endParaRPr lang="sr-Latn-RS" sz="2200" dirty="0"/>
          </a:p>
        </p:txBody>
      </p:sp>
      <p:sp>
        <p:nvSpPr>
          <p:cNvPr id="3" name="Subtitle 2"/>
          <p:cNvSpPr>
            <a:spLocks noGrp="1"/>
          </p:cNvSpPr>
          <p:nvPr>
            <p:ph type="subTitle" idx="1"/>
          </p:nvPr>
        </p:nvSpPr>
        <p:spPr/>
        <p:txBody>
          <a:bodyPr/>
          <a:lstStyle/>
          <a:p>
            <a:r>
              <a:rPr lang="sr-Cyrl-RS" dirty="0" smtClean="0"/>
              <a:t>Александар Картељ</a:t>
            </a:r>
          </a:p>
          <a:p>
            <a:r>
              <a:rPr lang="sr-Latn-RS" smtClean="0">
                <a:hlinkClick r:id="rId2"/>
              </a:rPr>
              <a:t>aleksandar.kartelj</a:t>
            </a:r>
            <a:r>
              <a:rPr lang="en-US" dirty="0" smtClean="0">
                <a:hlinkClick r:id="rId2"/>
              </a:rPr>
              <a:t>@gmail.com</a:t>
            </a:r>
            <a:endParaRPr lang="en-US" dirty="0" smtClean="0"/>
          </a:p>
          <a:p>
            <a:r>
              <a:rPr lang="sr-Cyrl-RS" dirty="0" smtClean="0"/>
              <a:t>Рачунарска гимназија</a:t>
            </a:r>
          </a:p>
          <a:p>
            <a:endParaRPr lang="en-US" dirty="0" smtClean="0"/>
          </a:p>
          <a:p>
            <a:endParaRPr lang="en-US" dirty="0"/>
          </a:p>
          <a:p>
            <a:endParaRPr lang="sr-Latn-RS" dirty="0"/>
          </a:p>
        </p:txBody>
      </p:sp>
      <p:sp>
        <p:nvSpPr>
          <p:cNvPr id="4" name="Text Placeholder 4"/>
          <p:cNvSpPr txBox="1">
            <a:spLocks/>
          </p:cNvSpPr>
          <p:nvPr/>
        </p:nvSpPr>
        <p:spPr>
          <a:xfrm>
            <a:off x="838200" y="5115674"/>
            <a:ext cx="10515600" cy="1423148"/>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r-Cyrl-RS" dirty="0" smtClean="0"/>
              <a:t>Наставни материјали су преузети од: </a:t>
            </a:r>
            <a:r>
              <a:rPr lang="en-US" dirty="0" smtClean="0"/>
              <a:t>TANENBAUM, ANDREW S.; WETHERALL, DAVID J., COMPUTER NETWORKS, 5th Edition, © 2011</a:t>
            </a:r>
            <a:endParaRPr lang="sr-Cyrl-RS" dirty="0" smtClean="0"/>
          </a:p>
          <a:p>
            <a:r>
              <a:rPr lang="sr-Cyrl-RS" dirty="0" smtClean="0"/>
              <a:t>и прилагођени настави на Математичком факултету, Универзитета у Београду. </a:t>
            </a:r>
          </a:p>
          <a:p>
            <a:endParaRPr lang="sr-Cyrl-RS" dirty="0" smtClean="0"/>
          </a:p>
          <a:p>
            <a:r>
              <a:rPr lang="en-US" dirty="0" smtClean="0"/>
              <a:t>Slide material from: </a:t>
            </a:r>
            <a:r>
              <a:rPr lang="sr-Cyrl-RS" dirty="0" smtClean="0"/>
              <a:t> </a:t>
            </a:r>
            <a:r>
              <a:rPr lang="en-US" dirty="0" smtClean="0"/>
              <a:t>TANENBAUM, ANDREW S.; WETHERALL, DAVID J., COMPUTER NETWORKS, 5th Edition, © 2011. </a:t>
            </a:r>
            <a:endParaRPr lang="sr-Cyrl-RS" dirty="0" smtClean="0"/>
          </a:p>
          <a:p>
            <a:r>
              <a:rPr lang="en-US" dirty="0" smtClean="0"/>
              <a:t>Electronically reproduced by permission of Pearson Education, Inc., Upper Saddle River, New Jersey</a:t>
            </a:r>
          </a:p>
          <a:p>
            <a:endParaRPr lang="sr-Latn-RS" dirty="0"/>
          </a:p>
        </p:txBody>
      </p:sp>
    </p:spTree>
    <p:extLst>
      <p:ext uri="{BB962C8B-B14F-4D97-AF65-F5344CB8AC3E}">
        <p14:creationId xmlns:p14="http://schemas.microsoft.com/office/powerpoint/2010/main" val="140037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Жичани</a:t>
            </a:r>
            <a:r>
              <a:rPr lang="en-US" dirty="0" smtClean="0"/>
              <a:t> – </a:t>
            </a:r>
            <a:r>
              <a:rPr lang="sr-Cyrl-RS" dirty="0"/>
              <a:t>к</a:t>
            </a:r>
            <a:r>
              <a:rPr lang="sr-Cyrl-RS" dirty="0" smtClean="0"/>
              <a:t>оаксијални кабл</a:t>
            </a:r>
            <a:endParaRPr lang="en-US" dirty="0"/>
          </a:p>
        </p:txBody>
      </p:sp>
      <p:sp>
        <p:nvSpPr>
          <p:cNvPr id="13" name="Text Placeholder 12"/>
          <p:cNvSpPr>
            <a:spLocks noGrp="1"/>
          </p:cNvSpPr>
          <p:nvPr>
            <p:ph idx="1"/>
          </p:nvPr>
        </p:nvSpPr>
        <p:spPr>
          <a:xfrm>
            <a:off x="516367" y="1825625"/>
            <a:ext cx="11456894" cy="4351338"/>
          </a:xfrm>
        </p:spPr>
        <p:txBody>
          <a:bodyPr>
            <a:normAutofit/>
          </a:bodyPr>
          <a:lstStyle/>
          <a:p>
            <a:r>
              <a:rPr lang="sr-Cyrl-RS" sz="3733" dirty="0" smtClean="0"/>
              <a:t>Такође чест. Боља заштита даје и боље перформансе</a:t>
            </a:r>
            <a:endParaRPr lang="en-US" sz="3733" dirty="0"/>
          </a:p>
          <a:p>
            <a:endParaRPr lang="en-US" sz="3733" dirty="0"/>
          </a:p>
          <a:p>
            <a:endParaRPr lang="en-US" sz="3733" dirty="0"/>
          </a:p>
          <a:p>
            <a:endParaRPr lang="en-US" sz="3733" dirty="0"/>
          </a:p>
          <a:p>
            <a:endParaRPr lang="sr-Cyrl-RS" sz="3733" dirty="0" smtClean="0"/>
          </a:p>
          <a:p>
            <a:r>
              <a:rPr lang="sr-Cyrl-RS" sz="3733" dirty="0" smtClean="0"/>
              <a:t>Други типови жица такође могу да преносе податке, нпр. електричне жице за провођење струје.</a:t>
            </a:r>
            <a:endParaRPr lang="en-US" sz="3200" dirty="0"/>
          </a:p>
        </p:txBody>
      </p:sp>
      <p:pic>
        <p:nvPicPr>
          <p:cNvPr id="15" name="Picture 2"/>
          <p:cNvPicPr>
            <a:picLocks noChangeAspect="1" noChangeArrowheads="1"/>
          </p:cNvPicPr>
          <p:nvPr/>
        </p:nvPicPr>
        <p:blipFill>
          <a:blip r:embed="rId3" cstate="print"/>
          <a:srcRect/>
          <a:stretch>
            <a:fillRect/>
          </a:stretch>
        </p:blipFill>
        <p:spPr bwMode="auto">
          <a:xfrm>
            <a:off x="951455" y="2393837"/>
            <a:ext cx="9781117" cy="234998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B2C1225-ADCC-464A-9CFC-236159A2E701}" type="slidenum">
              <a:rPr lang="sr-Latn-RS" smtClean="0"/>
              <a:t>10</a:t>
            </a:fld>
            <a:endParaRPr lang="sr-Latn-RS"/>
          </a:p>
        </p:txBody>
      </p:sp>
    </p:spTree>
    <p:extLst>
      <p:ext uri="{BB962C8B-B14F-4D97-AF65-F5344CB8AC3E}">
        <p14:creationId xmlns:p14="http://schemas.microsoft.com/office/powerpoint/2010/main" val="242644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sr-Cyrl-RS" dirty="0" smtClean="0"/>
              <a:t>Жичани – инсталације за пренос струје</a:t>
            </a:r>
            <a:endParaRPr lang="en-US" dirty="0" smtClean="0"/>
          </a:p>
        </p:txBody>
      </p:sp>
      <p:sp>
        <p:nvSpPr>
          <p:cNvPr id="18435" name="Rectangle 3"/>
          <p:cNvSpPr>
            <a:spLocks noGrp="1" noChangeArrowheads="1"/>
          </p:cNvSpPr>
          <p:nvPr>
            <p:ph idx="4294967295"/>
          </p:nvPr>
        </p:nvSpPr>
        <p:spPr>
          <a:xfrm>
            <a:off x="1409252" y="1610714"/>
            <a:ext cx="8819361" cy="4600081"/>
          </a:xfrm>
          <a:prstGeom prst="rect">
            <a:avLst/>
          </a:prstGeom>
        </p:spPr>
        <p:txBody>
          <a:bodyPr/>
          <a:lstStyle/>
          <a:p>
            <a:r>
              <a:rPr lang="sr-Cyrl-RS" dirty="0" smtClean="0"/>
              <a:t>Практичне за употребу (већ постоје)</a:t>
            </a:r>
          </a:p>
          <a:p>
            <a:r>
              <a:rPr lang="sr-Cyrl-RS" dirty="0"/>
              <a:t>Ј</a:t>
            </a:r>
            <a:r>
              <a:rPr lang="sr-Cyrl-RS" dirty="0" smtClean="0"/>
              <a:t>ако лоше карактеристике преноса </a:t>
            </a:r>
            <a:br>
              <a:rPr lang="sr-Cyrl-RS" dirty="0" smtClean="0"/>
            </a:br>
            <a:r>
              <a:rPr lang="sr-Cyrl-RS" dirty="0" smtClean="0"/>
              <a:t>(нису дизајниране за то)</a:t>
            </a:r>
            <a:endParaRPr lang="en-US" dirty="0" smtClean="0"/>
          </a:p>
        </p:txBody>
      </p:sp>
      <p:pic>
        <p:nvPicPr>
          <p:cNvPr id="18436" name="Picture 2"/>
          <p:cNvPicPr>
            <a:picLocks noChangeAspect="1" noChangeArrowheads="1"/>
          </p:cNvPicPr>
          <p:nvPr/>
        </p:nvPicPr>
        <p:blipFill>
          <a:blip r:embed="rId3" cstate="print"/>
          <a:srcRect/>
          <a:stretch>
            <a:fillRect/>
          </a:stretch>
        </p:blipFill>
        <p:spPr bwMode="auto">
          <a:xfrm>
            <a:off x="1754138" y="3297331"/>
            <a:ext cx="8129588" cy="232015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11</a:t>
            </a:fld>
            <a:endParaRPr lang="en-US"/>
          </a:p>
        </p:txBody>
      </p:sp>
    </p:spTree>
    <p:extLst>
      <p:ext uri="{BB962C8B-B14F-4D97-AF65-F5344CB8AC3E}">
        <p14:creationId xmlns:p14="http://schemas.microsoft.com/office/powerpoint/2010/main" val="187898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Оптика</a:t>
            </a:r>
            <a:endParaRPr lang="en-US" dirty="0"/>
          </a:p>
        </p:txBody>
      </p:sp>
      <p:sp>
        <p:nvSpPr>
          <p:cNvPr id="7" name="Text Placeholder 6"/>
          <p:cNvSpPr>
            <a:spLocks noGrp="1"/>
          </p:cNvSpPr>
          <p:nvPr>
            <p:ph type="body" sz="quarter" idx="12"/>
          </p:nvPr>
        </p:nvSpPr>
        <p:spPr>
          <a:xfrm>
            <a:off x="533346" y="1459091"/>
            <a:ext cx="8437933" cy="4775200"/>
          </a:xfrm>
        </p:spPr>
        <p:txBody>
          <a:bodyPr>
            <a:normAutofit/>
          </a:bodyPr>
          <a:lstStyle/>
          <a:p>
            <a:r>
              <a:rPr lang="sr-Cyrl-RS" sz="3733" dirty="0" smtClean="0"/>
              <a:t>Дугачка, танка и чиста влакна стакла</a:t>
            </a:r>
            <a:endParaRPr lang="en-US" sz="3733" dirty="0"/>
          </a:p>
          <a:p>
            <a:pPr lvl="1"/>
            <a:r>
              <a:rPr lang="sr-Cyrl-RS" sz="3200" dirty="0" smtClean="0"/>
              <a:t>Огроман проток</a:t>
            </a:r>
            <a:r>
              <a:rPr lang="en-US" sz="3200" dirty="0" smtClean="0"/>
              <a:t> </a:t>
            </a:r>
            <a:r>
              <a:rPr lang="sr-Cyrl-RS" sz="3200" dirty="0" smtClean="0"/>
              <a:t>због опсега фреквенција</a:t>
            </a:r>
            <a:endParaRPr lang="sr-Cyrl-RS" sz="3200" dirty="0"/>
          </a:p>
          <a:p>
            <a:pPr lvl="1"/>
            <a:r>
              <a:rPr lang="sr-Cyrl-RS" sz="3200" dirty="0" smtClean="0"/>
              <a:t>Велике удаљености због малог слабљења</a:t>
            </a:r>
            <a:endParaRPr lang="en-US" sz="3200" dirty="0"/>
          </a:p>
          <a:p>
            <a:pPr lvl="1"/>
            <a:endParaRPr lang="en-US" sz="3200" dirty="0" smtClean="0"/>
          </a:p>
        </p:txBody>
      </p:sp>
      <p:pic>
        <p:nvPicPr>
          <p:cNvPr id="9" name="Picture 8" descr="Machovka_Torch.png"/>
          <p:cNvPicPr>
            <a:picLocks noChangeAspect="1"/>
          </p:cNvPicPr>
          <p:nvPr/>
        </p:nvPicPr>
        <p:blipFill>
          <a:blip r:embed="rId3" cstate="print"/>
          <a:stretch>
            <a:fillRect/>
          </a:stretch>
        </p:blipFill>
        <p:spPr>
          <a:xfrm>
            <a:off x="1157633" y="3870492"/>
            <a:ext cx="1270211" cy="498557"/>
          </a:xfrm>
          <a:prstGeom prst="rect">
            <a:avLst/>
          </a:prstGeom>
        </p:spPr>
      </p:pic>
      <p:sp>
        <p:nvSpPr>
          <p:cNvPr id="11" name="TextBox 10"/>
          <p:cNvSpPr txBox="1"/>
          <p:nvPr/>
        </p:nvSpPr>
        <p:spPr>
          <a:xfrm>
            <a:off x="1066240" y="4725882"/>
            <a:ext cx="1928300" cy="1323632"/>
          </a:xfrm>
          <a:prstGeom prst="rect">
            <a:avLst/>
          </a:prstGeom>
          <a:noFill/>
        </p:spPr>
        <p:txBody>
          <a:bodyPr wrap="square" rtlCol="0">
            <a:spAutoFit/>
          </a:bodyPr>
          <a:lstStyle/>
          <a:p>
            <a:pPr algn="ctr" eaLnBrk="1" hangingPunct="1"/>
            <a:r>
              <a:rPr lang="sr-Cyrl-RS" sz="2667" dirty="0" smtClean="0">
                <a:solidFill>
                  <a:prstClr val="black"/>
                </a:solidFill>
                <a:cs typeface="Arial" charset="0"/>
              </a:rPr>
              <a:t>Извор светлости</a:t>
            </a:r>
            <a:endParaRPr lang="en-US" sz="2667" dirty="0">
              <a:solidFill>
                <a:prstClr val="black"/>
              </a:solidFill>
              <a:cs typeface="Arial" charset="0"/>
            </a:endParaRPr>
          </a:p>
          <a:p>
            <a:pPr algn="ctr" eaLnBrk="1" hangingPunct="1"/>
            <a:r>
              <a:rPr lang="en-US" sz="2667" dirty="0">
                <a:solidFill>
                  <a:prstClr val="black"/>
                </a:solidFill>
                <a:cs typeface="Arial" charset="0"/>
              </a:rPr>
              <a:t>(LED, </a:t>
            </a:r>
            <a:r>
              <a:rPr lang="sr-Cyrl-RS" sz="2667" dirty="0" smtClean="0">
                <a:solidFill>
                  <a:prstClr val="black"/>
                </a:solidFill>
                <a:cs typeface="Arial" charset="0"/>
              </a:rPr>
              <a:t>ласер</a:t>
            </a:r>
            <a:r>
              <a:rPr lang="en-US" sz="2667" dirty="0" smtClean="0">
                <a:solidFill>
                  <a:prstClr val="black"/>
                </a:solidFill>
                <a:cs typeface="Arial" charset="0"/>
              </a:rPr>
              <a:t>)</a:t>
            </a:r>
            <a:endParaRPr lang="en-US" sz="2667" dirty="0">
              <a:solidFill>
                <a:prstClr val="black"/>
              </a:solidFill>
              <a:cs typeface="Arial" charset="0"/>
            </a:endParaRPr>
          </a:p>
        </p:txBody>
      </p:sp>
      <p:sp>
        <p:nvSpPr>
          <p:cNvPr id="13" name="TextBox 12"/>
          <p:cNvSpPr txBox="1"/>
          <p:nvPr/>
        </p:nvSpPr>
        <p:spPr>
          <a:xfrm>
            <a:off x="6509884" y="4729099"/>
            <a:ext cx="2269552" cy="913199"/>
          </a:xfrm>
          <a:prstGeom prst="rect">
            <a:avLst/>
          </a:prstGeom>
          <a:noFill/>
        </p:spPr>
        <p:txBody>
          <a:bodyPr wrap="square" rtlCol="0">
            <a:spAutoFit/>
          </a:bodyPr>
          <a:lstStyle/>
          <a:p>
            <a:pPr algn="ctr" eaLnBrk="1" hangingPunct="1"/>
            <a:r>
              <a:rPr lang="sr-Cyrl-RS" sz="2667" dirty="0" smtClean="0">
                <a:solidFill>
                  <a:prstClr val="black"/>
                </a:solidFill>
                <a:cs typeface="Arial" charset="0"/>
              </a:rPr>
              <a:t>Фото-детектор</a:t>
            </a:r>
            <a:endParaRPr lang="en-US" sz="2667" dirty="0">
              <a:solidFill>
                <a:prstClr val="black"/>
              </a:solidFill>
              <a:cs typeface="Arial" charset="0"/>
            </a:endParaRPr>
          </a:p>
        </p:txBody>
      </p:sp>
      <p:sp>
        <p:nvSpPr>
          <p:cNvPr id="15" name="TextBox 14"/>
          <p:cNvSpPr txBox="1"/>
          <p:nvPr/>
        </p:nvSpPr>
        <p:spPr>
          <a:xfrm>
            <a:off x="3089836" y="4725882"/>
            <a:ext cx="3475469" cy="1323632"/>
          </a:xfrm>
          <a:prstGeom prst="rect">
            <a:avLst/>
          </a:prstGeom>
          <a:noFill/>
        </p:spPr>
        <p:txBody>
          <a:bodyPr wrap="square" rtlCol="0">
            <a:spAutoFit/>
          </a:bodyPr>
          <a:lstStyle/>
          <a:p>
            <a:pPr algn="ctr" eaLnBrk="1" hangingPunct="1"/>
            <a:r>
              <a:rPr lang="sr-Cyrl-RS" sz="2667" dirty="0" smtClean="0">
                <a:solidFill>
                  <a:prstClr val="black"/>
                </a:solidFill>
                <a:cs typeface="Arial" charset="0"/>
              </a:rPr>
              <a:t>Светло је заробљено унутрашњим рефексијама</a:t>
            </a:r>
            <a:endParaRPr lang="en-US" sz="2667" dirty="0">
              <a:solidFill>
                <a:prstClr val="black"/>
              </a:solidFill>
              <a:cs typeface="Arial" charset="0"/>
            </a:endParaRPr>
          </a:p>
        </p:txBody>
      </p:sp>
      <p:cxnSp>
        <p:nvCxnSpPr>
          <p:cNvPr id="12" name="Straight Arrow Connector 11"/>
          <p:cNvCxnSpPr/>
          <p:nvPr/>
        </p:nvCxnSpPr>
        <p:spPr>
          <a:xfrm rot="16200000" flipV="1">
            <a:off x="1734252" y="4652020"/>
            <a:ext cx="403181" cy="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7395966" y="4653625"/>
            <a:ext cx="403181" cy="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4526866" y="4652020"/>
            <a:ext cx="403181" cy="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57057" y="4130426"/>
            <a:ext cx="4624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eyes, eye, green, part, human, cartoon, body, lids"/>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t="28068" b="28587"/>
          <a:stretch/>
        </p:blipFill>
        <p:spPr bwMode="auto">
          <a:xfrm>
            <a:off x="7018671" y="3855711"/>
            <a:ext cx="1218413" cy="5281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699436" y="3005866"/>
            <a:ext cx="3475469" cy="502766"/>
          </a:xfrm>
          <a:prstGeom prst="rect">
            <a:avLst/>
          </a:prstGeom>
          <a:noFill/>
        </p:spPr>
        <p:txBody>
          <a:bodyPr wrap="square" rtlCol="0">
            <a:spAutoFit/>
          </a:bodyPr>
          <a:lstStyle/>
          <a:p>
            <a:pPr algn="ctr" eaLnBrk="1" hangingPunct="1"/>
            <a:r>
              <a:rPr lang="sr-Cyrl-RS" sz="2667" dirty="0" smtClean="0">
                <a:solidFill>
                  <a:prstClr val="black"/>
                </a:solidFill>
                <a:cs typeface="Arial" charset="0"/>
              </a:rPr>
              <a:t>Оптичко влакно</a:t>
            </a:r>
            <a:endParaRPr lang="en-US" sz="2667" dirty="0">
              <a:solidFill>
                <a:prstClr val="black"/>
              </a:solidFill>
              <a:cs typeface="Arial" charset="0"/>
            </a:endParaRPr>
          </a:p>
        </p:txBody>
      </p:sp>
      <p:cxnSp>
        <p:nvCxnSpPr>
          <p:cNvPr id="26" name="Straight Arrow Connector 25"/>
          <p:cNvCxnSpPr/>
          <p:nvPr/>
        </p:nvCxnSpPr>
        <p:spPr>
          <a:xfrm flipH="1">
            <a:off x="4105836" y="3336146"/>
            <a:ext cx="406608" cy="392211"/>
          </a:xfrm>
          <a:prstGeom prst="straightConnector1">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120" name="Group 5119"/>
          <p:cNvGrpSpPr/>
          <p:nvPr/>
        </p:nvGrpSpPr>
        <p:grpSpPr>
          <a:xfrm>
            <a:off x="2862589" y="3850780"/>
            <a:ext cx="3731943" cy="537980"/>
            <a:chOff x="72656" y="3711132"/>
            <a:chExt cx="8309345" cy="1299018"/>
          </a:xfrm>
        </p:grpSpPr>
        <p:sp>
          <p:nvSpPr>
            <p:cNvPr id="28" name="Rectangle 27"/>
            <p:cNvSpPr/>
            <p:nvPr/>
          </p:nvSpPr>
          <p:spPr>
            <a:xfrm>
              <a:off x="92601" y="3721902"/>
              <a:ext cx="8289400" cy="1281049"/>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30"/>
            <p:cNvSpPr/>
            <p:nvPr/>
          </p:nvSpPr>
          <p:spPr>
            <a:xfrm>
              <a:off x="72656" y="3711132"/>
              <a:ext cx="8291860" cy="1299018"/>
            </a:xfrm>
            <a:custGeom>
              <a:avLst/>
              <a:gdLst>
                <a:gd name="connsiteX0" fmla="*/ 0 w 6643992"/>
                <a:gd name="connsiteY0" fmla="*/ 476656 h 1040860"/>
                <a:gd name="connsiteX1" fmla="*/ 807396 w 6643992"/>
                <a:gd name="connsiteY1" fmla="*/ 0 h 1040860"/>
                <a:gd name="connsiteX2" fmla="*/ 1916349 w 6643992"/>
                <a:gd name="connsiteY2" fmla="*/ 1040860 h 1040860"/>
                <a:gd name="connsiteX3" fmla="*/ 3210128 w 6643992"/>
                <a:gd name="connsiteY3" fmla="*/ 0 h 1040860"/>
                <a:gd name="connsiteX4" fmla="*/ 4679004 w 6643992"/>
                <a:gd name="connsiteY4" fmla="*/ 1031132 h 1040860"/>
                <a:gd name="connsiteX5" fmla="*/ 5904689 w 6643992"/>
                <a:gd name="connsiteY5" fmla="*/ 19456 h 1040860"/>
                <a:gd name="connsiteX6" fmla="*/ 6643992 w 6643992"/>
                <a:gd name="connsiteY6" fmla="*/ 535022 h 10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3992" h="1040860">
                  <a:moveTo>
                    <a:pt x="0" y="476656"/>
                  </a:moveTo>
                  <a:lnTo>
                    <a:pt x="807396" y="0"/>
                  </a:lnTo>
                  <a:lnTo>
                    <a:pt x="1916349" y="1040860"/>
                  </a:lnTo>
                  <a:lnTo>
                    <a:pt x="3210128" y="0"/>
                  </a:lnTo>
                  <a:lnTo>
                    <a:pt x="4679004" y="1031132"/>
                  </a:lnTo>
                  <a:lnTo>
                    <a:pt x="5904689" y="19456"/>
                  </a:lnTo>
                  <a:lnTo>
                    <a:pt x="6643992" y="53502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34" name="Straight Arrow Connector 33"/>
          <p:cNvCxnSpPr/>
          <p:nvPr/>
        </p:nvCxnSpPr>
        <p:spPr>
          <a:xfrm>
            <a:off x="2480236" y="4130426"/>
            <a:ext cx="353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E7CA9478-788D-42C7-BC35-88005760C6DD}" type="slidenum">
              <a:rPr lang="en-US" smtClean="0"/>
              <a:t>12</a:t>
            </a:fld>
            <a:endParaRPr lang="en-US"/>
          </a:p>
        </p:txBody>
      </p:sp>
    </p:spTree>
    <p:extLst>
      <p:ext uri="{BB962C8B-B14F-4D97-AF65-F5344CB8AC3E}">
        <p14:creationId xmlns:p14="http://schemas.microsoft.com/office/powerpoint/2010/main" val="3715550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Оптика </a:t>
            </a:r>
            <a:r>
              <a:rPr lang="en-US" dirty="0" smtClean="0"/>
              <a:t>(2)</a:t>
            </a:r>
            <a:endParaRPr lang="en-US" dirty="0"/>
          </a:p>
        </p:txBody>
      </p:sp>
      <p:sp>
        <p:nvSpPr>
          <p:cNvPr id="13" name="Content Placeholder 12"/>
          <p:cNvSpPr>
            <a:spLocks noGrp="1"/>
          </p:cNvSpPr>
          <p:nvPr>
            <p:ph idx="1"/>
          </p:nvPr>
        </p:nvSpPr>
        <p:spPr/>
        <p:txBody>
          <a:bodyPr>
            <a:normAutofit/>
          </a:bodyPr>
          <a:lstStyle/>
          <a:p>
            <a:r>
              <a:rPr lang="sr-Cyrl-RS" sz="3733" dirty="0" smtClean="0"/>
              <a:t>Две врсте</a:t>
            </a:r>
            <a:r>
              <a:rPr lang="en-US" sz="3733" dirty="0" smtClean="0"/>
              <a:t>: </a:t>
            </a:r>
            <a:r>
              <a:rPr lang="sr-Cyrl-RS" sz="3733" dirty="0" smtClean="0"/>
              <a:t>вишемодално влакно</a:t>
            </a:r>
            <a:r>
              <a:rPr lang="en-US" sz="3733" dirty="0" smtClean="0"/>
              <a:t> (</a:t>
            </a:r>
            <a:r>
              <a:rPr lang="sr-Cyrl-RS" sz="3733" dirty="0" smtClean="0"/>
              <a:t>краће дужине, јефтиније</a:t>
            </a:r>
            <a:r>
              <a:rPr lang="en-US" sz="3733" dirty="0" smtClean="0"/>
              <a:t>) </a:t>
            </a:r>
            <a:r>
              <a:rPr lang="sr-Cyrl-RS" sz="3733" dirty="0" smtClean="0"/>
              <a:t>и унимодално</a:t>
            </a:r>
            <a:r>
              <a:rPr lang="en-US" sz="3733" dirty="0" smtClean="0"/>
              <a:t> (</a:t>
            </a:r>
            <a:r>
              <a:rPr lang="sr-Cyrl-RS" sz="3733" dirty="0" smtClean="0"/>
              <a:t>на даљину до </a:t>
            </a:r>
            <a:r>
              <a:rPr lang="en-US" sz="3733" dirty="0" smtClean="0"/>
              <a:t>100 </a:t>
            </a:r>
            <a:r>
              <a:rPr lang="en-US" sz="3733" dirty="0"/>
              <a:t>km)</a:t>
            </a:r>
          </a:p>
        </p:txBody>
      </p:sp>
      <p:pic>
        <p:nvPicPr>
          <p:cNvPr id="6" name="Picture 7" descr="02-08"/>
          <p:cNvPicPr>
            <a:picLocks noChangeAspect="1" noChangeArrowheads="1"/>
          </p:cNvPicPr>
          <p:nvPr/>
        </p:nvPicPr>
        <p:blipFill>
          <a:blip r:embed="rId3" cstate="print"/>
          <a:srcRect l="2292" t="3500" r="57500" b="16625"/>
          <a:stretch>
            <a:fillRect/>
          </a:stretch>
        </p:blipFill>
        <p:spPr bwMode="auto">
          <a:xfrm>
            <a:off x="1524000" y="2960150"/>
            <a:ext cx="4267200" cy="2354697"/>
          </a:xfrm>
          <a:prstGeom prst="rect">
            <a:avLst/>
          </a:prstGeom>
          <a:noFill/>
        </p:spPr>
      </p:pic>
      <p:pic>
        <p:nvPicPr>
          <p:cNvPr id="7" name="Picture 6" descr="02-08"/>
          <p:cNvPicPr>
            <a:picLocks noChangeAspect="1" noChangeArrowheads="1"/>
          </p:cNvPicPr>
          <p:nvPr/>
        </p:nvPicPr>
        <p:blipFill>
          <a:blip r:embed="rId3" cstate="print"/>
          <a:srcRect l="59167" t="-1939" r="2292" b="14375"/>
          <a:stretch>
            <a:fillRect/>
          </a:stretch>
        </p:blipFill>
        <p:spPr bwMode="auto">
          <a:xfrm>
            <a:off x="7010400" y="2733358"/>
            <a:ext cx="3632200" cy="2292244"/>
          </a:xfrm>
          <a:prstGeom prst="rect">
            <a:avLst/>
          </a:prstGeom>
          <a:noFill/>
        </p:spPr>
      </p:pic>
      <p:sp>
        <p:nvSpPr>
          <p:cNvPr id="8" name="TextBox 7"/>
          <p:cNvSpPr txBox="1"/>
          <p:nvPr/>
        </p:nvSpPr>
        <p:spPr>
          <a:xfrm>
            <a:off x="7226704" y="5374958"/>
            <a:ext cx="2625719" cy="461665"/>
          </a:xfrm>
          <a:prstGeom prst="rect">
            <a:avLst/>
          </a:prstGeom>
          <a:noFill/>
        </p:spPr>
        <p:txBody>
          <a:bodyPr wrap="none" rtlCol="0">
            <a:spAutoFit/>
          </a:bodyPr>
          <a:lstStyle/>
          <a:p>
            <a:pPr eaLnBrk="1" hangingPunct="1"/>
            <a:r>
              <a:rPr lang="sr-Cyrl-RS" sz="2400" dirty="0" smtClean="0">
                <a:solidFill>
                  <a:prstClr val="black"/>
                </a:solidFill>
                <a:cs typeface="Arial" charset="0"/>
              </a:rPr>
              <a:t>Паковање влакана</a:t>
            </a:r>
            <a:endParaRPr lang="en-US" sz="2400" dirty="0">
              <a:solidFill>
                <a:prstClr val="black"/>
              </a:solidFill>
              <a:cs typeface="Arial" charset="0"/>
            </a:endParaRPr>
          </a:p>
        </p:txBody>
      </p:sp>
      <p:cxnSp>
        <p:nvCxnSpPr>
          <p:cNvPr id="9" name="Straight Arrow Connector 8"/>
          <p:cNvCxnSpPr/>
          <p:nvPr/>
        </p:nvCxnSpPr>
        <p:spPr>
          <a:xfrm flipH="1" flipV="1">
            <a:off x="8826501" y="5025601"/>
            <a:ext cx="1" cy="406403"/>
          </a:xfrm>
          <a:prstGeom prst="straightConnector1">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05448" y="5156201"/>
            <a:ext cx="2870786" cy="461665"/>
          </a:xfrm>
          <a:prstGeom prst="rect">
            <a:avLst/>
          </a:prstGeom>
          <a:noFill/>
        </p:spPr>
        <p:txBody>
          <a:bodyPr wrap="none" rtlCol="0">
            <a:spAutoFit/>
          </a:bodyPr>
          <a:lstStyle/>
          <a:p>
            <a:pPr eaLnBrk="1" hangingPunct="1"/>
            <a:r>
              <a:rPr lang="sr-Cyrl-RS" sz="2400" dirty="0" smtClean="0">
                <a:solidFill>
                  <a:prstClr val="black"/>
                </a:solidFill>
                <a:cs typeface="Arial" charset="0"/>
              </a:rPr>
              <a:t>Појединачно влакно</a:t>
            </a:r>
            <a:endParaRPr lang="en-US" sz="2400" dirty="0">
              <a:solidFill>
                <a:prstClr val="black"/>
              </a:solidFill>
              <a:cs typeface="Arial" charset="0"/>
            </a:endParaRPr>
          </a:p>
        </p:txBody>
      </p:sp>
      <p:cxnSp>
        <p:nvCxnSpPr>
          <p:cNvPr id="12" name="Straight Arrow Connector 11"/>
          <p:cNvCxnSpPr/>
          <p:nvPr/>
        </p:nvCxnSpPr>
        <p:spPr>
          <a:xfrm flipH="1" flipV="1">
            <a:off x="2717397" y="4762289"/>
            <a:ext cx="1" cy="406403"/>
          </a:xfrm>
          <a:prstGeom prst="straightConnector1">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656765" y="2767005"/>
            <a:ext cx="2210689" cy="22067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Slide Number Placeholder 1"/>
          <p:cNvSpPr>
            <a:spLocks noGrp="1"/>
          </p:cNvSpPr>
          <p:nvPr>
            <p:ph type="sldNum" sz="quarter" idx="12"/>
          </p:nvPr>
        </p:nvSpPr>
        <p:spPr/>
        <p:txBody>
          <a:bodyPr/>
          <a:lstStyle/>
          <a:p>
            <a:fld id="{0B2C1225-ADCC-464A-9CFC-236159A2E701}" type="slidenum">
              <a:rPr lang="sr-Latn-RS" smtClean="0"/>
              <a:t>13</a:t>
            </a:fld>
            <a:endParaRPr lang="sr-Latn-RS"/>
          </a:p>
        </p:txBody>
      </p:sp>
    </p:spTree>
    <p:extLst>
      <p:ext uri="{BB962C8B-B14F-4D97-AF65-F5344CB8AC3E}">
        <p14:creationId xmlns:p14="http://schemas.microsoft.com/office/powerpoint/2010/main" val="282371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Оптика </a:t>
            </a:r>
            <a:r>
              <a:rPr lang="en-US" dirty="0" smtClean="0"/>
              <a:t>(</a:t>
            </a:r>
            <a:r>
              <a:rPr lang="sr-Latn-RS" dirty="0" smtClean="0"/>
              <a:t>3</a:t>
            </a:r>
            <a:r>
              <a:rPr lang="en-US" dirty="0" smtClean="0"/>
              <a:t>)</a:t>
            </a:r>
            <a:endParaRPr lang="en-US" dirty="0"/>
          </a:p>
        </p:txBody>
      </p:sp>
      <p:sp>
        <p:nvSpPr>
          <p:cNvPr id="14" name="TextBox 13"/>
          <p:cNvSpPr txBox="1"/>
          <p:nvPr/>
        </p:nvSpPr>
        <p:spPr>
          <a:xfrm>
            <a:off x="1135011" y="5549751"/>
            <a:ext cx="2820516" cy="461665"/>
          </a:xfrm>
          <a:prstGeom prst="rect">
            <a:avLst/>
          </a:prstGeom>
          <a:noFill/>
        </p:spPr>
        <p:txBody>
          <a:bodyPr wrap="none" rtlCol="0">
            <a:spAutoFit/>
          </a:bodyPr>
          <a:lstStyle/>
          <a:p>
            <a:r>
              <a:rPr lang="sr-Cyrl-RS" sz="2400" dirty="0" smtClean="0"/>
              <a:t>Унимодално влакно</a:t>
            </a:r>
            <a:endParaRPr lang="sr-Latn-RS" sz="24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920" y="3124270"/>
            <a:ext cx="4713787" cy="213530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69" y="3002052"/>
            <a:ext cx="2558526" cy="2257523"/>
          </a:xfrm>
          <a:prstGeom prst="rect">
            <a:avLst/>
          </a:prstGeom>
        </p:spPr>
      </p:pic>
      <p:sp>
        <p:nvSpPr>
          <p:cNvPr id="17" name="TextBox 16"/>
          <p:cNvSpPr txBox="1"/>
          <p:nvPr/>
        </p:nvSpPr>
        <p:spPr>
          <a:xfrm>
            <a:off x="6936420" y="5549750"/>
            <a:ext cx="3032946" cy="461665"/>
          </a:xfrm>
          <a:prstGeom prst="rect">
            <a:avLst/>
          </a:prstGeom>
          <a:noFill/>
        </p:spPr>
        <p:txBody>
          <a:bodyPr wrap="none" rtlCol="0">
            <a:spAutoFit/>
          </a:bodyPr>
          <a:lstStyle/>
          <a:p>
            <a:r>
              <a:rPr lang="sr-Cyrl-RS" sz="2400" dirty="0" smtClean="0"/>
              <a:t>Вишемодално влакна</a:t>
            </a:r>
            <a:endParaRPr lang="sr-Latn-RS" sz="2400" dirty="0"/>
          </a:p>
        </p:txBody>
      </p:sp>
      <p:sp>
        <p:nvSpPr>
          <p:cNvPr id="18" name="TextBox 17"/>
          <p:cNvSpPr txBox="1"/>
          <p:nvPr/>
        </p:nvSpPr>
        <p:spPr>
          <a:xfrm>
            <a:off x="706120" y="1382143"/>
            <a:ext cx="10337800" cy="1569660"/>
          </a:xfrm>
          <a:prstGeom prst="rect">
            <a:avLst/>
          </a:prstGeom>
          <a:noFill/>
        </p:spPr>
        <p:txBody>
          <a:bodyPr wrap="square" rtlCol="0">
            <a:spAutoFit/>
          </a:bodyPr>
          <a:lstStyle/>
          <a:p>
            <a:pPr marL="457200" indent="-457200">
              <a:buFont typeface="Arial" panose="020B0604020202020204" pitchFamily="34" charset="0"/>
              <a:buChar char="•"/>
            </a:pPr>
            <a:r>
              <a:rPr lang="sr-Cyrl-RS" sz="3200" dirty="0" smtClean="0"/>
              <a:t>Унимодално влакно је толико танко да светлост</a:t>
            </a:r>
            <a:br>
              <a:rPr lang="sr-Cyrl-RS" sz="3200" dirty="0" smtClean="0"/>
            </a:br>
            <a:r>
              <a:rPr lang="sr-Cyrl-RS" sz="3200" dirty="0" smtClean="0"/>
              <a:t>практично иде право</a:t>
            </a:r>
          </a:p>
          <a:p>
            <a:pPr marL="457200" indent="-457200">
              <a:buFont typeface="Arial" panose="020B0604020202020204" pitchFamily="34" charset="0"/>
              <a:buChar char="•"/>
            </a:pPr>
            <a:r>
              <a:rPr lang="sr-Cyrl-RS" sz="3200" dirty="0" smtClean="0"/>
              <a:t>Код мултимодалног се оно судара са зидовима</a:t>
            </a:r>
            <a:endParaRPr lang="sr-Latn-RS" sz="3200" dirty="0"/>
          </a:p>
        </p:txBody>
      </p:sp>
      <p:sp>
        <p:nvSpPr>
          <p:cNvPr id="2" name="Slide Number Placeholder 1"/>
          <p:cNvSpPr>
            <a:spLocks noGrp="1"/>
          </p:cNvSpPr>
          <p:nvPr>
            <p:ph type="sldNum" sz="quarter" idx="12"/>
          </p:nvPr>
        </p:nvSpPr>
        <p:spPr/>
        <p:txBody>
          <a:bodyPr/>
          <a:lstStyle/>
          <a:p>
            <a:fld id="{0B2C1225-ADCC-464A-9CFC-236159A2E701}" type="slidenum">
              <a:rPr lang="sr-Latn-RS" smtClean="0"/>
              <a:t>14</a:t>
            </a:fld>
            <a:endParaRPr lang="sr-Latn-RS"/>
          </a:p>
        </p:txBody>
      </p:sp>
    </p:spTree>
    <p:extLst>
      <p:ext uri="{BB962C8B-B14F-4D97-AF65-F5344CB8AC3E}">
        <p14:creationId xmlns:p14="http://schemas.microsoft.com/office/powerpoint/2010/main" val="1341110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Оптичке везе на глобалном нивоу</a:t>
            </a:r>
            <a:endParaRPr lang="sr-Latn-R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7912" y="1406208"/>
            <a:ext cx="7437921" cy="4761943"/>
          </a:xfrm>
        </p:spPr>
      </p:pic>
      <p:sp>
        <p:nvSpPr>
          <p:cNvPr id="6" name="TextBox 5"/>
          <p:cNvSpPr txBox="1"/>
          <p:nvPr/>
        </p:nvSpPr>
        <p:spPr>
          <a:xfrm>
            <a:off x="2955465" y="6168151"/>
            <a:ext cx="2877967" cy="430887"/>
          </a:xfrm>
          <a:prstGeom prst="rect">
            <a:avLst/>
          </a:prstGeom>
          <a:noFill/>
        </p:spPr>
        <p:txBody>
          <a:bodyPr wrap="none" rtlCol="0">
            <a:spAutoFit/>
          </a:bodyPr>
          <a:lstStyle/>
          <a:p>
            <a:r>
              <a:rPr lang="sr-Cyrl-RS" sz="2200" dirty="0" smtClean="0"/>
              <a:t>Стање из 2007. године</a:t>
            </a:r>
            <a:endParaRPr lang="sr-Latn-RS" sz="2200" dirty="0"/>
          </a:p>
        </p:txBody>
      </p:sp>
      <p:sp>
        <p:nvSpPr>
          <p:cNvPr id="3" name="Slide Number Placeholder 2"/>
          <p:cNvSpPr>
            <a:spLocks noGrp="1"/>
          </p:cNvSpPr>
          <p:nvPr>
            <p:ph type="sldNum" sz="quarter" idx="12"/>
          </p:nvPr>
        </p:nvSpPr>
        <p:spPr/>
        <p:txBody>
          <a:bodyPr/>
          <a:lstStyle/>
          <a:p>
            <a:fld id="{0B2C1225-ADCC-464A-9CFC-236159A2E701}" type="slidenum">
              <a:rPr lang="sr-Latn-RS" smtClean="0"/>
              <a:t>15</a:t>
            </a:fld>
            <a:endParaRPr lang="sr-Latn-RS"/>
          </a:p>
        </p:txBody>
      </p:sp>
    </p:spTree>
    <p:extLst>
      <p:ext uri="{BB962C8B-B14F-4D97-AF65-F5344CB8AC3E}">
        <p14:creationId xmlns:p14="http://schemas.microsoft.com/office/powerpoint/2010/main" val="169471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Бежични пренос</a:t>
            </a:r>
            <a:endParaRPr lang="en-US" dirty="0"/>
          </a:p>
        </p:txBody>
      </p:sp>
      <p:sp>
        <p:nvSpPr>
          <p:cNvPr id="5" name="Text Placeholder 4"/>
          <p:cNvSpPr>
            <a:spLocks noGrp="1"/>
          </p:cNvSpPr>
          <p:nvPr>
            <p:ph type="body" sz="quarter" idx="12"/>
          </p:nvPr>
        </p:nvSpPr>
        <p:spPr/>
        <p:txBody>
          <a:bodyPr>
            <a:normAutofit/>
          </a:bodyPr>
          <a:lstStyle/>
          <a:p>
            <a:r>
              <a:rPr lang="sr-Cyrl-RS" sz="3733" dirty="0" smtClean="0"/>
              <a:t>Пошиљалац емитује сигнал кроз простор</a:t>
            </a:r>
            <a:endParaRPr lang="en-US" sz="3733" dirty="0"/>
          </a:p>
          <a:p>
            <a:pPr lvl="1"/>
            <a:r>
              <a:rPr lang="sr-Cyrl-RS" sz="3200" dirty="0" smtClean="0"/>
              <a:t>У свим правцима, за разлику од жице, потенцијално велики број прималаца</a:t>
            </a:r>
            <a:endParaRPr lang="en-US" sz="3200" dirty="0"/>
          </a:p>
          <a:p>
            <a:pPr lvl="1"/>
            <a:r>
              <a:rPr lang="sr-Cyrl-RS" sz="3200" dirty="0" smtClean="0"/>
              <a:t>Блиски сигнал (сличне фреквенције) се мешају код примаоца</a:t>
            </a:r>
          </a:p>
          <a:p>
            <a:pPr lvl="1"/>
            <a:r>
              <a:rPr lang="sr-Cyrl-RS" sz="3200" dirty="0" smtClean="0"/>
              <a:t>Потребно координирати употребу</a:t>
            </a:r>
            <a:r>
              <a:rPr lang="sr-Latn-RS" sz="3200" dirty="0" smtClean="0"/>
              <a:t>!</a:t>
            </a:r>
            <a:endParaRPr lang="en-US" sz="3200" dirty="0"/>
          </a:p>
        </p:txBody>
      </p:sp>
      <p:pic>
        <p:nvPicPr>
          <p:cNvPr id="7170" name="Picture 2" descr="http://openclipart.org/image/800px/svg_to_png/17890/johnpwarren_Antenna_and_radio_waves.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27914" y="4933950"/>
            <a:ext cx="1350787" cy="142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clipart.org/image/800px/svg_to_png/17890/johnpwarren_Antenna_and_radio_waves.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98620" y="4933950"/>
            <a:ext cx="1350787" cy="1422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210140" y="5172649"/>
            <a:ext cx="1219200"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a:stCxn id="7170" idx="3"/>
          </p:cNvCxnSpPr>
          <p:nvPr/>
        </p:nvCxnSpPr>
        <p:spPr>
          <a:xfrm flipV="1">
            <a:off x="2678701" y="5645150"/>
            <a:ext cx="681213" cy="1"/>
          </a:xfrm>
          <a:prstGeom prst="straightConnector1">
            <a:avLst/>
          </a:prstGeom>
          <a:ln w="57150">
            <a:solidFill>
              <a:schemeClr val="accent3">
                <a:lumMod val="40000"/>
                <a:lumOff val="6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8" idx="3"/>
          </p:cNvCxnSpPr>
          <p:nvPr/>
        </p:nvCxnSpPr>
        <p:spPr>
          <a:xfrm flipH="1" flipV="1">
            <a:off x="4429341" y="5666892"/>
            <a:ext cx="1469279" cy="5"/>
          </a:xfrm>
          <a:prstGeom prst="straightConnector1">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E7CA9478-788D-42C7-BC35-88005760C6DD}" type="slidenum">
              <a:rPr lang="en-US" smtClean="0"/>
              <a:t>16</a:t>
            </a:fld>
            <a:endParaRPr lang="en-US"/>
          </a:p>
        </p:txBody>
      </p:sp>
    </p:spTree>
    <p:extLst>
      <p:ext uri="{BB962C8B-B14F-4D97-AF65-F5344CB8AC3E}">
        <p14:creationId xmlns:p14="http://schemas.microsoft.com/office/powerpoint/2010/main" val="1426871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Електромагнетни спектар</a:t>
            </a:r>
            <a:endParaRPr lang="sr-Latn-RS" dirty="0"/>
          </a:p>
        </p:txBody>
      </p:sp>
      <p:sp>
        <p:nvSpPr>
          <p:cNvPr id="14" name="Content Placeholder 13"/>
          <p:cNvSpPr>
            <a:spLocks noGrp="1"/>
          </p:cNvSpPr>
          <p:nvPr>
            <p:ph idx="1"/>
          </p:nvPr>
        </p:nvSpPr>
        <p:spPr/>
        <p:txBody>
          <a:bodyPr/>
          <a:lstStyle/>
          <a:p>
            <a:r>
              <a:rPr lang="sr-Cyrl-RS" dirty="0" smtClean="0"/>
              <a:t>За мреже је најинтересантнији опсег микроталаса (3</a:t>
            </a:r>
            <a:r>
              <a:rPr lang="sr-Latn-RS" dirty="0" smtClean="0"/>
              <a:t>G, 4G, WiFi)</a:t>
            </a:r>
          </a:p>
          <a:p>
            <a:r>
              <a:rPr lang="sr-Cyrl-RS" dirty="0" smtClean="0"/>
              <a:t>Али се користе и остали делови спектра...</a:t>
            </a:r>
            <a:endParaRPr lang="sr-Latn-RS" dirty="0"/>
          </a:p>
        </p:txBody>
      </p:sp>
      <p:pic>
        <p:nvPicPr>
          <p:cNvPr id="16" name="Picture 2"/>
          <p:cNvPicPr>
            <a:picLocks noChangeAspect="1" noChangeArrowheads="1"/>
          </p:cNvPicPr>
          <p:nvPr/>
        </p:nvPicPr>
        <p:blipFill>
          <a:blip r:embed="rId3" cstate="print"/>
          <a:srcRect/>
          <a:stretch>
            <a:fillRect/>
          </a:stretch>
        </p:blipFill>
        <p:spPr bwMode="auto">
          <a:xfrm>
            <a:off x="1332252" y="2859121"/>
            <a:ext cx="6048375" cy="340753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B2C1225-ADCC-464A-9CFC-236159A2E701}" type="slidenum">
              <a:rPr lang="sr-Latn-RS" smtClean="0"/>
              <a:t>17</a:t>
            </a:fld>
            <a:endParaRPr lang="sr-Latn-RS"/>
          </a:p>
        </p:txBody>
      </p:sp>
    </p:spTree>
    <p:extLst>
      <p:ext uri="{BB962C8B-B14F-4D97-AF65-F5344CB8AC3E}">
        <p14:creationId xmlns:p14="http://schemas.microsoft.com/office/powerpoint/2010/main" val="362221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Електромагнетни спектар (2)</a:t>
            </a:r>
            <a:endParaRPr lang="sr-Latn-RS" dirty="0"/>
          </a:p>
        </p:txBody>
      </p:sp>
      <p:sp>
        <p:nvSpPr>
          <p:cNvPr id="14" name="Content Placeholder 13"/>
          <p:cNvSpPr>
            <a:spLocks noGrp="1"/>
          </p:cNvSpPr>
          <p:nvPr>
            <p:ph idx="1"/>
          </p:nvPr>
        </p:nvSpPr>
        <p:spPr/>
        <p:txBody>
          <a:bodyPr/>
          <a:lstStyle/>
          <a:p>
            <a:r>
              <a:rPr lang="sr-Cyrl-RS" dirty="0" smtClean="0"/>
              <a:t>Како би се избегла мешања сигнала, опсези (бандови) се пажљиво додељују</a:t>
            </a:r>
          </a:p>
          <a:p>
            <a:r>
              <a:rPr lang="sr-Cyrl-RS" dirty="0" smtClean="0"/>
              <a:t>Такође се продају на аукцијама за највише понуде</a:t>
            </a:r>
          </a:p>
          <a:p>
            <a:endParaRPr lang="sr-Cyrl-RS" dirty="0"/>
          </a:p>
          <a:p>
            <a:endParaRPr lang="sr-Latn-RS" dirty="0"/>
          </a:p>
        </p:txBody>
      </p:sp>
      <p:grpSp>
        <p:nvGrpSpPr>
          <p:cNvPr id="6" name="Group 27"/>
          <p:cNvGrpSpPr/>
          <p:nvPr/>
        </p:nvGrpSpPr>
        <p:grpSpPr>
          <a:xfrm>
            <a:off x="1606134" y="3199983"/>
            <a:ext cx="8750145" cy="2976980"/>
            <a:chOff x="276443" y="2933699"/>
            <a:chExt cx="8750145" cy="2976980"/>
          </a:xfrm>
        </p:grpSpPr>
        <p:sp>
          <p:nvSpPr>
            <p:cNvPr id="7" name="TextBox 6"/>
            <p:cNvSpPr txBox="1"/>
            <p:nvPr/>
          </p:nvSpPr>
          <p:spPr>
            <a:xfrm>
              <a:off x="1132565" y="5619750"/>
              <a:ext cx="3055645" cy="253916"/>
            </a:xfrm>
            <a:prstGeom prst="rect">
              <a:avLst/>
            </a:prstGeom>
            <a:noFill/>
          </p:spPr>
          <p:txBody>
            <a:bodyPr wrap="none" rtlCol="0">
              <a:spAutoFit/>
            </a:bodyPr>
            <a:lstStyle/>
            <a:p>
              <a:r>
                <a:rPr lang="en-US" sz="1050" dirty="0"/>
                <a:t>Source: NTIA Office of Spectrum Management, 2003</a:t>
              </a:r>
            </a:p>
          </p:txBody>
        </p:sp>
        <p:pic>
          <p:nvPicPr>
            <p:cNvPr id="8" name="Picture 2"/>
            <p:cNvPicPr>
              <a:picLocks noChangeAspect="1" noChangeArrowheads="1"/>
            </p:cNvPicPr>
            <p:nvPr/>
          </p:nvPicPr>
          <p:blipFill>
            <a:blip r:embed="rId3" cstate="print"/>
            <a:srcRect/>
            <a:stretch>
              <a:fillRect/>
            </a:stretch>
          </p:blipFill>
          <p:spPr bwMode="auto">
            <a:xfrm>
              <a:off x="600075" y="3567113"/>
              <a:ext cx="8229600" cy="1726887"/>
            </a:xfrm>
            <a:prstGeom prst="rect">
              <a:avLst/>
            </a:prstGeom>
            <a:noFill/>
            <a:ln w="9525">
              <a:noFill/>
              <a:miter lim="800000"/>
              <a:headEnd/>
              <a:tailEnd/>
            </a:ln>
          </p:spPr>
        </p:pic>
        <p:sp>
          <p:nvSpPr>
            <p:cNvPr id="9" name="TextBox 8"/>
            <p:cNvSpPr txBox="1"/>
            <p:nvPr/>
          </p:nvSpPr>
          <p:spPr>
            <a:xfrm>
              <a:off x="357891" y="5572125"/>
              <a:ext cx="675185" cy="338554"/>
            </a:xfrm>
            <a:prstGeom prst="rect">
              <a:avLst/>
            </a:prstGeom>
            <a:noFill/>
          </p:spPr>
          <p:txBody>
            <a:bodyPr wrap="none" rtlCol="0">
              <a:spAutoFit/>
            </a:bodyPr>
            <a:lstStyle/>
            <a:p>
              <a:pPr algn="ctr"/>
              <a:r>
                <a:rPr lang="en-US" sz="1600" dirty="0"/>
                <a:t>3 GHz</a:t>
              </a:r>
            </a:p>
          </p:txBody>
        </p:sp>
        <p:cxnSp>
          <p:nvCxnSpPr>
            <p:cNvPr id="10" name="Straight Arrow Connector 9"/>
            <p:cNvCxnSpPr/>
            <p:nvPr/>
          </p:nvCxnSpPr>
          <p:spPr>
            <a:xfrm rot="5400000" flipH="1" flipV="1">
              <a:off x="566742" y="5491163"/>
              <a:ext cx="25717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47207" y="5562600"/>
              <a:ext cx="779381" cy="338554"/>
            </a:xfrm>
            <a:prstGeom prst="rect">
              <a:avLst/>
            </a:prstGeom>
            <a:noFill/>
          </p:spPr>
          <p:txBody>
            <a:bodyPr wrap="none" rtlCol="0">
              <a:spAutoFit/>
            </a:bodyPr>
            <a:lstStyle/>
            <a:p>
              <a:pPr algn="ctr"/>
              <a:r>
                <a:rPr lang="en-US" sz="1600" dirty="0"/>
                <a:t>30 GHz</a:t>
              </a:r>
            </a:p>
          </p:txBody>
        </p:sp>
        <p:cxnSp>
          <p:nvCxnSpPr>
            <p:cNvPr id="12" name="Straight Arrow Connector 11"/>
            <p:cNvCxnSpPr/>
            <p:nvPr/>
          </p:nvCxnSpPr>
          <p:spPr>
            <a:xfrm rot="5400000" flipH="1" flipV="1">
              <a:off x="8498631" y="5491163"/>
              <a:ext cx="27622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89780" y="2976146"/>
              <a:ext cx="675185" cy="338554"/>
            </a:xfrm>
            <a:prstGeom prst="rect">
              <a:avLst/>
            </a:prstGeom>
            <a:noFill/>
          </p:spPr>
          <p:txBody>
            <a:bodyPr wrap="none" rtlCol="0">
              <a:spAutoFit/>
            </a:bodyPr>
            <a:lstStyle/>
            <a:p>
              <a:pPr algn="ctr"/>
              <a:r>
                <a:rPr lang="en-US" sz="1600" dirty="0"/>
                <a:t>3 GHz</a:t>
              </a:r>
            </a:p>
          </p:txBody>
        </p:sp>
        <p:cxnSp>
          <p:nvCxnSpPr>
            <p:cNvPr id="15" name="Straight Arrow Connector 14"/>
            <p:cNvCxnSpPr/>
            <p:nvPr/>
          </p:nvCxnSpPr>
          <p:spPr>
            <a:xfrm rot="5400000" flipH="1" flipV="1">
              <a:off x="8470056" y="3390484"/>
              <a:ext cx="276224" cy="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6443" y="2933699"/>
              <a:ext cx="928459" cy="338554"/>
            </a:xfrm>
            <a:prstGeom prst="rect">
              <a:avLst/>
            </a:prstGeom>
            <a:noFill/>
          </p:spPr>
          <p:txBody>
            <a:bodyPr wrap="none" rtlCol="0">
              <a:spAutoFit/>
            </a:bodyPr>
            <a:lstStyle/>
            <a:p>
              <a:pPr algn="ctr"/>
              <a:r>
                <a:rPr lang="en-US" sz="1600" dirty="0"/>
                <a:t>300 MHz</a:t>
              </a:r>
            </a:p>
          </p:txBody>
        </p:sp>
        <p:cxnSp>
          <p:nvCxnSpPr>
            <p:cNvPr id="18" name="Straight Arrow Connector 17"/>
            <p:cNvCxnSpPr/>
            <p:nvPr/>
          </p:nvCxnSpPr>
          <p:spPr>
            <a:xfrm rot="5400000" flipH="1" flipV="1">
              <a:off x="583356" y="3348037"/>
              <a:ext cx="276224" cy="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229600" y="4267200"/>
              <a:ext cx="180975"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895600" y="5124450"/>
              <a:ext cx="180975"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5"/>
            </p:cNvCxnSpPr>
            <p:nvPr/>
          </p:nvCxnSpPr>
          <p:spPr>
            <a:xfrm rot="10800000">
              <a:off x="3050073" y="5262663"/>
              <a:ext cx="1645753" cy="176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3"/>
            </p:cNvCxnSpPr>
            <p:nvPr/>
          </p:nvCxnSpPr>
          <p:spPr>
            <a:xfrm flipV="1">
              <a:off x="6581775" y="4405412"/>
              <a:ext cx="1674328" cy="1004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92971" y="5343525"/>
              <a:ext cx="1838580" cy="338554"/>
            </a:xfrm>
            <a:prstGeom prst="rect">
              <a:avLst/>
            </a:prstGeom>
            <a:noFill/>
          </p:spPr>
          <p:txBody>
            <a:bodyPr wrap="none" rtlCol="0">
              <a:spAutoFit/>
            </a:bodyPr>
            <a:lstStyle/>
            <a:p>
              <a:pPr algn="ctr"/>
              <a:r>
                <a:rPr lang="en-US" sz="1600" dirty="0" err="1"/>
                <a:t>WiFi</a:t>
              </a:r>
              <a:r>
                <a:rPr lang="en-US" sz="1600" dirty="0"/>
                <a:t> (ISM </a:t>
              </a:r>
              <a:r>
                <a:rPr lang="sr-Cyrl-RS" sz="1600" dirty="0" smtClean="0"/>
                <a:t>бандови</a:t>
              </a:r>
              <a:r>
                <a:rPr lang="en-US" sz="1600" dirty="0" smtClean="0"/>
                <a:t>)</a:t>
              </a:r>
              <a:endParaRPr lang="en-US" sz="1600" dirty="0"/>
            </a:p>
          </p:txBody>
        </p:sp>
      </p:grpSp>
      <p:sp>
        <p:nvSpPr>
          <p:cNvPr id="4" name="Slide Number Placeholder 3"/>
          <p:cNvSpPr>
            <a:spLocks noGrp="1"/>
          </p:cNvSpPr>
          <p:nvPr>
            <p:ph type="sldNum" sz="quarter" idx="12"/>
          </p:nvPr>
        </p:nvSpPr>
        <p:spPr/>
        <p:txBody>
          <a:bodyPr/>
          <a:lstStyle/>
          <a:p>
            <a:fld id="{0B2C1225-ADCC-464A-9CFC-236159A2E701}" type="slidenum">
              <a:rPr lang="sr-Latn-RS" smtClean="0"/>
              <a:t>18</a:t>
            </a:fld>
            <a:endParaRPr lang="sr-Latn-RS"/>
          </a:p>
        </p:txBody>
      </p:sp>
    </p:spTree>
    <p:extLst>
      <p:ext uri="{BB962C8B-B14F-4D97-AF65-F5344CB8AC3E}">
        <p14:creationId xmlns:p14="http://schemas.microsoft.com/office/powerpoint/2010/main" val="1995970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Интересантни делови спектра (бандови)</a:t>
            </a:r>
            <a:endParaRPr lang="en-US" dirty="0"/>
          </a:p>
        </p:txBody>
      </p:sp>
      <p:sp>
        <p:nvSpPr>
          <p:cNvPr id="14" name="Content Placeholder 13"/>
          <p:cNvSpPr>
            <a:spLocks noGrp="1"/>
          </p:cNvSpPr>
          <p:nvPr>
            <p:ph idx="1"/>
          </p:nvPr>
        </p:nvSpPr>
        <p:spPr>
          <a:xfrm>
            <a:off x="658686" y="1437261"/>
            <a:ext cx="10515600" cy="4351338"/>
          </a:xfrm>
        </p:spPr>
        <p:txBody>
          <a:bodyPr>
            <a:normAutofit/>
          </a:bodyPr>
          <a:lstStyle/>
          <a:p>
            <a:r>
              <a:rPr lang="sr-Cyrl-RS" sz="3733" dirty="0" smtClean="0"/>
              <a:t>Микроталаси, </a:t>
            </a:r>
            <a:r>
              <a:rPr lang="sr-Latn-RS" sz="3733" dirty="0" smtClean="0"/>
              <a:t>3G </a:t>
            </a:r>
            <a:r>
              <a:rPr lang="sr-Cyrl-RS" sz="3733" dirty="0" smtClean="0"/>
              <a:t>и нелиценциране фреквенције (</a:t>
            </a:r>
            <a:r>
              <a:rPr lang="sr-Latn-RS" sz="3733" dirty="0" smtClean="0"/>
              <a:t>ISM) – </a:t>
            </a:r>
            <a:r>
              <a:rPr lang="sr-Cyrl-RS" sz="3733" dirty="0" smtClean="0"/>
              <a:t>обично због фрагментације других бандова, нпр. </a:t>
            </a:r>
            <a:r>
              <a:rPr lang="en-US" sz="3733" dirty="0" err="1" smtClean="0"/>
              <a:t>WiFi</a:t>
            </a:r>
            <a:endParaRPr lang="en-US" sz="3733" dirty="0"/>
          </a:p>
        </p:txBody>
      </p:sp>
      <p:grpSp>
        <p:nvGrpSpPr>
          <p:cNvPr id="6" name="Group 14"/>
          <p:cNvGrpSpPr/>
          <p:nvPr/>
        </p:nvGrpSpPr>
        <p:grpSpPr>
          <a:xfrm>
            <a:off x="719646" y="3160678"/>
            <a:ext cx="9972157" cy="3560797"/>
            <a:chOff x="1408906" y="3378922"/>
            <a:chExt cx="7023896" cy="2786490"/>
          </a:xfrm>
        </p:grpSpPr>
        <p:pic>
          <p:nvPicPr>
            <p:cNvPr id="7" name="Picture 5"/>
            <p:cNvPicPr>
              <a:picLocks noChangeAspect="1" noChangeArrowheads="1"/>
            </p:cNvPicPr>
            <p:nvPr/>
          </p:nvPicPr>
          <p:blipFill>
            <a:blip r:embed="rId3" cstate="print"/>
            <a:srcRect/>
            <a:stretch>
              <a:fillRect/>
            </a:stretch>
          </p:blipFill>
          <p:spPr bwMode="auto">
            <a:xfrm>
              <a:off x="1408906" y="3378922"/>
              <a:ext cx="6030119" cy="2786490"/>
            </a:xfrm>
            <a:prstGeom prst="rect">
              <a:avLst/>
            </a:prstGeom>
            <a:noFill/>
            <a:ln w="9525">
              <a:noFill/>
              <a:miter lim="800000"/>
              <a:headEnd/>
              <a:tailEnd/>
            </a:ln>
          </p:spPr>
        </p:pic>
        <p:sp>
          <p:nvSpPr>
            <p:cNvPr id="8" name="TextBox 7"/>
            <p:cNvSpPr txBox="1"/>
            <p:nvPr/>
          </p:nvSpPr>
          <p:spPr>
            <a:xfrm>
              <a:off x="4171635" y="4429125"/>
              <a:ext cx="731868" cy="650294"/>
            </a:xfrm>
            <a:prstGeom prst="rect">
              <a:avLst/>
            </a:prstGeom>
            <a:noFill/>
          </p:spPr>
          <p:txBody>
            <a:bodyPr wrap="none" rtlCol="0">
              <a:spAutoFit/>
            </a:bodyPr>
            <a:lstStyle/>
            <a:p>
              <a:pPr eaLnBrk="1" hangingPunct="1"/>
              <a:r>
                <a:rPr lang="en-US" sz="2400" dirty="0">
                  <a:solidFill>
                    <a:prstClr val="black"/>
                  </a:solidFill>
                  <a:cs typeface="Arial" charset="0"/>
                </a:rPr>
                <a:t>802.11</a:t>
              </a:r>
            </a:p>
            <a:p>
              <a:pPr eaLnBrk="1" hangingPunct="1"/>
              <a:r>
                <a:rPr lang="en-US" sz="2400" dirty="0">
                  <a:solidFill>
                    <a:prstClr val="black"/>
                  </a:solidFill>
                  <a:cs typeface="Arial" charset="0"/>
                </a:rPr>
                <a:t>b/g/n</a:t>
              </a:r>
            </a:p>
          </p:txBody>
        </p:sp>
        <p:sp>
          <p:nvSpPr>
            <p:cNvPr id="9" name="TextBox 8"/>
            <p:cNvSpPr txBox="1"/>
            <p:nvPr/>
          </p:nvSpPr>
          <p:spPr>
            <a:xfrm>
              <a:off x="7210283" y="4524375"/>
              <a:ext cx="1222519" cy="361274"/>
            </a:xfrm>
            <a:prstGeom prst="rect">
              <a:avLst/>
            </a:prstGeom>
            <a:noFill/>
          </p:spPr>
          <p:txBody>
            <a:bodyPr wrap="none" rtlCol="0">
              <a:spAutoFit/>
            </a:bodyPr>
            <a:lstStyle/>
            <a:p>
              <a:pPr eaLnBrk="1" hangingPunct="1"/>
              <a:r>
                <a:rPr lang="en-US" sz="2400" dirty="0">
                  <a:solidFill>
                    <a:prstClr val="black"/>
                  </a:solidFill>
                  <a:cs typeface="Arial" charset="0"/>
                </a:rPr>
                <a:t>802.11a/g/n</a:t>
              </a:r>
            </a:p>
          </p:txBody>
        </p:sp>
        <p:cxnSp>
          <p:nvCxnSpPr>
            <p:cNvPr id="10" name="Straight Arrow Connector 9"/>
            <p:cNvCxnSpPr>
              <a:stCxn id="9" idx="1"/>
            </p:cNvCxnSpPr>
            <p:nvPr/>
          </p:nvCxnSpPr>
          <p:spPr>
            <a:xfrm flipH="1" flipV="1">
              <a:off x="6869859" y="4691065"/>
              <a:ext cx="340424" cy="139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562600" y="4457700"/>
              <a:ext cx="1323975" cy="533400"/>
            </a:xfrm>
            <a:prstGeom prst="ellipse">
              <a:avLst/>
            </a:prstGeom>
            <a:solidFill>
              <a:schemeClr val="accent3">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a:solidFill>
                  <a:prstClr val="white"/>
                </a:solidFill>
              </a:endParaRPr>
            </a:p>
          </p:txBody>
        </p:sp>
        <p:sp>
          <p:nvSpPr>
            <p:cNvPr id="12" name="Oval 11"/>
            <p:cNvSpPr/>
            <p:nvPr/>
          </p:nvSpPr>
          <p:spPr>
            <a:xfrm>
              <a:off x="3495675" y="4486275"/>
              <a:ext cx="466725" cy="466725"/>
            </a:xfrm>
            <a:prstGeom prst="ellipse">
              <a:avLst/>
            </a:prstGeom>
            <a:solidFill>
              <a:schemeClr val="accent3">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dirty="0">
                <a:solidFill>
                  <a:prstClr val="white"/>
                </a:solidFill>
              </a:endParaRPr>
            </a:p>
          </p:txBody>
        </p:sp>
        <p:cxnSp>
          <p:nvCxnSpPr>
            <p:cNvPr id="13" name="Straight Arrow Connector 12"/>
            <p:cNvCxnSpPr/>
            <p:nvPr/>
          </p:nvCxnSpPr>
          <p:spPr>
            <a:xfrm flipH="1" flipV="1">
              <a:off x="3936156" y="4729163"/>
              <a:ext cx="27622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0B2C1225-ADCC-464A-9CFC-236159A2E701}" type="slidenum">
              <a:rPr lang="sr-Latn-RS" smtClean="0"/>
              <a:t>19</a:t>
            </a:fld>
            <a:endParaRPr lang="sr-Latn-RS"/>
          </a:p>
        </p:txBody>
      </p:sp>
    </p:spTree>
    <p:extLst>
      <p:ext uri="{BB962C8B-B14F-4D97-AF65-F5344CB8AC3E}">
        <p14:creationId xmlns:p14="http://schemas.microsoft.com/office/powerpoint/2010/main" val="263360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Физички слој</a:t>
            </a:r>
            <a:endParaRPr lang="sr-Latn-RS" dirty="0"/>
          </a:p>
        </p:txBody>
      </p:sp>
      <p:sp>
        <p:nvSpPr>
          <p:cNvPr id="5" name="Text Placeholder 4"/>
          <p:cNvSpPr>
            <a:spLocks noGrp="1"/>
          </p:cNvSpPr>
          <p:nvPr>
            <p:ph type="body" idx="1"/>
          </p:nvPr>
        </p:nvSpPr>
        <p:spPr/>
        <p:txBody>
          <a:bodyPr/>
          <a:lstStyle/>
          <a:p>
            <a:r>
              <a:rPr lang="sr-Cyrl-RS" dirty="0" smtClean="0"/>
              <a:t>Преглед</a:t>
            </a:r>
            <a:endParaRPr lang="sr-Latn-RS" dirty="0"/>
          </a:p>
        </p:txBody>
      </p:sp>
      <p:sp>
        <p:nvSpPr>
          <p:cNvPr id="2" name="Slide Number Placeholder 1"/>
          <p:cNvSpPr>
            <a:spLocks noGrp="1"/>
          </p:cNvSpPr>
          <p:nvPr>
            <p:ph type="sldNum" sz="quarter" idx="12"/>
          </p:nvPr>
        </p:nvSpPr>
        <p:spPr/>
        <p:txBody>
          <a:bodyPr/>
          <a:lstStyle/>
          <a:p>
            <a:fld id="{0B2C1225-ADCC-464A-9CFC-236159A2E701}" type="slidenum">
              <a:rPr lang="sr-Latn-RS" smtClean="0"/>
              <a:t>2</a:t>
            </a:fld>
            <a:endParaRPr lang="sr-Latn-RS"/>
          </a:p>
        </p:txBody>
      </p:sp>
    </p:spTree>
    <p:extLst>
      <p:ext uri="{BB962C8B-B14F-4D97-AF65-F5344CB8AC3E}">
        <p14:creationId xmlns:p14="http://schemas.microsoft.com/office/powerpoint/2010/main" val="2263819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sr-Cyrl-RS" dirty="0" smtClean="0"/>
              <a:t>Радиоталаси</a:t>
            </a:r>
            <a:endParaRPr lang="en-US" dirty="0" smtClean="0"/>
          </a:p>
        </p:txBody>
      </p:sp>
      <p:grpSp>
        <p:nvGrpSpPr>
          <p:cNvPr id="11" name="Group 10"/>
          <p:cNvGrpSpPr/>
          <p:nvPr/>
        </p:nvGrpSpPr>
        <p:grpSpPr>
          <a:xfrm>
            <a:off x="5981700" y="2323652"/>
            <a:ext cx="4572000" cy="2326033"/>
            <a:chOff x="4572000" y="2276026"/>
            <a:chExt cx="4572000" cy="2326033"/>
          </a:xfrm>
        </p:grpSpPr>
        <p:graphicFrame>
          <p:nvGraphicFramePr>
            <p:cNvPr id="64515" name="Object 3"/>
            <p:cNvGraphicFramePr>
              <a:graphicFrameLocks noChangeAspect="1"/>
            </p:cNvGraphicFramePr>
            <p:nvPr/>
          </p:nvGraphicFramePr>
          <p:xfrm>
            <a:off x="4572000" y="2276026"/>
            <a:ext cx="4572000" cy="2326033"/>
          </p:xfrm>
          <a:graphic>
            <a:graphicData uri="http://schemas.openxmlformats.org/presentationml/2006/ole">
              <mc:AlternateContent xmlns:mc="http://schemas.openxmlformats.org/markup-compatibility/2006">
                <mc:Choice xmlns:v="urn:schemas-microsoft-com:vml" Requires="v">
                  <p:oleObj spid="_x0000_s5470" name="Image" r:id="rId4" imgW="22882540" imgH="11644444" progId="">
                    <p:embed/>
                  </p:oleObj>
                </mc:Choice>
                <mc:Fallback>
                  <p:oleObj name="Image" r:id="rId4" imgW="22882540" imgH="1164444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76026"/>
                          <a:ext cx="4572000" cy="232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bwMode="auto">
            <a:xfrm>
              <a:off x="6534150" y="4257675"/>
              <a:ext cx="400050" cy="342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grpSp>
        <p:nvGrpSpPr>
          <p:cNvPr id="13" name="Group 12"/>
          <p:cNvGrpSpPr/>
          <p:nvPr/>
        </p:nvGrpSpPr>
        <p:grpSpPr>
          <a:xfrm>
            <a:off x="2095500" y="2083428"/>
            <a:ext cx="3652838" cy="2691144"/>
            <a:chOff x="438150" y="2083428"/>
            <a:chExt cx="3652838" cy="2691144"/>
          </a:xfrm>
        </p:grpSpPr>
        <p:graphicFrame>
          <p:nvGraphicFramePr>
            <p:cNvPr id="28682" name="Object 10"/>
            <p:cNvGraphicFramePr>
              <a:graphicFrameLocks noChangeAspect="1"/>
            </p:cNvGraphicFramePr>
            <p:nvPr/>
          </p:nvGraphicFramePr>
          <p:xfrm>
            <a:off x="438150" y="2083428"/>
            <a:ext cx="3652838" cy="2691144"/>
          </p:xfrm>
          <a:graphic>
            <a:graphicData uri="http://schemas.openxmlformats.org/presentationml/2006/ole">
              <mc:AlternateContent xmlns:mc="http://schemas.openxmlformats.org/markup-compatibility/2006">
                <mc:Choice xmlns:v="urn:schemas-microsoft-com:vml" Requires="v">
                  <p:oleObj spid="_x0000_s5471" name="Image" r:id="rId6" imgW="15796825" imgH="11644444" progId="">
                    <p:embed/>
                  </p:oleObj>
                </mc:Choice>
                <mc:Fallback>
                  <p:oleObj name="Image" r:id="rId6" imgW="15796825" imgH="1164444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 y="2083428"/>
                          <a:ext cx="3652838" cy="269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bwMode="auto">
            <a:xfrm>
              <a:off x="1981200" y="4410075"/>
              <a:ext cx="400050" cy="342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sp>
        <p:nvSpPr>
          <p:cNvPr id="14" name="Rectangle 3"/>
          <p:cNvSpPr txBox="1">
            <a:spLocks noChangeArrowheads="1"/>
          </p:cNvSpPr>
          <p:nvPr/>
        </p:nvSpPr>
        <p:spPr bwMode="auto">
          <a:xfrm>
            <a:off x="6181725" y="4829175"/>
            <a:ext cx="432435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ts val="1800"/>
              </a:spcBef>
              <a:spcAft>
                <a:spcPct val="0"/>
              </a:spcAft>
              <a:buClr>
                <a:srgbClr val="0000FF"/>
              </a:buClr>
              <a:defRPr/>
            </a:pPr>
            <a:r>
              <a:rPr lang="sr-Cyrl-RS" kern="0" dirty="0" smtClean="0">
                <a:latin typeface="Arial" charset="0"/>
                <a:cs typeface="Arial" charset="0"/>
              </a:rPr>
              <a:t>У</a:t>
            </a:r>
            <a:r>
              <a:rPr lang="en-US" kern="0" dirty="0" smtClean="0">
                <a:latin typeface="Arial" charset="0"/>
                <a:cs typeface="Arial" charset="0"/>
              </a:rPr>
              <a:t> HF</a:t>
            </a:r>
            <a:r>
              <a:rPr lang="sr-Latn-RS" kern="0" dirty="0" smtClean="0">
                <a:latin typeface="Arial" charset="0"/>
                <a:cs typeface="Arial" charset="0"/>
              </a:rPr>
              <a:t> (high)</a:t>
            </a:r>
            <a:r>
              <a:rPr lang="en-US" kern="0" dirty="0" smtClean="0">
                <a:latin typeface="Arial" charset="0"/>
                <a:cs typeface="Arial" charset="0"/>
              </a:rPr>
              <a:t> </a:t>
            </a:r>
            <a:r>
              <a:rPr lang="sr-Cyrl-RS" kern="0" dirty="0" smtClean="0">
                <a:latin typeface="Arial" charset="0"/>
                <a:cs typeface="Arial" charset="0"/>
              </a:rPr>
              <a:t>опсегу, радио таласи се одбијају од јоносфере</a:t>
            </a:r>
            <a:endParaRPr lang="en-US" kern="0" dirty="0">
              <a:latin typeface="Arial" pitchFamily="34" charset="0"/>
              <a:cs typeface="Arial" pitchFamily="34" charset="0"/>
            </a:endParaRPr>
          </a:p>
        </p:txBody>
      </p:sp>
      <p:sp>
        <p:nvSpPr>
          <p:cNvPr id="18" name="Rectangle 3"/>
          <p:cNvSpPr txBox="1">
            <a:spLocks noChangeArrowheads="1"/>
          </p:cNvSpPr>
          <p:nvPr/>
        </p:nvSpPr>
        <p:spPr bwMode="auto">
          <a:xfrm>
            <a:off x="1905000" y="4810125"/>
            <a:ext cx="432435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sr-Cyrl-RS" dirty="0" smtClean="0"/>
              <a:t>У опсезима</a:t>
            </a:r>
            <a:r>
              <a:rPr lang="en-US" dirty="0" smtClean="0"/>
              <a:t> VLF</a:t>
            </a:r>
            <a:r>
              <a:rPr lang="sr-Cyrl-RS" dirty="0" smtClean="0"/>
              <a:t> (</a:t>
            </a:r>
            <a:r>
              <a:rPr lang="sr-Latn-RS" dirty="0" smtClean="0"/>
              <a:t>very low freq.)</a:t>
            </a:r>
            <a:r>
              <a:rPr lang="en-US" dirty="0" smtClean="0"/>
              <a:t>, LF</a:t>
            </a:r>
            <a:r>
              <a:rPr lang="sr-Latn-RS" dirty="0" smtClean="0"/>
              <a:t> (low)</a:t>
            </a:r>
            <a:r>
              <a:rPr lang="en-US" dirty="0" smtClean="0"/>
              <a:t>, </a:t>
            </a:r>
            <a:r>
              <a:rPr lang="sr-Cyrl-RS" dirty="0" smtClean="0"/>
              <a:t>и</a:t>
            </a:r>
            <a:r>
              <a:rPr lang="en-US" dirty="0" smtClean="0"/>
              <a:t> MF</a:t>
            </a:r>
            <a:r>
              <a:rPr lang="sr-Latn-RS" dirty="0" smtClean="0"/>
              <a:t> (medium)</a:t>
            </a:r>
            <a:r>
              <a:rPr lang="en-US" dirty="0" smtClean="0"/>
              <a:t> </a:t>
            </a:r>
            <a:r>
              <a:rPr lang="sr-Cyrl-RS" dirty="0" smtClean="0"/>
              <a:t>радио таласи прате закривљеност Земље</a:t>
            </a:r>
            <a:endParaRPr lang="en-US" dirty="0"/>
          </a:p>
        </p:txBody>
      </p:sp>
      <p:sp>
        <p:nvSpPr>
          <p:cNvPr id="28675" name="Rectangle 3"/>
          <p:cNvSpPr>
            <a:spLocks noGrp="1" noChangeArrowheads="1"/>
          </p:cNvSpPr>
          <p:nvPr>
            <p:ph idx="4294967295"/>
          </p:nvPr>
        </p:nvSpPr>
        <p:spPr>
          <a:xfrm>
            <a:off x="762000" y="1610714"/>
            <a:ext cx="10353040" cy="4600081"/>
          </a:xfrm>
          <a:prstGeom prst="rect">
            <a:avLst/>
          </a:prstGeom>
        </p:spPr>
        <p:txBody>
          <a:bodyPr/>
          <a:lstStyle/>
          <a:p>
            <a:r>
              <a:rPr lang="sr-Cyrl-RS" dirty="0" smtClean="0"/>
              <a:t>Радио сигнали могу да пролазе кроз зграде, али им сигнал слаби из разних разлога: бива апсорбован, због одбијања, итд.</a:t>
            </a:r>
            <a:endParaRPr lang="en-US" dirty="0" smtClean="0"/>
          </a:p>
        </p:txBody>
      </p:sp>
      <p:sp>
        <p:nvSpPr>
          <p:cNvPr id="2" name="Slide Number Placeholder 1"/>
          <p:cNvSpPr>
            <a:spLocks noGrp="1"/>
          </p:cNvSpPr>
          <p:nvPr>
            <p:ph type="sldNum" sz="quarter" idx="11"/>
          </p:nvPr>
        </p:nvSpPr>
        <p:spPr/>
        <p:txBody>
          <a:bodyPr/>
          <a:lstStyle/>
          <a:p>
            <a:fld id="{E7CA9478-788D-42C7-BC35-88005760C6DD}" type="slidenum">
              <a:rPr lang="en-US" smtClean="0"/>
              <a:t>20</a:t>
            </a:fld>
            <a:endParaRPr lang="en-US"/>
          </a:p>
        </p:txBody>
      </p:sp>
    </p:spTree>
    <p:extLst>
      <p:ext uri="{BB962C8B-B14F-4D97-AF65-F5344CB8AC3E}">
        <p14:creationId xmlns:p14="http://schemas.microsoft.com/office/powerpoint/2010/main" val="1904629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Микроталаси</a:t>
            </a:r>
            <a:endParaRPr lang="en-US" dirty="0"/>
          </a:p>
        </p:txBody>
      </p:sp>
      <p:sp>
        <p:nvSpPr>
          <p:cNvPr id="3" name="Content Placeholder 2"/>
          <p:cNvSpPr>
            <a:spLocks noGrp="1"/>
          </p:cNvSpPr>
          <p:nvPr>
            <p:ph idx="1"/>
          </p:nvPr>
        </p:nvSpPr>
        <p:spPr>
          <a:xfrm>
            <a:off x="1361440" y="1386841"/>
            <a:ext cx="8828405" cy="4867275"/>
          </a:xfrm>
        </p:spPr>
        <p:txBody>
          <a:bodyPr/>
          <a:lstStyle/>
          <a:p>
            <a:r>
              <a:rPr lang="sr-Cyrl-RS" dirty="0" smtClean="0"/>
              <a:t>Микроталаси имају велики фреквентни опсег и користе се често за затворене намене попут </a:t>
            </a:r>
            <a:r>
              <a:rPr lang="en-US" dirty="0" err="1" smtClean="0"/>
              <a:t>WiFi</a:t>
            </a:r>
            <a:r>
              <a:rPr lang="sr-Cyrl-RS" dirty="0" smtClean="0"/>
              <a:t>, као и за отворене попут </a:t>
            </a:r>
            <a:r>
              <a:rPr lang="en-US" dirty="0" smtClean="0"/>
              <a:t>3G</a:t>
            </a:r>
            <a:r>
              <a:rPr lang="sr-Cyrl-RS" dirty="0"/>
              <a:t> </a:t>
            </a:r>
            <a:r>
              <a:rPr lang="sr-Cyrl-RS" dirty="0" smtClean="0"/>
              <a:t>и сателити</a:t>
            </a:r>
            <a:endParaRPr lang="en-US" dirty="0" smtClean="0"/>
          </a:p>
          <a:p>
            <a:pPr lvl="1"/>
            <a:r>
              <a:rPr lang="sr-Cyrl-RS" dirty="0" smtClean="0"/>
              <a:t>Сигнал слаби и рефлектује се од објеката из окружења</a:t>
            </a:r>
            <a:endParaRPr lang="en-US" dirty="0" smtClean="0"/>
          </a:p>
          <a:p>
            <a:pPr lvl="1"/>
            <a:r>
              <a:rPr lang="sr-Cyrl-RS" dirty="0" smtClean="0"/>
              <a:t>Јачина варира због удаљености, сабирања сигнала и сл.</a:t>
            </a:r>
            <a:endParaRPr lang="en-US" dirty="0" smtClean="0"/>
          </a:p>
        </p:txBody>
      </p:sp>
      <p:pic>
        <p:nvPicPr>
          <p:cNvPr id="5" name="Picture 6"/>
          <p:cNvPicPr>
            <a:picLocks noChangeAspect="1" noChangeArrowheads="1"/>
          </p:cNvPicPr>
          <p:nvPr/>
        </p:nvPicPr>
        <p:blipFill>
          <a:blip r:embed="rId3" cstate="print"/>
          <a:srcRect/>
          <a:stretch>
            <a:fillRect/>
          </a:stretch>
        </p:blipFill>
        <p:spPr bwMode="auto">
          <a:xfrm>
            <a:off x="2396808" y="3501074"/>
            <a:ext cx="7000874" cy="292893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B2C1225-ADCC-464A-9CFC-236159A2E701}" type="slidenum">
              <a:rPr lang="sr-Latn-RS" smtClean="0"/>
              <a:t>21</a:t>
            </a:fld>
            <a:endParaRPr lang="sr-Latn-RS"/>
          </a:p>
        </p:txBody>
      </p:sp>
    </p:spTree>
    <p:extLst>
      <p:ext uri="{BB962C8B-B14F-4D97-AF65-F5344CB8AC3E}">
        <p14:creationId xmlns:p14="http://schemas.microsoft.com/office/powerpoint/2010/main" val="2683656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sr-Cyrl-RS" dirty="0" smtClean="0"/>
              <a:t>Светлост</a:t>
            </a:r>
            <a:endParaRPr lang="en-US" dirty="0" smtClean="0"/>
          </a:p>
        </p:txBody>
      </p:sp>
      <p:sp>
        <p:nvSpPr>
          <p:cNvPr id="31748" name="Rectangle 3"/>
          <p:cNvSpPr>
            <a:spLocks noGrp="1" noChangeArrowheads="1"/>
          </p:cNvSpPr>
          <p:nvPr>
            <p:ph idx="4294967295"/>
          </p:nvPr>
        </p:nvSpPr>
        <p:spPr>
          <a:xfrm>
            <a:off x="1178560" y="1610714"/>
            <a:ext cx="9050053" cy="4600081"/>
          </a:xfrm>
          <a:prstGeom prst="rect">
            <a:avLst/>
          </a:prstGeom>
        </p:spPr>
        <p:txBody>
          <a:bodyPr/>
          <a:lstStyle/>
          <a:p>
            <a:r>
              <a:rPr lang="sr-Cyrl-RS" dirty="0" smtClean="0"/>
              <a:t>Светлосни сигнали</a:t>
            </a:r>
            <a:r>
              <a:rPr lang="en-US" dirty="0" smtClean="0"/>
              <a:t> (</a:t>
            </a:r>
            <a:r>
              <a:rPr lang="sr-Cyrl-RS" dirty="0" smtClean="0"/>
              <a:t>не мисли се на оптичка влакна</a:t>
            </a:r>
            <a:r>
              <a:rPr lang="en-US" dirty="0" smtClean="0"/>
              <a:t>) </a:t>
            </a:r>
            <a:r>
              <a:rPr lang="sr-Cyrl-RS" dirty="0" smtClean="0"/>
              <a:t>се могу користити као комуникациони медијум</a:t>
            </a:r>
            <a:endParaRPr lang="en-US" dirty="0" smtClean="0"/>
          </a:p>
          <a:p>
            <a:pPr lvl="1"/>
            <a:r>
              <a:rPr lang="sr-Cyrl-RS" dirty="0" smtClean="0"/>
              <a:t>Светлост је врло усмерен талас и има велики фреквентни опсег (проток у електронижењерском смислу)</a:t>
            </a:r>
            <a:endParaRPr lang="en-US" dirty="0" smtClean="0"/>
          </a:p>
          <a:p>
            <a:pPr lvl="1"/>
            <a:r>
              <a:rPr lang="sr-Cyrl-RS" dirty="0" smtClean="0"/>
              <a:t>Може се искористити употребом ласера и фотодетектора</a:t>
            </a:r>
            <a:endParaRPr lang="en-US" dirty="0" smtClean="0"/>
          </a:p>
        </p:txBody>
      </p:sp>
      <p:grpSp>
        <p:nvGrpSpPr>
          <p:cNvPr id="10" name="Group 14"/>
          <p:cNvGrpSpPr/>
          <p:nvPr/>
        </p:nvGrpSpPr>
        <p:grpSpPr>
          <a:xfrm>
            <a:off x="3395345" y="3910754"/>
            <a:ext cx="5237457" cy="2305050"/>
            <a:chOff x="4926269" y="3743325"/>
            <a:chExt cx="3960556" cy="1743075"/>
          </a:xfrm>
        </p:grpSpPr>
        <p:pic>
          <p:nvPicPr>
            <p:cNvPr id="11" name="Picture 3"/>
            <p:cNvPicPr>
              <a:picLocks noChangeAspect="1" noChangeArrowheads="1"/>
            </p:cNvPicPr>
            <p:nvPr/>
          </p:nvPicPr>
          <p:blipFill>
            <a:blip r:embed="rId3" cstate="print"/>
            <a:srcRect/>
            <a:stretch>
              <a:fillRect/>
            </a:stretch>
          </p:blipFill>
          <p:spPr bwMode="auto">
            <a:xfrm>
              <a:off x="4926269" y="3743325"/>
              <a:ext cx="2131756" cy="169545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6962775" y="3790950"/>
              <a:ext cx="1924050" cy="1695450"/>
            </a:xfrm>
            <a:prstGeom prst="rect">
              <a:avLst/>
            </a:prstGeom>
            <a:noFill/>
            <a:ln w="9525">
              <a:noFill/>
              <a:miter lim="800000"/>
              <a:headEnd/>
              <a:tailEnd/>
            </a:ln>
          </p:spPr>
        </p:pic>
      </p:grpSp>
      <p:pic>
        <p:nvPicPr>
          <p:cNvPr id="3174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2379" y="3333670"/>
            <a:ext cx="1704975" cy="1038225"/>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22</a:t>
            </a:fld>
            <a:endParaRPr lang="en-US"/>
          </a:p>
        </p:txBody>
      </p:sp>
    </p:spTree>
    <p:extLst>
      <p:ext uri="{BB962C8B-B14F-4D97-AF65-F5344CB8AC3E}">
        <p14:creationId xmlns:p14="http://schemas.microsoft.com/office/powerpoint/2010/main" val="93595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t>Бежичне или Жичане</a:t>
            </a:r>
            <a:r>
              <a:rPr lang="en-US" dirty="0" smtClean="0"/>
              <a:t>/</a:t>
            </a:r>
            <a:r>
              <a:rPr lang="sr-Cyrl-RS" dirty="0" smtClean="0"/>
              <a:t>Оптичке ком.</a:t>
            </a:r>
            <a:endParaRPr lang="en-US" dirty="0"/>
          </a:p>
        </p:txBody>
      </p:sp>
      <p:sp>
        <p:nvSpPr>
          <p:cNvPr id="4" name="Content Placeholder 3"/>
          <p:cNvSpPr>
            <a:spLocks noGrp="1"/>
          </p:cNvSpPr>
          <p:nvPr>
            <p:ph idx="4294967295"/>
          </p:nvPr>
        </p:nvSpPr>
        <p:spPr>
          <a:xfrm>
            <a:off x="2438399" y="1610714"/>
            <a:ext cx="7790214" cy="4600081"/>
          </a:xfrm>
          <a:prstGeom prst="rect">
            <a:avLst/>
          </a:prstGeom>
        </p:spPr>
        <p:txBody>
          <a:bodyPr/>
          <a:lstStyle/>
          <a:p>
            <a:r>
              <a:rPr lang="sr-Cyrl-RS" dirty="0" smtClean="0"/>
              <a:t>Бежичне</a:t>
            </a:r>
            <a:r>
              <a:rPr lang="en-US" dirty="0" smtClean="0"/>
              <a:t>:</a:t>
            </a:r>
          </a:p>
          <a:p>
            <a:pPr lvl="2">
              <a:buFont typeface="Arial" pitchFamily="34" charset="0"/>
              <a:buChar char="+"/>
            </a:pPr>
            <a:r>
              <a:rPr lang="sr-Cyrl-RS" dirty="0" smtClean="0"/>
              <a:t>Једноставне за постављање и јефтине</a:t>
            </a:r>
            <a:endParaRPr lang="en-US" dirty="0" smtClean="0"/>
          </a:p>
          <a:p>
            <a:pPr lvl="2">
              <a:buFont typeface="Arial" pitchFamily="34" charset="0"/>
              <a:buChar char="+"/>
            </a:pPr>
            <a:r>
              <a:rPr lang="sr-Cyrl-RS" dirty="0" smtClean="0"/>
              <a:t>Природно подржавају мобилност</a:t>
            </a:r>
            <a:endParaRPr lang="en-US" dirty="0" smtClean="0"/>
          </a:p>
          <a:p>
            <a:pPr lvl="2">
              <a:buFont typeface="Arial" pitchFamily="34" charset="0"/>
              <a:buChar char="+"/>
            </a:pPr>
            <a:r>
              <a:rPr lang="sr-Cyrl-RS" dirty="0" smtClean="0"/>
              <a:t>Природно подржавају емитовање</a:t>
            </a:r>
            <a:endParaRPr lang="en-US" dirty="0" smtClean="0"/>
          </a:p>
          <a:p>
            <a:pPr lvl="2"/>
            <a:r>
              <a:rPr lang="sr-Cyrl-RS" dirty="0" smtClean="0"/>
              <a:t>Мешање сигнала се мора разрешавати</a:t>
            </a:r>
            <a:endParaRPr lang="en-US" dirty="0" smtClean="0"/>
          </a:p>
          <a:p>
            <a:pPr lvl="2"/>
            <a:r>
              <a:rPr lang="sr-Cyrl-RS" dirty="0" smtClean="0"/>
              <a:t>Јачина сигнала, па самим тим и проток изузетно варира</a:t>
            </a:r>
            <a:endParaRPr lang="en-US" dirty="0" smtClean="0"/>
          </a:p>
          <a:p>
            <a:r>
              <a:rPr lang="sr-Cyrl-RS" dirty="0" smtClean="0"/>
              <a:t>Жичане</a:t>
            </a:r>
            <a:r>
              <a:rPr lang="en-US" dirty="0" smtClean="0"/>
              <a:t>/</a:t>
            </a:r>
            <a:r>
              <a:rPr lang="sr-Cyrl-RS" dirty="0" smtClean="0"/>
              <a:t>Оптика</a:t>
            </a:r>
            <a:r>
              <a:rPr lang="en-US" dirty="0" smtClean="0"/>
              <a:t>:</a:t>
            </a:r>
          </a:p>
          <a:p>
            <a:pPr lvl="2">
              <a:buFont typeface="Arial" pitchFamily="34" charset="0"/>
              <a:buChar char="+"/>
            </a:pPr>
            <a:r>
              <a:rPr lang="sr-Cyrl-RS" dirty="0" smtClean="0"/>
              <a:t>Лако се пројектује фиксни проток дуж одабраних рута</a:t>
            </a:r>
            <a:endParaRPr lang="en-US" dirty="0" smtClean="0"/>
          </a:p>
          <a:p>
            <a:pPr lvl="2"/>
            <a:r>
              <a:rPr lang="sr-Cyrl-RS" dirty="0" smtClean="0"/>
              <a:t>Скуп за постављање, посебно на већим удаљеностима</a:t>
            </a:r>
            <a:endParaRPr lang="en-US" dirty="0" smtClean="0"/>
          </a:p>
          <a:p>
            <a:pPr lvl="2"/>
            <a:r>
              <a:rPr lang="sr-Cyrl-RS" dirty="0" smtClean="0"/>
              <a:t>Није пројектован за мобилности или емитовање</a:t>
            </a:r>
            <a:endParaRPr lang="en-US" dirty="0" smtClean="0"/>
          </a:p>
          <a:p>
            <a:pPr lvl="2">
              <a:buNone/>
            </a:pPr>
            <a:endParaRPr lang="en-US" dirty="0" smtClean="0"/>
          </a:p>
        </p:txBody>
      </p:sp>
      <p:sp>
        <p:nvSpPr>
          <p:cNvPr id="5" name="Slide Number Placeholder 4"/>
          <p:cNvSpPr>
            <a:spLocks noGrp="1"/>
          </p:cNvSpPr>
          <p:nvPr>
            <p:ph type="sldNum" sz="quarter" idx="11"/>
          </p:nvPr>
        </p:nvSpPr>
        <p:spPr/>
        <p:txBody>
          <a:bodyPr/>
          <a:lstStyle/>
          <a:p>
            <a:fld id="{E7CA9478-788D-42C7-BC35-88005760C6DD}" type="slidenum">
              <a:rPr lang="en-US" smtClean="0"/>
              <a:t>23</a:t>
            </a:fld>
            <a:endParaRPr lang="en-US"/>
          </a:p>
        </p:txBody>
      </p:sp>
    </p:spTree>
    <p:extLst>
      <p:ext uri="{BB962C8B-B14F-4D97-AF65-F5344CB8AC3E}">
        <p14:creationId xmlns:p14="http://schemas.microsoft.com/office/powerpoint/2010/main" val="1015542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sr-Cyrl-RS" dirty="0" smtClean="0"/>
              <a:t>Комуникациони сателити</a:t>
            </a:r>
            <a:endParaRPr lang="en-US" dirty="0" smtClean="0"/>
          </a:p>
        </p:txBody>
      </p:sp>
      <p:sp>
        <p:nvSpPr>
          <p:cNvPr id="32771" name="Rectangle 3"/>
          <p:cNvSpPr>
            <a:spLocks noGrp="1" noChangeArrowheads="1"/>
          </p:cNvSpPr>
          <p:nvPr>
            <p:ph idx="4294967295"/>
          </p:nvPr>
        </p:nvSpPr>
        <p:spPr>
          <a:xfrm>
            <a:off x="1717040" y="1990725"/>
            <a:ext cx="8361679" cy="4019550"/>
          </a:xfrm>
          <a:prstGeom prst="rect">
            <a:avLst/>
          </a:prstGeom>
        </p:spPr>
        <p:txBody>
          <a:bodyPr/>
          <a:lstStyle/>
          <a:p>
            <a:pPr>
              <a:spcAft>
                <a:spcPts val="600"/>
              </a:spcAft>
            </a:pPr>
            <a:r>
              <a:rPr lang="sr-Cyrl-RS" dirty="0" smtClean="0"/>
              <a:t>Сателити су ефикасни за емитовања и комуникацију </a:t>
            </a:r>
            <a:br>
              <a:rPr lang="sr-Cyrl-RS" dirty="0" smtClean="0"/>
            </a:br>
            <a:r>
              <a:rPr lang="sr-Cyrl-RS" dirty="0" smtClean="0"/>
              <a:t>„било када</a:t>
            </a:r>
            <a:r>
              <a:rPr lang="en-US" dirty="0" smtClean="0"/>
              <a:t>/</a:t>
            </a:r>
            <a:r>
              <a:rPr lang="sr-Cyrl-RS" dirty="0" smtClean="0"/>
              <a:t>било где“</a:t>
            </a:r>
          </a:p>
          <a:p>
            <a:pPr>
              <a:spcAft>
                <a:spcPts val="600"/>
              </a:spcAft>
            </a:pPr>
            <a:r>
              <a:rPr lang="sr-Cyrl-RS" dirty="0" smtClean="0"/>
              <a:t>Типови сателита:</a:t>
            </a:r>
            <a:endParaRPr lang="en-US" dirty="0" smtClean="0"/>
          </a:p>
          <a:p>
            <a:pPr lvl="1"/>
            <a:r>
              <a:rPr lang="sr-Cyrl-RS" dirty="0" smtClean="0"/>
              <a:t>Геостационарни</a:t>
            </a:r>
            <a:r>
              <a:rPr lang="en-US" dirty="0" smtClean="0"/>
              <a:t> (GEO)</a:t>
            </a:r>
            <a:endParaRPr lang="sr-Cyrl-RS" dirty="0" smtClean="0"/>
          </a:p>
          <a:p>
            <a:pPr lvl="1"/>
            <a:r>
              <a:rPr lang="sr-Cyrl-RS" dirty="0" smtClean="0"/>
              <a:t>Средње-орбитни (</a:t>
            </a:r>
            <a:r>
              <a:rPr lang="sr-Latn-RS" dirty="0" smtClean="0"/>
              <a:t>MEO)</a:t>
            </a:r>
            <a:endParaRPr lang="en-US" dirty="0" smtClean="0"/>
          </a:p>
          <a:p>
            <a:pPr lvl="1"/>
            <a:r>
              <a:rPr lang="sr-Cyrl-RS" dirty="0" smtClean="0"/>
              <a:t>Ниско-орбитни </a:t>
            </a:r>
            <a:r>
              <a:rPr lang="en-US" dirty="0" smtClean="0"/>
              <a:t>(LEO)</a:t>
            </a:r>
          </a:p>
        </p:txBody>
      </p:sp>
      <p:sp>
        <p:nvSpPr>
          <p:cNvPr id="3" name="Slide Number Placeholder 2"/>
          <p:cNvSpPr>
            <a:spLocks noGrp="1"/>
          </p:cNvSpPr>
          <p:nvPr>
            <p:ph type="sldNum" sz="quarter" idx="11"/>
          </p:nvPr>
        </p:nvSpPr>
        <p:spPr/>
        <p:txBody>
          <a:bodyPr/>
          <a:lstStyle/>
          <a:p>
            <a:fld id="{E7CA9478-788D-42C7-BC35-88005760C6DD}" type="slidenum">
              <a:rPr lang="en-US" smtClean="0"/>
              <a:t>24</a:t>
            </a:fld>
            <a:endParaRPr lang="en-US"/>
          </a:p>
        </p:txBody>
      </p:sp>
    </p:spTree>
    <p:extLst>
      <p:ext uri="{BB962C8B-B14F-4D97-AF65-F5344CB8AC3E}">
        <p14:creationId xmlns:p14="http://schemas.microsoft.com/office/powerpoint/2010/main" val="2386240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sr-Cyrl-RS" dirty="0" smtClean="0"/>
              <a:t>Типови сателита</a:t>
            </a:r>
            <a:endParaRPr lang="en-US" dirty="0" smtClean="0"/>
          </a:p>
        </p:txBody>
      </p:sp>
      <p:pic>
        <p:nvPicPr>
          <p:cNvPr id="33796" name="Picture 2"/>
          <p:cNvPicPr>
            <a:picLocks noChangeAspect="1" noChangeArrowheads="1"/>
          </p:cNvPicPr>
          <p:nvPr/>
        </p:nvPicPr>
        <p:blipFill>
          <a:blip r:embed="rId3" cstate="print"/>
          <a:srcRect/>
          <a:stretch>
            <a:fillRect/>
          </a:stretch>
        </p:blipFill>
        <p:spPr bwMode="auto">
          <a:xfrm>
            <a:off x="1229360" y="1613700"/>
            <a:ext cx="7548880" cy="4464522"/>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25</a:t>
            </a:fld>
            <a:endParaRPr lang="en-US"/>
          </a:p>
        </p:txBody>
      </p:sp>
    </p:spTree>
    <p:extLst>
      <p:ext uri="{BB962C8B-B14F-4D97-AF65-F5344CB8AC3E}">
        <p14:creationId xmlns:p14="http://schemas.microsoft.com/office/powerpoint/2010/main" val="3427781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sr-Cyrl-RS" dirty="0" smtClean="0"/>
              <a:t>Геостационарни сателити</a:t>
            </a:r>
            <a:endParaRPr lang="en-US" dirty="0" smtClean="0"/>
          </a:p>
        </p:txBody>
      </p:sp>
      <p:sp>
        <p:nvSpPr>
          <p:cNvPr id="35843" name="Rectangle 3"/>
          <p:cNvSpPr>
            <a:spLocks noGrp="1" noChangeArrowheads="1"/>
          </p:cNvSpPr>
          <p:nvPr>
            <p:ph idx="4294967295"/>
          </p:nvPr>
        </p:nvSpPr>
        <p:spPr>
          <a:xfrm>
            <a:off x="802640" y="1401164"/>
            <a:ext cx="9425973" cy="4600081"/>
          </a:xfrm>
          <a:prstGeom prst="rect">
            <a:avLst/>
          </a:prstGeom>
        </p:spPr>
        <p:txBody>
          <a:bodyPr/>
          <a:lstStyle/>
          <a:p>
            <a:r>
              <a:rPr lang="sr-Latn-RS" dirty="0" smtClean="0"/>
              <a:t>GEO </a:t>
            </a:r>
            <a:r>
              <a:rPr lang="sr-Cyrl-RS" dirty="0" smtClean="0"/>
              <a:t>орбитирају </a:t>
            </a:r>
            <a:r>
              <a:rPr lang="en-US" dirty="0" smtClean="0"/>
              <a:t>35,000 km </a:t>
            </a:r>
            <a:r>
              <a:rPr lang="sr-Cyrl-RS" dirty="0" smtClean="0"/>
              <a:t>изнад фиксне локације</a:t>
            </a:r>
            <a:endParaRPr lang="en-US" dirty="0" smtClean="0"/>
          </a:p>
          <a:p>
            <a:pPr marL="628650" lvl="2" indent="-285750"/>
            <a:r>
              <a:rPr lang="en-US" dirty="0" smtClean="0"/>
              <a:t>VSAT </a:t>
            </a:r>
            <a:r>
              <a:rPr lang="sr-Cyrl-RS" dirty="0" smtClean="0"/>
              <a:t>добија и шаље сигнал ка централном уређају који се назива хаб</a:t>
            </a:r>
          </a:p>
          <a:p>
            <a:pPr marL="1085850" lvl="3" indent="-285750"/>
            <a:r>
              <a:rPr lang="sr-Cyrl-RS" dirty="0" smtClean="0"/>
              <a:t>Постоје и системи без централизованог уређаја</a:t>
            </a:r>
          </a:p>
          <a:p>
            <a:pPr marL="628650" lvl="2" indent="-285750"/>
            <a:r>
              <a:rPr lang="sr-Cyrl-RS" dirty="0" smtClean="0"/>
              <a:t>Хаб нпр. одашиља телевизијски програм ка </a:t>
            </a:r>
            <a:r>
              <a:rPr lang="sr-Latn-RS" dirty="0" smtClean="0"/>
              <a:t>GEO, </a:t>
            </a:r>
            <a:r>
              <a:rPr lang="en-US" dirty="0" smtClean="0"/>
              <a:t>a </a:t>
            </a:r>
            <a:r>
              <a:rPr lang="sr-Cyrl-RS" dirty="0" smtClean="0"/>
              <a:t>овај емитује на делу захваћене Земљине територије, те ка свим припадајућим </a:t>
            </a:r>
            <a:r>
              <a:rPr lang="sr-Latn-RS" dirty="0" smtClean="0"/>
              <a:t>VSAT </a:t>
            </a:r>
            <a:r>
              <a:rPr lang="sr-Cyrl-RS" dirty="0" smtClean="0"/>
              <a:t>уређајима</a:t>
            </a:r>
            <a:endParaRPr lang="en-US" dirty="0" smtClean="0"/>
          </a:p>
        </p:txBody>
      </p:sp>
      <p:grpSp>
        <p:nvGrpSpPr>
          <p:cNvPr id="13" name="Group 12"/>
          <p:cNvGrpSpPr/>
          <p:nvPr/>
        </p:nvGrpSpPr>
        <p:grpSpPr>
          <a:xfrm>
            <a:off x="3648076" y="3171825"/>
            <a:ext cx="5219699" cy="3315974"/>
            <a:chOff x="1133475" y="2253131"/>
            <a:chExt cx="5629274" cy="3576169"/>
          </a:xfrm>
        </p:grpSpPr>
        <p:pic>
          <p:nvPicPr>
            <p:cNvPr id="35844" name="Picture 2"/>
            <p:cNvPicPr>
              <a:picLocks noChangeAspect="1" noChangeArrowheads="1"/>
            </p:cNvPicPr>
            <p:nvPr/>
          </p:nvPicPr>
          <p:blipFill>
            <a:blip r:embed="rId2" cstate="print"/>
            <a:srcRect t="1971"/>
            <a:stretch>
              <a:fillRect/>
            </a:stretch>
          </p:blipFill>
          <p:spPr bwMode="auto">
            <a:xfrm>
              <a:off x="1391972" y="2253131"/>
              <a:ext cx="5370777" cy="3576169"/>
            </a:xfrm>
            <a:prstGeom prst="rect">
              <a:avLst/>
            </a:prstGeom>
            <a:noFill/>
            <a:ln w="9525">
              <a:noFill/>
              <a:miter lim="800000"/>
              <a:headEnd/>
              <a:tailEnd/>
            </a:ln>
          </p:spPr>
        </p:pic>
        <p:sp>
          <p:nvSpPr>
            <p:cNvPr id="9" name="TextBox 8"/>
            <p:cNvSpPr txBox="1"/>
            <p:nvPr/>
          </p:nvSpPr>
          <p:spPr>
            <a:xfrm>
              <a:off x="1676400" y="4371975"/>
              <a:ext cx="696840" cy="398312"/>
            </a:xfrm>
            <a:prstGeom prst="rect">
              <a:avLst/>
            </a:prstGeom>
            <a:solidFill>
              <a:schemeClr val="bg1"/>
            </a:solidFill>
          </p:spPr>
          <p:txBody>
            <a:bodyPr wrap="none" rtlCol="0">
              <a:spAutoFit/>
            </a:bodyPr>
            <a:lstStyle/>
            <a:p>
              <a:r>
                <a:rPr lang="en-US" dirty="0"/>
                <a:t>VSAT</a:t>
              </a:r>
            </a:p>
          </p:txBody>
        </p:sp>
        <p:sp>
          <p:nvSpPr>
            <p:cNvPr id="10" name="Freeform 9"/>
            <p:cNvSpPr/>
            <p:nvPr/>
          </p:nvSpPr>
          <p:spPr bwMode="auto">
            <a:xfrm rot="2908794">
              <a:off x="2019301" y="4799012"/>
              <a:ext cx="533400" cy="115887"/>
            </a:xfrm>
            <a:custGeom>
              <a:avLst/>
              <a:gdLst>
                <a:gd name="connsiteX0" fmla="*/ 0 w 523875"/>
                <a:gd name="connsiteY0" fmla="*/ 103188 h 150813"/>
                <a:gd name="connsiteX1" fmla="*/ 219075 w 523875"/>
                <a:gd name="connsiteY1" fmla="*/ 7938 h 150813"/>
                <a:gd name="connsiteX2" fmla="*/ 523875 w 523875"/>
                <a:gd name="connsiteY2" fmla="*/ 150813 h 150813"/>
                <a:gd name="connsiteX0" fmla="*/ 0 w 523875"/>
                <a:gd name="connsiteY0" fmla="*/ 112713 h 160338"/>
                <a:gd name="connsiteX1" fmla="*/ 304800 w 523875"/>
                <a:gd name="connsiteY1" fmla="*/ 7938 h 160338"/>
                <a:gd name="connsiteX2" fmla="*/ 523875 w 523875"/>
                <a:gd name="connsiteY2" fmla="*/ 160338 h 160338"/>
                <a:gd name="connsiteX0" fmla="*/ 0 w 533400"/>
                <a:gd name="connsiteY0" fmla="*/ 106362 h 115887"/>
                <a:gd name="connsiteX1" fmla="*/ 304800 w 533400"/>
                <a:gd name="connsiteY1" fmla="*/ 1587 h 115887"/>
                <a:gd name="connsiteX2" fmla="*/ 533400 w 533400"/>
                <a:gd name="connsiteY2" fmla="*/ 115887 h 115887"/>
              </a:gdLst>
              <a:ahLst/>
              <a:cxnLst>
                <a:cxn ang="0">
                  <a:pos x="connsiteX0" y="connsiteY0"/>
                </a:cxn>
                <a:cxn ang="0">
                  <a:pos x="connsiteX1" y="connsiteY1"/>
                </a:cxn>
                <a:cxn ang="0">
                  <a:pos x="connsiteX2" y="connsiteY2"/>
                </a:cxn>
              </a:cxnLst>
              <a:rect l="l" t="t" r="r" b="b"/>
              <a:pathLst>
                <a:path w="533400" h="115887">
                  <a:moveTo>
                    <a:pt x="0" y="106362"/>
                  </a:moveTo>
                  <a:cubicBezTo>
                    <a:pt x="65881" y="54768"/>
                    <a:pt x="215900" y="0"/>
                    <a:pt x="304800" y="1587"/>
                  </a:cubicBezTo>
                  <a:cubicBezTo>
                    <a:pt x="393700" y="3174"/>
                    <a:pt x="424656" y="48418"/>
                    <a:pt x="533400" y="115887"/>
                  </a:cubicBezTo>
                </a:path>
              </a:pathLst>
            </a:custGeom>
            <a:noFill/>
            <a:ln w="28575" cap="flat" cmpd="sng" algn="ctr">
              <a:solidFill>
                <a:schemeClr val="accent3">
                  <a:lumMod val="60000"/>
                  <a:lumOff val="40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1" name="Rectangle 10"/>
            <p:cNvSpPr/>
            <p:nvPr/>
          </p:nvSpPr>
          <p:spPr bwMode="auto">
            <a:xfrm>
              <a:off x="5648325" y="4933950"/>
              <a:ext cx="1028700" cy="581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2" name="Rectangle 11"/>
            <p:cNvSpPr/>
            <p:nvPr/>
          </p:nvSpPr>
          <p:spPr bwMode="auto">
            <a:xfrm>
              <a:off x="1133475" y="4886325"/>
              <a:ext cx="1028700" cy="581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sp>
        <p:nvSpPr>
          <p:cNvPr id="18" name="TextBox 17"/>
          <p:cNvSpPr txBox="1"/>
          <p:nvPr/>
        </p:nvSpPr>
        <p:spPr>
          <a:xfrm>
            <a:off x="6781801" y="3206234"/>
            <a:ext cx="1381019" cy="369332"/>
          </a:xfrm>
          <a:prstGeom prst="rect">
            <a:avLst/>
          </a:prstGeom>
          <a:solidFill>
            <a:schemeClr val="bg1"/>
          </a:solidFill>
        </p:spPr>
        <p:txBody>
          <a:bodyPr wrap="none" rtlCol="0">
            <a:spAutoFit/>
          </a:bodyPr>
          <a:lstStyle/>
          <a:p>
            <a:r>
              <a:rPr lang="en-US" dirty="0"/>
              <a:t>GEO satellite</a:t>
            </a:r>
          </a:p>
        </p:txBody>
      </p:sp>
      <p:sp>
        <p:nvSpPr>
          <p:cNvPr id="2" name="Slide Number Placeholder 1"/>
          <p:cNvSpPr>
            <a:spLocks noGrp="1"/>
          </p:cNvSpPr>
          <p:nvPr>
            <p:ph type="sldNum" sz="quarter" idx="11"/>
          </p:nvPr>
        </p:nvSpPr>
        <p:spPr/>
        <p:txBody>
          <a:bodyPr/>
          <a:lstStyle/>
          <a:p>
            <a:fld id="{E7CA9478-788D-42C7-BC35-88005760C6DD}" type="slidenum">
              <a:rPr lang="en-US" smtClean="0"/>
              <a:t>26</a:t>
            </a:fld>
            <a:endParaRPr lang="en-US"/>
          </a:p>
        </p:txBody>
      </p:sp>
    </p:spTree>
    <p:extLst>
      <p:ext uri="{BB962C8B-B14F-4D97-AF65-F5344CB8AC3E}">
        <p14:creationId xmlns:p14="http://schemas.microsoft.com/office/powerpoint/2010/main" val="845638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sr-Cyrl-RS" dirty="0" smtClean="0"/>
              <a:t>Ниско-орбитни сателити</a:t>
            </a:r>
            <a:endParaRPr lang="en-US" dirty="0" smtClean="0"/>
          </a:p>
        </p:txBody>
      </p:sp>
      <p:sp>
        <p:nvSpPr>
          <p:cNvPr id="36867" name="Rectangle 3"/>
          <p:cNvSpPr>
            <a:spLocks noGrp="1" noChangeArrowheads="1"/>
          </p:cNvSpPr>
          <p:nvPr>
            <p:ph idx="4294967295"/>
          </p:nvPr>
        </p:nvSpPr>
        <p:spPr>
          <a:xfrm>
            <a:off x="690880" y="1610714"/>
            <a:ext cx="9537733" cy="4600081"/>
          </a:xfrm>
          <a:prstGeom prst="rect">
            <a:avLst/>
          </a:prstGeom>
        </p:spPr>
        <p:txBody>
          <a:bodyPr/>
          <a:lstStyle/>
          <a:p>
            <a:r>
              <a:rPr lang="sr-Cyrl-RS" dirty="0" smtClean="0"/>
              <a:t>Нису геостационарни, али ако их има више, онда могу да гарантују сталну покривеност на одабраним регијама</a:t>
            </a:r>
          </a:p>
          <a:p>
            <a:r>
              <a:rPr lang="sr-Cyrl-RS" dirty="0" smtClean="0"/>
              <a:t>Бржи одзив у односу на </a:t>
            </a:r>
            <a:r>
              <a:rPr lang="sr-Latn-RS" dirty="0" smtClean="0"/>
              <a:t>GEO,</a:t>
            </a:r>
            <a:r>
              <a:rPr lang="sr-Cyrl-RS" dirty="0" smtClean="0"/>
              <a:t> јер су ближи Земљи</a:t>
            </a:r>
            <a:endParaRPr lang="en-US" dirty="0" smtClean="0"/>
          </a:p>
        </p:txBody>
      </p:sp>
      <p:pic>
        <p:nvPicPr>
          <p:cNvPr id="36868" name="Picture 2"/>
          <p:cNvPicPr>
            <a:picLocks noChangeAspect="1" noChangeArrowheads="1"/>
          </p:cNvPicPr>
          <p:nvPr/>
        </p:nvPicPr>
        <p:blipFill>
          <a:blip r:embed="rId3" cstate="print"/>
          <a:srcRect/>
          <a:stretch>
            <a:fillRect/>
          </a:stretch>
        </p:blipFill>
        <p:spPr bwMode="auto">
          <a:xfrm>
            <a:off x="3277568" y="3015829"/>
            <a:ext cx="5132423" cy="338328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27</a:t>
            </a:fld>
            <a:endParaRPr lang="en-US"/>
          </a:p>
        </p:txBody>
      </p:sp>
    </p:spTree>
    <p:extLst>
      <p:ext uri="{BB962C8B-B14F-4D97-AF65-F5344CB8AC3E}">
        <p14:creationId xmlns:p14="http://schemas.microsoft.com/office/powerpoint/2010/main" val="590868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sr-Cyrl-RS" dirty="0" smtClean="0"/>
              <a:t>Сателит или Оптика</a:t>
            </a:r>
            <a:endParaRPr lang="en-US" dirty="0" smtClean="0"/>
          </a:p>
        </p:txBody>
      </p:sp>
      <p:sp>
        <p:nvSpPr>
          <p:cNvPr id="36867" name="Rectangle 3"/>
          <p:cNvSpPr>
            <a:spLocks noGrp="1" noChangeArrowheads="1"/>
          </p:cNvSpPr>
          <p:nvPr>
            <p:ph idx="4294967295"/>
          </p:nvPr>
        </p:nvSpPr>
        <p:spPr>
          <a:xfrm>
            <a:off x="2438399" y="1610714"/>
            <a:ext cx="7790214" cy="4600081"/>
          </a:xfrm>
          <a:prstGeom prst="rect">
            <a:avLst/>
          </a:prstGeom>
        </p:spPr>
        <p:txBody>
          <a:bodyPr/>
          <a:lstStyle/>
          <a:p>
            <a:r>
              <a:rPr lang="sr-Cyrl-RS" dirty="0" smtClean="0"/>
              <a:t>Сателит</a:t>
            </a:r>
            <a:r>
              <a:rPr lang="en-US" dirty="0" smtClean="0"/>
              <a:t>:</a:t>
            </a:r>
          </a:p>
          <a:p>
            <a:pPr lvl="2">
              <a:buFont typeface="Arial" pitchFamily="34" charset="0"/>
              <a:buChar char="+"/>
            </a:pPr>
            <a:r>
              <a:rPr lang="sr-Cyrl-RS" dirty="0" smtClean="0"/>
              <a:t>Након лансирања сателита, комуникација се може брзо успоставити било где и било када</a:t>
            </a:r>
            <a:endParaRPr lang="en-US" dirty="0" smtClean="0"/>
          </a:p>
          <a:p>
            <a:pPr lvl="2">
              <a:buFont typeface="Arial" pitchFamily="34" charset="0"/>
              <a:buChar char="+"/>
            </a:pPr>
            <a:r>
              <a:rPr lang="sr-Cyrl-RS" dirty="0" smtClean="0"/>
              <a:t>Емитовање на велика подручја</a:t>
            </a:r>
            <a:endParaRPr lang="en-US" dirty="0" smtClean="0"/>
          </a:p>
          <a:p>
            <a:pPr lvl="2"/>
            <a:r>
              <a:rPr lang="sr-Cyrl-RS" dirty="0" smtClean="0"/>
              <a:t>Ограничени проток и мешање сигнала</a:t>
            </a:r>
            <a:endParaRPr lang="en-US" dirty="0" smtClean="0"/>
          </a:p>
          <a:p>
            <a:r>
              <a:rPr lang="sr-Cyrl-RS" dirty="0" smtClean="0"/>
              <a:t>Оптика</a:t>
            </a:r>
            <a:r>
              <a:rPr lang="en-US" dirty="0" smtClean="0"/>
              <a:t>:</a:t>
            </a:r>
          </a:p>
          <a:p>
            <a:pPr lvl="2">
              <a:buFont typeface="Arial" pitchFamily="34" charset="0"/>
              <a:buChar char="+"/>
            </a:pPr>
            <a:r>
              <a:rPr lang="sr-Cyrl-RS" dirty="0" smtClean="0"/>
              <a:t>Огроман проток дуж великих удаљености</a:t>
            </a:r>
            <a:endParaRPr lang="en-US" dirty="0" smtClean="0"/>
          </a:p>
          <a:p>
            <a:pPr lvl="2"/>
            <a:r>
              <a:rPr lang="sr-Cyrl-RS" dirty="0" smtClean="0"/>
              <a:t>Инсталација скупа и компликована</a:t>
            </a:r>
            <a:endParaRPr lang="en-US" dirty="0" smtClean="0"/>
          </a:p>
          <a:p>
            <a:endParaRPr lang="en-US" dirty="0" smtClean="0"/>
          </a:p>
        </p:txBody>
      </p:sp>
      <p:sp>
        <p:nvSpPr>
          <p:cNvPr id="2" name="Slide Number Placeholder 1"/>
          <p:cNvSpPr>
            <a:spLocks noGrp="1"/>
          </p:cNvSpPr>
          <p:nvPr>
            <p:ph type="sldNum" sz="quarter" idx="11"/>
          </p:nvPr>
        </p:nvSpPr>
        <p:spPr/>
        <p:txBody>
          <a:bodyPr/>
          <a:lstStyle/>
          <a:p>
            <a:fld id="{E7CA9478-788D-42C7-BC35-88005760C6DD}" type="slidenum">
              <a:rPr lang="en-US" smtClean="0"/>
              <a:t>28</a:t>
            </a:fld>
            <a:endParaRPr lang="en-US"/>
          </a:p>
        </p:txBody>
      </p:sp>
    </p:spTree>
    <p:extLst>
      <p:ext uri="{BB962C8B-B14F-4D97-AF65-F5344CB8AC3E}">
        <p14:creationId xmlns:p14="http://schemas.microsoft.com/office/powerpoint/2010/main" val="2472089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Физички слој</a:t>
            </a:r>
            <a:endParaRPr lang="en-US" dirty="0"/>
          </a:p>
        </p:txBody>
      </p:sp>
      <p:sp>
        <p:nvSpPr>
          <p:cNvPr id="7" name="Text Placeholder 6"/>
          <p:cNvSpPr>
            <a:spLocks noGrp="1"/>
          </p:cNvSpPr>
          <p:nvPr>
            <p:ph type="body" idx="1"/>
          </p:nvPr>
        </p:nvSpPr>
        <p:spPr/>
        <p:txBody>
          <a:bodyPr>
            <a:normAutofit/>
          </a:bodyPr>
          <a:lstStyle/>
          <a:p>
            <a:r>
              <a:rPr lang="sr-Cyrl-RS" dirty="0" smtClean="0"/>
              <a:t>Модулација и мултиплексирање сигнала</a:t>
            </a:r>
            <a:endParaRPr lang="en-US" dirty="0"/>
          </a:p>
          <a:p>
            <a:endParaRPr lang="en-US" dirty="0"/>
          </a:p>
        </p:txBody>
      </p:sp>
      <p:sp>
        <p:nvSpPr>
          <p:cNvPr id="3" name="Slide Number Placeholder 2"/>
          <p:cNvSpPr>
            <a:spLocks noGrp="1"/>
          </p:cNvSpPr>
          <p:nvPr>
            <p:ph type="sldNum" sz="quarter" idx="12"/>
          </p:nvPr>
        </p:nvSpPr>
        <p:spPr/>
        <p:txBody>
          <a:bodyPr/>
          <a:lstStyle/>
          <a:p>
            <a:fld id="{0B2C1225-ADCC-464A-9CFC-236159A2E701}" type="slidenum">
              <a:rPr lang="sr-Latn-RS" smtClean="0"/>
              <a:t>29</a:t>
            </a:fld>
            <a:endParaRPr lang="sr-Latn-RS"/>
          </a:p>
        </p:txBody>
      </p:sp>
    </p:spTree>
    <p:extLst>
      <p:ext uri="{BB962C8B-B14F-4D97-AF65-F5344CB8AC3E}">
        <p14:creationId xmlns:p14="http://schemas.microsoft.com/office/powerpoint/2010/main" val="142698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Где смо сада</a:t>
            </a:r>
            <a:r>
              <a:rPr lang="en-US" dirty="0"/>
              <a:t>?</a:t>
            </a:r>
          </a:p>
        </p:txBody>
      </p:sp>
      <p:sp>
        <p:nvSpPr>
          <p:cNvPr id="5" name="Text Placeholder 4"/>
          <p:cNvSpPr>
            <a:spLocks noGrp="1"/>
          </p:cNvSpPr>
          <p:nvPr>
            <p:ph type="body" sz="quarter" idx="12"/>
          </p:nvPr>
        </p:nvSpPr>
        <p:spPr>
          <a:xfrm>
            <a:off x="433889" y="1690688"/>
            <a:ext cx="10312999" cy="4470400"/>
          </a:xfrm>
        </p:spPr>
        <p:txBody>
          <a:bodyPr>
            <a:normAutofit/>
          </a:bodyPr>
          <a:lstStyle/>
          <a:p>
            <a:r>
              <a:rPr lang="sr-Cyrl-RS" sz="3733" dirty="0" smtClean="0"/>
              <a:t>Прошли смо брзи преглед свега, и сада се пењемо од физичког ка вишим слојевима...</a:t>
            </a:r>
          </a:p>
          <a:p>
            <a:r>
              <a:rPr lang="sr-Cyrl-RS" sz="3733" dirty="0" smtClean="0"/>
              <a:t>Користићемо хибридну приступ са 5 слојева</a:t>
            </a:r>
            <a:endParaRPr lang="en-US" sz="3733" dirty="0"/>
          </a:p>
        </p:txBody>
      </p:sp>
      <p:grpSp>
        <p:nvGrpSpPr>
          <p:cNvPr id="16" name="Group 15"/>
          <p:cNvGrpSpPr/>
          <p:nvPr/>
        </p:nvGrpSpPr>
        <p:grpSpPr>
          <a:xfrm>
            <a:off x="2523268" y="3721148"/>
            <a:ext cx="2672676" cy="2538000"/>
            <a:chOff x="2857500" y="2343150"/>
            <a:chExt cx="1326775" cy="1903500"/>
          </a:xfrm>
        </p:grpSpPr>
        <p:sp>
          <p:nvSpPr>
            <p:cNvPr id="6" name="Rectangle 4"/>
            <p:cNvSpPr>
              <a:spLocks noChangeArrowheads="1"/>
            </p:cNvSpPr>
            <p:nvPr/>
          </p:nvSpPr>
          <p:spPr bwMode="auto">
            <a:xfrm>
              <a:off x="2857500" y="3900401"/>
              <a:ext cx="138548" cy="346249"/>
            </a:xfrm>
            <a:prstGeom prst="rect">
              <a:avLst/>
            </a:prstGeom>
            <a:solidFill>
              <a:schemeClr val="accent3">
                <a:lumMod val="20000"/>
                <a:lumOff val="80000"/>
              </a:schemeClr>
            </a:solidFill>
            <a:ln w="9525">
              <a:solidFill>
                <a:schemeClr val="tx1"/>
              </a:solidFill>
              <a:miter lim="800000"/>
              <a:headEnd/>
              <a:tailEnd/>
            </a:ln>
            <a:effectLst/>
          </p:spPr>
          <p:txBody>
            <a:bodyPr wrap="none" anchor="ctr">
              <a:spAutoFit/>
            </a:bodyPr>
            <a:lstStyle/>
            <a:p>
              <a:endParaRPr lang="en-US" sz="2400"/>
            </a:p>
          </p:txBody>
        </p:sp>
        <p:sp>
          <p:nvSpPr>
            <p:cNvPr id="7" name="Rectangle 5"/>
            <p:cNvSpPr>
              <a:spLocks noChangeArrowheads="1"/>
            </p:cNvSpPr>
            <p:nvPr/>
          </p:nvSpPr>
          <p:spPr bwMode="auto">
            <a:xfrm>
              <a:off x="2857500" y="3519401"/>
              <a:ext cx="138548" cy="346249"/>
            </a:xfrm>
            <a:prstGeom prst="rect">
              <a:avLst/>
            </a:prstGeom>
            <a:noFill/>
            <a:ln w="9525">
              <a:solidFill>
                <a:schemeClr val="tx1"/>
              </a:solidFill>
              <a:miter lim="800000"/>
              <a:headEnd/>
              <a:tailEnd/>
            </a:ln>
            <a:effectLst/>
          </p:spPr>
          <p:txBody>
            <a:bodyPr wrap="none" anchor="ctr">
              <a:spAutoFit/>
            </a:bodyPr>
            <a:lstStyle/>
            <a:p>
              <a:endParaRPr lang="en-US" sz="2400"/>
            </a:p>
          </p:txBody>
        </p:sp>
        <p:sp>
          <p:nvSpPr>
            <p:cNvPr id="8" name="Rectangle 6"/>
            <p:cNvSpPr>
              <a:spLocks noChangeArrowheads="1"/>
            </p:cNvSpPr>
            <p:nvPr/>
          </p:nvSpPr>
          <p:spPr bwMode="auto">
            <a:xfrm>
              <a:off x="2857500" y="3138401"/>
              <a:ext cx="138548" cy="346249"/>
            </a:xfrm>
            <a:prstGeom prst="rect">
              <a:avLst/>
            </a:prstGeom>
            <a:noFill/>
            <a:ln w="9525">
              <a:solidFill>
                <a:schemeClr val="tx1"/>
              </a:solidFill>
              <a:miter lim="800000"/>
              <a:headEnd/>
              <a:tailEnd/>
            </a:ln>
            <a:effectLst/>
          </p:spPr>
          <p:txBody>
            <a:bodyPr wrap="none" anchor="ctr">
              <a:spAutoFit/>
            </a:bodyPr>
            <a:lstStyle/>
            <a:p>
              <a:endParaRPr lang="en-US" sz="2400"/>
            </a:p>
          </p:txBody>
        </p:sp>
        <p:sp>
          <p:nvSpPr>
            <p:cNvPr id="9" name="Rectangle 7"/>
            <p:cNvSpPr>
              <a:spLocks noChangeArrowheads="1"/>
            </p:cNvSpPr>
            <p:nvPr/>
          </p:nvSpPr>
          <p:spPr bwMode="auto">
            <a:xfrm>
              <a:off x="2857500" y="2757401"/>
              <a:ext cx="138548" cy="346249"/>
            </a:xfrm>
            <a:prstGeom prst="rect">
              <a:avLst/>
            </a:prstGeom>
            <a:solidFill>
              <a:schemeClr val="bg1"/>
            </a:solidFill>
            <a:ln w="9525">
              <a:solidFill>
                <a:schemeClr val="tx1"/>
              </a:solidFill>
              <a:miter lim="800000"/>
              <a:headEnd/>
              <a:tailEnd/>
            </a:ln>
            <a:effectLst/>
          </p:spPr>
          <p:txBody>
            <a:bodyPr wrap="none" anchor="ctr">
              <a:spAutoFit/>
            </a:bodyPr>
            <a:lstStyle/>
            <a:p>
              <a:endParaRPr lang="en-US" sz="2400"/>
            </a:p>
          </p:txBody>
        </p:sp>
        <p:sp>
          <p:nvSpPr>
            <p:cNvPr id="10" name="Rectangle 10"/>
            <p:cNvSpPr>
              <a:spLocks noChangeArrowheads="1"/>
            </p:cNvSpPr>
            <p:nvPr/>
          </p:nvSpPr>
          <p:spPr bwMode="auto">
            <a:xfrm>
              <a:off x="2857500" y="2379576"/>
              <a:ext cx="138548" cy="346249"/>
            </a:xfrm>
            <a:prstGeom prst="rect">
              <a:avLst/>
            </a:prstGeom>
            <a:solidFill>
              <a:schemeClr val="bg1"/>
            </a:solidFill>
            <a:ln w="9525">
              <a:solidFill>
                <a:schemeClr val="tx1"/>
              </a:solidFill>
              <a:miter lim="800000"/>
              <a:headEnd/>
              <a:tailEnd/>
            </a:ln>
            <a:effectLst/>
          </p:spPr>
          <p:txBody>
            <a:bodyPr wrap="none" anchor="ctr">
              <a:spAutoFit/>
            </a:bodyPr>
            <a:lstStyle/>
            <a:p>
              <a:endParaRPr lang="en-US" sz="2400"/>
            </a:p>
          </p:txBody>
        </p:sp>
        <p:sp>
          <p:nvSpPr>
            <p:cNvPr id="11" name="Text Box 11"/>
            <p:cNvSpPr txBox="1">
              <a:spLocks noChangeArrowheads="1"/>
            </p:cNvSpPr>
            <p:nvPr/>
          </p:nvSpPr>
          <p:spPr bwMode="auto">
            <a:xfrm>
              <a:off x="3021013" y="3867150"/>
              <a:ext cx="714757" cy="377075"/>
            </a:xfrm>
            <a:prstGeom prst="rect">
              <a:avLst/>
            </a:prstGeom>
            <a:noFill/>
            <a:ln w="9525">
              <a:noFill/>
              <a:miter lim="800000"/>
              <a:headEnd/>
              <a:tailEnd/>
            </a:ln>
            <a:effectLst/>
          </p:spPr>
          <p:txBody>
            <a:bodyPr wrap="none">
              <a:spAutoFit/>
            </a:bodyPr>
            <a:lstStyle/>
            <a:p>
              <a:r>
                <a:rPr lang="sr-Cyrl-RS" sz="2667" dirty="0" smtClean="0"/>
                <a:t>Физички</a:t>
              </a:r>
              <a:endParaRPr lang="en-US" sz="2667" dirty="0"/>
            </a:p>
          </p:txBody>
        </p:sp>
        <p:sp>
          <p:nvSpPr>
            <p:cNvPr id="12" name="Text Box 12"/>
            <p:cNvSpPr txBox="1">
              <a:spLocks noChangeArrowheads="1"/>
            </p:cNvSpPr>
            <p:nvPr/>
          </p:nvSpPr>
          <p:spPr bwMode="auto">
            <a:xfrm>
              <a:off x="3025308" y="3502025"/>
              <a:ext cx="759320" cy="377075"/>
            </a:xfrm>
            <a:prstGeom prst="rect">
              <a:avLst/>
            </a:prstGeom>
            <a:noFill/>
            <a:ln w="9525">
              <a:noFill/>
              <a:miter lim="800000"/>
              <a:headEnd/>
              <a:tailEnd/>
            </a:ln>
            <a:effectLst/>
          </p:spPr>
          <p:txBody>
            <a:bodyPr wrap="none">
              <a:spAutoFit/>
            </a:bodyPr>
            <a:lstStyle/>
            <a:p>
              <a:r>
                <a:rPr lang="sr-Cyrl-RS" sz="2667" dirty="0" smtClean="0"/>
                <a:t>Слој везе</a:t>
              </a:r>
              <a:endParaRPr lang="en-US" sz="2667" dirty="0"/>
            </a:p>
          </p:txBody>
        </p:sp>
        <p:sp>
          <p:nvSpPr>
            <p:cNvPr id="13" name="Text Box 13"/>
            <p:cNvSpPr txBox="1">
              <a:spLocks noChangeArrowheads="1"/>
            </p:cNvSpPr>
            <p:nvPr/>
          </p:nvSpPr>
          <p:spPr bwMode="auto">
            <a:xfrm>
              <a:off x="3008313" y="3136900"/>
              <a:ext cx="706704" cy="377075"/>
            </a:xfrm>
            <a:prstGeom prst="rect">
              <a:avLst/>
            </a:prstGeom>
            <a:noFill/>
            <a:ln w="9525">
              <a:noFill/>
              <a:miter lim="800000"/>
              <a:headEnd/>
              <a:tailEnd/>
            </a:ln>
            <a:effectLst/>
          </p:spPr>
          <p:txBody>
            <a:bodyPr wrap="none">
              <a:spAutoFit/>
            </a:bodyPr>
            <a:lstStyle/>
            <a:p>
              <a:r>
                <a:rPr lang="sr-Cyrl-RS" sz="2667" dirty="0" smtClean="0"/>
                <a:t>Мрежни</a:t>
              </a:r>
              <a:endParaRPr lang="en-US" sz="2667" dirty="0"/>
            </a:p>
          </p:txBody>
        </p:sp>
        <p:sp>
          <p:nvSpPr>
            <p:cNvPr id="14" name="Text Box 14"/>
            <p:cNvSpPr txBox="1">
              <a:spLocks noChangeArrowheads="1"/>
            </p:cNvSpPr>
            <p:nvPr/>
          </p:nvSpPr>
          <p:spPr bwMode="auto">
            <a:xfrm>
              <a:off x="2922588" y="2740025"/>
              <a:ext cx="1261687" cy="377075"/>
            </a:xfrm>
            <a:prstGeom prst="rect">
              <a:avLst/>
            </a:prstGeom>
            <a:noFill/>
            <a:ln w="9525">
              <a:noFill/>
              <a:miter lim="800000"/>
              <a:headEnd/>
              <a:tailEnd/>
            </a:ln>
            <a:effectLst/>
          </p:spPr>
          <p:txBody>
            <a:bodyPr wrap="square">
              <a:spAutoFit/>
            </a:bodyPr>
            <a:lstStyle/>
            <a:p>
              <a:r>
                <a:rPr lang="sr-Cyrl-RS" sz="2667" dirty="0" smtClean="0"/>
                <a:t>  Транспортни</a:t>
              </a:r>
              <a:endParaRPr lang="en-US" sz="2667" dirty="0"/>
            </a:p>
          </p:txBody>
        </p:sp>
        <p:sp>
          <p:nvSpPr>
            <p:cNvPr id="15" name="Text Box 17"/>
            <p:cNvSpPr txBox="1">
              <a:spLocks noChangeArrowheads="1"/>
            </p:cNvSpPr>
            <p:nvPr/>
          </p:nvSpPr>
          <p:spPr bwMode="auto">
            <a:xfrm>
              <a:off x="2895600" y="2343150"/>
              <a:ext cx="1288675" cy="377075"/>
            </a:xfrm>
            <a:prstGeom prst="rect">
              <a:avLst/>
            </a:prstGeom>
            <a:noFill/>
            <a:ln w="9525">
              <a:noFill/>
              <a:miter lim="800000"/>
              <a:headEnd/>
              <a:tailEnd/>
            </a:ln>
            <a:effectLst/>
          </p:spPr>
          <p:txBody>
            <a:bodyPr wrap="square">
              <a:spAutoFit/>
            </a:bodyPr>
            <a:lstStyle/>
            <a:p>
              <a:r>
                <a:rPr lang="en-US" sz="2667" dirty="0"/>
                <a:t> </a:t>
              </a:r>
              <a:r>
                <a:rPr lang="sr-Cyrl-RS" sz="2667" dirty="0" smtClean="0"/>
                <a:t>  Апликативни</a:t>
              </a:r>
              <a:endParaRPr lang="en-US" sz="2667" dirty="0"/>
            </a:p>
          </p:txBody>
        </p:sp>
      </p:grpSp>
      <p:sp>
        <p:nvSpPr>
          <p:cNvPr id="2" name="Slide Number Placeholder 1"/>
          <p:cNvSpPr>
            <a:spLocks noGrp="1"/>
          </p:cNvSpPr>
          <p:nvPr>
            <p:ph type="sldNum" sz="quarter" idx="11"/>
          </p:nvPr>
        </p:nvSpPr>
        <p:spPr/>
        <p:txBody>
          <a:bodyPr/>
          <a:lstStyle/>
          <a:p>
            <a:fld id="{E7CA9478-788D-42C7-BC35-88005760C6DD}" type="slidenum">
              <a:rPr lang="en-US" smtClean="0"/>
              <a:t>3</a:t>
            </a:fld>
            <a:endParaRPr lang="en-US"/>
          </a:p>
        </p:txBody>
      </p:sp>
    </p:spTree>
    <p:extLst>
      <p:ext uri="{BB962C8B-B14F-4D97-AF65-F5344CB8AC3E}">
        <p14:creationId xmlns:p14="http://schemas.microsoft.com/office/powerpoint/2010/main" val="1542579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Модулација</a:t>
            </a:r>
            <a:endParaRPr lang="en-US" dirty="0"/>
          </a:p>
        </p:txBody>
      </p:sp>
      <p:sp>
        <p:nvSpPr>
          <p:cNvPr id="5" name="Text Placeholder 4"/>
          <p:cNvSpPr>
            <a:spLocks noGrp="1"/>
          </p:cNvSpPr>
          <p:nvPr>
            <p:ph type="body" sz="quarter" idx="12"/>
          </p:nvPr>
        </p:nvSpPr>
        <p:spPr/>
        <p:txBody>
          <a:bodyPr>
            <a:normAutofit/>
          </a:bodyPr>
          <a:lstStyle/>
          <a:p>
            <a:r>
              <a:rPr lang="sr-Cyrl-RS" sz="3733" dirty="0" smtClean="0"/>
              <a:t>Начин представљања дигиталних информација у оквиру физичког медијума</a:t>
            </a:r>
            <a:r>
              <a:rPr lang="en-US" sz="3733" dirty="0" smtClean="0"/>
              <a:t>?</a:t>
            </a:r>
            <a:endParaRPr lang="en-US" sz="3200" u="sng" dirty="0"/>
          </a:p>
        </p:txBody>
      </p:sp>
      <p:grpSp>
        <p:nvGrpSpPr>
          <p:cNvPr id="7" name="Group 6"/>
          <p:cNvGrpSpPr/>
          <p:nvPr/>
        </p:nvGrpSpPr>
        <p:grpSpPr>
          <a:xfrm>
            <a:off x="609601" y="3543013"/>
            <a:ext cx="6343486" cy="1189323"/>
            <a:chOff x="304800" y="2494923"/>
            <a:chExt cx="4757615" cy="891992"/>
          </a:xfrm>
        </p:grpSpPr>
        <p:sp>
          <p:nvSpPr>
            <p:cNvPr id="8" name="TextBox 7"/>
            <p:cNvSpPr txBox="1"/>
            <p:nvPr/>
          </p:nvSpPr>
          <p:spPr>
            <a:xfrm>
              <a:off x="4114800" y="3009840"/>
              <a:ext cx="947615" cy="377075"/>
            </a:xfrm>
            <a:prstGeom prst="rect">
              <a:avLst/>
            </a:prstGeom>
            <a:noFill/>
          </p:spPr>
          <p:txBody>
            <a:bodyPr wrap="none" rtlCol="0">
              <a:spAutoFit/>
            </a:bodyPr>
            <a:lstStyle/>
            <a:p>
              <a:r>
                <a:rPr lang="en-US" sz="2400" dirty="0"/>
                <a:t>…</a:t>
              </a:r>
              <a:r>
                <a:rPr lang="en-US" sz="2667" dirty="0"/>
                <a:t>10110</a:t>
              </a:r>
              <a:endParaRPr lang="en-US" sz="2400" dirty="0"/>
            </a:p>
          </p:txBody>
        </p:sp>
        <p:cxnSp>
          <p:nvCxnSpPr>
            <p:cNvPr id="9" name="Straight Arrow Connector 8"/>
            <p:cNvCxnSpPr/>
            <p:nvPr/>
          </p:nvCxnSpPr>
          <p:spPr>
            <a:xfrm>
              <a:off x="2478553" y="2714214"/>
              <a:ext cx="306592" cy="171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3009840"/>
              <a:ext cx="964447" cy="377075"/>
            </a:xfrm>
            <a:prstGeom prst="rect">
              <a:avLst/>
            </a:prstGeom>
            <a:noFill/>
          </p:spPr>
          <p:txBody>
            <a:bodyPr wrap="none" rtlCol="0">
              <a:spAutoFit/>
            </a:bodyPr>
            <a:lstStyle/>
            <a:p>
              <a:r>
                <a:rPr lang="en-US" sz="2667" dirty="0"/>
                <a:t>10110…</a:t>
              </a:r>
            </a:p>
          </p:txBody>
        </p:sp>
        <p:sp>
          <p:nvSpPr>
            <p:cNvPr id="11" name="TextBox 10"/>
            <p:cNvSpPr txBox="1"/>
            <p:nvPr/>
          </p:nvSpPr>
          <p:spPr>
            <a:xfrm>
              <a:off x="1489745" y="2494923"/>
              <a:ext cx="1046201" cy="438581"/>
            </a:xfrm>
            <a:prstGeom prst="rect">
              <a:avLst/>
            </a:prstGeom>
            <a:noFill/>
          </p:spPr>
          <p:txBody>
            <a:bodyPr wrap="none" rtlCol="0">
              <a:spAutoFit/>
            </a:bodyPr>
            <a:lstStyle/>
            <a:p>
              <a:r>
                <a:rPr lang="sr-Cyrl-RS" sz="3200" dirty="0" smtClean="0"/>
                <a:t>Сигнал</a:t>
              </a:r>
              <a:endParaRPr lang="en-US" sz="3200" dirty="0"/>
            </a:p>
          </p:txBody>
        </p:sp>
      </p:grpSp>
      <p:pic>
        <p:nvPicPr>
          <p:cNvPr id="12"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35" y="4777317"/>
            <a:ext cx="1219200"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327" y="4777317"/>
            <a:ext cx="1219200"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62527" y="5164005"/>
            <a:ext cx="3580592" cy="215111"/>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4"/>
          <p:cNvSpPr/>
          <p:nvPr/>
        </p:nvSpPr>
        <p:spPr>
          <a:xfrm flipH="1">
            <a:off x="2189527" y="4052037"/>
            <a:ext cx="3172428" cy="925292"/>
          </a:xfrm>
          <a:custGeom>
            <a:avLst/>
            <a:gdLst>
              <a:gd name="connsiteX0" fmla="*/ 0 w 2971800"/>
              <a:gd name="connsiteY0" fmla="*/ 857250 h 866775"/>
              <a:gd name="connsiteX1" fmla="*/ 400050 w 2971800"/>
              <a:gd name="connsiteY1" fmla="*/ 866775 h 866775"/>
              <a:gd name="connsiteX2" fmla="*/ 409575 w 2971800"/>
              <a:gd name="connsiteY2" fmla="*/ 9525 h 866775"/>
              <a:gd name="connsiteX3" fmla="*/ 1257300 w 2971800"/>
              <a:gd name="connsiteY3" fmla="*/ 19050 h 866775"/>
              <a:gd name="connsiteX4" fmla="*/ 1257300 w 2971800"/>
              <a:gd name="connsiteY4" fmla="*/ 866775 h 866775"/>
              <a:gd name="connsiteX5" fmla="*/ 2533650 w 2971800"/>
              <a:gd name="connsiteY5" fmla="*/ 866775 h 866775"/>
              <a:gd name="connsiteX6" fmla="*/ 2533650 w 2971800"/>
              <a:gd name="connsiteY6" fmla="*/ 0 h 866775"/>
              <a:gd name="connsiteX7" fmla="*/ 2962275 w 2971800"/>
              <a:gd name="connsiteY7" fmla="*/ 0 h 866775"/>
              <a:gd name="connsiteX8" fmla="*/ 2971800 w 2971800"/>
              <a:gd name="connsiteY8"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866775">
                <a:moveTo>
                  <a:pt x="0" y="857250"/>
                </a:moveTo>
                <a:lnTo>
                  <a:pt x="400050" y="866775"/>
                </a:lnTo>
                <a:lnTo>
                  <a:pt x="409575" y="9525"/>
                </a:lnTo>
                <a:lnTo>
                  <a:pt x="1257300" y="19050"/>
                </a:lnTo>
                <a:lnTo>
                  <a:pt x="1257300" y="866775"/>
                </a:lnTo>
                <a:lnTo>
                  <a:pt x="2533650" y="866775"/>
                </a:lnTo>
                <a:lnTo>
                  <a:pt x="2533650" y="0"/>
                </a:lnTo>
                <a:lnTo>
                  <a:pt x="2962275" y="0"/>
                </a:lnTo>
                <a:lnTo>
                  <a:pt x="2971800" y="866775"/>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6" name="Straight Arrow Connector 15"/>
          <p:cNvCxnSpPr/>
          <p:nvPr/>
        </p:nvCxnSpPr>
        <p:spPr bwMode="auto">
          <a:xfrm>
            <a:off x="3411288" y="5562600"/>
            <a:ext cx="88306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11"/>
          </p:nvPr>
        </p:nvSpPr>
        <p:spPr/>
        <p:txBody>
          <a:bodyPr/>
          <a:lstStyle/>
          <a:p>
            <a:fld id="{E7CA9478-788D-42C7-BC35-88005760C6DD}" type="slidenum">
              <a:rPr lang="en-US" smtClean="0"/>
              <a:t>30</a:t>
            </a:fld>
            <a:endParaRPr lang="en-US"/>
          </a:p>
        </p:txBody>
      </p:sp>
    </p:spTree>
    <p:extLst>
      <p:ext uri="{BB962C8B-B14F-4D97-AF65-F5344CB8AC3E}">
        <p14:creationId xmlns:p14="http://schemas.microsoft.com/office/powerpoint/2010/main" val="111857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Једноставна модулација</a:t>
            </a:r>
            <a:endParaRPr lang="en-US" dirty="0"/>
          </a:p>
        </p:txBody>
      </p:sp>
      <p:sp>
        <p:nvSpPr>
          <p:cNvPr id="7" name="Content Placeholder 6"/>
          <p:cNvSpPr>
            <a:spLocks noGrp="1"/>
          </p:cNvSpPr>
          <p:nvPr>
            <p:ph idx="1"/>
          </p:nvPr>
        </p:nvSpPr>
        <p:spPr/>
        <p:txBody>
          <a:bodyPr/>
          <a:lstStyle/>
          <a:p>
            <a:r>
              <a:rPr lang="sr-Cyrl-RS" dirty="0" smtClean="0"/>
              <a:t>Високи напон </a:t>
            </a:r>
            <a:r>
              <a:rPr lang="en-US" dirty="0" smtClean="0"/>
              <a:t>(+V) </a:t>
            </a:r>
            <a:r>
              <a:rPr lang="sr-Cyrl-RS" dirty="0" smtClean="0"/>
              <a:t>представља</a:t>
            </a:r>
            <a:r>
              <a:rPr lang="en-US" dirty="0" smtClean="0"/>
              <a:t> 1, </a:t>
            </a:r>
            <a:r>
              <a:rPr lang="sr-Cyrl-RS" dirty="0" smtClean="0"/>
              <a:t>ниски</a:t>
            </a:r>
            <a:r>
              <a:rPr lang="en-US" dirty="0" smtClean="0"/>
              <a:t> (-V</a:t>
            </a:r>
            <a:r>
              <a:rPr lang="en-US" dirty="0"/>
              <a:t>)</a:t>
            </a:r>
            <a:r>
              <a:rPr lang="en-US" dirty="0" smtClean="0"/>
              <a:t> </a:t>
            </a:r>
            <a:r>
              <a:rPr lang="sr-Cyrl-RS" dirty="0" smtClean="0"/>
              <a:t>представља</a:t>
            </a:r>
            <a:r>
              <a:rPr lang="en-US" dirty="0" smtClean="0"/>
              <a:t> 0</a:t>
            </a:r>
          </a:p>
          <a:p>
            <a:pPr lvl="1"/>
            <a:r>
              <a:rPr lang="sr-Cyrl-RS" dirty="0" smtClean="0"/>
              <a:t>Ово се зове </a:t>
            </a:r>
            <a:r>
              <a:rPr lang="en-US" dirty="0" smtClean="0"/>
              <a:t>NRZ </a:t>
            </a:r>
            <a:r>
              <a:rPr lang="sr-Cyrl-RS" dirty="0" smtClean="0"/>
              <a:t>кодна шема </a:t>
            </a:r>
            <a:r>
              <a:rPr lang="en-US" dirty="0" smtClean="0"/>
              <a:t>(Non-Return to Zero)</a:t>
            </a:r>
            <a:endParaRPr lang="en-US" dirty="0"/>
          </a:p>
        </p:txBody>
      </p:sp>
      <p:grpSp>
        <p:nvGrpSpPr>
          <p:cNvPr id="44" name="Group 43"/>
          <p:cNvGrpSpPr/>
          <p:nvPr/>
        </p:nvGrpSpPr>
        <p:grpSpPr>
          <a:xfrm>
            <a:off x="1366123" y="3807707"/>
            <a:ext cx="8770595" cy="1675980"/>
            <a:chOff x="948392" y="3746163"/>
            <a:chExt cx="6577946" cy="1046500"/>
          </a:xfrm>
        </p:grpSpPr>
        <p:sp>
          <p:nvSpPr>
            <p:cNvPr id="8" name="Rectangle 4"/>
            <p:cNvSpPr>
              <a:spLocks noChangeArrowheads="1"/>
            </p:cNvSpPr>
            <p:nvPr/>
          </p:nvSpPr>
          <p:spPr bwMode="auto">
            <a:xfrm>
              <a:off x="973238" y="3746163"/>
              <a:ext cx="923474" cy="307487"/>
            </a:xfrm>
            <a:prstGeom prst="rect">
              <a:avLst/>
            </a:prstGeom>
            <a:noFill/>
            <a:ln w="9525">
              <a:noFill/>
              <a:miter lim="800000"/>
              <a:headEnd/>
              <a:tailEnd/>
            </a:ln>
          </p:spPr>
          <p:txBody>
            <a:bodyPr wrap="none" lIns="0" tIns="0" rIns="0" bIns="0">
              <a:spAutoFit/>
            </a:bodyPr>
            <a:lstStyle/>
            <a:p>
              <a:pPr algn="l" eaLnBrk="0" hangingPunct="0"/>
              <a:r>
                <a:rPr lang="sr-Cyrl-RS" sz="3200" dirty="0" smtClean="0">
                  <a:solidFill>
                    <a:srgbClr val="000000"/>
                  </a:solidFill>
                </a:rPr>
                <a:t>Битови</a:t>
              </a:r>
              <a:endParaRPr lang="en-US" sz="3200" dirty="0"/>
            </a:p>
          </p:txBody>
        </p:sp>
        <p:sp>
          <p:nvSpPr>
            <p:cNvPr id="9" name="Rectangle 5"/>
            <p:cNvSpPr>
              <a:spLocks noChangeArrowheads="1"/>
            </p:cNvSpPr>
            <p:nvPr/>
          </p:nvSpPr>
          <p:spPr bwMode="auto">
            <a:xfrm>
              <a:off x="948392" y="4359013"/>
              <a:ext cx="509755" cy="307487"/>
            </a:xfrm>
            <a:prstGeom prst="rect">
              <a:avLst/>
            </a:prstGeom>
            <a:noFill/>
            <a:ln w="9525">
              <a:noFill/>
              <a:miter lim="800000"/>
              <a:headEnd/>
              <a:tailEnd/>
            </a:ln>
          </p:spPr>
          <p:txBody>
            <a:bodyPr wrap="none" lIns="0" tIns="0" rIns="0" bIns="0">
              <a:spAutoFit/>
            </a:bodyPr>
            <a:lstStyle/>
            <a:p>
              <a:pPr algn="l" eaLnBrk="0" hangingPunct="0"/>
              <a:r>
                <a:rPr lang="en-US" sz="3200" dirty="0">
                  <a:solidFill>
                    <a:srgbClr val="000000"/>
                  </a:solidFill>
                </a:rPr>
                <a:t>NRZ</a:t>
              </a:r>
              <a:endParaRPr lang="en-US" sz="3200" dirty="0"/>
            </a:p>
          </p:txBody>
        </p:sp>
        <p:sp>
          <p:nvSpPr>
            <p:cNvPr id="10" name="Rectangle 6"/>
            <p:cNvSpPr>
              <a:spLocks noChangeArrowheads="1"/>
            </p:cNvSpPr>
            <p:nvPr/>
          </p:nvSpPr>
          <p:spPr bwMode="auto">
            <a:xfrm>
              <a:off x="2038350"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0</a:t>
              </a:r>
              <a:endParaRPr lang="en-US" sz="2667" dirty="0"/>
            </a:p>
          </p:txBody>
        </p:sp>
        <p:sp>
          <p:nvSpPr>
            <p:cNvPr id="11" name="Rectangle 7"/>
            <p:cNvSpPr>
              <a:spLocks noChangeArrowheads="1"/>
            </p:cNvSpPr>
            <p:nvPr/>
          </p:nvSpPr>
          <p:spPr bwMode="auto">
            <a:xfrm>
              <a:off x="238918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0</a:t>
              </a:r>
              <a:endParaRPr lang="en-US" sz="2667" dirty="0"/>
            </a:p>
          </p:txBody>
        </p:sp>
        <p:sp>
          <p:nvSpPr>
            <p:cNvPr id="12" name="Rectangle 8"/>
            <p:cNvSpPr>
              <a:spLocks noChangeArrowheads="1"/>
            </p:cNvSpPr>
            <p:nvPr/>
          </p:nvSpPr>
          <p:spPr bwMode="auto">
            <a:xfrm>
              <a:off x="273843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13" name="Rectangle 9"/>
            <p:cNvSpPr>
              <a:spLocks noChangeArrowheads="1"/>
            </p:cNvSpPr>
            <p:nvPr/>
          </p:nvSpPr>
          <p:spPr bwMode="auto">
            <a:xfrm>
              <a:off x="308768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14" name="Rectangle 10"/>
            <p:cNvSpPr>
              <a:spLocks noChangeArrowheads="1"/>
            </p:cNvSpPr>
            <p:nvPr/>
          </p:nvSpPr>
          <p:spPr bwMode="auto">
            <a:xfrm>
              <a:off x="343852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1</a:t>
              </a:r>
              <a:endParaRPr lang="en-US" sz="2667" dirty="0"/>
            </a:p>
          </p:txBody>
        </p:sp>
        <p:sp>
          <p:nvSpPr>
            <p:cNvPr id="15" name="Rectangle 11"/>
            <p:cNvSpPr>
              <a:spLocks noChangeArrowheads="1"/>
            </p:cNvSpPr>
            <p:nvPr/>
          </p:nvSpPr>
          <p:spPr bwMode="auto">
            <a:xfrm>
              <a:off x="378777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16" name="Rectangle 12"/>
            <p:cNvSpPr>
              <a:spLocks noChangeArrowheads="1"/>
            </p:cNvSpPr>
            <p:nvPr/>
          </p:nvSpPr>
          <p:spPr bwMode="auto">
            <a:xfrm>
              <a:off x="413067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1</a:t>
              </a:r>
              <a:endParaRPr lang="en-US" sz="2667" dirty="0"/>
            </a:p>
          </p:txBody>
        </p:sp>
        <p:sp>
          <p:nvSpPr>
            <p:cNvPr id="17" name="Rectangle 13"/>
            <p:cNvSpPr>
              <a:spLocks noChangeArrowheads="1"/>
            </p:cNvSpPr>
            <p:nvPr/>
          </p:nvSpPr>
          <p:spPr bwMode="auto">
            <a:xfrm>
              <a:off x="4481513"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18" name="Rectangle 14"/>
            <p:cNvSpPr>
              <a:spLocks noChangeArrowheads="1"/>
            </p:cNvSpPr>
            <p:nvPr/>
          </p:nvSpPr>
          <p:spPr bwMode="auto">
            <a:xfrm>
              <a:off x="4830763"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19" name="Rectangle 15"/>
            <p:cNvSpPr>
              <a:spLocks noChangeArrowheads="1"/>
            </p:cNvSpPr>
            <p:nvPr/>
          </p:nvSpPr>
          <p:spPr bwMode="auto">
            <a:xfrm>
              <a:off x="5181600"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20" name="Rectangle 16"/>
            <p:cNvSpPr>
              <a:spLocks noChangeArrowheads="1"/>
            </p:cNvSpPr>
            <p:nvPr/>
          </p:nvSpPr>
          <p:spPr bwMode="auto">
            <a:xfrm>
              <a:off x="5530850"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1" name="Rectangle 17"/>
            <p:cNvSpPr>
              <a:spLocks noChangeArrowheads="1"/>
            </p:cNvSpPr>
            <p:nvPr/>
          </p:nvSpPr>
          <p:spPr bwMode="auto">
            <a:xfrm>
              <a:off x="5880100"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2" name="Rectangle 18"/>
            <p:cNvSpPr>
              <a:spLocks noChangeArrowheads="1"/>
            </p:cNvSpPr>
            <p:nvPr/>
          </p:nvSpPr>
          <p:spPr bwMode="auto">
            <a:xfrm>
              <a:off x="623093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3" name="Rectangle 19"/>
            <p:cNvSpPr>
              <a:spLocks noChangeArrowheads="1"/>
            </p:cNvSpPr>
            <p:nvPr/>
          </p:nvSpPr>
          <p:spPr bwMode="auto">
            <a:xfrm>
              <a:off x="658018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4" name="Rectangle 20"/>
            <p:cNvSpPr>
              <a:spLocks noChangeArrowheads="1"/>
            </p:cNvSpPr>
            <p:nvPr/>
          </p:nvSpPr>
          <p:spPr bwMode="auto">
            <a:xfrm>
              <a:off x="693102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25" name="Rectangle 21"/>
            <p:cNvSpPr>
              <a:spLocks noChangeArrowheads="1"/>
            </p:cNvSpPr>
            <p:nvPr/>
          </p:nvSpPr>
          <p:spPr bwMode="auto">
            <a:xfrm>
              <a:off x="728027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6" name="Line 22"/>
            <p:cNvSpPr>
              <a:spLocks noChangeShapeType="1"/>
            </p:cNvSpPr>
            <p:nvPr/>
          </p:nvSpPr>
          <p:spPr bwMode="auto">
            <a:xfrm>
              <a:off x="1927225" y="4086225"/>
              <a:ext cx="1588" cy="706438"/>
            </a:xfrm>
            <a:prstGeom prst="line">
              <a:avLst/>
            </a:prstGeom>
            <a:noFill/>
            <a:ln w="14288">
              <a:solidFill>
                <a:srgbClr val="000000"/>
              </a:solidFill>
              <a:round/>
              <a:headEnd/>
              <a:tailEnd/>
            </a:ln>
          </p:spPr>
          <p:txBody>
            <a:bodyPr/>
            <a:lstStyle/>
            <a:p>
              <a:endParaRPr lang="en-US" sz="2400"/>
            </a:p>
          </p:txBody>
        </p:sp>
        <p:sp>
          <p:nvSpPr>
            <p:cNvPr id="27" name="Line 23"/>
            <p:cNvSpPr>
              <a:spLocks noChangeShapeType="1"/>
            </p:cNvSpPr>
            <p:nvPr/>
          </p:nvSpPr>
          <p:spPr bwMode="auto">
            <a:xfrm>
              <a:off x="2284413" y="4086225"/>
              <a:ext cx="1587" cy="706438"/>
            </a:xfrm>
            <a:prstGeom prst="line">
              <a:avLst/>
            </a:prstGeom>
            <a:noFill/>
            <a:ln w="14288">
              <a:solidFill>
                <a:srgbClr val="000000"/>
              </a:solidFill>
              <a:round/>
              <a:headEnd/>
              <a:tailEnd/>
            </a:ln>
          </p:spPr>
          <p:txBody>
            <a:bodyPr/>
            <a:lstStyle/>
            <a:p>
              <a:endParaRPr lang="en-US" sz="2400"/>
            </a:p>
          </p:txBody>
        </p:sp>
        <p:sp>
          <p:nvSpPr>
            <p:cNvPr id="28" name="Line 24"/>
            <p:cNvSpPr>
              <a:spLocks noChangeShapeType="1"/>
            </p:cNvSpPr>
            <p:nvPr/>
          </p:nvSpPr>
          <p:spPr bwMode="auto">
            <a:xfrm>
              <a:off x="2633663" y="4086225"/>
              <a:ext cx="6350" cy="706438"/>
            </a:xfrm>
            <a:prstGeom prst="line">
              <a:avLst/>
            </a:prstGeom>
            <a:noFill/>
            <a:ln w="14288">
              <a:solidFill>
                <a:srgbClr val="000000"/>
              </a:solidFill>
              <a:round/>
              <a:headEnd/>
              <a:tailEnd/>
            </a:ln>
          </p:spPr>
          <p:txBody>
            <a:bodyPr/>
            <a:lstStyle/>
            <a:p>
              <a:endParaRPr lang="en-US" sz="2400"/>
            </a:p>
          </p:txBody>
        </p:sp>
        <p:sp>
          <p:nvSpPr>
            <p:cNvPr id="29" name="Line 25"/>
            <p:cNvSpPr>
              <a:spLocks noChangeShapeType="1"/>
            </p:cNvSpPr>
            <p:nvPr/>
          </p:nvSpPr>
          <p:spPr bwMode="auto">
            <a:xfrm>
              <a:off x="2976563" y="4086225"/>
              <a:ext cx="6350" cy="706438"/>
            </a:xfrm>
            <a:prstGeom prst="line">
              <a:avLst/>
            </a:prstGeom>
            <a:noFill/>
            <a:ln w="14288">
              <a:solidFill>
                <a:srgbClr val="000000"/>
              </a:solidFill>
              <a:round/>
              <a:headEnd/>
              <a:tailEnd/>
            </a:ln>
          </p:spPr>
          <p:txBody>
            <a:bodyPr/>
            <a:lstStyle/>
            <a:p>
              <a:endParaRPr lang="en-US" sz="2400"/>
            </a:p>
          </p:txBody>
        </p:sp>
        <p:sp>
          <p:nvSpPr>
            <p:cNvPr id="30" name="Line 26"/>
            <p:cNvSpPr>
              <a:spLocks noChangeShapeType="1"/>
            </p:cNvSpPr>
            <p:nvPr/>
          </p:nvSpPr>
          <p:spPr bwMode="auto">
            <a:xfrm>
              <a:off x="3333750" y="4086225"/>
              <a:ext cx="1588" cy="706438"/>
            </a:xfrm>
            <a:prstGeom prst="line">
              <a:avLst/>
            </a:prstGeom>
            <a:noFill/>
            <a:ln w="14288">
              <a:solidFill>
                <a:srgbClr val="000000"/>
              </a:solidFill>
              <a:round/>
              <a:headEnd/>
              <a:tailEnd/>
            </a:ln>
          </p:spPr>
          <p:txBody>
            <a:bodyPr/>
            <a:lstStyle/>
            <a:p>
              <a:endParaRPr lang="en-US" sz="2400"/>
            </a:p>
          </p:txBody>
        </p:sp>
        <p:sp>
          <p:nvSpPr>
            <p:cNvPr id="31" name="Line 27"/>
            <p:cNvSpPr>
              <a:spLocks noChangeShapeType="1"/>
            </p:cNvSpPr>
            <p:nvPr/>
          </p:nvSpPr>
          <p:spPr bwMode="auto">
            <a:xfrm>
              <a:off x="3676650" y="4086225"/>
              <a:ext cx="1588" cy="706438"/>
            </a:xfrm>
            <a:prstGeom prst="line">
              <a:avLst/>
            </a:prstGeom>
            <a:noFill/>
            <a:ln w="14288">
              <a:solidFill>
                <a:srgbClr val="000000"/>
              </a:solidFill>
              <a:round/>
              <a:headEnd/>
              <a:tailEnd/>
            </a:ln>
          </p:spPr>
          <p:txBody>
            <a:bodyPr/>
            <a:lstStyle/>
            <a:p>
              <a:endParaRPr lang="en-US" sz="2400"/>
            </a:p>
          </p:txBody>
        </p:sp>
        <p:sp>
          <p:nvSpPr>
            <p:cNvPr id="32" name="Line 28"/>
            <p:cNvSpPr>
              <a:spLocks noChangeShapeType="1"/>
            </p:cNvSpPr>
            <p:nvPr/>
          </p:nvSpPr>
          <p:spPr bwMode="auto">
            <a:xfrm>
              <a:off x="4033838" y="4086225"/>
              <a:ext cx="1587" cy="706438"/>
            </a:xfrm>
            <a:prstGeom prst="line">
              <a:avLst/>
            </a:prstGeom>
            <a:noFill/>
            <a:ln w="14288">
              <a:solidFill>
                <a:srgbClr val="000000"/>
              </a:solidFill>
              <a:round/>
              <a:headEnd/>
              <a:tailEnd/>
            </a:ln>
          </p:spPr>
          <p:txBody>
            <a:bodyPr/>
            <a:lstStyle/>
            <a:p>
              <a:endParaRPr lang="en-US" sz="2400"/>
            </a:p>
          </p:txBody>
        </p:sp>
        <p:sp>
          <p:nvSpPr>
            <p:cNvPr id="33" name="Line 29"/>
            <p:cNvSpPr>
              <a:spLocks noChangeShapeType="1"/>
            </p:cNvSpPr>
            <p:nvPr/>
          </p:nvSpPr>
          <p:spPr bwMode="auto">
            <a:xfrm>
              <a:off x="4383088" y="4086225"/>
              <a:ext cx="6350" cy="706438"/>
            </a:xfrm>
            <a:prstGeom prst="line">
              <a:avLst/>
            </a:prstGeom>
            <a:noFill/>
            <a:ln w="14288">
              <a:solidFill>
                <a:srgbClr val="000000"/>
              </a:solidFill>
              <a:round/>
              <a:headEnd/>
              <a:tailEnd/>
            </a:ln>
          </p:spPr>
          <p:txBody>
            <a:bodyPr/>
            <a:lstStyle/>
            <a:p>
              <a:endParaRPr lang="en-US" sz="2400"/>
            </a:p>
          </p:txBody>
        </p:sp>
        <p:sp>
          <p:nvSpPr>
            <p:cNvPr id="34" name="Line 30"/>
            <p:cNvSpPr>
              <a:spLocks noChangeShapeType="1"/>
            </p:cNvSpPr>
            <p:nvPr/>
          </p:nvSpPr>
          <p:spPr bwMode="auto">
            <a:xfrm>
              <a:off x="4725988" y="4086225"/>
              <a:ext cx="6350" cy="706438"/>
            </a:xfrm>
            <a:prstGeom prst="line">
              <a:avLst/>
            </a:prstGeom>
            <a:noFill/>
            <a:ln w="14288">
              <a:solidFill>
                <a:srgbClr val="000000"/>
              </a:solidFill>
              <a:round/>
              <a:headEnd/>
              <a:tailEnd/>
            </a:ln>
          </p:spPr>
          <p:txBody>
            <a:bodyPr/>
            <a:lstStyle/>
            <a:p>
              <a:endParaRPr lang="en-US" sz="2400"/>
            </a:p>
          </p:txBody>
        </p:sp>
        <p:sp>
          <p:nvSpPr>
            <p:cNvPr id="35" name="Line 31"/>
            <p:cNvSpPr>
              <a:spLocks noChangeShapeType="1"/>
            </p:cNvSpPr>
            <p:nvPr/>
          </p:nvSpPr>
          <p:spPr bwMode="auto">
            <a:xfrm>
              <a:off x="5076825" y="4086225"/>
              <a:ext cx="1588" cy="706438"/>
            </a:xfrm>
            <a:prstGeom prst="line">
              <a:avLst/>
            </a:prstGeom>
            <a:noFill/>
            <a:ln w="14288">
              <a:solidFill>
                <a:srgbClr val="000000"/>
              </a:solidFill>
              <a:round/>
              <a:headEnd/>
              <a:tailEnd/>
            </a:ln>
          </p:spPr>
          <p:txBody>
            <a:bodyPr/>
            <a:lstStyle/>
            <a:p>
              <a:endParaRPr lang="en-US" sz="2400"/>
            </a:p>
          </p:txBody>
        </p:sp>
        <p:sp>
          <p:nvSpPr>
            <p:cNvPr id="36" name="Line 32"/>
            <p:cNvSpPr>
              <a:spLocks noChangeShapeType="1"/>
            </p:cNvSpPr>
            <p:nvPr/>
          </p:nvSpPr>
          <p:spPr bwMode="auto">
            <a:xfrm>
              <a:off x="5426075" y="4086225"/>
              <a:ext cx="1588" cy="706438"/>
            </a:xfrm>
            <a:prstGeom prst="line">
              <a:avLst/>
            </a:prstGeom>
            <a:noFill/>
            <a:ln w="14288">
              <a:solidFill>
                <a:srgbClr val="000000"/>
              </a:solidFill>
              <a:round/>
              <a:headEnd/>
              <a:tailEnd/>
            </a:ln>
          </p:spPr>
          <p:txBody>
            <a:bodyPr/>
            <a:lstStyle/>
            <a:p>
              <a:endParaRPr lang="en-US" sz="2400"/>
            </a:p>
          </p:txBody>
        </p:sp>
        <p:sp>
          <p:nvSpPr>
            <p:cNvPr id="37" name="Line 33"/>
            <p:cNvSpPr>
              <a:spLocks noChangeShapeType="1"/>
            </p:cNvSpPr>
            <p:nvPr/>
          </p:nvSpPr>
          <p:spPr bwMode="auto">
            <a:xfrm>
              <a:off x="5784850" y="4083050"/>
              <a:ext cx="1588" cy="706438"/>
            </a:xfrm>
            <a:prstGeom prst="line">
              <a:avLst/>
            </a:prstGeom>
            <a:noFill/>
            <a:ln w="14288">
              <a:solidFill>
                <a:srgbClr val="000000"/>
              </a:solidFill>
              <a:round/>
              <a:headEnd/>
              <a:tailEnd/>
            </a:ln>
          </p:spPr>
          <p:txBody>
            <a:bodyPr/>
            <a:lstStyle/>
            <a:p>
              <a:endParaRPr lang="en-US" sz="2400"/>
            </a:p>
          </p:txBody>
        </p:sp>
        <p:sp>
          <p:nvSpPr>
            <p:cNvPr id="38" name="Line 34"/>
            <p:cNvSpPr>
              <a:spLocks noChangeShapeType="1"/>
            </p:cNvSpPr>
            <p:nvPr/>
          </p:nvSpPr>
          <p:spPr bwMode="auto">
            <a:xfrm>
              <a:off x="6165850" y="4083050"/>
              <a:ext cx="7938" cy="706438"/>
            </a:xfrm>
            <a:prstGeom prst="line">
              <a:avLst/>
            </a:prstGeom>
            <a:noFill/>
            <a:ln w="14288">
              <a:solidFill>
                <a:srgbClr val="000000"/>
              </a:solidFill>
              <a:round/>
              <a:headEnd/>
              <a:tailEnd/>
            </a:ln>
          </p:spPr>
          <p:txBody>
            <a:bodyPr/>
            <a:lstStyle/>
            <a:p>
              <a:endParaRPr lang="en-US" sz="2400"/>
            </a:p>
          </p:txBody>
        </p:sp>
        <p:sp>
          <p:nvSpPr>
            <p:cNvPr id="39" name="Line 35"/>
            <p:cNvSpPr>
              <a:spLocks noChangeShapeType="1"/>
            </p:cNvSpPr>
            <p:nvPr/>
          </p:nvSpPr>
          <p:spPr bwMode="auto">
            <a:xfrm>
              <a:off x="6475413" y="4086225"/>
              <a:ext cx="7937" cy="706438"/>
            </a:xfrm>
            <a:prstGeom prst="line">
              <a:avLst/>
            </a:prstGeom>
            <a:noFill/>
            <a:ln w="14288">
              <a:solidFill>
                <a:srgbClr val="000000"/>
              </a:solidFill>
              <a:round/>
              <a:headEnd/>
              <a:tailEnd/>
            </a:ln>
          </p:spPr>
          <p:txBody>
            <a:bodyPr/>
            <a:lstStyle/>
            <a:p>
              <a:endParaRPr lang="en-US" sz="2400"/>
            </a:p>
          </p:txBody>
        </p:sp>
        <p:sp>
          <p:nvSpPr>
            <p:cNvPr id="40" name="Line 36"/>
            <p:cNvSpPr>
              <a:spLocks noChangeShapeType="1"/>
            </p:cNvSpPr>
            <p:nvPr/>
          </p:nvSpPr>
          <p:spPr bwMode="auto">
            <a:xfrm>
              <a:off x="6832600" y="4086225"/>
              <a:ext cx="1588" cy="706438"/>
            </a:xfrm>
            <a:prstGeom prst="line">
              <a:avLst/>
            </a:prstGeom>
            <a:noFill/>
            <a:ln w="14288">
              <a:solidFill>
                <a:srgbClr val="000000"/>
              </a:solidFill>
              <a:round/>
              <a:headEnd/>
              <a:tailEnd/>
            </a:ln>
          </p:spPr>
          <p:txBody>
            <a:bodyPr/>
            <a:lstStyle/>
            <a:p>
              <a:endParaRPr lang="en-US" sz="2400"/>
            </a:p>
          </p:txBody>
        </p:sp>
        <p:sp>
          <p:nvSpPr>
            <p:cNvPr id="41" name="Line 37"/>
            <p:cNvSpPr>
              <a:spLocks noChangeShapeType="1"/>
            </p:cNvSpPr>
            <p:nvPr/>
          </p:nvSpPr>
          <p:spPr bwMode="auto">
            <a:xfrm>
              <a:off x="7175500" y="4086225"/>
              <a:ext cx="6350" cy="706438"/>
            </a:xfrm>
            <a:prstGeom prst="line">
              <a:avLst/>
            </a:prstGeom>
            <a:noFill/>
            <a:ln w="14288">
              <a:solidFill>
                <a:srgbClr val="000000"/>
              </a:solidFill>
              <a:round/>
              <a:headEnd/>
              <a:tailEnd/>
            </a:ln>
          </p:spPr>
          <p:txBody>
            <a:bodyPr/>
            <a:lstStyle/>
            <a:p>
              <a:endParaRPr lang="en-US" sz="2400"/>
            </a:p>
          </p:txBody>
        </p:sp>
        <p:sp>
          <p:nvSpPr>
            <p:cNvPr id="42" name="Line 38"/>
            <p:cNvSpPr>
              <a:spLocks noChangeShapeType="1"/>
            </p:cNvSpPr>
            <p:nvPr/>
          </p:nvSpPr>
          <p:spPr bwMode="auto">
            <a:xfrm>
              <a:off x="7518400" y="4086225"/>
              <a:ext cx="7938" cy="706438"/>
            </a:xfrm>
            <a:prstGeom prst="line">
              <a:avLst/>
            </a:prstGeom>
            <a:noFill/>
            <a:ln w="14288">
              <a:solidFill>
                <a:srgbClr val="000000"/>
              </a:solidFill>
              <a:round/>
              <a:headEnd/>
              <a:tailEnd/>
            </a:ln>
          </p:spPr>
          <p:txBody>
            <a:bodyPr/>
            <a:lstStyle/>
            <a:p>
              <a:endParaRPr lang="en-US" sz="2400"/>
            </a:p>
          </p:txBody>
        </p:sp>
      </p:grpSp>
      <p:sp>
        <p:nvSpPr>
          <p:cNvPr id="45" name="Rectangle 5"/>
          <p:cNvSpPr>
            <a:spLocks noChangeArrowheads="1"/>
          </p:cNvSpPr>
          <p:nvPr/>
        </p:nvSpPr>
        <p:spPr bwMode="auto">
          <a:xfrm>
            <a:off x="2072915" y="4589271"/>
            <a:ext cx="363882" cy="410433"/>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+V</a:t>
            </a:r>
            <a:endParaRPr lang="en-US" sz="2667" dirty="0"/>
          </a:p>
        </p:txBody>
      </p:sp>
      <p:sp>
        <p:nvSpPr>
          <p:cNvPr id="46" name="Rectangle 5"/>
          <p:cNvSpPr>
            <a:spLocks noChangeArrowheads="1"/>
          </p:cNvSpPr>
          <p:nvPr/>
        </p:nvSpPr>
        <p:spPr bwMode="auto">
          <a:xfrm>
            <a:off x="2139174" y="5257801"/>
            <a:ext cx="298159" cy="410433"/>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-V</a:t>
            </a:r>
            <a:endParaRPr lang="en-US" sz="2667" dirty="0"/>
          </a:p>
        </p:txBody>
      </p:sp>
      <p:sp>
        <p:nvSpPr>
          <p:cNvPr id="82" name="Freeform 39"/>
          <p:cNvSpPr>
            <a:spLocks/>
          </p:cNvSpPr>
          <p:nvPr/>
        </p:nvSpPr>
        <p:spPr bwMode="auto">
          <a:xfrm>
            <a:off x="2595034" y="4749797"/>
            <a:ext cx="7615766" cy="733890"/>
          </a:xfrm>
          <a:custGeom>
            <a:avLst/>
            <a:gdLst/>
            <a:ahLst/>
            <a:cxnLst>
              <a:cxn ang="0">
                <a:pos x="3598" y="221"/>
              </a:cxn>
              <a:cxn ang="0">
                <a:pos x="3346" y="221"/>
              </a:cxn>
              <a:cxn ang="0">
                <a:pos x="3346" y="0"/>
              </a:cxn>
              <a:cxn ang="0">
                <a:pos x="3126" y="0"/>
              </a:cxn>
              <a:cxn ang="0">
                <a:pos x="3126" y="221"/>
              </a:cxn>
              <a:cxn ang="0">
                <a:pos x="2240" y="221"/>
              </a:cxn>
              <a:cxn ang="0">
                <a:pos x="2240" y="221"/>
              </a:cxn>
              <a:cxn ang="0">
                <a:pos x="2240" y="0"/>
              </a:cxn>
              <a:cxn ang="0">
                <a:pos x="2020" y="0"/>
              </a:cxn>
              <a:cxn ang="0">
                <a:pos x="2020" y="221"/>
              </a:cxn>
              <a:cxn ang="0">
                <a:pos x="1803" y="221"/>
              </a:cxn>
              <a:cxn ang="0">
                <a:pos x="1803" y="221"/>
              </a:cxn>
              <a:cxn ang="0">
                <a:pos x="1803" y="0"/>
              </a:cxn>
              <a:cxn ang="0">
                <a:pos x="922" y="0"/>
              </a:cxn>
              <a:cxn ang="0">
                <a:pos x="922" y="221"/>
              </a:cxn>
              <a:cxn ang="0">
                <a:pos x="701" y="221"/>
              </a:cxn>
              <a:cxn ang="0">
                <a:pos x="701" y="221"/>
              </a:cxn>
              <a:cxn ang="0">
                <a:pos x="701" y="0"/>
              </a:cxn>
              <a:cxn ang="0">
                <a:pos x="485" y="0"/>
              </a:cxn>
              <a:cxn ang="0">
                <a:pos x="485" y="221"/>
              </a:cxn>
              <a:cxn ang="0">
                <a:pos x="0" y="221"/>
              </a:cxn>
            </a:cxnLst>
            <a:rect l="0" t="0" r="r" b="b"/>
            <a:pathLst>
              <a:path w="3598" h="221">
                <a:moveTo>
                  <a:pt x="3598" y="221"/>
                </a:moveTo>
                <a:lnTo>
                  <a:pt x="3346" y="221"/>
                </a:lnTo>
                <a:lnTo>
                  <a:pt x="3346" y="0"/>
                </a:lnTo>
                <a:lnTo>
                  <a:pt x="3126" y="0"/>
                </a:lnTo>
                <a:lnTo>
                  <a:pt x="3126" y="221"/>
                </a:lnTo>
                <a:lnTo>
                  <a:pt x="2240" y="221"/>
                </a:lnTo>
                <a:lnTo>
                  <a:pt x="2240" y="221"/>
                </a:lnTo>
                <a:lnTo>
                  <a:pt x="2240" y="0"/>
                </a:lnTo>
                <a:lnTo>
                  <a:pt x="2020" y="0"/>
                </a:lnTo>
                <a:lnTo>
                  <a:pt x="2020" y="221"/>
                </a:lnTo>
                <a:lnTo>
                  <a:pt x="1803" y="221"/>
                </a:lnTo>
                <a:lnTo>
                  <a:pt x="1803" y="221"/>
                </a:lnTo>
                <a:lnTo>
                  <a:pt x="1803" y="0"/>
                </a:lnTo>
                <a:lnTo>
                  <a:pt x="922" y="0"/>
                </a:lnTo>
                <a:lnTo>
                  <a:pt x="922" y="221"/>
                </a:lnTo>
                <a:lnTo>
                  <a:pt x="701" y="221"/>
                </a:lnTo>
                <a:lnTo>
                  <a:pt x="701" y="221"/>
                </a:lnTo>
                <a:lnTo>
                  <a:pt x="701" y="0"/>
                </a:lnTo>
                <a:lnTo>
                  <a:pt x="485" y="0"/>
                </a:lnTo>
                <a:lnTo>
                  <a:pt x="485" y="221"/>
                </a:lnTo>
                <a:lnTo>
                  <a:pt x="0" y="221"/>
                </a:lnTo>
              </a:path>
            </a:pathLst>
          </a:custGeom>
          <a:ln>
            <a:solidFill>
              <a:schemeClr val="accent3">
                <a:lumMod val="40000"/>
                <a:lumOff val="60000"/>
              </a:schemeClr>
            </a:solidFill>
            <a:headEnd/>
            <a:tailEnd/>
          </a:ln>
          <a:effectLst/>
        </p:spPr>
        <p:style>
          <a:lnRef idx="2">
            <a:schemeClr val="accent1"/>
          </a:lnRef>
          <a:fillRef idx="0">
            <a:schemeClr val="accent1"/>
          </a:fillRef>
          <a:effectRef idx="1">
            <a:schemeClr val="accent1"/>
          </a:effectRef>
          <a:fontRef idx="minor">
            <a:schemeClr val="tx1"/>
          </a:fontRef>
        </p:style>
        <p:txBody>
          <a:bodyPr/>
          <a:lstStyle/>
          <a:p>
            <a:endParaRPr lang="en-US" sz="2400">
              <a:ea typeface="新細明體" pitchFamily="18" charset="-120"/>
            </a:endParaRPr>
          </a:p>
        </p:txBody>
      </p:sp>
      <p:sp>
        <p:nvSpPr>
          <p:cNvPr id="2" name="Slide Number Placeholder 1"/>
          <p:cNvSpPr>
            <a:spLocks noGrp="1"/>
          </p:cNvSpPr>
          <p:nvPr>
            <p:ph type="sldNum" sz="quarter" idx="12"/>
          </p:nvPr>
        </p:nvSpPr>
        <p:spPr/>
        <p:txBody>
          <a:bodyPr/>
          <a:lstStyle/>
          <a:p>
            <a:fld id="{0B2C1225-ADCC-464A-9CFC-236159A2E701}" type="slidenum">
              <a:rPr lang="sr-Latn-RS" smtClean="0"/>
              <a:t>31</a:t>
            </a:fld>
            <a:endParaRPr lang="sr-Latn-RS"/>
          </a:p>
        </p:txBody>
      </p:sp>
    </p:spTree>
    <p:extLst>
      <p:ext uri="{BB962C8B-B14F-4D97-AF65-F5344CB8AC3E}">
        <p14:creationId xmlns:p14="http://schemas.microsoft.com/office/powerpoint/2010/main" val="3320452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Модулација преко носача </a:t>
            </a:r>
            <a:r>
              <a:rPr lang="sr-Latn-RS" dirty="0" smtClean="0"/>
              <a:t>(passband)</a:t>
            </a:r>
            <a:endParaRPr lang="en-US" dirty="0"/>
          </a:p>
        </p:txBody>
      </p:sp>
      <p:sp>
        <p:nvSpPr>
          <p:cNvPr id="6" name="Text Placeholder 5"/>
          <p:cNvSpPr>
            <a:spLocks noGrp="1"/>
          </p:cNvSpPr>
          <p:nvPr>
            <p:ph type="body" sz="quarter" idx="12"/>
          </p:nvPr>
        </p:nvSpPr>
        <p:spPr>
          <a:xfrm>
            <a:off x="304800" y="1397000"/>
            <a:ext cx="10237694" cy="4775200"/>
          </a:xfrm>
        </p:spPr>
        <p:txBody>
          <a:bodyPr>
            <a:normAutofit fontScale="92500"/>
          </a:bodyPr>
          <a:lstStyle/>
          <a:p>
            <a:r>
              <a:rPr lang="sr-Cyrl-RS" sz="3733" dirty="0" smtClean="0"/>
              <a:t>Претходни тип модулације је био директан (</a:t>
            </a:r>
            <a:r>
              <a:rPr lang="sr-Latn-RS" sz="3733" dirty="0" smtClean="0"/>
              <a:t>baseband)</a:t>
            </a:r>
          </a:p>
          <a:p>
            <a:pPr lvl="1"/>
            <a:r>
              <a:rPr lang="sr-Cyrl-RS" sz="3333" dirty="0" smtClean="0"/>
              <a:t>Сигнал се на жицу шаље директно</a:t>
            </a:r>
          </a:p>
          <a:p>
            <a:pPr lvl="1"/>
            <a:r>
              <a:rPr lang="sr-Cyrl-RS" sz="3333" dirty="0" smtClean="0"/>
              <a:t>Фреквенције дигиталног и аналогног сигнала су исте</a:t>
            </a:r>
          </a:p>
          <a:p>
            <a:r>
              <a:rPr lang="sr-Cyrl-RS" sz="3800" dirty="0" smtClean="0"/>
              <a:t>Ово није могуће код оптике и бежичних сигнала</a:t>
            </a:r>
            <a:endParaRPr lang="en-US" sz="3800" dirty="0"/>
          </a:p>
          <a:p>
            <a:pPr lvl="1"/>
            <a:r>
              <a:rPr lang="sr-Cyrl-RS" sz="3200" dirty="0" smtClean="0"/>
              <a:t>Због тога што раде на много високим фреквенцијама</a:t>
            </a:r>
            <a:endParaRPr lang="en-US" sz="3200" dirty="0"/>
          </a:p>
          <a:p>
            <a:r>
              <a:rPr lang="sr-Cyrl-RS" sz="3733" u="sng" dirty="0" smtClean="0"/>
              <a:t>Модулација преко носача</a:t>
            </a:r>
            <a:r>
              <a:rPr lang="sr-Cyrl-RS" sz="3733" dirty="0" smtClean="0"/>
              <a:t> користи другачију (индиректну) репрезентацију сигнала</a:t>
            </a:r>
            <a:endParaRPr lang="en-US" sz="3733" dirty="0"/>
          </a:p>
        </p:txBody>
      </p:sp>
      <p:sp>
        <p:nvSpPr>
          <p:cNvPr id="3" name="Slide Number Placeholder 2"/>
          <p:cNvSpPr>
            <a:spLocks noGrp="1"/>
          </p:cNvSpPr>
          <p:nvPr>
            <p:ph type="sldNum" sz="quarter" idx="11"/>
          </p:nvPr>
        </p:nvSpPr>
        <p:spPr/>
        <p:txBody>
          <a:bodyPr/>
          <a:lstStyle/>
          <a:p>
            <a:fld id="{E7CA9478-788D-42C7-BC35-88005760C6DD}" type="slidenum">
              <a:rPr lang="en-US" smtClean="0"/>
              <a:t>32</a:t>
            </a:fld>
            <a:endParaRPr lang="en-US"/>
          </a:p>
        </p:txBody>
      </p:sp>
    </p:spTree>
    <p:extLst>
      <p:ext uri="{BB962C8B-B14F-4D97-AF65-F5344CB8AC3E}">
        <p14:creationId xmlns:p14="http://schemas.microsoft.com/office/powerpoint/2010/main" val="2833478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Модулација преко носача </a:t>
            </a:r>
            <a:r>
              <a:rPr lang="sr-Latn-RS" dirty="0"/>
              <a:t>(passband</a:t>
            </a:r>
            <a:r>
              <a:rPr lang="sr-Latn-RS" dirty="0" smtClean="0"/>
              <a:t>)</a:t>
            </a:r>
            <a:r>
              <a:rPr lang="sr-Cyrl-RS" dirty="0" smtClean="0"/>
              <a:t> (2)</a:t>
            </a:r>
            <a:endParaRPr lang="en-US" dirty="0"/>
          </a:p>
        </p:txBody>
      </p:sp>
      <p:sp>
        <p:nvSpPr>
          <p:cNvPr id="6" name="Text Placeholder 5"/>
          <p:cNvSpPr>
            <a:spLocks noGrp="1"/>
          </p:cNvSpPr>
          <p:nvPr>
            <p:ph type="body" sz="quarter" idx="12"/>
          </p:nvPr>
        </p:nvSpPr>
        <p:spPr/>
        <p:txBody>
          <a:bodyPr>
            <a:normAutofit/>
          </a:bodyPr>
          <a:lstStyle/>
          <a:p>
            <a:r>
              <a:rPr lang="sr-Cyrl-RS" sz="3733" dirty="0" smtClean="0"/>
              <a:t>Сигнал </a:t>
            </a:r>
            <a:r>
              <a:rPr lang="sr-Cyrl-RS" sz="3733" u="sng" dirty="0" smtClean="0"/>
              <a:t>носач</a:t>
            </a:r>
            <a:r>
              <a:rPr lang="sr-Cyrl-RS" sz="3733" dirty="0" smtClean="0"/>
              <a:t> осцилира на жељеној фреквенцији</a:t>
            </a:r>
            <a:endParaRPr lang="en-US" sz="3733" dirty="0"/>
          </a:p>
          <a:p>
            <a:endParaRPr lang="en-US" sz="3733" dirty="0"/>
          </a:p>
          <a:p>
            <a:endParaRPr lang="en-US" sz="3733" dirty="0"/>
          </a:p>
          <a:p>
            <a:r>
              <a:rPr lang="sr-Cyrl-RS" sz="3733" dirty="0" smtClean="0"/>
              <a:t>А потом се модулира променом</a:t>
            </a:r>
            <a:r>
              <a:rPr lang="en-US" sz="3733" dirty="0" smtClean="0"/>
              <a:t>:</a:t>
            </a:r>
            <a:endParaRPr lang="en-US" sz="3733" dirty="0"/>
          </a:p>
          <a:p>
            <a:pPr lvl="1"/>
            <a:r>
              <a:rPr lang="sr-Cyrl-RS" sz="3200" dirty="0" smtClean="0"/>
              <a:t>Амплитуде, фреквенције или фазе</a:t>
            </a:r>
            <a:endParaRPr lang="en-US" sz="3200" dirty="0"/>
          </a:p>
        </p:txBody>
      </p:sp>
      <p:grpSp>
        <p:nvGrpSpPr>
          <p:cNvPr id="3" name="Group 2"/>
          <p:cNvGrpSpPr/>
          <p:nvPr/>
        </p:nvGrpSpPr>
        <p:grpSpPr>
          <a:xfrm>
            <a:off x="812800" y="2717800"/>
            <a:ext cx="6756400" cy="812800"/>
            <a:chOff x="209550" y="2981325"/>
            <a:chExt cx="5067300" cy="609600"/>
          </a:xfrm>
        </p:grpSpPr>
        <p:pic>
          <p:nvPicPr>
            <p:cNvPr id="8" name="Picture 4" descr="http://upload.wikimedia.org/wikipedia/commons/thumb/4/45/Sine_waves_different_phase.svg/1000px-Sine_waves_different_phase.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215" b="78210"/>
            <a:stretch/>
          </p:blipFill>
          <p:spPr bwMode="auto">
            <a:xfrm>
              <a:off x="2743200" y="2981325"/>
              <a:ext cx="2533650" cy="609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4" descr="http://upload.wikimedia.org/wikipedia/commons/thumb/4/45/Sine_waves_different_phase.svg/1000px-Sine_waves_different_phase.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215" b="78210"/>
            <a:stretch/>
          </p:blipFill>
          <p:spPr bwMode="auto">
            <a:xfrm>
              <a:off x="209550" y="2981325"/>
              <a:ext cx="2533650" cy="60960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1"/>
          </p:nvPr>
        </p:nvSpPr>
        <p:spPr/>
        <p:txBody>
          <a:bodyPr/>
          <a:lstStyle/>
          <a:p>
            <a:fld id="{E7CA9478-788D-42C7-BC35-88005760C6DD}" type="slidenum">
              <a:rPr lang="en-US" smtClean="0"/>
              <a:t>33</a:t>
            </a:fld>
            <a:endParaRPr lang="en-US"/>
          </a:p>
        </p:txBody>
      </p:sp>
    </p:spTree>
    <p:extLst>
      <p:ext uri="{BB962C8B-B14F-4D97-AF65-F5344CB8AC3E}">
        <p14:creationId xmlns:p14="http://schemas.microsoft.com/office/powerpoint/2010/main" val="4022033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Модулација преко носача </a:t>
            </a:r>
            <a:r>
              <a:rPr lang="sr-Latn-RS" dirty="0"/>
              <a:t>(passband</a:t>
            </a:r>
            <a:r>
              <a:rPr lang="sr-Latn-RS" dirty="0" smtClean="0"/>
              <a:t>)</a:t>
            </a:r>
            <a:r>
              <a:rPr lang="sr-Cyrl-RS" dirty="0" smtClean="0"/>
              <a:t> </a:t>
            </a:r>
            <a:r>
              <a:rPr lang="en-US" dirty="0" smtClean="0"/>
              <a:t>(3)</a:t>
            </a:r>
            <a:endParaRPr lang="en-US" dirty="0"/>
          </a:p>
        </p:txBody>
      </p:sp>
      <p:grpSp>
        <p:nvGrpSpPr>
          <p:cNvPr id="10" name="Group 9"/>
          <p:cNvGrpSpPr/>
          <p:nvPr/>
        </p:nvGrpSpPr>
        <p:grpSpPr>
          <a:xfrm>
            <a:off x="677488" y="1498599"/>
            <a:ext cx="10701713" cy="4645457"/>
            <a:chOff x="-918993" y="3457575"/>
            <a:chExt cx="6429205" cy="2790825"/>
          </a:xfrm>
        </p:grpSpPr>
        <p:grpSp>
          <p:nvGrpSpPr>
            <p:cNvPr id="11" name="Group 6"/>
            <p:cNvGrpSpPr/>
            <p:nvPr/>
          </p:nvGrpSpPr>
          <p:grpSpPr>
            <a:xfrm>
              <a:off x="1171575" y="3457575"/>
              <a:ext cx="4338637" cy="2790825"/>
              <a:chOff x="2447925" y="1304925"/>
              <a:chExt cx="4338637" cy="2790825"/>
            </a:xfrm>
          </p:grpSpPr>
          <p:pic>
            <p:nvPicPr>
              <p:cNvPr id="16" name="Picture 2"/>
              <p:cNvPicPr>
                <a:picLocks noChangeAspect="1" noChangeArrowheads="1"/>
              </p:cNvPicPr>
              <p:nvPr/>
            </p:nvPicPr>
            <p:blipFill>
              <a:blip r:embed="rId3" cstate="print"/>
              <a:srcRect l="6445" t="1111" r="4688" b="81111"/>
              <a:stretch>
                <a:fillRect/>
              </a:stretch>
            </p:blipFill>
            <p:spPr bwMode="auto">
              <a:xfrm>
                <a:off x="2447925" y="1304925"/>
                <a:ext cx="4333875" cy="76200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6445" t="20222" r="4688" b="60889"/>
              <a:stretch>
                <a:fillRect/>
              </a:stretch>
            </p:blipFill>
            <p:spPr bwMode="auto">
              <a:xfrm>
                <a:off x="2447925" y="1990725"/>
                <a:ext cx="4333875" cy="809625"/>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l="6445" t="45556" r="4688" b="34000"/>
              <a:stretch>
                <a:fillRect/>
              </a:stretch>
            </p:blipFill>
            <p:spPr bwMode="auto">
              <a:xfrm>
                <a:off x="2447925" y="2686050"/>
                <a:ext cx="4333875" cy="87630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l="6445" t="74223" r="4688" b="12666"/>
              <a:stretch>
                <a:fillRect/>
              </a:stretch>
            </p:blipFill>
            <p:spPr bwMode="auto">
              <a:xfrm>
                <a:off x="2452687" y="3533775"/>
                <a:ext cx="4333875" cy="561975"/>
              </a:xfrm>
              <a:prstGeom prst="rect">
                <a:avLst/>
              </a:prstGeom>
              <a:noFill/>
              <a:ln w="9525">
                <a:noFill/>
                <a:miter lim="800000"/>
                <a:headEnd/>
                <a:tailEnd/>
              </a:ln>
            </p:spPr>
          </p:pic>
        </p:grpSp>
        <p:sp>
          <p:nvSpPr>
            <p:cNvPr id="12" name="TextBox 11"/>
            <p:cNvSpPr txBox="1"/>
            <p:nvPr/>
          </p:nvSpPr>
          <p:spPr>
            <a:xfrm>
              <a:off x="-918993" y="3640689"/>
              <a:ext cx="1385063" cy="302044"/>
            </a:xfrm>
            <a:prstGeom prst="rect">
              <a:avLst/>
            </a:prstGeom>
            <a:noFill/>
          </p:spPr>
          <p:txBody>
            <a:bodyPr wrap="none" rtlCol="0">
              <a:spAutoFit/>
            </a:bodyPr>
            <a:lstStyle/>
            <a:p>
              <a:r>
                <a:rPr lang="en-US" sz="2667" dirty="0"/>
                <a:t>NRZ </a:t>
              </a:r>
              <a:r>
                <a:rPr lang="sr-Cyrl-RS" sz="2667" dirty="0" smtClean="0"/>
                <a:t>кодирање</a:t>
              </a:r>
              <a:endParaRPr lang="en-US" sz="2667" dirty="0"/>
            </a:p>
          </p:txBody>
        </p:sp>
        <p:sp>
          <p:nvSpPr>
            <p:cNvPr id="13" name="TextBox 12"/>
            <p:cNvSpPr txBox="1"/>
            <p:nvPr/>
          </p:nvSpPr>
          <p:spPr>
            <a:xfrm>
              <a:off x="-918993" y="4410075"/>
              <a:ext cx="2239423" cy="302044"/>
            </a:xfrm>
            <a:prstGeom prst="rect">
              <a:avLst/>
            </a:prstGeom>
            <a:noFill/>
          </p:spPr>
          <p:txBody>
            <a:bodyPr wrap="none" rtlCol="0">
              <a:spAutoFit/>
            </a:bodyPr>
            <a:lstStyle/>
            <a:p>
              <a:r>
                <a:rPr lang="sr-Cyrl-RS" sz="2667" dirty="0" smtClean="0"/>
                <a:t>Амплитудна модулација</a:t>
              </a:r>
              <a:endParaRPr lang="en-US" sz="2667" dirty="0"/>
            </a:p>
          </p:txBody>
        </p:sp>
        <p:sp>
          <p:nvSpPr>
            <p:cNvPr id="14" name="TextBox 13"/>
            <p:cNvSpPr txBox="1"/>
            <p:nvPr/>
          </p:nvSpPr>
          <p:spPr>
            <a:xfrm>
              <a:off x="-918993" y="5143500"/>
              <a:ext cx="2053789" cy="302044"/>
            </a:xfrm>
            <a:prstGeom prst="rect">
              <a:avLst/>
            </a:prstGeom>
            <a:noFill/>
          </p:spPr>
          <p:txBody>
            <a:bodyPr wrap="none" rtlCol="0">
              <a:spAutoFit/>
            </a:bodyPr>
            <a:lstStyle/>
            <a:p>
              <a:r>
                <a:rPr lang="sr-Cyrl-RS" sz="2667" dirty="0" smtClean="0"/>
                <a:t>Фреквенциона модул.</a:t>
              </a:r>
              <a:endParaRPr lang="en-US" sz="2667" dirty="0"/>
            </a:p>
          </p:txBody>
        </p:sp>
        <p:sp>
          <p:nvSpPr>
            <p:cNvPr id="15" name="TextBox 14"/>
            <p:cNvSpPr txBox="1"/>
            <p:nvPr/>
          </p:nvSpPr>
          <p:spPr>
            <a:xfrm>
              <a:off x="-918993" y="5895975"/>
              <a:ext cx="1708063" cy="302044"/>
            </a:xfrm>
            <a:prstGeom prst="rect">
              <a:avLst/>
            </a:prstGeom>
            <a:noFill/>
          </p:spPr>
          <p:txBody>
            <a:bodyPr wrap="none" rtlCol="0">
              <a:spAutoFit/>
            </a:bodyPr>
            <a:lstStyle/>
            <a:p>
              <a:r>
                <a:rPr lang="sr-Cyrl-RS" sz="2667" dirty="0" smtClean="0"/>
                <a:t>Фазна модулација</a:t>
              </a:r>
              <a:endParaRPr lang="en-US" sz="2667" dirty="0"/>
            </a:p>
          </p:txBody>
        </p:sp>
      </p:grpSp>
      <p:sp>
        <p:nvSpPr>
          <p:cNvPr id="3" name="Slide Number Placeholder 2"/>
          <p:cNvSpPr>
            <a:spLocks noGrp="1"/>
          </p:cNvSpPr>
          <p:nvPr>
            <p:ph type="sldNum" sz="quarter" idx="12"/>
          </p:nvPr>
        </p:nvSpPr>
        <p:spPr/>
        <p:txBody>
          <a:bodyPr/>
          <a:lstStyle/>
          <a:p>
            <a:fld id="{0B2C1225-ADCC-464A-9CFC-236159A2E701}" type="slidenum">
              <a:rPr lang="sr-Latn-RS" smtClean="0"/>
              <a:t>34</a:t>
            </a:fld>
            <a:endParaRPr lang="sr-Latn-RS"/>
          </a:p>
        </p:txBody>
      </p:sp>
    </p:spTree>
    <p:extLst>
      <p:ext uri="{BB962C8B-B14F-4D97-AF65-F5344CB8AC3E}">
        <p14:creationId xmlns:p14="http://schemas.microsoft.com/office/powerpoint/2010/main" val="936306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sr-Cyrl-RS" dirty="0" smtClean="0"/>
              <a:t>Мултиплексирање сигнала</a:t>
            </a:r>
            <a:endParaRPr lang="en-US" dirty="0" smtClean="0"/>
          </a:p>
        </p:txBody>
      </p:sp>
      <p:sp>
        <p:nvSpPr>
          <p:cNvPr id="39939" name="Rectangle 3"/>
          <p:cNvSpPr>
            <a:spLocks noGrp="1" noChangeArrowheads="1"/>
          </p:cNvSpPr>
          <p:nvPr>
            <p:ph idx="4294967295"/>
          </p:nvPr>
        </p:nvSpPr>
        <p:spPr>
          <a:xfrm>
            <a:off x="924561" y="1714500"/>
            <a:ext cx="9295766" cy="4019550"/>
          </a:xfrm>
          <a:prstGeom prst="rect">
            <a:avLst/>
          </a:prstGeom>
        </p:spPr>
        <p:txBody>
          <a:bodyPr>
            <a:normAutofit fontScale="92500" lnSpcReduction="10000"/>
          </a:bodyPr>
          <a:lstStyle/>
          <a:p>
            <a:pPr>
              <a:spcAft>
                <a:spcPts val="1800"/>
              </a:spcAft>
            </a:pPr>
            <a:r>
              <a:rPr lang="sr-Cyrl-RS" u="sng" dirty="0" smtClean="0"/>
              <a:t>Мултиплексирање</a:t>
            </a:r>
            <a:r>
              <a:rPr lang="en-US" dirty="0" smtClean="0"/>
              <a:t> </a:t>
            </a:r>
            <a:r>
              <a:rPr lang="sr-Cyrl-RS" dirty="0" smtClean="0"/>
              <a:t>се бави дељењем канала између више корисника</a:t>
            </a:r>
          </a:p>
          <a:p>
            <a:pPr lvl="1">
              <a:spcAft>
                <a:spcPts val="1800"/>
              </a:spcAft>
            </a:pPr>
            <a:r>
              <a:rPr lang="sr-Cyrl-RS" dirty="0"/>
              <a:t>С</a:t>
            </a:r>
            <a:r>
              <a:rPr lang="sr-Cyrl-RS" dirty="0" smtClean="0"/>
              <a:t>поменули смо га раније, али нисмо објаснили како се реализује</a:t>
            </a:r>
            <a:endParaRPr lang="sr-Latn-RS" dirty="0" smtClean="0"/>
          </a:p>
          <a:p>
            <a:pPr lvl="1">
              <a:spcAft>
                <a:spcPts val="1800"/>
              </a:spcAft>
            </a:pPr>
            <a:r>
              <a:rPr lang="sr-Cyrl-RS" dirty="0" smtClean="0"/>
              <a:t>Као аналогон проблема, замислите собу у којој има пуно људи, и неки међу њима треба да комуницирају</a:t>
            </a:r>
            <a:r>
              <a:rPr lang="en-US" dirty="0"/>
              <a:t>?</a:t>
            </a:r>
            <a:endParaRPr lang="sr-Cyrl-RS" dirty="0" smtClean="0"/>
          </a:p>
          <a:p>
            <a:pPr>
              <a:spcAft>
                <a:spcPts val="1800"/>
              </a:spcAft>
            </a:pPr>
            <a:r>
              <a:rPr lang="sr-Cyrl-RS" dirty="0" smtClean="0"/>
              <a:t>Постоје три стандардна приступа</a:t>
            </a:r>
            <a:r>
              <a:rPr lang="sr-Latn-RS" dirty="0" smtClean="0"/>
              <a:t>:</a:t>
            </a:r>
            <a:endParaRPr lang="en-US" dirty="0" smtClean="0"/>
          </a:p>
          <a:p>
            <a:pPr lvl="1"/>
            <a:r>
              <a:rPr lang="sr-Cyrl-RS" dirty="0" smtClean="0"/>
              <a:t>Фреквенционо мултиплексирање</a:t>
            </a:r>
            <a:endParaRPr lang="en-US" dirty="0" smtClean="0"/>
          </a:p>
          <a:p>
            <a:pPr lvl="1"/>
            <a:r>
              <a:rPr lang="sr-Cyrl-RS" dirty="0" smtClean="0"/>
              <a:t>Временско мултиплексирање</a:t>
            </a:r>
            <a:endParaRPr lang="en-US" dirty="0" smtClean="0"/>
          </a:p>
          <a:p>
            <a:pPr lvl="1"/>
            <a:r>
              <a:rPr lang="sr-Cyrl-RS" dirty="0" smtClean="0"/>
              <a:t>Мултиплексирање засновано на кодовима</a:t>
            </a:r>
            <a:r>
              <a:rPr lang="sr-Latn-RS" dirty="0" smtClean="0"/>
              <a:t> (CDMA)</a:t>
            </a:r>
            <a:r>
              <a:rPr lang="sr-Cyrl-RS" dirty="0" smtClean="0"/>
              <a:t> - прескочићемо</a:t>
            </a:r>
            <a:endParaRPr lang="en-US" dirty="0" smtClean="0"/>
          </a:p>
          <a:p>
            <a:endParaRPr lang="en-US" dirty="0" smtClean="0"/>
          </a:p>
        </p:txBody>
      </p:sp>
      <p:sp>
        <p:nvSpPr>
          <p:cNvPr id="3" name="Slide Number Placeholder 2"/>
          <p:cNvSpPr>
            <a:spLocks noGrp="1"/>
          </p:cNvSpPr>
          <p:nvPr>
            <p:ph type="sldNum" sz="quarter" idx="11"/>
          </p:nvPr>
        </p:nvSpPr>
        <p:spPr/>
        <p:txBody>
          <a:bodyPr/>
          <a:lstStyle/>
          <a:p>
            <a:fld id="{E7CA9478-788D-42C7-BC35-88005760C6DD}" type="slidenum">
              <a:rPr lang="en-US" smtClean="0"/>
              <a:t>35</a:t>
            </a:fld>
            <a:endParaRPr lang="en-US"/>
          </a:p>
        </p:txBody>
      </p:sp>
    </p:spTree>
    <p:extLst>
      <p:ext uri="{BB962C8B-B14F-4D97-AF65-F5344CB8AC3E}">
        <p14:creationId xmlns:p14="http://schemas.microsoft.com/office/powerpoint/2010/main" val="2552884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sr-Cyrl-RS" dirty="0" smtClean="0"/>
              <a:t>Фреквенционо мултиплексирање </a:t>
            </a:r>
            <a:r>
              <a:rPr lang="sr-Latn-RS" dirty="0" smtClean="0"/>
              <a:t>(FDM)</a:t>
            </a:r>
            <a:endParaRPr lang="en-US" dirty="0" smtClean="0"/>
          </a:p>
        </p:txBody>
      </p:sp>
      <p:sp>
        <p:nvSpPr>
          <p:cNvPr id="46083" name="Rectangle 3"/>
          <p:cNvSpPr>
            <a:spLocks noGrp="1" noChangeArrowheads="1"/>
          </p:cNvSpPr>
          <p:nvPr>
            <p:ph idx="4294967295"/>
          </p:nvPr>
        </p:nvSpPr>
        <p:spPr>
          <a:xfrm>
            <a:off x="604728" y="1652517"/>
            <a:ext cx="9733761" cy="4600081"/>
          </a:xfrm>
          <a:prstGeom prst="rect">
            <a:avLst/>
          </a:prstGeom>
        </p:spPr>
        <p:txBody>
          <a:bodyPr/>
          <a:lstStyle/>
          <a:p>
            <a:r>
              <a:rPr lang="sr-Cyrl-RS" dirty="0" smtClean="0"/>
              <a:t>Дели канал тако што различите кориснике поставља на различите фреквенционе опсеге:</a:t>
            </a:r>
            <a:endParaRPr lang="en-US" dirty="0" smtClean="0"/>
          </a:p>
          <a:p>
            <a:r>
              <a:rPr lang="sr-Cyrl-RS" dirty="0" smtClean="0"/>
              <a:t>У соби пуној људи, ово би значило да се фокусирате на слушање оних који причају јако брзо, јако споро, средње, ...</a:t>
            </a:r>
            <a:endParaRPr lang="en-US" dirty="0" smtClean="0"/>
          </a:p>
          <a:p>
            <a:endParaRPr lang="en-US" dirty="0" smtClean="0"/>
          </a:p>
        </p:txBody>
      </p:sp>
      <p:grpSp>
        <p:nvGrpSpPr>
          <p:cNvPr id="17" name="Group 16"/>
          <p:cNvGrpSpPr/>
          <p:nvPr/>
        </p:nvGrpSpPr>
        <p:grpSpPr>
          <a:xfrm>
            <a:off x="2904790" y="3840480"/>
            <a:ext cx="5518448" cy="2768301"/>
            <a:chOff x="1466850" y="2305050"/>
            <a:chExt cx="6563430" cy="3784609"/>
          </a:xfrm>
        </p:grpSpPr>
        <p:pic>
          <p:nvPicPr>
            <p:cNvPr id="46084" name="Picture 2"/>
            <p:cNvPicPr>
              <a:picLocks noChangeAspect="1" noChangeArrowheads="1"/>
            </p:cNvPicPr>
            <p:nvPr/>
          </p:nvPicPr>
          <p:blipFill>
            <a:blip r:embed="rId2" cstate="print"/>
            <a:srcRect/>
            <a:stretch>
              <a:fillRect/>
            </a:stretch>
          </p:blipFill>
          <p:spPr bwMode="auto">
            <a:xfrm>
              <a:off x="1466850" y="2305050"/>
              <a:ext cx="6267450" cy="3784609"/>
            </a:xfrm>
            <a:prstGeom prst="rect">
              <a:avLst/>
            </a:prstGeom>
            <a:noFill/>
            <a:ln w="9525">
              <a:noFill/>
              <a:miter lim="800000"/>
              <a:headEnd/>
              <a:tailEnd/>
            </a:ln>
          </p:spPr>
        </p:pic>
        <p:sp>
          <p:nvSpPr>
            <p:cNvPr id="12" name="TextBox 11"/>
            <p:cNvSpPr txBox="1"/>
            <p:nvPr/>
          </p:nvSpPr>
          <p:spPr>
            <a:xfrm>
              <a:off x="6000750" y="5267325"/>
              <a:ext cx="2029530" cy="369332"/>
            </a:xfrm>
            <a:prstGeom prst="rect">
              <a:avLst/>
            </a:prstGeom>
            <a:noFill/>
          </p:spPr>
          <p:txBody>
            <a:bodyPr wrap="none" rtlCol="0">
              <a:spAutoFit/>
            </a:bodyPr>
            <a:lstStyle/>
            <a:p>
              <a:r>
                <a:rPr lang="sr-Cyrl-RS" dirty="0" smtClean="0"/>
                <a:t>Збирни </a:t>
              </a:r>
              <a:r>
                <a:rPr lang="en-US" dirty="0" smtClean="0"/>
                <a:t>FDM </a:t>
              </a:r>
              <a:r>
                <a:rPr lang="sr-Cyrl-RS" dirty="0" smtClean="0"/>
                <a:t>канал</a:t>
              </a:r>
              <a:endParaRPr lang="en-US" dirty="0"/>
            </a:p>
          </p:txBody>
        </p:sp>
        <p:cxnSp>
          <p:nvCxnSpPr>
            <p:cNvPr id="13" name="Straight Arrow Connector 12"/>
            <p:cNvCxnSpPr/>
            <p:nvPr/>
          </p:nvCxnSpPr>
          <p:spPr>
            <a:xfrm rot="16200000" flipV="1">
              <a:off x="6786563" y="4862512"/>
              <a:ext cx="476250" cy="352425"/>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6219825" y="4724400"/>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5" name="Rectangle 14"/>
            <p:cNvSpPr/>
            <p:nvPr/>
          </p:nvSpPr>
          <p:spPr bwMode="auto">
            <a:xfrm>
              <a:off x="3771900" y="5772150"/>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6" name="Rectangle 15"/>
            <p:cNvSpPr/>
            <p:nvPr/>
          </p:nvSpPr>
          <p:spPr bwMode="auto">
            <a:xfrm>
              <a:off x="2085975" y="5743575"/>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sp>
        <p:nvSpPr>
          <p:cNvPr id="2" name="Slide Number Placeholder 1"/>
          <p:cNvSpPr>
            <a:spLocks noGrp="1"/>
          </p:cNvSpPr>
          <p:nvPr>
            <p:ph type="sldNum" sz="quarter" idx="11"/>
          </p:nvPr>
        </p:nvSpPr>
        <p:spPr/>
        <p:txBody>
          <a:bodyPr/>
          <a:lstStyle/>
          <a:p>
            <a:fld id="{E7CA9478-788D-42C7-BC35-88005760C6DD}" type="slidenum">
              <a:rPr lang="en-US" smtClean="0"/>
              <a:t>36</a:t>
            </a:fld>
            <a:endParaRPr lang="en-US"/>
          </a:p>
        </p:txBody>
      </p:sp>
    </p:spTree>
    <p:extLst>
      <p:ext uri="{BB962C8B-B14F-4D97-AF65-F5344CB8AC3E}">
        <p14:creationId xmlns:p14="http://schemas.microsoft.com/office/powerpoint/2010/main" val="212943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sr-Cyrl-RS" dirty="0" smtClean="0"/>
              <a:t>Временско мултиплексирање </a:t>
            </a:r>
            <a:r>
              <a:rPr lang="en-US" dirty="0" smtClean="0"/>
              <a:t>(TDM)</a:t>
            </a:r>
          </a:p>
        </p:txBody>
      </p:sp>
      <p:sp>
        <p:nvSpPr>
          <p:cNvPr id="48131" name="Rectangle 3"/>
          <p:cNvSpPr>
            <a:spLocks noGrp="1" noChangeArrowheads="1"/>
          </p:cNvSpPr>
          <p:nvPr>
            <p:ph idx="4294967295"/>
          </p:nvPr>
        </p:nvSpPr>
        <p:spPr>
          <a:xfrm>
            <a:off x="914400" y="1610714"/>
            <a:ext cx="9314213" cy="4600081"/>
          </a:xfrm>
          <a:prstGeom prst="rect">
            <a:avLst/>
          </a:prstGeom>
        </p:spPr>
        <p:txBody>
          <a:bodyPr/>
          <a:lstStyle/>
          <a:p>
            <a:r>
              <a:rPr lang="sr-Cyrl-RS" dirty="0" smtClean="0"/>
              <a:t>Дели канал временски (као </a:t>
            </a:r>
            <a:r>
              <a:rPr lang="en-US" i="1" dirty="0" smtClean="0"/>
              <a:t>timesharing </a:t>
            </a:r>
            <a:r>
              <a:rPr lang="sr-Cyrl-RS" dirty="0" smtClean="0"/>
              <a:t>концепт у </a:t>
            </a:r>
            <a:r>
              <a:rPr lang="sr-Latn-RS" dirty="0" smtClean="0"/>
              <a:t>OS)</a:t>
            </a:r>
            <a:r>
              <a:rPr lang="en-US" dirty="0" smtClean="0"/>
              <a:t>:</a:t>
            </a:r>
          </a:p>
          <a:p>
            <a:pPr lvl="1"/>
            <a:r>
              <a:rPr lang="sr-Cyrl-RS" dirty="0" smtClean="0"/>
              <a:t>Корисници се држе фиксног распореда</a:t>
            </a:r>
            <a:endParaRPr lang="en-US" dirty="0" smtClean="0"/>
          </a:p>
          <a:p>
            <a:pPr lvl="1"/>
            <a:r>
              <a:rPr lang="sr-Cyrl-RS" dirty="0" smtClean="0"/>
              <a:t>Употребљава се у системима фиксне и мобилне телефоније</a:t>
            </a:r>
          </a:p>
          <a:p>
            <a:r>
              <a:rPr lang="sr-Cyrl-RS" dirty="0" smtClean="0"/>
              <a:t>У соби пуној људи би ово значило да сви ћуте док прича нека подгрупа, па онда прича следећа група, ...</a:t>
            </a:r>
            <a:endParaRPr lang="en-US" dirty="0" smtClean="0"/>
          </a:p>
        </p:txBody>
      </p:sp>
      <p:pic>
        <p:nvPicPr>
          <p:cNvPr id="48132" name="Picture 3"/>
          <p:cNvPicPr>
            <a:picLocks noChangeAspect="1" noChangeArrowheads="1"/>
          </p:cNvPicPr>
          <p:nvPr/>
        </p:nvPicPr>
        <p:blipFill>
          <a:blip r:embed="rId2" cstate="print"/>
          <a:srcRect/>
          <a:stretch>
            <a:fillRect/>
          </a:stretch>
        </p:blipFill>
        <p:spPr bwMode="auto">
          <a:xfrm>
            <a:off x="2220913" y="3771900"/>
            <a:ext cx="7997825" cy="16764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37</a:t>
            </a:fld>
            <a:endParaRPr lang="en-US"/>
          </a:p>
        </p:txBody>
      </p:sp>
    </p:spTree>
    <p:extLst>
      <p:ext uri="{BB962C8B-B14F-4D97-AF65-F5344CB8AC3E}">
        <p14:creationId xmlns:p14="http://schemas.microsoft.com/office/powerpoint/2010/main" val="2571343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Домен физичког нивоа</a:t>
            </a:r>
            <a:endParaRPr lang="en-US" dirty="0"/>
          </a:p>
        </p:txBody>
      </p:sp>
      <p:sp>
        <p:nvSpPr>
          <p:cNvPr id="5" name="Text Placeholder 4"/>
          <p:cNvSpPr>
            <a:spLocks noGrp="1"/>
          </p:cNvSpPr>
          <p:nvPr>
            <p:ph type="body" sz="quarter" idx="12"/>
          </p:nvPr>
        </p:nvSpPr>
        <p:spPr>
          <a:xfrm>
            <a:off x="304800" y="1397000"/>
            <a:ext cx="8305800" cy="4775200"/>
          </a:xfrm>
        </p:spPr>
        <p:txBody>
          <a:bodyPr>
            <a:normAutofit/>
          </a:bodyPr>
          <a:lstStyle/>
          <a:p>
            <a:r>
              <a:rPr lang="sr-Cyrl-RS" sz="3733" dirty="0" smtClean="0"/>
              <a:t>Тиче се слања порука путем комуникационог канала</a:t>
            </a:r>
            <a:endParaRPr lang="en-US" sz="3733" dirty="0"/>
          </a:p>
          <a:p>
            <a:pPr lvl="1"/>
            <a:r>
              <a:rPr lang="sr-Cyrl-RS" sz="3200" dirty="0" smtClean="0"/>
              <a:t>Жице шаљу </a:t>
            </a:r>
            <a:r>
              <a:rPr lang="sr-Cyrl-RS" sz="3200" u="sng" dirty="0" smtClean="0"/>
              <a:t>аналогни</a:t>
            </a:r>
            <a:r>
              <a:rPr lang="sr-Cyrl-RS" sz="3200" dirty="0" smtClean="0"/>
              <a:t> (физички) сигнал</a:t>
            </a:r>
            <a:endParaRPr lang="en-US" sz="3200" u="sng" dirty="0"/>
          </a:p>
          <a:p>
            <a:pPr lvl="1"/>
            <a:r>
              <a:rPr lang="sr-Cyrl-RS" sz="3200" dirty="0" smtClean="0"/>
              <a:t>Ми желимо да шаљемо битове, </a:t>
            </a:r>
            <a:br>
              <a:rPr lang="sr-Cyrl-RS" sz="3200" dirty="0" smtClean="0"/>
            </a:br>
            <a:r>
              <a:rPr lang="sr-Cyrl-RS" sz="3200" dirty="0" smtClean="0"/>
              <a:t>који су </a:t>
            </a:r>
            <a:r>
              <a:rPr lang="sr-Cyrl-RS" sz="3200" u="sng" dirty="0" smtClean="0"/>
              <a:t>дигитални</a:t>
            </a:r>
            <a:endParaRPr lang="en-US" sz="3200" u="sng" dirty="0"/>
          </a:p>
        </p:txBody>
      </p:sp>
      <p:grpSp>
        <p:nvGrpSpPr>
          <p:cNvPr id="13" name="Group 12"/>
          <p:cNvGrpSpPr/>
          <p:nvPr/>
        </p:nvGrpSpPr>
        <p:grpSpPr>
          <a:xfrm>
            <a:off x="609601" y="3665407"/>
            <a:ext cx="6343486" cy="2537240"/>
            <a:chOff x="304800" y="2731211"/>
            <a:chExt cx="4757615" cy="1902930"/>
          </a:xfrm>
        </p:grpSpPr>
        <p:pic>
          <p:nvPicPr>
            <p:cNvPr id="6" name="Picture 4" descr="White businesscard for recording studio by boobaloo - White variant of business card. Font name is Comfortaa (licensed under the SIL Open Font License)."/>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4528" r="62667" b="29237"/>
            <a:stretch/>
          </p:blipFill>
          <p:spPr bwMode="auto">
            <a:xfrm>
              <a:off x="2223859" y="3700520"/>
              <a:ext cx="1115182" cy="9336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thernet Cable by bnielsen - An ethernet cable with an RJ45 conn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3507" flipH="1">
              <a:off x="1047175" y="2731211"/>
              <a:ext cx="3285410" cy="1671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14800" y="3009840"/>
              <a:ext cx="947615" cy="377075"/>
            </a:xfrm>
            <a:prstGeom prst="rect">
              <a:avLst/>
            </a:prstGeom>
            <a:noFill/>
          </p:spPr>
          <p:txBody>
            <a:bodyPr wrap="none" rtlCol="0">
              <a:spAutoFit/>
            </a:bodyPr>
            <a:lstStyle/>
            <a:p>
              <a:r>
                <a:rPr lang="en-US" sz="2400" dirty="0"/>
                <a:t>…</a:t>
              </a:r>
              <a:r>
                <a:rPr lang="en-US" sz="2667" dirty="0"/>
                <a:t>10110</a:t>
              </a:r>
              <a:endParaRPr lang="en-US" sz="2400" dirty="0"/>
            </a:p>
          </p:txBody>
        </p:sp>
        <p:cxnSp>
          <p:nvCxnSpPr>
            <p:cNvPr id="9" name="Straight Arrow Connector 8"/>
            <p:cNvCxnSpPr/>
            <p:nvPr/>
          </p:nvCxnSpPr>
          <p:spPr>
            <a:xfrm flipV="1">
              <a:off x="1800982" y="4276695"/>
              <a:ext cx="408818"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3009840"/>
              <a:ext cx="964447" cy="377075"/>
            </a:xfrm>
            <a:prstGeom prst="rect">
              <a:avLst/>
            </a:prstGeom>
            <a:noFill/>
          </p:spPr>
          <p:txBody>
            <a:bodyPr wrap="none" rtlCol="0">
              <a:spAutoFit/>
            </a:bodyPr>
            <a:lstStyle/>
            <a:p>
              <a:r>
                <a:rPr lang="en-US" sz="2667" dirty="0"/>
                <a:t>10110…</a:t>
              </a:r>
            </a:p>
          </p:txBody>
        </p:sp>
        <p:sp>
          <p:nvSpPr>
            <p:cNvPr id="12" name="TextBox 11"/>
            <p:cNvSpPr txBox="1"/>
            <p:nvPr/>
          </p:nvSpPr>
          <p:spPr>
            <a:xfrm>
              <a:off x="909827" y="4160821"/>
              <a:ext cx="893514" cy="377075"/>
            </a:xfrm>
            <a:prstGeom prst="rect">
              <a:avLst/>
            </a:prstGeom>
            <a:noFill/>
          </p:spPr>
          <p:txBody>
            <a:bodyPr wrap="none" rtlCol="0">
              <a:spAutoFit/>
            </a:bodyPr>
            <a:lstStyle/>
            <a:p>
              <a:r>
                <a:rPr lang="sr-Cyrl-RS" sz="2667" dirty="0" smtClean="0"/>
                <a:t>Сигнал</a:t>
              </a:r>
              <a:endParaRPr lang="en-US" sz="2667" dirty="0"/>
            </a:p>
          </p:txBody>
        </p:sp>
      </p:grpSp>
      <p:sp>
        <p:nvSpPr>
          <p:cNvPr id="2" name="Slide Number Placeholder 1"/>
          <p:cNvSpPr>
            <a:spLocks noGrp="1"/>
          </p:cNvSpPr>
          <p:nvPr>
            <p:ph type="sldNum" sz="quarter" idx="11"/>
          </p:nvPr>
        </p:nvSpPr>
        <p:spPr/>
        <p:txBody>
          <a:bodyPr/>
          <a:lstStyle/>
          <a:p>
            <a:fld id="{E7CA9478-788D-42C7-BC35-88005760C6DD}" type="slidenum">
              <a:rPr lang="en-US" smtClean="0"/>
              <a:t>4</a:t>
            </a:fld>
            <a:endParaRPr lang="en-US"/>
          </a:p>
        </p:txBody>
      </p:sp>
    </p:spTree>
    <p:extLst>
      <p:ext uri="{BB962C8B-B14F-4D97-AF65-F5344CB8AC3E}">
        <p14:creationId xmlns:p14="http://schemas.microsoft.com/office/powerpoint/2010/main" val="154009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Поједностављени модел</a:t>
            </a:r>
            <a:endParaRPr lang="en-US" dirty="0"/>
          </a:p>
        </p:txBody>
      </p:sp>
      <p:sp>
        <p:nvSpPr>
          <p:cNvPr id="5" name="Text Placeholder 4"/>
          <p:cNvSpPr>
            <a:spLocks noGrp="1"/>
          </p:cNvSpPr>
          <p:nvPr>
            <p:ph idx="1"/>
          </p:nvPr>
        </p:nvSpPr>
        <p:spPr/>
        <p:txBody>
          <a:bodyPr>
            <a:normAutofit/>
          </a:bodyPr>
          <a:lstStyle/>
          <a:p>
            <a:r>
              <a:rPr lang="sr-Cyrl-RS" dirty="0" smtClean="0"/>
              <a:t>Уопштени физички канал</a:t>
            </a:r>
            <a:r>
              <a:rPr lang="sr-Latn-RS" dirty="0" smtClean="0"/>
              <a:t> – </a:t>
            </a:r>
            <a:r>
              <a:rPr lang="sr-Cyrl-RS" dirty="0" smtClean="0"/>
              <a:t>карактеристике:</a:t>
            </a:r>
            <a:endParaRPr lang="en-US" dirty="0" smtClean="0"/>
          </a:p>
          <a:p>
            <a:pPr lvl="1"/>
            <a:r>
              <a:rPr lang="sr-Cyrl-RS" u="sng" dirty="0" smtClean="0"/>
              <a:t>Проток</a:t>
            </a:r>
            <a:r>
              <a:rPr lang="en-US" dirty="0" smtClean="0"/>
              <a:t> (</a:t>
            </a:r>
            <a:r>
              <a:rPr lang="sr-Cyrl-RS" dirty="0" smtClean="0"/>
              <a:t>или брзина, капацитет</a:t>
            </a:r>
            <a:r>
              <a:rPr lang="en-US" dirty="0" smtClean="0"/>
              <a:t>) </a:t>
            </a:r>
            <a:r>
              <a:rPr lang="sr-Cyrl-RS" dirty="0" smtClean="0"/>
              <a:t>мерен као</a:t>
            </a:r>
            <a:r>
              <a:rPr lang="en-US" dirty="0" smtClean="0"/>
              <a:t> </a:t>
            </a:r>
            <a:r>
              <a:rPr lang="sr-Cyrl-RS" dirty="0" smtClean="0"/>
              <a:t>битови</a:t>
            </a:r>
            <a:r>
              <a:rPr lang="en-US" dirty="0" smtClean="0"/>
              <a:t>/</a:t>
            </a:r>
            <a:r>
              <a:rPr lang="sr-Cyrl-RS" dirty="0" smtClean="0"/>
              <a:t>секунди</a:t>
            </a:r>
            <a:r>
              <a:rPr lang="en-US" dirty="0"/>
              <a:t> </a:t>
            </a:r>
            <a:r>
              <a:rPr lang="en-US" dirty="0" smtClean="0"/>
              <a:t>b/s</a:t>
            </a:r>
          </a:p>
          <a:p>
            <a:pPr lvl="1"/>
            <a:r>
              <a:rPr lang="sr-Cyrl-RS" u="sng" dirty="0" smtClean="0"/>
              <a:t>Кашњење</a:t>
            </a:r>
            <a:r>
              <a:rPr lang="sr-Cyrl-RS" dirty="0" smtClean="0"/>
              <a:t> у секундама</a:t>
            </a:r>
            <a:endParaRPr lang="en-US" dirty="0" smtClean="0"/>
          </a:p>
          <a:p>
            <a:pPr lvl="1"/>
            <a:endParaRPr lang="en-US" dirty="0"/>
          </a:p>
          <a:p>
            <a:pPr lvl="1"/>
            <a:endParaRPr lang="en-US" dirty="0" smtClean="0"/>
          </a:p>
          <a:p>
            <a:pPr lvl="1"/>
            <a:endParaRPr lang="en-US" dirty="0"/>
          </a:p>
          <a:p>
            <a:pPr lvl="1"/>
            <a:endParaRPr lang="en-US" dirty="0" smtClean="0"/>
          </a:p>
          <a:p>
            <a:r>
              <a:rPr lang="sr-Cyrl-RS" dirty="0" smtClean="0"/>
              <a:t>Друге битне карактеристике</a:t>
            </a:r>
            <a:r>
              <a:rPr lang="en-US" dirty="0" smtClean="0"/>
              <a:t>:</a:t>
            </a:r>
          </a:p>
          <a:p>
            <a:pPr lvl="1"/>
            <a:r>
              <a:rPr lang="sr-Cyrl-RS" dirty="0" smtClean="0"/>
              <a:t>Да ли канал емитује или не, расподела вероватноћа грешака, ...</a:t>
            </a:r>
            <a:endParaRPr lang="en-US" dirty="0"/>
          </a:p>
        </p:txBody>
      </p:sp>
      <p:grpSp>
        <p:nvGrpSpPr>
          <p:cNvPr id="25" name="Group 24"/>
          <p:cNvGrpSpPr/>
          <p:nvPr/>
        </p:nvGrpSpPr>
        <p:grpSpPr>
          <a:xfrm>
            <a:off x="2670175" y="3241876"/>
            <a:ext cx="6417842" cy="1373467"/>
            <a:chOff x="2794452" y="2398103"/>
            <a:chExt cx="4813382" cy="827572"/>
          </a:xfrm>
        </p:grpSpPr>
        <p:sp>
          <p:nvSpPr>
            <p:cNvPr id="19" name="Rectangle 4"/>
            <p:cNvSpPr>
              <a:spLocks noChangeArrowheads="1"/>
            </p:cNvSpPr>
            <p:nvPr/>
          </p:nvSpPr>
          <p:spPr bwMode="auto">
            <a:xfrm>
              <a:off x="2794452" y="2644564"/>
              <a:ext cx="197644" cy="278173"/>
            </a:xfrm>
            <a:prstGeom prst="rect">
              <a:avLst/>
            </a:prstGeom>
            <a:solidFill>
              <a:schemeClr val="accent1">
                <a:lumMod val="20000"/>
                <a:lumOff val="80000"/>
              </a:schemeClr>
            </a:solidFill>
            <a:ln w="9525">
              <a:solidFill>
                <a:schemeClr val="tx1"/>
              </a:solidFill>
              <a:miter lim="800000"/>
              <a:headEnd/>
              <a:tailEnd/>
            </a:ln>
          </p:spPr>
          <p:txBody>
            <a:bodyPr wrap="square" anchor="ctr">
              <a:spAutoFit/>
            </a:bodyPr>
            <a:lstStyle/>
            <a:p>
              <a:endParaRPr lang="en-US" sz="2400"/>
            </a:p>
          </p:txBody>
        </p:sp>
        <p:sp>
          <p:nvSpPr>
            <p:cNvPr id="20" name="Rectangle 5"/>
            <p:cNvSpPr>
              <a:spLocks noChangeArrowheads="1"/>
            </p:cNvSpPr>
            <p:nvPr/>
          </p:nvSpPr>
          <p:spPr bwMode="auto">
            <a:xfrm>
              <a:off x="6954496" y="2644564"/>
              <a:ext cx="197644" cy="278173"/>
            </a:xfrm>
            <a:prstGeom prst="rect">
              <a:avLst/>
            </a:prstGeom>
            <a:solidFill>
              <a:schemeClr val="accent1">
                <a:lumMod val="20000"/>
                <a:lumOff val="80000"/>
              </a:schemeClr>
            </a:solidFill>
            <a:ln w="9525">
              <a:solidFill>
                <a:schemeClr val="tx1"/>
              </a:solidFill>
              <a:miter lim="800000"/>
              <a:headEnd/>
              <a:tailEnd/>
            </a:ln>
          </p:spPr>
          <p:txBody>
            <a:bodyPr wrap="square" anchor="ctr">
              <a:spAutoFit/>
            </a:bodyPr>
            <a:lstStyle/>
            <a:p>
              <a:endParaRPr lang="en-US" sz="2400"/>
            </a:p>
          </p:txBody>
        </p:sp>
        <p:sp>
          <p:nvSpPr>
            <p:cNvPr id="21" name="Line 6"/>
            <p:cNvSpPr>
              <a:spLocks noChangeShapeType="1"/>
            </p:cNvSpPr>
            <p:nvPr/>
          </p:nvSpPr>
          <p:spPr bwMode="auto">
            <a:xfrm>
              <a:off x="3073400" y="2786062"/>
              <a:ext cx="3810000" cy="0"/>
            </a:xfrm>
            <a:prstGeom prst="line">
              <a:avLst/>
            </a:prstGeom>
            <a:noFill/>
            <a:ln w="76200">
              <a:solidFill>
                <a:schemeClr val="bg2">
                  <a:lumMod val="75000"/>
                </a:schemeClr>
              </a:solidFill>
              <a:miter lim="800000"/>
              <a:headEnd/>
              <a:tailEnd type="triangle" w="med" len="med"/>
            </a:ln>
          </p:spPr>
          <p:txBody>
            <a:bodyPr>
              <a:spAutoFit/>
            </a:bodyPr>
            <a:lstStyle/>
            <a:p>
              <a:endParaRPr lang="en-US" sz="2400"/>
            </a:p>
          </p:txBody>
        </p:sp>
        <p:sp>
          <p:nvSpPr>
            <p:cNvPr id="22" name="Text Box 7"/>
            <p:cNvSpPr txBox="1">
              <a:spLocks noChangeArrowheads="1"/>
            </p:cNvSpPr>
            <p:nvPr/>
          </p:nvSpPr>
          <p:spPr bwMode="auto">
            <a:xfrm>
              <a:off x="2893274" y="2922737"/>
              <a:ext cx="4714560" cy="302938"/>
            </a:xfrm>
            <a:prstGeom prst="rect">
              <a:avLst/>
            </a:prstGeom>
            <a:noFill/>
            <a:ln w="9525">
              <a:noFill/>
              <a:miter lim="800000"/>
              <a:headEnd/>
              <a:tailEnd/>
            </a:ln>
          </p:spPr>
          <p:txBody>
            <a:bodyPr wrap="none" anchor="ctr">
              <a:spAutoFit/>
            </a:bodyPr>
            <a:lstStyle/>
            <a:p>
              <a:pPr eaLnBrk="0" hangingPunct="0"/>
              <a:r>
                <a:rPr lang="sr-Cyrl-RS" sz="2667" dirty="0" smtClean="0"/>
                <a:t>Кашњење </a:t>
              </a:r>
              <a:r>
                <a:rPr lang="en-US" sz="2667" dirty="0" smtClean="0"/>
                <a:t>D</a:t>
              </a:r>
              <a:r>
                <a:rPr lang="sr-Cyrl-RS" sz="2667" dirty="0" smtClean="0"/>
                <a:t> (</a:t>
              </a:r>
              <a:r>
                <a:rPr lang="sr-Latn-RS" sz="2667" dirty="0" smtClean="0"/>
                <a:t>delay)</a:t>
              </a:r>
              <a:r>
                <a:rPr lang="en-US" sz="2667" dirty="0" smtClean="0"/>
                <a:t>, </a:t>
              </a:r>
              <a:r>
                <a:rPr lang="sr-Cyrl-RS" sz="2667" dirty="0" smtClean="0"/>
                <a:t>Проток</a:t>
              </a:r>
              <a:r>
                <a:rPr lang="en-US" sz="2667" dirty="0" smtClean="0"/>
                <a:t> </a:t>
              </a:r>
              <a:r>
                <a:rPr lang="sr-Latn-RS" sz="2667" dirty="0"/>
                <a:t>B</a:t>
              </a:r>
              <a:r>
                <a:rPr lang="sr-Latn-RS" sz="2667" dirty="0" smtClean="0"/>
                <a:t> (bandwidth)</a:t>
              </a:r>
              <a:r>
                <a:rPr lang="en-US" sz="2667" dirty="0" smtClean="0"/>
                <a:t> </a:t>
              </a:r>
              <a:endParaRPr lang="en-US" sz="2667" dirty="0"/>
            </a:p>
          </p:txBody>
        </p:sp>
        <p:sp>
          <p:nvSpPr>
            <p:cNvPr id="23" name="AutoShape 8"/>
            <p:cNvSpPr>
              <a:spLocks noChangeArrowheads="1"/>
            </p:cNvSpPr>
            <p:nvPr/>
          </p:nvSpPr>
          <p:spPr bwMode="auto">
            <a:xfrm>
              <a:off x="4817720" y="2410486"/>
              <a:ext cx="1089026" cy="278173"/>
            </a:xfrm>
            <a:prstGeom prst="homePlate">
              <a:avLst>
                <a:gd name="adj" fmla="val 57832"/>
              </a:avLst>
            </a:prstGeom>
            <a:solidFill>
              <a:schemeClr val="accent3">
                <a:lumMod val="20000"/>
                <a:lumOff val="80000"/>
              </a:schemeClr>
            </a:solidFill>
            <a:ln w="9525">
              <a:solidFill>
                <a:schemeClr val="tx1"/>
              </a:solidFill>
              <a:miter lim="800000"/>
              <a:headEnd/>
              <a:tailEnd/>
            </a:ln>
          </p:spPr>
          <p:txBody>
            <a:bodyPr wrap="square" anchor="ctr">
              <a:spAutoFit/>
            </a:bodyPr>
            <a:lstStyle/>
            <a:p>
              <a:endParaRPr lang="en-US" sz="2400"/>
            </a:p>
          </p:txBody>
        </p:sp>
        <p:sp>
          <p:nvSpPr>
            <p:cNvPr id="24" name="Text Box 9"/>
            <p:cNvSpPr txBox="1">
              <a:spLocks noChangeArrowheads="1"/>
            </p:cNvSpPr>
            <p:nvPr/>
          </p:nvSpPr>
          <p:spPr bwMode="auto">
            <a:xfrm>
              <a:off x="3774336" y="2398103"/>
              <a:ext cx="921550" cy="302938"/>
            </a:xfrm>
            <a:prstGeom prst="rect">
              <a:avLst/>
            </a:prstGeom>
            <a:noFill/>
            <a:ln w="9525">
              <a:noFill/>
              <a:miter lim="800000"/>
              <a:headEnd/>
              <a:tailEnd/>
            </a:ln>
          </p:spPr>
          <p:txBody>
            <a:bodyPr wrap="none" anchor="ctr">
              <a:spAutoFit/>
            </a:bodyPr>
            <a:lstStyle/>
            <a:p>
              <a:pPr eaLnBrk="0" hangingPunct="0"/>
              <a:r>
                <a:rPr lang="sr-Cyrl-RS" sz="2667" dirty="0" smtClean="0"/>
                <a:t>Порука</a:t>
              </a:r>
              <a:endParaRPr lang="en-US" sz="2667" dirty="0"/>
            </a:p>
          </p:txBody>
        </p:sp>
      </p:grpSp>
      <p:sp>
        <p:nvSpPr>
          <p:cNvPr id="2" name="Slide Number Placeholder 1"/>
          <p:cNvSpPr>
            <a:spLocks noGrp="1"/>
          </p:cNvSpPr>
          <p:nvPr>
            <p:ph type="sldNum" sz="quarter" idx="12"/>
          </p:nvPr>
        </p:nvSpPr>
        <p:spPr/>
        <p:txBody>
          <a:bodyPr/>
          <a:lstStyle/>
          <a:p>
            <a:fld id="{0B2C1225-ADCC-464A-9CFC-236159A2E701}" type="slidenum">
              <a:rPr lang="sr-Latn-RS" smtClean="0"/>
              <a:t>5</a:t>
            </a:fld>
            <a:endParaRPr lang="sr-Latn-RS"/>
          </a:p>
        </p:txBody>
      </p:sp>
    </p:spTree>
    <p:extLst>
      <p:ext uri="{BB962C8B-B14F-4D97-AF65-F5344CB8AC3E}">
        <p14:creationId xmlns:p14="http://schemas.microsoft.com/office/powerpoint/2010/main" val="105167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r-Cyrl-RS" dirty="0" smtClean="0"/>
              <a:t>Физички слој</a:t>
            </a:r>
            <a:endParaRPr lang="en-US" dirty="0"/>
          </a:p>
        </p:txBody>
      </p:sp>
      <p:sp>
        <p:nvSpPr>
          <p:cNvPr id="7" name="Text Placeholder 6"/>
          <p:cNvSpPr>
            <a:spLocks noGrp="1"/>
          </p:cNvSpPr>
          <p:nvPr>
            <p:ph type="body" idx="1"/>
          </p:nvPr>
        </p:nvSpPr>
        <p:spPr/>
        <p:txBody>
          <a:bodyPr>
            <a:normAutofit/>
          </a:bodyPr>
          <a:lstStyle/>
          <a:p>
            <a:r>
              <a:rPr lang="sr-Cyrl-RS" dirty="0" smtClean="0"/>
              <a:t>Типови комуникационих медија (канала)</a:t>
            </a:r>
            <a:endParaRPr lang="en-US" dirty="0"/>
          </a:p>
        </p:txBody>
      </p:sp>
      <p:sp>
        <p:nvSpPr>
          <p:cNvPr id="3" name="Slide Number Placeholder 2"/>
          <p:cNvSpPr>
            <a:spLocks noGrp="1"/>
          </p:cNvSpPr>
          <p:nvPr>
            <p:ph type="sldNum" sz="quarter" idx="12"/>
          </p:nvPr>
        </p:nvSpPr>
        <p:spPr/>
        <p:txBody>
          <a:bodyPr/>
          <a:lstStyle/>
          <a:p>
            <a:fld id="{0B2C1225-ADCC-464A-9CFC-236159A2E701}" type="slidenum">
              <a:rPr lang="sr-Latn-RS" smtClean="0"/>
              <a:t>6</a:t>
            </a:fld>
            <a:endParaRPr lang="sr-Latn-RS"/>
          </a:p>
        </p:txBody>
      </p:sp>
    </p:spTree>
    <p:extLst>
      <p:ext uri="{BB962C8B-B14F-4D97-AF65-F5344CB8AC3E}">
        <p14:creationId xmlns:p14="http://schemas.microsoft.com/office/powerpoint/2010/main" val="1426983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Комуникациони медијум</a:t>
            </a:r>
            <a:endParaRPr lang="en-US" dirty="0"/>
          </a:p>
        </p:txBody>
      </p:sp>
      <p:sp>
        <p:nvSpPr>
          <p:cNvPr id="5" name="Text Placeholder 4"/>
          <p:cNvSpPr>
            <a:spLocks noGrp="1"/>
          </p:cNvSpPr>
          <p:nvPr>
            <p:ph type="body" sz="quarter" idx="12"/>
          </p:nvPr>
        </p:nvSpPr>
        <p:spPr/>
        <p:txBody>
          <a:bodyPr>
            <a:normAutofit/>
          </a:bodyPr>
          <a:lstStyle/>
          <a:p>
            <a:r>
              <a:rPr lang="sr-Cyrl-RS" sz="3733" u="sng" dirty="0" smtClean="0"/>
              <a:t>Медијум</a:t>
            </a:r>
            <a:r>
              <a:rPr lang="en-US" sz="3733" dirty="0" smtClean="0"/>
              <a:t> </a:t>
            </a:r>
            <a:r>
              <a:rPr lang="sr-Cyrl-RS" sz="3733" dirty="0" smtClean="0"/>
              <a:t>пропагира</a:t>
            </a:r>
            <a:r>
              <a:rPr lang="en-US" sz="3733" dirty="0" smtClean="0"/>
              <a:t> </a:t>
            </a:r>
            <a:r>
              <a:rPr lang="sr-Cyrl-RS" sz="3733" u="sng" dirty="0" smtClean="0"/>
              <a:t>сигнал</a:t>
            </a:r>
            <a:r>
              <a:rPr lang="en-US" sz="3733" dirty="0" smtClean="0"/>
              <a:t> </a:t>
            </a:r>
            <a:r>
              <a:rPr lang="sr-Cyrl-RS" sz="3733" dirty="0" smtClean="0"/>
              <a:t>са информацијама у виду битова</a:t>
            </a:r>
            <a:endParaRPr lang="en-US" sz="3733" dirty="0"/>
          </a:p>
          <a:p>
            <a:r>
              <a:rPr lang="sr-Cyrl-RS" sz="3733" dirty="0" smtClean="0"/>
              <a:t>Три основна типа медија су:</a:t>
            </a:r>
            <a:endParaRPr lang="en-US" sz="3733" dirty="0"/>
          </a:p>
          <a:p>
            <a:pPr lvl="1"/>
            <a:r>
              <a:rPr lang="sr-Cyrl-RS" sz="3200" dirty="0" smtClean="0"/>
              <a:t>Жичани</a:t>
            </a:r>
            <a:endParaRPr lang="en-US" sz="3200" dirty="0"/>
          </a:p>
          <a:p>
            <a:pPr lvl="1"/>
            <a:r>
              <a:rPr lang="sr-Cyrl-RS" sz="3200" dirty="0" smtClean="0"/>
              <a:t>Оптички (оптички каблови)</a:t>
            </a:r>
            <a:endParaRPr lang="en-US" sz="3200" dirty="0"/>
          </a:p>
          <a:p>
            <a:pPr lvl="1"/>
            <a:r>
              <a:rPr lang="sr-Cyrl-RS" sz="3200" dirty="0" smtClean="0"/>
              <a:t>Бежични</a:t>
            </a:r>
            <a:endParaRPr lang="en-US" sz="3200" dirty="0"/>
          </a:p>
        </p:txBody>
      </p:sp>
      <p:sp>
        <p:nvSpPr>
          <p:cNvPr id="2" name="Slide Number Placeholder 1"/>
          <p:cNvSpPr>
            <a:spLocks noGrp="1"/>
          </p:cNvSpPr>
          <p:nvPr>
            <p:ph type="sldNum" sz="quarter" idx="11"/>
          </p:nvPr>
        </p:nvSpPr>
        <p:spPr/>
        <p:txBody>
          <a:bodyPr/>
          <a:lstStyle/>
          <a:p>
            <a:fld id="{E7CA9478-788D-42C7-BC35-88005760C6DD}" type="slidenum">
              <a:rPr lang="en-US" smtClean="0"/>
              <a:t>7</a:t>
            </a:fld>
            <a:endParaRPr lang="en-US"/>
          </a:p>
        </p:txBody>
      </p:sp>
    </p:spTree>
    <p:extLst>
      <p:ext uri="{BB962C8B-B14F-4D97-AF65-F5344CB8AC3E}">
        <p14:creationId xmlns:p14="http://schemas.microsoft.com/office/powerpoint/2010/main" val="4195588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640" y="285151"/>
            <a:ext cx="10515600" cy="1325563"/>
          </a:xfrm>
        </p:spPr>
        <p:txBody>
          <a:bodyPr/>
          <a:lstStyle/>
          <a:p>
            <a:r>
              <a:rPr lang="sr-Cyrl-RS" dirty="0" smtClean="0"/>
              <a:t>Да ли смо нешто заборавили</a:t>
            </a:r>
            <a:r>
              <a:rPr lang="en-US" dirty="0"/>
              <a:t>?</a:t>
            </a:r>
            <a:endParaRPr lang="sr-Latn-RS" dirty="0"/>
          </a:p>
        </p:txBody>
      </p:sp>
      <p:sp>
        <p:nvSpPr>
          <p:cNvPr id="5" name="Content Placeholder 2"/>
          <p:cNvSpPr txBox="1">
            <a:spLocks/>
          </p:cNvSpPr>
          <p:nvPr/>
        </p:nvSpPr>
        <p:spPr>
          <a:xfrm>
            <a:off x="820386" y="1683491"/>
            <a:ext cx="7790214" cy="4600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dirty="0" smtClean="0"/>
              <a:t>Зашто не бисмо слали податке</a:t>
            </a:r>
            <a:r>
              <a:rPr lang="en-US" dirty="0" smtClean="0"/>
              <a:t> </a:t>
            </a:r>
            <a:r>
              <a:rPr lang="sr-Cyrl-RS" dirty="0" smtClean="0"/>
              <a:t>на хард диску или </a:t>
            </a:r>
            <a:r>
              <a:rPr lang="sr-Latn-RS" dirty="0" smtClean="0"/>
              <a:t>DVD-</a:t>
            </a:r>
            <a:r>
              <a:rPr lang="en-US" dirty="0" smtClean="0"/>
              <a:t>y</a:t>
            </a:r>
            <a:r>
              <a:rPr lang="sr-Cyrl-RS" dirty="0" smtClean="0"/>
              <a:t> поштом</a:t>
            </a:r>
            <a:r>
              <a:rPr lang="en-US" dirty="0"/>
              <a:t>?</a:t>
            </a:r>
            <a:endParaRPr lang="en-US" dirty="0" smtClean="0"/>
          </a:p>
          <a:p>
            <a:pPr lvl="1"/>
            <a:r>
              <a:rPr lang="sr-Cyrl-RS" dirty="0" smtClean="0"/>
              <a:t>Нпр. </a:t>
            </a:r>
            <a:r>
              <a:rPr lang="sr-Cyrl-RS" dirty="0"/>
              <a:t>к</a:t>
            </a:r>
            <a:r>
              <a:rPr lang="sr-Cyrl-RS" dirty="0" smtClean="0"/>
              <a:t>утија са </a:t>
            </a:r>
            <a:r>
              <a:rPr lang="sr-Latn-RS" dirty="0" smtClean="0"/>
              <a:t>1000 </a:t>
            </a:r>
            <a:r>
              <a:rPr lang="sr-Cyrl-RS" dirty="0" smtClean="0"/>
              <a:t>дискова од по </a:t>
            </a:r>
            <a:r>
              <a:rPr lang="en-US" dirty="0" smtClean="0"/>
              <a:t>800GB (6400 Tb)</a:t>
            </a:r>
          </a:p>
          <a:p>
            <a:pPr lvl="1"/>
            <a:r>
              <a:rPr lang="sr-Cyrl-RS" dirty="0" smtClean="0"/>
              <a:t>Испорука траје један дан </a:t>
            </a:r>
            <a:r>
              <a:rPr lang="en-US" dirty="0" smtClean="0"/>
              <a:t>(86,400 s)</a:t>
            </a:r>
          </a:p>
          <a:p>
            <a:pPr lvl="1"/>
            <a:r>
              <a:rPr lang="sr-Cyrl-RS" dirty="0" smtClean="0"/>
              <a:t>Проток је око </a:t>
            </a:r>
            <a:r>
              <a:rPr lang="en-US" dirty="0" smtClean="0"/>
              <a:t>70 Gb/s. </a:t>
            </a:r>
          </a:p>
          <a:p>
            <a:r>
              <a:rPr lang="sr-Cyrl-RS" dirty="0" smtClean="0"/>
              <a:t>Овај проток не може да оствари ниједна дужа мрежа</a:t>
            </a:r>
            <a:r>
              <a:rPr lang="en-US" dirty="0" smtClean="0"/>
              <a:t>!</a:t>
            </a:r>
          </a:p>
          <a:p>
            <a:r>
              <a:rPr lang="sr-Cyrl-RS" dirty="0" smtClean="0"/>
              <a:t>Шта је, међутим, лоше овде</a:t>
            </a:r>
            <a:r>
              <a:rPr lang="en-US" dirty="0" smtClean="0"/>
              <a:t>?</a:t>
            </a:r>
          </a:p>
          <a:p>
            <a:pPr lvl="1"/>
            <a:endParaRPr lang="en-US" dirty="0"/>
          </a:p>
        </p:txBody>
      </p:sp>
      <p:sp>
        <p:nvSpPr>
          <p:cNvPr id="4" name="Slide Number Placeholder 3"/>
          <p:cNvSpPr>
            <a:spLocks noGrp="1"/>
          </p:cNvSpPr>
          <p:nvPr>
            <p:ph type="sldNum" sz="quarter" idx="11"/>
          </p:nvPr>
        </p:nvSpPr>
        <p:spPr/>
        <p:txBody>
          <a:bodyPr/>
          <a:lstStyle/>
          <a:p>
            <a:fld id="{E7CA9478-788D-42C7-BC35-88005760C6DD}" type="slidenum">
              <a:rPr lang="en-US" smtClean="0"/>
              <a:t>8</a:t>
            </a:fld>
            <a:endParaRPr lang="en-US"/>
          </a:p>
        </p:txBody>
      </p:sp>
    </p:spTree>
    <p:extLst>
      <p:ext uri="{BB962C8B-B14F-4D97-AF65-F5344CB8AC3E}">
        <p14:creationId xmlns:p14="http://schemas.microsoft.com/office/powerpoint/2010/main" val="25014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Жичани – упредена парица</a:t>
            </a:r>
            <a:r>
              <a:rPr lang="sr-Latn-RS" dirty="0"/>
              <a:t/>
            </a:r>
            <a:br>
              <a:rPr lang="sr-Latn-RS" dirty="0"/>
            </a:br>
            <a:r>
              <a:rPr lang="sr-Latn-RS" sz="2800" dirty="0" smtClean="0"/>
              <a:t>(UTP – unshielded twisted pair)</a:t>
            </a:r>
            <a:endParaRPr lang="en-US" sz="2800" dirty="0"/>
          </a:p>
        </p:txBody>
      </p:sp>
      <p:sp>
        <p:nvSpPr>
          <p:cNvPr id="13" name="Text Placeholder 12"/>
          <p:cNvSpPr>
            <a:spLocks noGrp="1"/>
          </p:cNvSpPr>
          <p:nvPr>
            <p:ph type="body" sz="quarter" idx="12"/>
          </p:nvPr>
        </p:nvSpPr>
        <p:spPr>
          <a:xfrm>
            <a:off x="332315" y="1441024"/>
            <a:ext cx="7620000" cy="4775200"/>
          </a:xfrm>
        </p:spPr>
        <p:txBody>
          <a:bodyPr>
            <a:normAutofit/>
          </a:bodyPr>
          <a:lstStyle/>
          <a:p>
            <a:r>
              <a:rPr lang="sr-Cyrl-RS" sz="3733" dirty="0" smtClean="0"/>
              <a:t>Веома чест</a:t>
            </a:r>
            <a:r>
              <a:rPr lang="en-US" sz="3733" dirty="0" smtClean="0"/>
              <a:t>; </a:t>
            </a:r>
            <a:r>
              <a:rPr lang="sr-Cyrl-RS" sz="3733" dirty="0" smtClean="0"/>
              <a:t>користи се за </a:t>
            </a:r>
            <a:r>
              <a:rPr lang="sr-Latn-RS" sz="3733" dirty="0" smtClean="0"/>
              <a:t>LAN </a:t>
            </a:r>
            <a:r>
              <a:rPr lang="sr-Cyrl-RS" sz="3733" dirty="0" smtClean="0"/>
              <a:t>каблове и код телефонских линија</a:t>
            </a:r>
            <a:endParaRPr lang="sr-Cyrl-RS" sz="3733" dirty="0"/>
          </a:p>
          <a:p>
            <a:pPr lvl="1"/>
            <a:r>
              <a:rPr lang="sr-Cyrl-RS" dirty="0" smtClean="0"/>
              <a:t>Увртањем се умањују сметње</a:t>
            </a:r>
            <a:endParaRPr lang="en-US" dirty="0"/>
          </a:p>
        </p:txBody>
      </p:sp>
      <p:grpSp>
        <p:nvGrpSpPr>
          <p:cNvPr id="14" name="Group 13"/>
          <p:cNvGrpSpPr/>
          <p:nvPr/>
        </p:nvGrpSpPr>
        <p:grpSpPr>
          <a:xfrm>
            <a:off x="0" y="3023468"/>
            <a:ext cx="7273979" cy="3707586"/>
            <a:chOff x="6006255" y="2287419"/>
            <a:chExt cx="6047171" cy="3082274"/>
          </a:xfrm>
        </p:grpSpPr>
        <p:pic>
          <p:nvPicPr>
            <p:cNvPr id="9" name="Picture 7" descr="02-03"/>
            <p:cNvPicPr>
              <a:picLocks noChangeAspect="1" noChangeArrowheads="1"/>
            </p:cNvPicPr>
            <p:nvPr/>
          </p:nvPicPr>
          <p:blipFill>
            <a:blip r:embed="rId3" cstate="print"/>
            <a:srcRect/>
            <a:stretch>
              <a:fillRect/>
            </a:stretch>
          </p:blipFill>
          <p:spPr bwMode="auto">
            <a:xfrm>
              <a:off x="6601953" y="3139725"/>
              <a:ext cx="5451473" cy="2229968"/>
            </a:xfrm>
            <a:prstGeom prst="rect">
              <a:avLst/>
            </a:prstGeom>
            <a:noFill/>
          </p:spPr>
        </p:pic>
        <p:sp>
          <p:nvSpPr>
            <p:cNvPr id="10" name="Rectangle 9"/>
            <p:cNvSpPr/>
            <p:nvPr/>
          </p:nvSpPr>
          <p:spPr bwMode="auto">
            <a:xfrm>
              <a:off x="6006255" y="2848067"/>
              <a:ext cx="2345281" cy="398698"/>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400">
                <a:latin typeface="Arial" charset="0"/>
              </a:endParaRPr>
            </a:p>
          </p:txBody>
        </p:sp>
        <p:sp>
          <p:nvSpPr>
            <p:cNvPr id="12" name="TextBox 11"/>
            <p:cNvSpPr txBox="1"/>
            <p:nvPr/>
          </p:nvSpPr>
          <p:spPr>
            <a:xfrm>
              <a:off x="7019817" y="2287419"/>
              <a:ext cx="2839058" cy="759181"/>
            </a:xfrm>
            <a:prstGeom prst="rect">
              <a:avLst/>
            </a:prstGeom>
            <a:noFill/>
          </p:spPr>
          <p:txBody>
            <a:bodyPr wrap="square" rtlCol="0">
              <a:spAutoFit/>
            </a:bodyPr>
            <a:lstStyle/>
            <a:p>
              <a:r>
                <a:rPr lang="en-US" sz="2667" dirty="0" smtClean="0"/>
                <a:t>UTP </a:t>
              </a:r>
              <a:r>
                <a:rPr lang="sr-Cyrl-RS" sz="2667" dirty="0" smtClean="0"/>
                <a:t>кабл категорије 5 са 4 упредена пара</a:t>
              </a:r>
              <a:endParaRPr lang="en-US" sz="2667" dirty="0"/>
            </a:p>
          </p:txBody>
        </p:sp>
      </p:grpSp>
      <p:sp>
        <p:nvSpPr>
          <p:cNvPr id="2" name="Slide Number Placeholder 1"/>
          <p:cNvSpPr>
            <a:spLocks noGrp="1"/>
          </p:cNvSpPr>
          <p:nvPr>
            <p:ph type="sldNum" sz="quarter" idx="11"/>
          </p:nvPr>
        </p:nvSpPr>
        <p:spPr/>
        <p:txBody>
          <a:bodyPr/>
          <a:lstStyle/>
          <a:p>
            <a:fld id="{E7CA9478-788D-42C7-BC35-88005760C6DD}" type="slidenum">
              <a:rPr lang="en-US" smtClean="0"/>
              <a:t>9</a:t>
            </a:fld>
            <a:endParaRPr lang="en-US"/>
          </a:p>
        </p:txBody>
      </p:sp>
    </p:spTree>
    <p:extLst>
      <p:ext uri="{BB962C8B-B14F-4D97-AF65-F5344CB8AC3E}">
        <p14:creationId xmlns:p14="http://schemas.microsoft.com/office/powerpoint/2010/main" val="751901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2278</TotalTime>
  <Words>1584</Words>
  <Application>Microsoft Office PowerPoint</Application>
  <PresentationFormat>Widescreen</PresentationFormat>
  <Paragraphs>297</Paragraphs>
  <Slides>37</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Calibri Light</vt:lpstr>
      <vt:lpstr>新細明體</vt:lpstr>
      <vt:lpstr>Office Theme</vt:lpstr>
      <vt:lpstr>Image</vt:lpstr>
      <vt:lpstr>Оперативни системи и Рачунарске мреже </vt:lpstr>
      <vt:lpstr>Физички слој</vt:lpstr>
      <vt:lpstr>Где смо сада?</vt:lpstr>
      <vt:lpstr>Домен физичког нивоа</vt:lpstr>
      <vt:lpstr>Поједностављени модел</vt:lpstr>
      <vt:lpstr>Физички слој</vt:lpstr>
      <vt:lpstr>Комуникациони медијум</vt:lpstr>
      <vt:lpstr>Да ли смо нешто заборавили?</vt:lpstr>
      <vt:lpstr>Жичани – упредена парица (UTP – unshielded twisted pair)</vt:lpstr>
      <vt:lpstr>Жичани – коаксијални кабл</vt:lpstr>
      <vt:lpstr>Жичани – инсталације за пренос струје</vt:lpstr>
      <vt:lpstr>Оптика</vt:lpstr>
      <vt:lpstr>Оптика (2)</vt:lpstr>
      <vt:lpstr>Оптика (3)</vt:lpstr>
      <vt:lpstr>Оптичке везе на глобалном нивоу</vt:lpstr>
      <vt:lpstr>Бежични пренос</vt:lpstr>
      <vt:lpstr>Електромагнетни спектар</vt:lpstr>
      <vt:lpstr>Електромагнетни спектар (2)</vt:lpstr>
      <vt:lpstr>Интересантни делови спектра (бандови)</vt:lpstr>
      <vt:lpstr>Радиоталаси</vt:lpstr>
      <vt:lpstr>Микроталаси</vt:lpstr>
      <vt:lpstr>Светлост</vt:lpstr>
      <vt:lpstr>Бежичне или Жичане/Оптичке ком.</vt:lpstr>
      <vt:lpstr>Комуникациони сателити</vt:lpstr>
      <vt:lpstr>Типови сателита</vt:lpstr>
      <vt:lpstr>Геостационарни сателити</vt:lpstr>
      <vt:lpstr>Ниско-орбитни сателити</vt:lpstr>
      <vt:lpstr>Сателит или Оптика</vt:lpstr>
      <vt:lpstr>Физички слој</vt:lpstr>
      <vt:lpstr>Модулација</vt:lpstr>
      <vt:lpstr>Једноставна модулација</vt:lpstr>
      <vt:lpstr>Модулација преко носача (passband)</vt:lpstr>
      <vt:lpstr>Модулација преко носача (passband) (2)</vt:lpstr>
      <vt:lpstr>Модулација преко носача (passband) (3)</vt:lpstr>
      <vt:lpstr>Мултиплексирање сигнала</vt:lpstr>
      <vt:lpstr>Фреквенционо мултиплексирање (FDM)</vt:lpstr>
      <vt:lpstr>Временско мултиплексирање (TDM)</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dc:creator>
  <cp:lastModifiedBy>aca</cp:lastModifiedBy>
  <cp:revision>961</cp:revision>
  <dcterms:created xsi:type="dcterms:W3CDTF">2016-09-27T14:42:57Z</dcterms:created>
  <dcterms:modified xsi:type="dcterms:W3CDTF">2017-05-16T22:16:59Z</dcterms:modified>
</cp:coreProperties>
</file>