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  <p:sldId id="269" r:id="rId15"/>
    <p:sldId id="276" r:id="rId16"/>
    <p:sldId id="270" r:id="rId17"/>
    <p:sldId id="277" r:id="rId18"/>
    <p:sldId id="271" r:id="rId19"/>
    <p:sldId id="278" r:id="rId20"/>
    <p:sldId id="272" r:id="rId21"/>
    <p:sldId id="273" r:id="rId22"/>
    <p:sldId id="274" r:id="rId23"/>
    <p:sldId id="275" r:id="rId2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91" d="100"/>
          <a:sy n="91" d="100"/>
        </p:scale>
        <p:origin x="18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9E1A7-3AFF-4637-953C-02039464F9A8}" type="datetimeFigureOut">
              <a:rPr lang="en-US"/>
              <a:t>2/28/2017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50DC3-C4C8-43D9-AFDD-8EA14707362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88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i uredite stil podnaslova mastera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28.2.2017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8265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28.2.2017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6506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28.2.2017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033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28.2.2017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86954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28.2.2017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59007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28.2.2017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83060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6" name="Čuvar mesta za sadržaj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28.2.2017</a:t>
            </a:fld>
            <a:endParaRPr lang="sr-Latn-RS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8148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28.2.2017</a:t>
            </a:fld>
            <a:endParaRPr lang="sr-Latn-RS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39274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28.2.2017</a:t>
            </a:fld>
            <a:endParaRPr lang="sr-Latn-RS"/>
          </a:p>
        </p:txBody>
      </p:sp>
      <p:sp>
        <p:nvSpPr>
          <p:cNvPr id="3" name="Čuvar mesta za podnožj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47506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28.2.2017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10763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28.2.2017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8349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7445C-DD5B-459E-BCAC-A8671F012926}" type="datetimeFigureOut">
              <a:rPr lang="sr-Latn-RS" smtClean="0"/>
              <a:t>28.2.2017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94809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eksandar.kartelj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z-Cyrl-AZ" dirty="0">
                <a:latin typeface="Arial" charset="0"/>
              </a:rPr>
              <a:t>Оперативни системи </a:t>
            </a:r>
            <a:r>
              <a:rPr lang="sr-Latn-RS" dirty="0">
                <a:latin typeface="Arial" charset="0"/>
              </a:rPr>
              <a:t/>
            </a:r>
            <a:br>
              <a:rPr lang="sr-Latn-RS" dirty="0">
                <a:latin typeface="Arial" charset="0"/>
              </a:rPr>
            </a:br>
            <a:r>
              <a:rPr lang="az-Cyrl-AZ" dirty="0">
                <a:latin typeface="Arial" charset="0"/>
              </a:rPr>
              <a:t>и рачунарске мреже </a:t>
            </a:r>
            <a:r>
              <a:rPr lang="sr-Latn-RS">
                <a:latin typeface="Arial" charset="0"/>
              </a:rPr>
              <a:t/>
            </a:r>
            <a:br>
              <a:rPr lang="sr-Latn-RS">
                <a:latin typeface="Arial" charset="0"/>
              </a:rPr>
            </a:br>
            <a:endParaRPr lang="az-Cyrl-AZ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az-Cyrl-AZ" dirty="0">
                <a:latin typeface="Arial" charset="0"/>
              </a:rPr>
              <a:t>Александар Картељ</a:t>
            </a:r>
            <a:endParaRPr lang="en-US" dirty="0">
              <a:latin typeface="Arial" charset="0"/>
            </a:endParaRPr>
          </a:p>
          <a:p>
            <a:r>
              <a:rPr lang="sr-Latn-RS" dirty="0">
                <a:latin typeface="Arial" charset="0"/>
                <a:hlinkClick r:id="rId2"/>
              </a:rPr>
              <a:t>aleksandar.kartelj@gmail.com</a:t>
            </a:r>
          </a:p>
          <a:p>
            <a:r>
              <a:rPr lang="az-Cyrl-AZ" dirty="0">
                <a:latin typeface="Arial" charset="0"/>
              </a:rPr>
              <a:t>Рачунарска гимназија</a:t>
            </a:r>
            <a:endParaRPr lang="sr-Latn-RS" dirty="0">
              <a:latin typeface="Arial" charset="0"/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76570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Права приступа (2)</a:t>
            </a:r>
            <a:endParaRPr lang="sr-Latn-R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Различито значење над </a:t>
            </a:r>
            <a:r>
              <a:rPr lang="sr-Cyrl-RS" dirty="0"/>
              <a:t>обичним датотекама и </a:t>
            </a:r>
            <a:r>
              <a:rPr lang="sr-Cyrl-RS" dirty="0" smtClean="0"/>
              <a:t>директоријумима</a:t>
            </a:r>
          </a:p>
          <a:p>
            <a:r>
              <a:rPr lang="sr-Cyrl-RS" dirty="0" smtClean="0"/>
              <a:t>Код датотека је јасно</a:t>
            </a:r>
          </a:p>
          <a:p>
            <a:r>
              <a:rPr lang="sr-Cyrl-RS" dirty="0" smtClean="0"/>
              <a:t>Код директоријума:</a:t>
            </a:r>
            <a:endParaRPr lang="sr-Cyrl-RS" dirty="0"/>
          </a:p>
          <a:p>
            <a:pPr lvl="1"/>
            <a:r>
              <a:rPr lang="sr-Cyrl-RS" dirty="0" smtClean="0"/>
              <a:t>Читање подразумева право листања</a:t>
            </a:r>
          </a:p>
          <a:p>
            <a:pPr lvl="1"/>
            <a:r>
              <a:rPr lang="sr-Cyrl-RS" dirty="0" smtClean="0"/>
              <a:t>Писање подразумева додавање и брисање датотека</a:t>
            </a:r>
          </a:p>
          <a:p>
            <a:pPr lvl="1"/>
            <a:r>
              <a:rPr lang="sr-Cyrl-RS" dirty="0" smtClean="0"/>
              <a:t>Извршавање подразумева улаз у директоријум и приступ датотекама</a:t>
            </a:r>
            <a:endParaRPr lang="sr-Cyrl-RS" dirty="0"/>
          </a:p>
          <a:p>
            <a:endParaRPr lang="sr-Latn-R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315" y="1395197"/>
            <a:ext cx="3690108" cy="4781766"/>
          </a:xfrm>
        </p:spPr>
      </p:pic>
    </p:spTree>
    <p:extLst>
      <p:ext uri="{BB962C8B-B14F-4D97-AF65-F5344CB8AC3E}">
        <p14:creationId xmlns:p14="http://schemas.microsoft.com/office/powerpoint/2010/main" val="544895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Права приступа (3)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sr-Cyrl-RS" sz="2400" dirty="0" smtClean="0"/>
              <a:t>Под </a:t>
            </a:r>
            <a:r>
              <a:rPr lang="sr-Latn-RS" sz="2400" dirty="0" smtClean="0"/>
              <a:t>Linux-</a:t>
            </a:r>
            <a:r>
              <a:rPr lang="sr-Cyrl-RS" sz="2400" dirty="0" smtClean="0"/>
              <a:t>ом су дозволе базиране на 3 тробитна броја (максимум је 777)</a:t>
            </a:r>
            <a:endParaRPr lang="en-US" sz="2400" dirty="0"/>
          </a:p>
          <a:p>
            <a:r>
              <a:rPr lang="en-US" sz="2400" dirty="0" smtClean="0"/>
              <a:t>[</a:t>
            </a:r>
            <a:r>
              <a:rPr lang="sr-Cyrl-RS" sz="2400" dirty="0" smtClean="0"/>
              <a:t>3 типа корисника</a:t>
            </a:r>
            <a:r>
              <a:rPr lang="en-US" sz="2400" dirty="0" smtClean="0"/>
              <a:t>]</a:t>
            </a:r>
            <a:r>
              <a:rPr lang="sr-Cyrl-RS" sz="2400" dirty="0" smtClean="0"/>
              <a:t> </a:t>
            </a:r>
            <a:r>
              <a:rPr lang="sr-Latn-RS" sz="2400" dirty="0" smtClean="0"/>
              <a:t>x </a:t>
            </a:r>
            <a:r>
              <a:rPr lang="en-US" sz="2400" dirty="0" smtClean="0"/>
              <a:t>[</a:t>
            </a:r>
            <a:r>
              <a:rPr lang="sr-Latn-RS" sz="2400" dirty="0" smtClean="0"/>
              <a:t>3 </a:t>
            </a:r>
            <a:r>
              <a:rPr lang="sr-Cyrl-RS" sz="2400" dirty="0" smtClean="0"/>
              <a:t>типа дозвола</a:t>
            </a:r>
            <a:r>
              <a:rPr lang="en-US" sz="2400" dirty="0" smtClean="0"/>
              <a:t>]</a:t>
            </a:r>
          </a:p>
          <a:p>
            <a:r>
              <a:rPr lang="sr-Cyrl-RS" sz="2400" dirty="0" smtClean="0"/>
              <a:t>Типови корисника су задати:</a:t>
            </a:r>
          </a:p>
          <a:p>
            <a:pPr lvl="1"/>
            <a:r>
              <a:rPr lang="sr-Cyrl-RS" dirty="0" smtClean="0"/>
              <a:t>По конкретном кориснику</a:t>
            </a:r>
          </a:p>
          <a:p>
            <a:pPr lvl="1"/>
            <a:r>
              <a:rPr lang="sr-Cyrl-RS" dirty="0" smtClean="0"/>
              <a:t>По групи корисника</a:t>
            </a:r>
          </a:p>
          <a:p>
            <a:pPr lvl="1"/>
            <a:r>
              <a:rPr lang="sr-Cyrl-RS" dirty="0" smtClean="0"/>
              <a:t>Сви остали</a:t>
            </a:r>
          </a:p>
          <a:p>
            <a:r>
              <a:rPr lang="sr-Cyrl-RS" sz="1900" dirty="0" smtClean="0"/>
              <a:t>Нпр. Директоријум </a:t>
            </a:r>
            <a:r>
              <a:rPr lang="sr-Latn-RS" sz="1900" b="1" dirty="0" smtClean="0"/>
              <a:t>group_directory</a:t>
            </a:r>
            <a:r>
              <a:rPr lang="sr-Latn-RS" sz="1900" dirty="0" smtClean="0"/>
              <a:t> </a:t>
            </a:r>
            <a:r>
              <a:rPr lang="sr-Cyrl-RS" sz="1900" dirty="0" smtClean="0"/>
              <a:t>може да мења, чита и извршава или корисник </a:t>
            </a:r>
            <a:r>
              <a:rPr lang="sr-Latn-RS" sz="1900" b="1" dirty="0" smtClean="0"/>
              <a:t>root</a:t>
            </a:r>
            <a:r>
              <a:rPr lang="sr-Latn-RS" sz="1900" dirty="0" smtClean="0"/>
              <a:t> </a:t>
            </a:r>
            <a:r>
              <a:rPr lang="sr-Cyrl-RS" sz="1900" dirty="0" smtClean="0"/>
              <a:t>или било ко из групе корисника </a:t>
            </a:r>
            <a:r>
              <a:rPr lang="sr-Latn-RS" sz="1900" b="1" dirty="0" smtClean="0"/>
              <a:t>developers</a:t>
            </a:r>
            <a:r>
              <a:rPr lang="sr-Latn-RS" sz="1900" dirty="0" smtClean="0"/>
              <a:t>, </a:t>
            </a:r>
            <a:r>
              <a:rPr lang="sr-Cyrl-RS" sz="1900" dirty="0" smtClean="0"/>
              <a:t>а остали корисници немају никакве дозволе</a:t>
            </a:r>
            <a:r>
              <a:rPr lang="sr-Cyrl-RS" sz="1900" smtClean="0"/>
              <a:t>. </a:t>
            </a:r>
            <a:br>
              <a:rPr lang="sr-Cyrl-RS" sz="1900" smtClean="0"/>
            </a:br>
            <a:r>
              <a:rPr lang="sr-Cyrl-RS" sz="1900" smtClean="0"/>
              <a:t>Дозвола </a:t>
            </a:r>
            <a:r>
              <a:rPr lang="sr-Cyrl-RS" sz="1900" dirty="0" smtClean="0"/>
              <a:t>је, дакле, 770. 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366895"/>
            <a:ext cx="5181600" cy="2296997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0286" y="3798830"/>
            <a:ext cx="5889172" cy="2512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775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Имплементација Система датотека</a:t>
            </a:r>
            <a:endParaRPr lang="sr-Latn-R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Систем датотека се смешта на секундарну меморију</a:t>
            </a:r>
          </a:p>
          <a:p>
            <a:pPr lvl="1"/>
            <a:r>
              <a:rPr lang="sr-Cyrl-RS" dirty="0" smtClean="0"/>
              <a:t>Зваћемо је диск (без обзира да ли је у питању </a:t>
            </a:r>
            <a:r>
              <a:rPr lang="sr-Latn-RS" dirty="0" smtClean="0"/>
              <a:t>HDD, SSD, USB, ...)</a:t>
            </a:r>
            <a:endParaRPr lang="sr-Cyrl-RS" dirty="0" smtClean="0"/>
          </a:p>
          <a:p>
            <a:pPr lvl="1"/>
            <a:r>
              <a:rPr lang="sr-Cyrl-RS" dirty="0" smtClean="0"/>
              <a:t>Дискови су обично подељени на партиције (одвојене логичке просторе)</a:t>
            </a:r>
            <a:endParaRPr lang="sr-Latn-RS" dirty="0" smtClean="0"/>
          </a:p>
          <a:p>
            <a:r>
              <a:rPr lang="sr-Cyrl-RS" dirty="0" smtClean="0"/>
              <a:t>Први сектор диска се назива </a:t>
            </a:r>
            <a:r>
              <a:rPr lang="sr-Latn-RS" dirty="0" smtClean="0"/>
              <a:t>MBR (master boot record)</a:t>
            </a:r>
          </a:p>
          <a:p>
            <a:pPr lvl="1"/>
            <a:r>
              <a:rPr lang="sr-Cyrl-RS" dirty="0" smtClean="0"/>
              <a:t>Подаци записани ту се први учитавају при покретању рачунара</a:t>
            </a:r>
          </a:p>
          <a:p>
            <a:pPr lvl="1"/>
            <a:r>
              <a:rPr lang="sr-Latn-RS" dirty="0" smtClean="0"/>
              <a:t>MBR </a:t>
            </a:r>
            <a:r>
              <a:rPr lang="sr-Cyrl-RS" dirty="0" smtClean="0"/>
              <a:t>садржи табелу партиција са почетном и крајњом локацијом сваке</a:t>
            </a:r>
          </a:p>
          <a:p>
            <a:pPr lvl="1"/>
            <a:r>
              <a:rPr lang="sr-Cyrl-RS" dirty="0" smtClean="0"/>
              <a:t>Једна од партиција је у </a:t>
            </a:r>
            <a:r>
              <a:rPr lang="sr-Latn-RS" dirty="0" smtClean="0"/>
              <a:t>MBR </a:t>
            </a:r>
            <a:r>
              <a:rPr lang="sr-Cyrl-RS" dirty="0" smtClean="0"/>
              <a:t>означена као активна</a:t>
            </a:r>
          </a:p>
          <a:p>
            <a:pPr lvl="1"/>
            <a:r>
              <a:rPr lang="sr-Cyrl-RS" dirty="0" smtClean="0"/>
              <a:t>Први корак у извршавању ОС је проналажење активне партиције и учитавање њеног првог блока (</a:t>
            </a:r>
            <a:r>
              <a:rPr lang="sr-Latn-RS" dirty="0" smtClean="0"/>
              <a:t>Boot </a:t>
            </a:r>
            <a:r>
              <a:rPr lang="sr-Cyrl-RS" dirty="0" smtClean="0"/>
              <a:t>блок)</a:t>
            </a:r>
          </a:p>
          <a:p>
            <a:pPr lvl="1"/>
            <a:r>
              <a:rPr lang="sr-Latn-RS" dirty="0" smtClean="0"/>
              <a:t>Boot </a:t>
            </a:r>
            <a:r>
              <a:rPr lang="sr-Cyrl-RS" dirty="0" smtClean="0"/>
              <a:t>блок садржи процедуру за покретање ОС</a:t>
            </a:r>
          </a:p>
          <a:p>
            <a:pPr lvl="1"/>
            <a:endParaRPr lang="sr-Cyrl-RS" dirty="0" smtClean="0"/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09153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Имплементација датотека</a:t>
            </a:r>
            <a:endParaRPr lang="sr-Latn-R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Најмања јединица адресирања у систему датотека се зове </a:t>
            </a:r>
            <a:r>
              <a:rPr lang="sr-Cyrl-RS" b="1" dirty="0" smtClean="0"/>
              <a:t>блок</a:t>
            </a:r>
          </a:p>
          <a:p>
            <a:r>
              <a:rPr lang="sr-Cyrl-RS" dirty="0" smtClean="0"/>
              <a:t>Магнетни дискови обично користе блокове од 512</a:t>
            </a:r>
            <a:r>
              <a:rPr lang="sr-Latn-RS" dirty="0" smtClean="0"/>
              <a:t>B </a:t>
            </a:r>
            <a:r>
              <a:rPr lang="sr-Cyrl-RS" dirty="0" smtClean="0"/>
              <a:t>или </a:t>
            </a:r>
            <a:r>
              <a:rPr lang="sr-Latn-RS" dirty="0" smtClean="0"/>
              <a:t>4KB</a:t>
            </a:r>
          </a:p>
          <a:p>
            <a:r>
              <a:rPr lang="sr-Cyrl-RS" dirty="0" smtClean="0"/>
              <a:t>Свака датотека је представљена скупом придружених блокова</a:t>
            </a:r>
          </a:p>
          <a:p>
            <a:r>
              <a:rPr lang="sr-Cyrl-RS" dirty="0" smtClean="0"/>
              <a:t>Кључни проблеми: 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i="1" dirty="0" smtClean="0"/>
              <a:t>Начин на који се алоцирају слободни блокови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i="1" dirty="0" smtClean="0"/>
              <a:t>Памћење блокова који припадају некој датотеци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003736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 Приступ 1 – непрекидна алокација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Најједноставнији приступ</a:t>
            </a:r>
          </a:p>
          <a:p>
            <a:r>
              <a:rPr lang="sr-Cyrl-RS" dirty="0" smtClean="0"/>
              <a:t>Датотеку чини непрекидни низ блокова</a:t>
            </a:r>
          </a:p>
          <a:p>
            <a:r>
              <a:rPr lang="sr-Cyrl-RS" dirty="0" smtClean="0"/>
              <a:t>Нпр. датотека има величину од </a:t>
            </a:r>
            <a:r>
              <a:rPr lang="sr-Latn-RS" dirty="0" smtClean="0"/>
              <a:t>N </a:t>
            </a:r>
            <a:r>
              <a:rPr lang="sr-Cyrl-RS" dirty="0" smtClean="0"/>
              <a:t>блокова и почиње на локацији </a:t>
            </a:r>
            <a:r>
              <a:rPr lang="en-US" dirty="0" smtClean="0"/>
              <a:t>B</a:t>
            </a:r>
          </a:p>
          <a:p>
            <a:pPr lvl="1"/>
            <a:r>
              <a:rPr lang="sr-Cyrl-RS" dirty="0" smtClean="0"/>
              <a:t>Онда она заузима блокове: </a:t>
            </a:r>
            <a:r>
              <a:rPr lang="sr-Latn-RS" dirty="0" smtClean="0"/>
              <a:t>B, B+1, ..., B+N-1</a:t>
            </a:r>
          </a:p>
          <a:p>
            <a:pPr lvl="1"/>
            <a:r>
              <a:rPr lang="sr-Cyrl-RS" dirty="0" smtClean="0"/>
              <a:t>Следећа датотека се смешта после ове</a:t>
            </a:r>
          </a:p>
          <a:p>
            <a:r>
              <a:rPr lang="sr-Cyrl-RS" dirty="0" smtClean="0"/>
              <a:t>Добре стране:</a:t>
            </a:r>
          </a:p>
          <a:p>
            <a:pPr lvl="1"/>
            <a:r>
              <a:rPr lang="sr-Cyrl-RS" dirty="0" smtClean="0"/>
              <a:t>Убрзава читање, јер су датотеке организоване секвенцијално</a:t>
            </a:r>
          </a:p>
          <a:p>
            <a:pPr lvl="2"/>
            <a:r>
              <a:rPr lang="sr-Cyrl-RS" dirty="0" smtClean="0"/>
              <a:t>Глава хард-диска се минимално помера при секвенцијалном приступу</a:t>
            </a:r>
          </a:p>
          <a:p>
            <a:pPr lvl="2"/>
            <a:r>
              <a:rPr lang="sr-Cyrl-RS" dirty="0" smtClean="0"/>
              <a:t>Директан приступ такође брз, јер се зна унапред где почиње сваки део датетеке, </a:t>
            </a:r>
            <a:br>
              <a:rPr lang="sr-Cyrl-RS" dirty="0" smtClean="0"/>
            </a:br>
            <a:r>
              <a:rPr lang="sr-Cyrl-RS" dirty="0" smtClean="0"/>
              <a:t>на основу њеног почетка: </a:t>
            </a:r>
            <a:r>
              <a:rPr lang="sr-Latn-RS" dirty="0" smtClean="0"/>
              <a:t>i-</a:t>
            </a:r>
            <a:r>
              <a:rPr lang="sr-Cyrl-RS" dirty="0" smtClean="0"/>
              <a:t>ти блок се налази на </a:t>
            </a:r>
            <a:r>
              <a:rPr lang="sr-Latn-RS" dirty="0" smtClean="0"/>
              <a:t>B+i </a:t>
            </a:r>
            <a:r>
              <a:rPr lang="sr-Cyrl-RS" dirty="0" smtClean="0"/>
              <a:t>локацији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065497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 Приступ 1 – непрекидна алокација (2)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2003" y="1907679"/>
            <a:ext cx="6174297" cy="4351338"/>
          </a:xfrm>
        </p:spPr>
        <p:txBody>
          <a:bodyPr>
            <a:normAutofit/>
          </a:bodyPr>
          <a:lstStyle/>
          <a:p>
            <a:r>
              <a:rPr lang="sr-Cyrl-RS" dirty="0" smtClean="0"/>
              <a:t>Лоше стране:</a:t>
            </a:r>
          </a:p>
          <a:p>
            <a:pPr lvl="1"/>
            <a:r>
              <a:rPr lang="sr-Cyrl-RS" dirty="0" smtClean="0"/>
              <a:t>Приликом брисања се прави рупа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sr-Cyrl-RS" dirty="0" smtClean="0"/>
              <a:t> долази до</a:t>
            </a:r>
            <a:r>
              <a:rPr lang="en-US" dirty="0" smtClean="0"/>
              <a:t> </a:t>
            </a:r>
            <a:r>
              <a:rPr lang="sr-Cyrl-RS" dirty="0" smtClean="0"/>
              <a:t>екстерне фрагментације</a:t>
            </a:r>
          </a:p>
          <a:p>
            <a:pPr lvl="1"/>
            <a:r>
              <a:rPr lang="sr-Cyrl-RS" dirty="0" smtClean="0"/>
              <a:t>Пошто су блокови фиксне величине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sr-Latn-RS" dirty="0" smtClean="0">
                <a:sym typeface="Wingdings" panose="05000000000000000000" pitchFamily="2" charset="2"/>
              </a:rPr>
              <a:t/>
            </a:r>
            <a:br>
              <a:rPr lang="sr-Latn-RS" dirty="0" smtClean="0">
                <a:sym typeface="Wingdings" panose="05000000000000000000" pitchFamily="2" charset="2"/>
              </a:rPr>
            </a:br>
            <a:r>
              <a:rPr lang="sr-Cyrl-RS" dirty="0" smtClean="0">
                <a:sym typeface="Wingdings" panose="05000000000000000000" pitchFamily="2" charset="2"/>
              </a:rPr>
              <a:t>долази и до интерне фрагментације</a:t>
            </a:r>
          </a:p>
          <a:p>
            <a:pPr lvl="1"/>
            <a:r>
              <a:rPr lang="sr-Cyrl-RS" dirty="0" smtClean="0">
                <a:sym typeface="Wingdings" panose="05000000000000000000" pitchFamily="2" charset="2"/>
              </a:rPr>
              <a:t>Највећи проблем: раст датотеке!</a:t>
            </a:r>
          </a:p>
          <a:p>
            <a:pPr lvl="2"/>
            <a:r>
              <a:rPr lang="sr-Cyrl-RS" dirty="0" smtClean="0">
                <a:sym typeface="Wingdings" panose="05000000000000000000" pitchFamily="2" charset="2"/>
              </a:rPr>
              <a:t>Или оставити довољно простора на крају 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sr-Cyrl-RS" dirty="0" smtClean="0">
                <a:sym typeface="Wingdings" panose="05000000000000000000" pitchFamily="2" charset="2"/>
              </a:rPr>
              <a:t>још већа интерна фрагментација</a:t>
            </a:r>
          </a:p>
          <a:p>
            <a:pPr lvl="2"/>
            <a:r>
              <a:rPr lang="sr-Cyrl-RS" dirty="0" smtClean="0">
                <a:sym typeface="Wingdings" panose="05000000000000000000" pitchFamily="2" charset="2"/>
              </a:rPr>
              <a:t>Или премештање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sr-Latn-RS" dirty="0" smtClean="0">
                <a:sym typeface="Wingdings" panose="05000000000000000000" pitchFamily="2" charset="2"/>
              </a:rPr>
              <a:t/>
            </a:r>
            <a:br>
              <a:rPr lang="sr-Latn-RS" dirty="0" smtClean="0">
                <a:sym typeface="Wingdings" panose="05000000000000000000" pitchFamily="2" charset="2"/>
              </a:rPr>
            </a:br>
            <a:r>
              <a:rPr lang="sr-Cyrl-RS" dirty="0" smtClean="0">
                <a:sym typeface="Wingdings" panose="05000000000000000000" pitchFamily="2" charset="2"/>
              </a:rPr>
              <a:t>кошта, јер је хард-диск спор</a:t>
            </a:r>
          </a:p>
          <a:p>
            <a:pPr marL="914400" lvl="2" indent="0">
              <a:buNone/>
            </a:pPr>
            <a:endParaRPr lang="sr-Cyrl-RS" dirty="0"/>
          </a:p>
          <a:p>
            <a:pPr lvl="1"/>
            <a:endParaRPr lang="sr-Cyrl-R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5877" y="1854796"/>
            <a:ext cx="5936123" cy="4404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1994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Приступ 2 – преко повезане листе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90278" cy="4351338"/>
          </a:xfrm>
        </p:spPr>
        <p:txBody>
          <a:bodyPr/>
          <a:lstStyle/>
          <a:p>
            <a:r>
              <a:rPr lang="sr-Cyrl-RS" dirty="0" smtClean="0"/>
              <a:t>Датотека представљена као повезана листа блокова</a:t>
            </a:r>
          </a:p>
          <a:p>
            <a:r>
              <a:rPr lang="sr-Cyrl-RS" dirty="0" smtClean="0"/>
              <a:t>Блок садржи показивач на следећи блок, тј. адресу следећег блока</a:t>
            </a:r>
          </a:p>
          <a:p>
            <a:r>
              <a:rPr lang="sr-Cyrl-RS" dirty="0" smtClean="0"/>
              <a:t>Директоријум за сваку датотеку садржи само адресу првог блока</a:t>
            </a:r>
          </a:p>
          <a:p>
            <a:r>
              <a:rPr lang="sr-Cyrl-RS" dirty="0" smtClean="0"/>
              <a:t>Нова датотека се креира тако што се у директоријум дода нови показивач на први блок те датотеке</a:t>
            </a:r>
          </a:p>
          <a:p>
            <a:r>
              <a:rPr lang="sr-Cyrl-RS" dirty="0" smtClean="0"/>
              <a:t>Добре стране:</a:t>
            </a:r>
          </a:p>
          <a:p>
            <a:pPr lvl="1"/>
            <a:r>
              <a:rPr lang="sr-Cyrl-RS" dirty="0" smtClean="0"/>
              <a:t>Нови блок може бити било где, а не на узастопним локацијама</a:t>
            </a:r>
          </a:p>
          <a:p>
            <a:pPr lvl="1"/>
            <a:r>
              <a:rPr lang="sr-Cyrl-RS" dirty="0">
                <a:sym typeface="Wingdings" panose="05000000000000000000" pitchFamily="2" charset="2"/>
              </a:rPr>
              <a:t>Б</a:t>
            </a:r>
            <a:r>
              <a:rPr lang="sr-Cyrl-RS" dirty="0" smtClean="0">
                <a:sym typeface="Wingdings" panose="05000000000000000000" pitchFamily="2" charset="2"/>
              </a:rPr>
              <a:t>локови датотеке разбацани свуда по диску</a:t>
            </a:r>
          </a:p>
          <a:p>
            <a:pPr lvl="1"/>
            <a:r>
              <a:rPr lang="sr-Cyrl-RS" dirty="0" smtClean="0">
                <a:sym typeface="Wingdings" panose="05000000000000000000" pitchFamily="2" charset="2"/>
              </a:rPr>
              <a:t>Дакле, нема екстерне фрагментације</a:t>
            </a:r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796183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Приступ 2 – преко повезане листе (2)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417" y="1842403"/>
            <a:ext cx="5310932" cy="4351338"/>
          </a:xfrm>
        </p:spPr>
        <p:txBody>
          <a:bodyPr/>
          <a:lstStyle/>
          <a:p>
            <a:r>
              <a:rPr lang="sr-Cyrl-RS" dirty="0" smtClean="0"/>
              <a:t>Лоше стране:</a:t>
            </a:r>
          </a:p>
          <a:p>
            <a:pPr lvl="1"/>
            <a:r>
              <a:rPr lang="sr-Cyrl-RS" dirty="0" smtClean="0">
                <a:sym typeface="Wingdings" panose="05000000000000000000" pitchFamily="2" charset="2"/>
              </a:rPr>
              <a:t>Јако неефикасан директан приступ неком делу датотеке</a:t>
            </a:r>
          </a:p>
          <a:p>
            <a:pPr lvl="1"/>
            <a:r>
              <a:rPr lang="sr-Cyrl-RS" dirty="0" smtClean="0">
                <a:sym typeface="Wingdings" panose="05000000000000000000" pitchFamily="2" charset="2"/>
              </a:rPr>
              <a:t>Да би се нашао </a:t>
            </a:r>
            <a:r>
              <a:rPr lang="sr-Latn-RS" dirty="0" smtClean="0">
                <a:sym typeface="Wingdings" panose="05000000000000000000" pitchFamily="2" charset="2"/>
              </a:rPr>
              <a:t>i-</a:t>
            </a:r>
            <a:r>
              <a:rPr lang="sr-Cyrl-RS" dirty="0" smtClean="0">
                <a:sym typeface="Wingdings" panose="05000000000000000000" pitchFamily="2" charset="2"/>
              </a:rPr>
              <a:t>ти блок, </a:t>
            </a:r>
            <a:r>
              <a:rPr lang="sr-Latn-RS" dirty="0" smtClean="0">
                <a:sym typeface="Wingdings" panose="05000000000000000000" pitchFamily="2" charset="2"/>
              </a:rPr>
              <a:t/>
            </a:r>
            <a:br>
              <a:rPr lang="sr-Latn-RS" dirty="0" smtClean="0">
                <a:sym typeface="Wingdings" panose="05000000000000000000" pitchFamily="2" charset="2"/>
              </a:rPr>
            </a:br>
            <a:r>
              <a:rPr lang="sr-Cyrl-RS" dirty="0" smtClean="0">
                <a:sym typeface="Wingdings" panose="05000000000000000000" pitchFamily="2" charset="2"/>
              </a:rPr>
              <a:t>морају се проћи свих </a:t>
            </a:r>
            <a:r>
              <a:rPr lang="sr-Latn-RS" dirty="0" smtClean="0">
                <a:sym typeface="Wingdings" panose="05000000000000000000" pitchFamily="2" charset="2"/>
              </a:rPr>
              <a:t>i-1 </a:t>
            </a:r>
            <a:r>
              <a:rPr lang="sr-Cyrl-RS" dirty="0" smtClean="0">
                <a:sym typeface="Wingdings" panose="05000000000000000000" pitchFamily="2" charset="2"/>
              </a:rPr>
              <a:t>блокова</a:t>
            </a:r>
          </a:p>
          <a:p>
            <a:pPr lvl="1"/>
            <a:r>
              <a:rPr lang="sr-Cyrl-RS" dirty="0" smtClean="0">
                <a:sym typeface="Wingdings" panose="05000000000000000000" pitchFamily="2" charset="2"/>
              </a:rPr>
              <a:t>Додатно успорење, јер</a:t>
            </a:r>
            <a:r>
              <a:rPr lang="sr-Latn-RS" dirty="0" smtClean="0">
                <a:sym typeface="Wingdings" panose="05000000000000000000" pitchFamily="2" charset="2"/>
              </a:rPr>
              <a:t> </a:t>
            </a:r>
            <a:r>
              <a:rPr lang="sr-Cyrl-RS" dirty="0" smtClean="0">
                <a:sym typeface="Wingdings" panose="05000000000000000000" pitchFamily="2" charset="2"/>
              </a:rPr>
              <a:t>померања главе хард-диска кошта</a:t>
            </a:r>
          </a:p>
          <a:p>
            <a:pPr lvl="1"/>
            <a:r>
              <a:rPr lang="sr-Cyrl-RS" dirty="0" smtClean="0">
                <a:sym typeface="Wingdings" panose="05000000000000000000" pitchFamily="2" charset="2"/>
              </a:rPr>
              <a:t>Лоша поузданост – шта ако се деси грешка на неком показивачу</a:t>
            </a:r>
          </a:p>
          <a:p>
            <a:pPr lvl="1"/>
            <a:endParaRPr lang="sr-Cyrl-RS" dirty="0" smtClean="0">
              <a:sym typeface="Wingdings" panose="05000000000000000000" pitchFamily="2" charset="2"/>
            </a:endParaRPr>
          </a:p>
          <a:p>
            <a:pPr lvl="1"/>
            <a:endParaRPr lang="sr-Latn-R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348" y="1690688"/>
            <a:ext cx="6241409" cy="452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6954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Приступ 3 – индексирана алокација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780552" cy="4351338"/>
          </a:xfrm>
        </p:spPr>
        <p:txBody>
          <a:bodyPr>
            <a:normAutofit lnSpcReduction="10000"/>
          </a:bodyPr>
          <a:lstStyle/>
          <a:p>
            <a:r>
              <a:rPr lang="sr-Cyrl-RS" dirty="0" smtClean="0"/>
              <a:t>Проблем код претходног приступа је што су показивачи разбацани</a:t>
            </a:r>
          </a:p>
          <a:p>
            <a:r>
              <a:rPr lang="sr-Cyrl-RS" dirty="0" smtClean="0"/>
              <a:t>Индексирана алокација држи све показиваче на једном месту, </a:t>
            </a:r>
            <a:br>
              <a:rPr lang="sr-Cyrl-RS" dirty="0" smtClean="0"/>
            </a:br>
            <a:r>
              <a:rPr lang="sr-Cyrl-RS" dirty="0" smtClean="0"/>
              <a:t>тзв. </a:t>
            </a:r>
            <a:r>
              <a:rPr lang="sr-Cyrl-RS" dirty="0"/>
              <a:t>б</a:t>
            </a:r>
            <a:r>
              <a:rPr lang="sr-Cyrl-RS" dirty="0" smtClean="0"/>
              <a:t>локу индекса</a:t>
            </a:r>
          </a:p>
          <a:p>
            <a:r>
              <a:rPr lang="sr-Cyrl-RS" dirty="0" smtClean="0"/>
              <a:t>Свака датотека садржи свој блок индекса, </a:t>
            </a:r>
            <a:br>
              <a:rPr lang="sr-Cyrl-RS" dirty="0" smtClean="0"/>
            </a:br>
            <a:r>
              <a:rPr lang="sr-Cyrl-RS" dirty="0" smtClean="0"/>
              <a:t>који садржи низ адреса блокова који чине датотеку</a:t>
            </a:r>
          </a:p>
          <a:p>
            <a:r>
              <a:rPr lang="sr-Cyrl-RS" dirty="0" smtClean="0"/>
              <a:t>Ако треба да се прочита </a:t>
            </a:r>
            <a:r>
              <a:rPr lang="sr-Latn-RS" dirty="0" smtClean="0"/>
              <a:t>i-</a:t>
            </a:r>
            <a:r>
              <a:rPr lang="sr-Cyrl-RS" dirty="0" smtClean="0"/>
              <a:t>ти блок датотеке, узима се </a:t>
            </a:r>
            <a:r>
              <a:rPr lang="sr-Latn-RS" dirty="0" smtClean="0"/>
              <a:t>i-</a:t>
            </a:r>
            <a:r>
              <a:rPr lang="sr-Cyrl-RS" dirty="0" smtClean="0"/>
              <a:t>ту адресу</a:t>
            </a:r>
          </a:p>
          <a:p>
            <a:r>
              <a:rPr lang="sr-Cyrl-RS" dirty="0" smtClean="0"/>
              <a:t>Добре стране:</a:t>
            </a:r>
          </a:p>
          <a:p>
            <a:pPr lvl="1"/>
            <a:r>
              <a:rPr lang="sr-Cyrl-RS" dirty="0" smtClean="0"/>
              <a:t>Нема екстерне фрагментација, као и код повезаних листи</a:t>
            </a:r>
          </a:p>
          <a:p>
            <a:r>
              <a:rPr lang="sr-Cyrl-RS" dirty="0" smtClean="0"/>
              <a:t>Лоше стране:</a:t>
            </a:r>
          </a:p>
          <a:p>
            <a:pPr lvl="1"/>
            <a:r>
              <a:rPr lang="sr-Cyrl-RS" dirty="0" smtClean="0"/>
              <a:t>Доста простора се троши на показиваче, чак иако је мала датотека</a:t>
            </a:r>
          </a:p>
        </p:txBody>
      </p:sp>
    </p:spTree>
    <p:extLst>
      <p:ext uri="{BB962C8B-B14F-4D97-AF65-F5344CB8AC3E}">
        <p14:creationId xmlns:p14="http://schemas.microsoft.com/office/powerpoint/2010/main" val="9488330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Приступ 3 – индексирана алокација (2)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801" y="1570822"/>
            <a:ext cx="6811861" cy="4950362"/>
          </a:xfrm>
        </p:spPr>
      </p:pic>
    </p:spTree>
    <p:extLst>
      <p:ext uri="{BB962C8B-B14F-4D97-AF65-F5344CB8AC3E}">
        <p14:creationId xmlns:p14="http://schemas.microsoft.com/office/powerpoint/2010/main" val="4118375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Систем датотека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75521" cy="4351338"/>
          </a:xfrm>
        </p:spPr>
        <p:txBody>
          <a:bodyPr/>
          <a:lstStyle/>
          <a:p>
            <a:r>
              <a:rPr lang="sr-Cyrl-RS" dirty="0" smtClean="0"/>
              <a:t>Такође се назива и Фајл систем</a:t>
            </a:r>
          </a:p>
          <a:p>
            <a:r>
              <a:rPr lang="sr-Cyrl-RS" dirty="0" smtClean="0"/>
              <a:t>Радна меморија није погодна за складиштење података</a:t>
            </a:r>
          </a:p>
          <a:p>
            <a:pPr lvl="1"/>
            <a:r>
              <a:rPr lang="sr-Cyrl-RS" dirty="0" smtClean="0"/>
              <a:t>Губи се приликом гашења оперативног система</a:t>
            </a:r>
          </a:p>
          <a:p>
            <a:pPr lvl="1"/>
            <a:r>
              <a:rPr lang="sr-Cyrl-RS" dirty="0" smtClean="0"/>
              <a:t>Чак и да се не губи, недовољне је величине </a:t>
            </a:r>
          </a:p>
          <a:p>
            <a:r>
              <a:rPr lang="sr-Cyrl-RS" dirty="0" smtClean="0"/>
              <a:t>Секундарне (спољашње) меморије се користе за Систем датотека</a:t>
            </a:r>
          </a:p>
          <a:p>
            <a:pPr lvl="1"/>
            <a:r>
              <a:rPr lang="sr-Cyrl-RS" dirty="0" smtClean="0"/>
              <a:t>Најчешће је то Хард-диск</a:t>
            </a:r>
          </a:p>
          <a:p>
            <a:r>
              <a:rPr lang="sr-Cyrl-RS" dirty="0" smtClean="0"/>
              <a:t>Централни појам је датотека (или фајл)</a:t>
            </a:r>
          </a:p>
          <a:p>
            <a:pPr lvl="1"/>
            <a:r>
              <a:rPr lang="sr-Cyrl-RS" dirty="0" smtClean="0"/>
              <a:t>Представља именовану колекцију информација</a:t>
            </a:r>
          </a:p>
          <a:p>
            <a:pPr lvl="1"/>
            <a:r>
              <a:rPr lang="sr-Cyrl-RS" dirty="0" smtClean="0"/>
              <a:t>Може садржати податке (текст, слике, ...), али и програме (бинарни садржај)</a:t>
            </a:r>
          </a:p>
          <a:p>
            <a:endParaRPr lang="sr-Cyrl-RS" dirty="0" smtClean="0"/>
          </a:p>
        </p:txBody>
      </p:sp>
    </p:spTree>
    <p:extLst>
      <p:ext uri="{BB962C8B-B14F-4D97-AF65-F5344CB8AC3E}">
        <p14:creationId xmlns:p14="http://schemas.microsoft.com/office/powerpoint/2010/main" val="29819798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Имплементација директоријума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Да би ОС нашао нпр. датотеку </a:t>
            </a:r>
            <a:r>
              <a:rPr lang="sr-Latn-RS" dirty="0" smtClean="0"/>
              <a:t>C:</a:t>
            </a:r>
            <a:r>
              <a:rPr lang="en-US" dirty="0" smtClean="0"/>
              <a:t>/user1/doc/text/dat.txt</a:t>
            </a:r>
            <a:r>
              <a:rPr lang="sr-Cyrl-RS" dirty="0" smtClean="0"/>
              <a:t>:</a:t>
            </a:r>
          </a:p>
          <a:p>
            <a:pPr lvl="1"/>
            <a:r>
              <a:rPr lang="sr-Cyrl-RS" dirty="0" smtClean="0"/>
              <a:t>Прво мора у директоријуму </a:t>
            </a:r>
            <a:r>
              <a:rPr lang="sr-Latn-RS" dirty="0" smtClean="0"/>
              <a:t>C:</a:t>
            </a:r>
            <a:r>
              <a:rPr lang="en-US" dirty="0" smtClean="0"/>
              <a:t>/ </a:t>
            </a:r>
            <a:r>
              <a:rPr lang="sr-Cyrl-RS" dirty="0" smtClean="0"/>
              <a:t>потражити директоријум </a:t>
            </a:r>
            <a:r>
              <a:rPr lang="sr-Latn-RS" b="1" dirty="0" smtClean="0"/>
              <a:t>user1</a:t>
            </a:r>
          </a:p>
          <a:p>
            <a:pPr lvl="1"/>
            <a:r>
              <a:rPr lang="sr-Cyrl-RS" dirty="0" smtClean="0"/>
              <a:t>Потом га отворити, и у њему наћи директоријум </a:t>
            </a:r>
            <a:r>
              <a:rPr lang="sr-Latn-RS" b="1" dirty="0" smtClean="0"/>
              <a:t>doc</a:t>
            </a:r>
          </a:p>
          <a:p>
            <a:pPr lvl="1"/>
            <a:r>
              <a:rPr lang="sr-Cyrl-RS" dirty="0" smtClean="0"/>
              <a:t>Потом и њега отворити, и у њему наћи директоријум </a:t>
            </a:r>
            <a:r>
              <a:rPr lang="sr-Latn-RS" b="1" dirty="0" smtClean="0"/>
              <a:t>text</a:t>
            </a:r>
            <a:endParaRPr lang="en-US" b="1" dirty="0" smtClean="0"/>
          </a:p>
          <a:p>
            <a:pPr lvl="1"/>
            <a:r>
              <a:rPr lang="sr-Cyrl-RS" dirty="0" smtClean="0"/>
              <a:t>Потом и њега отворити, и учитати блокове који се односе на </a:t>
            </a:r>
            <a:r>
              <a:rPr lang="sr-Latn-RS" b="1" dirty="0" smtClean="0"/>
              <a:t>dat.txt</a:t>
            </a:r>
          </a:p>
          <a:p>
            <a:pPr lvl="1"/>
            <a:endParaRPr lang="sr-Latn-RS" b="1" dirty="0"/>
          </a:p>
        </p:txBody>
      </p:sp>
    </p:spTree>
    <p:extLst>
      <p:ext uri="{BB962C8B-B14F-4D97-AF65-F5344CB8AC3E}">
        <p14:creationId xmlns:p14="http://schemas.microsoft.com/office/powerpoint/2010/main" val="9875064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Приступ 1 – преко листе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Директоријум представља као повезану листу имена датотека </a:t>
            </a:r>
            <a:br>
              <a:rPr lang="sr-Cyrl-RS" dirty="0" smtClean="0"/>
            </a:br>
            <a:r>
              <a:rPr lang="sr-Cyrl-RS" dirty="0" smtClean="0"/>
              <a:t>са придруженим показивачима на почетне блокове датотека</a:t>
            </a:r>
          </a:p>
          <a:p>
            <a:r>
              <a:rPr lang="sr-Cyrl-RS" dirty="0" smtClean="0"/>
              <a:t>При креирању нове датотеке, претражује се листа како би се утврдило да већ не постоји нека са истим именом</a:t>
            </a:r>
          </a:p>
          <a:p>
            <a:r>
              <a:rPr lang="sr-Cyrl-RS" dirty="0" smtClean="0"/>
              <a:t>Лоше стране:</a:t>
            </a:r>
          </a:p>
          <a:p>
            <a:pPr lvl="1"/>
            <a:r>
              <a:rPr lang="sr-Cyrl-RS" dirty="0" smtClean="0"/>
              <a:t>Брисање или тражење датотеке захтева пролазак кроз целу листу имена</a:t>
            </a:r>
          </a:p>
          <a:p>
            <a:pPr lvl="1"/>
            <a:r>
              <a:rPr lang="sr-Cyrl-RS" dirty="0" smtClean="0"/>
              <a:t>Побољшање:</a:t>
            </a:r>
          </a:p>
          <a:p>
            <a:pPr lvl="2"/>
            <a:r>
              <a:rPr lang="sr-Cyrl-RS" dirty="0" smtClean="0"/>
              <a:t>Листу имена одржавати сортираном</a:t>
            </a:r>
          </a:p>
          <a:p>
            <a:pPr lvl="2"/>
            <a:r>
              <a:rPr lang="sr-Cyrl-RS" dirty="0" smtClean="0"/>
              <a:t>Онда се може применити бинарна претрага зарад бржег проналажења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7845932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Приступ 2 – преко хеш табеле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Уместо у повезану листу, имена датотека убачена у хеш табелу</a:t>
            </a:r>
          </a:p>
          <a:p>
            <a:r>
              <a:rPr lang="sr-Cyrl-RS" dirty="0" smtClean="0"/>
              <a:t>Ово омогућава проналажење датотеке скоро моментално</a:t>
            </a:r>
          </a:p>
          <a:p>
            <a:r>
              <a:rPr lang="sr-Cyrl-RS" dirty="0" smtClean="0"/>
              <a:t>Потребно је користити одговарајућу хеш функцију:</a:t>
            </a:r>
          </a:p>
          <a:p>
            <a:pPr lvl="1"/>
            <a:r>
              <a:rPr lang="sr-Cyrl-RS" dirty="0" smtClean="0"/>
              <a:t>Нпр. збир </a:t>
            </a:r>
            <a:r>
              <a:rPr lang="sr-Latn-RS" dirty="0" smtClean="0"/>
              <a:t>ASCII </a:t>
            </a:r>
            <a:r>
              <a:rPr lang="sr-Cyrl-RS" dirty="0" smtClean="0"/>
              <a:t>вредности карактера из назива датотеке по модулу </a:t>
            </a:r>
            <a:r>
              <a:rPr lang="sr-Latn-RS" dirty="0" smtClean="0"/>
              <a:t>N</a:t>
            </a:r>
          </a:p>
          <a:p>
            <a:pPr lvl="1"/>
            <a:r>
              <a:rPr lang="sr-Cyrl-RS" dirty="0" smtClean="0"/>
              <a:t>Где је </a:t>
            </a:r>
            <a:r>
              <a:rPr lang="sr-Latn-RS" dirty="0" smtClean="0"/>
              <a:t>N </a:t>
            </a:r>
            <a:r>
              <a:rPr lang="sr-Cyrl-RS" dirty="0" smtClean="0"/>
              <a:t>максимална величина хеш табеле</a:t>
            </a:r>
          </a:p>
          <a:p>
            <a:pPr lvl="1"/>
            <a:r>
              <a:rPr lang="sr-Cyrl-RS" dirty="0" smtClean="0"/>
              <a:t>Ово ће сваки назив пресликати на одговарајућу позицију у низу</a:t>
            </a:r>
          </a:p>
          <a:p>
            <a:pPr lvl="1"/>
            <a:r>
              <a:rPr lang="sr-Cyrl-RS" dirty="0" smtClean="0"/>
              <a:t>Нпр. Ако се датотека зове </a:t>
            </a:r>
            <a:r>
              <a:rPr lang="sr-Latn-RS" dirty="0" smtClean="0"/>
              <a:t>test.txt,</a:t>
            </a:r>
            <a:r>
              <a:rPr lang="sr-Cyrl-RS" dirty="0" smtClean="0"/>
              <a:t> а </a:t>
            </a:r>
            <a:r>
              <a:rPr lang="sr-Latn-RS" dirty="0" smtClean="0"/>
              <a:t>N</a:t>
            </a:r>
            <a:r>
              <a:rPr lang="en-US" dirty="0" smtClean="0"/>
              <a:t>=100, </a:t>
            </a:r>
            <a:r>
              <a:rPr lang="sr-Cyrl-RS" dirty="0" smtClean="0"/>
              <a:t>датотека ће се сместити на:</a:t>
            </a:r>
          </a:p>
          <a:p>
            <a:pPr lvl="2"/>
            <a:r>
              <a:rPr lang="sr-Latn-RS" dirty="0" smtClean="0"/>
              <a:t>4 x ascii(t)+ ascii(e) + ascii(s) + ascii(x) + ascii(.) </a:t>
            </a:r>
            <a:r>
              <a:rPr lang="en-US" dirty="0"/>
              <a:t>= </a:t>
            </a:r>
            <a:r>
              <a:rPr lang="en-US" dirty="0" smtClean="0"/>
              <a:t>4 x 116+101+115+46+120 = 846</a:t>
            </a:r>
          </a:p>
          <a:p>
            <a:pPr lvl="2"/>
            <a:r>
              <a:rPr lang="en-US" dirty="0" smtClean="0"/>
              <a:t>846 % 100 = 46</a:t>
            </a:r>
          </a:p>
          <a:p>
            <a:pPr lvl="2"/>
            <a:r>
              <a:rPr lang="sr-Cyrl-RS" dirty="0" smtClean="0"/>
              <a:t>Дакле, ова реч би се ставила на позицију 46</a:t>
            </a:r>
          </a:p>
          <a:p>
            <a:pPr lvl="1"/>
            <a:r>
              <a:rPr lang="sr-Cyrl-RS" dirty="0" smtClean="0"/>
              <a:t>Шта може бити потенцијални проблем</a:t>
            </a:r>
            <a:r>
              <a:rPr lang="en-US" dirty="0"/>
              <a:t>?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1966362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Манипулисање слободним простором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 smtClean="0"/>
              <a:t>ОС мора да води евиденцију о </a:t>
            </a:r>
            <a:r>
              <a:rPr lang="sr-Cyrl-RS" b="1" dirty="0" smtClean="0"/>
              <a:t>списку</a:t>
            </a:r>
            <a:r>
              <a:rPr lang="sr-Cyrl-RS" dirty="0" smtClean="0"/>
              <a:t> слободних блокова</a:t>
            </a:r>
          </a:p>
          <a:p>
            <a:r>
              <a:rPr lang="sr-Cyrl-RS" dirty="0" smtClean="0"/>
              <a:t>При креирању датотеке, из списка се елиминишу узети блокови</a:t>
            </a:r>
          </a:p>
          <a:p>
            <a:r>
              <a:rPr lang="sr-Cyrl-RS" dirty="0" smtClean="0"/>
              <a:t>При брисању датотеке, адресе блокова се уписују у списак </a:t>
            </a:r>
          </a:p>
          <a:p>
            <a:r>
              <a:rPr lang="sr-Cyrl-RS" dirty="0" smtClean="0"/>
              <a:t>Први приступ користи бит-мапу:</a:t>
            </a:r>
          </a:p>
          <a:p>
            <a:pPr lvl="1"/>
            <a:r>
              <a:rPr lang="sr-Cyrl-RS" dirty="0" smtClean="0"/>
              <a:t>Сваки блок се представља 0</a:t>
            </a:r>
            <a:r>
              <a:rPr lang="en-US" dirty="0" smtClean="0"/>
              <a:t>/1 </a:t>
            </a:r>
            <a:r>
              <a:rPr lang="sr-Cyrl-RS" dirty="0" smtClean="0"/>
              <a:t>ако је заузет</a:t>
            </a:r>
            <a:r>
              <a:rPr lang="en-US" dirty="0" smtClean="0"/>
              <a:t>/</a:t>
            </a:r>
            <a:r>
              <a:rPr lang="sr-Cyrl-RS" dirty="0" smtClean="0"/>
              <a:t>слободан</a:t>
            </a:r>
          </a:p>
          <a:p>
            <a:pPr lvl="1"/>
            <a:r>
              <a:rPr lang="sr-Cyrl-RS" dirty="0" smtClean="0"/>
              <a:t>Нпр. ако су заузети блокови 3, 5, 7, 11, 12, онда је мапа 00101010001100...</a:t>
            </a:r>
          </a:p>
          <a:p>
            <a:pPr lvl="1"/>
            <a:r>
              <a:rPr lang="sr-Cyrl-RS" dirty="0" smtClean="0"/>
              <a:t>Проблем је што за велики диск и бит-мапа мора бити велика</a:t>
            </a:r>
          </a:p>
          <a:p>
            <a:r>
              <a:rPr lang="sr-Cyrl-RS" dirty="0" smtClean="0"/>
              <a:t>Други приступ користи повезану листу:</a:t>
            </a:r>
          </a:p>
          <a:p>
            <a:pPr lvl="1"/>
            <a:r>
              <a:rPr lang="sr-Cyrl-RS" dirty="0" smtClean="0"/>
              <a:t>Када се ослободи неки блок, само додамо показивач ка њему на крају листе</a:t>
            </a:r>
          </a:p>
          <a:p>
            <a:pPr lvl="1"/>
            <a:r>
              <a:rPr lang="sr-Cyrl-RS" smtClean="0"/>
              <a:t>Овде није проблем директан приступ, </a:t>
            </a:r>
            <a:br>
              <a:rPr lang="sr-Cyrl-RS" smtClean="0"/>
            </a:br>
            <a:r>
              <a:rPr lang="sr-Cyrl-RS" smtClean="0"/>
              <a:t>јер када додељујемо блок, није битно који додељујемо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686951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Атрибути датотеке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Име датотеке</a:t>
            </a:r>
            <a:r>
              <a:rPr lang="en-US" dirty="0"/>
              <a:t>*</a:t>
            </a:r>
            <a:r>
              <a:rPr lang="sr-Cyrl-RS" dirty="0" smtClean="0"/>
              <a:t> </a:t>
            </a:r>
          </a:p>
          <a:p>
            <a:r>
              <a:rPr lang="sr-Cyrl-RS" dirty="0" smtClean="0"/>
              <a:t>Локација</a:t>
            </a:r>
            <a:r>
              <a:rPr lang="en-US" dirty="0" smtClean="0"/>
              <a:t>*</a:t>
            </a:r>
            <a:endParaRPr lang="sr-Cyrl-RS" dirty="0" smtClean="0"/>
          </a:p>
          <a:p>
            <a:r>
              <a:rPr lang="sr-Cyrl-RS" dirty="0" smtClean="0"/>
              <a:t>Величина</a:t>
            </a:r>
          </a:p>
          <a:p>
            <a:r>
              <a:rPr lang="sr-Cyrl-RS" dirty="0" smtClean="0"/>
              <a:t>Време креирања</a:t>
            </a:r>
          </a:p>
          <a:p>
            <a:r>
              <a:rPr lang="sr-Cyrl-RS" dirty="0" smtClean="0"/>
              <a:t>Време модификације</a:t>
            </a:r>
          </a:p>
          <a:p>
            <a:r>
              <a:rPr lang="sr-Cyrl-RS" dirty="0" smtClean="0"/>
              <a:t>Време последњег приступа</a:t>
            </a:r>
          </a:p>
          <a:p>
            <a:r>
              <a:rPr lang="sr-Cyrl-RS" dirty="0" smtClean="0"/>
              <a:t>Власник датотеке</a:t>
            </a:r>
          </a:p>
          <a:p>
            <a:r>
              <a:rPr lang="sr-Cyrl-RS" dirty="0" smtClean="0"/>
              <a:t>Права приступа</a:t>
            </a:r>
          </a:p>
          <a:p>
            <a:r>
              <a:rPr lang="sr-Cyrl-RS" dirty="0" smtClean="0"/>
              <a:t>...</a:t>
            </a:r>
            <a:endParaRPr lang="sr-Latn-R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7360" y="1156945"/>
            <a:ext cx="3680779" cy="4740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064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Операције над датотекама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Креирање 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Брисање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Читање</a:t>
            </a:r>
          </a:p>
          <a:p>
            <a:pPr lvl="1"/>
            <a:r>
              <a:rPr lang="sr-Cyrl-RS" dirty="0"/>
              <a:t>О</a:t>
            </a:r>
            <a:r>
              <a:rPr lang="sr-Cyrl-RS" dirty="0" smtClean="0"/>
              <a:t>тварање датотеке само за читање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Писање</a:t>
            </a:r>
          </a:p>
          <a:p>
            <a:pPr lvl="1"/>
            <a:r>
              <a:rPr lang="sr-Cyrl-RS" dirty="0" smtClean="0"/>
              <a:t>Измена датотеке, додавањем новог садржаја или изменом постојећег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Репозиционирање</a:t>
            </a:r>
          </a:p>
          <a:p>
            <a:pPr lvl="1"/>
            <a:r>
              <a:rPr lang="sr-Cyrl-RS" dirty="0" smtClean="0"/>
              <a:t>Померање показивача на одређени део датотеке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Скраћивање</a:t>
            </a:r>
          </a:p>
          <a:p>
            <a:pPr lvl="1"/>
            <a:r>
              <a:rPr lang="sr-Cyrl-RS" dirty="0" smtClean="0"/>
              <a:t>Брисање крајњег дела датотеке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781409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Типови датотека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Екстензија је додатак имену датотеке</a:t>
            </a:r>
          </a:p>
          <a:p>
            <a:pPr lvl="1"/>
            <a:r>
              <a:rPr lang="sr-Cyrl-RS" dirty="0" smtClean="0"/>
              <a:t>Она помаже оперативном систему да разуме намену датотеке</a:t>
            </a:r>
          </a:p>
          <a:p>
            <a:pPr lvl="1"/>
            <a:r>
              <a:rPr lang="sr-Cyrl-RS" dirty="0" smtClean="0"/>
              <a:t>И кориснику потом предложи чиме се датотека отвара</a:t>
            </a:r>
          </a:p>
          <a:p>
            <a:r>
              <a:rPr lang="sr-Cyrl-RS" dirty="0" smtClean="0"/>
              <a:t>Нпр. </a:t>
            </a:r>
            <a:r>
              <a:rPr lang="sr-Cyrl-RS" dirty="0"/>
              <a:t>б</a:t>
            </a:r>
            <a:r>
              <a:rPr lang="sr-Cyrl-RS" dirty="0" smtClean="0"/>
              <a:t>есмислено је извршну датотеку отварати текст едитором</a:t>
            </a:r>
          </a:p>
          <a:p>
            <a:r>
              <a:rPr lang="sr-Cyrl-RS" dirty="0" smtClean="0"/>
              <a:t>Неке стандардне екстензије су:</a:t>
            </a:r>
          </a:p>
          <a:p>
            <a:pPr lvl="1"/>
            <a:r>
              <a:rPr lang="sr-Cyrl-RS" dirty="0" smtClean="0"/>
              <a:t>Таговани документи: </a:t>
            </a:r>
            <a:r>
              <a:rPr lang="sr-Latn-RS" dirty="0" smtClean="0"/>
              <a:t>.html, .htm, .xml</a:t>
            </a:r>
          </a:p>
          <a:p>
            <a:pPr lvl="1"/>
            <a:r>
              <a:rPr lang="sr-Cyrl-RS" dirty="0" smtClean="0"/>
              <a:t>Текстуални документи: .</a:t>
            </a:r>
            <a:r>
              <a:rPr lang="sr-Latn-RS" dirty="0" smtClean="0"/>
              <a:t>txt, .dat</a:t>
            </a:r>
          </a:p>
          <a:p>
            <a:pPr lvl="1"/>
            <a:r>
              <a:rPr lang="sr-Cyrl-RS" dirty="0" smtClean="0"/>
              <a:t>Слике: .</a:t>
            </a:r>
            <a:r>
              <a:rPr lang="sr-Latn-RS" dirty="0" smtClean="0"/>
              <a:t>jpg, .png, .tif</a:t>
            </a:r>
          </a:p>
          <a:p>
            <a:pPr lvl="1"/>
            <a:r>
              <a:rPr lang="sr-Cyrl-RS" dirty="0" smtClean="0"/>
              <a:t>Изворни кодови: .</a:t>
            </a:r>
            <a:r>
              <a:rPr lang="sr-Latn-RS" dirty="0" smtClean="0"/>
              <a:t>c, .cpp, .cs, .java, .asm</a:t>
            </a:r>
          </a:p>
          <a:p>
            <a:pPr lvl="1"/>
            <a:r>
              <a:rPr lang="sr-Cyrl-RS" dirty="0" smtClean="0"/>
              <a:t>Извршне датотеке: .</a:t>
            </a:r>
            <a:r>
              <a:rPr lang="sr-Latn-RS" dirty="0" smtClean="0"/>
              <a:t>exe, .jar, .com, .bin</a:t>
            </a:r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292547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Директоријуми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336" y="1825625"/>
            <a:ext cx="5456464" cy="4351338"/>
          </a:xfrm>
        </p:spPr>
        <p:txBody>
          <a:bodyPr>
            <a:normAutofit/>
          </a:bodyPr>
          <a:lstStyle/>
          <a:p>
            <a:r>
              <a:rPr lang="sr-Cyrl-RS" dirty="0" smtClean="0"/>
              <a:t>Такође представљају један специјални тип датотека</a:t>
            </a:r>
          </a:p>
          <a:p>
            <a:r>
              <a:rPr lang="sr-Cyrl-RS" dirty="0" smtClean="0"/>
              <a:t>Уместо података, у себи садржи списак других датотека </a:t>
            </a:r>
          </a:p>
          <a:p>
            <a:pPr lvl="1"/>
            <a:r>
              <a:rPr lang="sr-Cyrl-RS" dirty="0" smtClean="0"/>
              <a:t>А пошто је и сам датотека, </a:t>
            </a:r>
            <a:br>
              <a:rPr lang="sr-Cyrl-RS" dirty="0" smtClean="0"/>
            </a:br>
            <a:r>
              <a:rPr lang="sr-Cyrl-RS" dirty="0" smtClean="0"/>
              <a:t>то значи да може да садржи </a:t>
            </a:r>
            <a:br>
              <a:rPr lang="sr-Cyrl-RS" dirty="0" smtClean="0"/>
            </a:br>
            <a:r>
              <a:rPr lang="sr-Cyrl-RS" dirty="0" smtClean="0"/>
              <a:t>и друге директоријуме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842590"/>
            <a:ext cx="6140627" cy="4033068"/>
          </a:xfrm>
        </p:spPr>
      </p:pic>
    </p:spTree>
    <p:extLst>
      <p:ext uri="{BB962C8B-B14F-4D97-AF65-F5344CB8AC3E}">
        <p14:creationId xmlns:p14="http://schemas.microsoft.com/office/powerpoint/2010/main" val="4085480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Операције над директоријумима</a:t>
            </a:r>
            <a:endParaRPr lang="sr-Latn-R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Креирање</a:t>
            </a:r>
          </a:p>
          <a:p>
            <a:pPr lvl="1"/>
            <a:r>
              <a:rPr lang="sr-Cyrl-RS" dirty="0" smtClean="0"/>
              <a:t>Иницијално, у списку нема датотека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Брисање</a:t>
            </a:r>
          </a:p>
          <a:p>
            <a:pPr lvl="1"/>
            <a:r>
              <a:rPr lang="sr-Cyrl-RS" dirty="0" smtClean="0"/>
              <a:t>Обично подразумева рекурзивно брисање свих припадајућих датотека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Читање (овде се зове листање)</a:t>
            </a:r>
          </a:p>
          <a:p>
            <a:pPr lvl="1"/>
            <a:r>
              <a:rPr lang="sr-Cyrl-RS" dirty="0" smtClean="0"/>
              <a:t>Излиставање свих припадајућих датотека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Додавање нове датотеке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Брисање припадајуће датотеке</a:t>
            </a:r>
          </a:p>
          <a:p>
            <a:pPr marL="0" indent="0">
              <a:buNone/>
            </a:pPr>
            <a:r>
              <a:rPr lang="en-US" sz="1800" dirty="0" smtClean="0"/>
              <a:t>* </a:t>
            </a:r>
            <a:r>
              <a:rPr lang="sr-Cyrl-RS" sz="1800" dirty="0" smtClean="0"/>
              <a:t>Додавање и брисање су слични писању у случају обичних датотека</a:t>
            </a:r>
            <a:endParaRPr lang="sr-Latn-RS" sz="1800" dirty="0"/>
          </a:p>
        </p:txBody>
      </p:sp>
    </p:spTree>
    <p:extLst>
      <p:ext uri="{BB962C8B-B14F-4D97-AF65-F5344CB8AC3E}">
        <p14:creationId xmlns:p14="http://schemas.microsoft.com/office/powerpoint/2010/main" val="44541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Организација Система датотека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513614" cy="4351338"/>
          </a:xfrm>
        </p:spPr>
        <p:txBody>
          <a:bodyPr>
            <a:normAutofit fontScale="92500" lnSpcReduction="20000"/>
          </a:bodyPr>
          <a:lstStyle/>
          <a:p>
            <a:r>
              <a:rPr lang="sr-Cyrl-RS" dirty="0" smtClean="0"/>
              <a:t>Општеприхваћена организација је заснована на дрвету</a:t>
            </a:r>
            <a:endParaRPr lang="sr-Latn-RS" dirty="0" smtClean="0"/>
          </a:p>
          <a:p>
            <a:r>
              <a:rPr lang="sr-Cyrl-RS" dirty="0" smtClean="0"/>
              <a:t>Свака датотека има јединствену путању од корена</a:t>
            </a:r>
          </a:p>
          <a:p>
            <a:pPr lvl="1"/>
            <a:r>
              <a:rPr lang="sr-Cyrl-RS" dirty="0" smtClean="0"/>
              <a:t>Због тога је пуно име са путањом јединствено иако може бити више истоимених датотека</a:t>
            </a:r>
          </a:p>
          <a:p>
            <a:pPr lvl="1"/>
            <a:r>
              <a:rPr lang="sr-Cyrl-RS" dirty="0" smtClean="0"/>
              <a:t>Обичне датотеке су увек листови дрвета (крајњи чворови)</a:t>
            </a:r>
          </a:p>
          <a:p>
            <a:r>
              <a:rPr lang="sr-Cyrl-RS" dirty="0" smtClean="0"/>
              <a:t>Често се користе и релативне путање:	</a:t>
            </a:r>
          </a:p>
          <a:p>
            <a:pPr lvl="1"/>
            <a:r>
              <a:rPr lang="sr-Cyrl-RS" dirty="0" smtClean="0"/>
              <a:t>„.“ – референца на самог себе</a:t>
            </a:r>
          </a:p>
          <a:p>
            <a:pPr lvl="1"/>
            <a:r>
              <a:rPr lang="sr-Cyrl-RS" dirty="0" smtClean="0"/>
              <a:t>„..“ – референца на претка (наддиректоријум)</a:t>
            </a:r>
            <a:endParaRPr lang="sr-Latn-R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8483" y="1690688"/>
            <a:ext cx="5315161" cy="3257365"/>
          </a:xfrm>
        </p:spPr>
      </p:pic>
    </p:spTree>
    <p:extLst>
      <p:ext uri="{BB962C8B-B14F-4D97-AF65-F5344CB8AC3E}">
        <p14:creationId xmlns:p14="http://schemas.microsoft.com/office/powerpoint/2010/main" val="4035829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Права приступа</a:t>
            </a:r>
            <a:endParaRPr lang="sr-Latn-R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Код једнокорисничких система релативно једноставно</a:t>
            </a:r>
          </a:p>
          <a:p>
            <a:r>
              <a:rPr lang="sr-Cyrl-RS" dirty="0" smtClean="0"/>
              <a:t>Код вишекорисничких</a:t>
            </a:r>
          </a:p>
          <a:p>
            <a:pPr lvl="1"/>
            <a:r>
              <a:rPr lang="sr-Cyrl-RS" dirty="0"/>
              <a:t>Н</a:t>
            </a:r>
            <a:r>
              <a:rPr lang="sr-Cyrl-RS" dirty="0" smtClean="0"/>
              <a:t>ије решење да свако приступа само својим датотека</a:t>
            </a:r>
          </a:p>
          <a:p>
            <a:pPr lvl="1"/>
            <a:r>
              <a:rPr lang="sr-Cyrl-RS" dirty="0" smtClean="0"/>
              <a:t>Мора бити флексибилније решено</a:t>
            </a:r>
          </a:p>
          <a:p>
            <a:r>
              <a:rPr lang="sr-Cyrl-RS" dirty="0" smtClean="0"/>
              <a:t>Обично се за вишекорисничке користе системи дозвола:</a:t>
            </a:r>
          </a:p>
          <a:p>
            <a:pPr lvl="1"/>
            <a:r>
              <a:rPr lang="sr-Cyrl-RS" dirty="0" smtClean="0"/>
              <a:t>Дозвола за читање</a:t>
            </a:r>
          </a:p>
          <a:p>
            <a:pPr lvl="1"/>
            <a:r>
              <a:rPr lang="sr-Cyrl-RS" dirty="0" smtClean="0"/>
              <a:t>Дозвола за писање</a:t>
            </a:r>
          </a:p>
          <a:p>
            <a:pPr lvl="1"/>
            <a:r>
              <a:rPr lang="sr-Cyrl-RS" dirty="0" smtClean="0"/>
              <a:t>Дозвола за извршавање</a:t>
            </a:r>
            <a:endParaRPr lang="sr-Latn-RS" dirty="0" smtClean="0"/>
          </a:p>
          <a:p>
            <a:r>
              <a:rPr lang="sr-Cyrl-RS" dirty="0" smtClean="0"/>
              <a:t>Обично се омогућавају дозволе на нивоу појединачних корисника</a:t>
            </a:r>
          </a:p>
          <a:p>
            <a:r>
              <a:rPr lang="sr-Cyrl-RS" dirty="0" smtClean="0"/>
              <a:t>Али и група више корисника ради лакшег управљања</a:t>
            </a:r>
          </a:p>
          <a:p>
            <a:pPr marL="457200" lvl="1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874594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Kancelarij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ari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arij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1191</Words>
  <Application>Microsoft Office PowerPoint</Application>
  <PresentationFormat>Widescreen</PresentationFormat>
  <Paragraphs>190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Wingdings</vt:lpstr>
      <vt:lpstr>Office tema</vt:lpstr>
      <vt:lpstr>Оперативни системи  и рачунарске мреже  </vt:lpstr>
      <vt:lpstr>Систем датотека</vt:lpstr>
      <vt:lpstr>Атрибути датотеке</vt:lpstr>
      <vt:lpstr>Операције над датотекама</vt:lpstr>
      <vt:lpstr>Типови датотека</vt:lpstr>
      <vt:lpstr>Директоријуми</vt:lpstr>
      <vt:lpstr>Операције над директоријумима</vt:lpstr>
      <vt:lpstr>Организација Система датотека</vt:lpstr>
      <vt:lpstr>Права приступа</vt:lpstr>
      <vt:lpstr>Права приступа (2)</vt:lpstr>
      <vt:lpstr>Права приступа (3)</vt:lpstr>
      <vt:lpstr>Имплементација Система датотека</vt:lpstr>
      <vt:lpstr>Имплементација датотека</vt:lpstr>
      <vt:lpstr> Приступ 1 – непрекидна алокација</vt:lpstr>
      <vt:lpstr> Приступ 1 – непрекидна алокација (2)</vt:lpstr>
      <vt:lpstr>Приступ 2 – преко повезане листе</vt:lpstr>
      <vt:lpstr>Приступ 2 – преко повезане листе (2)</vt:lpstr>
      <vt:lpstr>Приступ 3 – индексирана алокација</vt:lpstr>
      <vt:lpstr>Приступ 3 – индексирана алокација (2)</vt:lpstr>
      <vt:lpstr>Имплементација директоријума</vt:lpstr>
      <vt:lpstr>Приступ 1 – преко листе</vt:lpstr>
      <vt:lpstr>Приступ 2 – преко хеш табеле</vt:lpstr>
      <vt:lpstr>Манипулисање слободним простором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Оперативни системи  и рачунарске мреже  2016/2017</dc:title>
  <dc:creator/>
  <cp:lastModifiedBy/>
  <cp:revision>3</cp:revision>
  <dcterms:created xsi:type="dcterms:W3CDTF">2012-08-15T23:12:28Z</dcterms:created>
  <dcterms:modified xsi:type="dcterms:W3CDTF">2017-02-28T20:49:03Z</dcterms:modified>
</cp:coreProperties>
</file>