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2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</p:sldIdLst>
  <p:sldSz cx="12192000" cy="6858000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59" autoAdjust="0"/>
    <p:restoredTop sz="94660"/>
  </p:normalViewPr>
  <p:slideViewPr>
    <p:cSldViewPr snapToGrid="0">
      <p:cViewPr varScale="1">
        <p:scale>
          <a:sx n="89" d="100"/>
          <a:sy n="89" d="100"/>
        </p:scale>
        <p:origin x="283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879E1A7-3AFF-4637-953C-02039464F9A8}" type="datetimeFigureOut">
              <a:rPr lang="en-US"/>
              <a:t>1/11/2017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3250DC3-C4C8-43D9-AFDD-8EA147073628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05880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 slaj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r-Latn-RS"/>
              <a:t>Kliknite i uredite naslov mastera</a:t>
            </a:r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r-Latn-RS"/>
              <a:t>Kliknite i uredite stil podnaslova mastera</a:t>
            </a:r>
          </a:p>
        </p:txBody>
      </p:sp>
      <p:sp>
        <p:nvSpPr>
          <p:cNvPr id="4" name="Čuvar mesta za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7445C-DD5B-459E-BCAC-A8671F012926}" type="datetimeFigureOut">
              <a:rPr lang="sr-Latn-RS" smtClean="0"/>
              <a:t>11.1.2017</a:t>
            </a:fld>
            <a:endParaRPr lang="sr-Latn-RS"/>
          </a:p>
        </p:txBody>
      </p:sp>
      <p:sp>
        <p:nvSpPr>
          <p:cNvPr id="5" name="Čuvar mesta za podnožj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Čuvar mesta za broj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7AEA06-49C7-4887-8C60-A1660BE83DC1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10826589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vertikaln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/>
              <a:t>Kliknite i uredite naslov mastera</a:t>
            </a:r>
          </a:p>
        </p:txBody>
      </p:sp>
      <p:sp>
        <p:nvSpPr>
          <p:cNvPr id="3" name="Čuvar mesta za vertikalni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r-Latn-RS"/>
              <a:t>Kliknite i uredite tekst</a:t>
            </a:r>
          </a:p>
          <a:p>
            <a:pPr lvl="1"/>
            <a:r>
              <a:rPr lang="sr-Latn-RS"/>
              <a:t>Drugi nivo</a:t>
            </a:r>
          </a:p>
          <a:p>
            <a:pPr lvl="2"/>
            <a:r>
              <a:rPr lang="sr-Latn-RS"/>
              <a:t>Treći nivo</a:t>
            </a:r>
          </a:p>
          <a:p>
            <a:pPr lvl="3"/>
            <a:r>
              <a:rPr lang="sr-Latn-RS"/>
              <a:t>Četvrti nivo</a:t>
            </a:r>
          </a:p>
          <a:p>
            <a:pPr lvl="4"/>
            <a:r>
              <a:rPr lang="sr-Latn-RS"/>
              <a:t>Peti nivo</a:t>
            </a:r>
          </a:p>
        </p:txBody>
      </p:sp>
      <p:sp>
        <p:nvSpPr>
          <p:cNvPr id="4" name="Čuvar mesta za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7445C-DD5B-459E-BCAC-A8671F012926}" type="datetimeFigureOut">
              <a:rPr lang="sr-Latn-RS" smtClean="0"/>
              <a:t>11.1.2017</a:t>
            </a:fld>
            <a:endParaRPr lang="sr-Latn-RS"/>
          </a:p>
        </p:txBody>
      </p:sp>
      <p:sp>
        <p:nvSpPr>
          <p:cNvPr id="5" name="Čuvar mesta za podnožj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Čuvar mesta za broj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7AEA06-49C7-4887-8C60-A1660BE83DC1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3765069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n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ni naslov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r-Latn-RS"/>
              <a:t>Kliknite i uredite naslov mastera</a:t>
            </a:r>
          </a:p>
        </p:txBody>
      </p:sp>
      <p:sp>
        <p:nvSpPr>
          <p:cNvPr id="3" name="Čuvar mesta za vertikalni teks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r-Latn-RS"/>
              <a:t>Kliknite i uredite tekst</a:t>
            </a:r>
          </a:p>
          <a:p>
            <a:pPr lvl="1"/>
            <a:r>
              <a:rPr lang="sr-Latn-RS"/>
              <a:t>Drugi nivo</a:t>
            </a:r>
          </a:p>
          <a:p>
            <a:pPr lvl="2"/>
            <a:r>
              <a:rPr lang="sr-Latn-RS"/>
              <a:t>Treći nivo</a:t>
            </a:r>
          </a:p>
          <a:p>
            <a:pPr lvl="3"/>
            <a:r>
              <a:rPr lang="sr-Latn-RS"/>
              <a:t>Četvrti nivo</a:t>
            </a:r>
          </a:p>
          <a:p>
            <a:pPr lvl="4"/>
            <a:r>
              <a:rPr lang="sr-Latn-RS"/>
              <a:t>Peti nivo</a:t>
            </a:r>
          </a:p>
        </p:txBody>
      </p:sp>
      <p:sp>
        <p:nvSpPr>
          <p:cNvPr id="4" name="Čuvar mesta za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7445C-DD5B-459E-BCAC-A8671F012926}" type="datetimeFigureOut">
              <a:rPr lang="sr-Latn-RS" smtClean="0"/>
              <a:t>11.1.2017</a:t>
            </a:fld>
            <a:endParaRPr lang="sr-Latn-RS"/>
          </a:p>
        </p:txBody>
      </p:sp>
      <p:sp>
        <p:nvSpPr>
          <p:cNvPr id="5" name="Čuvar mesta za podnožj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Čuvar mesta za broj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7AEA06-49C7-4887-8C60-A1660BE83DC1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703375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/>
              <a:t>Kliknite i uredite naslov mastera</a:t>
            </a:r>
          </a:p>
        </p:txBody>
      </p:sp>
      <p:sp>
        <p:nvSpPr>
          <p:cNvPr id="3" name="Čuvar mesta za sadržaj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r-Latn-RS"/>
              <a:t>Kliknite i uredite tekst</a:t>
            </a:r>
          </a:p>
          <a:p>
            <a:pPr lvl="1"/>
            <a:r>
              <a:rPr lang="sr-Latn-RS"/>
              <a:t>Drugi nivo</a:t>
            </a:r>
          </a:p>
          <a:p>
            <a:pPr lvl="2"/>
            <a:r>
              <a:rPr lang="sr-Latn-RS"/>
              <a:t>Treći nivo</a:t>
            </a:r>
          </a:p>
          <a:p>
            <a:pPr lvl="3"/>
            <a:r>
              <a:rPr lang="sr-Latn-RS"/>
              <a:t>Četvrti nivo</a:t>
            </a:r>
          </a:p>
          <a:p>
            <a:pPr lvl="4"/>
            <a:r>
              <a:rPr lang="sr-Latn-RS"/>
              <a:t>Peti nivo</a:t>
            </a:r>
          </a:p>
        </p:txBody>
      </p:sp>
      <p:sp>
        <p:nvSpPr>
          <p:cNvPr id="4" name="Čuvar mesta za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7445C-DD5B-459E-BCAC-A8671F012926}" type="datetimeFigureOut">
              <a:rPr lang="sr-Latn-RS" smtClean="0"/>
              <a:t>11.1.2017</a:t>
            </a:fld>
            <a:endParaRPr lang="sr-Latn-RS"/>
          </a:p>
        </p:txBody>
      </p:sp>
      <p:sp>
        <p:nvSpPr>
          <p:cNvPr id="5" name="Čuvar mesta za podnožj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Čuvar mesta za broj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7AEA06-49C7-4887-8C60-A1660BE83DC1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8869545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odelj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r-Latn-RS"/>
              <a:t>Kliknite i uredite naslov mastera</a:t>
            </a:r>
          </a:p>
        </p:txBody>
      </p:sp>
      <p:sp>
        <p:nvSpPr>
          <p:cNvPr id="3" name="Čuvar mesta za teks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r-Latn-RS"/>
              <a:t>Kliknite i uredite tekst</a:t>
            </a:r>
          </a:p>
        </p:txBody>
      </p:sp>
      <p:sp>
        <p:nvSpPr>
          <p:cNvPr id="4" name="Čuvar mesta za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7445C-DD5B-459E-BCAC-A8671F012926}" type="datetimeFigureOut">
              <a:rPr lang="sr-Latn-RS" smtClean="0"/>
              <a:t>11.1.2017</a:t>
            </a:fld>
            <a:endParaRPr lang="sr-Latn-RS"/>
          </a:p>
        </p:txBody>
      </p:sp>
      <p:sp>
        <p:nvSpPr>
          <p:cNvPr id="5" name="Čuvar mesta za podnožj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Čuvar mesta za broj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7AEA06-49C7-4887-8C60-A1660BE83DC1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23590076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/>
              <a:t>Kliknite i uredite naslov mastera</a:t>
            </a:r>
          </a:p>
        </p:txBody>
      </p:sp>
      <p:sp>
        <p:nvSpPr>
          <p:cNvPr id="3" name="Čuvar mesta za sadržaj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r-Latn-RS"/>
              <a:t>Kliknite i uredite tekst</a:t>
            </a:r>
          </a:p>
          <a:p>
            <a:pPr lvl="1"/>
            <a:r>
              <a:rPr lang="sr-Latn-RS"/>
              <a:t>Drugi nivo</a:t>
            </a:r>
          </a:p>
          <a:p>
            <a:pPr lvl="2"/>
            <a:r>
              <a:rPr lang="sr-Latn-RS"/>
              <a:t>Treći nivo</a:t>
            </a:r>
          </a:p>
          <a:p>
            <a:pPr lvl="3"/>
            <a:r>
              <a:rPr lang="sr-Latn-RS"/>
              <a:t>Četvrti nivo</a:t>
            </a:r>
          </a:p>
          <a:p>
            <a:pPr lvl="4"/>
            <a:r>
              <a:rPr lang="sr-Latn-RS"/>
              <a:t>Peti nivo</a:t>
            </a:r>
          </a:p>
        </p:txBody>
      </p:sp>
      <p:sp>
        <p:nvSpPr>
          <p:cNvPr id="4" name="Čuvar mesta za sadržaj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r-Latn-RS"/>
              <a:t>Kliknite i uredite tekst</a:t>
            </a:r>
          </a:p>
          <a:p>
            <a:pPr lvl="1"/>
            <a:r>
              <a:rPr lang="sr-Latn-RS"/>
              <a:t>Drugi nivo</a:t>
            </a:r>
          </a:p>
          <a:p>
            <a:pPr lvl="2"/>
            <a:r>
              <a:rPr lang="sr-Latn-RS"/>
              <a:t>Treći nivo</a:t>
            </a:r>
          </a:p>
          <a:p>
            <a:pPr lvl="3"/>
            <a:r>
              <a:rPr lang="sr-Latn-RS"/>
              <a:t>Četvrti nivo</a:t>
            </a:r>
          </a:p>
          <a:p>
            <a:pPr lvl="4"/>
            <a:r>
              <a:rPr lang="sr-Latn-RS"/>
              <a:t>Peti nivo</a:t>
            </a:r>
          </a:p>
        </p:txBody>
      </p:sp>
      <p:sp>
        <p:nvSpPr>
          <p:cNvPr id="5" name="Čuvar mesta za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7445C-DD5B-459E-BCAC-A8671F012926}" type="datetimeFigureOut">
              <a:rPr lang="sr-Latn-RS" smtClean="0"/>
              <a:t>11.1.2017</a:t>
            </a:fld>
            <a:endParaRPr lang="sr-Latn-RS"/>
          </a:p>
        </p:txBody>
      </p:sp>
      <p:sp>
        <p:nvSpPr>
          <p:cNvPr id="6" name="Čuvar mesta za podnožj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7" name="Čuvar mesta za broj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7AEA06-49C7-4887-8C60-A1660BE83DC1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7830604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eđen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r-Latn-RS"/>
              <a:t>Kliknite i uredite naslov mastera</a:t>
            </a:r>
          </a:p>
        </p:txBody>
      </p:sp>
      <p:sp>
        <p:nvSpPr>
          <p:cNvPr id="3" name="Čuvar mesta za teks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r-Latn-RS"/>
              <a:t>Kliknite i uredite tekst</a:t>
            </a:r>
          </a:p>
        </p:txBody>
      </p:sp>
      <p:sp>
        <p:nvSpPr>
          <p:cNvPr id="4" name="Čuvar mesta za sadržaj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r-Latn-RS"/>
              <a:t>Kliknite i uredite tekst</a:t>
            </a:r>
          </a:p>
          <a:p>
            <a:pPr lvl="1"/>
            <a:r>
              <a:rPr lang="sr-Latn-RS"/>
              <a:t>Drugi nivo</a:t>
            </a:r>
          </a:p>
          <a:p>
            <a:pPr lvl="2"/>
            <a:r>
              <a:rPr lang="sr-Latn-RS"/>
              <a:t>Treći nivo</a:t>
            </a:r>
          </a:p>
          <a:p>
            <a:pPr lvl="3"/>
            <a:r>
              <a:rPr lang="sr-Latn-RS"/>
              <a:t>Četvrti nivo</a:t>
            </a:r>
          </a:p>
          <a:p>
            <a:pPr lvl="4"/>
            <a:r>
              <a:rPr lang="sr-Latn-RS"/>
              <a:t>Peti nivo</a:t>
            </a:r>
          </a:p>
        </p:txBody>
      </p:sp>
      <p:sp>
        <p:nvSpPr>
          <p:cNvPr id="5" name="Čuvar mesta za teks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r-Latn-RS"/>
              <a:t>Kliknite i uredite tekst</a:t>
            </a:r>
          </a:p>
        </p:txBody>
      </p:sp>
      <p:sp>
        <p:nvSpPr>
          <p:cNvPr id="6" name="Čuvar mesta za sadržaj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r-Latn-RS"/>
              <a:t>Kliknite i uredite tekst</a:t>
            </a:r>
          </a:p>
          <a:p>
            <a:pPr lvl="1"/>
            <a:r>
              <a:rPr lang="sr-Latn-RS"/>
              <a:t>Drugi nivo</a:t>
            </a:r>
          </a:p>
          <a:p>
            <a:pPr lvl="2"/>
            <a:r>
              <a:rPr lang="sr-Latn-RS"/>
              <a:t>Treći nivo</a:t>
            </a:r>
          </a:p>
          <a:p>
            <a:pPr lvl="3"/>
            <a:r>
              <a:rPr lang="sr-Latn-RS"/>
              <a:t>Četvrti nivo</a:t>
            </a:r>
          </a:p>
          <a:p>
            <a:pPr lvl="4"/>
            <a:r>
              <a:rPr lang="sr-Latn-RS"/>
              <a:t>Peti nivo</a:t>
            </a:r>
          </a:p>
        </p:txBody>
      </p:sp>
      <p:sp>
        <p:nvSpPr>
          <p:cNvPr id="7" name="Čuvar mesta za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7445C-DD5B-459E-BCAC-A8671F012926}" type="datetimeFigureOut">
              <a:rPr lang="sr-Latn-RS" smtClean="0"/>
              <a:t>11.1.2017</a:t>
            </a:fld>
            <a:endParaRPr lang="sr-Latn-RS"/>
          </a:p>
        </p:txBody>
      </p:sp>
      <p:sp>
        <p:nvSpPr>
          <p:cNvPr id="8" name="Čuvar mesta za podnožj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9" name="Čuvar mesta za broj slajd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7AEA06-49C7-4887-8C60-A1660BE83DC1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14814881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/>
              <a:t>Kliknite i uredite naslov mastera</a:t>
            </a:r>
          </a:p>
        </p:txBody>
      </p:sp>
      <p:sp>
        <p:nvSpPr>
          <p:cNvPr id="3" name="Čuvar mesta za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7445C-DD5B-459E-BCAC-A8671F012926}" type="datetimeFigureOut">
              <a:rPr lang="sr-Latn-RS" smtClean="0"/>
              <a:t>11.1.2017</a:t>
            </a:fld>
            <a:endParaRPr lang="sr-Latn-RS"/>
          </a:p>
        </p:txBody>
      </p:sp>
      <p:sp>
        <p:nvSpPr>
          <p:cNvPr id="4" name="Čuvar mesta za podnožj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5" name="Čuvar mesta za broj slajd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7AEA06-49C7-4887-8C60-A1660BE83DC1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8392743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Čuvar mesta za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7445C-DD5B-459E-BCAC-A8671F012926}" type="datetimeFigureOut">
              <a:rPr lang="sr-Latn-RS" smtClean="0"/>
              <a:t>11.1.2017</a:t>
            </a:fld>
            <a:endParaRPr lang="sr-Latn-RS"/>
          </a:p>
        </p:txBody>
      </p:sp>
      <p:sp>
        <p:nvSpPr>
          <p:cNvPr id="3" name="Čuvar mesta za podnožj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4" name="Čuvar mesta za broj slajd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7AEA06-49C7-4887-8C60-A1660BE83DC1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31475062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a nat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r-Latn-RS"/>
              <a:t>Kliknite i uredite naslov mastera</a:t>
            </a:r>
          </a:p>
        </p:txBody>
      </p:sp>
      <p:sp>
        <p:nvSpPr>
          <p:cNvPr id="3" name="Čuvar mesta za sadržaj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r-Latn-RS"/>
              <a:t>Kliknite i uredite tekst</a:t>
            </a:r>
          </a:p>
          <a:p>
            <a:pPr lvl="1"/>
            <a:r>
              <a:rPr lang="sr-Latn-RS"/>
              <a:t>Drugi nivo</a:t>
            </a:r>
          </a:p>
          <a:p>
            <a:pPr lvl="2"/>
            <a:r>
              <a:rPr lang="sr-Latn-RS"/>
              <a:t>Treći nivo</a:t>
            </a:r>
          </a:p>
          <a:p>
            <a:pPr lvl="3"/>
            <a:r>
              <a:rPr lang="sr-Latn-RS"/>
              <a:t>Četvrti nivo</a:t>
            </a:r>
          </a:p>
          <a:p>
            <a:pPr lvl="4"/>
            <a:r>
              <a:rPr lang="sr-Latn-RS"/>
              <a:t>Peti nivo</a:t>
            </a:r>
          </a:p>
        </p:txBody>
      </p:sp>
      <p:sp>
        <p:nvSpPr>
          <p:cNvPr id="4" name="Čuvar mesta za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r-Latn-RS"/>
              <a:t>Kliknite i uredite tekst</a:t>
            </a:r>
          </a:p>
        </p:txBody>
      </p:sp>
      <p:sp>
        <p:nvSpPr>
          <p:cNvPr id="5" name="Čuvar mesta za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7445C-DD5B-459E-BCAC-A8671F012926}" type="datetimeFigureOut">
              <a:rPr lang="sr-Latn-RS" smtClean="0"/>
              <a:t>11.1.2017</a:t>
            </a:fld>
            <a:endParaRPr lang="sr-Latn-RS"/>
          </a:p>
        </p:txBody>
      </p:sp>
      <p:sp>
        <p:nvSpPr>
          <p:cNvPr id="6" name="Čuvar mesta za podnožj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7" name="Čuvar mesta za broj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7AEA06-49C7-4887-8C60-A1660BE83DC1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14107639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a nat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r-Latn-RS"/>
              <a:t>Kliknite i uredite naslov mastera</a:t>
            </a:r>
          </a:p>
        </p:txBody>
      </p:sp>
      <p:sp>
        <p:nvSpPr>
          <p:cNvPr id="3" name="Čuvar mesta za slik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r-Latn-RS"/>
          </a:p>
        </p:txBody>
      </p:sp>
      <p:sp>
        <p:nvSpPr>
          <p:cNvPr id="4" name="Čuvar mesta za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r-Latn-RS"/>
              <a:t>Kliknite i uredite tekst</a:t>
            </a:r>
          </a:p>
        </p:txBody>
      </p:sp>
      <p:sp>
        <p:nvSpPr>
          <p:cNvPr id="5" name="Čuvar mesta za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7445C-DD5B-459E-BCAC-A8671F012926}" type="datetimeFigureOut">
              <a:rPr lang="sr-Latn-RS" smtClean="0"/>
              <a:t>11.1.2017</a:t>
            </a:fld>
            <a:endParaRPr lang="sr-Latn-RS"/>
          </a:p>
        </p:txBody>
      </p:sp>
      <p:sp>
        <p:nvSpPr>
          <p:cNvPr id="6" name="Čuvar mesta za podnožj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7" name="Čuvar mesta za broj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7AEA06-49C7-4887-8C60-A1660BE83DC1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34834973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Čuvar mesta za naslov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r-Latn-RS"/>
              <a:t>Kliknite i uredite naslov mastera</a:t>
            </a:r>
          </a:p>
        </p:txBody>
      </p:sp>
      <p:sp>
        <p:nvSpPr>
          <p:cNvPr id="3" name="Čuvar mesta za teks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r-Latn-RS"/>
              <a:t>Kliknite i uredite tekst</a:t>
            </a:r>
          </a:p>
          <a:p>
            <a:pPr lvl="1"/>
            <a:r>
              <a:rPr lang="sr-Latn-RS"/>
              <a:t>Drugi nivo</a:t>
            </a:r>
          </a:p>
          <a:p>
            <a:pPr lvl="2"/>
            <a:r>
              <a:rPr lang="sr-Latn-RS"/>
              <a:t>Treći nivo</a:t>
            </a:r>
          </a:p>
          <a:p>
            <a:pPr lvl="3"/>
            <a:r>
              <a:rPr lang="sr-Latn-RS"/>
              <a:t>Četvrti nivo</a:t>
            </a:r>
          </a:p>
          <a:p>
            <a:pPr lvl="4"/>
            <a:r>
              <a:rPr lang="sr-Latn-RS"/>
              <a:t>Peti nivo</a:t>
            </a:r>
          </a:p>
        </p:txBody>
      </p:sp>
      <p:sp>
        <p:nvSpPr>
          <p:cNvPr id="4" name="Čuvar mesta za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67445C-DD5B-459E-BCAC-A8671F012926}" type="datetimeFigureOut">
              <a:rPr lang="sr-Latn-RS" smtClean="0"/>
              <a:t>11.1.2017</a:t>
            </a:fld>
            <a:endParaRPr lang="sr-Latn-RS"/>
          </a:p>
        </p:txBody>
      </p:sp>
      <p:sp>
        <p:nvSpPr>
          <p:cNvPr id="5" name="Čuvar mesta za podnožj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r-Latn-RS"/>
          </a:p>
        </p:txBody>
      </p:sp>
      <p:sp>
        <p:nvSpPr>
          <p:cNvPr id="6" name="Čuvar mesta za broj slajd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7AEA06-49C7-4887-8C60-A1660BE83DC1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26948098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aleksandar.kartelj@gmail.com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az-Cyrl-AZ" dirty="0">
                <a:latin typeface="Arial" charset="0"/>
              </a:rPr>
              <a:t>Оперативни системи </a:t>
            </a:r>
            <a:r>
              <a:rPr lang="sr-Latn-RS" dirty="0">
                <a:latin typeface="Arial" charset="0"/>
              </a:rPr>
              <a:t/>
            </a:r>
            <a:br>
              <a:rPr lang="sr-Latn-RS" dirty="0">
                <a:latin typeface="Arial" charset="0"/>
              </a:rPr>
            </a:br>
            <a:r>
              <a:rPr lang="az-Cyrl-AZ" dirty="0">
                <a:latin typeface="Arial" charset="0"/>
              </a:rPr>
              <a:t>и рачунарске мреже </a:t>
            </a:r>
            <a:r>
              <a:rPr lang="sr-Latn-RS">
                <a:latin typeface="Arial" charset="0"/>
              </a:rPr>
              <a:t/>
            </a:r>
            <a:br>
              <a:rPr lang="sr-Latn-RS">
                <a:latin typeface="Arial" charset="0"/>
              </a:rPr>
            </a:br>
            <a:endParaRPr lang="az-Cyrl-AZ" dirty="0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az-Cyrl-AZ" dirty="0">
                <a:latin typeface="Arial" charset="0"/>
              </a:rPr>
              <a:t>Александар Картељ</a:t>
            </a:r>
            <a:endParaRPr lang="en-US" dirty="0">
              <a:latin typeface="Arial" charset="0"/>
            </a:endParaRPr>
          </a:p>
          <a:p>
            <a:r>
              <a:rPr lang="sr-Latn-RS" dirty="0">
                <a:latin typeface="Arial" charset="0"/>
                <a:hlinkClick r:id="rId2"/>
              </a:rPr>
              <a:t>aleksandar.kartelj@gmail.com</a:t>
            </a:r>
          </a:p>
          <a:p>
            <a:r>
              <a:rPr lang="az-Cyrl-AZ" dirty="0">
                <a:latin typeface="Arial" charset="0"/>
              </a:rPr>
              <a:t>Рачунарска гимназија</a:t>
            </a:r>
            <a:endParaRPr lang="sr-Latn-RS" dirty="0">
              <a:latin typeface="Arial" charset="0"/>
            </a:endParaRPr>
          </a:p>
          <a:p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17657075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Фиксно партиционисање</a:t>
            </a:r>
            <a:endParaRPr lang="sr-Latn-R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Cyrl-RS" dirty="0" smtClean="0"/>
              <a:t>Меморија се дели на партиције (делове) фиксне величине</a:t>
            </a:r>
          </a:p>
          <a:p>
            <a:r>
              <a:rPr lang="sr-Cyrl-RS" dirty="0" smtClean="0"/>
              <a:t>Сваки процес чија величина мања или једнака величини партиције може да се учита у партицију</a:t>
            </a:r>
          </a:p>
          <a:p>
            <a:r>
              <a:rPr lang="sr-Cyrl-RS" dirty="0" smtClean="0"/>
              <a:t>Ако су све партиције пуне, а треба да се изврши неки процес, </a:t>
            </a:r>
            <a:br>
              <a:rPr lang="sr-Cyrl-RS" dirty="0" smtClean="0"/>
            </a:br>
            <a:r>
              <a:rPr lang="sr-Cyrl-RS" dirty="0" smtClean="0"/>
              <a:t>ОС избацује процес из неке пуне и убацује други процес</a:t>
            </a:r>
            <a:endParaRPr lang="en-US" dirty="0" smtClean="0"/>
          </a:p>
          <a:p>
            <a:r>
              <a:rPr lang="sr-Cyrl-RS" dirty="0" smtClean="0"/>
              <a:t>Постоје две врсте фиксног партиционисања:</a:t>
            </a:r>
          </a:p>
          <a:p>
            <a:pPr lvl="1"/>
            <a:r>
              <a:rPr lang="sr-Cyrl-RS" dirty="0" smtClean="0"/>
              <a:t>На партиције једнаке величине</a:t>
            </a:r>
          </a:p>
          <a:p>
            <a:pPr lvl="1"/>
            <a:r>
              <a:rPr lang="sr-Cyrl-RS" dirty="0" smtClean="0"/>
              <a:t>На паратиције различите величине (обично расту са фактором 2)</a:t>
            </a:r>
          </a:p>
        </p:txBody>
      </p:sp>
    </p:spTree>
    <p:extLst>
      <p:ext uri="{BB962C8B-B14F-4D97-AF65-F5344CB8AC3E}">
        <p14:creationId xmlns:p14="http://schemas.microsoft.com/office/powerpoint/2010/main" val="429320241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4406915" cy="1600200"/>
          </a:xfrm>
        </p:spPr>
        <p:txBody>
          <a:bodyPr>
            <a:noAutofit/>
          </a:bodyPr>
          <a:lstStyle/>
          <a:p>
            <a:r>
              <a:rPr lang="sr-Cyrl-RS" sz="3800" dirty="0" smtClean="0"/>
              <a:t>Фиксно партиционисање</a:t>
            </a:r>
            <a:r>
              <a:rPr lang="sr-Latn-RS" sz="3800" dirty="0" smtClean="0"/>
              <a:t> (2)</a:t>
            </a:r>
            <a:endParaRPr lang="sr-Latn-RS" sz="3800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55899" y="987425"/>
            <a:ext cx="3026777" cy="4873625"/>
          </a:xfrm>
        </p:spPr>
      </p:pic>
      <p:sp>
        <p:nvSpPr>
          <p:cNvPr id="5" name="Text Placeholder 4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5250294" cy="3811588"/>
          </a:xfrm>
        </p:spPr>
        <p:txBody>
          <a:bodyPr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sr-Cyrl-RS" sz="2000" dirty="0" smtClean="0"/>
              <a:t>Фиксно партиционисање је неефикасно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r-Cyrl-RS" sz="2000" dirty="0" smtClean="0"/>
              <a:t>Јавља се </a:t>
            </a:r>
            <a:r>
              <a:rPr lang="sr-Cyrl-RS" sz="2000" i="1" dirty="0" smtClean="0"/>
              <a:t>унутрашња фрагментација</a:t>
            </a:r>
            <a:endParaRPr lang="sr-Latn-RS" sz="2000" i="1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r-Cyrl-RS" sz="2000" dirty="0" smtClean="0"/>
              <a:t>Унутрашња фрагментација је простор који остаје неискоришћен у оквиру партиције, </a:t>
            </a:r>
            <a:br>
              <a:rPr lang="sr-Cyrl-RS" sz="2000" dirty="0" smtClean="0"/>
            </a:br>
            <a:r>
              <a:rPr lang="sr-Cyrl-RS" sz="2000" dirty="0" smtClean="0"/>
              <a:t>када је програм мањи од партиције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r-Cyrl-RS" sz="2000" dirty="0" smtClean="0"/>
              <a:t>У коју партицију бисте сместили програм:</a:t>
            </a:r>
          </a:p>
          <a:p>
            <a:pPr marL="457200" indent="-457200">
              <a:buFont typeface="+mj-lt"/>
              <a:buAutoNum type="arabicPeriod"/>
            </a:pPr>
            <a:r>
              <a:rPr lang="sr-Cyrl-RS" sz="2000" dirty="0" smtClean="0"/>
              <a:t>Када користите партиције исте величин</a:t>
            </a:r>
            <a:r>
              <a:rPr lang="sr-Latn-RS" sz="2000" dirty="0" smtClean="0"/>
              <a:t>e</a:t>
            </a:r>
            <a:r>
              <a:rPr lang="en-US" sz="2000" dirty="0" smtClean="0"/>
              <a:t>?</a:t>
            </a:r>
          </a:p>
          <a:p>
            <a:pPr marL="457200" indent="-457200">
              <a:buFont typeface="+mj-lt"/>
              <a:buAutoNum type="arabicPeriod"/>
            </a:pPr>
            <a:r>
              <a:rPr lang="sr-Cyrl-RS" sz="2000" dirty="0" smtClean="0"/>
              <a:t>Када су партиције различите величине</a:t>
            </a:r>
            <a:r>
              <a:rPr lang="en-US" sz="2000" dirty="0"/>
              <a:t>?</a:t>
            </a:r>
            <a:endParaRPr lang="sr-Cyrl-RS" sz="2000" dirty="0" smtClean="0"/>
          </a:p>
        </p:txBody>
      </p:sp>
    </p:spTree>
    <p:extLst>
      <p:ext uri="{BB962C8B-B14F-4D97-AF65-F5344CB8AC3E}">
        <p14:creationId xmlns:p14="http://schemas.microsoft.com/office/powerpoint/2010/main" val="422807293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Динамичко партиционисање</a:t>
            </a:r>
            <a:endParaRPr lang="sr-Latn-R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r-Cyrl-RS" dirty="0" smtClean="0"/>
              <a:t>Партиције су променљиве величине</a:t>
            </a:r>
          </a:p>
          <a:p>
            <a:r>
              <a:rPr lang="sr-Cyrl-RS" dirty="0" smtClean="0"/>
              <a:t>Када се процес учита у меморију, </a:t>
            </a:r>
            <a:br>
              <a:rPr lang="sr-Cyrl-RS" dirty="0" smtClean="0"/>
            </a:br>
            <a:r>
              <a:rPr lang="sr-Cyrl-RS" dirty="0" smtClean="0"/>
              <a:t>додељује му се тачно колико му треба</a:t>
            </a:r>
          </a:p>
          <a:p>
            <a:r>
              <a:rPr lang="sr-Cyrl-RS" dirty="0" smtClean="0"/>
              <a:t>Међутим, како пролази време, процеси се избацују из меморије</a:t>
            </a:r>
            <a:br>
              <a:rPr lang="sr-Cyrl-RS" dirty="0" smtClean="0"/>
            </a:br>
            <a:r>
              <a:rPr lang="sr-Cyrl-RS" dirty="0" smtClean="0"/>
              <a:t>и на тај начин остављају </a:t>
            </a:r>
            <a:r>
              <a:rPr lang="sr-Cyrl-RS" i="1" dirty="0" smtClean="0"/>
              <a:t>рупе – </a:t>
            </a:r>
            <a:r>
              <a:rPr lang="sr-Cyrl-RS" dirty="0" smtClean="0"/>
              <a:t>зашто је ово проблем</a:t>
            </a:r>
            <a:r>
              <a:rPr lang="en-US" dirty="0"/>
              <a:t>?</a:t>
            </a:r>
            <a:endParaRPr lang="sr-Cyrl-RS" i="1" dirty="0" smtClean="0"/>
          </a:p>
          <a:p>
            <a:r>
              <a:rPr lang="sr-Cyrl-RS" dirty="0" smtClean="0"/>
              <a:t>Овај процес се назива </a:t>
            </a:r>
            <a:r>
              <a:rPr lang="sr-Cyrl-RS" i="1" dirty="0" smtClean="0"/>
              <a:t>спољашња фрагментација меморије</a:t>
            </a:r>
          </a:p>
          <a:p>
            <a:r>
              <a:rPr lang="sr-Cyrl-RS" dirty="0" smtClean="0"/>
              <a:t>Спољашња фрагментације се превазилази сажимањем</a:t>
            </a:r>
          </a:p>
          <a:p>
            <a:pPr lvl="1"/>
            <a:r>
              <a:rPr lang="sr-Cyrl-RS" dirty="0" smtClean="0"/>
              <a:t>Повремено померање делова меморије како би се од више мањих рупа направила једна довољно велика да у њу стане нови процес</a:t>
            </a:r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74581929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Ефекат динамичког партиционисања</a:t>
            </a:r>
            <a:endParaRPr lang="sr-Latn-R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317072" y="1296258"/>
            <a:ext cx="5943599" cy="54794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951500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Динамичко партиционисање</a:t>
            </a:r>
            <a:r>
              <a:rPr lang="sr-Latn-RS" dirty="0" smtClean="0"/>
              <a:t> (2)</a:t>
            </a:r>
            <a:endParaRPr lang="sr-Latn-R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Cyrl-RS" dirty="0" smtClean="0"/>
              <a:t>Алгоритам убацивања програма:</a:t>
            </a:r>
          </a:p>
          <a:p>
            <a:pPr marL="914400" lvl="1" indent="-457200">
              <a:buFont typeface="+mj-lt"/>
              <a:buAutoNum type="arabicPeriod"/>
            </a:pPr>
            <a:r>
              <a:rPr lang="sr-Cyrl-RS" dirty="0" smtClean="0"/>
              <a:t>Најбољи одговарајући</a:t>
            </a:r>
          </a:p>
          <a:p>
            <a:pPr lvl="2"/>
            <a:r>
              <a:rPr lang="sr-Cyrl-RS" dirty="0" smtClean="0"/>
              <a:t>Бира партицију која му је најближа по димензијама</a:t>
            </a:r>
          </a:p>
          <a:p>
            <a:pPr marL="914400" lvl="1" indent="-457200">
              <a:buFont typeface="+mj-lt"/>
              <a:buAutoNum type="arabicPeriod"/>
            </a:pPr>
            <a:r>
              <a:rPr lang="sr-Cyrl-RS" dirty="0" smtClean="0"/>
              <a:t>Први одговарајући</a:t>
            </a:r>
          </a:p>
          <a:p>
            <a:pPr lvl="2"/>
            <a:r>
              <a:rPr lang="sr-Cyrl-RS" dirty="0" smtClean="0"/>
              <a:t>Бира прву која је довољно велика</a:t>
            </a:r>
          </a:p>
          <a:p>
            <a:pPr marL="914400" lvl="1" indent="-457200">
              <a:buFont typeface="+mj-lt"/>
              <a:buAutoNum type="arabicPeriod"/>
            </a:pPr>
            <a:r>
              <a:rPr lang="sr-Cyrl-RS" dirty="0" smtClean="0"/>
              <a:t>Следећи одговарајући</a:t>
            </a:r>
          </a:p>
          <a:p>
            <a:pPr lvl="2"/>
            <a:r>
              <a:rPr lang="sr-Cyrl-RS" dirty="0" smtClean="0"/>
              <a:t>Као први одговарајући, само почиње тражење од места последњег убацивања</a:t>
            </a:r>
          </a:p>
          <a:p>
            <a:r>
              <a:rPr lang="sr-Cyrl-RS" dirty="0" smtClean="0"/>
              <a:t>Који је најгори од ових, шта мислите</a:t>
            </a:r>
            <a:r>
              <a:rPr lang="en-US" dirty="0" smtClean="0"/>
              <a:t>?</a:t>
            </a:r>
          </a:p>
          <a:p>
            <a:pPr lvl="1"/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128781140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Динамичко партиционисање</a:t>
            </a:r>
            <a:r>
              <a:rPr lang="sr-Latn-RS" dirty="0" smtClean="0"/>
              <a:t> (2)</a:t>
            </a:r>
            <a:endParaRPr lang="sr-Latn-R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r-Cyrl-RS" dirty="0" smtClean="0"/>
              <a:t>Алгоритам убацивања програма:</a:t>
            </a:r>
          </a:p>
          <a:p>
            <a:pPr marL="914400" lvl="1" indent="-457200">
              <a:buFont typeface="+mj-lt"/>
              <a:buAutoNum type="arabicPeriod"/>
            </a:pPr>
            <a:r>
              <a:rPr lang="sr-Cyrl-RS" dirty="0" smtClean="0"/>
              <a:t>Најбољи одговарајући</a:t>
            </a:r>
          </a:p>
          <a:p>
            <a:pPr lvl="2"/>
            <a:r>
              <a:rPr lang="sr-Cyrl-RS" dirty="0" smtClean="0"/>
              <a:t>Бира партицију која му је најближа по димензијама</a:t>
            </a:r>
          </a:p>
          <a:p>
            <a:pPr marL="914400" lvl="1" indent="-457200">
              <a:buFont typeface="+mj-lt"/>
              <a:buAutoNum type="arabicPeriod"/>
            </a:pPr>
            <a:r>
              <a:rPr lang="sr-Cyrl-RS" dirty="0" smtClean="0"/>
              <a:t>Први одговарајући</a:t>
            </a:r>
          </a:p>
          <a:p>
            <a:pPr lvl="2"/>
            <a:r>
              <a:rPr lang="sr-Cyrl-RS" dirty="0" smtClean="0"/>
              <a:t>Бира прву која је довољно велика</a:t>
            </a:r>
          </a:p>
          <a:p>
            <a:pPr marL="914400" lvl="1" indent="-457200">
              <a:buFont typeface="+mj-lt"/>
              <a:buAutoNum type="arabicPeriod"/>
            </a:pPr>
            <a:r>
              <a:rPr lang="sr-Cyrl-RS" dirty="0" smtClean="0"/>
              <a:t>Следећи одговарајући</a:t>
            </a:r>
          </a:p>
          <a:p>
            <a:pPr lvl="2"/>
            <a:r>
              <a:rPr lang="sr-Cyrl-RS" dirty="0" smtClean="0"/>
              <a:t>Као први одговарајући, само почиње тражење од места последњег убацивања</a:t>
            </a:r>
          </a:p>
          <a:p>
            <a:r>
              <a:rPr lang="sr-Cyrl-RS" dirty="0" smtClean="0"/>
              <a:t>Који је најгори од ових, шта мислите</a:t>
            </a:r>
            <a:r>
              <a:rPr lang="en-US" dirty="0" smtClean="0"/>
              <a:t>?</a:t>
            </a:r>
          </a:p>
          <a:p>
            <a:pPr lvl="1"/>
            <a:r>
              <a:rPr lang="sr-Cyrl-RS" dirty="0" smtClean="0"/>
              <a:t>Најгори је „најбољи одговарајући“, зато што изазива спољашњу фрагментацију са најмањим рупама, које се после не могу искористи </a:t>
            </a:r>
            <a:br>
              <a:rPr lang="sr-Cyrl-RS" dirty="0" smtClean="0"/>
            </a:br>
            <a:r>
              <a:rPr lang="sr-Cyrl-RS" dirty="0" smtClean="0"/>
              <a:t>ни за шта</a:t>
            </a:r>
          </a:p>
          <a:p>
            <a:pPr lvl="1"/>
            <a:r>
              <a:rPr lang="sr-Cyrl-RS" dirty="0" smtClean="0"/>
              <a:t>Друга два алгоритма су слична, али је први одговарајући најефикаснији...</a:t>
            </a:r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364898428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Партнерски систем</a:t>
            </a:r>
            <a:endParaRPr lang="sr-Latn-R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Cyrl-RS" dirty="0" smtClean="0"/>
              <a:t>Блокови меморије су степени двојке, нпр. од </a:t>
            </a:r>
            <a:r>
              <a:rPr lang="sr-Latn-RS" dirty="0" smtClean="0"/>
              <a:t>64K </a:t>
            </a:r>
            <a:r>
              <a:rPr lang="sr-Cyrl-RS" dirty="0" smtClean="0"/>
              <a:t>до </a:t>
            </a:r>
            <a:r>
              <a:rPr lang="sr-Latn-RS" dirty="0" smtClean="0"/>
              <a:t>1MB</a:t>
            </a:r>
          </a:p>
          <a:p>
            <a:r>
              <a:rPr lang="sr-Cyrl-RS" dirty="0" smtClean="0"/>
              <a:t>На почетку, све је један велики простор од 1</a:t>
            </a:r>
            <a:r>
              <a:rPr lang="sr-Latn-RS" dirty="0" smtClean="0"/>
              <a:t>MB</a:t>
            </a:r>
          </a:p>
          <a:p>
            <a:r>
              <a:rPr lang="sr-Cyrl-RS" dirty="0" smtClean="0"/>
              <a:t>Ако јави захтев од нпр. 100</a:t>
            </a:r>
            <a:r>
              <a:rPr lang="sr-Latn-RS" dirty="0" smtClean="0"/>
              <a:t>K, </a:t>
            </a:r>
            <a:r>
              <a:rPr lang="sr-Cyrl-RS" dirty="0" smtClean="0"/>
              <a:t>простор се преполовљава, све док се не дође до величина која је тек мало већа од 100</a:t>
            </a:r>
            <a:r>
              <a:rPr lang="sr-Latn-RS" dirty="0" smtClean="0"/>
              <a:t>K, </a:t>
            </a:r>
            <a:r>
              <a:rPr lang="sr-Cyrl-RS" dirty="0" smtClean="0"/>
              <a:t>тј. до 128</a:t>
            </a:r>
            <a:r>
              <a:rPr lang="sr-Latn-RS" dirty="0" smtClean="0"/>
              <a:t>K</a:t>
            </a:r>
          </a:p>
          <a:p>
            <a:r>
              <a:rPr lang="sr-Cyrl-RS" dirty="0" smtClean="0"/>
              <a:t>За сваки следећи захтев се ради слично:	</a:t>
            </a:r>
          </a:p>
          <a:p>
            <a:pPr lvl="1"/>
            <a:r>
              <a:rPr lang="sr-Cyrl-RS" dirty="0" smtClean="0"/>
              <a:t>Ако постоји слободан регион који је „најбољи одговарајући“, искористи га</a:t>
            </a:r>
          </a:p>
          <a:p>
            <a:pPr lvl="1"/>
            <a:r>
              <a:rPr lang="sr-Cyrl-RS" dirty="0" smtClean="0"/>
              <a:t>У супротном дели неки већи регион на два дела све док не добије „најбољи одговарајући“</a:t>
            </a:r>
          </a:p>
          <a:p>
            <a:r>
              <a:rPr lang="sr-Cyrl-RS" smtClean="0"/>
              <a:t>Демонстрација је на следећем слајду</a:t>
            </a:r>
            <a:endParaRPr lang="sr-Cyrl-RS" dirty="0" smtClean="0"/>
          </a:p>
          <a:p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283550123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Партнерски систем (2)</a:t>
            </a:r>
            <a:endParaRPr lang="sr-Latn-R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8586" y="1611559"/>
            <a:ext cx="7852367" cy="4766870"/>
          </a:xfrm>
        </p:spPr>
      </p:pic>
    </p:spTree>
    <p:extLst>
      <p:ext uri="{BB962C8B-B14F-4D97-AF65-F5344CB8AC3E}">
        <p14:creationId xmlns:p14="http://schemas.microsoft.com/office/powerpoint/2010/main" val="175775638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Страничење</a:t>
            </a:r>
            <a:endParaRPr lang="sr-Latn-R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Cyrl-RS" dirty="0" smtClean="0"/>
              <a:t>Главна меморија издељена на једнаке делове фиксне величине</a:t>
            </a:r>
          </a:p>
          <a:p>
            <a:pPr lvl="1"/>
            <a:r>
              <a:rPr lang="sr-Cyrl-RS" dirty="0" smtClean="0"/>
              <a:t>Ти делови су релативно мали, нпр. 4</a:t>
            </a:r>
            <a:r>
              <a:rPr lang="sr-Latn-RS" dirty="0" smtClean="0"/>
              <a:t>KB </a:t>
            </a:r>
            <a:r>
              <a:rPr lang="sr-Cyrl-RS" dirty="0" smtClean="0"/>
              <a:t>и називају се оквири</a:t>
            </a:r>
          </a:p>
          <a:p>
            <a:r>
              <a:rPr lang="sr-Cyrl-RS" dirty="0" smtClean="0"/>
              <a:t>Меморија потребна процесу се такође издели на такве делове</a:t>
            </a:r>
          </a:p>
          <a:p>
            <a:pPr lvl="1"/>
            <a:r>
              <a:rPr lang="sr-Cyrl-RS" dirty="0" smtClean="0"/>
              <a:t>Делови су исте величине као и оквири и називају се странице</a:t>
            </a:r>
          </a:p>
          <a:p>
            <a:r>
              <a:rPr lang="sr-Cyrl-RS" dirty="0" smtClean="0"/>
              <a:t>Надаље, када се процес учитава:</a:t>
            </a:r>
          </a:p>
          <a:p>
            <a:pPr lvl="1"/>
            <a:r>
              <a:rPr lang="sr-Cyrl-RS" dirty="0" smtClean="0"/>
              <a:t>За сваку његову страницу се проналази одговарајући оквир</a:t>
            </a:r>
          </a:p>
          <a:p>
            <a:pPr lvl="1"/>
            <a:r>
              <a:rPr lang="sr-Cyrl-RS" dirty="0" smtClean="0"/>
              <a:t>Информације о вези оквира и страница чува тзв. </a:t>
            </a:r>
            <a:r>
              <a:rPr lang="sr-Cyrl-RS" u="sng" dirty="0" smtClean="0"/>
              <a:t>Табела </a:t>
            </a:r>
            <a:r>
              <a:rPr lang="sr-Cyrl-RS" u="sng" dirty="0" smtClean="0"/>
              <a:t>страница</a:t>
            </a:r>
          </a:p>
          <a:p>
            <a:pPr marL="0" indent="0">
              <a:buNone/>
            </a:pPr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415841782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Пример страничења</a:t>
            </a:r>
            <a:endParaRPr lang="sr-Latn-R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60385" y="1825625"/>
            <a:ext cx="10515600" cy="4351338"/>
          </a:xfrm>
        </p:spPr>
        <p:txBody>
          <a:bodyPr/>
          <a:lstStyle/>
          <a:p>
            <a:r>
              <a:rPr lang="sr-Cyrl-RS" dirty="0" smtClean="0"/>
              <a:t>Сценарио:</a:t>
            </a:r>
          </a:p>
          <a:p>
            <a:pPr lvl="1"/>
            <a:r>
              <a:rPr lang="sr-Cyrl-RS" dirty="0" smtClean="0"/>
              <a:t>Процес А тражи 4 странице и добија их</a:t>
            </a:r>
          </a:p>
          <a:p>
            <a:pPr lvl="1"/>
            <a:r>
              <a:rPr lang="sr-Cyrl-RS" dirty="0" smtClean="0"/>
              <a:t>Процес </a:t>
            </a:r>
            <a:r>
              <a:rPr lang="sr-Latn-RS" dirty="0" smtClean="0"/>
              <a:t>B </a:t>
            </a:r>
            <a:r>
              <a:rPr lang="sr-Cyrl-RS" dirty="0" smtClean="0"/>
              <a:t>тражи 3 и добија их (оквири 4,5,6)</a:t>
            </a:r>
          </a:p>
          <a:p>
            <a:pPr lvl="1"/>
            <a:r>
              <a:rPr lang="sr-Cyrl-RS" dirty="0" smtClean="0"/>
              <a:t>Процес </a:t>
            </a:r>
            <a:r>
              <a:rPr lang="sr-Latn-RS" dirty="0" smtClean="0"/>
              <a:t>C </a:t>
            </a:r>
            <a:r>
              <a:rPr lang="sr-Cyrl-RS" dirty="0" smtClean="0"/>
              <a:t>тражи 4 странице, добија их</a:t>
            </a:r>
          </a:p>
          <a:p>
            <a:pPr lvl="1"/>
            <a:r>
              <a:rPr lang="sr-Cyrl-RS" dirty="0" smtClean="0"/>
              <a:t>У међувремену процес </a:t>
            </a:r>
            <a:r>
              <a:rPr lang="sr-Latn-RS" dirty="0" smtClean="0"/>
              <a:t>B </a:t>
            </a:r>
            <a:r>
              <a:rPr lang="sr-Cyrl-RS" dirty="0" smtClean="0"/>
              <a:t>завршава </a:t>
            </a:r>
          </a:p>
          <a:p>
            <a:pPr lvl="2"/>
            <a:r>
              <a:rPr lang="sr-Cyrl-RS" dirty="0" smtClean="0"/>
              <a:t>Притом оставља „рупу“ на оквирима 4, 5 и 6</a:t>
            </a:r>
          </a:p>
          <a:p>
            <a:pPr lvl="1"/>
            <a:r>
              <a:rPr lang="sr-Cyrl-RS" dirty="0" smtClean="0"/>
              <a:t>У међувремену стиже захтев процеса </a:t>
            </a:r>
            <a:r>
              <a:rPr lang="sr-Latn-RS" dirty="0" smtClean="0"/>
              <a:t>D</a:t>
            </a:r>
          </a:p>
          <a:p>
            <a:pPr lvl="2"/>
            <a:r>
              <a:rPr lang="sr-Cyrl-RS" dirty="0" smtClean="0"/>
              <a:t>Он тражи 5 оквира и добија их, </a:t>
            </a:r>
            <a:br>
              <a:rPr lang="sr-Cyrl-RS" dirty="0" smtClean="0"/>
            </a:br>
            <a:r>
              <a:rPr lang="sr-Cyrl-RS" dirty="0" smtClean="0"/>
              <a:t>само они сада нису узастопни</a:t>
            </a:r>
          </a:p>
          <a:p>
            <a:pPr lvl="2"/>
            <a:r>
              <a:rPr lang="sr-Cyrl-RS" dirty="0" smtClean="0"/>
              <a:t>Додељују се оквири 4, 5, 6, 11 и 12</a:t>
            </a:r>
          </a:p>
          <a:p>
            <a:pPr lvl="1"/>
            <a:endParaRPr lang="sr-Cyrl-RS" dirty="0" smtClean="0"/>
          </a:p>
          <a:p>
            <a:pPr lvl="1"/>
            <a:endParaRPr lang="sr-Latn-RS" dirty="0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520132" y="766763"/>
            <a:ext cx="4419600" cy="541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Rectangle 6"/>
          <p:cNvSpPr/>
          <p:nvPr/>
        </p:nvSpPr>
        <p:spPr>
          <a:xfrm>
            <a:off x="8044132" y="1300163"/>
            <a:ext cx="2286000" cy="3048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NZ" smtClean="0">
                <a:solidFill>
                  <a:schemeClr val="tx1"/>
                </a:solidFill>
              </a:rPr>
              <a:t>A.0</a:t>
            </a:r>
            <a:endParaRPr lang="en-NZ" dirty="0">
              <a:solidFill>
                <a:schemeClr val="tx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8044132" y="1604963"/>
            <a:ext cx="2286000" cy="3048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NZ" smtClean="0">
                <a:solidFill>
                  <a:schemeClr val="tx1"/>
                </a:solidFill>
              </a:rPr>
              <a:t>A.1</a:t>
            </a:r>
            <a:endParaRPr lang="en-NZ" dirty="0">
              <a:solidFill>
                <a:schemeClr val="tx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8044132" y="1909763"/>
            <a:ext cx="2286000" cy="3048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NZ" smtClean="0">
                <a:solidFill>
                  <a:schemeClr val="tx1"/>
                </a:solidFill>
              </a:rPr>
              <a:t>A.2</a:t>
            </a:r>
            <a:endParaRPr lang="en-NZ" dirty="0">
              <a:solidFill>
                <a:schemeClr val="tx1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8044132" y="2214563"/>
            <a:ext cx="2286000" cy="3048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NZ" smtClean="0">
                <a:solidFill>
                  <a:schemeClr val="tx1"/>
                </a:solidFill>
              </a:rPr>
              <a:t>A.3</a:t>
            </a:r>
            <a:endParaRPr lang="en-NZ" dirty="0">
              <a:solidFill>
                <a:schemeClr val="tx1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8044132" y="2519363"/>
            <a:ext cx="2286000" cy="3048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NZ" dirty="0" smtClean="0">
                <a:solidFill>
                  <a:schemeClr val="tx1"/>
                </a:solidFill>
              </a:rPr>
              <a:t>B.0</a:t>
            </a:r>
            <a:endParaRPr lang="en-NZ" dirty="0">
              <a:solidFill>
                <a:schemeClr val="tx1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8044132" y="2824163"/>
            <a:ext cx="2286000" cy="3048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NZ" dirty="0" smtClean="0">
                <a:solidFill>
                  <a:schemeClr val="tx1"/>
                </a:solidFill>
              </a:rPr>
              <a:t>B.1</a:t>
            </a:r>
            <a:endParaRPr lang="en-NZ" dirty="0">
              <a:solidFill>
                <a:schemeClr val="tx1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8044132" y="3128963"/>
            <a:ext cx="2286000" cy="3048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NZ" dirty="0" smtClean="0">
                <a:solidFill>
                  <a:schemeClr val="tx1"/>
                </a:solidFill>
              </a:rPr>
              <a:t>B.2</a:t>
            </a:r>
            <a:endParaRPr lang="en-NZ" dirty="0">
              <a:solidFill>
                <a:schemeClr val="tx1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8044132" y="3473519"/>
            <a:ext cx="2286000" cy="30480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NZ" dirty="0" smtClean="0">
                <a:solidFill>
                  <a:schemeClr val="tx1"/>
                </a:solidFill>
              </a:rPr>
              <a:t>C.0</a:t>
            </a:r>
            <a:endParaRPr lang="en-NZ" dirty="0">
              <a:solidFill>
                <a:schemeClr val="tx1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8044132" y="3778319"/>
            <a:ext cx="2286000" cy="30480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NZ" dirty="0" smtClean="0">
                <a:solidFill>
                  <a:schemeClr val="tx1"/>
                </a:solidFill>
              </a:rPr>
              <a:t>C.1</a:t>
            </a:r>
            <a:endParaRPr lang="en-NZ" dirty="0">
              <a:solidFill>
                <a:schemeClr val="tx1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8044132" y="4083119"/>
            <a:ext cx="2286000" cy="30480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NZ" dirty="0" smtClean="0">
                <a:solidFill>
                  <a:schemeClr val="tx1"/>
                </a:solidFill>
              </a:rPr>
              <a:t>C.2</a:t>
            </a:r>
            <a:endParaRPr lang="en-NZ" dirty="0">
              <a:solidFill>
                <a:schemeClr val="tx1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8044132" y="4387919"/>
            <a:ext cx="2286000" cy="30480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NZ" dirty="0" smtClean="0">
                <a:solidFill>
                  <a:schemeClr val="tx1"/>
                </a:solidFill>
              </a:rPr>
              <a:t>C.3</a:t>
            </a:r>
            <a:endParaRPr lang="en-NZ" dirty="0">
              <a:solidFill>
                <a:schemeClr val="tx1"/>
              </a:solidFill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8044132" y="2519363"/>
            <a:ext cx="2286000" cy="30480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NZ" dirty="0" smtClean="0">
                <a:solidFill>
                  <a:schemeClr val="tx1"/>
                </a:solidFill>
              </a:rPr>
              <a:t>D.0</a:t>
            </a:r>
            <a:endParaRPr lang="en-NZ" dirty="0">
              <a:solidFill>
                <a:schemeClr val="tx1"/>
              </a:solidFill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8044132" y="2824163"/>
            <a:ext cx="2286000" cy="30480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NZ" dirty="0" smtClean="0">
                <a:solidFill>
                  <a:schemeClr val="tx1"/>
                </a:solidFill>
              </a:rPr>
              <a:t>D.1</a:t>
            </a:r>
            <a:endParaRPr lang="en-NZ" dirty="0">
              <a:solidFill>
                <a:schemeClr val="tx1"/>
              </a:solidFill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8044132" y="3128963"/>
            <a:ext cx="2286000" cy="30480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NZ" dirty="0" smtClean="0">
                <a:solidFill>
                  <a:schemeClr val="tx1"/>
                </a:solidFill>
              </a:rPr>
              <a:t>D.2</a:t>
            </a:r>
            <a:endParaRPr lang="en-NZ" dirty="0">
              <a:solidFill>
                <a:schemeClr val="tx1"/>
              </a:solidFill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8044132" y="4729163"/>
            <a:ext cx="2286000" cy="30480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NZ" dirty="0" smtClean="0">
                <a:solidFill>
                  <a:schemeClr val="tx1"/>
                </a:solidFill>
              </a:rPr>
              <a:t>D.3</a:t>
            </a:r>
            <a:endParaRPr lang="en-NZ" dirty="0">
              <a:solidFill>
                <a:schemeClr val="tx1"/>
              </a:solidFill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8044132" y="5033963"/>
            <a:ext cx="2286000" cy="30480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NZ" dirty="0" smtClean="0">
                <a:solidFill>
                  <a:schemeClr val="tx1"/>
                </a:solidFill>
              </a:rPr>
              <a:t>D.4</a:t>
            </a:r>
            <a:endParaRPr lang="en-NZ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359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500"/>
                            </p:stCondLst>
                            <p:childTnLst>
                              <p:par>
                                <p:cTn id="31" presetID="2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1000"/>
                            </p:stCondLst>
                            <p:childTnLst>
                              <p:par>
                                <p:cTn id="36" presetID="2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500"/>
                            </p:stCondLst>
                            <p:childTnLst>
                              <p:par>
                                <p:cTn id="41" presetID="2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2000"/>
                            </p:stCondLst>
                            <p:childTnLst>
                              <p:par>
                                <p:cTn id="46" presetID="2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2500"/>
                            </p:stCondLst>
                            <p:childTnLst>
                              <p:par>
                                <p:cTn id="51" presetID="2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3000"/>
                            </p:stCondLst>
                            <p:childTnLst>
                              <p:par>
                                <p:cTn id="56" presetID="2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" presetClass="exit" presetSubtype="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3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2" presetClass="exit" presetSubtype="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7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2" presetClass="exit" presetSubtype="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71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500"/>
                            </p:stCondLst>
                            <p:childTnLst>
                              <p:par>
                                <p:cTn id="81" presetID="2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1000"/>
                            </p:stCondLst>
                            <p:childTnLst>
                              <p:par>
                                <p:cTn id="86" presetID="2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1500"/>
                            </p:stCondLst>
                            <p:childTnLst>
                              <p:par>
                                <p:cTn id="91" presetID="2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0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0" grpId="0" animBg="1"/>
      <p:bldP spid="11" grpId="0" animBg="1"/>
      <p:bldP spid="11" grpId="1" animBg="1"/>
      <p:bldP spid="12" grpId="0" animBg="1"/>
      <p:bldP spid="12" grpId="1" animBg="1"/>
      <p:bldP spid="13" grpId="0" animBg="1"/>
      <p:bldP spid="13" grpId="1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Меморија</a:t>
            </a:r>
            <a:endParaRPr lang="sr-Latn-R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721196" cy="4351338"/>
          </a:xfrm>
        </p:spPr>
        <p:txBody>
          <a:bodyPr/>
          <a:lstStyle/>
          <a:p>
            <a:r>
              <a:rPr lang="sr-Cyrl-RS" dirty="0" smtClean="0"/>
              <a:t>Један од основних ресурса рачунарског система</a:t>
            </a:r>
          </a:p>
          <a:p>
            <a:r>
              <a:rPr lang="sr-Cyrl-RS" dirty="0" smtClean="0"/>
              <a:t>Било који физички уређај који привремено или трајно чува податке</a:t>
            </a:r>
          </a:p>
          <a:p>
            <a:pPr lvl="1"/>
            <a:r>
              <a:rPr lang="sr-Cyrl-RS" dirty="0" smtClean="0"/>
              <a:t>Регистри</a:t>
            </a:r>
          </a:p>
          <a:p>
            <a:pPr lvl="1"/>
            <a:r>
              <a:rPr lang="sr-Cyrl-RS" dirty="0" smtClean="0"/>
              <a:t>Кеш меморија</a:t>
            </a:r>
          </a:p>
          <a:p>
            <a:pPr lvl="1"/>
            <a:r>
              <a:rPr lang="sr-Cyrl-RS" dirty="0" smtClean="0"/>
              <a:t>Примарна меморија</a:t>
            </a:r>
          </a:p>
          <a:p>
            <a:pPr lvl="1"/>
            <a:r>
              <a:rPr lang="sr-Cyrl-RS" dirty="0" smtClean="0"/>
              <a:t>Секундарна меморија</a:t>
            </a:r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298197985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Табела страница</a:t>
            </a:r>
            <a:endParaRPr lang="sr-Latn-R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Cyrl-RS" dirty="0" smtClean="0"/>
              <a:t>Сваки процес памти табелу страница, </a:t>
            </a:r>
            <a:br>
              <a:rPr lang="sr-Cyrl-RS" dirty="0" smtClean="0"/>
            </a:br>
            <a:r>
              <a:rPr lang="sr-Cyrl-RS" dirty="0" smtClean="0"/>
              <a:t>односно списак додељених оквира</a:t>
            </a:r>
          </a:p>
          <a:p>
            <a:r>
              <a:rPr lang="sr-Cyrl-RS" dirty="0" smtClean="0"/>
              <a:t>Постоји посебна табела слободних оквира на нивоу ОС-а</a:t>
            </a:r>
          </a:p>
          <a:p>
            <a:endParaRPr lang="sr-Latn-R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1591" y="3593344"/>
            <a:ext cx="7791858" cy="17651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5394852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Страничење - карактеристике</a:t>
            </a:r>
            <a:endParaRPr lang="sr-Latn-R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Cyrl-RS" dirty="0"/>
              <a:t>Страничење елиминише проблем спољне </a:t>
            </a:r>
            <a:r>
              <a:rPr lang="sr-Cyrl-RS" dirty="0" smtClean="0"/>
              <a:t>фрагментације</a:t>
            </a:r>
          </a:p>
          <a:p>
            <a:pPr lvl="1"/>
            <a:r>
              <a:rPr lang="sr-Cyrl-RS" dirty="0" smtClean="0"/>
              <a:t>Сваки ослобођени оквир се може искористити, </a:t>
            </a:r>
            <a:br>
              <a:rPr lang="sr-Cyrl-RS" dirty="0" smtClean="0"/>
            </a:br>
            <a:r>
              <a:rPr lang="sr-Cyrl-RS" dirty="0" smtClean="0"/>
              <a:t>јер сви процеси користе страницу исте величине</a:t>
            </a:r>
            <a:endParaRPr lang="sr-Cyrl-RS" dirty="0"/>
          </a:p>
          <a:p>
            <a:r>
              <a:rPr lang="sr-Cyrl-RS" dirty="0" smtClean="0"/>
              <a:t>Такође </a:t>
            </a:r>
            <a:r>
              <a:rPr lang="sr-Cyrl-RS" dirty="0"/>
              <a:t>значајно умањује унутрашњу </a:t>
            </a:r>
            <a:r>
              <a:rPr lang="sr-Cyrl-RS" dirty="0" smtClean="0"/>
              <a:t>фрагментацију</a:t>
            </a:r>
            <a:endParaRPr lang="sr-Cyrl-RS" dirty="0"/>
          </a:p>
          <a:p>
            <a:pPr lvl="1"/>
            <a:r>
              <a:rPr lang="sr-Cyrl-RS" dirty="0" smtClean="0"/>
              <a:t>Може постојати део неискоришћеног заузетог простора </a:t>
            </a:r>
            <a:br>
              <a:rPr lang="sr-Cyrl-RS" dirty="0" smtClean="0"/>
            </a:br>
            <a:r>
              <a:rPr lang="sr-Cyrl-RS" dirty="0" smtClean="0"/>
              <a:t>само у последњој страници</a:t>
            </a:r>
          </a:p>
          <a:p>
            <a:r>
              <a:rPr lang="sr-Cyrl-RS" dirty="0" smtClean="0"/>
              <a:t>Шта су предности, а шта мане повећавања или смањивања величина страница односно оквира</a:t>
            </a:r>
            <a:r>
              <a:rPr lang="en-US" dirty="0"/>
              <a:t>?</a:t>
            </a:r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209220333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Сегментација</a:t>
            </a:r>
            <a:endParaRPr lang="sr-Latn-R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919604" cy="4351338"/>
          </a:xfrm>
        </p:spPr>
        <p:txBody>
          <a:bodyPr>
            <a:normAutofit fontScale="92500" lnSpcReduction="10000"/>
          </a:bodyPr>
          <a:lstStyle/>
          <a:p>
            <a:r>
              <a:rPr lang="sr-Cyrl-RS" dirty="0" smtClean="0"/>
              <a:t>Сваком процесу се додељују различити сегменти меморије</a:t>
            </a:r>
          </a:p>
          <a:p>
            <a:r>
              <a:rPr lang="sr-Cyrl-RS" dirty="0" smtClean="0"/>
              <a:t>Сваки такав сегмент припада одвојеном делу меморијског простора</a:t>
            </a:r>
          </a:p>
          <a:p>
            <a:r>
              <a:rPr lang="sr-Cyrl-RS" dirty="0" smtClean="0"/>
              <a:t>Стандардни сегменти су:</a:t>
            </a:r>
          </a:p>
          <a:p>
            <a:pPr lvl="1"/>
            <a:r>
              <a:rPr lang="sr-Cyrl-RS" dirty="0" smtClean="0"/>
              <a:t>Сегмент за код програма – инструкције програма</a:t>
            </a:r>
          </a:p>
          <a:p>
            <a:pPr lvl="1"/>
            <a:r>
              <a:rPr lang="sr-Cyrl-RS" dirty="0" smtClean="0"/>
              <a:t>Стек сегмент – подаци које користи програм</a:t>
            </a:r>
          </a:p>
          <a:p>
            <a:pPr lvl="1"/>
            <a:r>
              <a:rPr lang="sr-Cyrl-RS" dirty="0" smtClean="0"/>
              <a:t>Хип сегмент </a:t>
            </a:r>
            <a:r>
              <a:rPr lang="sr-Cyrl-RS" smtClean="0"/>
              <a:t>– подаци које користи програм</a:t>
            </a:r>
            <a:endParaRPr lang="sr-Cyrl-RS" dirty="0" smtClean="0"/>
          </a:p>
          <a:p>
            <a:pPr lvl="1"/>
            <a:r>
              <a:rPr lang="sr-Cyrl-RS" dirty="0" smtClean="0"/>
              <a:t>Сегмент за глобалне податке – дељен између више процеса</a:t>
            </a:r>
          </a:p>
          <a:p>
            <a:pPr lvl="1"/>
            <a:r>
              <a:rPr lang="sr-Cyrl-RS" dirty="0" smtClean="0"/>
              <a:t>Сегмент за библиотеке – такође дељен између више процеса</a:t>
            </a:r>
          </a:p>
          <a:p>
            <a:pPr lvl="1"/>
            <a:r>
              <a:rPr lang="sr-Cyrl-RS" dirty="0" smtClean="0"/>
              <a:t>Итд.</a:t>
            </a:r>
          </a:p>
          <a:p>
            <a:r>
              <a:rPr lang="sr-Cyrl-RS" dirty="0" smtClean="0"/>
              <a:t>Распоређивање слично као код партиционисања, </a:t>
            </a:r>
            <a:br>
              <a:rPr lang="sr-Cyrl-RS" dirty="0" smtClean="0"/>
            </a:br>
            <a:r>
              <a:rPr lang="sr-Cyrl-RS" dirty="0" smtClean="0"/>
              <a:t>само је овде ОС свестан логичке употребе меморије</a:t>
            </a:r>
          </a:p>
        </p:txBody>
      </p:sp>
    </p:spTree>
    <p:extLst>
      <p:ext uri="{BB962C8B-B14F-4D97-AF65-F5344CB8AC3E}">
        <p14:creationId xmlns:p14="http://schemas.microsoft.com/office/powerpoint/2010/main" val="18962118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Регистри</a:t>
            </a:r>
            <a:endParaRPr lang="sr-Latn-R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Cyrl-RS" dirty="0" smtClean="0"/>
              <a:t>Меморија уграђена у процесор</a:t>
            </a:r>
          </a:p>
          <a:p>
            <a:r>
              <a:rPr lang="sr-Cyrl-RS" dirty="0" smtClean="0"/>
              <a:t>Већ смо споменули неке регистре: </a:t>
            </a:r>
            <a:endParaRPr lang="sr-Latn-RS" dirty="0" smtClean="0"/>
          </a:p>
          <a:p>
            <a:pPr lvl="1"/>
            <a:r>
              <a:rPr lang="sr-Cyrl-RS" dirty="0"/>
              <a:t>А</a:t>
            </a:r>
            <a:r>
              <a:rPr lang="sr-Cyrl-RS" dirty="0" smtClean="0"/>
              <a:t>кумулатор (</a:t>
            </a:r>
            <a:r>
              <a:rPr lang="sr-Latn-RS" dirty="0" smtClean="0"/>
              <a:t>AC)</a:t>
            </a:r>
          </a:p>
          <a:p>
            <a:pPr lvl="1"/>
            <a:r>
              <a:rPr lang="sr-Cyrl-RS" dirty="0" smtClean="0"/>
              <a:t>Инструкциони регистар </a:t>
            </a:r>
            <a:r>
              <a:rPr lang="sr-Latn-RS" dirty="0" smtClean="0"/>
              <a:t>(IR)</a:t>
            </a:r>
          </a:p>
          <a:p>
            <a:pPr lvl="1"/>
            <a:r>
              <a:rPr lang="sr-Latn-RS" dirty="0" smtClean="0"/>
              <a:t>...</a:t>
            </a:r>
            <a:endParaRPr lang="sr-Cyrl-RS" dirty="0" smtClean="0"/>
          </a:p>
          <a:p>
            <a:r>
              <a:rPr lang="sr-Cyrl-RS" dirty="0" smtClean="0"/>
              <a:t>Ово је најбржа меморија</a:t>
            </a:r>
            <a:r>
              <a:rPr lang="sr-Latn-RS" dirty="0" smtClean="0"/>
              <a:t>, </a:t>
            </a:r>
            <a:r>
              <a:rPr lang="sr-Cyrl-RS" dirty="0" smtClean="0"/>
              <a:t>али је има јако мало, пар </a:t>
            </a:r>
            <a:r>
              <a:rPr lang="sr-Latn-RS" dirty="0" smtClean="0"/>
              <a:t>KB</a:t>
            </a:r>
            <a:endParaRPr lang="sr-Cyrl-RS" dirty="0" smtClean="0"/>
          </a:p>
          <a:p>
            <a:r>
              <a:rPr lang="sr-Cyrl-RS" dirty="0" smtClean="0"/>
              <a:t>А истовремено и најближа процесору (унутар њега)</a:t>
            </a:r>
          </a:p>
          <a:p>
            <a:r>
              <a:rPr lang="sr-Cyrl-RS" dirty="0" smtClean="0"/>
              <a:t>Стога је укупно време приступа јако кратко</a:t>
            </a:r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12871166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Кеш меморија</a:t>
            </a:r>
            <a:endParaRPr lang="sr-Latn-R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Cyrl-RS" dirty="0" smtClean="0"/>
              <a:t>Више меморије него што чине регистри</a:t>
            </a:r>
            <a:r>
              <a:rPr lang="sr-Latn-RS" dirty="0" smtClean="0"/>
              <a:t>, </a:t>
            </a:r>
            <a:r>
              <a:rPr lang="sr-Cyrl-RS" dirty="0" smtClean="0"/>
              <a:t>неколико </a:t>
            </a:r>
            <a:r>
              <a:rPr lang="sr-Latn-RS" dirty="0" smtClean="0"/>
              <a:t>MB</a:t>
            </a:r>
            <a:endParaRPr lang="sr-Cyrl-RS" dirty="0" smtClean="0"/>
          </a:p>
          <a:p>
            <a:r>
              <a:rPr lang="sr-Cyrl-RS" dirty="0" smtClean="0"/>
              <a:t>Међутим, нешто спорија је од регистарске меморије</a:t>
            </a:r>
          </a:p>
          <a:p>
            <a:r>
              <a:rPr lang="sr-Cyrl-RS" dirty="0" smtClean="0"/>
              <a:t>Служи да надомести велику разлику у брзинама између регистарске меморије и примарне меморије</a:t>
            </a:r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13333501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Примарна (унутрашња, главна) меморија</a:t>
            </a:r>
            <a:endParaRPr lang="sr-Latn-R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Cyrl-RS" dirty="0" smtClean="0"/>
              <a:t>Меморија која садржи инструкције и податке </a:t>
            </a:r>
            <a:br>
              <a:rPr lang="sr-Cyrl-RS" dirty="0" smtClean="0"/>
            </a:br>
            <a:r>
              <a:rPr lang="sr-Cyrl-RS" dirty="0" smtClean="0"/>
              <a:t>које оперативни систем тренутно користи</a:t>
            </a:r>
            <a:endParaRPr lang="sr-Latn-RS" dirty="0" smtClean="0"/>
          </a:p>
          <a:p>
            <a:r>
              <a:rPr lang="sr-Cyrl-RS" dirty="0" smtClean="0"/>
              <a:t>Спорија је од кеш меморије, али је има више, нпр. 8</a:t>
            </a:r>
            <a:r>
              <a:rPr lang="sr-Latn-RS" dirty="0" smtClean="0"/>
              <a:t>GB</a:t>
            </a:r>
            <a:endParaRPr lang="sr-Cyrl-RS" dirty="0" smtClean="0"/>
          </a:p>
          <a:p>
            <a:r>
              <a:rPr lang="sr-Cyrl-RS" dirty="0" smtClean="0"/>
              <a:t>Сачињена је махом из два типа меморија:</a:t>
            </a:r>
          </a:p>
          <a:p>
            <a:pPr lvl="1"/>
            <a:r>
              <a:rPr lang="sr-Latn-RS" dirty="0" smtClean="0"/>
              <a:t>RAM </a:t>
            </a:r>
            <a:r>
              <a:rPr lang="sr-Cyrl-RS" dirty="0" smtClean="0"/>
              <a:t>меморија – меморија са случајним приступом</a:t>
            </a:r>
          </a:p>
          <a:p>
            <a:pPr lvl="2"/>
            <a:r>
              <a:rPr lang="sr-Cyrl-RS" dirty="0" smtClean="0"/>
              <a:t>Ова меморија није доступна када је рачунар угашен, </a:t>
            </a:r>
            <a:br>
              <a:rPr lang="sr-Cyrl-RS" dirty="0" smtClean="0"/>
            </a:br>
            <a:r>
              <a:rPr lang="sr-Cyrl-RS" dirty="0" smtClean="0"/>
              <a:t>односно губи садржај приликом гашења</a:t>
            </a:r>
            <a:endParaRPr lang="sr-Latn-RS" dirty="0" smtClean="0"/>
          </a:p>
          <a:p>
            <a:pPr lvl="1"/>
            <a:r>
              <a:rPr lang="sr-Latn-RS" dirty="0" smtClean="0"/>
              <a:t>ROM </a:t>
            </a:r>
            <a:r>
              <a:rPr lang="sr-Cyrl-RS" dirty="0" smtClean="0"/>
              <a:t>меморија – меморија само за читање</a:t>
            </a:r>
          </a:p>
          <a:p>
            <a:pPr lvl="2"/>
            <a:r>
              <a:rPr lang="sr-Cyrl-RS" dirty="0" smtClean="0"/>
              <a:t>Ова меморија је доступна и када је рачунар угашен, </a:t>
            </a:r>
            <a:br>
              <a:rPr lang="sr-Cyrl-RS" dirty="0" smtClean="0"/>
            </a:br>
            <a:r>
              <a:rPr lang="sr-Cyrl-RS" dirty="0" smtClean="0"/>
              <a:t>обично се користи за подешавање </a:t>
            </a:r>
            <a:r>
              <a:rPr lang="sr-Latn-RS" dirty="0" smtClean="0"/>
              <a:t>BIOS-</a:t>
            </a:r>
            <a:r>
              <a:rPr lang="sr-Cyrl-RS" dirty="0" smtClean="0"/>
              <a:t>а</a:t>
            </a:r>
          </a:p>
          <a:p>
            <a:pPr marL="914400" lvl="2" indent="0">
              <a:buNone/>
            </a:pPr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21013965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Секундарна (спољашња) меморија</a:t>
            </a:r>
            <a:endParaRPr lang="sr-Latn-R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r-Cyrl-RS" dirty="0" smtClean="0"/>
              <a:t>Не губе садржај приликом гашења рачунара</a:t>
            </a:r>
          </a:p>
          <a:p>
            <a:r>
              <a:rPr lang="sr-Cyrl-RS" dirty="0" smtClean="0"/>
              <a:t>Намена им је да запамте податке</a:t>
            </a:r>
          </a:p>
          <a:p>
            <a:r>
              <a:rPr lang="sr-Cyrl-RS" dirty="0" smtClean="0"/>
              <a:t>Приликом рада рачунара, често се програми или подаци учитавају из секундарне меморије у примарну меморију</a:t>
            </a:r>
          </a:p>
          <a:p>
            <a:r>
              <a:rPr lang="sr-Cyrl-RS" dirty="0" smtClean="0"/>
              <a:t>Примери овакве меморије су:</a:t>
            </a:r>
          </a:p>
          <a:p>
            <a:pPr lvl="1"/>
            <a:r>
              <a:rPr lang="sr-Cyrl-RS" dirty="0" smtClean="0"/>
              <a:t>Хард диск</a:t>
            </a:r>
          </a:p>
          <a:p>
            <a:pPr lvl="1"/>
            <a:r>
              <a:rPr lang="sr-Latn-RS" dirty="0" smtClean="0"/>
              <a:t>CD-ROM</a:t>
            </a:r>
          </a:p>
          <a:p>
            <a:pPr lvl="1"/>
            <a:r>
              <a:rPr lang="sr-Latn-RS" dirty="0" smtClean="0"/>
              <a:t>DVD</a:t>
            </a:r>
          </a:p>
          <a:p>
            <a:pPr lvl="1"/>
            <a:r>
              <a:rPr lang="sr-Latn-RS" dirty="0" smtClean="0"/>
              <a:t>...</a:t>
            </a:r>
          </a:p>
          <a:p>
            <a:r>
              <a:rPr lang="sr-Cyrl-RS" dirty="0" smtClean="0"/>
              <a:t>Ова меморија је најспорија, али је има највише</a:t>
            </a:r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42152545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Структура меморије</a:t>
            </a:r>
            <a:endParaRPr lang="sr-Latn-R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7313762" cy="4351338"/>
          </a:xfrm>
        </p:spPr>
        <p:txBody>
          <a:bodyPr>
            <a:normAutofit lnSpcReduction="10000"/>
          </a:bodyPr>
          <a:lstStyle/>
          <a:p>
            <a:r>
              <a:rPr lang="sr-Cyrl-RS" dirty="0" smtClean="0"/>
              <a:t>Меморије се обично представљају матрично</a:t>
            </a:r>
          </a:p>
          <a:p>
            <a:pPr lvl="1"/>
            <a:r>
              <a:rPr lang="sr-Cyrl-RS" dirty="0" smtClean="0"/>
              <a:t>Редови представљају </a:t>
            </a:r>
            <a:r>
              <a:rPr lang="sr-Cyrl-RS" u="sng" dirty="0" smtClean="0"/>
              <a:t>меморијске речи</a:t>
            </a:r>
          </a:p>
          <a:p>
            <a:pPr lvl="2"/>
            <a:r>
              <a:rPr lang="sr-Cyrl-RS" dirty="0" smtClean="0"/>
              <a:t>Обично је величина речи 8, 16, 32, 64 бита, </a:t>
            </a:r>
            <a:r>
              <a:rPr lang="sr-Latn-RS" dirty="0" smtClean="0"/>
              <a:t/>
            </a:r>
            <a:br>
              <a:rPr lang="sr-Latn-RS" dirty="0" smtClean="0"/>
            </a:br>
            <a:r>
              <a:rPr lang="sr-Cyrl-RS" dirty="0" smtClean="0"/>
              <a:t>односно 1, 2, 4, 8 бајтова</a:t>
            </a:r>
          </a:p>
          <a:p>
            <a:pPr lvl="1"/>
            <a:r>
              <a:rPr lang="sr-Cyrl-RS" dirty="0" smtClean="0"/>
              <a:t>Свака меморијска реч има своју адресу</a:t>
            </a:r>
          </a:p>
          <a:p>
            <a:pPr lvl="2"/>
            <a:r>
              <a:rPr lang="sr-Cyrl-RS" dirty="0" smtClean="0"/>
              <a:t>Адреса представља редни број у матрици</a:t>
            </a:r>
          </a:p>
          <a:p>
            <a:pPr lvl="2"/>
            <a:r>
              <a:rPr lang="sr-Cyrl-RS" dirty="0" smtClean="0"/>
              <a:t>Број меморијских речи, зависи од величине меморије, нпр. ако имамо 1</a:t>
            </a:r>
            <a:r>
              <a:rPr lang="sr-Latn-RS" dirty="0" smtClean="0"/>
              <a:t>GB</a:t>
            </a:r>
            <a:r>
              <a:rPr lang="sr-Cyrl-RS" dirty="0" smtClean="0"/>
              <a:t>:</a:t>
            </a:r>
          </a:p>
          <a:p>
            <a:pPr lvl="3"/>
            <a:r>
              <a:rPr lang="sr-Cyrl-RS" dirty="0" smtClean="0"/>
              <a:t>То може бити 125 милиона речи величине 8 бајтова</a:t>
            </a:r>
          </a:p>
          <a:p>
            <a:pPr lvl="3"/>
            <a:r>
              <a:rPr lang="sr-Cyrl-RS" dirty="0" smtClean="0"/>
              <a:t>Или милијарду речи величине 1 бајт</a:t>
            </a:r>
          </a:p>
          <a:p>
            <a:pPr lvl="2"/>
            <a:r>
              <a:rPr lang="sr-Cyrl-RS" dirty="0" smtClean="0"/>
              <a:t>Колико нам треба битова да би записали адресу (адресирали) речи на позицији милијарда</a:t>
            </a:r>
            <a:r>
              <a:rPr lang="en-US" dirty="0" smtClean="0"/>
              <a:t>?</a:t>
            </a:r>
          </a:p>
          <a:p>
            <a:pPr lvl="2"/>
            <a:r>
              <a:rPr lang="sr-Cyrl-RS" dirty="0" smtClean="0"/>
              <a:t>Колико меморије можемо да адресирамо са 32 бита</a:t>
            </a:r>
            <a:r>
              <a:rPr lang="en-US" dirty="0"/>
              <a:t>?</a:t>
            </a:r>
            <a:endParaRPr lang="sr-Latn-R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71233" y="1453551"/>
            <a:ext cx="5019675" cy="2743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422677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Учитавање програма у меморију</a:t>
            </a:r>
            <a:endParaRPr lang="sr-Latn-R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Cyrl-RS" dirty="0" smtClean="0"/>
              <a:t>Програми који се извршавају и њихови подаци се морају налазити у главној меморији</a:t>
            </a:r>
          </a:p>
          <a:p>
            <a:pPr lvl="1"/>
            <a:r>
              <a:rPr lang="sr-Cyrl-RS" dirty="0" smtClean="0"/>
              <a:t>У том смислу се морају прекопирати из секундарне меморије, </a:t>
            </a:r>
            <a:br>
              <a:rPr lang="sr-Cyrl-RS" dirty="0" smtClean="0"/>
            </a:br>
            <a:r>
              <a:rPr lang="sr-Cyrl-RS" dirty="0" smtClean="0"/>
              <a:t>нпр. Хард диска у главну меморију</a:t>
            </a:r>
          </a:p>
          <a:p>
            <a:r>
              <a:rPr lang="sr-Cyrl-RS" dirty="0" smtClean="0"/>
              <a:t>Где у главну меморију копирамо програм при покретању</a:t>
            </a:r>
            <a:r>
              <a:rPr lang="en-US" dirty="0" smtClean="0"/>
              <a:t>?</a:t>
            </a:r>
          </a:p>
          <a:p>
            <a:pPr lvl="1"/>
            <a:r>
              <a:rPr lang="sr-Cyrl-RS" dirty="0" smtClean="0"/>
              <a:t>Да ли је локација увек иста</a:t>
            </a:r>
            <a:r>
              <a:rPr lang="en-US" dirty="0" smtClean="0"/>
              <a:t>?</a:t>
            </a:r>
          </a:p>
          <a:p>
            <a:r>
              <a:rPr lang="sr-Cyrl-RS" dirty="0" smtClean="0"/>
              <a:t>У модерним ОС, та локација варира, јер се у датом тренутку</a:t>
            </a:r>
            <a:br>
              <a:rPr lang="sr-Cyrl-RS" dirty="0" smtClean="0"/>
            </a:br>
            <a:r>
              <a:rPr lang="sr-Cyrl-RS" dirty="0" smtClean="0"/>
              <a:t>више програма (процеса) може налазити у меморији</a:t>
            </a:r>
          </a:p>
          <a:p>
            <a:r>
              <a:rPr lang="sr-Cyrl-RS" dirty="0" smtClean="0"/>
              <a:t>Не желимо ни за један од њих да фиксирамо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sr-Cyrl-RS" dirty="0" smtClean="0"/>
              <a:t>простор у меморији заувек, зашто</a:t>
            </a:r>
            <a:r>
              <a:rPr lang="en-US" dirty="0"/>
              <a:t>?</a:t>
            </a:r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250318935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Технике управљања меморијом</a:t>
            </a:r>
            <a:endParaRPr lang="sr-Latn-R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Cyrl-RS" dirty="0" smtClean="0"/>
              <a:t>Једна од тема управљања меморијом јесте проблем учитавања, односно на који начин се програми учитавају, избацују итд. </a:t>
            </a:r>
            <a:endParaRPr lang="en-US" dirty="0" smtClean="0"/>
          </a:p>
          <a:p>
            <a:r>
              <a:rPr lang="sr-Cyrl-RS" dirty="0" smtClean="0"/>
              <a:t>Постоје неколико техника управљања:</a:t>
            </a:r>
          </a:p>
          <a:p>
            <a:pPr marL="914400" lvl="1" indent="-457200">
              <a:buFont typeface="+mj-lt"/>
              <a:buAutoNum type="arabicPeriod"/>
            </a:pPr>
            <a:r>
              <a:rPr lang="sr-Cyrl-RS" dirty="0" smtClean="0"/>
              <a:t>Фиксно партиционисање</a:t>
            </a:r>
          </a:p>
          <a:p>
            <a:pPr marL="914400" lvl="1" indent="-457200">
              <a:buFont typeface="+mj-lt"/>
              <a:buAutoNum type="arabicPeriod"/>
            </a:pPr>
            <a:r>
              <a:rPr lang="sr-Cyrl-RS" dirty="0" smtClean="0"/>
              <a:t>Динамичко партиционисање</a:t>
            </a:r>
          </a:p>
          <a:p>
            <a:pPr marL="914400" lvl="1" indent="-457200">
              <a:buFont typeface="+mj-lt"/>
              <a:buAutoNum type="arabicPeriod"/>
            </a:pPr>
            <a:r>
              <a:rPr lang="sr-Cyrl-RS" dirty="0" smtClean="0"/>
              <a:t>Партнерски систем</a:t>
            </a:r>
          </a:p>
          <a:p>
            <a:pPr marL="914400" lvl="1" indent="-457200">
              <a:buFont typeface="+mj-lt"/>
              <a:buAutoNum type="arabicPeriod"/>
            </a:pPr>
            <a:r>
              <a:rPr lang="sr-Cyrl-RS" dirty="0" smtClean="0"/>
              <a:t>Страничење</a:t>
            </a:r>
          </a:p>
          <a:p>
            <a:pPr marL="914400" lvl="1" indent="-457200">
              <a:buFont typeface="+mj-lt"/>
              <a:buAutoNum type="arabicPeriod"/>
            </a:pPr>
            <a:r>
              <a:rPr lang="sr-Cyrl-RS" dirty="0" smtClean="0"/>
              <a:t>Сегментација</a:t>
            </a:r>
            <a:r>
              <a:rPr lang="en-US" dirty="0" smtClean="0"/>
              <a:t> – </a:t>
            </a:r>
            <a:r>
              <a:rPr lang="sr-Cyrl-RS" dirty="0" smtClean="0"/>
              <a:t>само описно</a:t>
            </a:r>
            <a:endParaRPr lang="sr-Cyrl-RS" dirty="0" smtClean="0"/>
          </a:p>
          <a:p>
            <a:pPr marL="914400" lvl="1" indent="-457200">
              <a:buFont typeface="+mj-lt"/>
              <a:buAutoNum type="arabicPeriod"/>
            </a:pPr>
            <a:r>
              <a:rPr lang="sr-Cyrl-RS" dirty="0" smtClean="0"/>
              <a:t>Виртуелна меморија – (прескочићемо због сложености)</a:t>
            </a:r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14514763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">
  <a:themeElements>
    <a:clrScheme name="Kancelarij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arija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arij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785</Words>
  <Application>Microsoft Office PowerPoint</Application>
  <PresentationFormat>Widescreen</PresentationFormat>
  <Paragraphs>174</Paragraphs>
  <Slides>22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6" baseType="lpstr">
      <vt:lpstr>Arial</vt:lpstr>
      <vt:lpstr>Calibri</vt:lpstr>
      <vt:lpstr>Calibri Light</vt:lpstr>
      <vt:lpstr>Office tema</vt:lpstr>
      <vt:lpstr>Оперативни системи  и рачунарске мреже  </vt:lpstr>
      <vt:lpstr>Меморија</vt:lpstr>
      <vt:lpstr>Регистри</vt:lpstr>
      <vt:lpstr>Кеш меморија</vt:lpstr>
      <vt:lpstr>Примарна (унутрашња, главна) меморија</vt:lpstr>
      <vt:lpstr>Секундарна (спољашња) меморија</vt:lpstr>
      <vt:lpstr>Структура меморије</vt:lpstr>
      <vt:lpstr>Учитавање програма у меморију</vt:lpstr>
      <vt:lpstr>Технике управљања меморијом</vt:lpstr>
      <vt:lpstr>Фиксно партиционисање</vt:lpstr>
      <vt:lpstr>Фиксно партиционисање (2)</vt:lpstr>
      <vt:lpstr>Динамичко партиционисање</vt:lpstr>
      <vt:lpstr>Ефекат динамичког партиционисања</vt:lpstr>
      <vt:lpstr>Динамичко партиционисање (2)</vt:lpstr>
      <vt:lpstr>Динамичко партиционисање (2)</vt:lpstr>
      <vt:lpstr>Партнерски систем</vt:lpstr>
      <vt:lpstr>Партнерски систем (2)</vt:lpstr>
      <vt:lpstr>Страничење</vt:lpstr>
      <vt:lpstr>Пример страничења</vt:lpstr>
      <vt:lpstr>Табела страница</vt:lpstr>
      <vt:lpstr>Страничење - карактеристике</vt:lpstr>
      <vt:lpstr>Сегментација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Оперативни системи  и рачунарске мреже  2016/2017</dc:title>
  <dc:creator/>
  <cp:lastModifiedBy/>
  <cp:revision>3</cp:revision>
  <dcterms:created xsi:type="dcterms:W3CDTF">2012-08-15T23:12:28Z</dcterms:created>
  <dcterms:modified xsi:type="dcterms:W3CDTF">2017-01-11T06:06:48Z</dcterms:modified>
</cp:coreProperties>
</file>