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E1A7-3AFF-4637-953C-02039464F9A8}" type="datetimeFigureOut">
              <a:rPr lang="en-US"/>
              <a:t>11/29/2016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0DC3-C4C8-43D9-AFDD-8EA14707362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265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0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3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695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0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306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8148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927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75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076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34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445C-DD5B-459E-BCAC-A8671F012926}" type="datetimeFigureOut">
              <a:rPr lang="sr-Latn-RS" smtClean="0"/>
              <a:t>29.11.2016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48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Cyrl-AZ" dirty="0">
                <a:latin typeface="Arial" charset="0"/>
              </a:rPr>
              <a:t>Оперативни системи </a:t>
            </a:r>
            <a:r>
              <a:rPr lang="sr-Latn-RS" dirty="0">
                <a:latin typeface="Arial" charset="0"/>
              </a:rPr>
              <a:t/>
            </a:r>
            <a:br>
              <a:rPr lang="sr-Latn-RS" dirty="0">
                <a:latin typeface="Arial" charset="0"/>
              </a:rPr>
            </a:br>
            <a:r>
              <a:rPr lang="az-Cyrl-AZ" dirty="0">
                <a:latin typeface="Arial" charset="0"/>
              </a:rPr>
              <a:t>и рачунарске мреже </a:t>
            </a:r>
            <a:r>
              <a:rPr lang="sr-Latn-RS">
                <a:latin typeface="Arial" charset="0"/>
              </a:rPr>
              <a:t/>
            </a:r>
            <a:br>
              <a:rPr lang="sr-Latn-RS">
                <a:latin typeface="Arial" charset="0"/>
              </a:rPr>
            </a:br>
            <a:endParaRPr lang="az-Cyrl-AZ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Александар Картељ</a:t>
            </a:r>
            <a:endParaRPr lang="en-US" dirty="0">
              <a:latin typeface="Arial" charset="0"/>
            </a:endParaRPr>
          </a:p>
          <a:p>
            <a:r>
              <a:rPr lang="sr-Latn-RS" dirty="0">
                <a:latin typeface="Arial" charset="0"/>
                <a:hlinkClick r:id="rId2"/>
              </a:rPr>
              <a:t>aleksandar.kartelj@gmail.com</a:t>
            </a:r>
          </a:p>
          <a:p>
            <a:r>
              <a:rPr lang="az-Cyrl-AZ" dirty="0">
                <a:latin typeface="Arial" charset="0"/>
              </a:rPr>
              <a:t>Рачунарска гимназија</a:t>
            </a:r>
            <a:endParaRPr lang="sr-Latn-RS" dirty="0">
              <a:latin typeface="Arial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Побољшани алгоритам са гаранцијом узајамне искључивости</a:t>
            </a:r>
            <a:r>
              <a:rPr lang="en-US" dirty="0" smtClean="0"/>
              <a:t> (A2)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29404" cy="4351338"/>
          </a:xfrm>
        </p:spPr>
        <p:txBody>
          <a:bodyPr/>
          <a:lstStyle/>
          <a:p>
            <a:r>
              <a:rPr lang="sr-Cyrl-RS" dirty="0" smtClean="0"/>
              <a:t>Код претходног решења је могло да се деси да два процеса уђу:</a:t>
            </a:r>
            <a:endParaRPr lang="en-US" dirty="0"/>
          </a:p>
          <a:p>
            <a:pPr lvl="1"/>
            <a:r>
              <a:rPr lang="sr-Cyrl-RS" dirty="0"/>
              <a:t>П</a:t>
            </a:r>
            <a:r>
              <a:rPr lang="sr-Cyrl-RS" dirty="0" smtClean="0"/>
              <a:t>роблем је код постављања променљиве </a:t>
            </a:r>
            <a:r>
              <a:rPr lang="sr-Latn-RS" b="1" dirty="0" smtClean="0"/>
              <a:t>slobodno</a:t>
            </a:r>
            <a:r>
              <a:rPr lang="sr-Cyrl-RS" b="1" dirty="0" smtClean="0"/>
              <a:t>, </a:t>
            </a:r>
            <a:r>
              <a:rPr lang="sr-Cyrl-RS" dirty="0" smtClean="0"/>
              <a:t>јер је и тај део кода К.С</a:t>
            </a:r>
            <a:endParaRPr lang="sr-Cyrl-RS" b="1" dirty="0" smtClean="0"/>
          </a:p>
          <a:p>
            <a:pPr lvl="1"/>
            <a:r>
              <a:rPr lang="sr-Cyrl-RS" dirty="0" smtClean="0"/>
              <a:t>Може се десити прекид у незгодном моменту, објасните</a:t>
            </a:r>
            <a:r>
              <a:rPr lang="en-US" dirty="0" smtClean="0"/>
              <a:t>?</a:t>
            </a:r>
            <a:endParaRPr lang="sr-Cyrl-RS" dirty="0" smtClean="0"/>
          </a:p>
          <a:p>
            <a:r>
              <a:rPr lang="sr-Cyrl-RS" dirty="0" smtClean="0"/>
              <a:t>Ново решење користи две променљиве које најављују да је процес заинтересован за улаз у критичну секцију</a:t>
            </a:r>
          </a:p>
          <a:p>
            <a:pPr marL="457200" lvl="1" indent="0">
              <a:buNone/>
            </a:pPr>
            <a:endParaRPr lang="sr-Latn-R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7998" y="4195963"/>
            <a:ext cx="2948796" cy="237230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r-Latn-RS" sz="2000" dirty="0" smtClean="0"/>
              <a:t>main()</a:t>
            </a:r>
            <a:r>
              <a:rPr lang="en-US" sz="2000" dirty="0" smtClean="0"/>
              <a:t> //</a:t>
            </a:r>
            <a:r>
              <a:rPr lang="en-US" sz="2000" dirty="0" err="1" smtClean="0"/>
              <a:t>algoritam</a:t>
            </a:r>
            <a:r>
              <a:rPr lang="en-US" sz="2000" dirty="0" smtClean="0"/>
              <a:t> A2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	</a:t>
            </a:r>
            <a:r>
              <a:rPr lang="sr-Latn-RS" sz="2000" dirty="0" smtClean="0"/>
              <a:t>zeli1</a:t>
            </a:r>
            <a:r>
              <a:rPr lang="en-US" sz="2000" dirty="0" smtClean="0"/>
              <a:t>=</a:t>
            </a:r>
            <a:r>
              <a:rPr lang="sr-Latn-RS" sz="2000" dirty="0" smtClean="0"/>
              <a:t>false</a:t>
            </a:r>
            <a:r>
              <a:rPr lang="en-US" sz="2000" dirty="0" smtClean="0"/>
              <a:t>;</a:t>
            </a:r>
            <a:endParaRPr lang="sr-Latn-RS" sz="20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r-Latn-RS" sz="2000" dirty="0"/>
              <a:t>	</a:t>
            </a:r>
            <a:r>
              <a:rPr lang="sr-Latn-RS" sz="2000" dirty="0" smtClean="0"/>
              <a:t>zeli2</a:t>
            </a:r>
            <a:r>
              <a:rPr lang="en-US" sz="2000" dirty="0" smtClean="0"/>
              <a:t>=false; 	</a:t>
            </a:r>
            <a:r>
              <a:rPr lang="sr-Latn-RS" sz="2000" dirty="0" smtClean="0"/>
              <a:t>proces1</a:t>
            </a:r>
            <a:r>
              <a:rPr lang="en-US" sz="2000" dirty="0" smtClean="0"/>
              <a:t>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	p</a:t>
            </a:r>
            <a:r>
              <a:rPr lang="sr-Latn-RS" sz="2000" dirty="0" smtClean="0"/>
              <a:t>roces2</a:t>
            </a:r>
            <a:r>
              <a:rPr lang="en-US" sz="2000" dirty="0" smtClean="0"/>
              <a:t>();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005793" y="4192788"/>
            <a:ext cx="3827044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r-Latn-RS" sz="2000" dirty="0" smtClean="0"/>
              <a:t>proces1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zeli1 = true</a:t>
            </a:r>
            <a:endParaRPr lang="en-US" sz="2000" dirty="0" smtClean="0"/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 smtClean="0"/>
              <a:t>	</a:t>
            </a:r>
            <a:r>
              <a:rPr lang="sr-Latn-RS" sz="2000" dirty="0" smtClean="0"/>
              <a:t>while(</a:t>
            </a:r>
            <a:r>
              <a:rPr lang="en-US" sz="2000" dirty="0" smtClean="0"/>
              <a:t>zeli2</a:t>
            </a:r>
            <a:r>
              <a:rPr lang="sr-Latn-RS" sz="2000" dirty="0" smtClean="0"/>
              <a:t>)</a:t>
            </a:r>
            <a:endParaRPr lang="sr-Latn-RS" sz="2000" dirty="0" smtClean="0"/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		</a:t>
            </a:r>
            <a:r>
              <a:rPr lang="en-US" sz="2000" dirty="0" smtClean="0"/>
              <a:t>;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//</a:t>
            </a:r>
            <a:r>
              <a:rPr lang="en-US" sz="2000" dirty="0" err="1" smtClean="0"/>
              <a:t>Kriti</a:t>
            </a:r>
            <a:r>
              <a:rPr lang="sr-Latn-RS" sz="2000" dirty="0" smtClean="0"/>
              <a:t>čna sekcija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zeli1</a:t>
            </a:r>
            <a:r>
              <a:rPr lang="en-US" sz="2000" dirty="0" smtClean="0"/>
              <a:t>= </a:t>
            </a:r>
            <a:r>
              <a:rPr lang="sr-Latn-RS" sz="2000" dirty="0" smtClean="0"/>
              <a:t>false</a:t>
            </a:r>
            <a:r>
              <a:rPr lang="en-US" sz="2000" dirty="0" smtClean="0"/>
              <a:t>; </a:t>
            </a: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891836" y="4192788"/>
            <a:ext cx="3168026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sz="2000" dirty="0" smtClean="0"/>
              <a:t>proces</a:t>
            </a:r>
            <a:r>
              <a:rPr lang="en-US" sz="2000" dirty="0" smtClean="0"/>
              <a:t>2</a:t>
            </a:r>
            <a:r>
              <a:rPr lang="sr-Latn-RS" sz="2000" dirty="0" smtClean="0"/>
              <a:t>()</a:t>
            </a:r>
          </a:p>
          <a:p>
            <a:pPr marL="0" indent="0">
              <a:buNone/>
            </a:pPr>
            <a:r>
              <a:rPr lang="sr-Latn-RS" sz="2000" dirty="0"/>
              <a:t> </a:t>
            </a:r>
            <a:r>
              <a:rPr lang="sr-Latn-RS" sz="2000" dirty="0" smtClean="0"/>
              <a:t>       zeli2</a:t>
            </a:r>
            <a:r>
              <a:rPr lang="en-US" sz="2000" dirty="0" smtClean="0"/>
              <a:t>=true</a:t>
            </a:r>
            <a:endParaRPr lang="en-US" sz="2000" dirty="0"/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sr-Latn-RS" sz="2000" dirty="0" smtClean="0"/>
              <a:t>while(zeli1)</a:t>
            </a:r>
            <a:endParaRPr lang="sr-Latn-RS" sz="2000" dirty="0"/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sr-Latn-RS" sz="2000" dirty="0"/>
              <a:t>			</a:t>
            </a:r>
            <a:r>
              <a:rPr lang="en-US" sz="2000" dirty="0"/>
              <a:t>;</a:t>
            </a:r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//</a:t>
            </a:r>
            <a:r>
              <a:rPr lang="en-US" sz="2000" dirty="0" err="1"/>
              <a:t>Kriti</a:t>
            </a:r>
            <a:r>
              <a:rPr lang="sr-Latn-RS" sz="2000" dirty="0"/>
              <a:t>čna sekcija</a:t>
            </a:r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zeli2</a:t>
            </a:r>
            <a:r>
              <a:rPr lang="en-US" sz="2000" dirty="0" smtClean="0"/>
              <a:t>= </a:t>
            </a:r>
            <a:r>
              <a:rPr lang="sr-Latn-RS" sz="2000" dirty="0" smtClean="0"/>
              <a:t>false</a:t>
            </a:r>
            <a:r>
              <a:rPr lang="en-US" sz="2000" dirty="0" smtClean="0"/>
              <a:t>;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4751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Декеров алгоритам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Претходни алгоритам А2 је такође имао проблем:</a:t>
            </a:r>
          </a:p>
          <a:p>
            <a:pPr lvl="1"/>
            <a:r>
              <a:rPr lang="sr-Cyrl-RS" dirty="0" smtClean="0"/>
              <a:t>Могло се десити заглављивање, чиме би био нарушен услов прогреса</a:t>
            </a:r>
          </a:p>
          <a:p>
            <a:pPr lvl="1"/>
            <a:r>
              <a:rPr lang="sr-Cyrl-RS" dirty="0" smtClean="0"/>
              <a:t>Објаснити како би могло да се деси заглављивање у А2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Декеров алгоритам решава сва три проблема критичних секција: </a:t>
            </a:r>
          </a:p>
          <a:p>
            <a:pPr lvl="1"/>
            <a:r>
              <a:rPr lang="sr-Cyrl-RS" dirty="0" smtClean="0"/>
              <a:t>(1) узајамну искључивост, (2) услов прогреса и (3) услов коначног чекања</a:t>
            </a:r>
          </a:p>
          <a:p>
            <a:r>
              <a:rPr lang="sr-Cyrl-RS" dirty="0" smtClean="0"/>
              <a:t>Потребне су три променљиве:</a:t>
            </a:r>
          </a:p>
          <a:p>
            <a:pPr lvl="1"/>
            <a:r>
              <a:rPr lang="sr-Latn-RS" dirty="0" smtClean="0"/>
              <a:t>zeli1 – </a:t>
            </a:r>
            <a:r>
              <a:rPr lang="sr-Cyrl-RS" dirty="0" smtClean="0"/>
              <a:t>први процес најављује да жели да уђе у К.С.</a:t>
            </a:r>
          </a:p>
          <a:p>
            <a:pPr lvl="1"/>
            <a:r>
              <a:rPr lang="sr-Latn-RS" dirty="0" smtClean="0"/>
              <a:t>zeli2 - </a:t>
            </a:r>
            <a:r>
              <a:rPr lang="sr-Cyrl-RS" dirty="0" smtClean="0"/>
              <a:t> други процес најављује да жели да уђе у К.С.</a:t>
            </a:r>
          </a:p>
          <a:p>
            <a:pPr lvl="1"/>
            <a:r>
              <a:rPr lang="sr-Latn-RS" dirty="0" smtClean="0"/>
              <a:t>na_redu – </a:t>
            </a:r>
            <a:r>
              <a:rPr lang="sr-Cyrl-RS" dirty="0" smtClean="0"/>
              <a:t>одређује ко је на реду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52358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Декеров алгоритам (2)</a:t>
            </a:r>
            <a:endParaRPr lang="sr-Latn-R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06980" y="1769183"/>
            <a:ext cx="4720957" cy="49157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r-Latn-RS" sz="2000" dirty="0" smtClean="0"/>
              <a:t>proces1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zeli1 = true;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en-US" sz="2000" dirty="0" smtClean="0"/>
              <a:t>	</a:t>
            </a:r>
            <a:r>
              <a:rPr lang="en-US" sz="2000" dirty="0"/>
              <a:t>//</a:t>
            </a:r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drugi</a:t>
            </a:r>
            <a:r>
              <a:rPr lang="en-US" sz="2000" dirty="0"/>
              <a:t> </a:t>
            </a:r>
            <a:r>
              <a:rPr lang="sr-Latn-RS" sz="2000" dirty="0"/>
              <a:t>želi</a:t>
            </a:r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while(</a:t>
            </a:r>
            <a:r>
              <a:rPr lang="en-US" sz="2000" dirty="0" smtClean="0"/>
              <a:t>zeli2</a:t>
            </a:r>
            <a:r>
              <a:rPr lang="sr-Latn-RS" sz="2000" dirty="0" smtClean="0"/>
              <a:t>)</a:t>
            </a:r>
            <a:r>
              <a:rPr lang="en-US" sz="2000" dirty="0" smtClean="0"/>
              <a:t>{</a:t>
            </a:r>
            <a:endParaRPr lang="sr-Latn-R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		</a:t>
            </a:r>
            <a:r>
              <a:rPr lang="en-US" sz="2000" dirty="0" smtClean="0"/>
              <a:t>//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pritom</a:t>
            </a:r>
            <a:r>
              <a:rPr lang="en-US" sz="2000" dirty="0" smtClean="0"/>
              <a:t> je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redu</a:t>
            </a:r>
            <a:endParaRPr lang="sr-Latn-R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		</a:t>
            </a:r>
            <a:r>
              <a:rPr lang="sr-Latn-RS" sz="2000" dirty="0" smtClean="0"/>
              <a:t>if(na_redu</a:t>
            </a:r>
            <a:r>
              <a:rPr lang="en-US" sz="2000" dirty="0" smtClean="0"/>
              <a:t>==2){</a:t>
            </a:r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			zeli1 </a:t>
            </a:r>
            <a:r>
              <a:rPr lang="en-US" sz="2000" dirty="0" smtClean="0"/>
              <a:t>= false;  //ne </a:t>
            </a:r>
            <a:r>
              <a:rPr lang="en-US" sz="2000" dirty="0" err="1" smtClean="0"/>
              <a:t>smetamo</a:t>
            </a:r>
            <a:r>
              <a:rPr lang="en-US" sz="2000" dirty="0" smtClean="0"/>
              <a:t> </a:t>
            </a:r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			while(</a:t>
            </a:r>
            <a:r>
              <a:rPr lang="en-US" sz="2000" dirty="0" err="1" smtClean="0"/>
              <a:t>na_redu</a:t>
            </a:r>
            <a:r>
              <a:rPr lang="en-US" sz="2000" dirty="0" smtClean="0"/>
              <a:t>==2)</a:t>
            </a:r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				;//</a:t>
            </a:r>
            <a:r>
              <a:rPr lang="sr-Latn-RS" sz="2000" dirty="0" smtClean="0"/>
              <a:t>čekamo ga</a:t>
            </a:r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 smtClean="0"/>
              <a:t>				zeli1 = true; //</a:t>
            </a:r>
            <a:r>
              <a:rPr lang="en-US" sz="2000" dirty="0" err="1" smtClean="0"/>
              <a:t>ponovo</a:t>
            </a:r>
            <a:r>
              <a:rPr lang="en-US" sz="2000" dirty="0" smtClean="0"/>
              <a:t> </a:t>
            </a:r>
            <a:r>
              <a:rPr lang="en-US" sz="2000" dirty="0" err="1" smtClean="0"/>
              <a:t>tra</a:t>
            </a:r>
            <a:r>
              <a:rPr lang="sr-Latn-RS" sz="2000" dirty="0" smtClean="0"/>
              <a:t>žimo</a:t>
            </a:r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		</a:t>
            </a:r>
            <a:r>
              <a:rPr lang="en-US" sz="2000" dirty="0" smtClean="0"/>
              <a:t>}</a:t>
            </a:r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}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//</a:t>
            </a:r>
            <a:r>
              <a:rPr lang="en-US" sz="2000" dirty="0" err="1" smtClean="0"/>
              <a:t>Krit</a:t>
            </a:r>
            <a:r>
              <a:rPr lang="sr-Latn-RS" sz="2000" dirty="0" smtClean="0"/>
              <a:t>ična sekcija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err="1" smtClean="0"/>
              <a:t>na_redu</a:t>
            </a:r>
            <a:r>
              <a:rPr lang="en-US" sz="2000" dirty="0" smtClean="0"/>
              <a:t>=2;</a:t>
            </a:r>
            <a:endParaRPr lang="sr-Latn-R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zeli1</a:t>
            </a:r>
            <a:r>
              <a:rPr lang="en-US" sz="2000" dirty="0" smtClean="0"/>
              <a:t>= </a:t>
            </a:r>
            <a:r>
              <a:rPr lang="sr-Latn-RS" sz="2000" dirty="0" smtClean="0"/>
              <a:t>false</a:t>
            </a:r>
            <a:r>
              <a:rPr lang="en-US" sz="2000" dirty="0" smtClean="0"/>
              <a:t>; 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09264" y="1769184"/>
            <a:ext cx="4678946" cy="49157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1900" dirty="0" smtClean="0"/>
              <a:t>proces</a:t>
            </a:r>
            <a:r>
              <a:rPr lang="en-US" sz="1900" dirty="0" smtClean="0"/>
              <a:t>2</a:t>
            </a:r>
            <a:r>
              <a:rPr lang="sr-Latn-RS" sz="1900" dirty="0" smtClean="0"/>
              <a:t>()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1900" dirty="0"/>
              <a:t> </a:t>
            </a:r>
            <a:r>
              <a:rPr lang="sr-Latn-RS" sz="1900" dirty="0" smtClean="0"/>
              <a:t>       </a:t>
            </a:r>
            <a:r>
              <a:rPr lang="en-US" sz="1900" dirty="0" smtClean="0"/>
              <a:t>zeli2 = true;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/>
              <a:t>        //</a:t>
            </a:r>
            <a:r>
              <a:rPr lang="en-US" sz="1900" dirty="0" err="1"/>
              <a:t>ako</a:t>
            </a:r>
            <a:r>
              <a:rPr lang="en-US" sz="1900" dirty="0"/>
              <a:t> </a:t>
            </a:r>
            <a:r>
              <a:rPr lang="en-US" sz="1900" dirty="0" err="1"/>
              <a:t>drugi</a:t>
            </a:r>
            <a:r>
              <a:rPr lang="en-US" sz="1900" dirty="0"/>
              <a:t> </a:t>
            </a:r>
            <a:r>
              <a:rPr lang="sr-Latn-RS" sz="1900" dirty="0" smtClean="0"/>
              <a:t>želi</a:t>
            </a:r>
            <a:endParaRPr lang="en-US" sz="19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while(zeli1){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          //</a:t>
            </a:r>
            <a:r>
              <a:rPr lang="en-US" sz="1900" dirty="0" err="1" smtClean="0"/>
              <a:t>i</a:t>
            </a:r>
            <a:r>
              <a:rPr lang="en-US" sz="1900" dirty="0" smtClean="0"/>
              <a:t> </a:t>
            </a:r>
            <a:r>
              <a:rPr lang="en-US" sz="1900" dirty="0" err="1" smtClean="0"/>
              <a:t>pritom</a:t>
            </a:r>
            <a:r>
              <a:rPr lang="en-US" sz="1900" dirty="0" smtClean="0"/>
              <a:t> je </a:t>
            </a:r>
            <a:r>
              <a:rPr lang="en-US" sz="1900" dirty="0" err="1" smtClean="0"/>
              <a:t>na</a:t>
            </a:r>
            <a:r>
              <a:rPr lang="en-US" sz="1900" dirty="0" smtClean="0"/>
              <a:t> </a:t>
            </a:r>
            <a:r>
              <a:rPr lang="en-US" sz="1900" dirty="0" err="1" smtClean="0"/>
              <a:t>redu</a:t>
            </a:r>
            <a:endParaRPr lang="en-US" sz="19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/>
              <a:t>	if(</a:t>
            </a:r>
            <a:r>
              <a:rPr lang="en-US" sz="1900" dirty="0" err="1" smtClean="0"/>
              <a:t>na_redu</a:t>
            </a:r>
            <a:r>
              <a:rPr lang="en-US" sz="1900" dirty="0" smtClean="0"/>
              <a:t>==1){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/>
              <a:t>		zeli2=false;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	</a:t>
            </a:r>
            <a:r>
              <a:rPr lang="en-US" sz="1900" dirty="0" smtClean="0"/>
              <a:t>	while(</a:t>
            </a:r>
            <a:r>
              <a:rPr lang="en-US" sz="1900" dirty="0" err="1" smtClean="0"/>
              <a:t>na_redu</a:t>
            </a:r>
            <a:r>
              <a:rPr lang="en-US" sz="1900" dirty="0" smtClean="0"/>
              <a:t>==1)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	</a:t>
            </a:r>
            <a:r>
              <a:rPr lang="en-US" sz="1900" dirty="0" smtClean="0"/>
              <a:t>		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	</a:t>
            </a:r>
            <a:r>
              <a:rPr lang="en-US" sz="1900" dirty="0" smtClean="0"/>
              <a:t>	zeli2=true;</a:t>
            </a:r>
            <a:endParaRPr lang="en-US" sz="19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/>
              <a:t>	}</a:t>
            </a:r>
            <a:endParaRPr lang="en-US" sz="19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 smtClean="0"/>
              <a:t>        //</a:t>
            </a:r>
            <a:r>
              <a:rPr lang="en-US" sz="1900" dirty="0" err="1" smtClean="0"/>
              <a:t>Kriti</a:t>
            </a:r>
            <a:r>
              <a:rPr lang="sr-Latn-RS" sz="1900" dirty="0" smtClean="0"/>
              <a:t>čna sekcija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1900" dirty="0" smtClean="0"/>
              <a:t>        na_redu</a:t>
            </a:r>
            <a:r>
              <a:rPr lang="en-US" sz="1900" dirty="0" smtClean="0"/>
              <a:t>=1;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 zeli2=false;</a:t>
            </a:r>
          </a:p>
        </p:txBody>
      </p:sp>
    </p:spTree>
    <p:extLst>
      <p:ext uri="{BB962C8B-B14F-4D97-AF65-F5344CB8AC3E}">
        <p14:creationId xmlns:p14="http://schemas.microsoft.com/office/powerpoint/2010/main" val="3376147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Питерсонов алгоритам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1548" cy="4351338"/>
          </a:xfrm>
        </p:spPr>
        <p:txBody>
          <a:bodyPr/>
          <a:lstStyle/>
          <a:p>
            <a:r>
              <a:rPr lang="sr-Cyrl-RS" dirty="0" smtClean="0"/>
              <a:t>Декеров алгоритам је намењен раду са два процеса</a:t>
            </a:r>
          </a:p>
          <a:p>
            <a:pPr lvl="1"/>
            <a:r>
              <a:rPr lang="sr-Cyrl-RS" dirty="0" smtClean="0"/>
              <a:t>Не гарантује притом наизменично извршавање односно </a:t>
            </a:r>
            <a:r>
              <a:rPr lang="sr-Cyrl-RS" b="1" dirty="0" smtClean="0"/>
              <a:t>праведност</a:t>
            </a:r>
          </a:p>
          <a:p>
            <a:pPr lvl="1"/>
            <a:r>
              <a:rPr lang="sr-Cyrl-RS" dirty="0" smtClean="0"/>
              <a:t>Питерсонов алгоритам је такође за два процеса, али гарантује и праведност</a:t>
            </a:r>
          </a:p>
          <a:p>
            <a:pPr lvl="1"/>
            <a:r>
              <a:rPr lang="sr-Cyrl-RS" dirty="0" smtClean="0"/>
              <a:t>Зове се још и „Џентлменски алгоритам“</a:t>
            </a:r>
          </a:p>
          <a:p>
            <a:pPr marL="457200" lvl="1" indent="0">
              <a:buNone/>
            </a:pPr>
            <a:endParaRPr lang="sr-Cyrl-RS" dirty="0" smtClean="0"/>
          </a:p>
          <a:p>
            <a:pPr marL="457200" lvl="1" indent="0">
              <a:buNone/>
            </a:pPr>
            <a:endParaRPr lang="sr-Latn-R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06980" y="3551068"/>
            <a:ext cx="4720957" cy="313381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r-Latn-RS" sz="2000" dirty="0" smtClean="0"/>
              <a:t>proces1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zeli1 = true;</a:t>
            </a:r>
            <a:endParaRPr lang="sr-Cyrl-RS" sz="2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r-Cyrl-RS" sz="2000" dirty="0"/>
              <a:t> </a:t>
            </a:r>
            <a:r>
              <a:rPr lang="sr-Cyrl-RS" sz="2000" dirty="0" smtClean="0"/>
              <a:t>       </a:t>
            </a:r>
            <a:r>
              <a:rPr lang="sr-Latn-RS" sz="2000" dirty="0" smtClean="0"/>
              <a:t>na_redu</a:t>
            </a:r>
            <a:r>
              <a:rPr lang="en-US" sz="2000" dirty="0" smtClean="0"/>
              <a:t>=2;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en-US" sz="2000" dirty="0"/>
              <a:t> </a:t>
            </a:r>
            <a:r>
              <a:rPr lang="en-US" sz="2000" dirty="0" smtClean="0"/>
              <a:t>       </a:t>
            </a:r>
            <a:r>
              <a:rPr lang="sr-Latn-RS" sz="2000" dirty="0" smtClean="0"/>
              <a:t>while(</a:t>
            </a:r>
            <a:r>
              <a:rPr lang="en-US" sz="2000" dirty="0" smtClean="0"/>
              <a:t>zeli2 and </a:t>
            </a:r>
            <a:r>
              <a:rPr lang="en-US" sz="2000" dirty="0" err="1" smtClean="0"/>
              <a:t>na_redu</a:t>
            </a:r>
            <a:r>
              <a:rPr lang="en-US" sz="2000" dirty="0" smtClean="0"/>
              <a:t>==2</a:t>
            </a:r>
            <a:r>
              <a:rPr lang="sr-Latn-RS" sz="2000" dirty="0" smtClean="0"/>
              <a:t>)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	</a:t>
            </a:r>
            <a:r>
              <a:rPr lang="en-US" sz="2000" dirty="0" smtClean="0"/>
              <a:t>;//</a:t>
            </a:r>
            <a:r>
              <a:rPr lang="sr-Latn-RS" sz="2000" dirty="0" smtClean="0"/>
              <a:t>čekamo ga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//</a:t>
            </a:r>
            <a:r>
              <a:rPr lang="en-US" sz="2000" dirty="0" err="1" smtClean="0"/>
              <a:t>Krit</a:t>
            </a:r>
            <a:r>
              <a:rPr lang="sr-Latn-RS" sz="2000" dirty="0" smtClean="0"/>
              <a:t>ična sekcija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zeli1</a:t>
            </a:r>
            <a:r>
              <a:rPr lang="en-US" sz="2000" dirty="0" smtClean="0"/>
              <a:t>= </a:t>
            </a:r>
            <a:r>
              <a:rPr lang="sr-Latn-RS" sz="2000" dirty="0" smtClean="0"/>
              <a:t>false</a:t>
            </a:r>
            <a:r>
              <a:rPr lang="en-US" sz="2000" dirty="0" smtClean="0"/>
              <a:t>; 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09264" y="3551068"/>
            <a:ext cx="4678946" cy="31338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000" dirty="0" smtClean="0"/>
              <a:t>proces</a:t>
            </a:r>
            <a:r>
              <a:rPr lang="en-US" sz="2000" dirty="0" smtClean="0"/>
              <a:t>2</a:t>
            </a:r>
            <a:r>
              <a:rPr lang="sr-Latn-RS" sz="2000" dirty="0" smtClean="0"/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/>
              <a:t>  </a:t>
            </a:r>
            <a:r>
              <a:rPr lang="en-US" sz="2000" dirty="0" smtClean="0"/>
              <a:t>      zeli2 </a:t>
            </a:r>
            <a:r>
              <a:rPr lang="en-US" sz="2000" dirty="0"/>
              <a:t>= true;</a:t>
            </a:r>
            <a:endParaRPr lang="sr-Cyrl-RS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RS" sz="2000" dirty="0"/>
              <a:t>        </a:t>
            </a:r>
            <a:r>
              <a:rPr lang="sr-Latn-RS" sz="2000" dirty="0"/>
              <a:t>na_redu</a:t>
            </a:r>
            <a:r>
              <a:rPr lang="en-US" sz="2000" dirty="0" smtClean="0"/>
              <a:t>=1;</a:t>
            </a:r>
            <a:endParaRPr lang="en-US" sz="2000" dirty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en-US" sz="2000" dirty="0"/>
              <a:t>        </a:t>
            </a:r>
            <a:r>
              <a:rPr lang="sr-Latn-RS" sz="2000" dirty="0"/>
              <a:t>while(</a:t>
            </a:r>
            <a:r>
              <a:rPr lang="en-US" sz="2000" dirty="0" smtClean="0"/>
              <a:t>zeli1 </a:t>
            </a:r>
            <a:r>
              <a:rPr lang="en-US" sz="2000" dirty="0"/>
              <a:t>and </a:t>
            </a:r>
            <a:r>
              <a:rPr lang="en-US" sz="2000" dirty="0" err="1"/>
              <a:t>na_redu</a:t>
            </a:r>
            <a:r>
              <a:rPr lang="en-US" sz="2000" dirty="0" smtClean="0"/>
              <a:t>==1</a:t>
            </a:r>
            <a:r>
              <a:rPr lang="sr-Latn-RS" sz="2000" dirty="0" smtClean="0"/>
              <a:t>)</a:t>
            </a:r>
            <a:endParaRPr lang="en-US" sz="2000" dirty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en-US" sz="2000" dirty="0"/>
              <a:t>		;//</a:t>
            </a:r>
            <a:r>
              <a:rPr lang="sr-Latn-RS" sz="2000" dirty="0"/>
              <a:t>čekamo ga</a:t>
            </a:r>
            <a:endParaRPr lang="en-US" sz="2000" dirty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en-US" sz="2000" dirty="0"/>
              <a:t>	//</a:t>
            </a:r>
            <a:r>
              <a:rPr lang="en-US" sz="2000" dirty="0" err="1"/>
              <a:t>Krit</a:t>
            </a:r>
            <a:r>
              <a:rPr lang="sr-Latn-RS" sz="2000" dirty="0"/>
              <a:t>ična </a:t>
            </a:r>
            <a:r>
              <a:rPr lang="sr-Latn-RS" sz="2000" dirty="0" smtClean="0"/>
              <a:t>sekcija</a:t>
            </a:r>
            <a:endParaRPr lang="en-US" sz="2000" dirty="0" smtClean="0"/>
          </a:p>
          <a:p>
            <a:pPr marL="0" indent="0" defTabSz="315913">
              <a:lnSpc>
                <a:spcPct val="120000"/>
              </a:lnSpc>
              <a:spcBef>
                <a:spcPts val="0"/>
              </a:spcBef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zeli</a:t>
            </a:r>
            <a:r>
              <a:rPr lang="en-US" sz="2000" dirty="0" smtClean="0"/>
              <a:t>2= </a:t>
            </a:r>
            <a:r>
              <a:rPr lang="sr-Latn-RS" sz="2000" dirty="0"/>
              <a:t>false</a:t>
            </a:r>
            <a:r>
              <a:rPr lang="en-US" sz="2000" dirty="0"/>
              <a:t>;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24228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Лампортов (пекарски) алгоритам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Ово је уопштење Питерсоновог алгоритма </a:t>
            </a:r>
            <a:br>
              <a:rPr lang="sr-Cyrl-RS" dirty="0" smtClean="0"/>
            </a:br>
            <a:r>
              <a:rPr lang="sr-Cyrl-RS" dirty="0" smtClean="0"/>
              <a:t>за рад са више од 2 процеса</a:t>
            </a:r>
          </a:p>
          <a:p>
            <a:r>
              <a:rPr lang="sr-Cyrl-RS" dirty="0" smtClean="0"/>
              <a:t>Идеја: нпр. </a:t>
            </a:r>
            <a:r>
              <a:rPr lang="sr-Cyrl-RS" dirty="0"/>
              <a:t>м</a:t>
            </a:r>
            <a:r>
              <a:rPr lang="sr-Cyrl-RS" dirty="0" smtClean="0"/>
              <a:t>уштерије долазе у пекару да купе хлеб</a:t>
            </a:r>
          </a:p>
          <a:p>
            <a:pPr lvl="1"/>
            <a:r>
              <a:rPr lang="sr-Cyrl-RS" dirty="0" smtClean="0"/>
              <a:t>Свака муштерија добија број већи од бројева претходних муштерија</a:t>
            </a:r>
          </a:p>
          <a:p>
            <a:pPr lvl="1"/>
            <a:r>
              <a:rPr lang="sr-Cyrl-RS" dirty="0" smtClean="0"/>
              <a:t>Муштерије се потом услужују редом према добијеним бројевима</a:t>
            </a:r>
          </a:p>
          <a:p>
            <a:pPr lvl="1"/>
            <a:r>
              <a:rPr lang="sr-Cyrl-RS" dirty="0" smtClean="0"/>
              <a:t>Пошто је и додела бројева К.С. </a:t>
            </a:r>
            <a:r>
              <a:rPr lang="sr-Cyrl-RS" dirty="0"/>
              <a:t>и</a:t>
            </a:r>
            <a:r>
              <a:rPr lang="sr-Cyrl-RS" dirty="0" smtClean="0"/>
              <a:t>сти број се може доделити више пута</a:t>
            </a:r>
          </a:p>
          <a:p>
            <a:pPr lvl="2"/>
            <a:r>
              <a:rPr lang="sr-Cyrl-RS" dirty="0" smtClean="0"/>
              <a:t>Тада се процес са мањим индексом опслужује први (може се користити </a:t>
            </a:r>
            <a:r>
              <a:rPr lang="sr-Latn-RS" dirty="0" smtClean="0"/>
              <a:t>PID)</a:t>
            </a:r>
          </a:p>
          <a:p>
            <a:pPr marL="914400" lvl="2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62315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Лампортов (пекарски) алгоритам</a:t>
            </a:r>
            <a:r>
              <a:rPr lang="sr-Latn-RS" dirty="0" smtClean="0"/>
              <a:t> (2)</a:t>
            </a:r>
            <a:endParaRPr lang="sr-Latn-R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679843" y="2219416"/>
            <a:ext cx="7393136" cy="34870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r-Latn-RS" sz="2000" dirty="0" smtClean="0"/>
              <a:t>proces</a:t>
            </a:r>
            <a:r>
              <a:rPr lang="en-US" sz="2000" dirty="0" smtClean="0"/>
              <a:t>_</a:t>
            </a:r>
            <a:r>
              <a:rPr lang="en-US" sz="2000" dirty="0" err="1" smtClean="0"/>
              <a:t>i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//</a:t>
            </a:r>
            <a:r>
              <a:rPr lang="en-US" sz="2000" dirty="0" err="1" smtClean="0"/>
              <a:t>niz</a:t>
            </a:r>
            <a:r>
              <a:rPr lang="en-US" sz="2000" dirty="0" smtClean="0"/>
              <a:t> </a:t>
            </a:r>
            <a:r>
              <a:rPr lang="en-US" sz="2000" dirty="0" err="1" smtClean="0"/>
              <a:t>koji</a:t>
            </a:r>
            <a:r>
              <a:rPr lang="en-US" sz="2000" dirty="0" smtClean="0"/>
              <a:t> </a:t>
            </a:r>
            <a:r>
              <a:rPr lang="sr-Latn-RS" sz="2000" dirty="0" smtClean="0"/>
              <a:t>štiti uzimanje brojeva – i-ti proces najavljuje uzimanje</a:t>
            </a:r>
            <a:endParaRPr lang="en-US" sz="2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</a:t>
            </a:r>
            <a:r>
              <a:rPr lang="sr-Latn-RS" sz="2000" dirty="0" smtClean="0"/>
              <a:t>uzima</a:t>
            </a:r>
            <a:r>
              <a:rPr lang="en-US" sz="2000" dirty="0" smtClean="0"/>
              <a:t>[</a:t>
            </a:r>
            <a:r>
              <a:rPr lang="en-US" sz="2000" dirty="0" smtClean="0"/>
              <a:t>i</a:t>
            </a:r>
            <a:r>
              <a:rPr lang="en-US" sz="2000" dirty="0" smtClean="0"/>
              <a:t>]=true; </a:t>
            </a:r>
            <a:endParaRPr lang="sr-Latn-RS" sz="2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r-Latn-RS" sz="2000" dirty="0"/>
              <a:t> </a:t>
            </a:r>
            <a:r>
              <a:rPr lang="sr-Latn-RS" sz="2000" dirty="0" smtClean="0"/>
              <a:t>       broj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]=max(</a:t>
            </a:r>
            <a:r>
              <a:rPr lang="en-US" sz="2000" dirty="0" err="1" smtClean="0"/>
              <a:t>broj</a:t>
            </a:r>
            <a:r>
              <a:rPr lang="en-US" sz="2000" dirty="0" smtClean="0"/>
              <a:t>[0],</a:t>
            </a:r>
            <a:r>
              <a:rPr lang="en-US" sz="2000" dirty="0" err="1" smtClean="0"/>
              <a:t>broj</a:t>
            </a:r>
            <a:r>
              <a:rPr lang="en-US" sz="2000" dirty="0" smtClean="0"/>
              <a:t>[1],…,</a:t>
            </a:r>
            <a:r>
              <a:rPr lang="en-US" sz="2000" dirty="0" err="1" smtClean="0"/>
              <a:t>broj</a:t>
            </a:r>
            <a:r>
              <a:rPr lang="en-US" sz="2000" dirty="0" smtClean="0"/>
              <a:t>[n-1])+1;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</a:t>
            </a:r>
            <a:r>
              <a:rPr lang="en-US" sz="2000" dirty="0" err="1" smtClean="0"/>
              <a:t>uzima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]=false;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for(k=0; k&lt;n; k++){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while(</a:t>
            </a:r>
            <a:r>
              <a:rPr lang="en-US" sz="2000" dirty="0" err="1" smtClean="0"/>
              <a:t>uzima</a:t>
            </a:r>
            <a:r>
              <a:rPr lang="en-US" sz="2000" dirty="0" smtClean="0"/>
              <a:t>[k])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; //</a:t>
            </a:r>
            <a:r>
              <a:rPr lang="sr-Latn-RS" sz="2000" dirty="0" smtClean="0"/>
              <a:t>čekamo dok neko drugi uzima broj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r-Latn-RS" sz="2000" dirty="0"/>
              <a:t>	</a:t>
            </a:r>
            <a:r>
              <a:rPr lang="sr-Latn-RS" sz="2000" dirty="0" smtClean="0"/>
              <a:t>while(broj</a:t>
            </a:r>
            <a:r>
              <a:rPr lang="en-US" sz="2000" dirty="0" smtClean="0"/>
              <a:t>[k]!=0 and (</a:t>
            </a:r>
            <a:r>
              <a:rPr lang="en-US" sz="2000" dirty="0" err="1" smtClean="0"/>
              <a:t>broj</a:t>
            </a:r>
            <a:r>
              <a:rPr lang="en-US" sz="2000" dirty="0" smtClean="0"/>
              <a:t>[k],k)&lt;(</a:t>
            </a:r>
            <a:r>
              <a:rPr lang="en-US" sz="2000" dirty="0" err="1" smtClean="0"/>
              <a:t>broj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],</a:t>
            </a:r>
            <a:r>
              <a:rPr lang="en-US" sz="2000" dirty="0" err="1" smtClean="0"/>
              <a:t>i</a:t>
            </a:r>
            <a:r>
              <a:rPr lang="en-US" sz="2000" dirty="0" smtClean="0"/>
              <a:t>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; //</a:t>
            </a:r>
            <a:r>
              <a:rPr lang="sr-Latn-RS" sz="2000" dirty="0" smtClean="0"/>
              <a:t>čekamo dok neki proces ima prednost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r-Latn-RS" sz="2000" dirty="0"/>
              <a:t> </a:t>
            </a:r>
            <a:r>
              <a:rPr lang="sr-Latn-RS" sz="2000" dirty="0" smtClean="0"/>
              <a:t>       </a:t>
            </a:r>
            <a:r>
              <a:rPr lang="en-US" sz="2000" dirty="0" smtClean="0"/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 smtClean="0"/>
              <a:t>        //</a:t>
            </a:r>
            <a:r>
              <a:rPr lang="en-US" sz="2000" dirty="0" err="1" smtClean="0"/>
              <a:t>Kriti</a:t>
            </a:r>
            <a:r>
              <a:rPr lang="sr-Latn-RS" sz="2000" dirty="0" smtClean="0"/>
              <a:t>čna sekcija</a:t>
            </a:r>
            <a:endParaRPr lang="en-US" sz="2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</a:t>
            </a:r>
            <a:r>
              <a:rPr lang="en-US" sz="2000" dirty="0" err="1" smtClean="0"/>
              <a:t>broj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]=0; //</a:t>
            </a:r>
            <a:r>
              <a:rPr lang="sr-Latn-RS" sz="2000" dirty="0" smtClean="0"/>
              <a:t>označavamo da ne čekamo više na procesor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291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Дељени ресурси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Конкурентно извршавање процеса</a:t>
            </a:r>
          </a:p>
          <a:p>
            <a:pPr lvl="1"/>
            <a:r>
              <a:rPr lang="sr-Cyrl-RS" dirty="0" smtClean="0"/>
              <a:t>Паралелно</a:t>
            </a:r>
          </a:p>
          <a:p>
            <a:pPr lvl="1"/>
            <a:r>
              <a:rPr lang="sr-Cyrl-RS" dirty="0" smtClean="0"/>
              <a:t>Псеудопаралелно</a:t>
            </a:r>
          </a:p>
          <a:p>
            <a:r>
              <a:rPr lang="sr-Cyrl-RS" dirty="0" smtClean="0"/>
              <a:t>Процеси који се конкурентно извршавају </a:t>
            </a:r>
            <a:br>
              <a:rPr lang="sr-Cyrl-RS" dirty="0" smtClean="0"/>
            </a:br>
            <a:r>
              <a:rPr lang="sr-Cyrl-RS" dirty="0" smtClean="0"/>
              <a:t>могу приступати истим ресурсима, нпр. </a:t>
            </a:r>
            <a:r>
              <a:rPr lang="sr-Cyrl-RS" dirty="0"/>
              <a:t>м</a:t>
            </a:r>
            <a:r>
              <a:rPr lang="sr-Cyrl-RS" dirty="0" smtClean="0"/>
              <a:t>еморији, штампачу итд.</a:t>
            </a:r>
          </a:p>
          <a:p>
            <a:pPr lvl="1"/>
            <a:r>
              <a:rPr lang="sr-Cyrl-RS" dirty="0" smtClean="0"/>
              <a:t>Такви ресурси се зову </a:t>
            </a:r>
            <a:r>
              <a:rPr lang="sr-Cyrl-RS" u="sng" dirty="0" smtClean="0"/>
              <a:t>дељени ресурси</a:t>
            </a:r>
            <a:endParaRPr lang="sr-Cyrl-RS" dirty="0" smtClean="0"/>
          </a:p>
          <a:p>
            <a:r>
              <a:rPr lang="sr-Cyrl-RS" dirty="0" smtClean="0"/>
              <a:t>У раду са дељеним ресурсима могу се јавити грешке</a:t>
            </a:r>
          </a:p>
          <a:p>
            <a:pPr lvl="1"/>
            <a:r>
              <a:rPr lang="sr-Cyrl-RS" dirty="0" smtClean="0"/>
              <a:t>Пример. Нека је </a:t>
            </a:r>
            <a:r>
              <a:rPr lang="sr-Latn-RS" dirty="0" smtClean="0"/>
              <a:t>X </a:t>
            </a:r>
            <a:r>
              <a:rPr lang="sr-Cyrl-RS" dirty="0" smtClean="0"/>
              <a:t>променљива доступна већем броју процеса</a:t>
            </a:r>
            <a:br>
              <a:rPr lang="sr-Cyrl-RS" dirty="0" smtClean="0"/>
            </a:br>
            <a:r>
              <a:rPr lang="sr-Cyrl-RS" dirty="0" smtClean="0"/>
              <a:t>и нека сваки од тих процеса покушава да уради операцију </a:t>
            </a:r>
            <a:r>
              <a:rPr lang="sr-Latn-RS" dirty="0" smtClean="0"/>
              <a:t>X</a:t>
            </a:r>
            <a:r>
              <a:rPr lang="en-US" dirty="0" smtClean="0"/>
              <a:t>=X+1</a:t>
            </a:r>
          </a:p>
          <a:p>
            <a:pPr lvl="1"/>
            <a:r>
              <a:rPr lang="sr-Cyrl-RS" dirty="0" smtClean="0"/>
              <a:t>Шта може лоше да се деси</a:t>
            </a:r>
            <a:r>
              <a:rPr lang="en-US" dirty="0"/>
              <a:t>?</a:t>
            </a: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3543215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Дељени ресурси (2)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Операција </a:t>
            </a:r>
            <a:r>
              <a:rPr lang="sr-Latn-RS" dirty="0" smtClean="0"/>
              <a:t>X</a:t>
            </a:r>
            <a:r>
              <a:rPr lang="en-US" dirty="0" smtClean="0"/>
              <a:t>=X+1 </a:t>
            </a:r>
            <a:r>
              <a:rPr lang="sr-Cyrl-RS" dirty="0" smtClean="0"/>
              <a:t>није атомична!</a:t>
            </a:r>
          </a:p>
          <a:p>
            <a:pPr lvl="1"/>
            <a:r>
              <a:rPr lang="sr-Cyrl-RS" dirty="0" smtClean="0"/>
              <a:t>Атомичност подразумева целовитост у извршавању, тј. ако је операција атомична, онда се она не може половично извршити</a:t>
            </a:r>
          </a:p>
          <a:p>
            <a:r>
              <a:rPr lang="sr-Latn-RS" dirty="0" smtClean="0"/>
              <a:t>X</a:t>
            </a:r>
            <a:r>
              <a:rPr lang="en-US" dirty="0" smtClean="0"/>
              <a:t>=X+1 </a:t>
            </a:r>
            <a:r>
              <a:rPr lang="sr-Cyrl-RS" dirty="0" smtClean="0"/>
              <a:t>на машинском нивоу се разбија на више операција, нпр.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Latn-RS" dirty="0"/>
              <a:t>MUA X </a:t>
            </a:r>
            <a:r>
              <a:rPr lang="sr-Latn-RS" dirty="0" smtClean="0"/>
              <a:t> - </a:t>
            </a:r>
            <a:r>
              <a:rPr lang="sr-Cyrl-RS" dirty="0" smtClean="0"/>
              <a:t>узима променљиву </a:t>
            </a:r>
            <a:r>
              <a:rPr lang="sr-Latn-RS" dirty="0" smtClean="0"/>
              <a:t>X</a:t>
            </a:r>
            <a:r>
              <a:rPr lang="sr-Cyrl-RS" dirty="0" smtClean="0"/>
              <a:t> из меморије</a:t>
            </a:r>
            <a:r>
              <a:rPr lang="sr-Latn-RS" dirty="0" smtClean="0"/>
              <a:t> </a:t>
            </a:r>
            <a:r>
              <a:rPr lang="sr-Cyrl-RS" dirty="0" smtClean="0"/>
              <a:t>и убацује у акумулатор </a:t>
            </a:r>
            <a:r>
              <a:rPr lang="sr-Latn-RS" dirty="0" smtClean="0"/>
              <a:t>AC</a:t>
            </a:r>
            <a:endParaRPr lang="sr-Cyrl-RS" dirty="0" smtClean="0"/>
          </a:p>
          <a:p>
            <a:pPr marL="914400" lvl="1" indent="-457200">
              <a:buFont typeface="+mj-lt"/>
              <a:buAutoNum type="arabicPeriod"/>
            </a:pPr>
            <a:r>
              <a:rPr lang="sr-Latn-RS" dirty="0" smtClean="0"/>
              <a:t>SAB X 1 – </a:t>
            </a:r>
            <a:r>
              <a:rPr lang="sr-Cyrl-RS" dirty="0" smtClean="0"/>
              <a:t>додаје вредност 1 на садржај </a:t>
            </a:r>
            <a:r>
              <a:rPr lang="sr-Latn-RS" dirty="0" smtClean="0"/>
              <a:t>AC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Latn-RS" dirty="0" smtClean="0"/>
              <a:t>AUM X – </a:t>
            </a:r>
            <a:r>
              <a:rPr lang="sr-Cyrl-RS" dirty="0" smtClean="0"/>
              <a:t>враћа садржај </a:t>
            </a:r>
            <a:r>
              <a:rPr lang="sr-Latn-RS" dirty="0" smtClean="0"/>
              <a:t>AC </a:t>
            </a:r>
            <a:r>
              <a:rPr lang="sr-Cyrl-RS" dirty="0" smtClean="0"/>
              <a:t>у меморију на локацију </a:t>
            </a:r>
            <a:r>
              <a:rPr lang="sr-Latn-RS" dirty="0" smtClean="0"/>
              <a:t>X</a:t>
            </a:r>
          </a:p>
          <a:p>
            <a:r>
              <a:rPr lang="sr-Cyrl-RS" dirty="0" smtClean="0"/>
              <a:t>Шта се дешава ако два процеса извршавају ово истовремено,   </a:t>
            </a:r>
            <a:br>
              <a:rPr lang="sr-Cyrl-RS" dirty="0" smtClean="0"/>
            </a:br>
            <a:r>
              <a:rPr lang="sr-Cyrl-RS" dirty="0" smtClean="0"/>
              <a:t>пронађите сценарио у којем долази до проблема</a:t>
            </a:r>
            <a:r>
              <a:rPr lang="en-US" dirty="0"/>
              <a:t>?</a:t>
            </a:r>
            <a:endParaRPr lang="sr-Latn-RS" dirty="0" smtClean="0"/>
          </a:p>
          <a:p>
            <a:pPr marL="914400" lvl="1" indent="-457200">
              <a:buFont typeface="+mj-lt"/>
              <a:buAutoNum type="arabicPeriod"/>
            </a:pPr>
            <a:endParaRPr lang="sr-Latn-RS" dirty="0" smtClean="0"/>
          </a:p>
          <a:p>
            <a:pPr marL="914400" lvl="1" indent="-457200">
              <a:buFont typeface="+mj-lt"/>
              <a:buAutoNum type="arabicPeriod"/>
            </a:pP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3030701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 произвођача и потрошача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Два процеса: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Први процес производи ресурс, односно повећава број производа, нпр. </a:t>
            </a:r>
            <a:r>
              <a:rPr lang="sr-Cyrl-RS" dirty="0"/>
              <a:t>п</a:t>
            </a:r>
            <a:r>
              <a:rPr lang="sr-Cyrl-RS" dirty="0" smtClean="0"/>
              <a:t>екара у којој пекари производе хлеб и постављају га на рафове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Други процес су потрошачи, у овом случају муштерије које долазе у пекару и купују хлеб</a:t>
            </a:r>
          </a:p>
          <a:p>
            <a:r>
              <a:rPr lang="sr-Cyrl-RS" dirty="0" smtClean="0"/>
              <a:t>Написати имплементације произвођача и потрошача</a:t>
            </a:r>
            <a:r>
              <a:rPr lang="en-US" dirty="0"/>
              <a:t>?</a:t>
            </a:r>
            <a:endParaRPr lang="sr-Cyrl-RS" dirty="0" smtClean="0"/>
          </a:p>
          <a:p>
            <a:r>
              <a:rPr lang="sr-Cyrl-RS" dirty="0" smtClean="0"/>
              <a:t>Да ли може да дође до проблема са дељеним ресурима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5401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Проблем произвођача и </a:t>
            </a:r>
            <a:r>
              <a:rPr lang="sr-Cyrl-RS" dirty="0" smtClean="0"/>
              <a:t>потрошача</a:t>
            </a:r>
            <a:r>
              <a:rPr lang="en-US" dirty="0" smtClean="0"/>
              <a:t> (</a:t>
            </a:r>
            <a:r>
              <a:rPr lang="en-US" dirty="0"/>
              <a:t>2</a:t>
            </a:r>
            <a:r>
              <a:rPr lang="en-US" dirty="0" smtClean="0"/>
              <a:t>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948796" cy="237230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000" dirty="0" smtClean="0"/>
              <a:t>main() </a:t>
            </a:r>
            <a:r>
              <a:rPr lang="en-US" sz="2000" dirty="0" smtClean="0"/>
              <a:t>//</a:t>
            </a:r>
            <a:r>
              <a:rPr lang="sr-Latn-RS" sz="2000" dirty="0" smtClean="0"/>
              <a:t>algoritam pp1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brojac</a:t>
            </a:r>
            <a:r>
              <a:rPr lang="en-US" sz="2000" dirty="0" smtClean="0"/>
              <a:t>=0;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kapacitet</a:t>
            </a:r>
            <a:r>
              <a:rPr lang="en-US" sz="2000" dirty="0" smtClean="0"/>
              <a:t>=100;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proizvodjac</a:t>
            </a:r>
            <a:r>
              <a:rPr lang="en-US" sz="2000" dirty="0" smtClean="0"/>
              <a:t>();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potrosac</a:t>
            </a:r>
            <a:r>
              <a:rPr lang="en-US" sz="2000" dirty="0" smtClean="0"/>
              <a:t>();</a:t>
            </a: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45995" y="1822450"/>
            <a:ext cx="3827044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/>
              <a:t>proizvodjac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 smtClean="0"/>
              <a:t>	while(true)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 </a:t>
            </a: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brojac</a:t>
            </a:r>
            <a:r>
              <a:rPr lang="en-US" sz="2000" dirty="0" smtClean="0"/>
              <a:t>++;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732038" y="1822450"/>
            <a:ext cx="3168026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/>
              <a:t>potrosac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 smtClean="0"/>
              <a:t>	while(true)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 </a:t>
            </a: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brojac</a:t>
            </a:r>
            <a:r>
              <a:rPr lang="en-US" sz="2000" dirty="0" smtClean="0"/>
              <a:t>--;</a:t>
            </a: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4468091"/>
            <a:ext cx="10415155" cy="170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Да ли је ово добро решење</a:t>
            </a:r>
            <a:r>
              <a:rPr lang="en-US" dirty="0"/>
              <a:t>?</a:t>
            </a:r>
            <a:endParaRPr lang="sr-Cyrl-RS" dirty="0" smtClean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74044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Проблем произвођача и </a:t>
            </a:r>
            <a:r>
              <a:rPr lang="sr-Cyrl-RS" dirty="0" smtClean="0"/>
              <a:t>потрошача</a:t>
            </a:r>
            <a:r>
              <a:rPr lang="en-US" dirty="0" smtClean="0"/>
              <a:t> (3)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948796" cy="237230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000" dirty="0" smtClean="0"/>
              <a:t>main</a:t>
            </a:r>
            <a:r>
              <a:rPr lang="sr-Latn-RS" sz="2000" dirty="0" smtClean="0"/>
              <a:t>() </a:t>
            </a:r>
            <a:r>
              <a:rPr lang="en-US" sz="2000" dirty="0" smtClean="0"/>
              <a:t>//</a:t>
            </a:r>
            <a:r>
              <a:rPr lang="en-US" sz="2000" dirty="0" err="1" smtClean="0"/>
              <a:t>algoritam</a:t>
            </a:r>
            <a:r>
              <a:rPr lang="en-US" sz="2000" dirty="0" smtClean="0"/>
              <a:t> pp2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brojac</a:t>
            </a:r>
            <a:r>
              <a:rPr lang="en-US" sz="2000" dirty="0" smtClean="0"/>
              <a:t>=0;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kapacitet</a:t>
            </a:r>
            <a:r>
              <a:rPr lang="en-US" sz="2000" dirty="0" smtClean="0"/>
              <a:t>=100;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proizvodjac</a:t>
            </a:r>
            <a:r>
              <a:rPr lang="en-US" sz="2000" dirty="0" smtClean="0"/>
              <a:t>();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potrosac</a:t>
            </a:r>
            <a:r>
              <a:rPr lang="en-US" sz="2000" dirty="0" smtClean="0"/>
              <a:t>();</a:t>
            </a: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45995" y="1822450"/>
            <a:ext cx="3827044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/>
              <a:t>proizvodjac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 smtClean="0"/>
              <a:t>	while(true)</a:t>
            </a:r>
          </a:p>
          <a:p>
            <a:pPr marL="0" indent="0" defTabSz="538163"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while(</a:t>
            </a:r>
            <a:r>
              <a:rPr lang="en-US" sz="2000" dirty="0" err="1" smtClean="0"/>
              <a:t>brojac</a:t>
            </a:r>
            <a:r>
              <a:rPr lang="en-US" sz="2000" dirty="0" smtClean="0"/>
              <a:t>==</a:t>
            </a:r>
            <a:r>
              <a:rPr lang="en-US" sz="2000" dirty="0" err="1" smtClean="0"/>
              <a:t>kapacitet</a:t>
            </a:r>
            <a:r>
              <a:rPr lang="en-US" sz="2000" dirty="0" smtClean="0"/>
              <a:t>)</a:t>
            </a:r>
          </a:p>
          <a:p>
            <a:pPr marL="0" indent="0" defTabSz="538163"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	</a:t>
            </a:r>
            <a:r>
              <a:rPr lang="en-US" sz="2000" dirty="0" smtClean="0"/>
              <a:t>; //</a:t>
            </a:r>
            <a:r>
              <a:rPr lang="en-US" sz="2000" dirty="0" err="1" smtClean="0"/>
              <a:t>aktivno</a:t>
            </a:r>
            <a:r>
              <a:rPr lang="en-US" sz="2000" dirty="0" smtClean="0"/>
              <a:t> </a:t>
            </a:r>
            <a:r>
              <a:rPr lang="sr-Latn-RS" sz="2000" dirty="0" smtClean="0"/>
              <a:t>čekanje</a:t>
            </a:r>
            <a:endParaRPr lang="en-US" sz="2000" dirty="0" smtClean="0"/>
          </a:p>
          <a:p>
            <a:pPr marL="0" indent="0" defTabSz="538163"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brojac</a:t>
            </a:r>
            <a:r>
              <a:rPr lang="en-US" sz="2000" dirty="0" smtClean="0"/>
              <a:t>++;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732038" y="1822450"/>
            <a:ext cx="3168026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/>
              <a:t>potrosac</a:t>
            </a:r>
            <a:r>
              <a:rPr lang="sr-Latn-RS" sz="2000" dirty="0" smtClean="0"/>
              <a:t>()</a:t>
            </a:r>
            <a:endParaRPr lang="en-US" sz="2000" dirty="0" smtClean="0"/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 smtClean="0"/>
              <a:t>	while(true)</a:t>
            </a:r>
          </a:p>
          <a:p>
            <a:pPr marL="0" indent="0" defTabSz="538163"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while(</a:t>
            </a:r>
            <a:r>
              <a:rPr lang="en-US" sz="2000" dirty="0" err="1" smtClean="0"/>
              <a:t>brojac</a:t>
            </a:r>
            <a:r>
              <a:rPr lang="en-US" sz="2000" dirty="0" smtClean="0"/>
              <a:t>==0)</a:t>
            </a:r>
          </a:p>
          <a:p>
            <a:pPr marL="0" indent="0" defTabSz="538163"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	</a:t>
            </a:r>
            <a:r>
              <a:rPr lang="en-US" sz="2000" dirty="0" smtClean="0"/>
              <a:t>;</a:t>
            </a:r>
            <a:endParaRPr lang="en-US" sz="2000" dirty="0" smtClean="0"/>
          </a:p>
          <a:p>
            <a:pPr marL="0" indent="0" defTabSz="538163"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brojac</a:t>
            </a:r>
            <a:r>
              <a:rPr lang="en-US" sz="2000" dirty="0" smtClean="0"/>
              <a:t>--;</a:t>
            </a: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4468091"/>
            <a:ext cx="10415155" cy="1708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Да ли је ово боље, ако јесте, зашто</a:t>
            </a:r>
            <a:r>
              <a:rPr lang="en-US" dirty="0"/>
              <a:t>?</a:t>
            </a:r>
            <a:endParaRPr lang="en-US" dirty="0" smtClean="0"/>
          </a:p>
          <a:p>
            <a:r>
              <a:rPr lang="sr-Cyrl-RS" dirty="0" smtClean="0"/>
              <a:t>Које операције у произвођачу и потрошачу су проблематичне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Осмислите сценарио у којем долази до неконзистентности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59787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Критична секција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Критична секција представља део кода у којем може да дође до непожељних резултата</a:t>
            </a:r>
          </a:p>
          <a:p>
            <a:r>
              <a:rPr lang="sr-Cyrl-RS" dirty="0" smtClean="0"/>
              <a:t>У раду са дељеним ресурсима, критичне секције су обично места на којима се дешава манипулација дељеним ресурсом</a:t>
            </a:r>
          </a:p>
          <a:p>
            <a:r>
              <a:rPr lang="sr-Cyrl-RS" dirty="0" smtClean="0"/>
              <a:t>Да ли је проблем ако више процеса само користи,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а притом не мења дељени ресурс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Шта је критична секција у функцијама произвођач и потрошач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Како бисте модификовали претходни код тако да до проблема више не долази</a:t>
            </a:r>
            <a:r>
              <a:rPr lang="en-US" dirty="0" smtClean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12042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Заштита критичних секција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Добро решење треба да има следеће особине: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u="sng" dirty="0" smtClean="0"/>
              <a:t>Узајамна искључивост </a:t>
            </a:r>
            <a:r>
              <a:rPr lang="sr-Cyrl-RS" dirty="0" smtClean="0"/>
              <a:t>– два процеса не могу истовремено да буду у критичној секцији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u="sng" dirty="0" smtClean="0"/>
              <a:t>Услов прогреса </a:t>
            </a:r>
            <a:r>
              <a:rPr lang="sr-Cyrl-RS" dirty="0" smtClean="0"/>
              <a:t>– процес који није у критичној секцији и не жели да уђе у њу, не треба да омета друге процесе да у њу уђу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u="sng" dirty="0" smtClean="0"/>
              <a:t>Услов коначног чекања </a:t>
            </a:r>
            <a:r>
              <a:rPr lang="sr-Cyrl-RS" dirty="0" smtClean="0"/>
              <a:t>– треба да постоји коначна горња граница чекања за улазак у критичну </a:t>
            </a:r>
            <a:r>
              <a:rPr lang="sr-Cyrl-RS" dirty="0" smtClean="0"/>
              <a:t>секцију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sr-Cyrl-RS" u="sng" dirty="0" smtClean="0">
                <a:solidFill>
                  <a:schemeClr val="bg2">
                    <a:lumMod val="50000"/>
                  </a:schemeClr>
                </a:solidFill>
              </a:rPr>
              <a:t>Праведност</a:t>
            </a:r>
            <a:r>
              <a:rPr lang="sr-Cyrl-RS" dirty="0" smtClean="0">
                <a:solidFill>
                  <a:schemeClr val="bg2">
                    <a:lumMod val="50000"/>
                  </a:schemeClr>
                </a:solidFill>
              </a:rPr>
              <a:t> – ово није обавезно, али је пожељно својство</a:t>
            </a:r>
            <a:endParaRPr lang="sr-Cyrl-R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r-Cyrl-RS" dirty="0" smtClean="0"/>
              <a:t>Како да постигнемо </a:t>
            </a:r>
            <a:r>
              <a:rPr lang="sr-Cyrl-RS" u="sng" dirty="0" smtClean="0"/>
              <a:t>узајамну искључивост</a:t>
            </a:r>
            <a:r>
              <a:rPr lang="sr-Cyrl-RS" dirty="0" smtClean="0"/>
              <a:t>:</a:t>
            </a:r>
            <a:br>
              <a:rPr lang="sr-Cyrl-RS" dirty="0" smtClean="0"/>
            </a:br>
            <a:r>
              <a:rPr lang="sr-Cyrl-RS" dirty="0" smtClean="0"/>
              <a:t>Како у свакодневном животу штитите ствари, нпр. стан, ауто</a:t>
            </a:r>
            <a:r>
              <a:rPr lang="en-US" dirty="0" smtClean="0"/>
              <a:t>…</a:t>
            </a:r>
            <a:r>
              <a:rPr lang="sr-Cyrl-RS" dirty="0" smtClean="0"/>
              <a:t> </a:t>
            </a:r>
            <a:br>
              <a:rPr lang="sr-Cyrl-RS" dirty="0" smtClean="0"/>
            </a:b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45069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Решење које омогућава узајамну </a:t>
            </a:r>
            <a:r>
              <a:rPr lang="sr-Cyrl-RS" dirty="0" smtClean="0"/>
              <a:t>искључивост</a:t>
            </a:r>
            <a:r>
              <a:rPr lang="en-US" dirty="0" smtClean="0"/>
              <a:t> (A1)</a:t>
            </a:r>
            <a:r>
              <a:rPr lang="en-US" dirty="0" smtClean="0"/>
              <a:t>?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948796" cy="237230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000" dirty="0" smtClean="0"/>
              <a:t>main</a:t>
            </a:r>
            <a:r>
              <a:rPr lang="sr-Latn-RS" sz="2000" dirty="0" smtClean="0"/>
              <a:t>()</a:t>
            </a:r>
            <a:r>
              <a:rPr lang="en-US" sz="2000" dirty="0" smtClean="0"/>
              <a:t> //</a:t>
            </a:r>
            <a:r>
              <a:rPr lang="en-US" sz="2000" dirty="0" err="1" smtClean="0"/>
              <a:t>algoritam</a:t>
            </a:r>
            <a:r>
              <a:rPr lang="en-US" sz="2000" dirty="0" smtClean="0"/>
              <a:t> A1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sr-Latn-RS" sz="2000" dirty="0" smtClean="0"/>
              <a:t>slobodno</a:t>
            </a:r>
            <a:r>
              <a:rPr lang="en-US" sz="2000" dirty="0" smtClean="0"/>
              <a:t>=</a:t>
            </a:r>
            <a:r>
              <a:rPr lang="sr-Latn-RS" sz="2000" dirty="0" smtClean="0"/>
              <a:t>false</a:t>
            </a:r>
            <a:r>
              <a:rPr lang="en-US" sz="2000" dirty="0" smtClean="0"/>
              <a:t>; 	</a:t>
            </a:r>
            <a:r>
              <a:rPr lang="sr-Latn-RS" sz="2000" dirty="0" smtClean="0"/>
              <a:t>proces1</a:t>
            </a:r>
            <a:r>
              <a:rPr lang="en-US" sz="2000" dirty="0" smtClean="0"/>
              <a:t>();</a:t>
            </a:r>
          </a:p>
          <a:p>
            <a:pPr marL="0" indent="0">
              <a:buNone/>
            </a:pPr>
            <a:r>
              <a:rPr lang="en-US" sz="2000" dirty="0" smtClean="0"/>
              <a:t>	p</a:t>
            </a:r>
            <a:r>
              <a:rPr lang="sr-Latn-RS" sz="2000" dirty="0" smtClean="0"/>
              <a:t>roces2</a:t>
            </a:r>
            <a:r>
              <a:rPr lang="en-US" sz="2000" dirty="0" smtClean="0"/>
              <a:t>();</a:t>
            </a: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45995" y="1822450"/>
            <a:ext cx="3827044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r-Latn-RS" sz="2000" dirty="0" smtClean="0"/>
              <a:t>proces1()</a:t>
            </a:r>
            <a:endParaRPr lang="en-US" sz="2000" dirty="0" smtClean="0"/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 smtClean="0"/>
              <a:t>	</a:t>
            </a:r>
            <a:r>
              <a:rPr lang="sr-Latn-RS" sz="2000" dirty="0" smtClean="0"/>
              <a:t>while(!slobodno)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sr-Latn-RS" sz="2000" dirty="0" smtClean="0"/>
              <a:t>		</a:t>
            </a:r>
            <a:r>
              <a:rPr lang="en-US" sz="2000" dirty="0" smtClean="0"/>
              <a:t>;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err="1" smtClean="0"/>
              <a:t>slobodno</a:t>
            </a:r>
            <a:r>
              <a:rPr lang="en-US" sz="2000" dirty="0" smtClean="0"/>
              <a:t> = false;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//</a:t>
            </a:r>
            <a:r>
              <a:rPr lang="en-US" sz="2000" dirty="0" err="1" smtClean="0"/>
              <a:t>Kriti</a:t>
            </a:r>
            <a:r>
              <a:rPr lang="sr-Latn-RS" sz="2000" dirty="0" smtClean="0"/>
              <a:t>čna sekcija</a:t>
            </a:r>
          </a:p>
          <a:p>
            <a:pPr marL="0" indent="0" defTabSz="315913">
              <a:buFont typeface="Arial" panose="020B0604020202020204" pitchFamily="34" charset="0"/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en-US" sz="2000" dirty="0" err="1" smtClean="0"/>
              <a:t>slobodno</a:t>
            </a:r>
            <a:r>
              <a:rPr lang="en-US" sz="2000" dirty="0" smtClean="0"/>
              <a:t> = true; 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732038" y="1822450"/>
            <a:ext cx="3168026" cy="23754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sz="2000" dirty="0" smtClean="0"/>
              <a:t>proces</a:t>
            </a:r>
            <a:r>
              <a:rPr lang="en-US" sz="2000" dirty="0" smtClean="0"/>
              <a:t>2</a:t>
            </a:r>
            <a:r>
              <a:rPr lang="sr-Latn-RS" sz="2000" dirty="0" smtClean="0"/>
              <a:t>()</a:t>
            </a:r>
            <a:endParaRPr lang="en-US" sz="2000" dirty="0"/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sr-Latn-RS" sz="2000" dirty="0"/>
              <a:t>while(!slobodno)</a:t>
            </a:r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sr-Latn-RS" sz="2000" dirty="0"/>
              <a:t>			</a:t>
            </a:r>
            <a:r>
              <a:rPr lang="en-US" sz="2000" dirty="0"/>
              <a:t>;</a:t>
            </a:r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en-US" sz="2000" dirty="0"/>
              <a:t>	</a:t>
            </a:r>
            <a:r>
              <a:rPr lang="en-US" sz="2000" dirty="0" err="1"/>
              <a:t>slobodno</a:t>
            </a:r>
            <a:r>
              <a:rPr lang="en-US" sz="2000" dirty="0"/>
              <a:t> = false;</a:t>
            </a:r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en-US" sz="2000" dirty="0"/>
              <a:t>	//</a:t>
            </a:r>
            <a:r>
              <a:rPr lang="en-US" sz="2000" dirty="0" err="1"/>
              <a:t>Kriti</a:t>
            </a:r>
            <a:r>
              <a:rPr lang="sr-Latn-RS" sz="2000" dirty="0"/>
              <a:t>čna sekcija</a:t>
            </a:r>
          </a:p>
          <a:p>
            <a:pPr marL="0" indent="0" defTabSz="315913">
              <a:buNone/>
              <a:tabLst>
                <a:tab pos="444500" algn="l"/>
              </a:tabLst>
            </a:pPr>
            <a:r>
              <a:rPr lang="sr-Latn-RS" sz="2000" dirty="0"/>
              <a:t>	</a:t>
            </a:r>
            <a:r>
              <a:rPr lang="en-US" sz="2000" dirty="0" err="1"/>
              <a:t>slobodno</a:t>
            </a:r>
            <a:r>
              <a:rPr lang="en-US" sz="2000" dirty="0"/>
              <a:t> = true;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4468091"/>
            <a:ext cx="10415155" cy="221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400" dirty="0" smtClean="0"/>
              <a:t>Користимо додатну променљиву као индикатор да ли је неко већ унутра (ово је као некакав катанац, који може бити откључан или закључан)</a:t>
            </a:r>
          </a:p>
          <a:p>
            <a:r>
              <a:rPr lang="sr-Cyrl-RS" sz="2400" dirty="0" smtClean="0"/>
              <a:t>Процеси чекају док год катанац не постане откључан</a:t>
            </a:r>
          </a:p>
          <a:p>
            <a:r>
              <a:rPr lang="sr-Cyrl-RS" sz="2400" dirty="0" smtClean="0"/>
              <a:t>Чекање је притом активно, процеси „врте празну петљу“!</a:t>
            </a:r>
          </a:p>
          <a:p>
            <a:r>
              <a:rPr lang="sr-Cyrl-RS" sz="2400" dirty="0" smtClean="0"/>
              <a:t>Да ли може да се деси проблем у оваквом решењу</a:t>
            </a:r>
            <a:r>
              <a:rPr lang="en-US" sz="2400"/>
              <a:t>?</a:t>
            </a:r>
            <a:endParaRPr lang="sr-Cyrl-RS" sz="2400" dirty="0" smtClean="0"/>
          </a:p>
          <a:p>
            <a:endParaRPr lang="sr-Cyrl-RS" sz="2400" dirty="0" smtClean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4750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ar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783</Words>
  <Application>Microsoft Office PowerPoint</Application>
  <PresentationFormat>Widescreen</PresentationFormat>
  <Paragraphs>194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</vt:lpstr>
      <vt:lpstr>Оперативни системи  и рачунарске мреже  </vt:lpstr>
      <vt:lpstr>Дељени ресурси</vt:lpstr>
      <vt:lpstr>Дељени ресурси (2)</vt:lpstr>
      <vt:lpstr>Проблем произвођача и потрошача</vt:lpstr>
      <vt:lpstr>Проблем произвођача и потрошача (2)</vt:lpstr>
      <vt:lpstr>Проблем произвођача и потрошача (3)</vt:lpstr>
      <vt:lpstr>Критична секција</vt:lpstr>
      <vt:lpstr>Заштита критичних секција</vt:lpstr>
      <vt:lpstr>Решење које омогућава узајамну искључивост (A1)?</vt:lpstr>
      <vt:lpstr>Побољшани алгоритам са гаранцијом узајамне искључивости (A2)</vt:lpstr>
      <vt:lpstr>Декеров алгоритам</vt:lpstr>
      <vt:lpstr>Декеров алгоритам (2)</vt:lpstr>
      <vt:lpstr>Питерсонов алгоритам </vt:lpstr>
      <vt:lpstr>Лампортов (пекарски) алгоритам</vt:lpstr>
      <vt:lpstr>Лампортов (пекарски) алгоритам (2)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Оперативни системи  и рачунарске мреже  2016/2017</dc:title>
  <dc:creator/>
  <cp:lastModifiedBy/>
  <cp:revision>3</cp:revision>
  <dcterms:created xsi:type="dcterms:W3CDTF">2012-08-15T23:12:28Z</dcterms:created>
  <dcterms:modified xsi:type="dcterms:W3CDTF">2016-11-29T19:25:33Z</dcterms:modified>
</cp:coreProperties>
</file>