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7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8" r:id="rId17"/>
    <p:sldId id="271" r:id="rId18"/>
    <p:sldId id="279" r:id="rId19"/>
    <p:sldId id="273" r:id="rId20"/>
    <p:sldId id="280" r:id="rId21"/>
    <p:sldId id="281" r:id="rId22"/>
    <p:sldId id="282" r:id="rId2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11/16/2016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16.11.2016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Редови чекања (2)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754" y="1880417"/>
            <a:ext cx="5405887" cy="3817908"/>
          </a:xfrm>
        </p:spPr>
      </p:pic>
    </p:spTree>
    <p:extLst>
      <p:ext uri="{BB962C8B-B14F-4D97-AF65-F5344CB8AC3E}">
        <p14:creationId xmlns:p14="http://schemas.microsoft.com/office/powerpoint/2010/main" val="3853528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Распоређивање процеса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Доношење одлука о променама стања процеса</a:t>
            </a:r>
          </a:p>
          <a:p>
            <a:r>
              <a:rPr lang="sr-Cyrl-RS" b="1" dirty="0" smtClean="0"/>
              <a:t>Циљ</a:t>
            </a:r>
            <a:r>
              <a:rPr lang="sr-Cyrl-RS" dirty="0" smtClean="0"/>
              <a:t>: повећање продуктивности рачунарског система</a:t>
            </a:r>
          </a:p>
          <a:p>
            <a:r>
              <a:rPr lang="sr-Cyrl-RS" dirty="0" smtClean="0"/>
              <a:t>У чему је разлика по питању распоређивања између једнопроцесорских и вишепроцесорских система</a:t>
            </a:r>
            <a:r>
              <a:rPr lang="en-US" dirty="0" smtClean="0"/>
              <a:t>?</a:t>
            </a:r>
            <a:endParaRPr lang="sr-Cyrl-RS" dirty="0" smtClean="0"/>
          </a:p>
          <a:p>
            <a:pPr lvl="1"/>
            <a:r>
              <a:rPr lang="sr-Cyrl-RS" dirty="0" smtClean="0"/>
              <a:t>Разматрани алгоритми ће бити анализирани на примеру једнопроцесорског система</a:t>
            </a:r>
          </a:p>
          <a:p>
            <a:r>
              <a:rPr lang="sr-Cyrl-RS" dirty="0" smtClean="0"/>
              <a:t>Оцена квалитета распоређивања:</a:t>
            </a:r>
          </a:p>
          <a:p>
            <a:pPr lvl="1"/>
            <a:r>
              <a:rPr lang="sr-Cyrl-RS" dirty="0" smtClean="0"/>
              <a:t>Искоришћеност процесора</a:t>
            </a:r>
          </a:p>
          <a:p>
            <a:pPr lvl="1"/>
            <a:r>
              <a:rPr lang="sr-Cyrl-RS" dirty="0" smtClean="0"/>
              <a:t>Пропусна моћ (број завршених процеса у јединици времена)</a:t>
            </a:r>
          </a:p>
          <a:p>
            <a:pPr lvl="1"/>
            <a:r>
              <a:rPr lang="sr-Cyrl-RS" dirty="0" smtClean="0"/>
              <a:t>Време обраде процеса</a:t>
            </a:r>
          </a:p>
          <a:p>
            <a:pPr lvl="1"/>
            <a:r>
              <a:rPr lang="sr-Cyrl-RS" dirty="0" smtClean="0"/>
              <a:t>Време чекања (време проведено у Спреман стању)</a:t>
            </a:r>
          </a:p>
          <a:p>
            <a:pPr lvl="1"/>
            <a:r>
              <a:rPr lang="sr-Cyrl-RS" dirty="0" smtClean="0"/>
              <a:t>...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72070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Алгоритми планирања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FCFS </a:t>
            </a:r>
            <a:r>
              <a:rPr lang="sr-Cyrl-RS" dirty="0" smtClean="0"/>
              <a:t>алгоритам (</a:t>
            </a:r>
            <a:r>
              <a:rPr lang="sr-Latn-RS" dirty="0" smtClean="0"/>
              <a:t>First Come, First Served)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SPF </a:t>
            </a:r>
            <a:r>
              <a:rPr lang="sr-Cyrl-RS" dirty="0" smtClean="0"/>
              <a:t>алгоритам (</a:t>
            </a:r>
            <a:r>
              <a:rPr lang="sr-Latn-RS" dirty="0" smtClean="0"/>
              <a:t>Shortest Process First)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Алгоритам са приоритетима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/>
              <a:t>Кружни алгоритам</a:t>
            </a:r>
          </a:p>
          <a:p>
            <a:pPr marL="514350" indent="-514350">
              <a:buFont typeface="+mj-lt"/>
              <a:buAutoNum type="arabicPeriod"/>
            </a:pPr>
            <a:r>
              <a:rPr lang="sr-Cyrl-RS" dirty="0" smtClean="0">
                <a:solidFill>
                  <a:schemeClr val="bg2">
                    <a:lumMod val="90000"/>
                  </a:schemeClr>
                </a:solidFill>
              </a:rPr>
              <a:t>Редови у више нивоа</a:t>
            </a:r>
          </a:p>
          <a:p>
            <a:pPr marL="0" indent="0">
              <a:buNone/>
            </a:pP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170024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FCFS </a:t>
            </a:r>
            <a:r>
              <a:rPr lang="sr-Cyrl-RS" dirty="0" smtClean="0"/>
              <a:t>алгоритам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84512" cy="4351338"/>
          </a:xfrm>
        </p:spPr>
        <p:txBody>
          <a:bodyPr/>
          <a:lstStyle/>
          <a:p>
            <a:r>
              <a:rPr lang="en-US" dirty="0" smtClean="0"/>
              <a:t>First Come, First Served</a:t>
            </a:r>
          </a:p>
          <a:p>
            <a:r>
              <a:rPr lang="sr-Cyrl-RS" dirty="0" smtClean="0"/>
              <a:t>Процесор се додељује процесима редом према стизању захтева</a:t>
            </a:r>
          </a:p>
          <a:p>
            <a:r>
              <a:rPr lang="sr-Cyrl-RS" dirty="0" smtClean="0"/>
              <a:t>Имплементира се употребом </a:t>
            </a:r>
            <a:r>
              <a:rPr lang="sr-Latn-RS" dirty="0" smtClean="0"/>
              <a:t>FIFO </a:t>
            </a:r>
            <a:r>
              <a:rPr lang="sr-Cyrl-RS" dirty="0" smtClean="0"/>
              <a:t>структуре (ред у банци нпр. )</a:t>
            </a:r>
          </a:p>
          <a:p>
            <a:r>
              <a:rPr lang="sr-Cyrl-RS" dirty="0" smtClean="0"/>
              <a:t>Предност:</a:t>
            </a:r>
          </a:p>
          <a:p>
            <a:pPr lvl="1"/>
            <a:r>
              <a:rPr lang="sr-Cyrl-RS" dirty="0" smtClean="0"/>
              <a:t>Лака имплементација</a:t>
            </a:r>
          </a:p>
          <a:p>
            <a:r>
              <a:rPr lang="sr-Cyrl-RS" dirty="0" smtClean="0"/>
              <a:t>Мана:</a:t>
            </a:r>
          </a:p>
          <a:p>
            <a:pPr lvl="1"/>
            <a:r>
              <a:rPr lang="sr-Cyrl-RS" dirty="0" smtClean="0"/>
              <a:t>Време чекања може бити велико</a:t>
            </a:r>
            <a:r>
              <a:rPr lang="en-US" dirty="0" smtClean="0"/>
              <a:t> (</a:t>
            </a:r>
            <a:r>
              <a:rPr lang="sr-Cyrl-RS" dirty="0" smtClean="0"/>
              <a:t>неко испред вас у банци отвара рачун...)</a:t>
            </a:r>
          </a:p>
        </p:txBody>
      </p:sp>
    </p:spTree>
    <p:extLst>
      <p:ext uri="{BB962C8B-B14F-4D97-AF65-F5344CB8AC3E}">
        <p14:creationId xmlns:p14="http://schemas.microsoft.com/office/powerpoint/2010/main" val="3414535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FCFS </a:t>
            </a:r>
            <a:r>
              <a:rPr lang="sr-Cyrl-RS" dirty="0" smtClean="0"/>
              <a:t>алгоритам</a:t>
            </a:r>
            <a:r>
              <a:rPr lang="sr-Latn-RS" dirty="0" smtClean="0"/>
              <a:t> - </a:t>
            </a:r>
            <a:r>
              <a:rPr lang="sr-Cyrl-RS" dirty="0" smtClean="0"/>
              <a:t>пример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306624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Процес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</a:t>
                      </a:r>
                      <a:r>
                        <a:rPr lang="sr-Cyrl-RS" baseline="0" dirty="0" smtClean="0"/>
                        <a:t> стизања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E</a:t>
                      </a:r>
                      <a:r>
                        <a:rPr lang="sr-Latn-RS" baseline="0" dirty="0" smtClean="0"/>
                        <a:t> - </a:t>
                      </a:r>
                      <a:r>
                        <a:rPr lang="sr-Cyrl-RS" baseline="0" dirty="0" smtClean="0"/>
                        <a:t>т</a:t>
                      </a:r>
                      <a:r>
                        <a:rPr lang="sr-Cyrl-RS" dirty="0" smtClean="0"/>
                        <a:t>рајање</a:t>
                      </a:r>
                      <a:r>
                        <a:rPr lang="sr-Cyrl-RS" baseline="0" dirty="0" smtClean="0"/>
                        <a:t> извршења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почетка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завршетка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 </a:t>
                      </a:r>
                      <a:r>
                        <a:rPr lang="sr-Latn-RS" dirty="0" smtClean="0"/>
                        <a:t>T</a:t>
                      </a:r>
                      <a:r>
                        <a:rPr lang="sr-Cyrl-RS" baseline="0" dirty="0" smtClean="0"/>
                        <a:t> – време обраде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M</a:t>
                      </a:r>
                      <a:r>
                        <a:rPr lang="sr-Cyrl-RS" dirty="0" smtClean="0"/>
                        <a:t> –</a:t>
                      </a:r>
                      <a:r>
                        <a:rPr lang="sr-Cyrl-RS" baseline="0" dirty="0" smtClean="0"/>
                        <a:t> време чекања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P</a:t>
                      </a:r>
                      <a:r>
                        <a:rPr lang="sr-Cyrl-RS" dirty="0" smtClean="0"/>
                        <a:t> </a:t>
                      </a:r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T/</a:t>
                      </a:r>
                      <a:r>
                        <a:rPr lang="sr-Cyrl-RS" baseline="0" dirty="0" smtClean="0"/>
                        <a:t>Е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1.4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7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3.5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1.2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1.6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Просек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6.2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2.2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1.74</a:t>
                      </a:r>
                      <a:endParaRPr lang="sr-Latn-R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4944862"/>
            <a:ext cx="55154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Cyrl-RS" dirty="0" smtClean="0"/>
              <a:t>Време обраде (Т) </a:t>
            </a:r>
            <a:r>
              <a:rPr lang="en-US" dirty="0" smtClean="0"/>
              <a:t>= </a:t>
            </a:r>
            <a:r>
              <a:rPr lang="sr-Cyrl-RS" dirty="0" smtClean="0"/>
              <a:t>време завршетка – време стизања</a:t>
            </a:r>
          </a:p>
          <a:p>
            <a:r>
              <a:rPr lang="sr-Cyrl-RS" dirty="0" smtClean="0"/>
              <a:t>Време чекања (</a:t>
            </a:r>
            <a:r>
              <a:rPr lang="sr-Latn-RS" dirty="0" smtClean="0"/>
              <a:t>M)</a:t>
            </a:r>
            <a:r>
              <a:rPr lang="sr-Cyrl-RS" dirty="0" smtClean="0"/>
              <a:t> </a:t>
            </a:r>
            <a:r>
              <a:rPr lang="en-US" dirty="0" smtClean="0"/>
              <a:t>= </a:t>
            </a:r>
            <a:r>
              <a:rPr lang="sr-Cyrl-RS" dirty="0" smtClean="0"/>
              <a:t>време почетка – време стизања</a:t>
            </a:r>
            <a:endParaRPr lang="sr-Latn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8128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SPF </a:t>
            </a:r>
            <a:r>
              <a:rPr lang="sr-Cyrl-RS" dirty="0" smtClean="0"/>
              <a:t>алгоритам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 smtClean="0"/>
              <a:t>Shortest Process First</a:t>
            </a:r>
          </a:p>
          <a:p>
            <a:r>
              <a:rPr lang="sr-Cyrl-RS" dirty="0" smtClean="0"/>
              <a:t>Фаворизују се краћи процеси, односно прво се „пуштају“ они којима треба мање времена</a:t>
            </a:r>
          </a:p>
          <a:p>
            <a:r>
              <a:rPr lang="sr-Cyrl-RS" dirty="0" smtClean="0"/>
              <a:t>Предност:</a:t>
            </a:r>
          </a:p>
          <a:p>
            <a:pPr lvl="1"/>
            <a:r>
              <a:rPr lang="sr-Cyrl-RS" dirty="0" smtClean="0"/>
              <a:t>Оптимално средње време чекања</a:t>
            </a:r>
          </a:p>
          <a:p>
            <a:r>
              <a:rPr lang="sr-Cyrl-RS" dirty="0" smtClean="0"/>
              <a:t>Мана:</a:t>
            </a:r>
          </a:p>
          <a:p>
            <a:pPr lvl="1"/>
            <a:r>
              <a:rPr lang="sr-Cyrl-RS" dirty="0" smtClean="0"/>
              <a:t>Како проценити дужину трајања процеса</a:t>
            </a:r>
            <a:r>
              <a:rPr lang="en-US" dirty="0" smtClean="0"/>
              <a:t>?</a:t>
            </a:r>
            <a:endParaRPr lang="sr-Latn-RS" dirty="0" smtClean="0"/>
          </a:p>
          <a:p>
            <a:r>
              <a:rPr lang="sr-Cyrl-RS" dirty="0" smtClean="0"/>
              <a:t>Варијанте алгоритма:</a:t>
            </a:r>
          </a:p>
          <a:p>
            <a:pPr lvl="1"/>
            <a:r>
              <a:rPr lang="sr-Cyrl-RS" dirty="0" smtClean="0"/>
              <a:t>Са прекидањем – ако стигне процес којем треба мање времена док неки други ради, овај што ради се прекида</a:t>
            </a:r>
          </a:p>
          <a:p>
            <a:pPr lvl="1"/>
            <a:r>
              <a:rPr lang="sr-Cyrl-RS" dirty="0" smtClean="0"/>
              <a:t>Без прекидања – једноставније, ако је неки започео, не прекида се</a:t>
            </a:r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31707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SPF </a:t>
            </a:r>
            <a:r>
              <a:rPr lang="sr-Cyrl-RS" dirty="0" smtClean="0"/>
              <a:t>алгоритам без прекидања</a:t>
            </a:r>
            <a:r>
              <a:rPr lang="sr-Latn-RS" dirty="0" smtClean="0"/>
              <a:t> - </a:t>
            </a:r>
            <a:r>
              <a:rPr lang="sr-Cyrl-RS" dirty="0" smtClean="0"/>
              <a:t>пример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4348005"/>
              </p:ext>
            </p:extLst>
          </p:nvPr>
        </p:nvGraphicFramePr>
        <p:xfrm>
          <a:off x="838200" y="1825625"/>
          <a:ext cx="105156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  <a:gridCol w="1314450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Процес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</a:t>
                      </a:r>
                      <a:r>
                        <a:rPr lang="sr-Cyrl-RS" baseline="0" dirty="0" smtClean="0"/>
                        <a:t> стизања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E</a:t>
                      </a:r>
                      <a:r>
                        <a:rPr lang="sr-Latn-RS" baseline="0" dirty="0" smtClean="0"/>
                        <a:t> - </a:t>
                      </a:r>
                      <a:r>
                        <a:rPr lang="sr-Cyrl-RS" baseline="0" dirty="0" smtClean="0"/>
                        <a:t>т</a:t>
                      </a:r>
                      <a:r>
                        <a:rPr lang="sr-Cyrl-RS" dirty="0" smtClean="0"/>
                        <a:t>рајање</a:t>
                      </a:r>
                      <a:r>
                        <a:rPr lang="sr-Cyrl-RS" baseline="0" dirty="0" smtClean="0"/>
                        <a:t> извршења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почетка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завршетка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 </a:t>
                      </a:r>
                      <a:r>
                        <a:rPr lang="sr-Latn-RS" dirty="0" smtClean="0"/>
                        <a:t>T</a:t>
                      </a:r>
                      <a:r>
                        <a:rPr lang="sr-Cyrl-RS" baseline="0" dirty="0" smtClean="0"/>
                        <a:t> – време обраде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M</a:t>
                      </a:r>
                      <a:r>
                        <a:rPr lang="sr-Cyrl-RS" dirty="0" smtClean="0"/>
                        <a:t> –</a:t>
                      </a:r>
                      <a:r>
                        <a:rPr lang="sr-Cyrl-RS" baseline="0" dirty="0" smtClean="0"/>
                        <a:t> време чекања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P</a:t>
                      </a:r>
                      <a:r>
                        <a:rPr lang="sr-Cyrl-RS" dirty="0" smtClean="0"/>
                        <a:t> </a:t>
                      </a:r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T/</a:t>
                      </a:r>
                      <a:r>
                        <a:rPr lang="sr-Cyrl-RS" baseline="0" dirty="0" smtClean="0"/>
                        <a:t>Е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1.8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1.2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1.6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Просек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5.6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1.32</a:t>
                      </a:r>
                      <a:endParaRPr lang="sr-Latn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213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Алгоритам са приоритетима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dirty="0" smtClean="0"/>
              <a:t>Сваком процесу придружен приоритет (број)</a:t>
            </a:r>
          </a:p>
          <a:p>
            <a:r>
              <a:rPr lang="sr-Cyrl-RS" dirty="0" smtClean="0"/>
              <a:t>За следећи процес се у сваком кораку бира онај са највишим приоритетом</a:t>
            </a:r>
          </a:p>
          <a:p>
            <a:r>
              <a:rPr lang="sr-Cyrl-RS" dirty="0" smtClean="0"/>
              <a:t>Обично су приоритети поређани овако: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Кориснички процеси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Пакетни процеси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Интерактивни процеси</a:t>
            </a:r>
          </a:p>
          <a:p>
            <a:pPr marL="914400" lvl="1" indent="-457200">
              <a:buFont typeface="+mj-lt"/>
              <a:buAutoNum type="arabicPeriod"/>
            </a:pPr>
            <a:r>
              <a:rPr lang="sr-Cyrl-RS" dirty="0" smtClean="0"/>
              <a:t>Системски процеси</a:t>
            </a:r>
          </a:p>
          <a:p>
            <a:r>
              <a:rPr lang="sr-Cyrl-RS" dirty="0" smtClean="0"/>
              <a:t>Предност: </a:t>
            </a:r>
          </a:p>
          <a:p>
            <a:pPr lvl="1"/>
            <a:r>
              <a:rPr lang="sr-Cyrl-RS" dirty="0" smtClean="0"/>
              <a:t>Битнији процеси мање чекају</a:t>
            </a:r>
          </a:p>
          <a:p>
            <a:r>
              <a:rPr lang="sr-Cyrl-RS" dirty="0" smtClean="0"/>
              <a:t>Мана:</a:t>
            </a:r>
          </a:p>
          <a:p>
            <a:pPr lvl="1"/>
            <a:r>
              <a:rPr lang="sr-Cyrl-RS" dirty="0" smtClean="0"/>
              <a:t>Изгладњивање – нископриоритетни процеси могу неограничено дуго да чекају</a:t>
            </a:r>
          </a:p>
          <a:p>
            <a:pPr lvl="1"/>
            <a:r>
              <a:rPr lang="sr-Cyrl-RS" dirty="0" smtClean="0"/>
              <a:t>Решење: са временом повећавати приоритет </a:t>
            </a: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918351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Алгоритам са приоритетима</a:t>
            </a:r>
            <a:r>
              <a:rPr lang="sr-Latn-RS" dirty="0" smtClean="0"/>
              <a:t>- </a:t>
            </a:r>
            <a:r>
              <a:rPr lang="sr-Cyrl-RS" dirty="0" smtClean="0"/>
              <a:t>пример</a:t>
            </a:r>
            <a:br>
              <a:rPr lang="sr-Cyrl-RS" dirty="0" smtClean="0"/>
            </a:br>
            <a:r>
              <a:rPr lang="sr-Cyrl-RS" dirty="0" smtClean="0"/>
              <a:t>(без прекидања)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167085"/>
              </p:ext>
            </p:extLst>
          </p:nvPr>
        </p:nvGraphicFramePr>
        <p:xfrm>
          <a:off x="838200" y="1825625"/>
          <a:ext cx="1063175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254"/>
                <a:gridCol w="1189608"/>
                <a:gridCol w="1287262"/>
                <a:gridCol w="1296140"/>
                <a:gridCol w="967666"/>
                <a:gridCol w="1269507"/>
                <a:gridCol w="1216241"/>
                <a:gridCol w="1269506"/>
                <a:gridCol w="1047566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Процес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</a:t>
                      </a:r>
                      <a:r>
                        <a:rPr lang="sr-Cyrl-RS" baseline="0" dirty="0" smtClean="0"/>
                        <a:t> стизања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E</a:t>
                      </a:r>
                      <a:r>
                        <a:rPr lang="sr-Latn-RS" baseline="0" dirty="0" smtClean="0"/>
                        <a:t> - </a:t>
                      </a:r>
                      <a:r>
                        <a:rPr lang="sr-Cyrl-RS" baseline="0" dirty="0" smtClean="0"/>
                        <a:t>т</a:t>
                      </a:r>
                      <a:r>
                        <a:rPr lang="sr-Cyrl-RS" dirty="0" smtClean="0"/>
                        <a:t>рајање</a:t>
                      </a:r>
                      <a:r>
                        <a:rPr lang="sr-Cyrl-RS" baseline="0" dirty="0" smtClean="0"/>
                        <a:t> извршења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Приоритет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почетка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завршетка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 </a:t>
                      </a:r>
                      <a:r>
                        <a:rPr lang="sr-Latn-RS" dirty="0" smtClean="0"/>
                        <a:t>T</a:t>
                      </a:r>
                      <a:r>
                        <a:rPr lang="sr-Cyrl-RS" baseline="0" dirty="0" smtClean="0"/>
                        <a:t> – време обраде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M</a:t>
                      </a:r>
                      <a:r>
                        <a:rPr lang="sr-Cyrl-RS" dirty="0" smtClean="0"/>
                        <a:t> –</a:t>
                      </a:r>
                      <a:r>
                        <a:rPr lang="sr-Cyrl-RS" baseline="0" dirty="0" smtClean="0"/>
                        <a:t> време чекања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P</a:t>
                      </a:r>
                      <a:r>
                        <a:rPr lang="sr-Cyrl-RS" dirty="0" smtClean="0"/>
                        <a:t> </a:t>
                      </a:r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T/</a:t>
                      </a:r>
                      <a:r>
                        <a:rPr lang="sr-Cyrl-RS" baseline="0" dirty="0" smtClean="0"/>
                        <a:t>Е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7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1.4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7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3.5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1.2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1.6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Просек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6.2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2.2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1.74</a:t>
                      </a:r>
                      <a:endParaRPr lang="sr-Latn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2041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Кружни алгоритам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720526" cy="4351338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Идеја као код дељења времена (</a:t>
            </a:r>
            <a:r>
              <a:rPr lang="sr-Latn-RS" dirty="0" smtClean="0"/>
              <a:t>time-sharing)</a:t>
            </a:r>
          </a:p>
          <a:p>
            <a:r>
              <a:rPr lang="sr-Cyrl-RS" dirty="0" smtClean="0"/>
              <a:t>Сваки процес добија унапред задати временски интервал</a:t>
            </a:r>
          </a:p>
          <a:p>
            <a:pPr lvl="1"/>
            <a:r>
              <a:rPr lang="sr-Cyrl-RS" dirty="0" smtClean="0"/>
              <a:t>Када време истекне, ако је процес готов, он више није кандидат</a:t>
            </a:r>
          </a:p>
          <a:p>
            <a:pPr lvl="1"/>
            <a:r>
              <a:rPr lang="sr-Cyrl-RS" dirty="0" smtClean="0"/>
              <a:t>Ако није готов, процес се прекида и ставља на крај реда активних процеса</a:t>
            </a:r>
          </a:p>
          <a:p>
            <a:r>
              <a:rPr lang="sr-Cyrl-RS" dirty="0" smtClean="0"/>
              <a:t>Предност:</a:t>
            </a:r>
          </a:p>
          <a:p>
            <a:pPr lvl="1"/>
            <a:r>
              <a:rPr lang="sr-Cyrl-RS" dirty="0" smtClean="0"/>
              <a:t>Општи напредак свих процеса</a:t>
            </a:r>
          </a:p>
          <a:p>
            <a:r>
              <a:rPr lang="sr-Cyrl-RS" dirty="0" smtClean="0"/>
              <a:t>Мане:</a:t>
            </a:r>
          </a:p>
          <a:p>
            <a:pPr lvl="1"/>
            <a:r>
              <a:rPr lang="sr-Cyrl-RS" dirty="0" smtClean="0"/>
              <a:t>Просечно време обраде може бити велико </a:t>
            </a:r>
            <a:br>
              <a:rPr lang="sr-Cyrl-RS" dirty="0" smtClean="0"/>
            </a:br>
            <a:r>
              <a:rPr lang="sr-Cyrl-RS" dirty="0" smtClean="0"/>
              <a:t>(посебно ако је велики број процеса)</a:t>
            </a:r>
          </a:p>
          <a:p>
            <a:r>
              <a:rPr lang="sr-Cyrl-RS" dirty="0" smtClean="0"/>
              <a:t>Битно је добро одабрати временски интервал!</a:t>
            </a:r>
          </a:p>
          <a:p>
            <a:pPr lvl="1"/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48699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Програм у извршавању</a:t>
            </a:r>
          </a:p>
          <a:p>
            <a:r>
              <a:rPr lang="sr-Cyrl-RS" dirty="0" smtClean="0"/>
              <a:t>Разлика између изворног и извршног кода</a:t>
            </a:r>
            <a:r>
              <a:rPr lang="en-US" dirty="0" smtClean="0"/>
              <a:t>?</a:t>
            </a:r>
          </a:p>
          <a:p>
            <a:r>
              <a:rPr lang="sr-Cyrl-RS" dirty="0" smtClean="0"/>
              <a:t>Покретање програма:</a:t>
            </a:r>
          </a:p>
          <a:p>
            <a:pPr lvl="1"/>
            <a:r>
              <a:rPr lang="sr-Cyrl-RS" dirty="0" smtClean="0"/>
              <a:t>Креирање новог процеса</a:t>
            </a:r>
          </a:p>
          <a:p>
            <a:pPr lvl="1"/>
            <a:r>
              <a:rPr lang="sr-Cyrl-RS" dirty="0" smtClean="0"/>
              <a:t>Смештање кода програма у радну меморију</a:t>
            </a:r>
          </a:p>
          <a:p>
            <a:pPr lvl="1"/>
            <a:r>
              <a:rPr lang="sr-Cyrl-RS" dirty="0" smtClean="0"/>
              <a:t>Извршавање инструкција тог програма</a:t>
            </a:r>
          </a:p>
          <a:p>
            <a:r>
              <a:rPr lang="sr-Latn-RS" dirty="0" smtClean="0"/>
              <a:t>OS </a:t>
            </a:r>
            <a:r>
              <a:rPr lang="sr-Cyrl-RS" dirty="0" smtClean="0"/>
              <a:t>обезбеђује ефикасно извршавања великог броја процеса</a:t>
            </a:r>
          </a:p>
          <a:p>
            <a:r>
              <a:rPr lang="sr-Cyrl-RS" dirty="0" smtClean="0"/>
              <a:t>Једно језгро: паралелно извршавање</a:t>
            </a:r>
            <a:r>
              <a:rPr lang="en-US" dirty="0" smtClean="0"/>
              <a:t>?</a:t>
            </a:r>
          </a:p>
          <a:p>
            <a:pPr lvl="1"/>
            <a:r>
              <a:rPr lang="sr-Cyrl-RS" dirty="0" smtClean="0"/>
              <a:t>Тачан назив је псеудопаралелно извршавање</a:t>
            </a:r>
          </a:p>
          <a:p>
            <a:pPr lvl="1"/>
            <a:r>
              <a:rPr lang="sr-Cyrl-RS" dirty="0" smtClean="0"/>
              <a:t>Симулира се концептом дељења времена</a:t>
            </a:r>
          </a:p>
          <a:p>
            <a:r>
              <a:rPr lang="sr-Cyrl-RS" dirty="0" smtClean="0"/>
              <a:t>Више језгара</a:t>
            </a:r>
            <a:r>
              <a:rPr lang="en-US" dirty="0"/>
              <a:t>?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046470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Кружни алгоритам</a:t>
            </a:r>
            <a:r>
              <a:rPr lang="sr-Latn-RS" dirty="0" smtClean="0"/>
              <a:t>- </a:t>
            </a:r>
            <a:r>
              <a:rPr lang="sr-Cyrl-RS" dirty="0" smtClean="0"/>
              <a:t>пример</a:t>
            </a:r>
            <a:br>
              <a:rPr lang="sr-Cyrl-RS" dirty="0" smtClean="0"/>
            </a:br>
            <a:r>
              <a:rPr lang="sr-Cyrl-RS" dirty="0" smtClean="0"/>
              <a:t>(са јединицом времена вредности 1)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680886"/>
              </p:ext>
            </p:extLst>
          </p:nvPr>
        </p:nvGraphicFramePr>
        <p:xfrm>
          <a:off x="838200" y="1825625"/>
          <a:ext cx="836794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254"/>
                <a:gridCol w="1189608"/>
                <a:gridCol w="1287262"/>
                <a:gridCol w="1269507"/>
                <a:gridCol w="1216241"/>
                <a:gridCol w="1269506"/>
                <a:gridCol w="1047566"/>
              </a:tblGrid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Процес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</a:t>
                      </a:r>
                      <a:r>
                        <a:rPr lang="sr-Cyrl-RS" baseline="0" dirty="0" smtClean="0"/>
                        <a:t> стизања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E</a:t>
                      </a:r>
                      <a:r>
                        <a:rPr lang="sr-Latn-RS" baseline="0" dirty="0" smtClean="0"/>
                        <a:t> - </a:t>
                      </a:r>
                      <a:r>
                        <a:rPr lang="sr-Cyrl-RS" baseline="0" dirty="0" smtClean="0"/>
                        <a:t>т</a:t>
                      </a:r>
                      <a:r>
                        <a:rPr lang="sr-Cyrl-RS" dirty="0" smtClean="0"/>
                        <a:t>рајање</a:t>
                      </a:r>
                      <a:r>
                        <a:rPr lang="sr-Cyrl-RS" baseline="0" dirty="0" smtClean="0"/>
                        <a:t> извршења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Време завршетка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 </a:t>
                      </a:r>
                      <a:r>
                        <a:rPr lang="sr-Latn-RS" dirty="0" smtClean="0"/>
                        <a:t>T</a:t>
                      </a:r>
                      <a:r>
                        <a:rPr lang="sr-Cyrl-RS" baseline="0" dirty="0" smtClean="0"/>
                        <a:t> – време обраде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M</a:t>
                      </a:r>
                      <a:r>
                        <a:rPr lang="sr-Cyrl-RS" dirty="0" smtClean="0"/>
                        <a:t> –</a:t>
                      </a:r>
                      <a:r>
                        <a:rPr lang="sr-Cyrl-RS" baseline="0" dirty="0" smtClean="0"/>
                        <a:t> време чекања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P</a:t>
                      </a:r>
                      <a:r>
                        <a:rPr lang="sr-Cyrl-RS" dirty="0" smtClean="0"/>
                        <a:t> </a:t>
                      </a:r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T/</a:t>
                      </a:r>
                      <a:r>
                        <a:rPr lang="sr-Cyrl-RS" baseline="0" dirty="0" smtClean="0"/>
                        <a:t>Е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2.0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2.5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9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4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1.8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12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5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20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8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1.6</a:t>
                      </a:r>
                      <a:endParaRPr lang="sr-Latn-R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Cyrl-RS" dirty="0" smtClean="0"/>
                        <a:t>Просек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7.6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3.6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dirty="0" smtClean="0"/>
                        <a:t>1.98</a:t>
                      </a:r>
                      <a:endParaRPr lang="sr-Latn-R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45480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Системи за рад у реалном времену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066755" cy="4351338"/>
          </a:xfrm>
        </p:spPr>
        <p:txBody>
          <a:bodyPr/>
          <a:lstStyle/>
          <a:p>
            <a:r>
              <a:rPr lang="sr-Cyrl-RS" dirty="0" smtClean="0"/>
              <a:t>Системи у којима је фокус на року извршавања процеса</a:t>
            </a:r>
          </a:p>
          <a:p>
            <a:r>
              <a:rPr lang="sr-Cyrl-RS" dirty="0" smtClean="0"/>
              <a:t>Две врсте према стриктности:</a:t>
            </a:r>
          </a:p>
          <a:p>
            <a:pPr lvl="1"/>
            <a:r>
              <a:rPr lang="sr-Cyrl-RS" dirty="0" smtClean="0"/>
              <a:t>Лабави системи – дозвољено је мало непоштовање рокова</a:t>
            </a:r>
          </a:p>
          <a:p>
            <a:pPr lvl="2"/>
            <a:r>
              <a:rPr lang="sr-Cyrl-RS" dirty="0" smtClean="0"/>
              <a:t>Електронско банкарство, банкомати, резервације авионских карата и слично...</a:t>
            </a:r>
          </a:p>
          <a:p>
            <a:pPr lvl="1"/>
            <a:r>
              <a:rPr lang="sr-Cyrl-RS" dirty="0" smtClean="0"/>
              <a:t>Чврсти системи – не сме се никако прекорачити рок!</a:t>
            </a:r>
            <a:endParaRPr lang="sr-Cyrl-RS" dirty="0"/>
          </a:p>
          <a:p>
            <a:pPr lvl="2"/>
            <a:r>
              <a:rPr lang="sr-Cyrl-RS" dirty="0"/>
              <a:t>Кочиони системи на возилима, контролни системи у авионима, возовима... </a:t>
            </a:r>
            <a:endParaRPr lang="sr-Cyrl-RS" dirty="0" smtClean="0"/>
          </a:p>
          <a:p>
            <a:r>
              <a:rPr lang="sr-Cyrl-RS" dirty="0" smtClean="0"/>
              <a:t>Процеси у тим системима могу бити:</a:t>
            </a:r>
          </a:p>
          <a:p>
            <a:pPr lvl="1"/>
            <a:r>
              <a:rPr lang="sr-Cyrl-RS" dirty="0" smtClean="0"/>
              <a:t>Периодични – понављање после тачно одређеног интервала</a:t>
            </a:r>
          </a:p>
          <a:p>
            <a:pPr lvl="1"/>
            <a:r>
              <a:rPr lang="sr-Cyrl-RS" dirty="0" smtClean="0"/>
              <a:t>Непериодични (асинхрони) – само рокови, није неопходно понављање</a:t>
            </a:r>
            <a:endParaRPr lang="sr-Cyrl-RS" dirty="0"/>
          </a:p>
          <a:p>
            <a:pPr lvl="1"/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275933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Распоређивање у системима </a:t>
            </a:r>
            <a:br>
              <a:rPr lang="sr-Cyrl-RS" dirty="0" smtClean="0"/>
            </a:br>
            <a:r>
              <a:rPr lang="sr-Cyrl-RS" dirty="0" smtClean="0"/>
              <a:t>за рад у реалном времену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898080" cy="4351338"/>
          </a:xfrm>
        </p:spPr>
        <p:txBody>
          <a:bodyPr/>
          <a:lstStyle/>
          <a:p>
            <a:r>
              <a:rPr lang="sr-Cyrl-RS" dirty="0" smtClean="0"/>
              <a:t>Варијанте са и без прекидања као и раније</a:t>
            </a:r>
          </a:p>
          <a:p>
            <a:r>
              <a:rPr lang="sr-Cyrl-RS" dirty="0" smtClean="0"/>
              <a:t>Базирани на приоритетима</a:t>
            </a:r>
          </a:p>
          <a:p>
            <a:r>
              <a:rPr lang="sr-Cyrl-RS" dirty="0" smtClean="0"/>
              <a:t>Начини одређивања приоритета:</a:t>
            </a:r>
          </a:p>
          <a:p>
            <a:pPr lvl="1"/>
            <a:r>
              <a:rPr lang="sr-Cyrl-RS" dirty="0" smtClean="0"/>
              <a:t>Статичко – у фази имплементације система, не могу се мењати у извршењу</a:t>
            </a:r>
          </a:p>
          <a:p>
            <a:pPr lvl="1"/>
            <a:r>
              <a:rPr lang="sr-Cyrl-RS" dirty="0" smtClean="0"/>
              <a:t>Динамичко – мењају се у току рада система на основу тренутног стања, очекиваног времена извршења, рокова итд.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5157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Псеудопаралелно извршавање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21" y="2234241"/>
            <a:ext cx="8413338" cy="3404759"/>
          </a:xfrm>
        </p:spPr>
      </p:pic>
    </p:spTree>
    <p:extLst>
      <p:ext uri="{BB962C8B-B14F-4D97-AF65-F5344CB8AC3E}">
        <p14:creationId xmlns:p14="http://schemas.microsoft.com/office/powerpoint/2010/main" val="960852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Процес у меморији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 smtClean="0"/>
              <a:t>Програм је низ инструкција</a:t>
            </a:r>
          </a:p>
          <a:p>
            <a:r>
              <a:rPr lang="sr-Cyrl-RS" dirty="0" smtClean="0"/>
              <a:t>Приликом извршавања тих инструкција, процес памти где је стао (програмски бројач – </a:t>
            </a:r>
            <a:r>
              <a:rPr lang="sr-Latn-RS" dirty="0" smtClean="0"/>
              <a:t>PC)</a:t>
            </a:r>
          </a:p>
          <a:p>
            <a:r>
              <a:rPr lang="sr-Cyrl-RS" dirty="0" smtClean="0"/>
              <a:t>Додатно, процесу су на располагању и делови меморије:</a:t>
            </a:r>
          </a:p>
          <a:p>
            <a:pPr lvl="1"/>
            <a:r>
              <a:rPr lang="sr-Cyrl-RS" dirty="0" smtClean="0"/>
              <a:t>Стек сегмент</a:t>
            </a:r>
          </a:p>
          <a:p>
            <a:pPr lvl="2"/>
            <a:r>
              <a:rPr lang="sr-Cyrl-RS" dirty="0" smtClean="0"/>
              <a:t>Локалне променљиве, позиви функција, ...</a:t>
            </a:r>
          </a:p>
          <a:p>
            <a:pPr lvl="1"/>
            <a:r>
              <a:rPr lang="sr-Cyrl-RS" dirty="0" smtClean="0"/>
              <a:t>Хип сегмент</a:t>
            </a:r>
          </a:p>
          <a:p>
            <a:pPr lvl="2"/>
            <a:r>
              <a:rPr lang="sr-Cyrl-RS" dirty="0" smtClean="0"/>
              <a:t>Подаци креирани у фази извршавања, нису познати у току компилације</a:t>
            </a:r>
          </a:p>
          <a:p>
            <a:pPr lvl="1"/>
            <a:r>
              <a:rPr lang="sr-Cyrl-RS" dirty="0" smtClean="0"/>
              <a:t>Сегмент података</a:t>
            </a:r>
          </a:p>
          <a:p>
            <a:pPr lvl="2"/>
            <a:r>
              <a:rPr lang="sr-Cyrl-RS" dirty="0" smtClean="0"/>
              <a:t>Глобалне променљиве</a:t>
            </a:r>
          </a:p>
          <a:p>
            <a:pPr lvl="1"/>
            <a:r>
              <a:rPr lang="sr-Cyrl-RS" dirty="0" smtClean="0"/>
              <a:t>Сегмент за код (инструкције)</a:t>
            </a:r>
          </a:p>
          <a:p>
            <a:pPr lvl="2"/>
            <a:r>
              <a:rPr lang="sr-Cyrl-RS" dirty="0" smtClean="0"/>
              <a:t>Списак инструкција програма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97129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Стања процеса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RS" u="sng" dirty="0" smtClean="0"/>
              <a:t>Нови</a:t>
            </a:r>
            <a:r>
              <a:rPr lang="sr-Latn-RS" u="sng" dirty="0" smtClean="0"/>
              <a:t> (new)</a:t>
            </a:r>
            <a:endParaRPr lang="sr-Latn-RS" dirty="0"/>
          </a:p>
          <a:p>
            <a:pPr lvl="1"/>
            <a:r>
              <a:rPr lang="sr-Cyrl-RS" dirty="0" smtClean="0"/>
              <a:t>процес је управо креиран</a:t>
            </a:r>
          </a:p>
          <a:p>
            <a:r>
              <a:rPr lang="sr-Cyrl-RS" u="sng" dirty="0" smtClean="0"/>
              <a:t>Спреман</a:t>
            </a:r>
            <a:r>
              <a:rPr lang="sr-Latn-RS" u="sng" dirty="0" smtClean="0"/>
              <a:t> (ready)</a:t>
            </a:r>
            <a:endParaRPr lang="sr-Latn-RS" dirty="0"/>
          </a:p>
          <a:p>
            <a:pPr lvl="1"/>
            <a:r>
              <a:rPr lang="sr-Cyrl-RS" dirty="0" smtClean="0"/>
              <a:t>процес чека на извршавање (сетимо се да је на једном језгру извршавање псеудопаралелно)</a:t>
            </a:r>
          </a:p>
          <a:p>
            <a:r>
              <a:rPr lang="sr-Cyrl-RS" u="sng" dirty="0" smtClean="0"/>
              <a:t>Извршавање</a:t>
            </a:r>
            <a:r>
              <a:rPr lang="sr-Latn-RS" u="sng" dirty="0" smtClean="0"/>
              <a:t> (running)</a:t>
            </a:r>
            <a:endParaRPr lang="sr-Latn-RS" dirty="0"/>
          </a:p>
          <a:p>
            <a:pPr lvl="1"/>
            <a:r>
              <a:rPr lang="sr-Cyrl-RS" dirty="0" smtClean="0"/>
              <a:t>процес се извршава, односно процесор извршава баш његове инструкције</a:t>
            </a:r>
          </a:p>
          <a:p>
            <a:r>
              <a:rPr lang="sr-Cyrl-RS" u="sng" dirty="0" smtClean="0"/>
              <a:t>Чекање</a:t>
            </a:r>
            <a:r>
              <a:rPr lang="sr-Latn-RS" u="sng" dirty="0" smtClean="0"/>
              <a:t> (blocked)</a:t>
            </a:r>
            <a:endParaRPr lang="sr-Latn-RS" i="1" dirty="0"/>
          </a:p>
          <a:p>
            <a:pPr lvl="1"/>
            <a:r>
              <a:rPr lang="sr-Cyrl-RS" dirty="0" smtClean="0"/>
              <a:t>процес се извршавао, али је сада заустављен привремено</a:t>
            </a:r>
          </a:p>
          <a:p>
            <a:r>
              <a:rPr lang="sr-Cyrl-RS" u="sng" dirty="0" smtClean="0"/>
              <a:t>Завршен</a:t>
            </a:r>
            <a:r>
              <a:rPr lang="sr-Latn-RS" u="sng" dirty="0"/>
              <a:t> </a:t>
            </a:r>
            <a:r>
              <a:rPr lang="sr-Latn-RS" u="sng" dirty="0" smtClean="0"/>
              <a:t>(done)</a:t>
            </a:r>
            <a:endParaRPr lang="sr-Latn-RS" dirty="0"/>
          </a:p>
          <a:p>
            <a:pPr lvl="1"/>
            <a:r>
              <a:rPr lang="sr-Cyrl-RS" dirty="0" smtClean="0"/>
              <a:t>процес је заустављен и неће настављати са даљим извршавањем, </a:t>
            </a:r>
            <a:r>
              <a:rPr lang="sr-Latn-RS" dirty="0" smtClean="0"/>
              <a:t>OS </a:t>
            </a:r>
            <a:r>
              <a:rPr lang="sr-Cyrl-RS" dirty="0" smtClean="0"/>
              <a:t>га ускоро избацује из скупа активних процеса</a:t>
            </a:r>
            <a:endParaRPr lang="sr-Latn-RS" u="sng" dirty="0"/>
          </a:p>
        </p:txBody>
      </p:sp>
    </p:spTree>
    <p:extLst>
      <p:ext uri="{BB962C8B-B14F-4D97-AF65-F5344CB8AC3E}">
        <p14:creationId xmlns:p14="http://schemas.microsoft.com/office/powerpoint/2010/main" val="3797873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Животни циклус процеса</a:t>
            </a:r>
            <a:endParaRPr lang="sr-Latn-R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528" y="2229382"/>
            <a:ext cx="7732430" cy="3302286"/>
          </a:xfrm>
        </p:spPr>
      </p:pic>
    </p:spTree>
    <p:extLst>
      <p:ext uri="{BB962C8B-B14F-4D97-AF65-F5344CB8AC3E}">
        <p14:creationId xmlns:p14="http://schemas.microsoft.com/office/powerpoint/2010/main" val="267535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Информације о процесу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Јединствени идентификатор процеса – </a:t>
            </a:r>
            <a:r>
              <a:rPr lang="sr-Latn-RS" dirty="0" smtClean="0"/>
              <a:t>PID</a:t>
            </a:r>
          </a:p>
          <a:p>
            <a:r>
              <a:rPr lang="sr-Cyrl-RS" dirty="0" smtClean="0"/>
              <a:t>Стање процеса</a:t>
            </a:r>
          </a:p>
          <a:p>
            <a:r>
              <a:rPr lang="sr-Cyrl-RS" dirty="0" smtClean="0"/>
              <a:t>Програмски бројач – </a:t>
            </a:r>
            <a:r>
              <a:rPr lang="sr-Latn-RS" dirty="0" smtClean="0"/>
              <a:t>PC</a:t>
            </a:r>
          </a:p>
          <a:p>
            <a:r>
              <a:rPr lang="sr-Cyrl-RS" dirty="0" smtClean="0"/>
              <a:t>Садржај регистара процеса</a:t>
            </a:r>
            <a:r>
              <a:rPr lang="en-US" dirty="0" smtClean="0"/>
              <a:t> (</a:t>
            </a:r>
            <a:r>
              <a:rPr lang="sr-Cyrl-RS" dirty="0" smtClean="0"/>
              <a:t>тренутни резултати извршавања...)</a:t>
            </a:r>
          </a:p>
          <a:p>
            <a:pPr lvl="1"/>
            <a:r>
              <a:rPr lang="sr-Cyrl-RS" dirty="0" smtClean="0"/>
              <a:t>Зашто је ово битно</a:t>
            </a:r>
            <a:r>
              <a:rPr lang="en-US" dirty="0" smtClean="0"/>
              <a:t>?</a:t>
            </a:r>
            <a:endParaRPr lang="sr-Cyrl-RS" dirty="0" smtClean="0"/>
          </a:p>
          <a:p>
            <a:r>
              <a:rPr lang="sr-Cyrl-RS" dirty="0" smtClean="0"/>
              <a:t>Приоритет процеса</a:t>
            </a:r>
          </a:p>
          <a:p>
            <a:r>
              <a:rPr lang="sr-Cyrl-RS" dirty="0" smtClean="0"/>
              <a:t>Адреса меморије где се налазе сегменти процеса</a:t>
            </a:r>
          </a:p>
          <a:p>
            <a:r>
              <a:rPr lang="sr-Cyrl-RS" dirty="0" smtClean="0"/>
              <a:t>Адресе података које процес држи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77293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Пребацивање контекста процеса	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Ако </a:t>
            </a:r>
            <a:r>
              <a:rPr lang="sr-Cyrl-RS" dirty="0"/>
              <a:t>имамо процесе </a:t>
            </a:r>
            <a:r>
              <a:rPr lang="sr-Latn-RS" dirty="0"/>
              <a:t>A </a:t>
            </a:r>
            <a:r>
              <a:rPr lang="sr-Cyrl-RS" dirty="0"/>
              <a:t>и </a:t>
            </a:r>
            <a:r>
              <a:rPr lang="sr-Latn-RS" dirty="0"/>
              <a:t>B, </a:t>
            </a:r>
            <a:r>
              <a:rPr lang="sr-Cyrl-RS" dirty="0"/>
              <a:t>опишите како </a:t>
            </a:r>
            <a:r>
              <a:rPr lang="sr-Latn-RS" dirty="0"/>
              <a:t>B </a:t>
            </a:r>
            <a:r>
              <a:rPr lang="sr-Cyrl-RS" dirty="0"/>
              <a:t>преузима контролу од А и након тога процес А поново </a:t>
            </a:r>
            <a:r>
              <a:rPr lang="sr-Cyrl-RS" dirty="0" smtClean="0"/>
              <a:t>наставља</a:t>
            </a:r>
            <a:r>
              <a:rPr lang="en-US" dirty="0"/>
              <a:t>?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52438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Редови чекања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 smtClean="0"/>
              <a:t>Редови представљају уређене спискове процеса</a:t>
            </a:r>
          </a:p>
          <a:p>
            <a:r>
              <a:rPr lang="sr-Cyrl-RS" dirty="0" smtClean="0"/>
              <a:t>Групишу се обично по стањима:</a:t>
            </a:r>
          </a:p>
          <a:p>
            <a:pPr lvl="1"/>
            <a:r>
              <a:rPr lang="sr-Cyrl-RS" dirty="0" smtClean="0"/>
              <a:t>Ред процеса у стању Нови</a:t>
            </a:r>
          </a:p>
          <a:p>
            <a:pPr lvl="1"/>
            <a:r>
              <a:rPr lang="sr-Cyrl-RS" dirty="0" smtClean="0"/>
              <a:t>Ред процеса у стању Спреман</a:t>
            </a:r>
          </a:p>
          <a:p>
            <a:pPr lvl="1"/>
            <a:r>
              <a:rPr lang="sr-Cyrl-RS" dirty="0" smtClean="0"/>
              <a:t>...</a:t>
            </a:r>
          </a:p>
          <a:p>
            <a:r>
              <a:rPr lang="en-US" dirty="0" smtClean="0"/>
              <a:t>OS </a:t>
            </a:r>
            <a:r>
              <a:rPr lang="sr-Cyrl-RS" dirty="0" smtClean="0"/>
              <a:t>контролише ко ће у ком моменту бити извађен из једног реда и смештен у неки други</a:t>
            </a:r>
          </a:p>
          <a:p>
            <a:r>
              <a:rPr lang="sr-Cyrl-RS" dirty="0" smtClean="0"/>
              <a:t>Шта су прекиди процеса</a:t>
            </a:r>
            <a:r>
              <a:rPr lang="en-US" dirty="0"/>
              <a:t>?</a:t>
            </a:r>
            <a:endParaRPr lang="sr-Cyrl-RS" dirty="0" smtClean="0"/>
          </a:p>
          <a:p>
            <a:r>
              <a:rPr lang="sr-Cyrl-RS" dirty="0" smtClean="0"/>
              <a:t>Пример реда:</a:t>
            </a:r>
          </a:p>
          <a:p>
            <a:pPr lvl="1"/>
            <a:r>
              <a:rPr lang="sr-Cyrl-RS" dirty="0" smtClean="0"/>
              <a:t>Приоритетни </a:t>
            </a:r>
            <a:r>
              <a:rPr lang="sr-Latn-RS" dirty="0" smtClean="0"/>
              <a:t>FIFO </a:t>
            </a:r>
            <a:r>
              <a:rPr lang="sr-Cyrl-RS" dirty="0" smtClean="0"/>
              <a:t>ред (</a:t>
            </a:r>
            <a:r>
              <a:rPr lang="sr-Latn-RS" dirty="0" smtClean="0"/>
              <a:t>First In, First Out)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45379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Application>Microsoft Office PowerPoint</Application>
  <PresentationFormat>Widescreen</PresentationFormat>
  <Paragraphs>351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tema</vt:lpstr>
      <vt:lpstr>Оперативни системи  и рачунарске мреже  </vt:lpstr>
      <vt:lpstr>Процес</vt:lpstr>
      <vt:lpstr>Псеудопаралелно извршавање</vt:lpstr>
      <vt:lpstr>Процес у меморији</vt:lpstr>
      <vt:lpstr>Стања процеса</vt:lpstr>
      <vt:lpstr>Животни циклус процеса</vt:lpstr>
      <vt:lpstr>Информације о процесу</vt:lpstr>
      <vt:lpstr>Пребацивање контекста процеса </vt:lpstr>
      <vt:lpstr>Редови чекања</vt:lpstr>
      <vt:lpstr>Редови чекања (2)</vt:lpstr>
      <vt:lpstr>Распоређивање процеса</vt:lpstr>
      <vt:lpstr>Алгоритми планирања</vt:lpstr>
      <vt:lpstr>FCFS алгоритам</vt:lpstr>
      <vt:lpstr>FCFS алгоритам - пример</vt:lpstr>
      <vt:lpstr>SPF алгоритам</vt:lpstr>
      <vt:lpstr>SPF алгоритам без прекидања - пример</vt:lpstr>
      <vt:lpstr>Алгоритам са приоритетима</vt:lpstr>
      <vt:lpstr>Алгоритам са приоритетима- пример (без прекидања)</vt:lpstr>
      <vt:lpstr>Кружни алгоритам</vt:lpstr>
      <vt:lpstr>Кружни алгоритам- пример (са јединицом времена вредности 1)</vt:lpstr>
      <vt:lpstr>Системи за рад у реалном времену</vt:lpstr>
      <vt:lpstr>Распоређивање у системима  за рад у реалном времену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</dc:title>
  <dc:creator/>
  <cp:lastModifiedBy/>
  <cp:revision>3</cp:revision>
  <dcterms:created xsi:type="dcterms:W3CDTF">2012-08-15T23:12:28Z</dcterms:created>
  <dcterms:modified xsi:type="dcterms:W3CDTF">2016-11-16T07:40:00Z</dcterms:modified>
</cp:coreProperties>
</file>