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2" r:id="rId5"/>
    <p:sldId id="263" r:id="rId6"/>
    <p:sldId id="259" r:id="rId7"/>
    <p:sldId id="260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9" d="100"/>
          <a:sy n="89" d="100"/>
        </p:scale>
        <p:origin x="28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9E1A7-3AFF-4637-953C-02039464F9A8}" type="datetimeFigureOut">
              <a:rPr lang="en-US"/>
              <a:t>9/7/2017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250DC3-C4C8-43D9-AFDD-8EA147073628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88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66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76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491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333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54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250DC3-C4C8-43D9-AFDD-8EA147073628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72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r-Latn-RS"/>
              <a:t>Kliknite i uredite stil podnaslova mastera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8265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650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033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86954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5900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8306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8148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927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47506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41076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slik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r-Latn-RS"/>
              <a:t>Kliknite i uredite tekst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8349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-Latn-RS"/>
              <a:t>Kliknite i uredite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RS"/>
              <a:t>Kliknite i uredite tekst</a:t>
            </a:r>
          </a:p>
          <a:p>
            <a:pPr lvl="1"/>
            <a:r>
              <a:rPr lang="sr-Latn-RS"/>
              <a:t>Drugi nivo</a:t>
            </a:r>
          </a:p>
          <a:p>
            <a:pPr lvl="2"/>
            <a:r>
              <a:rPr lang="sr-Latn-RS"/>
              <a:t>Treći nivo</a:t>
            </a:r>
          </a:p>
          <a:p>
            <a:pPr lvl="3"/>
            <a:r>
              <a:rPr lang="sr-Latn-RS"/>
              <a:t>Četvrti nivo</a:t>
            </a:r>
          </a:p>
          <a:p>
            <a:pPr lvl="4"/>
            <a:r>
              <a:rPr lang="sr-Latn-RS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7445C-DD5B-459E-BCAC-A8671F012926}" type="datetimeFigureOut">
              <a:rPr lang="sr-Latn-RS" smtClean="0"/>
              <a:t>7.9.2017</a:t>
            </a:fld>
            <a:endParaRPr lang="sr-Latn-RS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AEA06-49C7-4887-8C60-A1660BE83DC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94809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leksandar.kartelj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rs/~kartelj/nastava/RGOSRM2017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th.rs/~kartelj/nastava/RGOSRM201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z-Cyrl-AZ" dirty="0">
                <a:latin typeface="Arial" charset="0"/>
              </a:rPr>
              <a:t>Оперативни системи </a:t>
            </a:r>
            <a:r>
              <a:rPr lang="sr-Latn-RS" dirty="0">
                <a:latin typeface="Arial" charset="0"/>
              </a:rPr>
              <a:t/>
            </a:r>
            <a:br>
              <a:rPr lang="sr-Latn-RS" dirty="0">
                <a:latin typeface="Arial" charset="0"/>
              </a:rPr>
            </a:br>
            <a:r>
              <a:rPr lang="az-Cyrl-AZ" dirty="0">
                <a:latin typeface="Arial" charset="0"/>
              </a:rPr>
              <a:t>и рачунарске мреже </a:t>
            </a:r>
            <a:r>
              <a:rPr lang="sr-Latn-RS">
                <a:latin typeface="Arial" charset="0"/>
              </a:rPr>
              <a:t/>
            </a:r>
            <a:br>
              <a:rPr lang="sr-Latn-RS">
                <a:latin typeface="Arial" charset="0"/>
              </a:rPr>
            </a:br>
            <a:endParaRPr lang="az-Cyrl-AZ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Александар Картељ</a:t>
            </a:r>
            <a:endParaRPr lang="en-US" dirty="0">
              <a:latin typeface="Arial" charset="0"/>
            </a:endParaRPr>
          </a:p>
          <a:p>
            <a:r>
              <a:rPr lang="sr-Latn-RS" dirty="0">
                <a:latin typeface="Arial" charset="0"/>
                <a:hlinkClick r:id="rId2"/>
              </a:rPr>
              <a:t>aleksandar.kartelj@gmail.com</a:t>
            </a:r>
          </a:p>
          <a:p>
            <a:r>
              <a:rPr lang="az-Cyrl-AZ" dirty="0">
                <a:latin typeface="Arial" charset="0"/>
              </a:rPr>
              <a:t>Рачунарска гимназија</a:t>
            </a:r>
            <a:endParaRPr lang="sr-Latn-RS" dirty="0">
              <a:latin typeface="Arial" charset="0"/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57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ОС (оперативни системи)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Основе оперативних система:</a:t>
            </a:r>
            <a:endParaRPr lang="en-US" dirty="0">
              <a:latin typeface="Arial" charset="0"/>
            </a:endParaRPr>
          </a:p>
          <a:p>
            <a:pPr lvl="1"/>
            <a:r>
              <a:rPr lang="az-Cyrl-AZ" dirty="0">
                <a:latin typeface="Arial" charset="0"/>
              </a:rPr>
              <a:t>Кернел, системски позив, драјвер...</a:t>
            </a:r>
          </a:p>
          <a:p>
            <a:r>
              <a:rPr lang="az-Cyrl-AZ" dirty="0">
                <a:latin typeface="Arial" charset="0"/>
              </a:rPr>
              <a:t>Архитектуре оперативних система:</a:t>
            </a:r>
            <a:endParaRPr lang="en-US" dirty="0">
              <a:latin typeface="Arial" charset="0"/>
            </a:endParaRPr>
          </a:p>
          <a:p>
            <a:pPr lvl="1"/>
            <a:r>
              <a:rPr lang="az-Cyrl-AZ" dirty="0">
                <a:latin typeface="Arial" charset="0"/>
              </a:rPr>
              <a:t>Монолитни, слојевити, хибридни...</a:t>
            </a:r>
            <a:endParaRPr lang="en-US" dirty="0">
              <a:latin typeface="Arial" charset="0"/>
            </a:endParaRPr>
          </a:p>
          <a:p>
            <a:r>
              <a:rPr lang="ru-RU" dirty="0">
                <a:latin typeface="Arial" charset="0"/>
              </a:rPr>
              <a:t>Историјат развоја и преглед неких ОС:</a:t>
            </a:r>
            <a:endParaRPr lang="az-Cyrl-AZ" dirty="0">
              <a:latin typeface="Arial" charset="0"/>
            </a:endParaRPr>
          </a:p>
          <a:p>
            <a:pPr lvl="1"/>
            <a:r>
              <a:rPr lang="en-US" dirty="0">
                <a:latin typeface="Arial" charset="0"/>
              </a:rPr>
              <a:t>Unix, GNU/Linux, Windows, Apple OS, Android</a:t>
            </a:r>
          </a:p>
          <a:p>
            <a:r>
              <a:rPr lang="az-Cyrl-AZ">
                <a:latin typeface="Arial" charset="0"/>
              </a:rPr>
              <a:t>Управљање процесима:</a:t>
            </a:r>
            <a:endParaRPr lang="az-Cyrl-AZ" dirty="0">
              <a:latin typeface="Arial" charset="0"/>
            </a:endParaRPr>
          </a:p>
          <a:p>
            <a:pPr lvl="1"/>
            <a:r>
              <a:rPr lang="ru-RU" dirty="0">
                <a:latin typeface="Arial" charset="0"/>
              </a:rPr>
              <a:t>Стања процеса, алгоритми распоређивања времена, вишепроцесорски системи...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23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ОС - наставак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Конкурентност и синхронизација процеса:</a:t>
            </a:r>
          </a:p>
          <a:p>
            <a:pPr lvl="1"/>
            <a:r>
              <a:rPr lang="en-US" dirty="0"/>
              <a:t>Критична секција, Декеров алгоритам, семафори, проблем произвођача и потрошача, монитори...</a:t>
            </a:r>
          </a:p>
          <a:p>
            <a:r>
              <a:rPr lang="en-US" dirty="0"/>
              <a:t>Заглављивање процеса:</a:t>
            </a:r>
          </a:p>
          <a:p>
            <a:pPr lvl="1"/>
            <a:r>
              <a:rPr lang="en-US" dirty="0"/>
              <a:t>Алгоритми спречавања, избегавања и детекције заглављивања.</a:t>
            </a:r>
          </a:p>
          <a:p>
            <a:r>
              <a:rPr lang="en-US" dirty="0"/>
              <a:t>Управљање меморијом:</a:t>
            </a:r>
          </a:p>
          <a:p>
            <a:pPr lvl="1"/>
            <a:r>
              <a:rPr lang="en-US" dirty="0"/>
              <a:t>Партиционисање, страничење и сегментација. </a:t>
            </a:r>
          </a:p>
          <a:p>
            <a:r>
              <a:rPr lang="en-US" dirty="0"/>
              <a:t>Виртуелна меморија:</a:t>
            </a:r>
          </a:p>
          <a:p>
            <a:pPr lvl="1"/>
            <a:r>
              <a:rPr lang="en-US" dirty="0"/>
              <a:t>Пуњење страница, замена и избацивање страница. </a:t>
            </a:r>
          </a:p>
        </p:txBody>
      </p:sp>
    </p:spTree>
    <p:extLst>
      <p:ext uri="{BB962C8B-B14F-4D97-AF65-F5344CB8AC3E}">
        <p14:creationId xmlns:p14="http://schemas.microsoft.com/office/powerpoint/2010/main" val="2479209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ОС - наставак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Систем датотека: </a:t>
            </a:r>
          </a:p>
          <a:p>
            <a:pPr lvl="1"/>
            <a:r>
              <a:rPr lang="en-US" dirty="0"/>
              <a:t>Структура и типови датотека, директоријуми, права приступа, имплементација датотека и директоријума, сигурност...</a:t>
            </a:r>
          </a:p>
          <a:p>
            <a:r>
              <a:rPr lang="en-US" dirty="0"/>
              <a:t>Управљање улазно излазним уређајима:</a:t>
            </a:r>
          </a:p>
          <a:p>
            <a:pPr lvl="1"/>
            <a:r>
              <a:rPr lang="en-US" dirty="0"/>
              <a:t>Прекиди, директан приступ меморији DMA, драјвери, баферовање, кеширање, спулер. </a:t>
            </a:r>
          </a:p>
        </p:txBody>
      </p:sp>
    </p:spTree>
    <p:extLst>
      <p:ext uri="{BB962C8B-B14F-4D97-AF65-F5344CB8AC3E}">
        <p14:creationId xmlns:p14="http://schemas.microsoft.com/office/powerpoint/2010/main" val="264397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Наставне теме РМ (рачунарске мреже)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Подела мрежа према величини и технологији преноса</a:t>
            </a:r>
          </a:p>
          <a:p>
            <a:r>
              <a:rPr lang="en-US" dirty="0"/>
              <a:t>Историја Интернета</a:t>
            </a:r>
          </a:p>
          <a:p>
            <a:r>
              <a:rPr lang="en-US" dirty="0"/>
              <a:t>Референтни модели:</a:t>
            </a:r>
          </a:p>
          <a:p>
            <a:pPr lvl="1"/>
            <a:r>
              <a:rPr lang="en-US" dirty="0"/>
              <a:t>ISO/OSI </a:t>
            </a:r>
            <a:r>
              <a:rPr lang="en-US" dirty="0" err="1"/>
              <a:t>I</a:t>
            </a:r>
            <a:r>
              <a:rPr lang="en-US" dirty="0"/>
              <a:t> TCP/IP</a:t>
            </a:r>
          </a:p>
          <a:p>
            <a:r>
              <a:rPr lang="en-US" dirty="0"/>
              <a:t>Слојеви мреже:</a:t>
            </a:r>
          </a:p>
          <a:p>
            <a:pPr lvl="1"/>
            <a:r>
              <a:rPr lang="en-US" dirty="0"/>
              <a:t>Физички слој, слој везе и података, транспортни, слој за рутирање, апликативни слој. </a:t>
            </a:r>
          </a:p>
          <a:p>
            <a:r>
              <a:rPr lang="en-US" dirty="0"/>
              <a:t>Безбедност у РМ:</a:t>
            </a:r>
          </a:p>
          <a:p>
            <a:pPr lvl="1"/>
            <a:r>
              <a:rPr lang="en-US" dirty="0"/>
              <a:t>Напади, одбране, аутентификација, криптографија и криптонализа. </a:t>
            </a:r>
          </a:p>
        </p:txBody>
      </p:sp>
    </p:spTree>
    <p:extLst>
      <p:ext uri="{BB962C8B-B14F-4D97-AF65-F5344CB8AC3E}">
        <p14:creationId xmlns:p14="http://schemas.microsoft.com/office/powerpoint/2010/main" val="25607055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Оцењује се...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az-Cyrl-AZ" dirty="0">
                <a:latin typeface="Arial" charset="0"/>
              </a:rPr>
              <a:t>Присуство и активност</a:t>
            </a:r>
            <a:endParaRPr lang="en-US" dirty="0">
              <a:latin typeface="Arial" charset="0"/>
            </a:endParaRPr>
          </a:p>
          <a:p>
            <a:r>
              <a:rPr lang="az-Cyrl-AZ" dirty="0">
                <a:latin typeface="Arial" charset="0"/>
              </a:rPr>
              <a:t>Контролне вежбе</a:t>
            </a:r>
          </a:p>
          <a:p>
            <a:r>
              <a:rPr lang="az-Cyrl-AZ">
                <a:latin typeface="Arial" charset="0"/>
              </a:rPr>
              <a:t>Писмени задаци</a:t>
            </a:r>
            <a:endParaRPr lang="en-US" dirty="0">
              <a:latin typeface="Arial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876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Материјали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 err="1">
                <a:latin typeface="Arial" charset="0"/>
              </a:rPr>
              <a:t>Слајдови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ће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бити</a:t>
            </a:r>
            <a:r>
              <a:rPr lang="ru-RU" dirty="0">
                <a:latin typeface="Arial" charset="0"/>
              </a:rPr>
              <a:t> </a:t>
            </a:r>
            <a:r>
              <a:rPr lang="ru-RU" dirty="0" err="1">
                <a:latin typeface="Arial" charset="0"/>
              </a:rPr>
              <a:t>доступни</a:t>
            </a:r>
            <a:r>
              <a:rPr lang="ru-RU" dirty="0">
                <a:latin typeface="Arial" charset="0"/>
              </a:rPr>
              <a:t> на: </a:t>
            </a:r>
            <a:r>
              <a:rPr lang="en-US" dirty="0">
                <a:latin typeface="Arial" charset="0"/>
                <a:hlinkClick r:id="rId3"/>
              </a:rPr>
              <a:t>http://www.math.rs/~</a:t>
            </a:r>
            <a:r>
              <a:rPr lang="en-US" dirty="0" smtClean="0">
                <a:latin typeface="Arial" charset="0"/>
                <a:hlinkClick r:id="rId3"/>
              </a:rPr>
              <a:t>kartelj/nastava/RGOSRM201</a:t>
            </a:r>
            <a:r>
              <a:rPr lang="sr-Latn-RS" dirty="0" smtClean="0">
                <a:latin typeface="Arial" charset="0"/>
                <a:hlinkClick r:id="rId3"/>
              </a:rPr>
              <a:t>7</a:t>
            </a:r>
            <a:endParaRPr lang="en-US" dirty="0">
              <a:latin typeface="Arial" charset="0"/>
              <a:hlinkClick r:id="rId4"/>
            </a:endParaRPr>
          </a:p>
          <a:p>
            <a:endParaRPr lang="ru-RU" dirty="0">
              <a:latin typeface="Arial" charset="0"/>
            </a:endParaRPr>
          </a:p>
          <a:p>
            <a:r>
              <a:rPr lang="ru-RU" dirty="0">
                <a:latin typeface="Arial" charset="0"/>
              </a:rPr>
              <a:t>Књига није неопходна: </a:t>
            </a:r>
          </a:p>
          <a:p>
            <a:pPr marL="0" indent="0">
              <a:buNone/>
            </a:pPr>
            <a:r>
              <a:rPr lang="ru-RU" b="1" dirty="0">
                <a:latin typeface="Arial" charset="0"/>
              </a:rPr>
              <a:t>Оперативни Системи, Мирослав Марић, 2015</a:t>
            </a:r>
          </a:p>
          <a:p>
            <a:pPr marL="0" indent="0">
              <a:buNone/>
            </a:pPr>
            <a:r>
              <a:rPr lang="ru-RU" b="1" dirty="0">
                <a:latin typeface="Arial" charset="0"/>
              </a:rPr>
              <a:t>Издавач: Математички факултет, Универзитет у Београду</a:t>
            </a:r>
          </a:p>
          <a:p>
            <a:pPr marL="0" indent="0">
              <a:buNone/>
            </a:pPr>
            <a:r>
              <a:rPr lang="en-US" b="1" dirty="0">
                <a:latin typeface="Arial" charset="0"/>
              </a:rPr>
              <a:t>ISBN: 978-86-7589-101-7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8998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Kancelarij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ar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arij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273</Words>
  <Application>Microsoft Office PowerPoint</Application>
  <PresentationFormat>Widescreen</PresentationFormat>
  <Paragraphs>53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</vt:lpstr>
      <vt:lpstr>Оперативни системи  и рачунарске мреже  </vt:lpstr>
      <vt:lpstr>Наставне теме ОС (оперативни системи)</vt:lpstr>
      <vt:lpstr>Наставне теме ОС - наставак</vt:lpstr>
      <vt:lpstr>Наставне теме ОС - наставак</vt:lpstr>
      <vt:lpstr>Наставне теме РМ (рачунарске мреже)</vt:lpstr>
      <vt:lpstr>Оцењује се...</vt:lpstr>
      <vt:lpstr>Материјали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Оперативни системи  и рачунарске мреже  2016/2017 </dc:title>
  <dc:creator/>
  <cp:lastModifiedBy/>
  <cp:revision>2</cp:revision>
  <dcterms:created xsi:type="dcterms:W3CDTF">2012-08-15T23:12:28Z</dcterms:created>
  <dcterms:modified xsi:type="dcterms:W3CDTF">2017-09-07T06:45:55Z</dcterms:modified>
</cp:coreProperties>
</file>