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8" r:id="rId3"/>
    <p:sldId id="260" r:id="rId4"/>
    <p:sldId id="262" r:id="rId5"/>
    <p:sldId id="263" r:id="rId6"/>
    <p:sldId id="266" r:id="rId7"/>
    <p:sldId id="267" r:id="rId8"/>
    <p:sldId id="273" r:id="rId9"/>
    <p:sldId id="389" r:id="rId10"/>
    <p:sldId id="391" r:id="rId11"/>
    <p:sldId id="387" r:id="rId12"/>
    <p:sldId id="276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91" r:id="rId24"/>
    <p:sldId id="293" r:id="rId25"/>
    <p:sldId id="294" r:id="rId26"/>
    <p:sldId id="295" r:id="rId27"/>
    <p:sldId id="296" r:id="rId28"/>
    <p:sldId id="297" r:id="rId29"/>
    <p:sldId id="299" r:id="rId30"/>
    <p:sldId id="300" r:id="rId31"/>
    <p:sldId id="301" r:id="rId32"/>
    <p:sldId id="302" r:id="rId33"/>
    <p:sldId id="303" r:id="rId34"/>
    <p:sldId id="304" r:id="rId35"/>
    <p:sldId id="333" r:id="rId36"/>
    <p:sldId id="334" r:id="rId37"/>
    <p:sldId id="336" r:id="rId38"/>
    <p:sldId id="338" r:id="rId39"/>
    <p:sldId id="342" r:id="rId40"/>
    <p:sldId id="344" r:id="rId41"/>
    <p:sldId id="345" r:id="rId42"/>
    <p:sldId id="392" r:id="rId43"/>
    <p:sldId id="356" r:id="rId44"/>
    <p:sldId id="357" r:id="rId45"/>
    <p:sldId id="358" r:id="rId46"/>
    <p:sldId id="360" r:id="rId47"/>
    <p:sldId id="362" r:id="rId48"/>
    <p:sldId id="363" r:id="rId4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2" autoAdjust="0"/>
    <p:restoredTop sz="83051" autoAdjust="0"/>
  </p:normalViewPr>
  <p:slideViewPr>
    <p:cSldViewPr snapToGrid="0">
      <p:cViewPr varScale="1">
        <p:scale>
          <a:sx n="75" d="100"/>
          <a:sy n="75" d="100"/>
        </p:scale>
        <p:origin x="840" y="43"/>
      </p:cViewPr>
      <p:guideLst/>
    </p:cSldViewPr>
  </p:slideViewPr>
  <p:outlineViewPr>
    <p:cViewPr>
      <p:scale>
        <a:sx n="33" d="100"/>
        <a:sy n="33" d="100"/>
      </p:scale>
      <p:origin x="0" y="-908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26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A614F-FC13-421D-9E0E-1DA10861142B}" type="datetimeFigureOut">
              <a:rPr lang="sr-Latn-RS" smtClean="0"/>
              <a:t>3.5.2017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60F4C-99C2-46A6-97D7-8CE6D6780FA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89892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8" Type="http://schemas.openxmlformats.org/officeDocument/2006/relationships/hyperlink" Target="mailto:djw@cs.washington.edu" TargetMode="External"/><Relationship Id="rId3" Type="http://schemas.openxmlformats.org/officeDocument/2006/relationships/hyperlink" Target="mailto:beth@internet2.edu" TargetMode="External"/><Relationship Id="rId7" Type="http://schemas.openxmlformats.org/officeDocument/2006/relationships/hyperlink" Target="http://www.internet2.edu/facebook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twitter.com/internet2" TargetMode="External"/><Relationship Id="rId5" Type="http://schemas.openxmlformats.org/officeDocument/2006/relationships/hyperlink" Target="http://www.internet2.edu/" TargetMode="External"/><Relationship Id="rId10" Type="http://schemas.openxmlformats.org/officeDocument/2006/relationships/hyperlink" Target="http://www.internet2.edu/pubs/Internet2-Network-Infrastructure-Topology.pdf" TargetMode="External"/><Relationship Id="rId4" Type="http://schemas.openxmlformats.org/officeDocument/2006/relationships/hyperlink" Target="tel:(734)352-7044" TargetMode="External"/><Relationship Id="rId9" Type="http://schemas.openxmlformats.org/officeDocument/2006/relationships/hyperlink" Target="mailto:info@internet2.edu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Figure derived from CN5E Figures </a:t>
            </a:r>
            <a:r>
              <a:rPr lang="en-US" dirty="0" err="1" smtClean="0"/>
              <a:t>Ch</a:t>
            </a:r>
            <a:r>
              <a:rPr lang="en-US" baseline="0" dirty="0" smtClean="0"/>
              <a:t> 1 #2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59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Figure taken from CN5E Figures </a:t>
            </a:r>
            <a:r>
              <a:rPr lang="en-US" dirty="0" err="1" smtClean="0"/>
              <a:t>Ch</a:t>
            </a:r>
            <a:r>
              <a:rPr lang="en-US" dirty="0" smtClean="0"/>
              <a:t> 1 #28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600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625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baseline="0" dirty="0" smtClean="0"/>
              <a:t>(1) </a:t>
            </a:r>
            <a:r>
              <a:rPr lang="en-US" baseline="0" dirty="0" smtClean="0"/>
              <a:t>N = </a:t>
            </a:r>
            <a:r>
              <a:rPr lang="sr-Cyrl-RS" baseline="0" dirty="0" smtClean="0"/>
              <a:t>100</a:t>
            </a:r>
            <a:r>
              <a:rPr lang="en-US" baseline="0" dirty="0" smtClean="0"/>
              <a:t> Mbps/ 5 Mbps = 20 </a:t>
            </a:r>
            <a:r>
              <a:rPr lang="sr-Cyrl-RS" baseline="0" dirty="0" smtClean="0"/>
              <a:t>корисника</a:t>
            </a:r>
          </a:p>
          <a:p>
            <a:r>
              <a:rPr lang="sr-Cyrl-RS" dirty="0" smtClean="0"/>
              <a:t>(2)</a:t>
            </a:r>
            <a:r>
              <a:rPr lang="sr-Cyrl-RS" baseline="0" dirty="0" smtClean="0"/>
              <a:t> </a:t>
            </a:r>
            <a:r>
              <a:rPr lang="en-US" baseline="0" dirty="0" smtClean="0"/>
              <a:t>p = (½)^20 (</a:t>
            </a:r>
            <a:r>
              <a:rPr lang="sr-Cyrl-RS" baseline="0" dirty="0" smtClean="0"/>
              <a:t>ово је изузетно мала вероватноћа!)</a:t>
            </a:r>
            <a:endParaRPr lang="en-US" dirty="0" smtClean="0"/>
          </a:p>
          <a:p>
            <a:r>
              <a:rPr lang="en-US" dirty="0" smtClean="0"/>
              <a:t>User icon public domain from openclipart.org or </a:t>
            </a:r>
            <a:r>
              <a:rPr lang="en-US" dirty="0" err="1" smtClean="0"/>
              <a:t>pixabay</a:t>
            </a:r>
            <a:r>
              <a:rPr lang="en-US" dirty="0" smtClean="0"/>
              <a:t> or </a:t>
            </a:r>
            <a:r>
              <a:rPr lang="en-US" dirty="0" err="1" smtClean="0"/>
              <a:t>wikimedia</a:t>
            </a:r>
            <a:r>
              <a:rPr lang="en-US" dirty="0" smtClean="0"/>
              <a:t> commons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85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Screenshot</a:t>
            </a:r>
            <a:r>
              <a:rPr lang="en-US" baseline="0" dirty="0" smtClean="0"/>
              <a:t> of using binomial applet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969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Go over paths. Icons from Cisco icon</a:t>
            </a:r>
            <a:r>
              <a:rPr lang="en-US" baseline="0" dirty="0" smtClean="0"/>
              <a:t> library,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598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Circle replica Icons from Cisco icon</a:t>
            </a:r>
            <a:r>
              <a:rPr lang="en-US" baseline="0" dirty="0" smtClean="0"/>
              <a:t>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598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Icons from Cisco icon</a:t>
            </a:r>
            <a:r>
              <a:rPr lang="en-US" baseline="0" dirty="0" smtClean="0"/>
              <a:t>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25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Icons from Cisco icon</a:t>
            </a:r>
            <a:r>
              <a:rPr lang="en-US" baseline="0" dirty="0" smtClean="0"/>
              <a:t>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257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Draw</a:t>
            </a:r>
            <a:r>
              <a:rPr lang="en-US" baseline="0" dirty="0" smtClean="0"/>
              <a:t> links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196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AP from pixabay.com. Icons from Cisco icon</a:t>
            </a:r>
            <a:r>
              <a:rPr lang="en-US" baseline="0" dirty="0" smtClean="0"/>
              <a:t>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19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Icons from Cisco icon</a:t>
            </a:r>
            <a:r>
              <a:rPr lang="en-US" baseline="0" dirty="0" smtClean="0"/>
              <a:t> library.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22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Hello David,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fine to use the maps for this course. Thank you for letting us know.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 regards,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Beth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Beth Miller,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Marketing Communications Manager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Internet2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beth@internet2.edu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(734)352-7044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Visit our website: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www.internet2.edu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 us on Twitter: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www.twitter.com/internet2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Find us on Facebook: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www.internet2.edu/facebook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 forwarded message: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David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Wetherall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&lt;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djw@cs.washington.edu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Date: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November 15, 2012 8:59:05 AM EST</a:t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info@internet2.edu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Subject: permission request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Hello,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would like permission to reprint the Internet2 network topology map given at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http://www.internet2.edu/pubs/Internet2-Network-Infrastructure-Topology.pdf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part the course "Introduction to Computer Networks" by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Arvind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Krishnamurthy, David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Wetherall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John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Zahorjan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This course will be offered beginning January 2013 on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Coursera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platform for massive open online courses.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am making this request because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Coursera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 commercial platform and thus not covered by your "non-commercial permission". However, the course is public and free to students.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let me know how to proceed. Thank you,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David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887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Underline PAN / LAN /</a:t>
            </a:r>
            <a:r>
              <a:rPr lang="en-US" baseline="0" dirty="0" smtClean="0"/>
              <a:t> MAN / WAN terms.</a:t>
            </a:r>
          </a:p>
          <a:p>
            <a:r>
              <a:rPr lang="en-US" dirty="0" smtClean="0"/>
              <a:t>Table derived from CN5E Slides </a:t>
            </a:r>
            <a:r>
              <a:rPr lang="en-US" dirty="0" err="1" smtClean="0"/>
              <a:t>Ch</a:t>
            </a:r>
            <a:r>
              <a:rPr lang="en-US" dirty="0" smtClean="0"/>
              <a:t> 1 #7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039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Draw nodes, links, add hosts, routers, apps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25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CN5E Slides 1-23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0513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Write in layer numbers: 7, 4, 3, 2/1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925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Underline new terms segment, packet, frame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341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Underline new terms switch, router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C2125-8E98-4A82-B6E0-5E01E26E3B8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753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7B9F-D794-44FE-8761-2D4B915F430B}" type="datetimeFigureOut">
              <a:rPr lang="sr-Latn-RS" smtClean="0"/>
              <a:t>3.5.2017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 smtClean="0"/>
              <a:t>Рачунарске мреже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96299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7B9F-D794-44FE-8761-2D4B915F430B}" type="datetimeFigureOut">
              <a:rPr lang="sr-Latn-RS" smtClean="0"/>
              <a:t>3.5.2017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 smtClean="0"/>
              <a:t>Рачунарске мреже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86999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7B9F-D794-44FE-8761-2D4B915F430B}" type="datetimeFigureOut">
              <a:rPr lang="sr-Latn-RS" smtClean="0"/>
              <a:t>3.5.2017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 smtClean="0"/>
              <a:t>Рачунарске мреже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1495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7B9F-D794-44FE-8761-2D4B915F430B}" type="datetimeFigureOut">
              <a:rPr lang="sr-Latn-RS" smtClean="0"/>
              <a:t>3.5.2017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 smtClean="0"/>
              <a:t>Рачунарске мреже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64115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7B9F-D794-44FE-8761-2D4B915F430B}" type="datetimeFigureOut">
              <a:rPr lang="sr-Latn-RS" smtClean="0"/>
              <a:t>3.5.2017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 smtClean="0"/>
              <a:t>Рачунарске мреже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95331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7B9F-D794-44FE-8761-2D4B915F430B}" type="datetimeFigureOut">
              <a:rPr lang="sr-Latn-RS" smtClean="0"/>
              <a:t>3.5.2017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 smtClean="0"/>
              <a:t>Рачунарске мреже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63070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7B9F-D794-44FE-8761-2D4B915F430B}" type="datetimeFigureOut">
              <a:rPr lang="sr-Latn-RS" smtClean="0"/>
              <a:t>3.5.2017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 smtClean="0"/>
              <a:t>Рачунарске мреже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62468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7B9F-D794-44FE-8761-2D4B915F430B}" type="datetimeFigureOut">
              <a:rPr lang="sr-Latn-RS" smtClean="0"/>
              <a:t>3.5.2017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 smtClean="0"/>
              <a:t>Рачунарске мреже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37141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7B9F-D794-44FE-8761-2D4B915F430B}" type="datetimeFigureOut">
              <a:rPr lang="sr-Latn-RS" smtClean="0"/>
              <a:t>3.5.2017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91313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7B9F-D794-44FE-8761-2D4B915F430B}" type="datetimeFigureOut">
              <a:rPr lang="sr-Latn-RS" smtClean="0"/>
              <a:t>3.5.2017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 smtClean="0"/>
              <a:t>Рачунарске мреже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93485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7B9F-D794-44FE-8761-2D4B915F430B}" type="datetimeFigureOut">
              <a:rPr lang="sr-Latn-RS" smtClean="0"/>
              <a:t>3.5.2017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dirty="0" smtClean="0"/>
              <a:t>Рачунарске мреже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34132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r-Cyrl-RS" dirty="0" smtClean="0"/>
              <a:t>Рачунарске мреже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397000"/>
            <a:ext cx="7620000" cy="4775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>
            <a:spLocks/>
          </p:cNvSpPr>
          <p:nvPr userDrawn="1"/>
        </p:nvSpPr>
        <p:spPr>
          <a:xfrm>
            <a:off x="7924800" y="2340453"/>
            <a:ext cx="3657600" cy="2743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991048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r-Cyrl-RS" dirty="0" smtClean="0"/>
              <a:t>Рачунарске мреже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7620000" cy="4470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>
            <a:spLocks/>
          </p:cNvSpPr>
          <p:nvPr userDrawn="1"/>
        </p:nvSpPr>
        <p:spPr>
          <a:xfrm>
            <a:off x="7924800" y="2340453"/>
            <a:ext cx="3657600" cy="2743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195147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r-Cyrl-RS" dirty="0" smtClean="0"/>
              <a:t>Рачунарске мреже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7620000" cy="4470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2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17B9F-D794-44FE-8761-2D4B915F430B}" type="datetimeFigureOut">
              <a:rPr lang="sr-Latn-RS" smtClean="0"/>
              <a:t>3.5.2017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r-Cyrl-RS" dirty="0" smtClean="0"/>
              <a:t>Рачунарске мреже</a:t>
            </a:r>
            <a:endParaRPr lang="sr-Latn-R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C1225-ADCC-464A-9CFC-236159A2E70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8471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leksandar.kartelj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8355" y="1122363"/>
            <a:ext cx="11171207" cy="2387600"/>
          </a:xfrm>
        </p:spPr>
        <p:txBody>
          <a:bodyPr>
            <a:normAutofit/>
          </a:bodyPr>
          <a:lstStyle/>
          <a:p>
            <a:r>
              <a:rPr lang="sr-Cyrl-RS" dirty="0" smtClean="0">
                <a:solidFill>
                  <a:schemeClr val="tx1"/>
                </a:solidFill>
              </a:rPr>
              <a:t>Оперативни системи и </a:t>
            </a:r>
            <a:r>
              <a:rPr lang="sr-Cyrl-RS" b="1" dirty="0" smtClean="0">
                <a:solidFill>
                  <a:srgbClr val="FF0000"/>
                </a:solidFill>
              </a:rPr>
              <a:t>Рачунарске мреже</a:t>
            </a:r>
            <a:r>
              <a:rPr lang="sr-Cyrl-RS" dirty="0" smtClean="0"/>
              <a:t/>
            </a:r>
            <a:br>
              <a:rPr lang="sr-Cyrl-RS" dirty="0" smtClean="0"/>
            </a:br>
            <a:endParaRPr lang="sr-Latn-RS" sz="2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Александар Картељ</a:t>
            </a:r>
          </a:p>
          <a:p>
            <a:r>
              <a:rPr lang="sr-Latn-RS" smtClean="0">
                <a:hlinkClick r:id="rId2"/>
              </a:rPr>
              <a:t>aleksandar.kartelj</a:t>
            </a:r>
            <a:r>
              <a:rPr lang="en-US" dirty="0" smtClean="0">
                <a:hlinkClick r:id="rId2"/>
              </a:rPr>
              <a:t>@gmail.com</a:t>
            </a:r>
            <a:endParaRPr lang="en-US" dirty="0" smtClean="0"/>
          </a:p>
          <a:p>
            <a:r>
              <a:rPr lang="sr-Cyrl-RS" dirty="0" smtClean="0"/>
              <a:t>Рачунарска гимназија</a:t>
            </a:r>
          </a:p>
          <a:p>
            <a:endParaRPr lang="en-US" dirty="0" smtClean="0"/>
          </a:p>
          <a:p>
            <a:endParaRPr lang="en-US" dirty="0"/>
          </a:p>
          <a:p>
            <a:endParaRPr lang="sr-Latn-RS" dirty="0"/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838200" y="5115674"/>
            <a:ext cx="10515600" cy="142314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Cyrl-RS" dirty="0" smtClean="0"/>
              <a:t>Наставни материјали су преузети од: </a:t>
            </a:r>
            <a:r>
              <a:rPr lang="en-US" dirty="0" smtClean="0"/>
              <a:t>TANENBAUM, ANDREW S.; WETHERALL, DAVID J., COMPUTER NETWORKS, 5th Edition, © 2011</a:t>
            </a:r>
            <a:endParaRPr lang="sr-Cyrl-RS" dirty="0" smtClean="0"/>
          </a:p>
          <a:p>
            <a:r>
              <a:rPr lang="sr-Cyrl-RS" dirty="0" smtClean="0"/>
              <a:t>и прилагођени настави на Математичком факултету, Универзитета у Београду. </a:t>
            </a:r>
          </a:p>
          <a:p>
            <a:endParaRPr lang="sr-Cyrl-RS" dirty="0" smtClean="0"/>
          </a:p>
          <a:p>
            <a:r>
              <a:rPr lang="en-US" dirty="0" smtClean="0"/>
              <a:t>Slide material from: </a:t>
            </a:r>
            <a:r>
              <a:rPr lang="sr-Cyrl-RS" dirty="0" smtClean="0"/>
              <a:t> </a:t>
            </a:r>
            <a:r>
              <a:rPr lang="en-US" dirty="0" smtClean="0"/>
              <a:t>TANENBAUM, ANDREW S.; WETHERALL, DAVID J., COMPUTER NETWORKS, 5th Edition, © 2011. </a:t>
            </a:r>
            <a:endParaRPr lang="sr-Cyrl-RS" dirty="0" smtClean="0"/>
          </a:p>
          <a:p>
            <a:r>
              <a:rPr lang="en-US" dirty="0" smtClean="0"/>
              <a:t>Electronically reproduced by permission of Pearson Education, Inc., Upper Saddle River, New Jersey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077264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Фокус курса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</a:t>
            </a:fld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016" y="1803400"/>
            <a:ext cx="8170984" cy="416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3670496" y="2514600"/>
            <a:ext cx="5486400" cy="27432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67" dirty="0">
                <a:solidFill>
                  <a:schemeClr val="tx1"/>
                </a:solidFill>
              </a:rPr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232162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rgbClr val="FF0000"/>
                </a:solidFill>
              </a:rPr>
              <a:t>Први циљ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685783" indent="-685783">
              <a:buFont typeface="+mj-lt"/>
              <a:buAutoNum type="arabicPeriod"/>
            </a:pPr>
            <a:r>
              <a:rPr lang="sr-Cyrl-RS" sz="3733" dirty="0" smtClean="0"/>
              <a:t>Да научимо како ради Интернет</a:t>
            </a:r>
            <a:r>
              <a:rPr lang="en-US" sz="3733" dirty="0"/>
              <a:t>?</a:t>
            </a:r>
          </a:p>
          <a:p>
            <a:pPr marL="1219170" lvl="1" indent="-685783"/>
            <a:r>
              <a:rPr lang="sr-Cyrl-RS" sz="3200" dirty="0" smtClean="0"/>
              <a:t>Шта се заиста дешава када „сурфујемо“</a:t>
            </a:r>
            <a:r>
              <a:rPr lang="en-US" sz="3200" dirty="0" smtClean="0"/>
              <a:t>?</a:t>
            </a:r>
            <a:endParaRPr lang="en-US" sz="3200" dirty="0"/>
          </a:p>
          <a:p>
            <a:pPr marL="1219170" lvl="1" indent="-685783"/>
            <a:r>
              <a:rPr lang="sr-Cyrl-RS" sz="3200" dirty="0" smtClean="0"/>
              <a:t>Шта су: </a:t>
            </a:r>
            <a:r>
              <a:rPr lang="en-US" sz="3200" dirty="0" smtClean="0"/>
              <a:t>TCP/IP</a:t>
            </a:r>
            <a:r>
              <a:rPr lang="en-US" sz="3200" dirty="0"/>
              <a:t>, DNS, HTTP, NAT, VPNs, 802.11 </a:t>
            </a:r>
            <a:r>
              <a:rPr lang="sr-Cyrl-RS" sz="3200" dirty="0" smtClean="0"/>
              <a:t>итд.</a:t>
            </a:r>
            <a:r>
              <a:rPr lang="en-US" sz="3200" dirty="0" smtClean="0"/>
              <a:t>?</a:t>
            </a:r>
            <a:endParaRPr lang="en-US" sz="3200" dirty="0"/>
          </a:p>
          <a:p>
            <a:pPr marL="2971726" lvl="4" indent="-685783"/>
            <a:endParaRPr lang="en-US" sz="2133" dirty="0"/>
          </a:p>
          <a:p>
            <a:pPr marL="685783" indent="-685783">
              <a:buFont typeface="+mj-lt"/>
              <a:buAutoNum type="arabicPeriod"/>
            </a:pPr>
            <a:r>
              <a:rPr lang="sr-Cyrl-RS" sz="3733" dirty="0" smtClean="0">
                <a:solidFill>
                  <a:schemeClr val="bg1">
                    <a:lumMod val="65000"/>
                  </a:schemeClr>
                </a:solidFill>
              </a:rPr>
              <a:t>Да научимо основе рачунарских мрежа</a:t>
            </a:r>
            <a:r>
              <a:rPr lang="en-US" sz="3733" dirty="0">
                <a:solidFill>
                  <a:schemeClr val="bg1">
                    <a:lumMod val="65000"/>
                  </a:schemeClr>
                </a:solidFill>
              </a:rPr>
              <a:t>?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4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Како је започело ширење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967255" y="1449626"/>
            <a:ext cx="41980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ARPANET ~1970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" t="23636" r="1217" b="12428"/>
          <a:stretch/>
        </p:blipFill>
        <p:spPr bwMode="auto">
          <a:xfrm>
            <a:off x="1016000" y="2697480"/>
            <a:ext cx="10078720" cy="2143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016000" y="4841112"/>
            <a:ext cx="9753600" cy="416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/>
          <a:p>
            <a:r>
              <a:rPr lang="en-US" sz="2667" dirty="0" smtClean="0"/>
              <a:t>(</a:t>
            </a:r>
            <a:r>
              <a:rPr lang="sr-Cyrl-RS" sz="2667" dirty="0" smtClean="0"/>
              <a:t>а</a:t>
            </a:r>
            <a:r>
              <a:rPr lang="en-US" sz="2667" dirty="0" smtClean="0"/>
              <a:t>) De</a:t>
            </a:r>
            <a:r>
              <a:rPr lang="sr-Cyrl-RS" sz="2667" dirty="0" smtClean="0"/>
              <a:t>ц</a:t>
            </a:r>
            <a:r>
              <a:rPr lang="en-US" sz="2667" dirty="0" smtClean="0"/>
              <a:t>. </a:t>
            </a:r>
            <a:r>
              <a:rPr lang="en-US" sz="2667" dirty="0"/>
              <a:t>1969.	</a:t>
            </a:r>
            <a:r>
              <a:rPr lang="en-US" sz="2667" dirty="0" smtClean="0"/>
              <a:t>(</a:t>
            </a:r>
            <a:r>
              <a:rPr lang="sr-Cyrl-RS" sz="2667" dirty="0" smtClean="0"/>
              <a:t>б</a:t>
            </a:r>
            <a:r>
              <a:rPr lang="en-US" sz="2667" dirty="0" smtClean="0"/>
              <a:t>) </a:t>
            </a:r>
            <a:r>
              <a:rPr lang="sr-Cyrl-RS" sz="2667" dirty="0" smtClean="0"/>
              <a:t>Јул</a:t>
            </a:r>
            <a:r>
              <a:rPr lang="en-US" sz="2667" dirty="0" smtClean="0"/>
              <a:t> </a:t>
            </a:r>
            <a:r>
              <a:rPr lang="en-US" sz="2667" dirty="0"/>
              <a:t>1970. 		</a:t>
            </a:r>
            <a:r>
              <a:rPr lang="en-US" sz="2667" dirty="0" smtClean="0"/>
              <a:t>(</a:t>
            </a:r>
            <a:r>
              <a:rPr lang="sr-Cyrl-RS" sz="2667" dirty="0"/>
              <a:t>в</a:t>
            </a:r>
            <a:r>
              <a:rPr lang="en-US" sz="2667" dirty="0" smtClean="0"/>
              <a:t>) </a:t>
            </a:r>
            <a:r>
              <a:rPr lang="sr-Cyrl-RS" sz="2667" dirty="0" smtClean="0"/>
              <a:t>Март</a:t>
            </a:r>
            <a:r>
              <a:rPr lang="en-US" sz="2667" dirty="0" smtClean="0"/>
              <a:t> </a:t>
            </a:r>
            <a:r>
              <a:rPr lang="en-US" sz="2667" dirty="0"/>
              <a:t>1971. </a:t>
            </a:r>
          </a:p>
        </p:txBody>
      </p:sp>
    </p:spTree>
    <p:extLst>
      <p:ext uri="{BB962C8B-B14F-4D97-AF65-F5344CB8AC3E}">
        <p14:creationId xmlns:p14="http://schemas.microsoft.com/office/powerpoint/2010/main" val="352036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5791200" cy="4470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sr-Cyrl-RS" dirty="0" smtClean="0"/>
              <a:t>Ова визуелизација је поједностављење, тј. не садржи све учеснике Интернета.</a:t>
            </a:r>
            <a:endParaRPr lang="en-US" dirty="0"/>
          </a:p>
        </p:txBody>
      </p:sp>
      <p:pic>
        <p:nvPicPr>
          <p:cNvPr id="5122" name="Picture 2" descr="http://upload.wikimedia.org/wikipedia/commons/thumb/d/d2/Internet_map_1024.jpg/1024px-Internet_map_10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85801"/>
            <a:ext cx="5207000" cy="520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121161" y="5827122"/>
            <a:ext cx="3771674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 dirty="0" smtClean="0"/>
              <a:t>The </a:t>
            </a:r>
            <a:r>
              <a:rPr lang="en-US" sz="1333" dirty="0" err="1"/>
              <a:t>Opte</a:t>
            </a:r>
            <a:r>
              <a:rPr lang="en-US" sz="1333" dirty="0"/>
              <a:t> Project [CC-BY-2.5], </a:t>
            </a:r>
            <a:r>
              <a:rPr lang="en-US" sz="1333" dirty="0" smtClean="0"/>
              <a:t> </a:t>
            </a:r>
            <a:r>
              <a:rPr lang="en-US" sz="1333" dirty="0"/>
              <a:t>Wikimedia Commons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1193801"/>
            <a:ext cx="5263044" cy="995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5867" dirty="0" smtClean="0">
                <a:solidFill>
                  <a:srgbClr val="FF0000"/>
                </a:solidFill>
              </a:rPr>
              <a:t>Интернет</a:t>
            </a:r>
            <a:r>
              <a:rPr lang="en-US" sz="5867" dirty="0" smtClean="0">
                <a:solidFill>
                  <a:srgbClr val="FF0000"/>
                </a:solidFill>
              </a:rPr>
              <a:t> </a:t>
            </a:r>
            <a:r>
              <a:rPr lang="en-US" sz="5867" dirty="0">
                <a:solidFill>
                  <a:srgbClr val="FF0000"/>
                </a:solidFill>
              </a:rPr>
              <a:t>~2005</a:t>
            </a:r>
          </a:p>
        </p:txBody>
      </p:sp>
    </p:spTree>
    <p:extLst>
      <p:ext uri="{BB962C8B-B14F-4D97-AF65-F5344CB8AC3E}">
        <p14:creationId xmlns:p14="http://schemas.microsoft.com/office/powerpoint/2010/main" val="261915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Други циљ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685783" indent="-685783">
              <a:buFont typeface="+mj-lt"/>
              <a:buAutoNum type="arabicPeriod"/>
            </a:pPr>
            <a:r>
              <a:rPr lang="sr-Cyrl-RS" dirty="0" smtClean="0">
                <a:solidFill>
                  <a:schemeClr val="bg1">
                    <a:lumMod val="65000"/>
                  </a:schemeClr>
                </a:solidFill>
              </a:rPr>
              <a:t>Да научимо како ради Интернет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?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685783" indent="-685783">
              <a:buFont typeface="+mj-lt"/>
              <a:buAutoNum type="arabicPeriod"/>
            </a:pPr>
            <a:r>
              <a:rPr lang="sr-Cyrl-RS" dirty="0" smtClean="0"/>
              <a:t>Да научимо основе рачунарских мрежа</a:t>
            </a:r>
            <a:r>
              <a:rPr lang="en-US" dirty="0" smtClean="0"/>
              <a:t>?</a:t>
            </a:r>
          </a:p>
          <a:p>
            <a:pPr marL="1219170" lvl="1" indent="-685783"/>
            <a:r>
              <a:rPr lang="sr-Cyrl-RS" dirty="0" smtClean="0"/>
              <a:t>Какве проблеме оне решавају</a:t>
            </a:r>
            <a:r>
              <a:rPr lang="en-US" dirty="0" smtClean="0"/>
              <a:t>?</a:t>
            </a:r>
          </a:p>
          <a:p>
            <a:pPr marL="1219170" lvl="1" indent="-685783"/>
            <a:r>
              <a:rPr lang="sr-Cyrl-RS" dirty="0" smtClean="0"/>
              <a:t>Какав дизајн мрежа се показао добрим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8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Зашто учити теорију рачунарских мрежа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685783" indent="-685783">
              <a:buFont typeface="+mj-lt"/>
              <a:buAutoNum type="arabicPeriod"/>
            </a:pPr>
            <a:r>
              <a:rPr lang="sr-Cyrl-RS" dirty="0" smtClean="0"/>
              <a:t>Применљива је у свим типовима мрежа</a:t>
            </a:r>
            <a:endParaRPr lang="en-US" dirty="0" smtClean="0"/>
          </a:p>
          <a:p>
            <a:pPr marL="685783" indent="-685783">
              <a:buFont typeface="+mj-lt"/>
              <a:buAutoNum type="arabicPeriod"/>
            </a:pPr>
            <a:r>
              <a:rPr lang="sr-Cyrl-RS" dirty="0" smtClean="0"/>
              <a:t>Интелектуално је захтевна и интересантна</a:t>
            </a:r>
            <a:endParaRPr lang="en-US" dirty="0" smtClean="0"/>
          </a:p>
          <a:p>
            <a:pPr marL="685783" indent="-685783">
              <a:buFont typeface="+mj-lt"/>
              <a:buAutoNum type="arabicPeriod"/>
            </a:pPr>
            <a:r>
              <a:rPr lang="sr-Cyrl-RS" dirty="0" smtClean="0"/>
              <a:t>Разумевање промена и нових изума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2529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Шта нећемо учити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lvl="4"/>
            <a:endParaRPr lang="en-US" dirty="0" smtClean="0"/>
          </a:p>
          <a:p>
            <a:r>
              <a:rPr lang="sr-Latn-RS" dirty="0" smtClean="0"/>
              <a:t>IT </a:t>
            </a:r>
            <a:r>
              <a:rPr lang="sr-Cyrl-RS" dirty="0" smtClean="0"/>
              <a:t>вештине у домену мрежа:</a:t>
            </a:r>
            <a:endParaRPr lang="sr-Cyrl-RS" dirty="0"/>
          </a:p>
          <a:p>
            <a:pPr lvl="1"/>
            <a:r>
              <a:rPr lang="sr-Cyrl-RS" dirty="0" smtClean="0"/>
              <a:t>Подешавање мрежних уређаја:</a:t>
            </a:r>
            <a:endParaRPr lang="en-US" dirty="0" smtClean="0"/>
          </a:p>
          <a:p>
            <a:pPr lvl="2"/>
            <a:r>
              <a:rPr lang="sr-Cyrl-RS" dirty="0" smtClean="0"/>
              <a:t>Нпр.</a:t>
            </a:r>
            <a:r>
              <a:rPr lang="en-US" dirty="0" smtClean="0"/>
              <a:t>, Cisco </a:t>
            </a:r>
            <a:r>
              <a:rPr lang="sr-Cyrl-RS" dirty="0" smtClean="0"/>
              <a:t>сертификација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486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Преглед наставних целина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Увод у рачунарске мреже</a:t>
            </a:r>
          </a:p>
          <a:p>
            <a:pPr lvl="1"/>
            <a:r>
              <a:rPr lang="sr-Cyrl-RS" dirty="0" smtClean="0"/>
              <a:t>Употребе мрежа, примери мрежног софтвера и хардвера, референтни модели, примери мрежа, ...</a:t>
            </a:r>
          </a:p>
          <a:p>
            <a:r>
              <a:rPr lang="sr-Cyrl-RS" dirty="0" smtClean="0"/>
              <a:t>Физички слој мреже</a:t>
            </a:r>
            <a:endParaRPr lang="sr-Cyrl-RS" dirty="0"/>
          </a:p>
          <a:p>
            <a:pPr lvl="1"/>
            <a:r>
              <a:rPr lang="sr-Cyrl-RS" dirty="0" smtClean="0"/>
              <a:t>Пренос сигнала, медијуми, бежични пренос, комуникациони сателити, систем мобилне телефоније, кабловска телевизија, ...</a:t>
            </a:r>
          </a:p>
          <a:p>
            <a:r>
              <a:rPr lang="sr-Cyrl-RS" dirty="0" smtClean="0"/>
              <a:t>Слој везе података</a:t>
            </a:r>
          </a:p>
          <a:p>
            <a:pPr lvl="1"/>
            <a:r>
              <a:rPr lang="sr-Cyrl-RS" dirty="0" smtClean="0"/>
              <a:t>Откривање и исправљање грешака, протоколи, ...</a:t>
            </a:r>
          </a:p>
          <a:p>
            <a:r>
              <a:rPr lang="sr-Cyrl-RS" dirty="0" smtClean="0"/>
              <a:t>Подслој за управљање приступом медијумима</a:t>
            </a:r>
          </a:p>
          <a:p>
            <a:pPr lvl="1"/>
            <a:r>
              <a:rPr lang="sr-Latn-RS" dirty="0" smtClean="0"/>
              <a:t>ALOHA, Ethernet, </a:t>
            </a:r>
            <a:r>
              <a:rPr lang="sr-Cyrl-RS" dirty="0" smtClean="0"/>
              <a:t>бежичне локалне мреже, </a:t>
            </a:r>
            <a:r>
              <a:rPr lang="sr-Latn-RS" dirty="0" smtClean="0"/>
              <a:t>Bluetooth, RFID, ...</a:t>
            </a:r>
            <a:endParaRPr lang="sr-Cyrl-RS" dirty="0" smtClean="0"/>
          </a:p>
        </p:txBody>
      </p:sp>
    </p:spTree>
    <p:extLst>
      <p:ext uri="{BB962C8B-B14F-4D97-AF65-F5344CB8AC3E}">
        <p14:creationId xmlns:p14="http://schemas.microsoft.com/office/powerpoint/2010/main" val="3264874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Преглед наставних целина</a:t>
            </a:r>
            <a:r>
              <a:rPr lang="sr-Latn-RS" dirty="0" smtClean="0"/>
              <a:t> (2)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Мрежни слој</a:t>
            </a:r>
            <a:endParaRPr lang="sr-Cyrl-RS" dirty="0"/>
          </a:p>
          <a:p>
            <a:pPr lvl="1"/>
            <a:r>
              <a:rPr lang="sr-Cyrl-RS" dirty="0" smtClean="0"/>
              <a:t>Алгоритми усмеравања (рутирања), алгоритми управљања загушењем, повезивање различитих мрежа, ...</a:t>
            </a:r>
          </a:p>
          <a:p>
            <a:r>
              <a:rPr lang="sr-Cyrl-RS" dirty="0" smtClean="0"/>
              <a:t>Транспортни слој</a:t>
            </a:r>
          </a:p>
          <a:p>
            <a:pPr lvl="1"/>
            <a:r>
              <a:rPr lang="sr-Cyrl-RS" dirty="0" smtClean="0"/>
              <a:t>Транспортни протоколи </a:t>
            </a:r>
            <a:r>
              <a:rPr lang="sr-Latn-RS" dirty="0" smtClean="0"/>
              <a:t>UDP </a:t>
            </a:r>
            <a:r>
              <a:rPr lang="sr-Cyrl-RS" dirty="0"/>
              <a:t>и</a:t>
            </a:r>
            <a:r>
              <a:rPr lang="sr-Latn-RS" dirty="0" smtClean="0"/>
              <a:t> TCP, </a:t>
            </a:r>
            <a:r>
              <a:rPr lang="sr-Cyrl-RS" dirty="0" smtClean="0"/>
              <a:t>успостављање и раскидање везе, перформансе, ...</a:t>
            </a:r>
          </a:p>
          <a:p>
            <a:r>
              <a:rPr lang="sr-Cyrl-RS" dirty="0" smtClean="0"/>
              <a:t>Апликативни слој</a:t>
            </a:r>
          </a:p>
          <a:p>
            <a:pPr lvl="1"/>
            <a:r>
              <a:rPr lang="sr-Latn-RS" dirty="0" smtClean="0"/>
              <a:t>DNS, </a:t>
            </a:r>
            <a:r>
              <a:rPr lang="sr-Cyrl-RS" dirty="0" smtClean="0"/>
              <a:t>електронска пошта, </a:t>
            </a:r>
            <a:r>
              <a:rPr lang="sr-Latn-RS" dirty="0" smtClean="0"/>
              <a:t>WWW, </a:t>
            </a:r>
            <a:r>
              <a:rPr lang="sr-Cyrl-RS" dirty="0" smtClean="0"/>
              <a:t>токови података, ...</a:t>
            </a:r>
          </a:p>
          <a:p>
            <a:r>
              <a:rPr lang="sr-Cyrl-RS" dirty="0" smtClean="0"/>
              <a:t>Безбедност у мрежи</a:t>
            </a:r>
          </a:p>
          <a:p>
            <a:pPr lvl="1"/>
            <a:r>
              <a:rPr lang="sr-Cyrl-RS" dirty="0" smtClean="0"/>
              <a:t>Криптографија, алгоритми шифровања, дигитални потписи, ...</a:t>
            </a:r>
          </a:p>
          <a:p>
            <a:pPr lvl="1"/>
            <a:endParaRPr lang="sr-Cyrl-RS" dirty="0" smtClean="0"/>
          </a:p>
        </p:txBody>
      </p:sp>
    </p:spTree>
    <p:extLst>
      <p:ext uri="{BB962C8B-B14F-4D97-AF65-F5344CB8AC3E}">
        <p14:creationId xmlns:p14="http://schemas.microsoft.com/office/powerpoint/2010/main" val="3795812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Основе рачунарских мрежа	</a:t>
            </a:r>
            <a:endParaRPr lang="sr-Latn-R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Употребе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817644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12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Примери употреба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Пословне</a:t>
            </a:r>
            <a:r>
              <a:rPr lang="en-US" dirty="0" smtClean="0"/>
              <a:t>:</a:t>
            </a:r>
          </a:p>
          <a:p>
            <a:pPr lvl="1"/>
            <a:r>
              <a:rPr lang="sr-Cyrl-RS" dirty="0" smtClean="0"/>
              <a:t>Електронска пошта, размена датотека, дељени штампачи, ...</a:t>
            </a:r>
            <a:r>
              <a:rPr lang="en-US" dirty="0" smtClean="0"/>
              <a:t> </a:t>
            </a:r>
          </a:p>
          <a:p>
            <a:r>
              <a:rPr lang="sr-Cyrl-RS" dirty="0" smtClean="0"/>
              <a:t>Кућне</a:t>
            </a:r>
            <a:r>
              <a:rPr lang="en-US" dirty="0" smtClean="0"/>
              <a:t>:</a:t>
            </a:r>
          </a:p>
          <a:p>
            <a:pPr lvl="1"/>
            <a:r>
              <a:rPr lang="sr-Cyrl-RS" dirty="0" smtClean="0"/>
              <a:t>Филмови, музика, игрице, вести, аудио и видео комуникација, размена порука, електронска куповина, ...</a:t>
            </a:r>
          </a:p>
          <a:p>
            <a:r>
              <a:rPr lang="en-US" dirty="0" smtClean="0"/>
              <a:t> </a:t>
            </a:r>
            <a:r>
              <a:rPr lang="sr-Cyrl-RS" dirty="0" smtClean="0"/>
              <a:t>Мобилне</a:t>
            </a:r>
            <a:r>
              <a:rPr lang="en-US" dirty="0" smtClean="0"/>
              <a:t>:</a:t>
            </a:r>
          </a:p>
          <a:p>
            <a:pPr lvl="1"/>
            <a:r>
              <a:rPr lang="sr-Cyrl-RS" dirty="0" smtClean="0"/>
              <a:t>Позиви, </a:t>
            </a:r>
            <a:r>
              <a:rPr lang="sr-Latn-RS" dirty="0" smtClean="0"/>
              <a:t>SMS, </a:t>
            </a:r>
            <a:r>
              <a:rPr lang="sr-Cyrl-RS" dirty="0" smtClean="0"/>
              <a:t>игрице, мапе, приступ информацијама, 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81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13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Комуникација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VoIP (</a:t>
            </a:r>
            <a:r>
              <a:rPr lang="sr-Cyrl-RS" dirty="0" smtClean="0"/>
              <a:t>позиви преко интернета</a:t>
            </a:r>
            <a:r>
              <a:rPr lang="en-US" dirty="0" smtClean="0"/>
              <a:t>)</a:t>
            </a:r>
            <a:endParaRPr lang="sr-Cyrl-RS" dirty="0" smtClean="0"/>
          </a:p>
          <a:p>
            <a:pPr marL="0" indent="0">
              <a:buNone/>
            </a:pPr>
            <a:r>
              <a:rPr lang="sr-Cyrl-RS" dirty="0" smtClean="0"/>
              <a:t>Видео конференције</a:t>
            </a:r>
          </a:p>
          <a:p>
            <a:pPr marL="0" indent="0">
              <a:buNone/>
            </a:pPr>
            <a:r>
              <a:rPr lang="sr-Cyrl-RS" dirty="0" smtClean="0"/>
              <a:t>Четовање</a:t>
            </a:r>
          </a:p>
          <a:p>
            <a:pPr marL="0" indent="0">
              <a:buNone/>
            </a:pPr>
            <a:r>
              <a:rPr lang="sr-Cyrl-RS" dirty="0" smtClean="0"/>
              <a:t>Социјалне мреже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Calibri" pitchFamily="34" charset="0"/>
              <a:buChar char="→"/>
            </a:pPr>
            <a:r>
              <a:rPr lang="sr-Cyrl-RS" dirty="0" smtClean="0"/>
              <a:t>Потребан брз приступ, односно мало кашњење за овакве примене.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24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14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Дељење ресурса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sr-Cyrl-RS" sz="3733" dirty="0" smtClean="0"/>
              <a:t>Више корисника приступа истим уређајима и сервисима:</a:t>
            </a:r>
            <a:endParaRPr lang="en-US" sz="3733" dirty="0"/>
          </a:p>
          <a:p>
            <a:pPr lvl="1"/>
            <a:r>
              <a:rPr lang="sr-Cyrl-RS" sz="3200" dirty="0" smtClean="0"/>
              <a:t>Нпр</a:t>
            </a:r>
            <a:r>
              <a:rPr lang="en-US" sz="3200" dirty="0" smtClean="0"/>
              <a:t>., </a:t>
            </a:r>
            <a:r>
              <a:rPr lang="en-US" sz="3200" dirty="0"/>
              <a:t>3D </a:t>
            </a:r>
            <a:r>
              <a:rPr lang="sr-Cyrl-RS" sz="3200" dirty="0" smtClean="0"/>
              <a:t>штампач, индекс претраге, рачунари на захтев (</a:t>
            </a:r>
            <a:r>
              <a:rPr lang="en-US" sz="3200" dirty="0" smtClean="0"/>
              <a:t>cloud</a:t>
            </a:r>
            <a:r>
              <a:rPr lang="sr-Cyrl-RS" sz="3200" dirty="0"/>
              <a:t>)</a:t>
            </a:r>
            <a:endParaRPr lang="en-US" sz="3200" dirty="0"/>
          </a:p>
          <a:p>
            <a:pPr lvl="2"/>
            <a:endParaRPr lang="en-US" sz="1467" dirty="0"/>
          </a:p>
          <a:p>
            <a:pPr>
              <a:buFont typeface="Calibri" pitchFamily="34" charset="0"/>
              <a:buChar char="→"/>
            </a:pPr>
            <a:r>
              <a:rPr lang="sr-Cyrl-RS" sz="3733" dirty="0" smtClean="0"/>
              <a:t>Ефективнија употреба од посвећених ресурса (када се гледа по кориснику) </a:t>
            </a:r>
            <a:endParaRPr lang="en-US" sz="3733" dirty="0" smtClean="0"/>
          </a:p>
          <a:p>
            <a:pPr lvl="1"/>
            <a:r>
              <a:rPr lang="sr-Cyrl-RS" sz="3200" dirty="0" smtClean="0"/>
              <a:t>Чак се и мрежни проток дели </a:t>
            </a:r>
            <a:r>
              <a:rPr lang="sr-Cyrl-RS" sz="3200" u="sng" dirty="0" smtClean="0"/>
              <a:t>статистичким мултиплексирањем</a:t>
            </a:r>
            <a:endParaRPr lang="en-US" sz="3200" u="sng" dirty="0"/>
          </a:p>
        </p:txBody>
      </p:sp>
    </p:spTree>
    <p:extLst>
      <p:ext uri="{BB962C8B-B14F-4D97-AF65-F5344CB8AC3E}">
        <p14:creationId xmlns:p14="http://schemas.microsoft.com/office/powerpoint/2010/main" val="212721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15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Статистичко мултиплексирање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1397000"/>
            <a:ext cx="10896600" cy="4775200"/>
          </a:xfrm>
        </p:spPr>
        <p:txBody>
          <a:bodyPr>
            <a:normAutofit/>
          </a:bodyPr>
          <a:lstStyle/>
          <a:p>
            <a:r>
              <a:rPr lang="sr-Cyrl-RS" sz="3733" dirty="0" smtClean="0"/>
              <a:t>Дељење мрежног протока међу корисницима на основу статистике захтева</a:t>
            </a:r>
            <a:endParaRPr lang="en-US" sz="3733" dirty="0" smtClean="0"/>
          </a:p>
          <a:p>
            <a:pPr lvl="1"/>
            <a:r>
              <a:rPr lang="sr-Cyrl-RS" sz="3200" dirty="0" smtClean="0"/>
              <a:t>Корисно, јер корисници најчешће не преносе ништа</a:t>
            </a:r>
          </a:p>
          <a:p>
            <a:pPr lvl="1"/>
            <a:r>
              <a:rPr lang="sr-Cyrl-RS" sz="3200" dirty="0" smtClean="0"/>
              <a:t>Функција преноса кроз време је врло скоковита.</a:t>
            </a:r>
            <a:endParaRPr lang="en-US" sz="3200" dirty="0" smtClean="0"/>
          </a:p>
          <a:p>
            <a:pPr lvl="3"/>
            <a:endParaRPr lang="en-US" sz="2400" dirty="0"/>
          </a:p>
          <a:p>
            <a:r>
              <a:rPr lang="sr-Cyrl-RS" sz="3733" dirty="0" smtClean="0"/>
              <a:t>Питање</a:t>
            </a:r>
            <a:r>
              <a:rPr lang="en-US" sz="3733" dirty="0" smtClean="0"/>
              <a:t>: </a:t>
            </a:r>
            <a:endParaRPr lang="en-US" sz="3733" dirty="0"/>
          </a:p>
          <a:p>
            <a:pPr lvl="1"/>
            <a:r>
              <a:rPr lang="sr-Cyrl-RS" sz="3200" dirty="0" smtClean="0"/>
              <a:t>Како нам ово сазнање помаже</a:t>
            </a:r>
            <a:r>
              <a:rPr lang="en-US" sz="3200" dirty="0" smtClean="0"/>
              <a:t>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398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16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Статистичко мултиплексирање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sr-Cyrl-RS" sz="2667" dirty="0" smtClean="0"/>
              <a:t>Пример</a:t>
            </a:r>
            <a:r>
              <a:rPr lang="en-US" sz="2667" dirty="0" smtClean="0"/>
              <a:t>: </a:t>
            </a:r>
            <a:r>
              <a:rPr lang="sr-Cyrl-RS" sz="2667" dirty="0" smtClean="0"/>
              <a:t>Корисници у </a:t>
            </a:r>
            <a:r>
              <a:rPr lang="sr-Latn-RS" sz="2667" dirty="0" smtClean="0"/>
              <a:t>ISP</a:t>
            </a:r>
            <a:r>
              <a:rPr lang="en-US" sz="2667" dirty="0" smtClean="0"/>
              <a:t>*</a:t>
            </a:r>
            <a:r>
              <a:rPr lang="sr-Latn-RS" sz="2667" dirty="0" smtClean="0"/>
              <a:t> </a:t>
            </a:r>
            <a:r>
              <a:rPr lang="sr-Cyrl-RS" sz="2667" dirty="0" smtClean="0"/>
              <a:t>мрежи</a:t>
            </a:r>
            <a:endParaRPr lang="en-US" sz="2667" dirty="0"/>
          </a:p>
          <a:p>
            <a:pPr lvl="1"/>
            <a:r>
              <a:rPr lang="sr-Cyrl-RS" sz="2667" dirty="0" smtClean="0"/>
              <a:t>Мрежа има проток од </a:t>
            </a:r>
            <a:r>
              <a:rPr lang="en-US" sz="2667" dirty="0" smtClean="0"/>
              <a:t>100 Mbps</a:t>
            </a:r>
            <a:endParaRPr lang="en-US" sz="2667" dirty="0"/>
          </a:p>
          <a:p>
            <a:pPr lvl="1"/>
            <a:r>
              <a:rPr lang="sr-Cyrl-RS" sz="2667" dirty="0" smtClean="0"/>
              <a:t>Сваки корисник је претплаћен на по </a:t>
            </a:r>
            <a:r>
              <a:rPr lang="en-US" sz="2667" dirty="0" smtClean="0"/>
              <a:t>5 Mbps</a:t>
            </a:r>
            <a:endParaRPr lang="en-US" sz="2667" dirty="0"/>
          </a:p>
          <a:p>
            <a:pPr lvl="1"/>
            <a:r>
              <a:rPr lang="sr-Cyrl-RS" sz="2667" dirty="0" smtClean="0"/>
              <a:t>Међутим, корисник је активан само </a:t>
            </a:r>
            <a:r>
              <a:rPr lang="en-US" sz="2667" dirty="0" smtClean="0"/>
              <a:t>50%</a:t>
            </a:r>
            <a:r>
              <a:rPr lang="sr-Cyrl-RS" sz="2667" dirty="0"/>
              <a:t> </a:t>
            </a:r>
            <a:r>
              <a:rPr lang="sr-Cyrl-RS" sz="2667" dirty="0" smtClean="0"/>
              <a:t>времена...</a:t>
            </a:r>
            <a:endParaRPr lang="en-US" sz="2667" dirty="0"/>
          </a:p>
          <a:p>
            <a:pPr lvl="4"/>
            <a:endParaRPr lang="en-US" sz="1333" dirty="0"/>
          </a:p>
          <a:p>
            <a:r>
              <a:rPr lang="sr-Cyrl-RS" sz="2667" dirty="0" smtClean="0"/>
              <a:t>Колико корисника </a:t>
            </a:r>
            <a:r>
              <a:rPr lang="en-US" sz="2667" dirty="0" smtClean="0"/>
              <a:t>ISP </a:t>
            </a:r>
            <a:r>
              <a:rPr lang="sr-Cyrl-RS" sz="2667" dirty="0" smtClean="0"/>
              <a:t>може да подржи</a:t>
            </a:r>
            <a:r>
              <a:rPr lang="en-US" sz="2667" dirty="0" smtClean="0"/>
              <a:t>?</a:t>
            </a:r>
            <a:endParaRPr lang="en-US" sz="1067" dirty="0"/>
          </a:p>
          <a:p>
            <a:pPr lvl="1"/>
            <a:r>
              <a:rPr lang="sr-Cyrl-RS" sz="2667" dirty="0" smtClean="0"/>
              <a:t>Са посвећеним протоком за сваког корисника</a:t>
            </a:r>
            <a:r>
              <a:rPr lang="en-US" sz="2667" dirty="0" smtClean="0"/>
              <a:t>?</a:t>
            </a:r>
            <a:endParaRPr lang="en-US" sz="1600" dirty="0"/>
          </a:p>
          <a:p>
            <a:pPr lvl="1"/>
            <a:r>
              <a:rPr lang="sr-Cyrl-RS" sz="2667" dirty="0" smtClean="0"/>
              <a:t>Која је вероватноћа да комплетан проток буде искоришћен (претпостављамо да се корисници независни)</a:t>
            </a:r>
            <a:r>
              <a:rPr lang="en-US" sz="2667" dirty="0" smtClean="0"/>
              <a:t>?</a:t>
            </a:r>
            <a:endParaRPr lang="en-US" sz="2133" dirty="0"/>
          </a:p>
        </p:txBody>
      </p:sp>
      <p:grpSp>
        <p:nvGrpSpPr>
          <p:cNvPr id="38" name="Group 37"/>
          <p:cNvGrpSpPr/>
          <p:nvPr/>
        </p:nvGrpSpPr>
        <p:grpSpPr>
          <a:xfrm>
            <a:off x="7877783" y="1676320"/>
            <a:ext cx="3895788" cy="2182021"/>
            <a:chOff x="5750140" y="1247173"/>
            <a:chExt cx="2921841" cy="1636516"/>
          </a:xfrm>
        </p:grpSpPr>
        <p:sp>
          <p:nvSpPr>
            <p:cNvPr id="6" name="Cloud Callout 5"/>
            <p:cNvSpPr/>
            <p:nvPr/>
          </p:nvSpPr>
          <p:spPr>
            <a:xfrm rot="394988">
              <a:off x="6227293" y="1762289"/>
              <a:ext cx="1490016" cy="735329"/>
            </a:xfrm>
            <a:prstGeom prst="cloudCallout">
              <a:avLst>
                <a:gd name="adj1" fmla="val -8031"/>
                <a:gd name="adj2" fmla="val 16226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026" name="Picture 2" descr="http://pixabay.com/static/uploads/photo/2012/04/26/19/43/home-42914_64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41208" y="1247173"/>
              <a:ext cx="439346" cy="407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http://pixabay.com/static/uploads/photo/2012/04/26/19/43/home-42914_64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41208" y="2015611"/>
              <a:ext cx="439346" cy="407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http://pixabay.com/static/uploads/photo/2012/04/26/19/43/home-42914_64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41208" y="2475921"/>
              <a:ext cx="439346" cy="407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Straight Connector 12"/>
            <p:cNvCxnSpPr/>
            <p:nvPr/>
          </p:nvCxnSpPr>
          <p:spPr>
            <a:xfrm flipH="1">
              <a:off x="7561654" y="1481479"/>
              <a:ext cx="379554" cy="4061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9" idx="1"/>
              <a:endCxn id="6" idx="2"/>
            </p:cNvCxnSpPr>
            <p:nvPr/>
          </p:nvCxnSpPr>
          <p:spPr>
            <a:xfrm flipH="1" flipV="1">
              <a:off x="7711163" y="2215223"/>
              <a:ext cx="230045" cy="42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10" idx="1"/>
            </p:cNvCxnSpPr>
            <p:nvPr/>
          </p:nvCxnSpPr>
          <p:spPr>
            <a:xfrm flipH="1" flipV="1">
              <a:off x="7561654" y="2335058"/>
              <a:ext cx="379554" cy="3447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5885254" y="2102715"/>
              <a:ext cx="3838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6705600" y="1887631"/>
              <a:ext cx="453490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67" dirty="0"/>
                <a:t>ISP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750140" y="1733550"/>
              <a:ext cx="528029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67" dirty="0"/>
                <a:t>100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328884" y="1257240"/>
              <a:ext cx="268343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67" dirty="0"/>
                <a:t>5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403638" y="2023269"/>
              <a:ext cx="268343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67" dirty="0"/>
                <a:t>5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403638" y="2475921"/>
              <a:ext cx="268343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67" dirty="0"/>
                <a:t>5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936540" y="1597946"/>
              <a:ext cx="448681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667" dirty="0"/>
                <a:t>. . .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877783" y="5629073"/>
            <a:ext cx="4171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smtClean="0"/>
              <a:t>ISP – internet service provider</a:t>
            </a:r>
          </a:p>
          <a:p>
            <a:r>
              <a:rPr lang="sr-Cyrl-RS" dirty="0" smtClean="0"/>
              <a:t>Дистрибутер услуге, нпр. </a:t>
            </a:r>
            <a:r>
              <a:rPr lang="sr-Latn-RS" dirty="0" smtClean="0"/>
              <a:t>Telekom, SBB,...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94499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17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Статистичко мултиплексирање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04800" y="1397000"/>
            <a:ext cx="5791200" cy="4775200"/>
          </a:xfrm>
        </p:spPr>
        <p:txBody>
          <a:bodyPr>
            <a:normAutofit/>
          </a:bodyPr>
          <a:lstStyle/>
          <a:p>
            <a:r>
              <a:rPr lang="sr-Cyrl-RS" dirty="0" smtClean="0"/>
              <a:t>Чак и са 30 независних корисника, и даље су шансе мале (</a:t>
            </a:r>
            <a:r>
              <a:rPr lang="sr-Latn-RS" dirty="0" smtClean="0"/>
              <a:t>~</a:t>
            </a:r>
            <a:r>
              <a:rPr lang="sr-Cyrl-RS" dirty="0" smtClean="0"/>
              <a:t>2%) да ће бити потребно више од 100 </a:t>
            </a:r>
            <a:r>
              <a:rPr lang="sr-Latn-RS" dirty="0" smtClean="0"/>
              <a:t>Mbps</a:t>
            </a:r>
            <a:endParaRPr lang="en-US" dirty="0" smtClean="0"/>
          </a:p>
          <a:p>
            <a:pPr lvl="1"/>
            <a:r>
              <a:rPr lang="sr-Cyrl-RS" dirty="0" smtClean="0"/>
              <a:t>Биномна расподела</a:t>
            </a:r>
            <a:endParaRPr lang="en-US" dirty="0" smtClean="0"/>
          </a:p>
          <a:p>
            <a:pPr lvl="3"/>
            <a:endParaRPr lang="en-US" dirty="0"/>
          </a:p>
          <a:p>
            <a:pPr>
              <a:buFont typeface="Calibri" pitchFamily="34" charset="0"/>
              <a:buChar char="→"/>
            </a:pPr>
            <a:r>
              <a:rPr lang="sr-Cyrl-RS" dirty="0" smtClean="0"/>
              <a:t>Дакле, већи број корисника са истим протоком</a:t>
            </a:r>
            <a:endParaRPr lang="en-US" dirty="0" smtClean="0"/>
          </a:p>
          <a:p>
            <a:pPr lvl="1"/>
            <a:r>
              <a:rPr lang="sr-Cyrl-RS" u="sng" dirty="0" smtClean="0"/>
              <a:t>Добит од статистичког мултиплексирања је: </a:t>
            </a:r>
            <a:r>
              <a:rPr lang="en-US" dirty="0" smtClean="0"/>
              <a:t>30/20 </a:t>
            </a:r>
            <a:r>
              <a:rPr lang="sr-Cyrl-RS" dirty="0" smtClean="0"/>
              <a:t>или</a:t>
            </a:r>
            <a:r>
              <a:rPr lang="en-US" dirty="0" smtClean="0"/>
              <a:t> 1.5X</a:t>
            </a:r>
            <a:endParaRPr lang="en-US" u="sng" dirty="0" smtClean="0"/>
          </a:p>
          <a:p>
            <a:pPr lvl="1"/>
            <a:r>
              <a:rPr lang="sr-Cyrl-RS" dirty="0" smtClean="0"/>
              <a:t>Али постоји шанса од око 2% да ће корисници имати умањен проток</a:t>
            </a:r>
            <a:endParaRPr lang="en-US" dirty="0" smtClean="0"/>
          </a:p>
        </p:txBody>
      </p:sp>
      <p:pic>
        <p:nvPicPr>
          <p:cNvPr id="7" name="Picture 6" descr="Binomial Calculator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5" t="21806" r="22095" b="31158"/>
          <a:stretch/>
        </p:blipFill>
        <p:spPr>
          <a:xfrm>
            <a:off x="6209413" y="1397001"/>
            <a:ext cx="5474587" cy="466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7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18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Достављање садржаја (</a:t>
            </a:r>
            <a:r>
              <a:rPr lang="sr-Latn-RS" dirty="0" smtClean="0"/>
              <a:t>content delivery)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799" y="1701800"/>
            <a:ext cx="10034155" cy="4470400"/>
          </a:xfrm>
        </p:spPr>
        <p:txBody>
          <a:bodyPr>
            <a:normAutofit/>
          </a:bodyPr>
          <a:lstStyle/>
          <a:p>
            <a:r>
              <a:rPr lang="sr-Cyrl-RS" dirty="0" smtClean="0"/>
              <a:t>Исти садржај већем броју корисника</a:t>
            </a:r>
            <a:endParaRPr lang="en-US" dirty="0" smtClean="0"/>
          </a:p>
          <a:p>
            <a:pPr lvl="1"/>
            <a:r>
              <a:rPr lang="sr-Cyrl-RS" dirty="0" smtClean="0"/>
              <a:t>Видео материјал, песме, апликације, веб странице, ...</a:t>
            </a:r>
            <a:endParaRPr lang="en-US" dirty="0" smtClean="0"/>
          </a:p>
          <a:p>
            <a:pPr lvl="3"/>
            <a:endParaRPr lang="en-US" dirty="0"/>
          </a:p>
          <a:p>
            <a:pPr>
              <a:buFont typeface="Calibri" pitchFamily="34" charset="0"/>
              <a:buChar char="→"/>
            </a:pPr>
            <a:r>
              <a:rPr lang="sr-Cyrl-RS" dirty="0" smtClean="0"/>
              <a:t>Ефикасније него слање копије сваком кориснику понаособ</a:t>
            </a:r>
            <a:endParaRPr lang="en-US" dirty="0" smtClean="0"/>
          </a:p>
          <a:p>
            <a:pPr lvl="1"/>
            <a:r>
              <a:rPr lang="sr-Cyrl-RS" dirty="0" smtClean="0"/>
              <a:t>Употреба дистрибуираних реплика широм мреже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8757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19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Достављање садржаја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sr-Cyrl-RS" sz="3733" dirty="0" smtClean="0"/>
              <a:t>Слање садржаја са извора до 4 корисника узима 12 „мрежних скокова “ (</a:t>
            </a:r>
            <a:r>
              <a:rPr lang="sr-Latn-RS" sz="3733" dirty="0" smtClean="0"/>
              <a:t>network hops)</a:t>
            </a:r>
            <a:endParaRPr lang="en-US" sz="3733" dirty="0"/>
          </a:p>
        </p:txBody>
      </p:sp>
      <p:grpSp>
        <p:nvGrpSpPr>
          <p:cNvPr id="30" name="Group 29"/>
          <p:cNvGrpSpPr/>
          <p:nvPr/>
        </p:nvGrpSpPr>
        <p:grpSpPr>
          <a:xfrm>
            <a:off x="746357" y="3530599"/>
            <a:ext cx="7461165" cy="2364940"/>
            <a:chOff x="201140" y="2952750"/>
            <a:chExt cx="5595872" cy="1773705"/>
          </a:xfrm>
        </p:grpSpPr>
        <p:pic>
          <p:nvPicPr>
            <p:cNvPr id="6" name="Picture 5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3730066"/>
              <a:ext cx="792163" cy="33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3730066"/>
              <a:ext cx="792163" cy="33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837" y="3028950"/>
              <a:ext cx="792163" cy="33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8094" y="3486150"/>
              <a:ext cx="792163" cy="33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2317" y="3943350"/>
              <a:ext cx="792163" cy="33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1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837" y="4393821"/>
              <a:ext cx="792163" cy="33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3467" y="3730066"/>
              <a:ext cx="792163" cy="33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201140" y="4076640"/>
              <a:ext cx="804547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667" dirty="0" smtClean="0"/>
                <a:t>Извор</a:t>
              </a:r>
              <a:endParaRPr lang="en-US" sz="2667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611400" y="2952750"/>
              <a:ext cx="1185612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667" dirty="0" smtClean="0"/>
                <a:t>Корисник</a:t>
              </a:r>
              <a:endParaRPr lang="en-US" sz="2667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611400" y="4324350"/>
              <a:ext cx="1185612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667" dirty="0" smtClean="0"/>
                <a:t>Корисник</a:t>
              </a:r>
              <a:endParaRPr lang="en-US" sz="2667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699564" y="3658733"/>
              <a:ext cx="448681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67" dirty="0"/>
                <a:t>. . 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302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20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Достављање садржаја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7848600" cy="4470400"/>
          </a:xfrm>
        </p:spPr>
        <p:txBody>
          <a:bodyPr>
            <a:normAutofit/>
          </a:bodyPr>
          <a:lstStyle/>
          <a:p>
            <a:r>
              <a:rPr lang="sr-Cyrl-RS" sz="3733" dirty="0" smtClean="0"/>
              <a:t>Слање са паметно позиционираном репликом узима</a:t>
            </a:r>
            <a:r>
              <a:rPr lang="en-US" sz="3733" dirty="0" smtClean="0"/>
              <a:t> </a:t>
            </a:r>
            <a:r>
              <a:rPr lang="en-US" sz="3733" dirty="0"/>
              <a:t>4 + 2 = 6 </a:t>
            </a:r>
            <a:r>
              <a:rPr lang="sr-Cyrl-RS" sz="3733" dirty="0" smtClean="0"/>
              <a:t>скокова</a:t>
            </a:r>
            <a:endParaRPr lang="en-US" sz="3733" dirty="0"/>
          </a:p>
        </p:txBody>
      </p:sp>
      <p:sp>
        <p:nvSpPr>
          <p:cNvPr id="24" name="TextBox 23"/>
          <p:cNvSpPr txBox="1"/>
          <p:nvPr/>
        </p:nvSpPr>
        <p:spPr>
          <a:xfrm>
            <a:off x="3941294" y="5029120"/>
            <a:ext cx="1154419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667" dirty="0" smtClean="0"/>
              <a:t>Копија</a:t>
            </a:r>
            <a:endParaRPr lang="en-US" sz="2667" dirty="0"/>
          </a:p>
        </p:txBody>
      </p:sp>
      <p:grpSp>
        <p:nvGrpSpPr>
          <p:cNvPr id="19" name="Group 18"/>
          <p:cNvGrpSpPr/>
          <p:nvPr/>
        </p:nvGrpSpPr>
        <p:grpSpPr>
          <a:xfrm>
            <a:off x="746357" y="3530599"/>
            <a:ext cx="7461165" cy="2364940"/>
            <a:chOff x="201140" y="2952750"/>
            <a:chExt cx="5595872" cy="1773705"/>
          </a:xfrm>
        </p:grpSpPr>
        <p:pic>
          <p:nvPicPr>
            <p:cNvPr id="20" name="Picture 19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3730066"/>
              <a:ext cx="792163" cy="33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0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3730066"/>
              <a:ext cx="792163" cy="33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1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837" y="3028950"/>
              <a:ext cx="792163" cy="33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8094" y="3486150"/>
              <a:ext cx="792163" cy="33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2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2317" y="3943350"/>
              <a:ext cx="792163" cy="33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30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837" y="4393821"/>
              <a:ext cx="792163" cy="33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31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3467" y="3730066"/>
              <a:ext cx="792163" cy="33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201140" y="4076640"/>
              <a:ext cx="804547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667" dirty="0" smtClean="0"/>
                <a:t>Извор</a:t>
              </a:r>
              <a:endParaRPr lang="en-US" sz="2667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611400" y="2952750"/>
              <a:ext cx="1185612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667" dirty="0" smtClean="0"/>
                <a:t>Корисник</a:t>
              </a:r>
              <a:endParaRPr lang="en-US" sz="2667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611400" y="4324350"/>
              <a:ext cx="1185612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667" dirty="0" smtClean="0"/>
                <a:t>Корисник</a:t>
              </a:r>
              <a:endParaRPr lang="en-US" sz="2667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699564" y="3658733"/>
              <a:ext cx="448681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67" dirty="0"/>
                <a:t>. . 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50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Комуникација међу рачунарима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sr-Cyrl-RS" sz="3733" dirty="0" smtClean="0"/>
              <a:t>Рачунари могу једни са другима комуницирати</a:t>
            </a:r>
            <a:endParaRPr lang="en-US" sz="3733" dirty="0" smtClean="0"/>
          </a:p>
          <a:p>
            <a:pPr lvl="1"/>
            <a:r>
              <a:rPr lang="sr-Cyrl-RS" sz="3200" dirty="0" smtClean="0"/>
              <a:t>нпр</a:t>
            </a:r>
            <a:r>
              <a:rPr lang="en-US" sz="3200" dirty="0" smtClean="0"/>
              <a:t>., </a:t>
            </a:r>
            <a:r>
              <a:rPr lang="sr-Cyrl-RS" sz="3200" dirty="0" smtClean="0"/>
              <a:t>електронско пословање, резервације карата</a:t>
            </a:r>
            <a:endParaRPr lang="en-US" sz="3200" dirty="0" smtClean="0"/>
          </a:p>
          <a:p>
            <a:pPr lvl="3"/>
            <a:endParaRPr lang="en-US" sz="2400" dirty="0"/>
          </a:p>
          <a:p>
            <a:pPr>
              <a:buFont typeface="Calibri" pitchFamily="34" charset="0"/>
              <a:buChar char="→"/>
            </a:pPr>
            <a:r>
              <a:rPr lang="sr-Cyrl-RS" sz="3733" dirty="0" smtClean="0"/>
              <a:t>Омогућава аутоматску обраду информација над независним системима</a:t>
            </a:r>
            <a:endParaRPr lang="en-US" sz="3733" dirty="0"/>
          </a:p>
          <a:p>
            <a:endParaRPr lang="en-US" sz="3733" dirty="0"/>
          </a:p>
        </p:txBody>
      </p:sp>
    </p:spTree>
    <p:extLst>
      <p:ext uri="{BB962C8B-B14F-4D97-AF65-F5344CB8AC3E}">
        <p14:creationId xmlns:p14="http://schemas.microsoft.com/office/powerpoint/2010/main" val="127672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5531" y="274639"/>
            <a:ext cx="11820939" cy="1143000"/>
          </a:xfrm>
        </p:spPr>
        <p:txBody>
          <a:bodyPr vert="horz" lIns="0" tIns="45720" rIns="0" bIns="45720" rtlCol="0" anchor="ctr">
            <a:noAutofit/>
          </a:bodyPr>
          <a:lstStyle/>
          <a:p>
            <a:r>
              <a:rPr lang="sr-Cyrl-RS" sz="5067" dirty="0" smtClean="0"/>
              <a:t>Повезивање рачунара са уређајима</a:t>
            </a:r>
            <a:endParaRPr lang="en-US" sz="5067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sr-Cyrl-RS" sz="3733" dirty="0" smtClean="0"/>
              <a:t>Прикупљање података са сензора, манипулација уређајима</a:t>
            </a:r>
            <a:endParaRPr lang="en-US" sz="3733" dirty="0"/>
          </a:p>
          <a:p>
            <a:pPr lvl="1"/>
            <a:r>
              <a:rPr lang="sr-Cyrl-RS" sz="3200" dirty="0" smtClean="0"/>
              <a:t>Нпр., камере, локације на мобилним уређајима, детектори покрета, ...</a:t>
            </a:r>
            <a:endParaRPr lang="en-US" sz="3200" dirty="0"/>
          </a:p>
          <a:p>
            <a:pPr lvl="4"/>
            <a:endParaRPr lang="en-US" sz="1600" dirty="0"/>
          </a:p>
          <a:p>
            <a:r>
              <a:rPr lang="sr-Cyrl-RS" sz="3733" dirty="0" smtClean="0"/>
              <a:t>Ово је подручје примене у повоју, Интернет за ствари </a:t>
            </a:r>
            <a:r>
              <a:rPr lang="sr-Latn-RS" sz="3733" dirty="0" smtClean="0"/>
              <a:t/>
            </a:r>
            <a:br>
              <a:rPr lang="sr-Latn-RS" sz="3733" dirty="0" smtClean="0"/>
            </a:br>
            <a:r>
              <a:rPr lang="sr-Cyrl-RS" sz="3733" dirty="0" smtClean="0"/>
              <a:t>(</a:t>
            </a:r>
            <a:r>
              <a:rPr lang="sr-Latn-RS" sz="3733" dirty="0" smtClean="0"/>
              <a:t>IoT – Internet of Things)</a:t>
            </a:r>
            <a:endParaRPr lang="en-US" sz="3733" dirty="0"/>
          </a:p>
        </p:txBody>
      </p:sp>
    </p:spTree>
    <p:extLst>
      <p:ext uri="{BB962C8B-B14F-4D97-AF65-F5344CB8AC3E}">
        <p14:creationId xmlns:p14="http://schemas.microsoft.com/office/powerpoint/2010/main" val="94876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Основе рачунарских мрежа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Компоненте мреже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8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Делови мреже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24</a:t>
            </a:fld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1948069" y="2627873"/>
            <a:ext cx="9788522" cy="2443651"/>
            <a:chOff x="1828799" y="2120036"/>
            <a:chExt cx="7341392" cy="1832738"/>
          </a:xfrm>
        </p:grpSpPr>
        <p:pic>
          <p:nvPicPr>
            <p:cNvPr id="5" name="Picture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5748" y="3105150"/>
              <a:ext cx="1020763" cy="428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3105149"/>
              <a:ext cx="1020763" cy="428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3105150"/>
              <a:ext cx="1020763" cy="428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2362200" y="2120036"/>
              <a:ext cx="536125" cy="638585"/>
              <a:chOff x="1716" y="2203"/>
              <a:chExt cx="1125" cy="1340"/>
            </a:xfrm>
          </p:grpSpPr>
          <p:sp>
            <p:nvSpPr>
              <p:cNvPr id="9" name="Rectangle 8"/>
              <p:cNvSpPr>
                <a:spLocks noChangeArrowheads="1"/>
              </p:cNvSpPr>
              <p:nvPr/>
            </p:nvSpPr>
            <p:spPr bwMode="auto">
              <a:xfrm>
                <a:off x="1716" y="2671"/>
                <a:ext cx="1125" cy="872"/>
              </a:xfrm>
              <a:prstGeom prst="rect">
                <a:avLst/>
              </a:prstGeom>
              <a:solidFill>
                <a:srgbClr val="C0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9499" tIns="54748" rIns="109499" bIns="54748" anchor="ctr">
                <a:spAutoFit/>
              </a:bodyPr>
              <a:lstStyle>
                <a:defPPr>
                  <a:defRPr lang="en-US"/>
                </a:defPPr>
                <a:lvl1pPr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 sz="3200"/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/>
            </p:nvSpPr>
            <p:spPr bwMode="auto">
              <a:xfrm>
                <a:off x="1716" y="2203"/>
                <a:ext cx="1125" cy="872"/>
              </a:xfrm>
              <a:prstGeom prst="rect">
                <a:avLst/>
              </a:prstGeom>
              <a:solidFill>
                <a:srgbClr val="8E8E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9499" tIns="54748" rIns="109499" bIns="54748" anchor="ctr">
                <a:spAutoFit/>
              </a:bodyPr>
              <a:lstStyle>
                <a:defPPr>
                  <a:defRPr lang="en-US"/>
                </a:defPPr>
                <a:lvl1pPr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 sz="3200"/>
              </a:p>
            </p:txBody>
          </p:sp>
        </p:grpSp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6719318" y="2136953"/>
              <a:ext cx="536125" cy="638585"/>
              <a:chOff x="1716" y="2133"/>
              <a:chExt cx="1125" cy="1340"/>
            </a:xfrm>
          </p:grpSpPr>
          <p:sp>
            <p:nvSpPr>
              <p:cNvPr id="12" name="Rectangle 11"/>
              <p:cNvSpPr>
                <a:spLocks noChangeArrowheads="1"/>
              </p:cNvSpPr>
              <p:nvPr/>
            </p:nvSpPr>
            <p:spPr bwMode="auto">
              <a:xfrm>
                <a:off x="1716" y="2601"/>
                <a:ext cx="1125" cy="872"/>
              </a:xfrm>
              <a:prstGeom prst="rect">
                <a:avLst/>
              </a:prstGeom>
              <a:solidFill>
                <a:srgbClr val="C0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9499" tIns="54748" rIns="109499" bIns="54748" anchor="ctr">
                <a:spAutoFit/>
              </a:bodyPr>
              <a:lstStyle>
                <a:defPPr>
                  <a:defRPr lang="en-US"/>
                </a:defPPr>
                <a:lvl1pPr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 sz="3200"/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/>
            </p:nvSpPr>
            <p:spPr bwMode="auto">
              <a:xfrm>
                <a:off x="1716" y="2133"/>
                <a:ext cx="1125" cy="872"/>
              </a:xfrm>
              <a:prstGeom prst="rect">
                <a:avLst/>
              </a:prstGeom>
              <a:solidFill>
                <a:srgbClr val="8E8E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9499" tIns="54748" rIns="109499" bIns="54748" anchor="ctr">
                <a:spAutoFit/>
              </a:bodyPr>
              <a:lstStyle>
                <a:defPPr>
                  <a:defRPr lang="en-US"/>
                </a:defPPr>
                <a:lvl1pPr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 sz="3200"/>
              </a:p>
            </p:txBody>
          </p:sp>
        </p:grpSp>
        <p:cxnSp>
          <p:nvCxnSpPr>
            <p:cNvPr id="15" name="Straight Connector 14"/>
            <p:cNvCxnSpPr>
              <a:stCxn id="9" idx="2"/>
            </p:cNvCxnSpPr>
            <p:nvPr/>
          </p:nvCxnSpPr>
          <p:spPr>
            <a:xfrm>
              <a:off x="2630263" y="2758620"/>
              <a:ext cx="2" cy="34652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2" idx="2"/>
              <a:endCxn id="6" idx="0"/>
            </p:cNvCxnSpPr>
            <p:nvPr/>
          </p:nvCxnSpPr>
          <p:spPr>
            <a:xfrm>
              <a:off x="6987381" y="2775537"/>
              <a:ext cx="1" cy="3296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" idx="3"/>
              <a:endCxn id="5" idx="1"/>
            </p:cNvCxnSpPr>
            <p:nvPr/>
          </p:nvCxnSpPr>
          <p:spPr>
            <a:xfrm>
              <a:off x="2925763" y="3319463"/>
              <a:ext cx="489985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5" idx="3"/>
              <a:endCxn id="6" idx="1"/>
            </p:cNvCxnSpPr>
            <p:nvPr/>
          </p:nvCxnSpPr>
          <p:spPr>
            <a:xfrm flipV="1">
              <a:off x="4436511" y="3319462"/>
              <a:ext cx="2040489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1828799" y="3630834"/>
              <a:ext cx="1173163" cy="312516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Autofit/>
            </a:bodyPr>
            <a:lstStyle/>
            <a:p>
              <a:pPr algn="ctr"/>
              <a:r>
                <a:rPr lang="sr-Cyrl-RS" sz="3733" dirty="0" smtClean="0"/>
                <a:t>чвор</a:t>
              </a:r>
              <a:endParaRPr lang="en-US" sz="3733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315199" y="2343150"/>
              <a:ext cx="1854992" cy="312516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Autofit/>
            </a:bodyPr>
            <a:lstStyle/>
            <a:p>
              <a:pPr algn="ctr"/>
              <a:r>
                <a:rPr lang="sr-Cyrl-RS" sz="3733" dirty="0" smtClean="0"/>
                <a:t>апликација</a:t>
              </a:r>
              <a:endParaRPr lang="en-US" sz="3733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842785" y="3640258"/>
              <a:ext cx="1173163" cy="312516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Autofit/>
            </a:bodyPr>
            <a:lstStyle/>
            <a:p>
              <a:pPr algn="ctr"/>
              <a:r>
                <a:rPr lang="sr-Cyrl-RS" sz="3733" dirty="0" smtClean="0"/>
                <a:t>веза</a:t>
              </a:r>
              <a:endParaRPr lang="en-US" sz="3733" dirty="0"/>
            </a:p>
          </p:txBody>
        </p:sp>
        <p:cxnSp>
          <p:nvCxnSpPr>
            <p:cNvPr id="26" name="Straight Arrow Connector 25"/>
            <p:cNvCxnSpPr>
              <a:stCxn id="24" idx="0"/>
            </p:cNvCxnSpPr>
            <p:nvPr/>
          </p:nvCxnSpPr>
          <p:spPr>
            <a:xfrm flipV="1">
              <a:off x="4429367" y="3349236"/>
              <a:ext cx="304453" cy="29102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Picture 2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366" y="3948163"/>
            <a:ext cx="136101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76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Делови мреже </a:t>
            </a:r>
            <a:r>
              <a:rPr lang="en-US" dirty="0" smtClean="0"/>
              <a:t>(</a:t>
            </a:r>
            <a:r>
              <a:rPr lang="sr-Cyrl-RS" dirty="0" smtClean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25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825165" y="2475142"/>
            <a:ext cx="9922184" cy="2782660"/>
            <a:chOff x="1368874" y="1856355"/>
            <a:chExt cx="7441638" cy="2086995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2130839" y="1856355"/>
              <a:ext cx="536125" cy="638585"/>
              <a:chOff x="2030" y="2247"/>
              <a:chExt cx="1125" cy="1340"/>
            </a:xfrm>
          </p:grpSpPr>
          <p:sp>
            <p:nvSpPr>
              <p:cNvPr id="9" name="Rectangle 8"/>
              <p:cNvSpPr>
                <a:spLocks noChangeArrowheads="1"/>
              </p:cNvSpPr>
              <p:nvPr/>
            </p:nvSpPr>
            <p:spPr bwMode="auto">
              <a:xfrm>
                <a:off x="2030" y="2715"/>
                <a:ext cx="1125" cy="872"/>
              </a:xfrm>
              <a:prstGeom prst="rect">
                <a:avLst/>
              </a:prstGeom>
              <a:solidFill>
                <a:srgbClr val="C0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9499" tIns="54748" rIns="109499" bIns="54748" anchor="ctr">
                <a:spAutoFit/>
              </a:bodyPr>
              <a:lstStyle>
                <a:defPPr>
                  <a:defRPr lang="en-US"/>
                </a:defPPr>
                <a:lvl1pPr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 sz="3200"/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/>
            </p:nvSpPr>
            <p:spPr bwMode="auto">
              <a:xfrm>
                <a:off x="2030" y="2247"/>
                <a:ext cx="1125" cy="872"/>
              </a:xfrm>
              <a:prstGeom prst="rect">
                <a:avLst/>
              </a:prstGeom>
              <a:solidFill>
                <a:srgbClr val="8E8E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9499" tIns="54748" rIns="109499" bIns="54748" anchor="ctr">
                <a:spAutoFit/>
              </a:bodyPr>
              <a:lstStyle>
                <a:defPPr>
                  <a:defRPr lang="en-US"/>
                </a:defPPr>
                <a:lvl1pPr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 sz="3200"/>
              </a:p>
            </p:txBody>
          </p:sp>
        </p:grpSp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6338318" y="1878228"/>
              <a:ext cx="536125" cy="638585"/>
              <a:chOff x="1716" y="2133"/>
              <a:chExt cx="1125" cy="1340"/>
            </a:xfrm>
          </p:grpSpPr>
          <p:sp>
            <p:nvSpPr>
              <p:cNvPr id="12" name="Rectangle 11"/>
              <p:cNvSpPr>
                <a:spLocks noChangeArrowheads="1"/>
              </p:cNvSpPr>
              <p:nvPr/>
            </p:nvSpPr>
            <p:spPr bwMode="auto">
              <a:xfrm>
                <a:off x="1716" y="2601"/>
                <a:ext cx="1125" cy="872"/>
              </a:xfrm>
              <a:prstGeom prst="rect">
                <a:avLst/>
              </a:prstGeom>
              <a:solidFill>
                <a:srgbClr val="C0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9499" tIns="54748" rIns="109499" bIns="54748" anchor="ctr">
                <a:spAutoFit/>
              </a:bodyPr>
              <a:lstStyle>
                <a:defPPr>
                  <a:defRPr lang="en-US"/>
                </a:defPPr>
                <a:lvl1pPr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 sz="3200"/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/>
            </p:nvSpPr>
            <p:spPr bwMode="auto">
              <a:xfrm>
                <a:off x="1716" y="2133"/>
                <a:ext cx="1125" cy="872"/>
              </a:xfrm>
              <a:prstGeom prst="rect">
                <a:avLst/>
              </a:prstGeom>
              <a:solidFill>
                <a:srgbClr val="8E8E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9499" tIns="54748" rIns="109499" bIns="54748" anchor="ctr">
                <a:spAutoFit/>
              </a:bodyPr>
              <a:lstStyle>
                <a:defPPr>
                  <a:defRPr lang="en-US"/>
                </a:defPPr>
                <a:lvl1pPr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 sz="3200"/>
              </a:p>
            </p:txBody>
          </p:sp>
        </p:grpSp>
        <p:cxnSp>
          <p:nvCxnSpPr>
            <p:cNvPr id="15" name="Straight Connector 14"/>
            <p:cNvCxnSpPr>
              <a:stCxn id="9" idx="2"/>
            </p:cNvCxnSpPr>
            <p:nvPr/>
          </p:nvCxnSpPr>
          <p:spPr>
            <a:xfrm>
              <a:off x="2398901" y="2494939"/>
              <a:ext cx="193" cy="37973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2" idx="2"/>
            </p:cNvCxnSpPr>
            <p:nvPr/>
          </p:nvCxnSpPr>
          <p:spPr>
            <a:xfrm>
              <a:off x="6606381" y="2516812"/>
              <a:ext cx="1" cy="32961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32" idx="3"/>
              <a:endCxn id="34" idx="1"/>
            </p:cNvCxnSpPr>
            <p:nvPr/>
          </p:nvCxnSpPr>
          <p:spPr>
            <a:xfrm flipV="1">
              <a:off x="2412656" y="3185850"/>
              <a:ext cx="681700" cy="720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34" idx="3"/>
            </p:cNvCxnSpPr>
            <p:nvPr/>
          </p:nvCxnSpPr>
          <p:spPr>
            <a:xfrm flipV="1">
              <a:off x="4023043" y="3170332"/>
              <a:ext cx="2315275" cy="1551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1368874" y="3630834"/>
              <a:ext cx="1414667" cy="312516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Autofit/>
            </a:bodyPr>
            <a:lstStyle/>
            <a:p>
              <a:pPr algn="ctr"/>
              <a:r>
                <a:rPr lang="sr-Cyrl-RS" sz="3733" dirty="0" smtClean="0"/>
                <a:t>рачунар</a:t>
              </a:r>
              <a:endParaRPr lang="en-US" sz="3733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934199" y="2084425"/>
              <a:ext cx="1876313" cy="312516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Autofit/>
            </a:bodyPr>
            <a:lstStyle/>
            <a:p>
              <a:pPr algn="ctr"/>
              <a:r>
                <a:rPr lang="sr-Cyrl-RS" sz="3733" dirty="0" smtClean="0"/>
                <a:t>апликација</a:t>
              </a:r>
              <a:endParaRPr lang="en-US" sz="3733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953000" y="3554634"/>
              <a:ext cx="1173163" cy="312516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Autofit/>
            </a:bodyPr>
            <a:lstStyle/>
            <a:p>
              <a:pPr algn="ctr"/>
              <a:r>
                <a:rPr lang="sr-Cyrl-RS" sz="3733" dirty="0" smtClean="0"/>
                <a:t>веза</a:t>
              </a:r>
              <a:endParaRPr lang="en-US" sz="3733" dirty="0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flipV="1">
              <a:off x="5509552" y="3260818"/>
              <a:ext cx="297523" cy="29381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521275" y="2081222"/>
              <a:ext cx="536125" cy="415323"/>
            </a:xfrm>
            <a:prstGeom prst="rect">
              <a:avLst/>
            </a:prstGeom>
            <a:solidFill>
              <a:srgbClr val="C0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9499" tIns="54748" rIns="109499" bIns="54748"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3200"/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521275" y="1858193"/>
              <a:ext cx="536125" cy="415323"/>
            </a:xfrm>
            <a:prstGeom prst="rect">
              <a:avLst/>
            </a:prstGeom>
            <a:solidFill>
              <a:srgbClr val="8E8E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9499" tIns="54748" rIns="109499" bIns="54748" anchor="ctr">
              <a:spAutoFit/>
            </a:bodyPr>
            <a:lstStyle>
              <a:defPPr>
                <a:defRPr lang="en-US"/>
              </a:defPPr>
              <a:lvl1pPr algn="ctr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 sz="3200"/>
            </a:p>
          </p:txBody>
        </p:sp>
        <p:cxnSp>
          <p:nvCxnSpPr>
            <p:cNvPr id="31" name="Straight Connector 30"/>
            <p:cNvCxnSpPr>
              <a:stCxn id="29" idx="2"/>
            </p:cNvCxnSpPr>
            <p:nvPr/>
          </p:nvCxnSpPr>
          <p:spPr>
            <a:xfrm>
              <a:off x="1789337" y="2496545"/>
              <a:ext cx="193" cy="38000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Picture 31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8256" y="2822374"/>
              <a:ext cx="914400" cy="741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2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6304" y="2848298"/>
              <a:ext cx="914400" cy="741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3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356" y="2916769"/>
              <a:ext cx="928687" cy="538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Rectangle 38"/>
            <p:cNvSpPr/>
            <p:nvPr/>
          </p:nvSpPr>
          <p:spPr>
            <a:xfrm>
              <a:off x="2971800" y="3470718"/>
              <a:ext cx="1173163" cy="312516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Autofit/>
            </a:bodyPr>
            <a:lstStyle/>
            <a:p>
              <a:pPr algn="ctr"/>
              <a:r>
                <a:rPr lang="sr-Cyrl-RS" sz="3733" dirty="0" smtClean="0"/>
                <a:t>рутер</a:t>
              </a:r>
              <a:endParaRPr lang="en-US" sz="3733" dirty="0"/>
            </a:p>
          </p:txBody>
        </p:sp>
        <p:pic>
          <p:nvPicPr>
            <p:cNvPr id="27" name="Picture 26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9202" y="2947988"/>
              <a:ext cx="928687" cy="538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6357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Компоненте мреже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26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709265"/>
              </p:ext>
            </p:extLst>
          </p:nvPr>
        </p:nvGraphicFramePr>
        <p:xfrm>
          <a:off x="812800" y="2006600"/>
          <a:ext cx="105664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056"/>
                <a:gridCol w="2863791"/>
                <a:gridCol w="3752553"/>
              </a:tblGrid>
              <a:tr h="528320">
                <a:tc>
                  <a:txBody>
                    <a:bodyPr/>
                    <a:lstStyle/>
                    <a:p>
                      <a:r>
                        <a:rPr lang="sr-Cyrl-RS" sz="2700" b="1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Компонента - називи</a:t>
                      </a:r>
                      <a:endParaRPr lang="en-US" sz="27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700" b="1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Функција</a:t>
                      </a:r>
                      <a:endParaRPr lang="en-US" sz="27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700" b="1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Пример</a:t>
                      </a:r>
                      <a:endParaRPr lang="en-US" sz="27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320">
                <a:tc>
                  <a:txBody>
                    <a:bodyPr/>
                    <a:lstStyle/>
                    <a:p>
                      <a:r>
                        <a:rPr lang="sr-Cyrl-RS" sz="2700" b="0" u="sng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Апликација,</a:t>
                      </a:r>
                      <a:r>
                        <a:rPr lang="sr-Cyrl-RS" sz="2700" b="0" u="sng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sr-Cyrl-RS" sz="2700" b="0" u="none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корисник, ...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Користи мрежу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Skype, iTunes,</a:t>
                      </a:r>
                      <a:r>
                        <a:rPr lang="en-US" sz="2700" b="0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Amazon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34720">
                <a:tc>
                  <a:txBody>
                    <a:bodyPr/>
                    <a:lstStyle/>
                    <a:p>
                      <a:r>
                        <a:rPr lang="sr-Cyrl-RS" sz="2700" b="0" u="sng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Рачунар</a:t>
                      </a:r>
                      <a:r>
                        <a:rPr lang="en-U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или завршни</a:t>
                      </a:r>
                      <a:r>
                        <a:rPr lang="sr-Cyrl-RS" sz="2700" b="0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чвор, извор, уређај ...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Подржава апликацију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Лаптоп</a:t>
                      </a:r>
                      <a:r>
                        <a:rPr lang="en-U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мобилни</a:t>
                      </a:r>
                      <a:r>
                        <a:rPr lang="sr-Cyrl-RS" sz="2700" b="0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телефон</a:t>
                      </a:r>
                      <a:r>
                        <a:rPr lang="en-U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стони рачунар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34720">
                <a:tc>
                  <a:txBody>
                    <a:bodyPr/>
                    <a:lstStyle/>
                    <a:p>
                      <a:r>
                        <a:rPr lang="sr-Cyrl-RS" sz="2700" b="0" u="sng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Рутер</a:t>
                      </a:r>
                      <a:r>
                        <a:rPr lang="en-U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,</a:t>
                      </a:r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или усмеривач,</a:t>
                      </a:r>
                      <a:r>
                        <a:rPr lang="sr-Cyrl-RS" sz="2700" b="0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средишњи чвор</a:t>
                      </a:r>
                      <a:endParaRPr lang="en-US" sz="2700" b="0" dirty="0" smtClean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Прослеђује поруке између чворова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Приступна тачка, кабловски</a:t>
                      </a:r>
                      <a:r>
                        <a:rPr lang="en-U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/DSL</a:t>
                      </a:r>
                      <a:r>
                        <a:rPr lang="en-US" sz="2700" b="0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sr-Cyrl-RS" sz="2700" b="0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модем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320">
                <a:tc>
                  <a:txBody>
                    <a:bodyPr/>
                    <a:lstStyle/>
                    <a:p>
                      <a:r>
                        <a:rPr lang="sr-Cyrl-RS" sz="2700" b="0" u="sng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Веза</a:t>
                      </a:r>
                      <a:r>
                        <a:rPr lang="en-U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или</a:t>
                      </a:r>
                      <a:r>
                        <a:rPr lang="en-U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канал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Спаја чворове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Жичани, бежични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750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Типови веза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sr-Cyrl-RS" sz="3733" u="sng" dirty="0" smtClean="0"/>
              <a:t>Пуни дуплекс</a:t>
            </a:r>
            <a:endParaRPr lang="en-US" sz="3733" u="sng" dirty="0"/>
          </a:p>
          <a:p>
            <a:pPr lvl="1"/>
            <a:r>
              <a:rPr lang="sr-Cyrl-RS" sz="3200" dirty="0" smtClean="0"/>
              <a:t>У оба смера истовремено</a:t>
            </a:r>
            <a:endParaRPr lang="en-US" sz="3200" dirty="0"/>
          </a:p>
          <a:p>
            <a:pPr lvl="3"/>
            <a:endParaRPr lang="en-US" sz="2133" dirty="0"/>
          </a:p>
          <a:p>
            <a:r>
              <a:rPr lang="sr-Cyrl-RS" sz="3733" u="sng" dirty="0" smtClean="0"/>
              <a:t>Полу-дуплекс</a:t>
            </a:r>
            <a:endParaRPr lang="en-US" sz="3733" u="sng" dirty="0"/>
          </a:p>
          <a:p>
            <a:pPr lvl="1"/>
            <a:r>
              <a:rPr lang="sr-Cyrl-RS" sz="3200" dirty="0" smtClean="0"/>
              <a:t>У оба смера</a:t>
            </a:r>
            <a:endParaRPr lang="en-US" sz="3200" dirty="0"/>
          </a:p>
          <a:p>
            <a:pPr lvl="3"/>
            <a:endParaRPr lang="en-US" sz="2133" dirty="0"/>
          </a:p>
          <a:p>
            <a:r>
              <a:rPr lang="sr-Cyrl-RS" sz="3733" u="sng" dirty="0" smtClean="0"/>
              <a:t>Симплекс</a:t>
            </a:r>
            <a:endParaRPr lang="en-US" sz="3733" u="sng" dirty="0"/>
          </a:p>
          <a:p>
            <a:pPr lvl="1"/>
            <a:r>
              <a:rPr lang="sr-Cyrl-RS" sz="3200" dirty="0" smtClean="0"/>
              <a:t>Један смер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1070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Бежичне везе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sr-Cyrl-RS" sz="3733" dirty="0" smtClean="0"/>
              <a:t>Порука се </a:t>
            </a:r>
            <a:r>
              <a:rPr lang="sr-Cyrl-RS" sz="3733" u="sng" dirty="0" smtClean="0"/>
              <a:t>емитује</a:t>
            </a:r>
            <a:endParaRPr lang="en-US" sz="3733" u="sng" dirty="0"/>
          </a:p>
          <a:p>
            <a:pPr lvl="1"/>
            <a:r>
              <a:rPr lang="sr-Cyrl-RS" sz="3200" dirty="0" smtClean="0"/>
              <a:t>Прихватају је сви чворови у опсегу</a:t>
            </a:r>
          </a:p>
          <a:p>
            <a:pPr lvl="1"/>
            <a:r>
              <a:rPr lang="sr-Cyrl-RS" sz="3200" dirty="0" smtClean="0"/>
              <a:t>Мешање сигнала</a:t>
            </a:r>
            <a:endParaRPr lang="en-US" sz="3200" dirty="0"/>
          </a:p>
        </p:txBody>
      </p:sp>
      <p:pic>
        <p:nvPicPr>
          <p:cNvPr id="11" name="Picture 2" descr="http://pixabay.com/static/uploads/photo/2012/04/01/12/40/computer-23240_64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1" y="4851401"/>
            <a:ext cx="1270420" cy="1359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4433825"/>
            <a:ext cx="986320" cy="79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1"/>
            <a:ext cx="986320" cy="79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080" y="4433824"/>
            <a:ext cx="986320" cy="79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680" y="3429001"/>
            <a:ext cx="986320" cy="79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47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29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Мала мрежа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sr-Cyrl-RS" sz="3733" dirty="0" smtClean="0"/>
              <a:t>Повезује неколико рачунара</a:t>
            </a:r>
            <a:endParaRPr lang="en-US" sz="3733" dirty="0"/>
          </a:p>
          <a:p>
            <a:endParaRPr lang="en-US" sz="3733" dirty="0"/>
          </a:p>
          <a:p>
            <a:endParaRPr lang="en-US" sz="3733" dirty="0"/>
          </a:p>
          <a:p>
            <a:endParaRPr lang="en-US" sz="3733" dirty="0"/>
          </a:p>
        </p:txBody>
      </p:sp>
      <p:pic>
        <p:nvPicPr>
          <p:cNvPr id="6" name="Picture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132" y="3365501"/>
            <a:ext cx="136101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314" y="3365499"/>
            <a:ext cx="136101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3180865" y="3592108"/>
            <a:ext cx="15364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550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net2-Network-Infrastructure-Topology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2" t="19323" r="6305" b="8792"/>
          <a:stretch/>
        </p:blipFill>
        <p:spPr>
          <a:xfrm>
            <a:off x="406401" y="3923"/>
            <a:ext cx="11354823" cy="680192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042400" y="6185516"/>
            <a:ext cx="151240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67" dirty="0"/>
              <a:t>Source: Internet2</a:t>
            </a:r>
          </a:p>
        </p:txBody>
      </p:sp>
    </p:spTree>
    <p:extLst>
      <p:ext uri="{BB962C8B-B14F-4D97-AF65-F5344CB8AC3E}">
        <p14:creationId xmlns:p14="http://schemas.microsoft.com/office/powerpoint/2010/main" val="164760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31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Примери мрежа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3733" dirty="0" smtClean="0"/>
              <a:t>[</a:t>
            </a:r>
            <a:r>
              <a:rPr lang="sr-Cyrl-RS" sz="3733" dirty="0" smtClean="0"/>
              <a:t>Наведите неколико примера</a:t>
            </a:r>
            <a:r>
              <a:rPr lang="en-US" sz="3733" dirty="0" smtClean="0"/>
              <a:t>]</a:t>
            </a:r>
            <a:endParaRPr lang="en-US" sz="3733" dirty="0"/>
          </a:p>
        </p:txBody>
      </p:sp>
    </p:spTree>
    <p:extLst>
      <p:ext uri="{BB962C8B-B14F-4D97-AF65-F5344CB8AC3E}">
        <p14:creationId xmlns:p14="http://schemas.microsoft.com/office/powerpoint/2010/main" val="427159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32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Примери мрежа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WiFi</a:t>
            </a:r>
            <a:r>
              <a:rPr lang="en-US" dirty="0" smtClean="0"/>
              <a:t> (802.11)</a:t>
            </a:r>
          </a:p>
          <a:p>
            <a:r>
              <a:rPr lang="sr-Cyrl-RS" dirty="0" smtClean="0"/>
              <a:t>Пословне </a:t>
            </a:r>
            <a:r>
              <a:rPr lang="en-US" dirty="0" smtClean="0"/>
              <a:t>/ Ethernet</a:t>
            </a:r>
          </a:p>
          <a:p>
            <a:r>
              <a:rPr lang="en-US" dirty="0" smtClean="0"/>
              <a:t>ISP (Internet Service Provider)</a:t>
            </a:r>
          </a:p>
          <a:p>
            <a:r>
              <a:rPr lang="sr-Cyrl-RS" dirty="0" smtClean="0"/>
              <a:t>Кабловска</a:t>
            </a:r>
            <a:r>
              <a:rPr lang="en-US" dirty="0" smtClean="0"/>
              <a:t> / DSL</a:t>
            </a:r>
          </a:p>
          <a:p>
            <a:r>
              <a:rPr lang="sr-Cyrl-RS" dirty="0" smtClean="0"/>
              <a:t>Мобилна телефонија</a:t>
            </a:r>
            <a:r>
              <a:rPr lang="en-US" dirty="0" smtClean="0"/>
              <a:t> (2G, 3G, 4G)</a:t>
            </a:r>
          </a:p>
          <a:p>
            <a:r>
              <a:rPr lang="en-US" dirty="0" err="1" smtClean="0"/>
              <a:t>Bluetoot</a:t>
            </a:r>
            <a:r>
              <a:rPr lang="sr-Latn-RS" dirty="0" smtClean="0"/>
              <a:t>h</a:t>
            </a:r>
            <a:endParaRPr lang="en-US" dirty="0" smtClean="0"/>
          </a:p>
          <a:p>
            <a:r>
              <a:rPr lang="sr-Cyrl-RS" dirty="0" smtClean="0"/>
              <a:t>Телефон</a:t>
            </a:r>
            <a:endParaRPr lang="en-US" dirty="0" smtClean="0"/>
          </a:p>
          <a:p>
            <a:r>
              <a:rPr lang="sr-Cyrl-RS" dirty="0" smtClean="0"/>
              <a:t>Сателити</a:t>
            </a:r>
            <a:r>
              <a:rPr lang="en-US" dirty="0" smtClean="0"/>
              <a:t> ...</a:t>
            </a:r>
          </a:p>
        </p:txBody>
      </p:sp>
    </p:spTree>
    <p:extLst>
      <p:ext uri="{BB962C8B-B14F-4D97-AF65-F5344CB8AC3E}">
        <p14:creationId xmlns:p14="http://schemas.microsoft.com/office/powerpoint/2010/main" val="336699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Рачунарске мреже према димензији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33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165893"/>
              </p:ext>
            </p:extLst>
          </p:nvPr>
        </p:nvGraphicFramePr>
        <p:xfrm>
          <a:off x="812801" y="1905003"/>
          <a:ext cx="10464798" cy="4218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7975"/>
                <a:gridCol w="4733366"/>
                <a:gridCol w="3693457"/>
              </a:tblGrid>
              <a:tr h="531007">
                <a:tc>
                  <a:txBody>
                    <a:bodyPr/>
                    <a:lstStyle/>
                    <a:p>
                      <a:r>
                        <a:rPr lang="sr-Cyrl-RS" sz="2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Димензија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Тип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400" b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Пример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1007">
                <a:tc>
                  <a:txBody>
                    <a:bodyPr/>
                    <a:lstStyle/>
                    <a:p>
                      <a:r>
                        <a:rPr lang="sr-Cyrl-R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Непосредна</a:t>
                      </a:r>
                      <a:r>
                        <a:rPr lang="sr-Cyrl-RS" sz="24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близина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u="sng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PAN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Personal Area Network) 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Bluetoot</a:t>
                      </a:r>
                      <a:r>
                        <a:rPr lang="sr-Latn-R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1007">
                <a:tc>
                  <a:txBody>
                    <a:bodyPr/>
                    <a:lstStyle/>
                    <a:p>
                      <a:r>
                        <a:rPr lang="sr-Cyrl-R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Зграда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u="sng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LAN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(Local Area Network) 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WiFi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Ethernet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1007">
                <a:tc>
                  <a:txBody>
                    <a:bodyPr/>
                    <a:lstStyle/>
                    <a:p>
                      <a:r>
                        <a:rPr lang="sr-Cyrl-R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Град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u="sng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MAN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(Metropolitan Area Network) 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Кабловска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DSL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1007">
                <a:tc>
                  <a:txBody>
                    <a:bodyPr/>
                    <a:lstStyle/>
                    <a:p>
                      <a:r>
                        <a:rPr lang="sr-Cyrl-R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Држава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u="sng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WAN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(Wide Area Network) 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Велики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ISP</a:t>
                      </a:r>
                      <a:r>
                        <a:rPr lang="sr-Cyrl-R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нпр. Телеком, </a:t>
                      </a:r>
                      <a:r>
                        <a:rPr lang="sr-Latn-R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SBB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6165">
                <a:tc>
                  <a:txBody>
                    <a:bodyPr/>
                    <a:lstStyle/>
                    <a:p>
                      <a:r>
                        <a:rPr lang="sr-Cyrl-R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Планета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Internet 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lang="sr-Cyrl-RS" sz="24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мрежа</a:t>
                      </a:r>
                      <a:r>
                        <a:rPr lang="sr-Cyrl-RS" sz="2400" b="0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свих мрежа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Интернет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0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34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Међумреже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sr-Cyrl-RS" sz="3733" u="sng" dirty="0" smtClean="0"/>
              <a:t>Међумрежа</a:t>
            </a:r>
            <a:r>
              <a:rPr lang="en-US" sz="3733" dirty="0" smtClean="0"/>
              <a:t>, </a:t>
            </a:r>
            <a:r>
              <a:rPr lang="sr-Cyrl-RS" sz="3733" dirty="0" smtClean="0"/>
              <a:t>или </a:t>
            </a:r>
            <a:r>
              <a:rPr lang="sr-Cyrl-RS" sz="3733" u="sng" dirty="0" smtClean="0"/>
              <a:t>интернет</a:t>
            </a:r>
            <a:r>
              <a:rPr lang="en-US" sz="3733" dirty="0" smtClean="0"/>
              <a:t>, </a:t>
            </a:r>
            <a:r>
              <a:rPr lang="sr-Cyrl-RS" sz="3733" dirty="0" smtClean="0"/>
              <a:t> се добија повезивањем више различитих мрежа</a:t>
            </a:r>
            <a:endParaRPr lang="en-US" sz="3200" dirty="0"/>
          </a:p>
          <a:p>
            <a:pPr lvl="4"/>
            <a:endParaRPr lang="en-US" sz="1333" dirty="0"/>
          </a:p>
          <a:p>
            <a:r>
              <a:rPr lang="sr-Cyrl-RS" sz="3733" dirty="0" smtClean="0"/>
              <a:t>Интернет (велико почетно слово) је интернет који сви користимо</a:t>
            </a:r>
            <a:endParaRPr lang="en-US" sz="3733" dirty="0"/>
          </a:p>
        </p:txBody>
      </p:sp>
    </p:spTree>
    <p:extLst>
      <p:ext uri="{BB962C8B-B14F-4D97-AF65-F5344CB8AC3E}">
        <p14:creationId xmlns:p14="http://schemas.microsoft.com/office/powerpoint/2010/main" val="1342856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Основи рачунарских мрежа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Протоколи и слојеви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98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36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Мрежи је потребна модуларност!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8305800" cy="4470400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Шта све мрежа ради за апликације</a:t>
            </a:r>
            <a:r>
              <a:rPr lang="en-US" dirty="0" smtClean="0"/>
              <a:t>:</a:t>
            </a:r>
          </a:p>
          <a:p>
            <a:pPr lvl="1"/>
            <a:r>
              <a:rPr lang="sr-Cyrl-RS" dirty="0" smtClean="0"/>
              <a:t>Прави и прекида конекцију</a:t>
            </a:r>
            <a:endParaRPr lang="en-US" dirty="0" smtClean="0"/>
          </a:p>
          <a:p>
            <a:pPr lvl="1"/>
            <a:r>
              <a:rPr lang="sr-Cyrl-RS" dirty="0" smtClean="0"/>
              <a:t>Проналази путању за трансфер података</a:t>
            </a:r>
            <a:endParaRPr lang="en-US" dirty="0" smtClean="0"/>
          </a:p>
          <a:p>
            <a:pPr lvl="1"/>
            <a:r>
              <a:rPr lang="sr-Cyrl-RS" dirty="0" smtClean="0"/>
              <a:t>Поуздано шаље податке</a:t>
            </a:r>
            <a:endParaRPr lang="en-US" dirty="0" smtClean="0"/>
          </a:p>
          <a:p>
            <a:pPr lvl="1"/>
            <a:r>
              <a:rPr lang="sr-Cyrl-RS" dirty="0" smtClean="0"/>
              <a:t>Шаље податке произвољне величине</a:t>
            </a:r>
            <a:endParaRPr lang="en-US" dirty="0" smtClean="0"/>
          </a:p>
          <a:p>
            <a:pPr lvl="1"/>
            <a:r>
              <a:rPr lang="sr-Cyrl-RS" dirty="0" smtClean="0"/>
              <a:t>Брзина слања се прилагођава могућностима мреже</a:t>
            </a:r>
            <a:endParaRPr lang="en-US" dirty="0" smtClean="0"/>
          </a:p>
          <a:p>
            <a:pPr lvl="1"/>
            <a:r>
              <a:rPr lang="sr-Cyrl-RS" dirty="0" smtClean="0"/>
              <a:t>Дели проток међу корисницима</a:t>
            </a:r>
            <a:endParaRPr lang="en-US" dirty="0" smtClean="0"/>
          </a:p>
          <a:p>
            <a:pPr lvl="1"/>
            <a:r>
              <a:rPr lang="sr-Cyrl-RS" dirty="0" smtClean="0"/>
              <a:t>Омогућава сигуран пренос током транзита</a:t>
            </a:r>
            <a:endParaRPr lang="en-US" dirty="0" smtClean="0"/>
          </a:p>
          <a:p>
            <a:pPr lvl="1"/>
            <a:r>
              <a:rPr lang="sr-Cyrl-RS" dirty="0" smtClean="0"/>
              <a:t>Омогућава ново додавање рачунара и уређаја (чворова)</a:t>
            </a:r>
            <a:endParaRPr lang="en-US" dirty="0" smtClean="0"/>
          </a:p>
          <a:p>
            <a:pPr lvl="1"/>
            <a:r>
              <a:rPr lang="en-US" dirty="0" smtClean="0"/>
              <a:t>…</a:t>
            </a:r>
            <a:endParaRPr lang="sr-Cyrl-RS" dirty="0" smtClean="0"/>
          </a:p>
          <a:p>
            <a:r>
              <a:rPr lang="sr-Cyrl-RS" dirty="0" smtClean="0"/>
              <a:t>Да би радила све ово, неке ствари се морају раздвојити, неке „ставити испред заграде“ (</a:t>
            </a:r>
            <a:r>
              <a:rPr lang="sr-Latn-RS" dirty="0" smtClean="0"/>
              <a:t>reuse)...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53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37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Протоколи и слојеви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1701800"/>
            <a:ext cx="9337964" cy="4470400"/>
          </a:xfrm>
        </p:spPr>
        <p:txBody>
          <a:bodyPr>
            <a:normAutofit/>
          </a:bodyPr>
          <a:lstStyle/>
          <a:p>
            <a:r>
              <a:rPr lang="sr-Cyrl-RS" sz="3733" u="sng" dirty="0" smtClean="0"/>
              <a:t>Протоколи</a:t>
            </a:r>
            <a:r>
              <a:rPr lang="en-US" sz="3733" dirty="0" smtClean="0"/>
              <a:t> </a:t>
            </a:r>
            <a:r>
              <a:rPr lang="sr-Cyrl-RS" sz="3733" dirty="0" smtClean="0"/>
              <a:t>и</a:t>
            </a:r>
            <a:r>
              <a:rPr lang="en-US" sz="3733" dirty="0" smtClean="0"/>
              <a:t> </a:t>
            </a:r>
            <a:r>
              <a:rPr lang="sr-Cyrl-RS" sz="3733" u="sng" dirty="0" smtClean="0"/>
              <a:t>слојеви</a:t>
            </a:r>
            <a:r>
              <a:rPr lang="en-US" sz="3733" dirty="0" smtClean="0"/>
              <a:t> </a:t>
            </a:r>
            <a:r>
              <a:rPr lang="sr-Cyrl-RS" sz="3733" dirty="0" smtClean="0"/>
              <a:t>су главни механизам структуирања који мрежи даје модуларност</a:t>
            </a:r>
            <a:endParaRPr lang="en-US" sz="3733" dirty="0"/>
          </a:p>
          <a:p>
            <a:pPr lvl="1"/>
            <a:r>
              <a:rPr lang="sr-Cyrl-RS" sz="3200" dirty="0" smtClean="0"/>
              <a:t>Свака инстанца протокола комуницира виртуелно само са својим </a:t>
            </a:r>
            <a:r>
              <a:rPr lang="sr-Cyrl-RS" sz="3200" u="sng" dirty="0" smtClean="0"/>
              <a:t>парњаком</a:t>
            </a:r>
            <a:r>
              <a:rPr lang="sr-Cyrl-RS" sz="3200" dirty="0" smtClean="0"/>
              <a:t> (</a:t>
            </a:r>
            <a:r>
              <a:rPr lang="sr-Latn-RS" sz="3200" dirty="0" smtClean="0"/>
              <a:t>peer) </a:t>
            </a:r>
            <a:r>
              <a:rPr lang="sr-Cyrl-RS" sz="3200" dirty="0" smtClean="0"/>
              <a:t>употребом договорених метода</a:t>
            </a:r>
            <a:endParaRPr lang="en-US" sz="3200" dirty="0"/>
          </a:p>
          <a:p>
            <a:pPr lvl="1"/>
            <a:r>
              <a:rPr lang="sr-Cyrl-RS" sz="3200" dirty="0" smtClean="0"/>
              <a:t>У стварности, они не комуницирају директно, већ свака инстанца користи </a:t>
            </a:r>
            <a:r>
              <a:rPr lang="sr-Cyrl-RS" sz="3200" u="sng" dirty="0" smtClean="0"/>
              <a:t>услуге</a:t>
            </a:r>
            <a:r>
              <a:rPr lang="sr-Cyrl-RS" sz="3200" dirty="0" smtClean="0"/>
              <a:t> (</a:t>
            </a:r>
            <a:r>
              <a:rPr lang="sr-Latn-RS" sz="3200" dirty="0" smtClean="0"/>
              <a:t>services) </a:t>
            </a:r>
            <a:r>
              <a:rPr lang="sr-Cyrl-RS" sz="3200" dirty="0" smtClean="0"/>
              <a:t>слоја који је испод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9346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Протоколи и слојеви (2)</a:t>
            </a:r>
            <a:endParaRPr lang="en-US" dirty="0"/>
          </a:p>
        </p:txBody>
      </p:sp>
      <p:sp>
        <p:nvSpPr>
          <p:cNvPr id="58" name="Content Placeholder 5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Протоколи су хоризонтални</a:t>
            </a:r>
            <a:r>
              <a:rPr lang="en-US" dirty="0" smtClean="0"/>
              <a:t>, </a:t>
            </a:r>
            <a:r>
              <a:rPr lang="sr-Cyrl-RS" dirty="0" smtClean="0"/>
              <a:t>слојеви вертикални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38</a:t>
            </a:fld>
            <a:endParaRPr lang="en-US"/>
          </a:p>
        </p:txBody>
      </p:sp>
      <p:grpSp>
        <p:nvGrpSpPr>
          <p:cNvPr id="57" name="Group 56"/>
          <p:cNvGrpSpPr/>
          <p:nvPr/>
        </p:nvGrpSpPr>
        <p:grpSpPr>
          <a:xfrm>
            <a:off x="1117600" y="2418521"/>
            <a:ext cx="9876715" cy="3696832"/>
            <a:chOff x="457200" y="1447800"/>
            <a:chExt cx="7797407" cy="2918552"/>
          </a:xfrm>
        </p:grpSpPr>
        <p:grpSp>
          <p:nvGrpSpPr>
            <p:cNvPr id="13" name="Group 12"/>
            <p:cNvGrpSpPr/>
            <p:nvPr/>
          </p:nvGrpSpPr>
          <p:grpSpPr>
            <a:xfrm>
              <a:off x="2209800" y="1809750"/>
              <a:ext cx="990600" cy="495300"/>
              <a:chOff x="2209800" y="1924050"/>
              <a:chExt cx="990600" cy="4953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2209800" y="1924050"/>
                <a:ext cx="990600" cy="49530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546242" y="1971645"/>
                <a:ext cx="286263" cy="3969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X</a:t>
                </a: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5562600" y="3028950"/>
              <a:ext cx="990600" cy="495300"/>
              <a:chOff x="2209800" y="1924050"/>
              <a:chExt cx="990600" cy="4953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2209800" y="1924050"/>
                <a:ext cx="990600" cy="495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546242" y="1971645"/>
                <a:ext cx="277404" cy="3969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Y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2209800" y="3028950"/>
              <a:ext cx="990600" cy="495300"/>
              <a:chOff x="2209800" y="1924050"/>
              <a:chExt cx="990600" cy="495300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2209800" y="1924050"/>
                <a:ext cx="990600" cy="495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546242" y="1971645"/>
                <a:ext cx="277404" cy="3969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Y</a:t>
                </a: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5562600" y="1809750"/>
              <a:ext cx="990600" cy="495300"/>
              <a:chOff x="2209800" y="1924050"/>
              <a:chExt cx="990600" cy="4953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09800" y="1924050"/>
                <a:ext cx="990600" cy="495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546242" y="1971645"/>
                <a:ext cx="286263" cy="3969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X</a:t>
                </a: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457200" y="1534179"/>
              <a:ext cx="1351723" cy="94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 smtClean="0"/>
                <a:t>Инстанца протокола </a:t>
              </a:r>
              <a:r>
                <a:rPr lang="en-US" sz="2400" dirty="0" smtClean="0"/>
                <a:t>X</a:t>
              </a:r>
              <a:endParaRPr lang="en-US" sz="2400" dirty="0"/>
            </a:p>
          </p:txBody>
        </p:sp>
        <p:cxnSp>
          <p:nvCxnSpPr>
            <p:cNvPr id="25" name="Straight Arrow Connector 24"/>
            <p:cNvCxnSpPr>
              <a:stCxn id="23" idx="3"/>
              <a:endCxn id="8" idx="1"/>
            </p:cNvCxnSpPr>
            <p:nvPr/>
          </p:nvCxnSpPr>
          <p:spPr>
            <a:xfrm>
              <a:off x="1808923" y="2007993"/>
              <a:ext cx="400877" cy="4940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7010400" y="1534179"/>
              <a:ext cx="1244207" cy="94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 smtClean="0"/>
                <a:t>Парњак протокола</a:t>
              </a:r>
            </a:p>
            <a:p>
              <a:pPr algn="ctr"/>
              <a:r>
                <a:rPr lang="sr-Latn-RS" sz="2400" dirty="0" smtClean="0"/>
                <a:t>X</a:t>
              </a:r>
              <a:endParaRPr lang="en-US" sz="2400" dirty="0"/>
            </a:p>
          </p:txBody>
        </p:sp>
        <p:cxnSp>
          <p:nvCxnSpPr>
            <p:cNvPr id="27" name="Straight Arrow Connector 26"/>
            <p:cNvCxnSpPr>
              <a:stCxn id="26" idx="1"/>
              <a:endCxn id="21" idx="3"/>
            </p:cNvCxnSpPr>
            <p:nvPr/>
          </p:nvCxnSpPr>
          <p:spPr>
            <a:xfrm flipH="1">
              <a:off x="6553200" y="2007993"/>
              <a:ext cx="457200" cy="4940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2286000" y="4001880"/>
              <a:ext cx="830440" cy="3644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400" dirty="0" smtClean="0"/>
                <a:t>Чвор 1</a:t>
              </a:r>
              <a:endParaRPr lang="en-US" sz="2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638800" y="4001880"/>
              <a:ext cx="830440" cy="3644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400" dirty="0" smtClean="0"/>
                <a:t>Чвор 2</a:t>
              </a:r>
              <a:endParaRPr lang="en-US" sz="2400" dirty="0"/>
            </a:p>
          </p:txBody>
        </p:sp>
        <p:cxnSp>
          <p:nvCxnSpPr>
            <p:cNvPr id="35" name="Straight Arrow Connector 34"/>
            <p:cNvCxnSpPr>
              <a:stCxn id="8" idx="3"/>
              <a:endCxn id="21" idx="1"/>
            </p:cNvCxnSpPr>
            <p:nvPr/>
          </p:nvCxnSpPr>
          <p:spPr>
            <a:xfrm>
              <a:off x="3200400" y="2057400"/>
              <a:ext cx="23622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3200400" y="3276600"/>
              <a:ext cx="23622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8" idx="2"/>
              <a:endCxn id="18" idx="0"/>
            </p:cNvCxnSpPr>
            <p:nvPr/>
          </p:nvCxnSpPr>
          <p:spPr>
            <a:xfrm>
              <a:off x="2705100" y="2305050"/>
              <a:ext cx="0" cy="723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6057900" y="2305050"/>
              <a:ext cx="0" cy="723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6057900" y="3524250"/>
              <a:ext cx="0" cy="3619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>
              <a:off x="6053892" y="1447800"/>
              <a:ext cx="0" cy="3619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2723322" y="3524250"/>
              <a:ext cx="0" cy="3619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2719314" y="1447800"/>
              <a:ext cx="0" cy="3619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457200" y="2647950"/>
              <a:ext cx="1432991" cy="94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 smtClean="0"/>
                <a:t>Доњи део инстанце</a:t>
              </a:r>
              <a:r>
                <a:rPr lang="en-US" sz="2400" dirty="0" smtClean="0"/>
                <a:t> (</a:t>
              </a:r>
              <a:r>
                <a:rPr lang="sr-Cyrl-RS" sz="2400" dirty="0" smtClean="0"/>
                <a:t>протокол </a:t>
              </a:r>
              <a:r>
                <a:rPr lang="sr-Latn-RS" sz="2400" dirty="0"/>
                <a:t>Y</a:t>
              </a:r>
              <a:r>
                <a:rPr lang="en-US" sz="2400" dirty="0" smtClean="0"/>
                <a:t>)</a:t>
              </a:r>
              <a:endParaRPr lang="en-US" sz="2400" dirty="0"/>
            </a:p>
          </p:txBody>
        </p:sp>
        <p:cxnSp>
          <p:nvCxnSpPr>
            <p:cNvPr id="46" name="Straight Arrow Connector 45"/>
            <p:cNvCxnSpPr>
              <a:stCxn id="45" idx="3"/>
              <a:endCxn id="18" idx="1"/>
            </p:cNvCxnSpPr>
            <p:nvPr/>
          </p:nvCxnSpPr>
          <p:spPr>
            <a:xfrm>
              <a:off x="1890191" y="3121765"/>
              <a:ext cx="319609" cy="15483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3810606" y="1688068"/>
              <a:ext cx="1306482" cy="3644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RS" sz="2400" dirty="0" smtClean="0"/>
                <a:t>Протокол</a:t>
              </a:r>
              <a:r>
                <a:rPr lang="en-US" sz="2400" dirty="0" smtClean="0"/>
                <a:t> </a:t>
              </a:r>
              <a:r>
                <a:rPr lang="en-US" sz="2400" dirty="0"/>
                <a:t>X</a:t>
              </a:r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2546242" y="2647950"/>
              <a:ext cx="3097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2842690" y="2324784"/>
              <a:ext cx="1849248" cy="656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Y </a:t>
              </a:r>
              <a:r>
                <a:rPr lang="sr-Cyrl-RS" sz="2400" dirty="0" smtClean="0"/>
                <a:t>нуди сервис горњем слоју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8061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39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Енкапсулација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sr-Cyrl-RS" sz="3733" u="sng" dirty="0" smtClean="0"/>
              <a:t>Енкапсулација</a:t>
            </a:r>
            <a:r>
              <a:rPr lang="sr-Cyrl-RS" sz="3733" dirty="0"/>
              <a:t> </a:t>
            </a:r>
            <a:r>
              <a:rPr lang="sr-Cyrl-RS" sz="3733" dirty="0" smtClean="0"/>
              <a:t>је</a:t>
            </a:r>
            <a:r>
              <a:rPr lang="en-US" sz="3733" dirty="0" smtClean="0"/>
              <a:t> </a:t>
            </a:r>
            <a:r>
              <a:rPr lang="sr-Cyrl-RS" sz="3733" dirty="0" smtClean="0"/>
              <a:t>механизам слагања слојева протокола</a:t>
            </a:r>
            <a:endParaRPr lang="en-US" sz="3733" dirty="0"/>
          </a:p>
          <a:p>
            <a:pPr lvl="1"/>
            <a:r>
              <a:rPr lang="sr-Cyrl-RS" sz="3200" dirty="0" smtClean="0"/>
              <a:t>Нижи слој прави омотач око садржаја вишег слоја и додаје своје сопствене информације поруци</a:t>
            </a:r>
            <a:endParaRPr lang="en-US" sz="3200" dirty="0"/>
          </a:p>
          <a:p>
            <a:pPr lvl="1"/>
            <a:r>
              <a:rPr lang="sr-Cyrl-RS" sz="3200" dirty="0" smtClean="0"/>
              <a:t>Попут слања поште у коверти, поштари немају приступ унутрашњости коверте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1341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Енкапсулација </a:t>
            </a:r>
            <a:r>
              <a:rPr lang="en-US" dirty="0" smtClean="0"/>
              <a:t>(</a:t>
            </a:r>
            <a:r>
              <a:rPr lang="sr-Cyrl-RS" dirty="0" smtClean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3733" dirty="0" smtClean="0"/>
              <a:t>Садржај нижих слојева је ближи спољашњости поруке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40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7823200" y="2819401"/>
            <a:ext cx="1930400" cy="3143487"/>
            <a:chOff x="6705600" y="1802799"/>
            <a:chExt cx="1447800" cy="2134596"/>
          </a:xfrm>
          <a:solidFill>
            <a:srgbClr val="F8F8F8"/>
          </a:solidFill>
        </p:grpSpPr>
        <p:grpSp>
          <p:nvGrpSpPr>
            <p:cNvPr id="7" name="Group 6"/>
            <p:cNvGrpSpPr/>
            <p:nvPr/>
          </p:nvGrpSpPr>
          <p:grpSpPr>
            <a:xfrm>
              <a:off x="6705600" y="1802799"/>
              <a:ext cx="1447800" cy="540068"/>
              <a:chOff x="2503170" y="3315983"/>
              <a:chExt cx="941070" cy="470535"/>
            </a:xfrm>
            <a:grpFill/>
          </p:grpSpPr>
          <p:sp>
            <p:nvSpPr>
              <p:cNvPr id="17" name="Rectangle 16"/>
              <p:cNvSpPr/>
              <p:nvPr/>
            </p:nvSpPr>
            <p:spPr>
              <a:xfrm>
                <a:off x="2503170" y="3315983"/>
                <a:ext cx="941070" cy="47053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751331" y="3361198"/>
                <a:ext cx="444747" cy="29744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67" dirty="0"/>
                  <a:t>HTTP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6705600" y="2342867"/>
              <a:ext cx="1447800" cy="540068"/>
              <a:chOff x="2503170" y="3315983"/>
              <a:chExt cx="941070" cy="470535"/>
            </a:xfrm>
            <a:grpFill/>
          </p:grpSpPr>
          <p:sp>
            <p:nvSpPr>
              <p:cNvPr id="15" name="Rectangle 14"/>
              <p:cNvSpPr/>
              <p:nvPr/>
            </p:nvSpPr>
            <p:spPr>
              <a:xfrm>
                <a:off x="2503170" y="3315983"/>
                <a:ext cx="941070" cy="47053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802236" y="3361198"/>
                <a:ext cx="342938" cy="29744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67" dirty="0"/>
                  <a:t>TCP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6705600" y="2857259"/>
              <a:ext cx="1447800" cy="540068"/>
              <a:chOff x="2503170" y="3315983"/>
              <a:chExt cx="941070" cy="470535"/>
            </a:xfrm>
            <a:grpFill/>
          </p:grpSpPr>
          <p:sp>
            <p:nvSpPr>
              <p:cNvPr id="13" name="Rectangle 12"/>
              <p:cNvSpPr/>
              <p:nvPr/>
            </p:nvSpPr>
            <p:spPr>
              <a:xfrm>
                <a:off x="2503170" y="3315983"/>
                <a:ext cx="941070" cy="47053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864612" y="3361198"/>
                <a:ext cx="218185" cy="29744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67" dirty="0"/>
                  <a:t>IP</a:t>
                </a: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705600" y="3397327"/>
              <a:ext cx="1447800" cy="540068"/>
              <a:chOff x="2503170" y="3315983"/>
              <a:chExt cx="941070" cy="470535"/>
            </a:xfrm>
            <a:grpFill/>
          </p:grpSpPr>
          <p:sp>
            <p:nvSpPr>
              <p:cNvPr id="11" name="Rectangle 10"/>
              <p:cNvSpPr/>
              <p:nvPr/>
            </p:nvSpPr>
            <p:spPr>
              <a:xfrm>
                <a:off x="2503170" y="3315983"/>
                <a:ext cx="941070" cy="47053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696596" y="3361198"/>
                <a:ext cx="554214" cy="297449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67" dirty="0"/>
                  <a:t>802.11</a:t>
                </a:r>
              </a:p>
            </p:txBody>
          </p:sp>
        </p:grpSp>
      </p:grpSp>
      <p:cxnSp>
        <p:nvCxnSpPr>
          <p:cNvPr id="59" name="Straight Arrow Connector 58"/>
          <p:cNvCxnSpPr/>
          <p:nvPr/>
        </p:nvCxnSpPr>
        <p:spPr>
          <a:xfrm>
            <a:off x="6908800" y="3226893"/>
            <a:ext cx="0" cy="2353351"/>
          </a:xfrm>
          <a:prstGeom prst="straightConnector1">
            <a:avLst/>
          </a:prstGeom>
          <a:ln w="19050">
            <a:solidFill>
              <a:schemeClr val="accent3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/>
          <p:cNvGrpSpPr/>
          <p:nvPr/>
        </p:nvGrpSpPr>
        <p:grpSpPr>
          <a:xfrm>
            <a:off x="957647" y="2819400"/>
            <a:ext cx="4978400" cy="3058053"/>
            <a:chOff x="152400" y="1305124"/>
            <a:chExt cx="2566278" cy="2293540"/>
          </a:xfrm>
        </p:grpSpPr>
        <p:sp>
          <p:nvSpPr>
            <p:cNvPr id="60" name="Rectangle 59"/>
            <p:cNvSpPr/>
            <p:nvPr/>
          </p:nvSpPr>
          <p:spPr>
            <a:xfrm>
              <a:off x="1820321" y="1347318"/>
              <a:ext cx="867039" cy="27884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036996" y="1305124"/>
              <a:ext cx="43368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HTTP</a:t>
              </a:r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1225348" y="1869003"/>
              <a:ext cx="1493330" cy="397947"/>
              <a:chOff x="1149148" y="1832634"/>
              <a:chExt cx="1493330" cy="397947"/>
            </a:xfrm>
          </p:grpSpPr>
          <p:sp>
            <p:nvSpPr>
              <p:cNvPr id="79" name="Rectangle 78"/>
              <p:cNvSpPr/>
              <p:nvPr/>
            </p:nvSpPr>
            <p:spPr>
              <a:xfrm>
                <a:off x="1197413" y="1832634"/>
                <a:ext cx="1445065" cy="39794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1149148" y="1874435"/>
                <a:ext cx="674460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TCP</a:t>
                </a: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1727269" y="1915185"/>
                <a:ext cx="867039" cy="27884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1943944" y="1877142"/>
                <a:ext cx="433686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HTTP</a:t>
                </a: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865421" y="2419350"/>
              <a:ext cx="1853257" cy="471315"/>
              <a:chOff x="789221" y="2359247"/>
              <a:chExt cx="1853257" cy="527679"/>
            </a:xfrm>
          </p:grpSpPr>
          <p:sp>
            <p:nvSpPr>
              <p:cNvPr id="73" name="Rectangle 72"/>
              <p:cNvSpPr/>
              <p:nvPr/>
            </p:nvSpPr>
            <p:spPr>
              <a:xfrm>
                <a:off x="1158900" y="2432614"/>
                <a:ext cx="1445065" cy="3979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1110635" y="2437659"/>
                <a:ext cx="674460" cy="38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TCP</a:t>
                </a: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1688756" y="2484177"/>
                <a:ext cx="867039" cy="27884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1905431" y="2441985"/>
                <a:ext cx="433686" cy="3876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HTTP</a:t>
                </a: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789221" y="2359247"/>
                <a:ext cx="1853257" cy="5276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789222" y="2441984"/>
                <a:ext cx="408192" cy="387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IP</a:t>
                </a:r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152400" y="2997513"/>
              <a:ext cx="2566275" cy="601151"/>
              <a:chOff x="76200" y="2991028"/>
              <a:chExt cx="2566275" cy="690931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1125950" y="3137520"/>
                <a:ext cx="1445064" cy="3979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1077685" y="3142564"/>
                <a:ext cx="674459" cy="397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TCP</a:t>
                </a: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1655806" y="3189083"/>
                <a:ext cx="867038" cy="27884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1872480" y="3146889"/>
                <a:ext cx="433686" cy="397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HTTP</a:t>
                </a: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756271" y="3064152"/>
                <a:ext cx="1853256" cy="5276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755345" y="3146889"/>
                <a:ext cx="403553" cy="397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IP</a:t>
                </a: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119377" y="2991028"/>
                <a:ext cx="2523098" cy="69093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76200" y="3165157"/>
                <a:ext cx="804815" cy="397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802.11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7138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Енкапсулација </a:t>
            </a:r>
            <a:r>
              <a:rPr lang="en-US" dirty="0" smtClean="0"/>
              <a:t>(</a:t>
            </a:r>
            <a:r>
              <a:rPr lang="sr-Cyrl-RS" dirty="0" smtClean="0"/>
              <a:t>3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pPr/>
              <a:t>41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3749581" y="1638566"/>
            <a:ext cx="1136851" cy="3189372"/>
            <a:chOff x="6693131" y="1802799"/>
            <a:chExt cx="1472737" cy="2134596"/>
          </a:xfrm>
          <a:solidFill>
            <a:srgbClr val="F8F8F8"/>
          </a:solidFill>
        </p:grpSpPr>
        <p:grpSp>
          <p:nvGrpSpPr>
            <p:cNvPr id="7" name="Group 6"/>
            <p:cNvGrpSpPr/>
            <p:nvPr/>
          </p:nvGrpSpPr>
          <p:grpSpPr>
            <a:xfrm>
              <a:off x="6705600" y="1802799"/>
              <a:ext cx="1447800" cy="540068"/>
              <a:chOff x="2503170" y="3315983"/>
              <a:chExt cx="941070" cy="470535"/>
            </a:xfrm>
            <a:grpFill/>
          </p:grpSpPr>
          <p:sp>
            <p:nvSpPr>
              <p:cNvPr id="17" name="Rectangle 16"/>
              <p:cNvSpPr/>
              <p:nvPr/>
            </p:nvSpPr>
            <p:spPr>
              <a:xfrm>
                <a:off x="2503170" y="3315983"/>
                <a:ext cx="941070" cy="47053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589605" y="3361198"/>
                <a:ext cx="768198" cy="29317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67" dirty="0"/>
                  <a:t>HTTP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6705600" y="2342867"/>
              <a:ext cx="1447800" cy="540068"/>
              <a:chOff x="2503170" y="3315983"/>
              <a:chExt cx="941070" cy="470535"/>
            </a:xfrm>
            <a:grpFill/>
          </p:grpSpPr>
          <p:sp>
            <p:nvSpPr>
              <p:cNvPr id="15" name="Rectangle 14"/>
              <p:cNvSpPr/>
              <p:nvPr/>
            </p:nvSpPr>
            <p:spPr>
              <a:xfrm>
                <a:off x="2503170" y="3315983"/>
                <a:ext cx="941070" cy="47053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677531" y="3361198"/>
                <a:ext cx="592346" cy="29317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67" dirty="0"/>
                  <a:t>TCP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6705600" y="2857259"/>
              <a:ext cx="1447800" cy="540068"/>
              <a:chOff x="2503170" y="3315983"/>
              <a:chExt cx="941070" cy="470535"/>
            </a:xfrm>
            <a:grpFill/>
          </p:grpSpPr>
          <p:sp>
            <p:nvSpPr>
              <p:cNvPr id="13" name="Rectangle 12"/>
              <p:cNvSpPr/>
              <p:nvPr/>
            </p:nvSpPr>
            <p:spPr>
              <a:xfrm>
                <a:off x="2503170" y="3315983"/>
                <a:ext cx="941070" cy="47053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785273" y="3361198"/>
                <a:ext cx="376864" cy="29317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67" dirty="0"/>
                  <a:t>IP</a:t>
                </a: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693131" y="3397327"/>
              <a:ext cx="1472737" cy="540068"/>
              <a:chOff x="2495065" y="3315983"/>
              <a:chExt cx="957279" cy="470535"/>
            </a:xfrm>
            <a:grpFill/>
          </p:grpSpPr>
          <p:sp>
            <p:nvSpPr>
              <p:cNvPr id="11" name="Rectangle 10"/>
              <p:cNvSpPr/>
              <p:nvPr/>
            </p:nvSpPr>
            <p:spPr>
              <a:xfrm>
                <a:off x="2503170" y="3315983"/>
                <a:ext cx="941070" cy="47053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495065" y="3361198"/>
                <a:ext cx="957279" cy="29317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67" dirty="0"/>
                  <a:t>802.11</a:t>
                </a:r>
              </a:p>
            </p:txBody>
          </p:sp>
        </p:grpSp>
      </p:grpSp>
      <p:grpSp>
        <p:nvGrpSpPr>
          <p:cNvPr id="209" name="Group 208"/>
          <p:cNvGrpSpPr/>
          <p:nvPr/>
        </p:nvGrpSpPr>
        <p:grpSpPr>
          <a:xfrm>
            <a:off x="203200" y="1740165"/>
            <a:ext cx="3421704" cy="3058060"/>
            <a:chOff x="152400" y="1305124"/>
            <a:chExt cx="2566278" cy="2293545"/>
          </a:xfrm>
        </p:grpSpPr>
        <p:sp>
          <p:nvSpPr>
            <p:cNvPr id="19" name="Rectangle 18"/>
            <p:cNvSpPr/>
            <p:nvPr/>
          </p:nvSpPr>
          <p:spPr>
            <a:xfrm>
              <a:off x="1820321" y="1347318"/>
              <a:ext cx="867039" cy="27884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38344" y="1305124"/>
              <a:ext cx="630990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HTTP</a:t>
              </a:r>
            </a:p>
          </p:txBody>
        </p:sp>
        <p:grpSp>
          <p:nvGrpSpPr>
            <p:cNvPr id="174" name="Group 173"/>
            <p:cNvGrpSpPr/>
            <p:nvPr/>
          </p:nvGrpSpPr>
          <p:grpSpPr>
            <a:xfrm>
              <a:off x="1225348" y="1869003"/>
              <a:ext cx="1493330" cy="397947"/>
              <a:chOff x="1149148" y="1832634"/>
              <a:chExt cx="1493330" cy="397947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1197413" y="1832634"/>
                <a:ext cx="1445065" cy="39794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149148" y="1874435"/>
                <a:ext cx="674460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TCP</a:t>
                </a: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727269" y="1915185"/>
                <a:ext cx="867039" cy="27884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845293" y="1877142"/>
                <a:ext cx="630990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HTTP</a:t>
                </a:r>
              </a:p>
            </p:txBody>
          </p:sp>
        </p:grpSp>
        <p:grpSp>
          <p:nvGrpSpPr>
            <p:cNvPr id="173" name="Group 172"/>
            <p:cNvGrpSpPr/>
            <p:nvPr/>
          </p:nvGrpSpPr>
          <p:grpSpPr>
            <a:xfrm>
              <a:off x="865421" y="2419350"/>
              <a:ext cx="1853257" cy="471315"/>
              <a:chOff x="789221" y="2359247"/>
              <a:chExt cx="1853257" cy="527679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1158900" y="2432614"/>
                <a:ext cx="1445065" cy="3979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110635" y="2437659"/>
                <a:ext cx="674460" cy="387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TCP</a:t>
                </a: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688756" y="2484177"/>
                <a:ext cx="867039" cy="27884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1806779" y="2441985"/>
                <a:ext cx="630990" cy="3876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HTTP</a:t>
                </a: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789221" y="2359247"/>
                <a:ext cx="1853257" cy="5276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89222" y="2441984"/>
                <a:ext cx="408192" cy="387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IP</a:t>
                </a:r>
              </a:p>
            </p:txBody>
          </p:sp>
        </p:grpSp>
        <p:grpSp>
          <p:nvGrpSpPr>
            <p:cNvPr id="172" name="Group 171"/>
            <p:cNvGrpSpPr/>
            <p:nvPr/>
          </p:nvGrpSpPr>
          <p:grpSpPr>
            <a:xfrm>
              <a:off x="152400" y="2997517"/>
              <a:ext cx="2566275" cy="601152"/>
              <a:chOff x="76200" y="2991028"/>
              <a:chExt cx="2566275" cy="690931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1125950" y="3137520"/>
                <a:ext cx="1445064" cy="3979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1077685" y="3142564"/>
                <a:ext cx="674459" cy="397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TCP</a:t>
                </a: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655806" y="3189083"/>
                <a:ext cx="867038" cy="27884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773828" y="3146889"/>
                <a:ext cx="630990" cy="397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HTTP</a:t>
                </a: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756271" y="3064152"/>
                <a:ext cx="1853256" cy="5276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755345" y="3146889"/>
                <a:ext cx="403553" cy="397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IP</a:t>
                </a: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119377" y="2991028"/>
                <a:ext cx="2523098" cy="69093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3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76200" y="3165159"/>
                <a:ext cx="804815" cy="362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133" dirty="0"/>
                  <a:t>802.11</a:t>
                </a:r>
              </a:p>
            </p:txBody>
          </p:sp>
        </p:grpSp>
      </p:grpSp>
      <p:cxnSp>
        <p:nvCxnSpPr>
          <p:cNvPr id="59" name="Straight Arrow Connector 58"/>
          <p:cNvCxnSpPr/>
          <p:nvPr/>
        </p:nvCxnSpPr>
        <p:spPr>
          <a:xfrm>
            <a:off x="5181600" y="2015014"/>
            <a:ext cx="0" cy="2353351"/>
          </a:xfrm>
          <a:prstGeom prst="straightConnector1">
            <a:avLst/>
          </a:prstGeom>
          <a:ln w="28575">
            <a:solidFill>
              <a:schemeClr val="accent3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Group 108"/>
          <p:cNvGrpSpPr/>
          <p:nvPr/>
        </p:nvGrpSpPr>
        <p:grpSpPr>
          <a:xfrm>
            <a:off x="7081251" y="1600201"/>
            <a:ext cx="1136851" cy="3189372"/>
            <a:chOff x="6693131" y="1802799"/>
            <a:chExt cx="1472737" cy="2134596"/>
          </a:xfrm>
          <a:solidFill>
            <a:srgbClr val="F8F8F8"/>
          </a:solidFill>
        </p:grpSpPr>
        <p:grpSp>
          <p:nvGrpSpPr>
            <p:cNvPr id="110" name="Group 109"/>
            <p:cNvGrpSpPr/>
            <p:nvPr/>
          </p:nvGrpSpPr>
          <p:grpSpPr>
            <a:xfrm>
              <a:off x="6705600" y="1802799"/>
              <a:ext cx="1447800" cy="540068"/>
              <a:chOff x="2503170" y="3315983"/>
              <a:chExt cx="941070" cy="470535"/>
            </a:xfrm>
            <a:grpFill/>
          </p:grpSpPr>
          <p:sp>
            <p:nvSpPr>
              <p:cNvPr id="120" name="Rectangle 119"/>
              <p:cNvSpPr/>
              <p:nvPr/>
            </p:nvSpPr>
            <p:spPr>
              <a:xfrm>
                <a:off x="2503170" y="3315983"/>
                <a:ext cx="941070" cy="47053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2589605" y="3361198"/>
                <a:ext cx="768198" cy="29317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67" dirty="0"/>
                  <a:t>HTTP</a:t>
                </a:r>
              </a:p>
            </p:txBody>
          </p:sp>
        </p:grpSp>
        <p:grpSp>
          <p:nvGrpSpPr>
            <p:cNvPr id="111" name="Group 110"/>
            <p:cNvGrpSpPr/>
            <p:nvPr/>
          </p:nvGrpSpPr>
          <p:grpSpPr>
            <a:xfrm>
              <a:off x="6705600" y="2342867"/>
              <a:ext cx="1447800" cy="540068"/>
              <a:chOff x="2503170" y="3315983"/>
              <a:chExt cx="941070" cy="470535"/>
            </a:xfrm>
            <a:grpFill/>
          </p:grpSpPr>
          <p:sp>
            <p:nvSpPr>
              <p:cNvPr id="118" name="Rectangle 117"/>
              <p:cNvSpPr/>
              <p:nvPr/>
            </p:nvSpPr>
            <p:spPr>
              <a:xfrm>
                <a:off x="2503170" y="3315983"/>
                <a:ext cx="941070" cy="47053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2677531" y="3361198"/>
                <a:ext cx="592346" cy="29317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67" dirty="0"/>
                  <a:t>TCP</a:t>
                </a:r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6705600" y="2857259"/>
              <a:ext cx="1447800" cy="540068"/>
              <a:chOff x="2503170" y="3315983"/>
              <a:chExt cx="941070" cy="470535"/>
            </a:xfrm>
            <a:grpFill/>
          </p:grpSpPr>
          <p:sp>
            <p:nvSpPr>
              <p:cNvPr id="116" name="Rectangle 115"/>
              <p:cNvSpPr/>
              <p:nvPr/>
            </p:nvSpPr>
            <p:spPr>
              <a:xfrm>
                <a:off x="2503170" y="3315983"/>
                <a:ext cx="941070" cy="47053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2785273" y="3361198"/>
                <a:ext cx="376864" cy="29317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67" dirty="0"/>
                  <a:t>IP</a:t>
                </a:r>
              </a:p>
            </p:txBody>
          </p:sp>
        </p:grpSp>
        <p:grpSp>
          <p:nvGrpSpPr>
            <p:cNvPr id="113" name="Group 112"/>
            <p:cNvGrpSpPr/>
            <p:nvPr/>
          </p:nvGrpSpPr>
          <p:grpSpPr>
            <a:xfrm>
              <a:off x="6693131" y="3397327"/>
              <a:ext cx="1472737" cy="540068"/>
              <a:chOff x="2495065" y="3315983"/>
              <a:chExt cx="957279" cy="470535"/>
            </a:xfrm>
            <a:grpFill/>
          </p:grpSpPr>
          <p:sp>
            <p:nvSpPr>
              <p:cNvPr id="114" name="Rectangle 113"/>
              <p:cNvSpPr/>
              <p:nvPr/>
            </p:nvSpPr>
            <p:spPr>
              <a:xfrm>
                <a:off x="2503170" y="3315983"/>
                <a:ext cx="941070" cy="47053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2495065" y="3361198"/>
                <a:ext cx="957279" cy="29317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67" dirty="0"/>
                  <a:t>802.11</a:t>
                </a:r>
              </a:p>
            </p:txBody>
          </p:sp>
        </p:grpSp>
      </p:grpSp>
      <p:cxnSp>
        <p:nvCxnSpPr>
          <p:cNvPr id="159" name="Straight Arrow Connector 158"/>
          <p:cNvCxnSpPr/>
          <p:nvPr/>
        </p:nvCxnSpPr>
        <p:spPr>
          <a:xfrm flipV="1">
            <a:off x="6807200" y="2060261"/>
            <a:ext cx="0" cy="2353351"/>
          </a:xfrm>
          <a:prstGeom prst="straightConnector1">
            <a:avLst/>
          </a:prstGeom>
          <a:ln w="28575">
            <a:solidFill>
              <a:schemeClr val="accent3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0" name="Group 209"/>
          <p:cNvGrpSpPr/>
          <p:nvPr/>
        </p:nvGrpSpPr>
        <p:grpSpPr>
          <a:xfrm>
            <a:off x="4318002" y="4782122"/>
            <a:ext cx="3331669" cy="170879"/>
            <a:chOff x="3238501" y="3592179"/>
            <a:chExt cx="2498752" cy="128159"/>
          </a:xfrm>
        </p:grpSpPr>
        <p:cxnSp>
          <p:nvCxnSpPr>
            <p:cNvPr id="160" name="Elbow Connector 159"/>
            <p:cNvCxnSpPr>
              <a:stCxn id="11" idx="2"/>
            </p:cNvCxnSpPr>
            <p:nvPr/>
          </p:nvCxnSpPr>
          <p:spPr>
            <a:xfrm rot="16200000" flipH="1">
              <a:off x="4438184" y="2421269"/>
              <a:ext cx="99385" cy="2498752"/>
            </a:xfrm>
            <a:prstGeom prst="bentConnector2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>
              <a:stCxn id="114" idx="2"/>
            </p:cNvCxnSpPr>
            <p:nvPr/>
          </p:nvCxnSpPr>
          <p:spPr>
            <a:xfrm>
              <a:off x="5737253" y="3592179"/>
              <a:ext cx="0" cy="1281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0" name="TextBox 169"/>
          <p:cNvSpPr txBox="1"/>
          <p:nvPr/>
        </p:nvSpPr>
        <p:spPr>
          <a:xfrm>
            <a:off x="5225141" y="4397451"/>
            <a:ext cx="1486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</a:t>
            </a:r>
            <a:r>
              <a:rPr lang="sr-Cyrl-RS" sz="2400" dirty="0" smtClean="0"/>
              <a:t>медијум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75" name="Rectangle 174"/>
          <p:cNvSpPr/>
          <p:nvPr/>
        </p:nvSpPr>
        <p:spPr>
          <a:xfrm>
            <a:off x="10555095" y="1787777"/>
            <a:ext cx="1156052" cy="37179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33"/>
          </a:p>
        </p:txBody>
      </p:sp>
      <p:sp>
        <p:nvSpPr>
          <p:cNvPr id="176" name="TextBox 175"/>
          <p:cNvSpPr txBox="1"/>
          <p:nvPr/>
        </p:nvSpPr>
        <p:spPr>
          <a:xfrm>
            <a:off x="10712460" y="1731520"/>
            <a:ext cx="841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HTTP</a:t>
            </a:r>
          </a:p>
        </p:txBody>
      </p:sp>
      <p:grpSp>
        <p:nvGrpSpPr>
          <p:cNvPr id="177" name="Group 176"/>
          <p:cNvGrpSpPr/>
          <p:nvPr/>
        </p:nvGrpSpPr>
        <p:grpSpPr>
          <a:xfrm>
            <a:off x="9761797" y="2483359"/>
            <a:ext cx="1991107" cy="530596"/>
            <a:chOff x="1149148" y="1832634"/>
            <a:chExt cx="1493330" cy="397947"/>
          </a:xfrm>
        </p:grpSpPr>
        <p:sp>
          <p:nvSpPr>
            <p:cNvPr id="178" name="Rectangle 177"/>
            <p:cNvSpPr/>
            <p:nvPr/>
          </p:nvSpPr>
          <p:spPr>
            <a:xfrm>
              <a:off x="1197413" y="1832634"/>
              <a:ext cx="1445065" cy="39794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1149148" y="1874435"/>
              <a:ext cx="674460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TCP</a:t>
              </a: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1727269" y="1915185"/>
              <a:ext cx="867039" cy="27884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1845293" y="1877142"/>
              <a:ext cx="630990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HTTP</a:t>
              </a: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9281896" y="3217155"/>
            <a:ext cx="2471009" cy="628420"/>
            <a:chOff x="789221" y="2359247"/>
            <a:chExt cx="1853257" cy="527679"/>
          </a:xfrm>
        </p:grpSpPr>
        <p:sp>
          <p:nvSpPr>
            <p:cNvPr id="183" name="Rectangle 182"/>
            <p:cNvSpPr/>
            <p:nvPr/>
          </p:nvSpPr>
          <p:spPr>
            <a:xfrm>
              <a:off x="1158900" y="2432614"/>
              <a:ext cx="1445065" cy="39794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1110635" y="2437659"/>
              <a:ext cx="674460" cy="387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TCP</a:t>
              </a: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1688756" y="2484177"/>
              <a:ext cx="867039" cy="27884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1806779" y="2441985"/>
              <a:ext cx="630990" cy="3876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HTTP</a:t>
              </a:r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789221" y="2359247"/>
              <a:ext cx="1853257" cy="52767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789222" y="2441984"/>
              <a:ext cx="408192" cy="387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IP</a:t>
              </a:r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8331201" y="3988039"/>
            <a:ext cx="3421700" cy="801535"/>
            <a:chOff x="76200" y="2991028"/>
            <a:chExt cx="2566275" cy="690931"/>
          </a:xfrm>
        </p:grpSpPr>
        <p:sp>
          <p:nvSpPr>
            <p:cNvPr id="190" name="Rectangle 189"/>
            <p:cNvSpPr/>
            <p:nvPr/>
          </p:nvSpPr>
          <p:spPr>
            <a:xfrm>
              <a:off x="1125950" y="3137520"/>
              <a:ext cx="1445064" cy="39794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1077685" y="3142564"/>
              <a:ext cx="674459" cy="397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TCP</a:t>
              </a: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1655806" y="3189083"/>
              <a:ext cx="867038" cy="27884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1773828" y="3146889"/>
              <a:ext cx="630990" cy="3979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HTTP</a:t>
              </a: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756271" y="3064152"/>
              <a:ext cx="1853256" cy="52767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755345" y="3146889"/>
              <a:ext cx="403553" cy="397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IP</a:t>
              </a:r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119377" y="2991028"/>
              <a:ext cx="2523098" cy="69093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76200" y="3165159"/>
              <a:ext cx="804815" cy="36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133" dirty="0"/>
                <a:t>802.11</a:t>
              </a:r>
            </a:p>
          </p:txBody>
        </p:sp>
      </p:grpSp>
      <p:grpSp>
        <p:nvGrpSpPr>
          <p:cNvPr id="200" name="Group 199"/>
          <p:cNvGrpSpPr/>
          <p:nvPr/>
        </p:nvGrpSpPr>
        <p:grpSpPr>
          <a:xfrm>
            <a:off x="4203747" y="5054601"/>
            <a:ext cx="3421700" cy="801535"/>
            <a:chOff x="76200" y="2991028"/>
            <a:chExt cx="2566275" cy="690931"/>
          </a:xfrm>
        </p:grpSpPr>
        <p:sp>
          <p:nvSpPr>
            <p:cNvPr id="201" name="Rectangle 200"/>
            <p:cNvSpPr/>
            <p:nvPr/>
          </p:nvSpPr>
          <p:spPr>
            <a:xfrm>
              <a:off x="1125950" y="3137520"/>
              <a:ext cx="1445064" cy="39794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1077685" y="3142564"/>
              <a:ext cx="674459" cy="397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TCP</a:t>
              </a:r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1655806" y="3189083"/>
              <a:ext cx="867038" cy="27884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1773828" y="3146889"/>
              <a:ext cx="630990" cy="3979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HTTP</a:t>
              </a:r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756271" y="3064152"/>
              <a:ext cx="1853256" cy="52767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755345" y="3146889"/>
              <a:ext cx="403553" cy="397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IP</a:t>
              </a:r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119377" y="2991028"/>
              <a:ext cx="2523098" cy="69093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3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76200" y="3165159"/>
              <a:ext cx="804815" cy="36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133" dirty="0"/>
                <a:t>802.11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432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Основе рачунарских мрежа</a:t>
            </a:r>
            <a:endParaRPr lang="sr-Latn-R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Референтни модели протокола и слојева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9873177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43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Главне дилеме 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sr-Cyrl-RS" sz="3733" dirty="0" smtClean="0"/>
              <a:t>Коју функционалност имплементира неки слој</a:t>
            </a:r>
            <a:r>
              <a:rPr lang="en-US" sz="3733" dirty="0" smtClean="0"/>
              <a:t>?</a:t>
            </a:r>
            <a:endParaRPr lang="en-US" sz="3733" dirty="0"/>
          </a:p>
          <a:p>
            <a:pPr lvl="1"/>
            <a:r>
              <a:rPr lang="sr-Cyrl-RS" sz="3200" dirty="0" smtClean="0"/>
              <a:t>Ово је кључно питање дизајна модела</a:t>
            </a:r>
            <a:endParaRPr lang="en-US" sz="3200" dirty="0"/>
          </a:p>
          <a:p>
            <a:pPr lvl="1"/>
            <a:r>
              <a:rPr lang="sr-Cyrl-RS" sz="3200" u="sng" dirty="0" smtClean="0"/>
              <a:t>Референтни модели</a:t>
            </a:r>
            <a:r>
              <a:rPr lang="sr-Cyrl-RS" sz="3200" dirty="0" smtClean="0"/>
              <a:t> одговарају на оваква питања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329947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OSI </a:t>
            </a:r>
            <a:r>
              <a:rPr lang="sr-Cyrl-RS" dirty="0" smtClean="0"/>
              <a:t>Модел са 7 слојева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199" y="1825625"/>
            <a:ext cx="11081273" cy="4351338"/>
          </a:xfrm>
        </p:spPr>
        <p:txBody>
          <a:bodyPr>
            <a:normAutofit/>
          </a:bodyPr>
          <a:lstStyle/>
          <a:p>
            <a:r>
              <a:rPr lang="sr-Cyrl-RS" sz="3733" dirty="0" smtClean="0"/>
              <a:t>Интернационални стандард за повезивање </a:t>
            </a:r>
            <a:r>
              <a:rPr lang="sr-Cyrl-RS" sz="3733" u="sng" dirty="0" smtClean="0"/>
              <a:t>система</a:t>
            </a:r>
            <a:endParaRPr lang="en-US" sz="3733" u="sng" dirty="0"/>
          </a:p>
          <a:p>
            <a:pPr lvl="1"/>
            <a:r>
              <a:rPr lang="en-US" sz="3200" dirty="0"/>
              <a:t> </a:t>
            </a:r>
            <a:r>
              <a:rPr lang="sr-Cyrl-RS" sz="3200" dirty="0" smtClean="0"/>
              <a:t>Утицајан, али не превише коришћен у пракси</a:t>
            </a:r>
            <a:endParaRPr lang="en-US" sz="2667" dirty="0"/>
          </a:p>
          <a:p>
            <a:pPr marL="0" indent="0">
              <a:buNone/>
            </a:pPr>
            <a:endParaRPr lang="en-US" sz="3733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44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50607" y="3214924"/>
            <a:ext cx="12790842" cy="3323987"/>
            <a:chOff x="1276350" y="2095500"/>
            <a:chExt cx="7348719" cy="2836900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830" t="14352" r="63162" b="2546"/>
            <a:stretch>
              <a:fillRect/>
            </a:stretch>
          </p:blipFill>
          <p:spPr bwMode="auto">
            <a:xfrm>
              <a:off x="1276350" y="2095500"/>
              <a:ext cx="2257425" cy="2821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3595869" y="2095500"/>
              <a:ext cx="5029200" cy="2836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600"/>
                </a:lnSpc>
              </a:pPr>
              <a:r>
                <a:rPr lang="en-US" sz="2667" dirty="0"/>
                <a:t>– </a:t>
              </a:r>
              <a:r>
                <a:rPr lang="sr-Cyrl-RS" sz="2667" dirty="0" smtClean="0"/>
                <a:t>Функције потребне кориснику, рад са </a:t>
              </a:r>
              <a:r>
                <a:rPr lang="sr-Cyrl-RS" sz="2667" u="sng" dirty="0" smtClean="0"/>
                <a:t>порукама</a:t>
              </a:r>
              <a:endParaRPr lang="en-US" sz="2667" u="sng" dirty="0"/>
            </a:p>
            <a:p>
              <a:pPr>
                <a:lnSpc>
                  <a:spcPts val="3600"/>
                </a:lnSpc>
              </a:pPr>
              <a:r>
                <a:rPr lang="en-US" sz="2667" dirty="0"/>
                <a:t>– </a:t>
              </a:r>
              <a:r>
                <a:rPr lang="sr-Cyrl-RS" sz="2667" dirty="0" smtClean="0"/>
                <a:t>Конверзија за различите репрезентације</a:t>
              </a:r>
              <a:endParaRPr lang="en-US" sz="2667" dirty="0"/>
            </a:p>
            <a:p>
              <a:pPr>
                <a:lnSpc>
                  <a:spcPts val="3600"/>
                </a:lnSpc>
              </a:pPr>
              <a:r>
                <a:rPr lang="en-US" sz="2667" dirty="0"/>
                <a:t>– </a:t>
              </a:r>
              <a:r>
                <a:rPr lang="sr-Cyrl-RS" sz="2667" dirty="0" smtClean="0"/>
                <a:t>Управљање сесијом</a:t>
              </a:r>
              <a:endParaRPr lang="en-US" sz="2667" dirty="0"/>
            </a:p>
            <a:p>
              <a:pPr>
                <a:lnSpc>
                  <a:spcPts val="3600"/>
                </a:lnSpc>
              </a:pPr>
              <a:r>
                <a:rPr lang="en-US" sz="2667" dirty="0"/>
                <a:t>– </a:t>
              </a:r>
              <a:r>
                <a:rPr lang="sr-Cyrl-RS" sz="2667" dirty="0" smtClean="0"/>
                <a:t>Достављање </a:t>
              </a:r>
              <a:r>
                <a:rPr lang="sr-Cyrl-RS" sz="2667" u="sng" dirty="0" smtClean="0"/>
                <a:t>сегмената</a:t>
              </a:r>
              <a:r>
                <a:rPr lang="sr-Cyrl-RS" sz="2667" dirty="0" smtClean="0"/>
                <a:t> (сегментација, потврђивање)</a:t>
              </a:r>
              <a:endParaRPr lang="en-US" sz="2667" dirty="0"/>
            </a:p>
            <a:p>
              <a:pPr>
                <a:lnSpc>
                  <a:spcPts val="3600"/>
                </a:lnSpc>
              </a:pPr>
              <a:r>
                <a:rPr lang="en-US" sz="2667" dirty="0"/>
                <a:t>– </a:t>
              </a:r>
              <a:r>
                <a:rPr lang="sr-Cyrl-RS" sz="2667" dirty="0" smtClean="0"/>
                <a:t>Адресирање, рутирање </a:t>
              </a:r>
              <a:r>
                <a:rPr lang="sr-Cyrl-RS" sz="2667" u="sng" dirty="0" smtClean="0"/>
                <a:t>пакета</a:t>
              </a:r>
              <a:r>
                <a:rPr lang="sr-Cyrl-RS" sz="2667" dirty="0" smtClean="0"/>
                <a:t>, контрола саобраћаја</a:t>
              </a:r>
              <a:endParaRPr lang="en-US" sz="2667" dirty="0"/>
            </a:p>
            <a:p>
              <a:pPr>
                <a:lnSpc>
                  <a:spcPts val="3600"/>
                </a:lnSpc>
              </a:pPr>
              <a:r>
                <a:rPr lang="en-US" sz="2667" dirty="0"/>
                <a:t>– </a:t>
              </a:r>
              <a:r>
                <a:rPr lang="sr-Cyrl-RS" sz="2667" dirty="0" smtClean="0"/>
                <a:t>Слање </a:t>
              </a:r>
              <a:r>
                <a:rPr lang="sr-Cyrl-RS" sz="2667" u="sng" dirty="0" smtClean="0"/>
                <a:t>оквира</a:t>
              </a:r>
              <a:r>
                <a:rPr lang="sr-Cyrl-RS" sz="2667" dirty="0" smtClean="0"/>
                <a:t> (скупова података)</a:t>
              </a:r>
              <a:endParaRPr lang="en-US" sz="2667" dirty="0"/>
            </a:p>
            <a:p>
              <a:pPr>
                <a:lnSpc>
                  <a:spcPts val="3600"/>
                </a:lnSpc>
              </a:pPr>
              <a:r>
                <a:rPr lang="en-US" sz="2667" dirty="0"/>
                <a:t>– </a:t>
              </a:r>
              <a:r>
                <a:rPr lang="sr-Cyrl-RS" sz="2667" dirty="0" smtClean="0"/>
                <a:t>Слање </a:t>
              </a:r>
              <a:r>
                <a:rPr lang="sr-Cyrl-RS" sz="2667" u="sng" dirty="0" smtClean="0"/>
                <a:t>битова</a:t>
              </a:r>
              <a:r>
                <a:rPr lang="sr-Cyrl-RS" sz="2667" dirty="0" smtClean="0"/>
                <a:t> путем реалних физичких канала</a:t>
              </a:r>
              <a:endParaRPr lang="en-US" sz="2667" dirty="0"/>
            </a:p>
          </p:txBody>
        </p:sp>
      </p:grpSp>
    </p:spTree>
    <p:extLst>
      <p:ext uri="{BB962C8B-B14F-4D97-AF65-F5344CB8AC3E}">
        <p14:creationId xmlns:p14="http://schemas.microsoft.com/office/powerpoint/2010/main" val="13688675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Интернет Референтни Модел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3733" dirty="0" smtClean="0"/>
              <a:t>Модел са четири слоја заснован на пракси</a:t>
            </a:r>
          </a:p>
          <a:p>
            <a:pPr marL="0" indent="0">
              <a:buNone/>
            </a:pPr>
            <a:endParaRPr lang="en-US" sz="3733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45</a:t>
            </a:fld>
            <a:endParaRPr lang="en-US"/>
          </a:p>
        </p:txBody>
      </p:sp>
      <p:sp>
        <p:nvSpPr>
          <p:cNvPr id="86" name="TextBox 85"/>
          <p:cNvSpPr txBox="1"/>
          <p:nvPr/>
        </p:nvSpPr>
        <p:spPr>
          <a:xfrm>
            <a:off x="1625605" y="3043869"/>
            <a:ext cx="9651995" cy="1159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      </a:t>
            </a:r>
            <a:r>
              <a:rPr lang="sr-Cyrl-RS" sz="3200" dirty="0" smtClean="0"/>
              <a:t>Апликација</a:t>
            </a:r>
            <a:r>
              <a:rPr lang="en-US" sz="3733" dirty="0" smtClean="0"/>
              <a:t> </a:t>
            </a:r>
            <a:r>
              <a:rPr lang="en-US" sz="3200" dirty="0" smtClean="0"/>
              <a:t>   </a:t>
            </a:r>
            <a:r>
              <a:rPr lang="en-US" sz="2667" dirty="0" smtClean="0"/>
              <a:t>– </a:t>
            </a:r>
            <a:r>
              <a:rPr lang="sr-Cyrl-RS" sz="2667" dirty="0" smtClean="0"/>
              <a:t>Програми који користе услуге мреже</a:t>
            </a:r>
            <a:endParaRPr lang="en-US" sz="2667" dirty="0"/>
          </a:p>
          <a:p>
            <a:endParaRPr lang="en-US" sz="3200" dirty="0"/>
          </a:p>
        </p:txBody>
      </p:sp>
      <p:sp>
        <p:nvSpPr>
          <p:cNvPr id="87" name="TextBox 86"/>
          <p:cNvSpPr txBox="1"/>
          <p:nvPr/>
        </p:nvSpPr>
        <p:spPr>
          <a:xfrm>
            <a:off x="1549404" y="3684886"/>
            <a:ext cx="10413100" cy="1159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       </a:t>
            </a:r>
            <a:r>
              <a:rPr lang="sr-Cyrl-RS" sz="3200" dirty="0" smtClean="0"/>
              <a:t>Транспорт</a:t>
            </a:r>
            <a:r>
              <a:rPr lang="en-US" sz="3733" dirty="0"/>
              <a:t>	</a:t>
            </a:r>
            <a:r>
              <a:rPr lang="en-US" sz="3200" dirty="0"/>
              <a:t>   </a:t>
            </a:r>
            <a:r>
              <a:rPr lang="en-US" sz="2667" dirty="0" smtClean="0"/>
              <a:t>– </a:t>
            </a:r>
            <a:r>
              <a:rPr lang="sr-Cyrl-RS" sz="2667" dirty="0" smtClean="0"/>
              <a:t> Задужен за размену података између чворова</a:t>
            </a:r>
            <a:endParaRPr lang="en-US" sz="2667" dirty="0"/>
          </a:p>
          <a:p>
            <a:endParaRPr lang="en-US" sz="3200" dirty="0"/>
          </a:p>
        </p:txBody>
      </p:sp>
      <p:sp>
        <p:nvSpPr>
          <p:cNvPr id="88" name="TextBox 87"/>
          <p:cNvSpPr txBox="1"/>
          <p:nvPr/>
        </p:nvSpPr>
        <p:spPr>
          <a:xfrm>
            <a:off x="1625605" y="4381021"/>
            <a:ext cx="9651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       </a:t>
            </a:r>
            <a:r>
              <a:rPr lang="sr-Cyrl-RS" sz="3200" dirty="0" smtClean="0"/>
              <a:t>Интернет</a:t>
            </a:r>
            <a:r>
              <a:rPr lang="en-US" sz="3200" dirty="0"/>
              <a:t>	  </a:t>
            </a:r>
            <a:r>
              <a:rPr lang="en-US" sz="2667" dirty="0" smtClean="0"/>
              <a:t>– </a:t>
            </a:r>
            <a:r>
              <a:rPr lang="sr-Cyrl-RS" sz="2667" dirty="0" smtClean="0"/>
              <a:t> Слање пакета путем разнородних мрежа</a:t>
            </a:r>
            <a:endParaRPr lang="en-US" sz="2667" dirty="0"/>
          </a:p>
        </p:txBody>
      </p:sp>
      <p:sp>
        <p:nvSpPr>
          <p:cNvPr id="89" name="TextBox 88"/>
          <p:cNvSpPr txBox="1"/>
          <p:nvPr/>
        </p:nvSpPr>
        <p:spPr>
          <a:xfrm>
            <a:off x="1625603" y="5045462"/>
            <a:ext cx="9753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       </a:t>
            </a:r>
            <a:r>
              <a:rPr lang="sr-Cyrl-RS" sz="3200" dirty="0" smtClean="0"/>
              <a:t>Веза   </a:t>
            </a:r>
            <a:r>
              <a:rPr lang="en-US" sz="3200" dirty="0" smtClean="0"/>
              <a:t>      </a:t>
            </a:r>
            <a:r>
              <a:rPr lang="sr-Cyrl-RS" sz="3200" dirty="0" smtClean="0"/>
              <a:t>      </a:t>
            </a:r>
            <a:r>
              <a:rPr lang="en-US" sz="2667" dirty="0" smtClean="0"/>
              <a:t>– </a:t>
            </a:r>
            <a:r>
              <a:rPr lang="sr-Cyrl-RS" sz="2667" dirty="0" smtClean="0"/>
              <a:t> Физичко слање података путем медијума</a:t>
            </a:r>
            <a:endParaRPr lang="en-US" sz="2667" dirty="0"/>
          </a:p>
        </p:txBody>
      </p:sp>
      <p:sp>
        <p:nvSpPr>
          <p:cNvPr id="85" name="Rectangle 84"/>
          <p:cNvSpPr/>
          <p:nvPr/>
        </p:nvSpPr>
        <p:spPr>
          <a:xfrm>
            <a:off x="2235205" y="3043869"/>
            <a:ext cx="2235200" cy="6644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1" name="Rectangle 90"/>
          <p:cNvSpPr/>
          <p:nvPr/>
        </p:nvSpPr>
        <p:spPr>
          <a:xfrm>
            <a:off x="2235205" y="3708310"/>
            <a:ext cx="2235200" cy="6644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2" name="Rectangle 91"/>
          <p:cNvSpPr/>
          <p:nvPr/>
        </p:nvSpPr>
        <p:spPr>
          <a:xfrm>
            <a:off x="2235205" y="4372752"/>
            <a:ext cx="2235200" cy="6644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3" name="Rectangle 92"/>
          <p:cNvSpPr/>
          <p:nvPr/>
        </p:nvSpPr>
        <p:spPr>
          <a:xfrm>
            <a:off x="2235205" y="5037193"/>
            <a:ext cx="2235200" cy="6644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9088709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Интернет Референтни Модел </a:t>
            </a:r>
            <a:r>
              <a:rPr lang="en-US" dirty="0" smtClean="0"/>
              <a:t>(</a:t>
            </a:r>
            <a:r>
              <a:rPr lang="sr-Cyrl-RS" dirty="0" smtClean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733" dirty="0"/>
              <a:t>IP </a:t>
            </a:r>
            <a:r>
              <a:rPr lang="sr-Cyrl-RS" sz="3733" dirty="0" smtClean="0"/>
              <a:t>слој је најтањи по питању броја протокола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46</a:t>
            </a:fld>
            <a:endParaRPr lang="en-US" dirty="0"/>
          </a:p>
        </p:txBody>
      </p:sp>
      <p:grpSp>
        <p:nvGrpSpPr>
          <p:cNvPr id="84" name="Group 83"/>
          <p:cNvGrpSpPr/>
          <p:nvPr/>
        </p:nvGrpSpPr>
        <p:grpSpPr>
          <a:xfrm>
            <a:off x="2202882" y="2823492"/>
            <a:ext cx="7063934" cy="3287062"/>
            <a:chOff x="838199" y="2089012"/>
            <a:chExt cx="5334001" cy="2883406"/>
          </a:xfrm>
        </p:grpSpPr>
        <p:sp>
          <p:nvSpPr>
            <p:cNvPr id="83" name="Rectangle 82"/>
            <p:cNvSpPr/>
            <p:nvPr/>
          </p:nvSpPr>
          <p:spPr>
            <a:xfrm>
              <a:off x="3554183" y="3130719"/>
              <a:ext cx="1779817" cy="68292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38199" y="2089012"/>
              <a:ext cx="5334001" cy="2883406"/>
              <a:chOff x="685799" y="1708012"/>
              <a:chExt cx="5334001" cy="2883406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2590800" y="1733550"/>
                <a:ext cx="3429000" cy="2743201"/>
                <a:chOff x="2590800" y="1073317"/>
                <a:chExt cx="3429000" cy="3403433"/>
              </a:xfrm>
            </p:grpSpPr>
            <p:grpSp>
              <p:nvGrpSpPr>
                <p:cNvPr id="31" name="Group 30"/>
                <p:cNvGrpSpPr/>
                <p:nvPr/>
              </p:nvGrpSpPr>
              <p:grpSpPr>
                <a:xfrm flipV="1">
                  <a:off x="2590800" y="1073317"/>
                  <a:ext cx="3429000" cy="3403433"/>
                  <a:chOff x="2590800" y="1200150"/>
                  <a:chExt cx="3200402" cy="3276601"/>
                </a:xfrm>
              </p:grpSpPr>
              <p:sp>
                <p:nvSpPr>
                  <p:cNvPr id="14" name="Freeform 13"/>
                  <p:cNvSpPr/>
                  <p:nvPr/>
                </p:nvSpPr>
                <p:spPr>
                  <a:xfrm rot="16200000">
                    <a:off x="3657601" y="2343149"/>
                    <a:ext cx="3276600" cy="990602"/>
                  </a:xfrm>
                  <a:custGeom>
                    <a:avLst/>
                    <a:gdLst>
                      <a:gd name="connsiteX0" fmla="*/ 0 w 4886325"/>
                      <a:gd name="connsiteY0" fmla="*/ 2533650 h 2533650"/>
                      <a:gd name="connsiteX1" fmla="*/ 447675 w 4886325"/>
                      <a:gd name="connsiteY1" fmla="*/ 2476500 h 2533650"/>
                      <a:gd name="connsiteX2" fmla="*/ 809625 w 4886325"/>
                      <a:gd name="connsiteY2" fmla="*/ 2257425 h 2533650"/>
                      <a:gd name="connsiteX3" fmla="*/ 1304925 w 4886325"/>
                      <a:gd name="connsiteY3" fmla="*/ 1638300 h 2533650"/>
                      <a:gd name="connsiteX4" fmla="*/ 1704975 w 4886325"/>
                      <a:gd name="connsiteY4" fmla="*/ 781050 h 2533650"/>
                      <a:gd name="connsiteX5" fmla="*/ 2057400 w 4886325"/>
                      <a:gd name="connsiteY5" fmla="*/ 190500 h 2533650"/>
                      <a:gd name="connsiteX6" fmla="*/ 2438400 w 4886325"/>
                      <a:gd name="connsiteY6" fmla="*/ 0 h 2533650"/>
                      <a:gd name="connsiteX7" fmla="*/ 2857500 w 4886325"/>
                      <a:gd name="connsiteY7" fmla="*/ 209550 h 2533650"/>
                      <a:gd name="connsiteX8" fmla="*/ 3171825 w 4886325"/>
                      <a:gd name="connsiteY8" fmla="*/ 704850 h 2533650"/>
                      <a:gd name="connsiteX9" fmla="*/ 3629025 w 4886325"/>
                      <a:gd name="connsiteY9" fmla="*/ 1714500 h 2533650"/>
                      <a:gd name="connsiteX10" fmla="*/ 4076700 w 4886325"/>
                      <a:gd name="connsiteY10" fmla="*/ 2257425 h 2533650"/>
                      <a:gd name="connsiteX11" fmla="*/ 4514850 w 4886325"/>
                      <a:gd name="connsiteY11" fmla="*/ 2466975 h 2533650"/>
                      <a:gd name="connsiteX12" fmla="*/ 4886325 w 4886325"/>
                      <a:gd name="connsiteY12" fmla="*/ 2533650 h 2533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886325" h="2533650">
                        <a:moveTo>
                          <a:pt x="0" y="2533650"/>
                        </a:moveTo>
                        <a:cubicBezTo>
                          <a:pt x="156369" y="2528093"/>
                          <a:pt x="312738" y="2522537"/>
                          <a:pt x="447675" y="2476500"/>
                        </a:cubicBezTo>
                        <a:cubicBezTo>
                          <a:pt x="582612" y="2430463"/>
                          <a:pt x="666750" y="2397125"/>
                          <a:pt x="809625" y="2257425"/>
                        </a:cubicBezTo>
                        <a:cubicBezTo>
                          <a:pt x="952500" y="2117725"/>
                          <a:pt x="1155700" y="1884362"/>
                          <a:pt x="1304925" y="1638300"/>
                        </a:cubicBezTo>
                        <a:cubicBezTo>
                          <a:pt x="1454150" y="1392238"/>
                          <a:pt x="1579562" y="1022350"/>
                          <a:pt x="1704975" y="781050"/>
                        </a:cubicBezTo>
                        <a:cubicBezTo>
                          <a:pt x="1830388" y="539750"/>
                          <a:pt x="1935163" y="320675"/>
                          <a:pt x="2057400" y="190500"/>
                        </a:cubicBezTo>
                        <a:cubicBezTo>
                          <a:pt x="2179637" y="60325"/>
                          <a:pt x="2305050" y="-3175"/>
                          <a:pt x="2438400" y="0"/>
                        </a:cubicBezTo>
                        <a:cubicBezTo>
                          <a:pt x="2571750" y="3175"/>
                          <a:pt x="2735263" y="92075"/>
                          <a:pt x="2857500" y="209550"/>
                        </a:cubicBezTo>
                        <a:cubicBezTo>
                          <a:pt x="2979737" y="327025"/>
                          <a:pt x="3043238" y="454025"/>
                          <a:pt x="3171825" y="704850"/>
                        </a:cubicBezTo>
                        <a:cubicBezTo>
                          <a:pt x="3300413" y="955675"/>
                          <a:pt x="3478213" y="1455738"/>
                          <a:pt x="3629025" y="1714500"/>
                        </a:cubicBezTo>
                        <a:cubicBezTo>
                          <a:pt x="3779837" y="1973262"/>
                          <a:pt x="3929063" y="2132013"/>
                          <a:pt x="4076700" y="2257425"/>
                        </a:cubicBezTo>
                        <a:cubicBezTo>
                          <a:pt x="4224337" y="2382837"/>
                          <a:pt x="4379913" y="2420938"/>
                          <a:pt x="4514850" y="2466975"/>
                        </a:cubicBezTo>
                        <a:cubicBezTo>
                          <a:pt x="4649787" y="2513012"/>
                          <a:pt x="4768056" y="2523331"/>
                          <a:pt x="4886325" y="2533650"/>
                        </a:cubicBezTo>
                      </a:path>
                    </a:pathLst>
                  </a:cu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/>
                  </a:p>
                </p:txBody>
              </p:sp>
              <p:sp>
                <p:nvSpPr>
                  <p:cNvPr id="16" name="Freeform 15"/>
                  <p:cNvSpPr/>
                  <p:nvPr/>
                </p:nvSpPr>
                <p:spPr>
                  <a:xfrm rot="16200000" flipH="1" flipV="1">
                    <a:off x="1447801" y="2343149"/>
                    <a:ext cx="3276600" cy="990602"/>
                  </a:xfrm>
                  <a:custGeom>
                    <a:avLst/>
                    <a:gdLst>
                      <a:gd name="connsiteX0" fmla="*/ 0 w 4886325"/>
                      <a:gd name="connsiteY0" fmla="*/ 2533650 h 2533650"/>
                      <a:gd name="connsiteX1" fmla="*/ 447675 w 4886325"/>
                      <a:gd name="connsiteY1" fmla="*/ 2476500 h 2533650"/>
                      <a:gd name="connsiteX2" fmla="*/ 809625 w 4886325"/>
                      <a:gd name="connsiteY2" fmla="*/ 2257425 h 2533650"/>
                      <a:gd name="connsiteX3" fmla="*/ 1304925 w 4886325"/>
                      <a:gd name="connsiteY3" fmla="*/ 1638300 h 2533650"/>
                      <a:gd name="connsiteX4" fmla="*/ 1704975 w 4886325"/>
                      <a:gd name="connsiteY4" fmla="*/ 781050 h 2533650"/>
                      <a:gd name="connsiteX5" fmla="*/ 2057400 w 4886325"/>
                      <a:gd name="connsiteY5" fmla="*/ 190500 h 2533650"/>
                      <a:gd name="connsiteX6" fmla="*/ 2438400 w 4886325"/>
                      <a:gd name="connsiteY6" fmla="*/ 0 h 2533650"/>
                      <a:gd name="connsiteX7" fmla="*/ 2857500 w 4886325"/>
                      <a:gd name="connsiteY7" fmla="*/ 209550 h 2533650"/>
                      <a:gd name="connsiteX8" fmla="*/ 3171825 w 4886325"/>
                      <a:gd name="connsiteY8" fmla="*/ 704850 h 2533650"/>
                      <a:gd name="connsiteX9" fmla="*/ 3629025 w 4886325"/>
                      <a:gd name="connsiteY9" fmla="*/ 1714500 h 2533650"/>
                      <a:gd name="connsiteX10" fmla="*/ 4076700 w 4886325"/>
                      <a:gd name="connsiteY10" fmla="*/ 2257425 h 2533650"/>
                      <a:gd name="connsiteX11" fmla="*/ 4514850 w 4886325"/>
                      <a:gd name="connsiteY11" fmla="*/ 2466975 h 2533650"/>
                      <a:gd name="connsiteX12" fmla="*/ 4886325 w 4886325"/>
                      <a:gd name="connsiteY12" fmla="*/ 2533650 h 2533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886325" h="2533650">
                        <a:moveTo>
                          <a:pt x="0" y="2533650"/>
                        </a:moveTo>
                        <a:cubicBezTo>
                          <a:pt x="156369" y="2528093"/>
                          <a:pt x="312738" y="2522537"/>
                          <a:pt x="447675" y="2476500"/>
                        </a:cubicBezTo>
                        <a:cubicBezTo>
                          <a:pt x="582612" y="2430463"/>
                          <a:pt x="666750" y="2397125"/>
                          <a:pt x="809625" y="2257425"/>
                        </a:cubicBezTo>
                        <a:cubicBezTo>
                          <a:pt x="952500" y="2117725"/>
                          <a:pt x="1155700" y="1884362"/>
                          <a:pt x="1304925" y="1638300"/>
                        </a:cubicBezTo>
                        <a:cubicBezTo>
                          <a:pt x="1454150" y="1392238"/>
                          <a:pt x="1579562" y="1022350"/>
                          <a:pt x="1704975" y="781050"/>
                        </a:cubicBezTo>
                        <a:cubicBezTo>
                          <a:pt x="1830388" y="539750"/>
                          <a:pt x="1935163" y="320675"/>
                          <a:pt x="2057400" y="190500"/>
                        </a:cubicBezTo>
                        <a:cubicBezTo>
                          <a:pt x="2179637" y="60325"/>
                          <a:pt x="2305050" y="-3175"/>
                          <a:pt x="2438400" y="0"/>
                        </a:cubicBezTo>
                        <a:cubicBezTo>
                          <a:pt x="2571750" y="3175"/>
                          <a:pt x="2735263" y="92075"/>
                          <a:pt x="2857500" y="209550"/>
                        </a:cubicBezTo>
                        <a:cubicBezTo>
                          <a:pt x="2979737" y="327025"/>
                          <a:pt x="3043238" y="454025"/>
                          <a:pt x="3171825" y="704850"/>
                        </a:cubicBezTo>
                        <a:cubicBezTo>
                          <a:pt x="3300413" y="955675"/>
                          <a:pt x="3478213" y="1455738"/>
                          <a:pt x="3629025" y="1714500"/>
                        </a:cubicBezTo>
                        <a:cubicBezTo>
                          <a:pt x="3779837" y="1973262"/>
                          <a:pt x="3929063" y="2132013"/>
                          <a:pt x="4076700" y="2257425"/>
                        </a:cubicBezTo>
                        <a:cubicBezTo>
                          <a:pt x="4224337" y="2382837"/>
                          <a:pt x="4379913" y="2420938"/>
                          <a:pt x="4514850" y="2466975"/>
                        </a:cubicBezTo>
                        <a:cubicBezTo>
                          <a:pt x="4649787" y="2513012"/>
                          <a:pt x="4768056" y="2523331"/>
                          <a:pt x="4886325" y="2533650"/>
                        </a:cubicBezTo>
                      </a:path>
                    </a:pathLst>
                  </a:cu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/>
                  </a:p>
                </p:txBody>
              </p:sp>
              <p:cxnSp>
                <p:nvCxnSpPr>
                  <p:cNvPr id="26" name="Straight Connector 25"/>
                  <p:cNvCxnSpPr>
                    <a:stCxn id="14" idx="12"/>
                    <a:endCxn id="16" idx="0"/>
                  </p:cNvCxnSpPr>
                  <p:nvPr/>
                </p:nvCxnSpPr>
                <p:spPr>
                  <a:xfrm flipH="1">
                    <a:off x="2590800" y="1200150"/>
                    <a:ext cx="3200402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/>
                  <p:cNvCxnSpPr>
                    <a:stCxn id="14" idx="0"/>
                    <a:endCxn id="16" idx="12"/>
                  </p:cNvCxnSpPr>
                  <p:nvPr/>
                </p:nvCxnSpPr>
                <p:spPr>
                  <a:xfrm flipH="1">
                    <a:off x="2590800" y="4476751"/>
                    <a:ext cx="3200402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3" name="Straight Connector 32"/>
                <p:cNvCxnSpPr/>
                <p:nvPr/>
              </p:nvCxnSpPr>
              <p:spPr>
                <a:xfrm flipH="1">
                  <a:off x="3429002" y="3181350"/>
                  <a:ext cx="167639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 flipH="1">
                  <a:off x="3429001" y="2343150"/>
                  <a:ext cx="1752599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 flipH="1">
                  <a:off x="2743200" y="1733550"/>
                  <a:ext cx="31242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TextBox 48"/>
              <p:cNvSpPr txBox="1"/>
              <p:nvPr/>
            </p:nvSpPr>
            <p:spPr>
              <a:xfrm>
                <a:off x="696179" y="1708012"/>
                <a:ext cx="1949330" cy="512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7  </a:t>
                </a:r>
                <a:r>
                  <a:rPr lang="sr-Cyrl-RS" sz="3200" dirty="0" smtClean="0"/>
                  <a:t>Апликација</a:t>
                </a:r>
                <a:endParaRPr lang="en-US" sz="3200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696177" y="2243738"/>
                <a:ext cx="1782774" cy="512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4  </a:t>
                </a:r>
                <a:r>
                  <a:rPr lang="sr-Cyrl-RS" sz="3200" dirty="0" smtClean="0"/>
                  <a:t>Транспорт</a:t>
                </a:r>
                <a:endParaRPr lang="en-US" sz="3200" dirty="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696177" y="2823613"/>
                <a:ext cx="1673980" cy="512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3  </a:t>
                </a:r>
                <a:r>
                  <a:rPr lang="sr-Cyrl-RS" sz="3200" dirty="0" smtClean="0"/>
                  <a:t>Интернет</a:t>
                </a:r>
                <a:endParaRPr lang="en-US" sz="3200" dirty="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685799" y="3646484"/>
                <a:ext cx="1614365" cy="9449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2/1  </a:t>
                </a:r>
                <a:r>
                  <a:rPr lang="sr-Cyrl-RS" sz="3200" dirty="0" smtClean="0"/>
                  <a:t>Веза</a:t>
                </a:r>
              </a:p>
              <a:p>
                <a:r>
                  <a:rPr lang="sr-Cyrl-RS" sz="3200" dirty="0"/>
                  <a:t>и</a:t>
                </a:r>
                <a:r>
                  <a:rPr lang="sr-Cyrl-RS" sz="3200" dirty="0" smtClean="0"/>
                  <a:t> Физички</a:t>
                </a:r>
                <a:endParaRPr lang="en-US" sz="3200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3401783" y="3513979"/>
                <a:ext cx="1050075" cy="4410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Ethernet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808937" y="3902392"/>
                <a:ext cx="858439" cy="4410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802.11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4103594" y="2876550"/>
                <a:ext cx="337953" cy="4410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IP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3567373" y="2291699"/>
                <a:ext cx="531187" cy="4410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TCP</a:t>
                </a: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4445934" y="2295586"/>
                <a:ext cx="596986" cy="4410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UDP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3649471" y="1804040"/>
                <a:ext cx="688882" cy="4410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HTTP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2861651" y="1804040"/>
                <a:ext cx="737395" cy="4410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SMTP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4414526" y="1804040"/>
                <a:ext cx="536367" cy="4410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RTP</a:t>
                </a: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5081448" y="1804040"/>
                <a:ext cx="583672" cy="4410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DNS</a:t>
                </a: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4705188" y="3513979"/>
                <a:ext cx="433577" cy="4410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3G</a:t>
                </a: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4060438" y="3900160"/>
                <a:ext cx="525570" cy="4410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DSL</a:t>
                </a: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3045722" y="3899473"/>
                <a:ext cx="724082" cy="4410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dirty="0"/>
                  <a:t>Cable</a:t>
                </a:r>
              </a:p>
            </p:txBody>
          </p:sp>
          <p:cxnSp>
            <p:nvCxnSpPr>
              <p:cNvPr id="67" name="Straight Connector 66"/>
              <p:cNvCxnSpPr/>
              <p:nvPr/>
            </p:nvCxnSpPr>
            <p:spPr>
              <a:xfrm flipH="1">
                <a:off x="762000" y="2749719"/>
                <a:ext cx="2667001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>
                <a:off x="762000" y="3432645"/>
                <a:ext cx="2639784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 flipH="1" flipV="1">
                <a:off x="762000" y="2265704"/>
                <a:ext cx="1981200" cy="1246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7322841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47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Јединице података у различитим слојевима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18497"/>
              </p:ext>
            </p:extLst>
          </p:nvPr>
        </p:nvGraphicFramePr>
        <p:xfrm>
          <a:off x="2261497" y="2373555"/>
          <a:ext cx="6000376" cy="2907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8561"/>
                <a:gridCol w="2191815"/>
              </a:tblGrid>
              <a:tr h="479552">
                <a:tc>
                  <a:txBody>
                    <a:bodyPr/>
                    <a:lstStyle/>
                    <a:p>
                      <a:r>
                        <a:rPr lang="sr-Cyrl-RS" sz="2700" b="1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Слој</a:t>
                      </a:r>
                      <a:endParaRPr lang="en-US" sz="27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60960" marT="36576" marB="36576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700" b="1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Јединица</a:t>
                      </a:r>
                      <a:endParaRPr lang="en-US" sz="27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60960" marT="36576" marB="36576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9552">
                <a:tc>
                  <a:txBody>
                    <a:bodyPr/>
                    <a:lstStyle/>
                    <a:p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Апликативни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60960" marT="36576" marB="36576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Порука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60960" marT="36576" marB="36576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9552">
                <a:tc>
                  <a:txBody>
                    <a:bodyPr/>
                    <a:lstStyle/>
                    <a:p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Транспортни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60960" marT="36576" marB="36576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700" b="0" u="none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Сегмент</a:t>
                      </a:r>
                      <a:endParaRPr lang="en-US" sz="2700" b="0" u="none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60960" marT="36576" marB="36576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9552">
                <a:tc>
                  <a:txBody>
                    <a:bodyPr/>
                    <a:lstStyle/>
                    <a:p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Мрежни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60960" marT="36576" marB="36576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700" b="0" u="none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Пакет</a:t>
                      </a:r>
                      <a:endParaRPr lang="en-US" sz="2700" b="0" u="none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60960" marT="36576" marB="36576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9552">
                <a:tc>
                  <a:txBody>
                    <a:bodyPr/>
                    <a:lstStyle/>
                    <a:p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Слој</a:t>
                      </a:r>
                      <a:r>
                        <a:rPr lang="sr-Cyrl-RS" sz="2700" b="0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везе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60960" marT="36576" marB="36576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Оквир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60960" marT="36576" marB="36576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9552">
                <a:tc>
                  <a:txBody>
                    <a:bodyPr/>
                    <a:lstStyle/>
                    <a:p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Физички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60960" marT="36576" marB="36576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Cyrl-RS" sz="27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Бит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60960" marT="36576" marB="36576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80602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A9478-788D-42C7-BC35-88005760C6DD}" type="slidenum">
              <a:rPr lang="en-US" smtClean="0"/>
              <a:t>48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Називи неких уређаја у мрежи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784466" y="4840361"/>
            <a:ext cx="2863790" cy="1120964"/>
            <a:chOff x="3284606" y="2962625"/>
            <a:chExt cx="2505512" cy="980725"/>
          </a:xfrm>
          <a:noFill/>
        </p:grpSpPr>
        <p:grpSp>
          <p:nvGrpSpPr>
            <p:cNvPr id="8" name="Group 7"/>
            <p:cNvGrpSpPr/>
            <p:nvPr/>
          </p:nvGrpSpPr>
          <p:grpSpPr>
            <a:xfrm>
              <a:off x="3463496" y="2965278"/>
              <a:ext cx="1139359" cy="853432"/>
              <a:chOff x="6656365" y="2853520"/>
              <a:chExt cx="1546273" cy="1080500"/>
            </a:xfrm>
            <a:grpFill/>
          </p:grpSpPr>
          <p:grpSp>
            <p:nvGrpSpPr>
              <p:cNvPr id="18" name="Group 17"/>
              <p:cNvGrpSpPr/>
              <p:nvPr/>
            </p:nvGrpSpPr>
            <p:grpSpPr>
              <a:xfrm>
                <a:off x="6656365" y="2853520"/>
                <a:ext cx="1546273" cy="540424"/>
                <a:chOff x="2471168" y="3312731"/>
                <a:chExt cx="1005078" cy="470846"/>
              </a:xfrm>
              <a:grpFill/>
            </p:grpSpPr>
            <p:sp>
              <p:nvSpPr>
                <p:cNvPr id="22" name="Rectangle 21"/>
                <p:cNvSpPr/>
                <p:nvPr/>
              </p:nvSpPr>
              <p:spPr>
                <a:xfrm>
                  <a:off x="2500675" y="3313043"/>
                  <a:ext cx="941070" cy="470534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667" dirty="0"/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471168" y="3312731"/>
                  <a:ext cx="1005078" cy="445535"/>
                </a:xfrm>
                <a:prstGeom prst="rect">
                  <a:avLst/>
                </a:prstGeom>
                <a:grp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sr-Cyrl-RS" sz="2400" dirty="0" smtClean="0"/>
                    <a:t>Мрежни</a:t>
                  </a:r>
                  <a:endParaRPr lang="en-US" sz="2667" dirty="0"/>
                </a:p>
              </p:txBody>
            </p:sp>
          </p:grpSp>
          <p:grpSp>
            <p:nvGrpSpPr>
              <p:cNvPr id="19" name="Group 18"/>
              <p:cNvGrpSpPr/>
              <p:nvPr/>
            </p:nvGrpSpPr>
            <p:grpSpPr>
              <a:xfrm>
                <a:off x="6701762" y="3370829"/>
                <a:ext cx="1447800" cy="563191"/>
                <a:chOff x="2500675" y="3292897"/>
                <a:chExt cx="941070" cy="490681"/>
              </a:xfrm>
              <a:grpFill/>
            </p:grpSpPr>
            <p:sp>
              <p:nvSpPr>
                <p:cNvPr id="20" name="Rectangle 19"/>
                <p:cNvSpPr/>
                <p:nvPr/>
              </p:nvSpPr>
              <p:spPr>
                <a:xfrm>
                  <a:off x="2500675" y="3313043"/>
                  <a:ext cx="941070" cy="470535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667" dirty="0"/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2646350" y="3292897"/>
                  <a:ext cx="654710" cy="485200"/>
                </a:xfrm>
                <a:prstGeom prst="rect">
                  <a:avLst/>
                </a:prstGeom>
                <a:grp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sr-Cyrl-RS" sz="2667" dirty="0" smtClean="0"/>
                    <a:t>Веза</a:t>
                  </a:r>
                  <a:endParaRPr lang="en-US" sz="2667" dirty="0"/>
                </a:p>
              </p:txBody>
            </p:sp>
          </p:grpSp>
        </p:grpSp>
        <p:grpSp>
          <p:nvGrpSpPr>
            <p:cNvPr id="9" name="Group 8"/>
            <p:cNvGrpSpPr/>
            <p:nvPr/>
          </p:nvGrpSpPr>
          <p:grpSpPr>
            <a:xfrm>
              <a:off x="4530298" y="2962625"/>
              <a:ext cx="1139358" cy="862739"/>
              <a:chOff x="6656363" y="2853530"/>
              <a:chExt cx="1546271" cy="1092282"/>
            </a:xfrm>
            <a:grpFill/>
          </p:grpSpPr>
          <p:grpSp>
            <p:nvGrpSpPr>
              <p:cNvPr id="12" name="Group 11"/>
              <p:cNvGrpSpPr/>
              <p:nvPr/>
            </p:nvGrpSpPr>
            <p:grpSpPr>
              <a:xfrm>
                <a:off x="6656363" y="2853530"/>
                <a:ext cx="1546271" cy="543801"/>
                <a:chOff x="2471167" y="3312731"/>
                <a:chExt cx="1005077" cy="473787"/>
              </a:xfrm>
              <a:grpFill/>
            </p:grpSpPr>
            <p:sp>
              <p:nvSpPr>
                <p:cNvPr id="16" name="Rectangle 15"/>
                <p:cNvSpPr/>
                <p:nvPr/>
              </p:nvSpPr>
              <p:spPr>
                <a:xfrm>
                  <a:off x="2503170" y="3315983"/>
                  <a:ext cx="941070" cy="470535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667" dirty="0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2471167" y="3312731"/>
                  <a:ext cx="1005077" cy="445534"/>
                </a:xfrm>
                <a:prstGeom prst="rect">
                  <a:avLst/>
                </a:prstGeom>
                <a:grp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sr-Cyrl-RS" sz="2400" dirty="0" smtClean="0"/>
                    <a:t>Мрежни</a:t>
                  </a:r>
                  <a:endParaRPr lang="en-US" sz="2667" dirty="0"/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6705600" y="3388913"/>
                <a:ext cx="1447800" cy="556899"/>
                <a:chOff x="2503170" y="3308653"/>
                <a:chExt cx="941070" cy="485199"/>
              </a:xfrm>
              <a:grpFill/>
            </p:grpSpPr>
            <p:sp>
              <p:nvSpPr>
                <p:cNvPr id="14" name="Rectangle 13"/>
                <p:cNvSpPr/>
                <p:nvPr/>
              </p:nvSpPr>
              <p:spPr>
                <a:xfrm>
                  <a:off x="2503170" y="3315985"/>
                  <a:ext cx="941070" cy="470535"/>
                </a:xfrm>
                <a:prstGeom prst="rect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667" dirty="0"/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2646355" y="3308653"/>
                  <a:ext cx="654710" cy="485199"/>
                </a:xfrm>
                <a:prstGeom prst="rect">
                  <a:avLst/>
                </a:prstGeom>
                <a:grp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sr-Cyrl-RS" sz="2667" dirty="0" smtClean="0"/>
                    <a:t>Веза</a:t>
                  </a:r>
                  <a:endParaRPr lang="en-US" sz="2667" dirty="0"/>
                </a:p>
              </p:txBody>
            </p:sp>
          </p:grpSp>
        </p:grpSp>
        <p:cxnSp>
          <p:nvCxnSpPr>
            <p:cNvPr id="10" name="Elbow Connector 9"/>
            <p:cNvCxnSpPr/>
            <p:nvPr/>
          </p:nvCxnSpPr>
          <p:spPr>
            <a:xfrm flipH="1">
              <a:off x="3284606" y="3828249"/>
              <a:ext cx="777143" cy="115101"/>
            </a:xfrm>
            <a:prstGeom prst="bentConnector3">
              <a:avLst>
                <a:gd name="adj1" fmla="val -251"/>
              </a:avLst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/>
            <p:cNvCxnSpPr/>
            <p:nvPr/>
          </p:nvCxnSpPr>
          <p:spPr>
            <a:xfrm>
              <a:off x="5012975" y="3818715"/>
              <a:ext cx="777143" cy="115101"/>
            </a:xfrm>
            <a:prstGeom prst="bentConnector3">
              <a:avLst>
                <a:gd name="adj1" fmla="val -251"/>
              </a:avLst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4789673" y="3638673"/>
            <a:ext cx="2863791" cy="650908"/>
            <a:chOff x="3284606" y="3373875"/>
            <a:chExt cx="2505512" cy="569475"/>
          </a:xfrm>
          <a:noFill/>
        </p:grpSpPr>
        <p:grpSp>
          <p:nvGrpSpPr>
            <p:cNvPr id="25" name="Group 24"/>
            <p:cNvGrpSpPr/>
            <p:nvPr/>
          </p:nvGrpSpPr>
          <p:grpSpPr>
            <a:xfrm>
              <a:off x="3496948" y="3373875"/>
              <a:ext cx="1066800" cy="444189"/>
              <a:chOff x="2500676" y="3292897"/>
              <a:chExt cx="941070" cy="489967"/>
            </a:xfrm>
            <a:grpFill/>
          </p:grpSpPr>
          <p:sp>
            <p:nvSpPr>
              <p:cNvPr id="31" name="Rectangle 30"/>
              <p:cNvSpPr/>
              <p:nvPr/>
            </p:nvSpPr>
            <p:spPr>
              <a:xfrm>
                <a:off x="2500676" y="3312329"/>
                <a:ext cx="941070" cy="47053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646351" y="3292897"/>
                <a:ext cx="654710" cy="485199"/>
              </a:xfrm>
              <a:prstGeom prst="rect">
                <a:avLst/>
              </a:prstGeom>
              <a:grp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sr-Cyrl-RS" sz="2667" dirty="0" smtClean="0"/>
                  <a:t>Веза</a:t>
                </a:r>
                <a:endParaRPr lang="en-US" sz="2667" dirty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4566576" y="3385500"/>
              <a:ext cx="1066800" cy="439867"/>
              <a:chOff x="2503170" y="3308654"/>
              <a:chExt cx="941070" cy="485199"/>
            </a:xfrm>
            <a:grpFill/>
          </p:grpSpPr>
          <p:sp>
            <p:nvSpPr>
              <p:cNvPr id="29" name="Rectangle 28"/>
              <p:cNvSpPr/>
              <p:nvPr/>
            </p:nvSpPr>
            <p:spPr>
              <a:xfrm>
                <a:off x="2503170" y="3315985"/>
                <a:ext cx="941070" cy="47053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646355" y="3308654"/>
                <a:ext cx="654710" cy="485199"/>
              </a:xfrm>
              <a:prstGeom prst="rect">
                <a:avLst/>
              </a:prstGeom>
              <a:grp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sr-Cyrl-RS" sz="2667" dirty="0" smtClean="0"/>
                  <a:t>Веза</a:t>
                </a:r>
                <a:endParaRPr lang="en-US" sz="2667" dirty="0"/>
              </a:p>
            </p:txBody>
          </p:sp>
        </p:grpSp>
        <p:cxnSp>
          <p:nvCxnSpPr>
            <p:cNvPr id="27" name="Elbow Connector 26"/>
            <p:cNvCxnSpPr/>
            <p:nvPr/>
          </p:nvCxnSpPr>
          <p:spPr>
            <a:xfrm flipH="1">
              <a:off x="3284606" y="3828249"/>
              <a:ext cx="777143" cy="115101"/>
            </a:xfrm>
            <a:prstGeom prst="bentConnector3">
              <a:avLst>
                <a:gd name="adj1" fmla="val -251"/>
              </a:avLst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lbow Connector 27"/>
            <p:cNvCxnSpPr/>
            <p:nvPr/>
          </p:nvCxnSpPr>
          <p:spPr>
            <a:xfrm>
              <a:off x="5012975" y="3818715"/>
              <a:ext cx="777143" cy="115101"/>
            </a:xfrm>
            <a:prstGeom prst="bentConnector3">
              <a:avLst>
                <a:gd name="adj1" fmla="val -251"/>
              </a:avLst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4786956" y="2554696"/>
            <a:ext cx="2863790" cy="650907"/>
            <a:chOff x="3284606" y="3373876"/>
            <a:chExt cx="2505512" cy="569474"/>
          </a:xfrm>
          <a:noFill/>
        </p:grpSpPr>
        <p:grpSp>
          <p:nvGrpSpPr>
            <p:cNvPr id="34" name="Group 33"/>
            <p:cNvGrpSpPr/>
            <p:nvPr/>
          </p:nvGrpSpPr>
          <p:grpSpPr>
            <a:xfrm>
              <a:off x="3403335" y="3373876"/>
              <a:ext cx="1259688" cy="444841"/>
              <a:chOff x="2418097" y="3292897"/>
              <a:chExt cx="1111225" cy="490686"/>
            </a:xfrm>
            <a:grpFill/>
          </p:grpSpPr>
          <p:sp>
            <p:nvSpPr>
              <p:cNvPr id="40" name="Rectangle 39"/>
              <p:cNvSpPr/>
              <p:nvPr/>
            </p:nvSpPr>
            <p:spPr>
              <a:xfrm>
                <a:off x="2503170" y="3313048"/>
                <a:ext cx="941070" cy="47053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418097" y="3292897"/>
                <a:ext cx="1111225" cy="485199"/>
              </a:xfrm>
              <a:prstGeom prst="rect">
                <a:avLst/>
              </a:prstGeom>
              <a:grp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sr-Cyrl-RS" sz="2667" dirty="0" smtClean="0"/>
                  <a:t>Физички</a:t>
                </a:r>
                <a:endParaRPr lang="en-US" sz="2667" dirty="0"/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4470141" y="3385498"/>
              <a:ext cx="1259688" cy="439866"/>
              <a:chOff x="2418100" y="3308653"/>
              <a:chExt cx="1111225" cy="485198"/>
            </a:xfrm>
            <a:grpFill/>
          </p:grpSpPr>
          <p:sp>
            <p:nvSpPr>
              <p:cNvPr id="38" name="Rectangle 37"/>
              <p:cNvSpPr/>
              <p:nvPr/>
            </p:nvSpPr>
            <p:spPr>
              <a:xfrm>
                <a:off x="2503170" y="3315985"/>
                <a:ext cx="941070" cy="470535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67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418100" y="3308653"/>
                <a:ext cx="1111225" cy="485198"/>
              </a:xfrm>
              <a:prstGeom prst="rect">
                <a:avLst/>
              </a:prstGeom>
              <a:grp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sr-Cyrl-RS" sz="2667" dirty="0" smtClean="0"/>
                  <a:t>Физички</a:t>
                </a:r>
                <a:endParaRPr lang="en-US" sz="2667" dirty="0"/>
              </a:p>
            </p:txBody>
          </p:sp>
        </p:grpSp>
        <p:cxnSp>
          <p:nvCxnSpPr>
            <p:cNvPr id="36" name="Elbow Connector 35"/>
            <p:cNvCxnSpPr/>
            <p:nvPr/>
          </p:nvCxnSpPr>
          <p:spPr>
            <a:xfrm flipH="1">
              <a:off x="3284606" y="3828249"/>
              <a:ext cx="777143" cy="115101"/>
            </a:xfrm>
            <a:prstGeom prst="bentConnector3">
              <a:avLst>
                <a:gd name="adj1" fmla="val -251"/>
              </a:avLst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Elbow Connector 36"/>
            <p:cNvCxnSpPr/>
            <p:nvPr/>
          </p:nvCxnSpPr>
          <p:spPr>
            <a:xfrm>
              <a:off x="5012975" y="3818715"/>
              <a:ext cx="777143" cy="115101"/>
            </a:xfrm>
            <a:prstGeom prst="bentConnector3">
              <a:avLst>
                <a:gd name="adj1" fmla="val -251"/>
              </a:avLst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914401" y="2508647"/>
            <a:ext cx="376231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dirty="0" smtClean="0"/>
              <a:t>Хаб </a:t>
            </a:r>
            <a:r>
              <a:rPr lang="en-US" sz="3200" dirty="0" smtClean="0"/>
              <a:t>(</a:t>
            </a:r>
            <a:r>
              <a:rPr lang="sr-Cyrl-RS" sz="3200" smtClean="0"/>
              <a:t>разводник</a:t>
            </a:r>
            <a:r>
              <a:rPr lang="en-US" sz="3200" smtClean="0"/>
              <a:t>)</a:t>
            </a:r>
            <a:endParaRPr lang="sr-Cyrl-RS" sz="3200" dirty="0" smtClean="0"/>
          </a:p>
          <a:p>
            <a:r>
              <a:rPr lang="sr-Cyrl-RS" sz="2200" dirty="0" smtClean="0"/>
              <a:t>Понавља физички сигнал на све излазе</a:t>
            </a:r>
            <a:endParaRPr lang="sr-Cyrl-RS" sz="2200" dirty="0"/>
          </a:p>
        </p:txBody>
      </p:sp>
      <p:sp>
        <p:nvSpPr>
          <p:cNvPr id="43" name="TextBox 42"/>
          <p:cNvSpPr txBox="1"/>
          <p:nvPr/>
        </p:nvSpPr>
        <p:spPr>
          <a:xfrm>
            <a:off x="927101" y="3626247"/>
            <a:ext cx="368049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3200" dirty="0" smtClean="0"/>
              <a:t>Свич </a:t>
            </a:r>
            <a:r>
              <a:rPr lang="en-US" sz="3200" dirty="0" smtClean="0"/>
              <a:t>(</a:t>
            </a:r>
            <a:r>
              <a:rPr lang="sr-Cyrl-RS" sz="3200" dirty="0" smtClean="0"/>
              <a:t>скретница</a:t>
            </a:r>
            <a:r>
              <a:rPr lang="en-US" sz="3200" dirty="0" smtClean="0"/>
              <a:t>)</a:t>
            </a:r>
            <a:endParaRPr lang="sr-Cyrl-RS" sz="3200" dirty="0" smtClean="0"/>
          </a:p>
          <a:p>
            <a:r>
              <a:rPr lang="sr-Cyrl-RS" sz="2200" dirty="0" smtClean="0"/>
              <a:t>Усмерава пакете само онима</a:t>
            </a:r>
          </a:p>
          <a:p>
            <a:r>
              <a:rPr lang="sr-Cyrl-RS" sz="2200" dirty="0"/>
              <a:t>к</a:t>
            </a:r>
            <a:r>
              <a:rPr lang="sr-Cyrl-RS" sz="2200" dirty="0" smtClean="0"/>
              <a:t>ојима су потребни</a:t>
            </a:r>
          </a:p>
          <a:p>
            <a:endParaRPr lang="en-US" sz="3200" dirty="0"/>
          </a:p>
        </p:txBody>
      </p:sp>
      <p:sp>
        <p:nvSpPr>
          <p:cNvPr id="44" name="TextBox 43"/>
          <p:cNvSpPr txBox="1"/>
          <p:nvPr/>
        </p:nvSpPr>
        <p:spPr>
          <a:xfrm>
            <a:off x="914400" y="4851401"/>
            <a:ext cx="3363037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3200" dirty="0" smtClean="0"/>
              <a:t>Рутер (усмеривач)</a:t>
            </a:r>
            <a:endParaRPr lang="sr-Latn-RS" sz="3200" dirty="0" smtClean="0"/>
          </a:p>
          <a:p>
            <a:r>
              <a:rPr lang="sr-Cyrl-RS" sz="2200" dirty="0" smtClean="0"/>
              <a:t>Усмерава пакете, али </a:t>
            </a:r>
          </a:p>
          <a:p>
            <a:r>
              <a:rPr lang="sr-Cyrl-RS" sz="2200" dirty="0"/>
              <a:t>в</a:t>
            </a:r>
            <a:r>
              <a:rPr lang="sr-Cyrl-RS" sz="2200" dirty="0" smtClean="0"/>
              <a:t>оди рачуна и о добрим </a:t>
            </a:r>
          </a:p>
          <a:p>
            <a:r>
              <a:rPr lang="sr-Cyrl-RS" sz="2200" dirty="0" smtClean="0"/>
              <a:t>путањама</a:t>
            </a:r>
            <a:endParaRPr lang="sr-Latn-RS" sz="2200" dirty="0" smtClean="0"/>
          </a:p>
          <a:p>
            <a:endParaRPr lang="en-US" sz="3200" dirty="0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254" y="1782610"/>
            <a:ext cx="2760509" cy="1823608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403" y="3877210"/>
            <a:ext cx="4121313" cy="84654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90" y="4805137"/>
            <a:ext cx="2204738" cy="146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42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</TotalTime>
  <Words>1804</Words>
  <Application>Microsoft Office PowerPoint</Application>
  <PresentationFormat>Widescreen</PresentationFormat>
  <Paragraphs>487</Paragraphs>
  <Slides>48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Calibri</vt:lpstr>
      <vt:lpstr>Calibri Light</vt:lpstr>
      <vt:lpstr>Office Theme</vt:lpstr>
      <vt:lpstr>Оперативни системи и Рачунарске мреже </vt:lpstr>
      <vt:lpstr>Фокус курса</vt:lpstr>
      <vt:lpstr>Први циљ</vt:lpstr>
      <vt:lpstr>Како је започело ширење…</vt:lpstr>
      <vt:lpstr> </vt:lpstr>
      <vt:lpstr>Други циљ</vt:lpstr>
      <vt:lpstr>Зашто учити теорију рачунарских мрежа?</vt:lpstr>
      <vt:lpstr>Шта нећемо учити?</vt:lpstr>
      <vt:lpstr>Преглед наставних целина</vt:lpstr>
      <vt:lpstr>Преглед наставних целина (2)</vt:lpstr>
      <vt:lpstr>Основе рачунарских мрежа </vt:lpstr>
      <vt:lpstr>Примери употреба</vt:lpstr>
      <vt:lpstr>Комуникација</vt:lpstr>
      <vt:lpstr>Дељење ресурса</vt:lpstr>
      <vt:lpstr>Статистичко мултиплексирање</vt:lpstr>
      <vt:lpstr>Статистичко мултиплексирање (2)</vt:lpstr>
      <vt:lpstr>Статистичко мултиплексирање (3)</vt:lpstr>
      <vt:lpstr>Достављање садржаја (content delivery)</vt:lpstr>
      <vt:lpstr>Достављање садржаја (2)</vt:lpstr>
      <vt:lpstr>Достављање садржаја (3)</vt:lpstr>
      <vt:lpstr>Комуникација међу рачунарима</vt:lpstr>
      <vt:lpstr>Повезивање рачунара са уређајима</vt:lpstr>
      <vt:lpstr>Основе рачунарских мрежа</vt:lpstr>
      <vt:lpstr>Делови мреже</vt:lpstr>
      <vt:lpstr>Делови мреже (2)</vt:lpstr>
      <vt:lpstr>Компоненте мреже</vt:lpstr>
      <vt:lpstr>Типови веза</vt:lpstr>
      <vt:lpstr>Бежичне везе</vt:lpstr>
      <vt:lpstr>Мала мрежа</vt:lpstr>
      <vt:lpstr>PowerPoint Presentation</vt:lpstr>
      <vt:lpstr>Примери мрежа</vt:lpstr>
      <vt:lpstr>Примери мрежа (2)</vt:lpstr>
      <vt:lpstr>Рачунарске мреже према димензији</vt:lpstr>
      <vt:lpstr>Међумреже</vt:lpstr>
      <vt:lpstr>Основи рачунарских мрежа</vt:lpstr>
      <vt:lpstr>Мрежи је потребна модуларност!</vt:lpstr>
      <vt:lpstr>Протоколи и слојеви</vt:lpstr>
      <vt:lpstr>Протоколи и слојеви (2)</vt:lpstr>
      <vt:lpstr>Енкапсулација</vt:lpstr>
      <vt:lpstr>Енкапсулација (2)</vt:lpstr>
      <vt:lpstr>Енкапсулација (3)</vt:lpstr>
      <vt:lpstr>Основе рачунарских мрежа</vt:lpstr>
      <vt:lpstr>Главне дилеме …</vt:lpstr>
      <vt:lpstr>OSI Модел са 7 слојева</vt:lpstr>
      <vt:lpstr>Интернет Референтни Модел</vt:lpstr>
      <vt:lpstr>Интернет Референтни Модел (2)</vt:lpstr>
      <vt:lpstr>Јединице података у различитим слојевима</vt:lpstr>
      <vt:lpstr>Називи неких уређаја у мрежи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aca</dc:creator>
  <cp:lastModifiedBy>aca</cp:lastModifiedBy>
  <cp:revision>484</cp:revision>
  <dcterms:created xsi:type="dcterms:W3CDTF">2016-09-27T14:42:57Z</dcterms:created>
  <dcterms:modified xsi:type="dcterms:W3CDTF">2017-05-03T06:44:04Z</dcterms:modified>
</cp:coreProperties>
</file>