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9" d="100"/>
          <a:sy n="89" d="100"/>
        </p:scale>
        <p:origin x="28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E1A7-3AFF-4637-953C-02039464F9A8}" type="datetimeFigureOut">
              <a:rPr lang="en-US"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0DC3-C4C8-43D9-AFDD-8EA14707362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66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76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91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33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54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72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265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0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3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695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0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306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8148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927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75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076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34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48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.rs/~kartelj/nastava/RGOSRM201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Cyrl-AZ" dirty="0">
                <a:latin typeface="Arial" charset="0"/>
              </a:rPr>
              <a:t>Оперативни системи </a:t>
            </a:r>
            <a:r>
              <a:rPr lang="sr-Latn-RS" dirty="0">
                <a:latin typeface="Arial" charset="0"/>
              </a:rPr>
              <a:t/>
            </a:r>
            <a:br>
              <a:rPr lang="sr-Latn-RS" dirty="0">
                <a:latin typeface="Arial" charset="0"/>
              </a:rPr>
            </a:br>
            <a:r>
              <a:rPr lang="az-Cyrl-AZ" dirty="0">
                <a:latin typeface="Arial" charset="0"/>
              </a:rPr>
              <a:t>и рачунарске мреже </a:t>
            </a:r>
            <a:r>
              <a:rPr lang="sr-Latn-RS">
                <a:latin typeface="Arial" charset="0"/>
              </a:rPr>
              <a:t/>
            </a:r>
            <a:br>
              <a:rPr lang="sr-Latn-RS">
                <a:latin typeface="Arial" charset="0"/>
              </a:rPr>
            </a:br>
            <a:endParaRPr lang="az-Cyrl-AZ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Александар Картељ</a:t>
            </a:r>
            <a:endParaRPr lang="en-US" dirty="0">
              <a:latin typeface="Arial" charset="0"/>
            </a:endParaRPr>
          </a:p>
          <a:p>
            <a:r>
              <a:rPr lang="sr-Latn-RS" dirty="0">
                <a:latin typeface="Arial" charset="0"/>
                <a:hlinkClick r:id="rId2"/>
              </a:rPr>
              <a:t>aleksandar.kartelj@gmail.com</a:t>
            </a:r>
          </a:p>
          <a:p>
            <a:r>
              <a:rPr lang="az-Cyrl-AZ" dirty="0">
                <a:latin typeface="Arial" charset="0"/>
              </a:rPr>
              <a:t>Рачунарска гимназија</a:t>
            </a:r>
            <a:endParaRPr lang="sr-Latn-RS" dirty="0">
              <a:latin typeface="Arial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ОС (оперативни системи)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Основе оперативних система:</a:t>
            </a:r>
            <a:endParaRPr lang="en-US" dirty="0">
              <a:latin typeface="Arial" charset="0"/>
            </a:endParaRPr>
          </a:p>
          <a:p>
            <a:pPr lvl="1"/>
            <a:r>
              <a:rPr lang="az-Cyrl-AZ" dirty="0">
                <a:latin typeface="Arial" charset="0"/>
              </a:rPr>
              <a:t>Кернел, системски позив, драјвер...</a:t>
            </a:r>
          </a:p>
          <a:p>
            <a:r>
              <a:rPr lang="az-Cyrl-AZ" dirty="0">
                <a:latin typeface="Arial" charset="0"/>
              </a:rPr>
              <a:t>Архитектуре оперативних система:</a:t>
            </a:r>
            <a:endParaRPr lang="en-US" dirty="0">
              <a:latin typeface="Arial" charset="0"/>
            </a:endParaRPr>
          </a:p>
          <a:p>
            <a:pPr lvl="1"/>
            <a:r>
              <a:rPr lang="az-Cyrl-AZ" dirty="0">
                <a:latin typeface="Arial" charset="0"/>
              </a:rPr>
              <a:t>Монолитни, слојевити, хибридни...</a:t>
            </a:r>
            <a:endParaRPr lang="en-US" dirty="0">
              <a:latin typeface="Arial" charset="0"/>
            </a:endParaRPr>
          </a:p>
          <a:p>
            <a:r>
              <a:rPr lang="ru-RU" dirty="0">
                <a:latin typeface="Arial" charset="0"/>
              </a:rPr>
              <a:t>Историјат развоја и преглед неких ОС:</a:t>
            </a:r>
            <a:endParaRPr lang="az-Cyrl-AZ" dirty="0">
              <a:latin typeface="Arial" charset="0"/>
            </a:endParaRPr>
          </a:p>
          <a:p>
            <a:pPr lvl="1"/>
            <a:r>
              <a:rPr lang="en-US" dirty="0">
                <a:latin typeface="Arial" charset="0"/>
              </a:rPr>
              <a:t>Unix, GNU/Linux, Windows, Apple OS, Android</a:t>
            </a:r>
          </a:p>
          <a:p>
            <a:r>
              <a:rPr lang="az-Cyrl-AZ">
                <a:latin typeface="Arial" charset="0"/>
              </a:rPr>
              <a:t>Управљање процесима:</a:t>
            </a:r>
            <a:endParaRPr lang="az-Cyrl-AZ" dirty="0">
              <a:latin typeface="Arial" charset="0"/>
            </a:endParaRPr>
          </a:p>
          <a:p>
            <a:pPr lvl="1"/>
            <a:r>
              <a:rPr lang="ru-RU" dirty="0">
                <a:latin typeface="Arial" charset="0"/>
              </a:rPr>
              <a:t>Стања процеса, алгоритми распоређивања времена, вишепроцесорски системи...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23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ОС - наставак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Конкурентност и синхронизација процеса:</a:t>
            </a:r>
          </a:p>
          <a:p>
            <a:pPr lvl="1"/>
            <a:r>
              <a:rPr lang="en-US" dirty="0"/>
              <a:t>Критична секција, Декеров алгоритам, семафори, проблем произвођача и потрошача, монитори...</a:t>
            </a:r>
          </a:p>
          <a:p>
            <a:r>
              <a:rPr lang="en-US" dirty="0"/>
              <a:t>Заглављивање процеса:</a:t>
            </a:r>
          </a:p>
          <a:p>
            <a:pPr lvl="1"/>
            <a:r>
              <a:rPr lang="en-US" dirty="0"/>
              <a:t>Алгоритми спречавања, избегавања и детекције заглављивања.</a:t>
            </a:r>
          </a:p>
          <a:p>
            <a:r>
              <a:rPr lang="en-US" dirty="0"/>
              <a:t>Управљање меморијом:</a:t>
            </a:r>
          </a:p>
          <a:p>
            <a:pPr lvl="1"/>
            <a:r>
              <a:rPr lang="en-US" dirty="0"/>
              <a:t>Партиционисање, страничење и сегментација. </a:t>
            </a:r>
          </a:p>
          <a:p>
            <a:r>
              <a:rPr lang="en-US" dirty="0"/>
              <a:t>Виртуелна меморија:</a:t>
            </a:r>
          </a:p>
          <a:p>
            <a:pPr lvl="1"/>
            <a:r>
              <a:rPr lang="en-US" dirty="0"/>
              <a:t>Пуњење страница, замена и избацивање страница. </a:t>
            </a:r>
          </a:p>
        </p:txBody>
      </p:sp>
    </p:spTree>
    <p:extLst>
      <p:ext uri="{BB962C8B-B14F-4D97-AF65-F5344CB8AC3E}">
        <p14:creationId xmlns:p14="http://schemas.microsoft.com/office/powerpoint/2010/main" val="247920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ОС - наставак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Систем датотека: </a:t>
            </a:r>
          </a:p>
          <a:p>
            <a:pPr lvl="1"/>
            <a:r>
              <a:rPr lang="en-US" dirty="0"/>
              <a:t>Структура и типови датотека, директоријуми, права приступа, имплементација датотека и директоријума, сигурност...</a:t>
            </a:r>
          </a:p>
          <a:p>
            <a:r>
              <a:rPr lang="en-US" dirty="0"/>
              <a:t>Управљање улазно излазним уређајима:</a:t>
            </a:r>
          </a:p>
          <a:p>
            <a:pPr lvl="1"/>
            <a:r>
              <a:rPr lang="en-US" dirty="0"/>
              <a:t>Прекиди, директан приступ меморији DMA, драјвери, баферовање, кеширање, спулер. </a:t>
            </a:r>
          </a:p>
        </p:txBody>
      </p:sp>
    </p:spTree>
    <p:extLst>
      <p:ext uri="{BB962C8B-B14F-4D97-AF65-F5344CB8AC3E}">
        <p14:creationId xmlns:p14="http://schemas.microsoft.com/office/powerpoint/2010/main" val="26439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РМ (рачунарске мреже)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Подела мрежа према величини и технологији преноса</a:t>
            </a:r>
          </a:p>
          <a:p>
            <a:r>
              <a:rPr lang="en-US" dirty="0"/>
              <a:t>Историја Интернета</a:t>
            </a:r>
          </a:p>
          <a:p>
            <a:r>
              <a:rPr lang="en-US" dirty="0"/>
              <a:t>Референтни модели:</a:t>
            </a:r>
          </a:p>
          <a:p>
            <a:pPr lvl="1"/>
            <a:r>
              <a:rPr lang="en-US" dirty="0"/>
              <a:t>ISO/OSI </a:t>
            </a:r>
            <a:r>
              <a:rPr lang="en-US" dirty="0" err="1"/>
              <a:t>I</a:t>
            </a:r>
            <a:r>
              <a:rPr lang="en-US" dirty="0"/>
              <a:t> TCP/IP</a:t>
            </a:r>
          </a:p>
          <a:p>
            <a:r>
              <a:rPr lang="en-US" dirty="0"/>
              <a:t>Слојеви мреже:</a:t>
            </a:r>
          </a:p>
          <a:p>
            <a:pPr lvl="1"/>
            <a:r>
              <a:rPr lang="en-US" dirty="0"/>
              <a:t>Физички слој, слој везе и података, транспортни, слој за рутирање, апликативни слој. </a:t>
            </a:r>
          </a:p>
          <a:p>
            <a:r>
              <a:rPr lang="en-US" dirty="0"/>
              <a:t>Безбедност у РМ:</a:t>
            </a:r>
          </a:p>
          <a:p>
            <a:pPr lvl="1"/>
            <a:r>
              <a:rPr lang="en-US" dirty="0"/>
              <a:t>Напади, одбране, аутентификација, криптографија и криптонализа. </a:t>
            </a:r>
          </a:p>
        </p:txBody>
      </p:sp>
    </p:spTree>
    <p:extLst>
      <p:ext uri="{BB962C8B-B14F-4D97-AF65-F5344CB8AC3E}">
        <p14:creationId xmlns:p14="http://schemas.microsoft.com/office/powerpoint/2010/main" val="256070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Оцењује се...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Присуство и активност</a:t>
            </a:r>
            <a:endParaRPr lang="en-US" dirty="0">
              <a:latin typeface="Arial" charset="0"/>
            </a:endParaRPr>
          </a:p>
          <a:p>
            <a:r>
              <a:rPr lang="az-Cyrl-AZ" dirty="0">
                <a:latin typeface="Arial" charset="0"/>
              </a:rPr>
              <a:t>Контролне вежбе</a:t>
            </a:r>
          </a:p>
          <a:p>
            <a:r>
              <a:rPr lang="az-Cyrl-AZ">
                <a:latin typeface="Arial" charset="0"/>
              </a:rPr>
              <a:t>Писмени задаци</a:t>
            </a:r>
            <a:endParaRPr lang="en-US" dirty="0">
              <a:latin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76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Материјали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>
                <a:latin typeface="Arial" charset="0"/>
              </a:rPr>
              <a:t>Слајдови ће бити доступни на: </a:t>
            </a:r>
            <a:r>
              <a:rPr lang="en-US" dirty="0">
                <a:latin typeface="Arial" charset="0"/>
                <a:hlinkClick r:id="rId3"/>
              </a:rPr>
              <a:t>http://www.math.rs/~kartelj/nastava/RGOSRM2016</a:t>
            </a:r>
          </a:p>
          <a:p>
            <a:endParaRPr lang="ru-RU" dirty="0">
              <a:latin typeface="Arial" charset="0"/>
            </a:endParaRPr>
          </a:p>
          <a:p>
            <a:r>
              <a:rPr lang="ru-RU" dirty="0">
                <a:latin typeface="Arial" charset="0"/>
              </a:rPr>
              <a:t>Књига није неопходна: </a:t>
            </a:r>
          </a:p>
          <a:p>
            <a:pPr marL="0" indent="0">
              <a:buNone/>
            </a:pPr>
            <a:r>
              <a:rPr lang="ru-RU" b="1" dirty="0">
                <a:latin typeface="Arial" charset="0"/>
              </a:rPr>
              <a:t>Оперативни Системи, Мирослав Марић, 2015</a:t>
            </a:r>
          </a:p>
          <a:p>
            <a:pPr marL="0" indent="0">
              <a:buNone/>
            </a:pPr>
            <a:r>
              <a:rPr lang="ru-RU" b="1" dirty="0">
                <a:latin typeface="Arial" charset="0"/>
              </a:rPr>
              <a:t>Издавач: Математички факултет, Универзитет у Београду</a:t>
            </a:r>
          </a:p>
          <a:p>
            <a:pPr marL="0" indent="0">
              <a:buNone/>
            </a:pPr>
            <a:r>
              <a:rPr lang="en-US" b="1" dirty="0">
                <a:latin typeface="Arial" charset="0"/>
              </a:rPr>
              <a:t>ISBN: 978-86-7589-101-7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998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ar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Widescreen</PresentationFormat>
  <Paragraphs>53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</vt:lpstr>
      <vt:lpstr>Оперативни системи  и рачунарске мреже  </vt:lpstr>
      <vt:lpstr>Наставне теме ОС (оперативни системи)</vt:lpstr>
      <vt:lpstr>Наставне теме ОС - наставак</vt:lpstr>
      <vt:lpstr>Наставне теме ОС - наставак</vt:lpstr>
      <vt:lpstr>Наставне теме РМ (рачунарске мреже)</vt:lpstr>
      <vt:lpstr>Оцењује се...</vt:lpstr>
      <vt:lpstr>Материјали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Оперативни системи  и рачунарске мреже  2016/2017 </dc:title>
  <dc:creator/>
  <cp:lastModifiedBy/>
  <cp:revision>2</cp:revision>
  <dcterms:created xsi:type="dcterms:W3CDTF">2012-08-15T23:12:28Z</dcterms:created>
  <dcterms:modified xsi:type="dcterms:W3CDTF">2016-11-16T07:41:30Z</dcterms:modified>
</cp:coreProperties>
</file>