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31" r:id="rId1"/>
  </p:sldMasterIdLst>
  <p:notesMasterIdLst>
    <p:notesMasterId r:id="rId58"/>
  </p:notesMasterIdLst>
  <p:sldIdLst>
    <p:sldId id="307" r:id="rId2"/>
    <p:sldId id="257" r:id="rId3"/>
    <p:sldId id="273" r:id="rId4"/>
    <p:sldId id="340" r:id="rId5"/>
    <p:sldId id="274" r:id="rId6"/>
    <p:sldId id="309" r:id="rId7"/>
    <p:sldId id="310" r:id="rId8"/>
    <p:sldId id="275" r:id="rId9"/>
    <p:sldId id="276" r:id="rId10"/>
    <p:sldId id="312" r:id="rId11"/>
    <p:sldId id="313" r:id="rId12"/>
    <p:sldId id="315" r:id="rId13"/>
    <p:sldId id="314" r:id="rId14"/>
    <p:sldId id="281" r:id="rId15"/>
    <p:sldId id="282" r:id="rId16"/>
    <p:sldId id="302" r:id="rId17"/>
    <p:sldId id="299" r:id="rId18"/>
    <p:sldId id="300" r:id="rId19"/>
    <p:sldId id="301" r:id="rId20"/>
    <p:sldId id="321" r:id="rId21"/>
    <p:sldId id="322" r:id="rId22"/>
    <p:sldId id="323" r:id="rId23"/>
    <p:sldId id="325" r:id="rId24"/>
    <p:sldId id="333" r:id="rId25"/>
    <p:sldId id="324" r:id="rId26"/>
    <p:sldId id="319" r:id="rId27"/>
    <p:sldId id="304" r:id="rId28"/>
    <p:sldId id="337" r:id="rId29"/>
    <p:sldId id="335" r:id="rId30"/>
    <p:sldId id="329" r:id="rId31"/>
    <p:sldId id="339" r:id="rId32"/>
    <p:sldId id="342" r:id="rId33"/>
    <p:sldId id="343" r:id="rId34"/>
    <p:sldId id="344" r:id="rId35"/>
    <p:sldId id="345" r:id="rId36"/>
    <p:sldId id="346" r:id="rId37"/>
    <p:sldId id="347" r:id="rId38"/>
    <p:sldId id="348" r:id="rId39"/>
    <p:sldId id="349" r:id="rId40"/>
    <p:sldId id="350" r:id="rId41"/>
    <p:sldId id="351" r:id="rId42"/>
    <p:sldId id="353" r:id="rId43"/>
    <p:sldId id="354" r:id="rId44"/>
    <p:sldId id="355" r:id="rId45"/>
    <p:sldId id="356" r:id="rId46"/>
    <p:sldId id="357" r:id="rId47"/>
    <p:sldId id="358" r:id="rId48"/>
    <p:sldId id="359" r:id="rId49"/>
    <p:sldId id="362" r:id="rId50"/>
    <p:sldId id="363" r:id="rId51"/>
    <p:sldId id="364" r:id="rId52"/>
    <p:sldId id="367" r:id="rId53"/>
    <p:sldId id="368" r:id="rId54"/>
    <p:sldId id="369" r:id="rId55"/>
    <p:sldId id="370" r:id="rId56"/>
    <p:sldId id="379" r:id="rId5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9"/>
      <p:bold r:id="rId60"/>
      <p:italic r:id="rId61"/>
      <p:boldItalic r:id="rId62"/>
    </p:embeddedFont>
    <p:embeddedFont>
      <p:font typeface="Garamond" panose="02020404030301010803" pitchFamily="18" charset="0"/>
      <p:regular r:id="rId63"/>
      <p:bold r:id="rId64"/>
      <p:italic r:id="rId65"/>
    </p:embeddedFont>
    <p:embeddedFont>
      <p:font typeface="Monotype Sorts" panose="020B0604020202020204"/>
      <p:regular r:id="rId66"/>
    </p:embeddedFont>
    <p:embeddedFont>
      <p:font typeface="YUTms" panose="020B0604020202020204"/>
      <p:regular r:id="rId67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99"/>
    <a:srgbClr val="006600"/>
    <a:srgbClr val="99FFCC"/>
    <a:srgbClr val="CC3300"/>
    <a:srgbClr val="993366"/>
    <a:srgbClr val="66FFFF"/>
    <a:srgbClr val="FFCCFF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1" autoAdjust="0"/>
    <p:restoredTop sz="88080" autoAdjust="0"/>
  </p:normalViewPr>
  <p:slideViewPr>
    <p:cSldViewPr>
      <p:cViewPr varScale="1">
        <p:scale>
          <a:sx n="75" d="100"/>
          <a:sy n="75" d="100"/>
        </p:scale>
        <p:origin x="1666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5.fntdata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66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6.fntdata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.fntdata"/><Relationship Id="rId67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4.fntdata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5845-7CE3-4496-9D78-CD5EAB54107F}" type="datetimeFigureOut">
              <a:rPr lang="sr-Latn-RS" smtClean="0"/>
              <a:t>14.2.2019.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089C73-383C-423C-A94F-DC846659E37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095231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en-US" altLang="en-US" sz="2400" dirty="0">
                <a:latin typeface="Garamond" panose="02020404030301010803" pitchFamily="18" charset="0"/>
              </a:rPr>
              <a:t>(*)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и данас се користи у том домену</a:t>
            </a:r>
            <a:endParaRPr kumimoji="1" lang="sr-Latn-CS" altLang="en-US" sz="2400" dirty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en-US" altLang="en-US" sz="2400" dirty="0">
                <a:latin typeface="Garamond" panose="02020404030301010803" pitchFamily="18" charset="0"/>
              </a:rPr>
              <a:t>(**)</a:t>
            </a:r>
            <a:r>
              <a:rPr kumimoji="1" lang="en-US" altLang="en-US" sz="2400" baseline="0" dirty="0">
                <a:latin typeface="Garamond" panose="02020404030301010803" pitchFamily="18" charset="0"/>
              </a:rPr>
              <a:t>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садржи 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JavaBeans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, унутрашње класе, </a:t>
            </a:r>
            <a:r>
              <a:rPr kumimoji="1" lang="en-US" altLang="en-US" sz="2400" dirty="0">
                <a:latin typeface="Garamond" panose="02020404030301010803" pitchFamily="18" charset="0"/>
              </a:rPr>
              <a:t>JDBC, RMI,</a:t>
            </a:r>
            <a:endParaRPr kumimoji="1" lang="sr-Cyrl-RS" altLang="en-US" sz="2400" dirty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Cyrl-RS" altLang="en-US" sz="2400" dirty="0">
                <a:latin typeface="Garamond" panose="02020404030301010803" pitchFamily="18" charset="0"/>
              </a:rPr>
              <a:t>          </a:t>
            </a:r>
            <a:r>
              <a:rPr kumimoji="1" lang="en-US" altLang="en-US" sz="2400" dirty="0">
                <a:latin typeface="Garamond" panose="02020404030301010803" pitchFamily="18" charset="0"/>
              </a:rPr>
              <a:t>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рефлексију, а прерађен је и </a:t>
            </a:r>
            <a:r>
              <a:rPr kumimoji="1" lang="en-US" altLang="en-US" sz="2400" dirty="0">
                <a:latin typeface="Garamond" panose="02020404030301010803" pitchFamily="18" charset="0"/>
              </a:rPr>
              <a:t>AWT</a:t>
            </a:r>
            <a:endParaRPr kumimoji="1" lang="sr-Latn-CS" altLang="en-US" sz="2400" dirty="0">
              <a:latin typeface="Garamond" panose="02020404030301010803" pitchFamily="18" charset="0"/>
            </a:endParaRPr>
          </a:p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89C73-383C-423C-A94F-DC846659E374}" type="slidenum">
              <a:rPr lang="sr-Latn-RS" smtClean="0"/>
              <a:t>3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201384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en-US" altLang="en-US" sz="2400" dirty="0">
                <a:latin typeface="Garamond" panose="02020404030301010803" pitchFamily="18" charset="0"/>
              </a:rPr>
              <a:t>(*)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и данас се користи у том домену</a:t>
            </a:r>
            <a:endParaRPr kumimoji="1" lang="sr-Latn-CS" altLang="en-US" sz="2400" dirty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en-US" altLang="en-US" sz="2400" dirty="0">
                <a:latin typeface="Garamond" panose="02020404030301010803" pitchFamily="18" charset="0"/>
              </a:rPr>
              <a:t>(**)</a:t>
            </a:r>
            <a:r>
              <a:rPr kumimoji="1" lang="en-US" altLang="en-US" sz="2400" baseline="0" dirty="0">
                <a:latin typeface="Garamond" panose="02020404030301010803" pitchFamily="18" charset="0"/>
              </a:rPr>
              <a:t>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садржи 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JavaBeans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, унутрашње класе, </a:t>
            </a:r>
            <a:r>
              <a:rPr kumimoji="1" lang="en-US" altLang="en-US" sz="2400" dirty="0">
                <a:latin typeface="Garamond" panose="02020404030301010803" pitchFamily="18" charset="0"/>
              </a:rPr>
              <a:t>JDBC, RMI,</a:t>
            </a:r>
            <a:endParaRPr kumimoji="1" lang="sr-Cyrl-RS" altLang="en-US" sz="2400" dirty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Cyrl-RS" altLang="en-US" sz="2400" dirty="0">
                <a:latin typeface="Garamond" panose="02020404030301010803" pitchFamily="18" charset="0"/>
              </a:rPr>
              <a:t>          </a:t>
            </a:r>
            <a:r>
              <a:rPr kumimoji="1" lang="en-US" altLang="en-US" sz="2400" dirty="0">
                <a:latin typeface="Garamond" panose="02020404030301010803" pitchFamily="18" charset="0"/>
              </a:rPr>
              <a:t>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рефлексију, а прерађен је и </a:t>
            </a:r>
            <a:r>
              <a:rPr kumimoji="1" lang="en-US" altLang="en-US" sz="2400" dirty="0">
                <a:latin typeface="Garamond" panose="02020404030301010803" pitchFamily="18" charset="0"/>
              </a:rPr>
              <a:t>AWT</a:t>
            </a:r>
            <a:endParaRPr kumimoji="1" lang="sr-Latn-CS" altLang="en-US" sz="2400" dirty="0">
              <a:latin typeface="Garamond" panose="02020404030301010803" pitchFamily="18" charset="0"/>
            </a:endParaRPr>
          </a:p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89C73-383C-423C-A94F-DC846659E374}" type="slidenum">
              <a:rPr lang="sr-Latn-RS" smtClean="0"/>
              <a:t>4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3573300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lang="en-US" dirty="0"/>
              <a:t>(*)</a:t>
            </a:r>
            <a:r>
              <a:rPr lang="en-US" baseline="0" dirty="0"/>
              <a:t> 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 (кодно име </a:t>
            </a:r>
            <a:r>
              <a:rPr kumimoji="1" lang="en-US" altLang="en-US" sz="1200" dirty="0">
                <a:latin typeface="Garamond" panose="02020404030301010803" pitchFamily="18" charset="0"/>
              </a:rPr>
              <a:t>Playground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)</a:t>
            </a:r>
            <a:r>
              <a:rPr kumimoji="1" lang="en-US" altLang="en-US" sz="1200" baseline="0" dirty="0">
                <a:latin typeface="Garamond" panose="02020404030301010803" pitchFamily="18" charset="0"/>
              </a:rPr>
              <a:t> 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Стандардна Едиција 1.2 (за разлику од </a:t>
            </a:r>
            <a:r>
              <a:rPr kumimoji="1" lang="sr-Latn-CS" altLang="en-US" sz="1200" dirty="0">
                <a:latin typeface="Garamond" panose="02020404030301010803" pitchFamily="18" charset="0"/>
              </a:rPr>
              <a:t>J2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Е</a:t>
            </a:r>
            <a:r>
              <a:rPr kumimoji="1" lang="en-US" altLang="en-US" sz="1200" dirty="0">
                <a:latin typeface="Garamond" panose="02020404030301010803" pitchFamily="18" charset="0"/>
              </a:rPr>
              <a:t>E 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и Ј2МЕ). 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Cyrl-RS" altLang="en-US" sz="1200" dirty="0">
                <a:latin typeface="Garamond" panose="02020404030301010803" pitchFamily="18" charset="0"/>
              </a:rPr>
              <a:t>         обим је утростручен - садржи </a:t>
            </a:r>
            <a:r>
              <a:rPr kumimoji="1" lang="en-US" altLang="en-US" sz="1200" dirty="0">
                <a:latin typeface="Garamond" panose="02020404030301010803" pitchFamily="18" charset="0"/>
              </a:rPr>
              <a:t>Swing, JIT 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преводилац за </a:t>
            </a:r>
            <a:r>
              <a:rPr kumimoji="1" lang="en-US" altLang="en-US" sz="1200" dirty="0">
                <a:latin typeface="Garamond" panose="02020404030301010803" pitchFamily="18" charset="0"/>
              </a:rPr>
              <a:t>JVM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,</a:t>
            </a:r>
            <a:r>
              <a:rPr kumimoji="1" lang="en-US" altLang="en-US" sz="1200" dirty="0">
                <a:latin typeface="Garamond" panose="02020404030301010803" pitchFamily="18" charset="0"/>
              </a:rPr>
              <a:t> </a:t>
            </a:r>
            <a:endParaRPr kumimoji="1" lang="sr-Cyrl-RS" altLang="en-US" sz="1200" dirty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Cyrl-RS" altLang="en-US" sz="1200" dirty="0">
                <a:latin typeface="Garamond" panose="02020404030301010803" pitchFamily="18" charset="0"/>
              </a:rPr>
              <a:t>         </a:t>
            </a:r>
            <a:r>
              <a:rPr kumimoji="1" lang="en-US" altLang="en-US" sz="1200" dirty="0">
                <a:latin typeface="Garamond" panose="02020404030301010803" pitchFamily="18" charset="0"/>
              </a:rPr>
              <a:t>Java IDL 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за </a:t>
            </a:r>
            <a:r>
              <a:rPr kumimoji="1" lang="en-US" altLang="en-US" sz="1200" dirty="0">
                <a:latin typeface="Garamond" panose="02020404030301010803" pitchFamily="18" charset="0"/>
              </a:rPr>
              <a:t>CORBA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 и</a:t>
            </a:r>
            <a:r>
              <a:rPr kumimoji="1" lang="en-US" altLang="en-US" sz="1200" dirty="0">
                <a:latin typeface="Garamond" panose="02020404030301010803" pitchFamily="18" charset="0"/>
              </a:rPr>
              <a:t> 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колекције.   </a:t>
            </a:r>
            <a:endParaRPr kumimoji="1" lang="sr-Latn-CS" altLang="en-US" sz="1200" dirty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lang="en-US" dirty="0"/>
              <a:t>(**)</a:t>
            </a:r>
            <a:r>
              <a:rPr lang="en-US" baseline="0" dirty="0"/>
              <a:t> 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(кодно име </a:t>
            </a:r>
            <a:r>
              <a:rPr kumimoji="1" lang="en-US" altLang="en-US" sz="1200" dirty="0">
                <a:latin typeface="Garamond" panose="02020404030301010803" pitchFamily="18" charset="0"/>
              </a:rPr>
              <a:t>Kestrel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)</a:t>
            </a:r>
            <a:r>
              <a:rPr kumimoji="1" lang="en-US" altLang="en-US" sz="1200" dirty="0">
                <a:latin typeface="Garamond" panose="02020404030301010803" pitchFamily="18" charset="0"/>
              </a:rPr>
              <a:t> 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садржи подршку </a:t>
            </a:r>
            <a:r>
              <a:rPr kumimoji="1" lang="en-US" altLang="en-US" sz="1200" dirty="0">
                <a:latin typeface="Garamond" panose="02020404030301010803" pitchFamily="18" charset="0"/>
              </a:rPr>
              <a:t>RMI 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за </a:t>
            </a:r>
            <a:r>
              <a:rPr kumimoji="1" lang="sr-Latn-RS" altLang="en-US" sz="1200" dirty="0">
                <a:latin typeface="Garamond" panose="02020404030301010803" pitchFamily="18" charset="0"/>
              </a:rPr>
              <a:t>CORBA, JavaSound, JNDI, JPDA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 и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Cyrl-RS" altLang="en-US" sz="1200" dirty="0">
                <a:latin typeface="Garamond" panose="02020404030301010803" pitchFamily="18" charset="0"/>
              </a:rPr>
              <a:t>        синтетичке класе-заступнике</a:t>
            </a:r>
            <a:r>
              <a:rPr kumimoji="1" lang="sr-Latn-CS" altLang="en-US" sz="1200" dirty="0">
                <a:latin typeface="Garamond" panose="02020404030301010803" pitchFamily="18" charset="0"/>
              </a:rPr>
              <a:t>.</a:t>
            </a:r>
            <a:endParaRPr kumimoji="1" lang="en-US" altLang="en-US" sz="1200" dirty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en-US" altLang="en-US" sz="1200" dirty="0">
                <a:latin typeface="Garamond" panose="02020404030301010803" pitchFamily="18" charset="0"/>
              </a:rPr>
              <a:t>(***)</a:t>
            </a:r>
            <a:r>
              <a:rPr kumimoji="1" lang="en-US" altLang="en-US" sz="1200" baseline="0" dirty="0">
                <a:latin typeface="Garamond" panose="02020404030301010803" pitchFamily="18" charset="0"/>
              </a:rPr>
              <a:t> 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(кодно име </a:t>
            </a:r>
            <a:r>
              <a:rPr kumimoji="1" lang="en-US" altLang="en-US" sz="1200" dirty="0">
                <a:latin typeface="Garamond" panose="02020404030301010803" pitchFamily="18" charset="0"/>
              </a:rPr>
              <a:t>Merlin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) 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Cyrl-RS" altLang="en-US" sz="1200" dirty="0">
                <a:latin typeface="Garamond" panose="02020404030301010803" pitchFamily="18" charset="0"/>
              </a:rPr>
              <a:t>         садржи </a:t>
            </a:r>
            <a:r>
              <a:rPr kumimoji="1" lang="en-US" altLang="en-US" sz="1200" dirty="0">
                <a:latin typeface="Garamond" panose="02020404030301010803" pitchFamily="18" charset="0"/>
              </a:rPr>
              <a:t>assert, 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уланчавање изузетака, подршку за </a:t>
            </a:r>
            <a:r>
              <a:rPr kumimoji="1" lang="en-US" altLang="en-US" sz="1200" dirty="0">
                <a:latin typeface="Garamond" panose="02020404030301010803" pitchFamily="18" charset="0"/>
              </a:rPr>
              <a:t>IPv6, NIO</a:t>
            </a:r>
            <a:r>
              <a:rPr kumimoji="1" lang="sr-Latn-RS" altLang="en-US" sz="1200" dirty="0">
                <a:latin typeface="Garamond" panose="02020404030301010803" pitchFamily="18" charset="0"/>
              </a:rPr>
              <a:t>,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Latn-RS" altLang="en-US" sz="1200" dirty="0">
                <a:latin typeface="Garamond" panose="02020404030301010803" pitchFamily="18" charset="0"/>
              </a:rPr>
              <a:t>         logging API, image I/O API, XML 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и </a:t>
            </a:r>
            <a:r>
              <a:rPr kumimoji="1" lang="en-US" altLang="en-US" sz="1200" dirty="0">
                <a:latin typeface="Garamond" panose="02020404030301010803" pitchFamily="18" charset="0"/>
              </a:rPr>
              <a:t>XSLT 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процесор тј. </a:t>
            </a:r>
            <a:r>
              <a:rPr kumimoji="1" lang="en-US" altLang="en-US" sz="1200" dirty="0">
                <a:latin typeface="Garamond" panose="02020404030301010803" pitchFamily="18" charset="0"/>
              </a:rPr>
              <a:t>JAXP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,</a:t>
            </a:r>
            <a:endParaRPr kumimoji="1" lang="en-US" altLang="en-US" sz="1200" dirty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Cyrl-RS" altLang="en-US" sz="1200" dirty="0">
                <a:latin typeface="Garamond" panose="02020404030301010803" pitchFamily="18" charset="0"/>
              </a:rPr>
              <a:t> </a:t>
            </a:r>
            <a:r>
              <a:rPr kumimoji="1" lang="en-US" altLang="en-US" sz="1200" dirty="0">
                <a:latin typeface="Garamond" panose="02020404030301010803" pitchFamily="18" charset="0"/>
              </a:rPr>
              <a:t>        JCE</a:t>
            </a:r>
            <a:r>
              <a:rPr kumimoji="1" lang="sr-Latn-RS" altLang="en-US" sz="1200" dirty="0">
                <a:latin typeface="Garamond" panose="02020404030301010803" pitchFamily="18" charset="0"/>
              </a:rPr>
              <a:t> 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криптографију</a:t>
            </a:r>
            <a:r>
              <a:rPr kumimoji="1" lang="en-US" altLang="en-US" sz="1200" dirty="0">
                <a:latin typeface="Garamond" panose="02020404030301010803" pitchFamily="18" charset="0"/>
              </a:rPr>
              <a:t> 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и </a:t>
            </a:r>
            <a:r>
              <a:rPr kumimoji="1" lang="en-US" altLang="en-US" sz="1200" dirty="0">
                <a:latin typeface="Garamond" panose="02020404030301010803" pitchFamily="18" charset="0"/>
              </a:rPr>
              <a:t>Java Web Start</a:t>
            </a:r>
            <a:r>
              <a:rPr kumimoji="1" lang="sr-Latn-CS" altLang="en-US" sz="1200" dirty="0">
                <a:latin typeface="Garamond" panose="02020404030301010803" pitchFamily="18" charset="0"/>
              </a:rPr>
              <a:t>.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endParaRPr kumimoji="1" lang="sr-Latn-CS" altLang="en-US" sz="1200" dirty="0">
              <a:latin typeface="Garamond" panose="02020404030301010803" pitchFamily="18" charset="0"/>
            </a:endParaRPr>
          </a:p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89C73-383C-423C-A94F-DC846659E374}" type="slidenum">
              <a:rPr lang="sr-Latn-RS" smtClean="0"/>
              <a:t>5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819831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en-US" altLang="en-US" sz="1200" dirty="0">
                <a:latin typeface="Garamond" panose="02020404030301010803" pitchFamily="18" charset="0"/>
              </a:rPr>
              <a:t>(*)</a:t>
            </a:r>
            <a:r>
              <a:rPr kumimoji="1" lang="en-US" altLang="en-US" sz="1200" baseline="0" dirty="0">
                <a:latin typeface="Garamond" panose="02020404030301010803" pitchFamily="18" charset="0"/>
              </a:rPr>
              <a:t> </a:t>
            </a:r>
            <a:r>
              <a:rPr kumimoji="1" lang="en-US" altLang="en-US" sz="1200" dirty="0">
                <a:latin typeface="Garamond" panose="02020404030301010803" pitchFamily="18" charset="0"/>
              </a:rPr>
              <a:t>(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кодно име </a:t>
            </a:r>
            <a:r>
              <a:rPr kumimoji="1" lang="en-US" altLang="en-US" sz="1200" dirty="0">
                <a:latin typeface="Garamond" panose="02020404030301010803" pitchFamily="18" charset="0"/>
              </a:rPr>
              <a:t>Tiger), 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иницијално означена бројем 1.5, што и надаље представља интерну ознаку ове верзије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Cyrl-RS" altLang="en-US" sz="1200" dirty="0">
                <a:latin typeface="Garamond" panose="02020404030301010803" pitchFamily="18" charset="0"/>
              </a:rPr>
              <a:t>        садржи генеричке типове, сигурност типова за колекције,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Cyrl-RS" altLang="en-US" sz="1200" dirty="0">
                <a:latin typeface="Garamond" panose="02020404030301010803" pitchFamily="18" charset="0"/>
              </a:rPr>
              <a:t>        анотације, аутоматско паковање/распакивање типа,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Cyrl-RS" altLang="en-US" sz="1200" dirty="0">
                <a:latin typeface="Garamond" panose="02020404030301010803" pitchFamily="18" charset="0"/>
              </a:rPr>
              <a:t>        енумерисане типове, променљиве аргументе, колекцијски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Cyrl-RS" altLang="en-US" sz="1200" dirty="0">
                <a:latin typeface="Garamond" panose="02020404030301010803" pitchFamily="18" charset="0"/>
              </a:rPr>
              <a:t>        </a:t>
            </a:r>
            <a:r>
              <a:rPr kumimoji="1" lang="en-US" altLang="en-US" sz="1200" dirty="0">
                <a:latin typeface="Garamond" panose="02020404030301010803" pitchFamily="18" charset="0"/>
              </a:rPr>
              <a:t>for 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циклус, статички увоз, аутомат</a:t>
            </a:r>
            <a:r>
              <a:rPr kumimoji="1" lang="en-US" altLang="en-US" sz="1200" dirty="0">
                <a:latin typeface="Garamond" panose="02020404030301010803" pitchFamily="18" charset="0"/>
              </a:rPr>
              <a:t>s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ку подршку за </a:t>
            </a:r>
            <a:r>
              <a:rPr kumimoji="1" lang="en-US" altLang="en-US" sz="1200" dirty="0">
                <a:latin typeface="Garamond" panose="02020404030301010803" pitchFamily="18" charset="0"/>
              </a:rPr>
              <a:t>RMI, 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en-US" altLang="en-US" sz="1200" dirty="0">
                <a:latin typeface="Garamond" panose="02020404030301010803" pitchFamily="18" charset="0"/>
              </a:rPr>
              <a:t>        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подршку за паралено програмирање, класу за парсирање улаза</a:t>
            </a:r>
            <a:r>
              <a:rPr kumimoji="1" lang="sr-Latn-CS" altLang="en-US" sz="1200" dirty="0">
                <a:latin typeface="Garamond" panose="02020404030301010803" pitchFamily="18" charset="0"/>
              </a:rPr>
              <a:t>.</a:t>
            </a:r>
            <a:endParaRPr kumimoji="1" lang="en-US" altLang="en-US" sz="1200" dirty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en-US" altLang="en-US" sz="1200" dirty="0">
                <a:latin typeface="Garamond" panose="02020404030301010803" pitchFamily="18" charset="0"/>
              </a:rPr>
              <a:t>(**) (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кодно име </a:t>
            </a:r>
            <a:r>
              <a:rPr kumimoji="1" lang="en-US" altLang="en-US" sz="1200" dirty="0">
                <a:latin typeface="Garamond" panose="02020404030301010803" pitchFamily="18" charset="0"/>
              </a:rPr>
              <a:t>Mustang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), интерна ознака 1.6.0. 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Cyrl-RS" altLang="en-US" sz="1200" dirty="0">
                <a:latin typeface="Garamond" panose="02020404030301010803" pitchFamily="18" charset="0"/>
              </a:rPr>
              <a:t>         убрзане перформансе језгра и </a:t>
            </a:r>
            <a:r>
              <a:rPr kumimoji="1" lang="en-US" altLang="en-US" sz="1200" dirty="0">
                <a:latin typeface="Garamond" panose="02020404030301010803" pitchFamily="18" charset="0"/>
              </a:rPr>
              <a:t>Swing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-а, побољшани веб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Cyrl-RS" altLang="en-US" sz="1200" dirty="0">
                <a:latin typeface="Garamond" panose="02020404030301010803" pitchFamily="18" charset="0"/>
              </a:rPr>
              <a:t>         сервиси коришћењем </a:t>
            </a:r>
            <a:r>
              <a:rPr kumimoji="1" lang="en-US" altLang="en-US" sz="1200" dirty="0">
                <a:latin typeface="Garamond" panose="02020404030301010803" pitchFamily="18" charset="0"/>
              </a:rPr>
              <a:t>JAX-WS, 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подршка за </a:t>
            </a:r>
            <a:r>
              <a:rPr kumimoji="1" lang="en-US" altLang="en-US" sz="1200" dirty="0">
                <a:latin typeface="Garamond" panose="02020404030301010803" pitchFamily="18" charset="0"/>
              </a:rPr>
              <a:t>JDBC 4.0,</a:t>
            </a:r>
            <a:r>
              <a:rPr kumimoji="1" lang="sr-Latn-RS" altLang="en-US" sz="1200" dirty="0">
                <a:latin typeface="Garamond" panose="02020404030301010803" pitchFamily="18" charset="0"/>
              </a:rPr>
              <a:t> 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укључен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Cyrl-RS" altLang="en-US" sz="1200" dirty="0">
                <a:latin typeface="Garamond" panose="02020404030301010803" pitchFamily="18" charset="0"/>
              </a:rPr>
              <a:t>         </a:t>
            </a:r>
            <a:r>
              <a:rPr kumimoji="1" lang="en-US" altLang="en-US" sz="1200" dirty="0">
                <a:latin typeface="Garamond" panose="02020404030301010803" pitchFamily="18" charset="0"/>
              </a:rPr>
              <a:t>API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 за Јава превођење, додата Јава архитектура за </a:t>
            </a:r>
            <a:r>
              <a:rPr kumimoji="1" lang="en-US" altLang="en-US" sz="1200" dirty="0">
                <a:latin typeface="Garamond" panose="02020404030301010803" pitchFamily="18" charset="0"/>
              </a:rPr>
              <a:t>XML</a:t>
            </a:r>
            <a:endParaRPr kumimoji="1" lang="sr-Cyrl-RS" altLang="en-US" sz="1200" dirty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en-US" altLang="en-US" sz="1200" dirty="0">
                <a:latin typeface="Garamond" panose="02020404030301010803" pitchFamily="18" charset="0"/>
              </a:rPr>
              <a:t> 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        повезивање </a:t>
            </a:r>
            <a:r>
              <a:rPr kumimoji="1" lang="en-US" altLang="en-US" sz="1200" dirty="0">
                <a:latin typeface="Garamond" panose="02020404030301010803" pitchFamily="18" charset="0"/>
              </a:rPr>
              <a:t>(JAXB)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,  </a:t>
            </a:r>
            <a:r>
              <a:rPr lang="sr-Cyrl-RS" altLang="en-US" sz="1200" dirty="0">
                <a:latin typeface="Garamond" panose="02020404030301010803" pitchFamily="18" charset="0"/>
              </a:rPr>
              <a:t>усавршен </a:t>
            </a:r>
            <a:r>
              <a:rPr lang="en-US" altLang="en-US" sz="1200" dirty="0">
                <a:latin typeface="Garamond" panose="02020404030301010803" pitchFamily="18" charset="0"/>
              </a:rPr>
              <a:t>GUI</a:t>
            </a:r>
            <a:r>
              <a:rPr lang="sr-Cyrl-RS" altLang="en-US" sz="1200" dirty="0">
                <a:latin typeface="Garamond" panose="02020404030301010803" pitchFamily="18" charset="0"/>
              </a:rPr>
              <a:t> и побољшана </a:t>
            </a:r>
            <a:r>
              <a:rPr lang="en-US" altLang="en-US" sz="1200" dirty="0">
                <a:latin typeface="Garamond" panose="02020404030301010803" pitchFamily="18" charset="0"/>
              </a:rPr>
              <a:t>JVM</a:t>
            </a:r>
            <a:r>
              <a:rPr lang="sr-Cyrl-RS" altLang="en-US" sz="1200" dirty="0">
                <a:latin typeface="Garamond" panose="02020404030301010803" pitchFamily="18" charset="0"/>
              </a:rPr>
              <a:t>.</a:t>
            </a:r>
            <a:endParaRPr kumimoji="1" lang="sr-Latn-CS" altLang="en-US" sz="1200" dirty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endParaRPr kumimoji="1" lang="sr-Cyrl-RS" altLang="en-US" sz="1200" dirty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endParaRPr kumimoji="1" lang="sr-Latn-CS" altLang="en-US" sz="1200" dirty="0">
              <a:latin typeface="Garamond" panose="02020404030301010803" pitchFamily="18" charset="0"/>
            </a:endParaRPr>
          </a:p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89C73-383C-423C-A94F-DC846659E374}" type="slidenum">
              <a:rPr lang="sr-Latn-RS" smtClean="0"/>
              <a:t>6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9674239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chemeClr val="accent2"/>
              </a:buClr>
              <a:buFontTx/>
              <a:buNone/>
            </a:pPr>
            <a:r>
              <a:rPr kumimoji="1" lang="en-US" altLang="en-US" sz="1200" dirty="0">
                <a:latin typeface="Garamond" panose="02020404030301010803" pitchFamily="18" charset="0"/>
              </a:rPr>
              <a:t>(*)</a:t>
            </a:r>
            <a:r>
              <a:rPr kumimoji="1" lang="en-US" altLang="en-US" sz="1200" baseline="0" dirty="0">
                <a:latin typeface="Garamond" panose="02020404030301010803" pitchFamily="18" charset="0"/>
              </a:rPr>
              <a:t> GPL </a:t>
            </a:r>
            <a:r>
              <a:rPr kumimoji="1" lang="sr-Cyrl-RS" altLang="en-US" sz="1200" baseline="0" dirty="0">
                <a:latin typeface="Garamond" panose="02020404030301010803" pitchFamily="18" charset="0"/>
              </a:rPr>
              <a:t>лиценца – више о томе на адреси: </a:t>
            </a:r>
            <a:r>
              <a:rPr kumimoji="1" lang="sr-Latn-RS" altLang="en-US" sz="1200" baseline="0" dirty="0">
                <a:latin typeface="Garamond" panose="02020404030301010803" pitchFamily="18" charset="0"/>
              </a:rPr>
              <a:t>http://www.gnu.org/licenses/gpl-3.0.en.html</a:t>
            </a:r>
            <a:endParaRPr kumimoji="1" lang="en-US" altLang="en-US" sz="1200" dirty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Tx/>
              <a:buNone/>
            </a:pPr>
            <a:r>
              <a:rPr kumimoji="1" lang="sr-Cyrl-RS" altLang="en-US" sz="1200" dirty="0">
                <a:latin typeface="Garamond" panose="02020404030301010803" pitchFamily="18" charset="0"/>
              </a:rPr>
              <a:t>(</a:t>
            </a:r>
            <a:r>
              <a:rPr kumimoji="1" lang="en-US" altLang="en-US" sz="1200" dirty="0">
                <a:latin typeface="Garamond" panose="02020404030301010803" pitchFamily="18" charset="0"/>
              </a:rPr>
              <a:t>**)</a:t>
            </a:r>
            <a:r>
              <a:rPr kumimoji="1" lang="en-US" altLang="en-US" sz="1200" baseline="0" dirty="0">
                <a:latin typeface="Garamond" panose="02020404030301010803" pitchFamily="18" charset="0"/>
              </a:rPr>
              <a:t> </a:t>
            </a:r>
            <a:r>
              <a:rPr kumimoji="1" lang="en-US" altLang="en-US" sz="1200" dirty="0">
                <a:latin typeface="Garamond" panose="02020404030301010803" pitchFamily="18" charset="0"/>
              </a:rPr>
              <a:t>(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кодно име </a:t>
            </a:r>
            <a:r>
              <a:rPr kumimoji="1" lang="en-US" altLang="en-US" sz="1200" dirty="0">
                <a:latin typeface="Garamond" panose="02020404030301010803" pitchFamily="18" charset="0"/>
              </a:rPr>
              <a:t>Dolphin)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Tx/>
              <a:buNone/>
            </a:pPr>
            <a:r>
              <a:rPr kumimoji="1" lang="en-US" altLang="en-US" sz="1200" dirty="0">
                <a:latin typeface="Garamond" panose="02020404030301010803" pitchFamily="18" charset="0"/>
              </a:rPr>
              <a:t>         JVM 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подршка за динамичке језике, компресовани 64-битни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Tx/>
              <a:buNone/>
            </a:pPr>
            <a:r>
              <a:rPr kumimoji="1" lang="sr-Cyrl-RS" altLang="en-US" sz="1200" dirty="0">
                <a:latin typeface="Garamond" panose="02020404030301010803" pitchFamily="18" charset="0"/>
              </a:rPr>
              <a:t>        показивачи, нова </a:t>
            </a:r>
            <a:r>
              <a:rPr kumimoji="1" lang="en-US" altLang="en-US" sz="1200" dirty="0">
                <a:latin typeface="Garamond" panose="02020404030301010803" pitchFamily="18" charset="0"/>
              </a:rPr>
              <a:t> I/O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библиотека са подршком за метаподатке,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Tx/>
              <a:buNone/>
            </a:pPr>
            <a:r>
              <a:rPr kumimoji="1" lang="sr-Cyrl-RS" altLang="en-US" sz="1200" dirty="0">
                <a:latin typeface="Garamond" panose="02020404030301010803" pitchFamily="18" charset="0"/>
              </a:rPr>
              <a:t>        </a:t>
            </a:r>
            <a:r>
              <a:rPr kumimoji="1" lang="en-US" altLang="en-US" sz="1200" dirty="0" err="1">
                <a:latin typeface="Garamond" panose="02020404030301010803" pitchFamily="18" charset="0"/>
              </a:rPr>
              <a:t>XRender</a:t>
            </a:r>
            <a:r>
              <a:rPr kumimoji="1" lang="en-US" altLang="en-US" sz="1200" dirty="0">
                <a:latin typeface="Garamond" panose="02020404030301010803" pitchFamily="18" charset="0"/>
              </a:rPr>
              <a:t> 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ток за </a:t>
            </a:r>
            <a:r>
              <a:rPr kumimoji="1" lang="en-US" altLang="en-US" sz="1200" dirty="0">
                <a:latin typeface="Garamond" panose="02020404030301010803" pitchFamily="18" charset="0"/>
              </a:rPr>
              <a:t>Java 2D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 који убрзава цртање са модерним </a:t>
            </a:r>
            <a:r>
              <a:rPr kumimoji="1" lang="en-US" altLang="en-US" sz="1200" dirty="0">
                <a:latin typeface="Garamond" panose="02020404030301010803" pitchFamily="18" charset="0"/>
              </a:rPr>
              <a:t>GPU,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  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Tx/>
              <a:buNone/>
            </a:pPr>
            <a:r>
              <a:rPr kumimoji="1" lang="sr-Cyrl-RS" altLang="en-US" sz="1200" dirty="0">
                <a:latin typeface="Garamond" panose="02020404030301010803" pitchFamily="18" charset="0"/>
              </a:rPr>
              <a:t>        знаковне ниске као обележја у </a:t>
            </a:r>
            <a:r>
              <a:rPr kumimoji="1" lang="en-US" altLang="en-US" sz="1200" dirty="0">
                <a:latin typeface="Garamond" panose="02020404030301010803" pitchFamily="18" charset="0"/>
              </a:rPr>
              <a:t>switch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-у, аутоматски менаџмент 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Tx/>
              <a:buNone/>
            </a:pPr>
            <a:r>
              <a:rPr kumimoji="1" lang="sr-Cyrl-RS" altLang="en-US" sz="1200" dirty="0">
                <a:latin typeface="Garamond" panose="02020404030301010803" pitchFamily="18" charset="0"/>
              </a:rPr>
              <a:t>        ресурса код </a:t>
            </a:r>
            <a:r>
              <a:rPr kumimoji="1" lang="en-US" altLang="en-US" sz="1200" dirty="0">
                <a:latin typeface="Garamond" panose="02020404030301010803" pitchFamily="18" charset="0"/>
              </a:rPr>
              <a:t>try-catch, </a:t>
            </a:r>
            <a:r>
              <a:rPr kumimoji="1" lang="sr-Cyrl-RS" altLang="en-US" sz="1200" dirty="0">
                <a:latin typeface="Garamond" panose="02020404030301010803" pitchFamily="18" charset="0"/>
              </a:rPr>
              <a:t>простије декларисање метода са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Tx/>
              <a:buNone/>
            </a:pPr>
            <a:r>
              <a:rPr kumimoji="1" lang="sr-Cyrl-RS" altLang="en-US" sz="1200" dirty="0">
                <a:latin typeface="Garamond" panose="02020404030301010803" pitchFamily="18" charset="0"/>
              </a:rPr>
              <a:t>        променљивим параметрима, литерали који представљају 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Tx/>
              <a:buNone/>
            </a:pPr>
            <a:r>
              <a:rPr kumimoji="1" lang="sr-Cyrl-RS" altLang="en-US" sz="1200" dirty="0">
                <a:latin typeface="Garamond" panose="02020404030301010803" pitchFamily="18" charset="0"/>
              </a:rPr>
              <a:t>        бинарне бројеве, подвлаке у нумеричким литералима,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Tx/>
              <a:buNone/>
            </a:pPr>
            <a:r>
              <a:rPr kumimoji="1" lang="sr-Cyrl-RS" altLang="en-US" sz="1200" dirty="0">
                <a:latin typeface="Garamond" panose="02020404030301010803" pitchFamily="18" charset="0"/>
              </a:rPr>
              <a:t>        симултано хватање више врста изузетака и избацивање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Tx/>
              <a:buNone/>
            </a:pPr>
            <a:r>
              <a:rPr kumimoji="1" lang="sr-Cyrl-RS" altLang="en-US" sz="1200" dirty="0">
                <a:latin typeface="Garamond" panose="02020404030301010803" pitchFamily="18" charset="0"/>
              </a:rPr>
              <a:t>        изузетака уз побољшану контролу типа.</a:t>
            </a:r>
            <a:endParaRPr lang="sr-Latn-CS" altLang="en-US" sz="1200" dirty="0">
              <a:latin typeface="Garamond" panose="02020404030301010803" pitchFamily="18" charset="0"/>
            </a:endParaRPr>
          </a:p>
          <a:p>
            <a:pPr fontAlgn="base"/>
            <a:r>
              <a:rPr lang="sr-Cyrl-RS" dirty="0"/>
              <a:t>(</a:t>
            </a:r>
            <a:r>
              <a:rPr lang="en-US" dirty="0"/>
              <a:t>***)</a:t>
            </a:r>
            <a:r>
              <a:rPr lang="en-US" baseline="0" dirty="0"/>
              <a:t> </a:t>
            </a:r>
            <a:r>
              <a:rPr lang="sr-Cyrl-RS" baseline="0" dirty="0"/>
              <a:t>Подршка за рад са ламбда изразима</a:t>
            </a:r>
          </a:p>
          <a:p>
            <a:pPr fontAlgn="base"/>
            <a:r>
              <a:rPr lang="sr-Latn-RS" baseline="0" dirty="0"/>
              <a:t>        </a:t>
            </a:r>
            <a:r>
              <a:rPr lang="sr-Cyrl-RS" baseline="0" dirty="0"/>
              <a:t>Побољшани рад са временом и календарима</a:t>
            </a:r>
          </a:p>
          <a:p>
            <a:pPr fontAlgn="base"/>
            <a:r>
              <a:rPr lang="sr-Latn-RS" baseline="0" dirty="0"/>
              <a:t>        </a:t>
            </a:r>
            <a:r>
              <a:rPr lang="sr-Cyrl-RS" baseline="0" dirty="0"/>
              <a:t>Ефикаснији </a:t>
            </a:r>
            <a:r>
              <a:rPr lang="sr-Latn-RS" baseline="0" dirty="0"/>
              <a:t>Nashorn JavaScript </a:t>
            </a:r>
            <a:r>
              <a:rPr lang="sr-Cyrl-RS" baseline="0" dirty="0"/>
              <a:t>модул</a:t>
            </a:r>
          </a:p>
          <a:p>
            <a:pPr fontAlgn="base"/>
            <a:r>
              <a:rPr lang="sr-Latn-R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</a:t>
            </a:r>
            <a:r>
              <a:rPr lang="sr-Cyrl-R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Побољшања на пољу сигурности</a:t>
            </a:r>
          </a:p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89C73-383C-423C-A94F-DC846659E374}" type="slidenum">
              <a:rPr lang="sr-Latn-RS" smtClean="0"/>
              <a:t>7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1272650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sr-Cyrl-RS" sz="1200" dirty="0">
                <a:latin typeface="Garamond" pitchFamily="18" charset="0"/>
              </a:rPr>
              <a:t>захтев </a:t>
            </a:r>
            <a:r>
              <a:rPr lang="sr-Cyrl-RS" dirty="0"/>
              <a:t>1 -</a:t>
            </a:r>
            <a:r>
              <a:rPr lang="sr-Cyrl-RS" baseline="0" dirty="0"/>
              <a:t> </a:t>
            </a:r>
            <a:r>
              <a:rPr lang="ru-RU" baseline="0" dirty="0"/>
              <a:t>једноставан, објектно орјентисан и фамилијаран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89C73-383C-423C-A94F-DC846659E374}" type="slidenum">
              <a:rPr lang="sr-Latn-RS" smtClean="0"/>
              <a:t>9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477462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sr-Cyrl-RS" sz="1200" dirty="0">
                <a:latin typeface="Garamond" pitchFamily="18" charset="0"/>
              </a:rPr>
              <a:t>захтев 2 -</a:t>
            </a:r>
            <a:r>
              <a:rPr kumimoji="1" lang="sr-Cyrl-RS" sz="1200" baseline="0" dirty="0">
                <a:latin typeface="Garamond" pitchFamily="18" charset="0"/>
              </a:rPr>
              <a:t> робустан и сигуран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89C73-383C-423C-A94F-DC846659E374}" type="slidenum">
              <a:rPr lang="sr-Latn-RS" smtClean="0"/>
              <a:t>10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152481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sr-Cyrl-RS" sz="1200" dirty="0">
                <a:latin typeface="Garamond" pitchFamily="18" charset="0"/>
              </a:rPr>
              <a:t>захтев</a:t>
            </a:r>
            <a:r>
              <a:rPr kumimoji="1" lang="sr-Cyrl-RS" sz="1200" baseline="0" dirty="0">
                <a:latin typeface="Garamond" pitchFamily="18" charset="0"/>
              </a:rPr>
              <a:t> 3 - а</a:t>
            </a:r>
            <a:r>
              <a:rPr kumimoji="1" lang="sr-Cyrl-RS" sz="1200" dirty="0">
                <a:latin typeface="Garamond" pitchFamily="18" charset="0"/>
              </a:rPr>
              <a:t>рхитектонски неутралан и преносив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89C73-383C-423C-A94F-DC846659E374}" type="slidenum">
              <a:rPr lang="sr-Latn-RS" smtClean="0"/>
              <a:t>11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0551153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sr-Cyrl-RS" sz="1200" dirty="0">
                <a:latin typeface="Garamond" pitchFamily="18" charset="0"/>
              </a:rPr>
              <a:t>захтев</a:t>
            </a:r>
            <a:r>
              <a:rPr kumimoji="1" lang="sr-Cyrl-RS" sz="1200" baseline="0" dirty="0">
                <a:latin typeface="Garamond" pitchFamily="18" charset="0"/>
              </a:rPr>
              <a:t> 4 - п</a:t>
            </a:r>
            <a:r>
              <a:rPr kumimoji="1" lang="sr-Cyrl-RS" sz="1200" dirty="0">
                <a:latin typeface="Garamond" pitchFamily="18" charset="0"/>
              </a:rPr>
              <a:t>ерформантан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89C73-383C-423C-A94F-DC846659E374}" type="slidenum">
              <a:rPr lang="sr-Latn-RS" smtClean="0"/>
              <a:t>12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6426732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sr-Cyrl-RS" sz="1200" dirty="0">
                <a:latin typeface="Garamond" pitchFamily="18" charset="0"/>
              </a:rPr>
              <a:t>захтев 5 - интерпретиран, вишенитан и динамичан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89C73-383C-423C-A94F-DC846659E374}" type="slidenum">
              <a:rPr lang="sr-Latn-RS" smtClean="0"/>
              <a:t>13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0897091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89C73-383C-423C-A94F-DC846659E374}" type="slidenum">
              <a:rPr lang="sr-Latn-RS" smtClean="0"/>
              <a:t>22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924938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89C73-383C-423C-A94F-DC846659E374}" type="slidenum">
              <a:rPr lang="sr-Latn-RS" smtClean="0"/>
              <a:t>39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4123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l_fak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0" t="4137" r="8333" b="12408"/>
          <a:stretch>
            <a:fillRect/>
          </a:stretch>
        </p:blipFill>
        <p:spPr bwMode="auto">
          <a:xfrm>
            <a:off x="395288" y="3357563"/>
            <a:ext cx="2881312" cy="198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5288" y="1219200"/>
            <a:ext cx="8062912" cy="193357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sr-Latn-CS"/>
              <a:t>Click to edit Master title style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348038" y="3505200"/>
            <a:ext cx="5110162" cy="17526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/>
            </a:lvl1pPr>
          </a:lstStyle>
          <a:p>
            <a:r>
              <a:rPr lang="sr-Latn-CS"/>
              <a:t>Click to edit Master subtitle style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 defTabSz="914400">
              <a:buClrTx/>
              <a:buSzTx/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sr-Latn-RS"/>
              <a:t>Matematički fakultet</a:t>
            </a:r>
            <a:endParaRPr lang="sr-Latn-C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defTabSz="914400">
              <a:buClrTx/>
              <a:buSzTx/>
              <a:defRPr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sr-Latn-CS"/>
              <a:t>Objektno orjentisano programiranje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720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000">
                <a:solidFill>
                  <a:srgbClr val="FFFFFF"/>
                </a:solidFill>
                <a:cs typeface="Arial" panose="020B0604020202020204" pitchFamily="34" charset="0"/>
              </a:defRPr>
            </a:lvl1pPr>
          </a:lstStyle>
          <a:p>
            <a:fld id="{573EF53A-6446-4BD2-AD7E-E064D186C3D5}" type="slidenum">
              <a:rPr lang="sr-Latn-CS" altLang="sr-Latn-RS"/>
              <a:pPr/>
              <a:t>‹#›</a:t>
            </a:fld>
            <a:endParaRPr lang="sr-Latn-CS" altLang="sr-Latn-RS"/>
          </a:p>
        </p:txBody>
      </p:sp>
    </p:spTree>
    <p:extLst>
      <p:ext uri="{BB962C8B-B14F-4D97-AF65-F5344CB8AC3E}">
        <p14:creationId xmlns:p14="http://schemas.microsoft.com/office/powerpoint/2010/main" val="3727956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3059113" y="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>
              <a:buClr>
                <a:srgbClr val="000000"/>
              </a:buClr>
              <a:buSzPct val="100000"/>
              <a:buFont typeface="Times New Roman" pitchFamily="16" charset="0"/>
              <a:buNone/>
              <a:defRPr sz="1000">
                <a:solidFill>
                  <a:srgbClr val="6767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sr-Latn-RS"/>
              <a:t>Objektno orjentisano programiranje</a:t>
            </a:r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2608717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3059113" y="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>
              <a:buClr>
                <a:srgbClr val="000000"/>
              </a:buClr>
              <a:buSzPct val="100000"/>
              <a:buFont typeface="Times New Roman" pitchFamily="16" charset="0"/>
              <a:buNone/>
              <a:defRPr sz="1000">
                <a:solidFill>
                  <a:srgbClr val="6767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sr-Latn-RS"/>
              <a:t>Objektno orjentisano programiranje</a:t>
            </a:r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2394304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3059113" y="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>
              <a:buClr>
                <a:srgbClr val="000000"/>
              </a:buClr>
              <a:buSzPct val="100000"/>
              <a:buFont typeface="Times New Roman" pitchFamily="16" charset="0"/>
              <a:buNone/>
              <a:defRPr sz="1000">
                <a:solidFill>
                  <a:srgbClr val="6767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sr-Latn-RS"/>
              <a:t>Objektno orjentisano programiranje</a:t>
            </a:r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3152741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21114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3059113" y="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>
              <a:buClr>
                <a:srgbClr val="000000"/>
              </a:buClr>
              <a:buSzPct val="100000"/>
              <a:buFont typeface="Times New Roman" pitchFamily="16" charset="0"/>
              <a:buNone/>
              <a:defRPr sz="1000">
                <a:solidFill>
                  <a:srgbClr val="6767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sr-Latn-RS"/>
              <a:t>Objektno orjentisano programiranje</a:t>
            </a:r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3795570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3059113" y="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>
              <a:buClr>
                <a:srgbClr val="000000"/>
              </a:buClr>
              <a:buSzPct val="100000"/>
              <a:buFont typeface="Times New Roman" pitchFamily="16" charset="0"/>
              <a:buNone/>
              <a:defRPr sz="1000">
                <a:solidFill>
                  <a:srgbClr val="6767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sr-Latn-RS"/>
              <a:t>Objektno orjentisano programiranje</a:t>
            </a:r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3604160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3116263" y="46038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>
              <a:buClr>
                <a:srgbClr val="000000"/>
              </a:buClr>
              <a:buSzPct val="100000"/>
              <a:buFont typeface="Times New Roman" pitchFamily="16" charset="0"/>
              <a:buNone/>
              <a:defRPr sz="1000">
                <a:solidFill>
                  <a:srgbClr val="6767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sr-Latn-RS"/>
              <a:t>Objektno orjentisano programiranje</a:t>
            </a:r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2894129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549275"/>
            <a:ext cx="8229600" cy="6308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6046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150" y="549275"/>
            <a:ext cx="6851650" cy="8683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20688" y="26035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Latn-RS"/>
              <a:t>Matematički fakultet</a:t>
            </a:r>
            <a:endParaRPr lang="sr-Latn-C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087688" y="26035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Objektno orjentisano programiranje</a:t>
            </a:r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2039407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altLang="en-US"/>
              <a:t>Click to edit Master text styles</a:t>
            </a:r>
          </a:p>
          <a:p>
            <a:pPr lvl="1"/>
            <a:r>
              <a:rPr lang="sr-Latn-CS" altLang="en-US"/>
              <a:t>Second level</a:t>
            </a:r>
          </a:p>
          <a:p>
            <a:pPr lvl="2"/>
            <a:r>
              <a:rPr lang="sr-Latn-CS" altLang="en-US"/>
              <a:t>Third level</a:t>
            </a:r>
          </a:p>
          <a:p>
            <a:pPr lvl="3"/>
            <a:r>
              <a:rPr lang="sr-Latn-CS" altLang="en-US"/>
              <a:t>Fourth level</a:t>
            </a:r>
          </a:p>
          <a:p>
            <a:pPr lvl="4"/>
            <a:r>
              <a:rPr lang="sr-Latn-CS" altLang="en-US"/>
              <a:t>Fifth level</a:t>
            </a:r>
          </a:p>
        </p:txBody>
      </p:sp>
      <p:sp>
        <p:nvSpPr>
          <p:cNvPr id="102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835150" y="549275"/>
            <a:ext cx="685165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altLang="en-US"/>
              <a:t>Click to edit Master title style</a:t>
            </a:r>
          </a:p>
        </p:txBody>
      </p:sp>
      <p:sp>
        <p:nvSpPr>
          <p:cNvPr id="1029" name="Text Box 6"/>
          <p:cNvSpPr txBox="1">
            <a:spLocks noChangeArrowheads="1"/>
          </p:cNvSpPr>
          <p:nvPr userDrawn="1"/>
        </p:nvSpPr>
        <p:spPr bwMode="auto">
          <a:xfrm>
            <a:off x="8493121" y="274072"/>
            <a:ext cx="46038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sr-Latn-RS" sz="800" dirty="0">
                <a:solidFill>
                  <a:srgbClr val="6767FF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fld id="{A2A719F2-03D6-4409-A8E2-A3F57BC45ADA}" type="slidenum">
              <a:rPr lang="en-US" altLang="sr-Latn-RS" sz="800" smtClean="0">
                <a:solidFill>
                  <a:srgbClr val="6767FF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algn="ctr">
                <a:spcBef>
                  <a:spcPct val="5000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‹#›</a:t>
            </a:fld>
            <a:r>
              <a:rPr lang="en-US" altLang="sr-Latn-RS" sz="800" dirty="0">
                <a:solidFill>
                  <a:srgbClr val="6767FF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/</a:t>
            </a:r>
            <a:r>
              <a:rPr lang="sr-Cyrl-RS" altLang="sr-Latn-RS" sz="800">
                <a:solidFill>
                  <a:srgbClr val="6767FF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56</a:t>
            </a:r>
            <a:endParaRPr lang="en-US" altLang="sr-Latn-RS" sz="800" dirty="0">
              <a:solidFill>
                <a:srgbClr val="6767FF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6011863" y="333375"/>
            <a:ext cx="2305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sr-Latn-CS" altLang="en-US" sz="800">
                <a:solidFill>
                  <a:srgbClr val="FFFFFF"/>
                </a:solidFill>
                <a:cs typeface="Arial" pitchFamily="34" charset="0"/>
              </a:rPr>
              <a:t>vladaf@matf.bg.ac.</a:t>
            </a:r>
            <a:r>
              <a:rPr lang="en-US" altLang="en-US" sz="800">
                <a:solidFill>
                  <a:srgbClr val="FFFFFF"/>
                </a:solidFill>
                <a:cs typeface="Arial" pitchFamily="34" charset="0"/>
              </a:rPr>
              <a:t>rs</a:t>
            </a:r>
            <a:endParaRPr lang="sr-Latn-CS" altLang="en-US" sz="800">
              <a:solidFill>
                <a:srgbClr val="FFFFFF"/>
              </a:solidFill>
              <a:cs typeface="Arial" pitchFamily="34" charset="0"/>
            </a:endParaRPr>
          </a:p>
        </p:txBody>
      </p:sp>
      <p:pic>
        <p:nvPicPr>
          <p:cNvPr id="1030" name="Picture 8" descr="znakmalin"/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25" y="476250"/>
            <a:ext cx="842963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6096000" y="304800"/>
            <a:ext cx="2305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en-US" altLang="en-US" sz="800" dirty="0">
                <a:solidFill>
                  <a:srgbClr val="000000"/>
                </a:solidFill>
                <a:cs typeface="Arial" pitchFamily="34" charset="0"/>
              </a:rPr>
              <a:t>{</a:t>
            </a:r>
            <a:r>
              <a:rPr lang="sr-Latn-CS" altLang="en-US" sz="800" dirty="0">
                <a:solidFill>
                  <a:srgbClr val="000000"/>
                </a:solidFill>
                <a:cs typeface="Arial" pitchFamily="34" charset="0"/>
              </a:rPr>
              <a:t>vladaf</a:t>
            </a:r>
            <a:r>
              <a:rPr lang="en-US" altLang="en-US" sz="800" dirty="0">
                <a:solidFill>
                  <a:srgbClr val="000000"/>
                </a:solidFill>
                <a:cs typeface="Arial" pitchFamily="34" charset="0"/>
              </a:rPr>
              <a:t>,</a:t>
            </a:r>
            <a:r>
              <a:rPr lang="en-US" altLang="en-US" sz="800" dirty="0" err="1">
                <a:solidFill>
                  <a:srgbClr val="000000"/>
                </a:solidFill>
                <a:cs typeface="Arial" pitchFamily="34" charset="0"/>
              </a:rPr>
              <a:t>kartelj</a:t>
            </a:r>
            <a:r>
              <a:rPr lang="en-US" altLang="en-US" sz="800">
                <a:solidFill>
                  <a:srgbClr val="000000"/>
                </a:solidFill>
                <a:cs typeface="Arial" pitchFamily="34" charset="0"/>
              </a:rPr>
              <a:t>}</a:t>
            </a:r>
            <a:r>
              <a:rPr lang="sr-Latn-CS" altLang="en-US" sz="800">
                <a:solidFill>
                  <a:srgbClr val="000000"/>
                </a:solidFill>
                <a:cs typeface="Arial" pitchFamily="34" charset="0"/>
              </a:rPr>
              <a:t>@matf.bg.ac.</a:t>
            </a:r>
            <a:r>
              <a:rPr lang="en-US" altLang="en-US" sz="800" dirty="0" err="1">
                <a:solidFill>
                  <a:srgbClr val="000000"/>
                </a:solidFill>
                <a:cs typeface="Arial" pitchFamily="34" charset="0"/>
              </a:rPr>
              <a:t>rs</a:t>
            </a:r>
            <a:endParaRPr lang="sr-Latn-CS" altLang="en-US" sz="8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33" name="TextBox 1"/>
          <p:cNvSpPr txBox="1">
            <a:spLocks noChangeArrowheads="1"/>
          </p:cNvSpPr>
          <p:nvPr userDrawn="1"/>
        </p:nvSpPr>
        <p:spPr bwMode="auto">
          <a:xfrm>
            <a:off x="342900" y="260350"/>
            <a:ext cx="12969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sr-Cyrl-RS" sz="800"/>
              <a:t>Математички факултет</a:t>
            </a:r>
            <a:endParaRPr lang="en-US" sz="800"/>
          </a:p>
        </p:txBody>
      </p:sp>
      <p:sp>
        <p:nvSpPr>
          <p:cNvPr id="10" name="Rectangle 4"/>
          <p:cNvSpPr txBox="1">
            <a:spLocks noChangeArrowheads="1"/>
          </p:cNvSpPr>
          <p:nvPr userDrawn="1"/>
        </p:nvSpPr>
        <p:spPr bwMode="auto">
          <a:xfrm>
            <a:off x="3059113" y="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ctr" defTabSz="914400" rtl="0" fontAlgn="base"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itchFamily="16" charset="0"/>
              <a:buNone/>
              <a:defRPr sz="1000" kern="1200">
                <a:solidFill>
                  <a:srgbClr val="6767FF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r-Cyrl-RS"/>
              <a:t>Објектно орјентисано програмирање</a:t>
            </a:r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52" r:id="rId8"/>
    <p:sldLayoutId id="2147483960" r:id="rId9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¡"/>
        <a:defRPr sz="27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l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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kartelj@matf.bg.ac.rs" TargetMode="External"/><Relationship Id="rId2" Type="http://schemas.openxmlformats.org/officeDocument/2006/relationships/hyperlink" Target="mailto:vladaf@matf.bg.ac.r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kartelj@matf.bg.ac.rs" TargetMode="External"/><Relationship Id="rId2" Type="http://schemas.openxmlformats.org/officeDocument/2006/relationships/hyperlink" Target="mailto:vladaf@matf.bg.ac.rs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racle.com/technetwork/java/intro-141325.html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acle.com/technetwork/java/javase/overview/javafx-samples-2158687.html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powered.com/free_java_game/alienwar/index.htm" TargetMode="External"/><Relationship Id="rId2" Type="http://schemas.openxmlformats.org/officeDocument/2006/relationships/hyperlink" Target="http://texteditor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ypingtest.com/test.html?minutes=1&amp;textfile=aesop.txt&amp;getfocus=1&amp;start.x=91&amp;start.y=37" TargetMode="External"/><Relationship Id="rId4" Type="http://schemas.openxmlformats.org/officeDocument/2006/relationships/hyperlink" Target="http://appletparadise.com/applets/Breakout/breakout.html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mailto:vladaf@matf.bg.ac.rs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kartelj@matf.bg.ac.rs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3700" y="1628775"/>
            <a:ext cx="8062913" cy="1144588"/>
          </a:xfrm>
        </p:spPr>
        <p:txBody>
          <a:bodyPr/>
          <a:lstStyle/>
          <a:p>
            <a:pPr eaLnBrk="1" hangingPunct="1"/>
            <a:r>
              <a:rPr lang="sr-Cyrl-RS" altLang="en-US" sz="5400">
                <a:solidFill>
                  <a:srgbClr val="3366FF"/>
                </a:solidFill>
              </a:rPr>
              <a:t>Објектно орјентисано програмирање</a:t>
            </a:r>
            <a:endParaRPr lang="sr-Latn-CS" altLang="en-US" sz="5400">
              <a:solidFill>
                <a:srgbClr val="3366FF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67744" y="3356992"/>
            <a:ext cx="6400800" cy="1752600"/>
          </a:xfrm>
        </p:spPr>
        <p:txBody>
          <a:bodyPr/>
          <a:lstStyle/>
          <a:p>
            <a:pPr eaLnBrk="1" hangingPunct="1"/>
            <a:r>
              <a:rPr lang="sr-Cyrl-RS" altLang="en-US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 Филиповић</a:t>
            </a:r>
            <a:endParaRPr lang="en-US" altLang="en-US" dirty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sr-Latn-CS" altLang="en-US" dirty="0">
                <a:hlinkClick r:id="rId2"/>
              </a:rPr>
              <a:t>vladaf@matf.bg.ac.</a:t>
            </a:r>
            <a:r>
              <a:rPr lang="en-US" altLang="en-US" dirty="0" err="1">
                <a:hlinkClick r:id="rId2"/>
              </a:rPr>
              <a:t>rs</a:t>
            </a:r>
            <a:endParaRPr lang="sr-Latn-RS" altLang="en-US" dirty="0"/>
          </a:p>
          <a:p>
            <a:pPr eaLnBrk="1" hangingPunct="1"/>
            <a:r>
              <a:rPr lang="sr-Cyrl-RS" altLang="en-US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Александар Картељ</a:t>
            </a:r>
            <a:endParaRPr lang="en-US" altLang="en-US" dirty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dirty="0">
                <a:hlinkClick r:id="rId3"/>
              </a:rPr>
              <a:t>k</a:t>
            </a:r>
            <a:r>
              <a:rPr lang="sr-Latn-RS" altLang="en-US" dirty="0">
                <a:hlinkClick r:id="rId3"/>
              </a:rPr>
              <a:t>artelj</a:t>
            </a:r>
            <a:r>
              <a:rPr lang="en-US" altLang="en-US" dirty="0">
                <a:hlinkClick r:id="rId3"/>
              </a:rPr>
              <a:t>@matf.bg.ac.rs</a:t>
            </a:r>
            <a:endParaRPr lang="en-US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196975"/>
            <a:ext cx="8364538" cy="2362200"/>
          </a:xfrm>
        </p:spPr>
        <p:txBody>
          <a:bodyPr/>
          <a:lstStyle/>
          <a:p>
            <a:pPr algn="r" eaLnBrk="1" hangingPunct="1"/>
            <a:r>
              <a:rPr lang="sr-Cyrl-RS" altLang="en-US" sz="5400">
                <a:solidFill>
                  <a:schemeClr val="hlink"/>
                </a:solidFill>
              </a:rPr>
              <a:t>Карактеристике програмског језика Јава </a:t>
            </a:r>
            <a:endParaRPr lang="en-US" altLang="en-US" sz="5400">
              <a:solidFill>
                <a:schemeClr val="hlink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533400" y="3200400"/>
            <a:ext cx="8077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sr-Latn-CS" altLang="en-US" sz="3600">
              <a:solidFill>
                <a:srgbClr val="FF6600"/>
              </a:solidFill>
              <a:latin typeface="YUTms" pitchFamily="18" charset="0"/>
            </a:endParaRP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4139952" y="3810000"/>
            <a:ext cx="447064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1" hangingPunct="1"/>
            <a:r>
              <a:rPr lang="sr-Cyrl-RS" altLang="en-US" sz="32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 Филиповић</a:t>
            </a:r>
            <a:endParaRPr lang="en-US" altLang="en-US" sz="3200" dirty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sr-Latn-CS" altLang="en-US" sz="3200" dirty="0">
                <a:hlinkClick r:id="rId2"/>
              </a:rPr>
              <a:t>vladaf@matf.bg.ac.</a:t>
            </a:r>
            <a:r>
              <a:rPr lang="en-US" altLang="en-US" sz="3200" dirty="0" err="1">
                <a:hlinkClick r:id="rId2"/>
              </a:rPr>
              <a:t>rs</a:t>
            </a:r>
            <a:endParaRPr lang="sr-Latn-RS" altLang="en-US" sz="3200" dirty="0"/>
          </a:p>
          <a:p>
            <a:pPr eaLnBrk="1" hangingPunct="1"/>
            <a:r>
              <a:rPr lang="sr-Cyrl-RS" altLang="en-US" sz="32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Александар Картељ</a:t>
            </a:r>
            <a:endParaRPr lang="en-US" altLang="en-US" sz="3200" dirty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3200" dirty="0">
                <a:hlinkClick r:id="rId3"/>
              </a:rPr>
              <a:t>k</a:t>
            </a:r>
            <a:r>
              <a:rPr lang="sr-Latn-RS" altLang="en-US" sz="3200" dirty="0">
                <a:hlinkClick r:id="rId3"/>
              </a:rPr>
              <a:t>artelj</a:t>
            </a:r>
            <a:r>
              <a:rPr lang="en-US" altLang="en-US" sz="3200" dirty="0">
                <a:hlinkClick r:id="rId3"/>
              </a:rPr>
              <a:t>@matf.bg.ac.rs</a:t>
            </a:r>
            <a:endParaRPr lang="en-US" altLang="en-US" sz="3200" dirty="0"/>
          </a:p>
        </p:txBody>
      </p:sp>
      <p:pic>
        <p:nvPicPr>
          <p:cNvPr id="10245" name="Picture 6" descr="sl_fa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0" t="4137" r="8333" b="12408"/>
          <a:stretch>
            <a:fillRect/>
          </a:stretch>
        </p:blipFill>
        <p:spPr bwMode="auto">
          <a:xfrm>
            <a:off x="684213" y="3860800"/>
            <a:ext cx="2881312" cy="198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>
                <a:solidFill>
                  <a:srgbClr val="9900CC"/>
                </a:solidFill>
              </a:rPr>
              <a:t>Настанак и развој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179512" y="1557338"/>
            <a:ext cx="8785101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71600" indent="-4572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Cyrl-RS" altLang="en-US" dirty="0">
                <a:latin typeface="Garamond" panose="02020404030301010803" pitchFamily="18" charset="0"/>
              </a:rPr>
              <a:t>Производ</a:t>
            </a:r>
            <a:r>
              <a:rPr kumimoji="1" lang="sr-Latn-CS" altLang="en-US" dirty="0">
                <a:latin typeface="Garamond" panose="02020404030301010803" pitchFamily="18" charset="0"/>
              </a:rPr>
              <a:t> </a:t>
            </a:r>
            <a:r>
              <a:rPr kumimoji="1" lang="sr-Cyrl-RS" altLang="en-US" dirty="0">
                <a:latin typeface="Garamond" panose="02020404030301010803" pitchFamily="18" charset="0"/>
              </a:rPr>
              <a:t>компаније </a:t>
            </a:r>
            <a:r>
              <a:rPr kumimoji="1" lang="en-US" altLang="en-US" dirty="0">
                <a:latin typeface="Garamond" panose="02020404030301010803" pitchFamily="18" charset="0"/>
              </a:rPr>
              <a:t>Sun Microsystems</a:t>
            </a:r>
            <a:endParaRPr kumimoji="1" lang="sr-Latn-RS" altLang="en-US" dirty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endParaRPr kumimoji="1" lang="sr-Latn-CS" altLang="en-US" dirty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Latn-CS" altLang="en-US" sz="2400" dirty="0">
                <a:latin typeface="Garamond" panose="02020404030301010803" pitchFamily="18" charset="0"/>
              </a:rPr>
              <a:t>1991.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Претеча Јаве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намењена мрежном кућном окружењу 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(J. Gosling)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Latn-CS" altLang="en-US" sz="2400" dirty="0">
                <a:latin typeface="Garamond" panose="02020404030301010803" pitchFamily="18" charset="0"/>
              </a:rPr>
              <a:t>1994.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Усмерење према Интернету</a:t>
            </a:r>
            <a:r>
              <a:rPr kumimoji="1" lang="en-US" altLang="en-US" sz="2400" dirty="0">
                <a:latin typeface="Garamond" panose="02020404030301010803" pitchFamily="18" charset="0"/>
              </a:rPr>
              <a:t> (*)</a:t>
            </a:r>
            <a:endParaRPr kumimoji="1" lang="sr-Latn-RS" altLang="en-US" sz="2400" dirty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Latn-CS" altLang="en-US" sz="2400" dirty="0">
                <a:latin typeface="Garamond" panose="02020404030301010803" pitchFamily="18" charset="0"/>
              </a:rPr>
              <a:t>1995.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Језик Јава лансиран на 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SunWorld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 конференцији</a:t>
            </a:r>
            <a:endParaRPr kumimoji="1" lang="sr-Latn-CS" altLang="en-US" sz="2400" dirty="0">
              <a:latin typeface="Garamond" panose="02020404030301010803" pitchFamily="18" charset="0"/>
            </a:endParaRPr>
          </a:p>
          <a:p>
            <a:pPr lvl="1">
              <a:lnSpc>
                <a:spcPct val="90000"/>
              </a:lnSpc>
              <a:buClr>
                <a:schemeClr val="accent2"/>
              </a:buClr>
            </a:pPr>
            <a:r>
              <a:rPr kumimoji="1" lang="sr-Latn-CS" altLang="en-US" sz="1900" dirty="0">
                <a:latin typeface="Garamond" panose="02020404030301010803" pitchFamily="18" charset="0"/>
              </a:rPr>
              <a:t>Netscape </a:t>
            </a:r>
            <a:r>
              <a:rPr kumimoji="1" lang="sr-Cyrl-RS" altLang="en-US" sz="1900" dirty="0">
                <a:latin typeface="Garamond" panose="02020404030301010803" pitchFamily="18" charset="0"/>
              </a:rPr>
              <a:t>прегледачи користе Јаву</a:t>
            </a:r>
            <a:endParaRPr kumimoji="1" lang="sr-Latn-CS" altLang="en-US" sz="1900" dirty="0">
              <a:latin typeface="Garamond" panose="02020404030301010803" pitchFamily="18" charset="0"/>
            </a:endParaRPr>
          </a:p>
          <a:p>
            <a:pPr lvl="1">
              <a:lnSpc>
                <a:spcPct val="90000"/>
              </a:lnSpc>
              <a:buClr>
                <a:schemeClr val="accent2"/>
              </a:buClr>
            </a:pPr>
            <a:r>
              <a:rPr kumimoji="1" lang="sr-Latn-CS" altLang="en-US" sz="1900" dirty="0">
                <a:latin typeface="Garamond" panose="02020404030301010803" pitchFamily="18" charset="0"/>
              </a:rPr>
              <a:t>IBM </a:t>
            </a:r>
            <a:r>
              <a:rPr kumimoji="1" lang="sr-Cyrl-RS" altLang="en-US" sz="1900" dirty="0">
                <a:latin typeface="Garamond" panose="02020404030301010803" pitchFamily="18" charset="0"/>
              </a:rPr>
              <a:t>купује лиценцу</a:t>
            </a:r>
            <a:endParaRPr kumimoji="1" lang="sr-Latn-CS" altLang="en-US" sz="1900" dirty="0">
              <a:latin typeface="Garamond" panose="02020404030301010803" pitchFamily="18" charset="0"/>
            </a:endParaRPr>
          </a:p>
          <a:p>
            <a:pPr lvl="1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>
                <a:latin typeface="Garamond" panose="02020404030301010803" pitchFamily="18" charset="0"/>
              </a:rPr>
              <a:t>Јаву користи чак и </a:t>
            </a:r>
            <a:r>
              <a:rPr kumimoji="1" lang="sr-Latn-CS" altLang="en-US" sz="1900" dirty="0">
                <a:latin typeface="Garamond" panose="02020404030301010803" pitchFamily="18" charset="0"/>
              </a:rPr>
              <a:t> Microsoft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Latn-CS" altLang="en-US" sz="2400" dirty="0">
                <a:latin typeface="Garamond" panose="02020404030301010803" pitchFamily="18" charset="0"/>
              </a:rPr>
              <a:t>1996. Sun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развија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 JDK 1.0 (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кодно име </a:t>
            </a:r>
            <a:r>
              <a:rPr kumimoji="1" lang="en-US" altLang="en-US" sz="2400" dirty="0">
                <a:latin typeface="Garamond" panose="02020404030301010803" pitchFamily="18" charset="0"/>
              </a:rPr>
              <a:t>Oak)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 </a:t>
            </a:r>
            <a:endParaRPr kumimoji="1" lang="en-US" altLang="en-US" sz="2400" dirty="0">
              <a:latin typeface="Garamond" panose="02020404030301010803" pitchFamily="18" charset="0"/>
            </a:endParaRPr>
          </a:p>
          <a:p>
            <a:pPr lvl="1">
              <a:lnSpc>
                <a:spcPct val="90000"/>
              </a:lnSpc>
              <a:buClr>
                <a:schemeClr val="accent2"/>
              </a:buClr>
            </a:pPr>
            <a:r>
              <a:rPr kumimoji="1" lang="en-US" altLang="en-US" sz="1900" b="1" dirty="0">
                <a:latin typeface="Garamond" panose="02020404030301010803" pitchFamily="18" charset="0"/>
              </a:rPr>
              <a:t>J</a:t>
            </a:r>
            <a:r>
              <a:rPr kumimoji="1" lang="en-US" altLang="en-US" sz="1900" dirty="0">
                <a:latin typeface="Garamond" panose="02020404030301010803" pitchFamily="18" charset="0"/>
              </a:rPr>
              <a:t>ava </a:t>
            </a:r>
            <a:r>
              <a:rPr kumimoji="1" lang="en-US" altLang="en-US" sz="1900" b="1" dirty="0">
                <a:latin typeface="Garamond" panose="02020404030301010803" pitchFamily="18" charset="0"/>
              </a:rPr>
              <a:t>D</a:t>
            </a:r>
            <a:r>
              <a:rPr kumimoji="1" lang="en-US" altLang="en-US" sz="1900" dirty="0">
                <a:latin typeface="Garamond" panose="02020404030301010803" pitchFamily="18" charset="0"/>
              </a:rPr>
              <a:t>evelopment </a:t>
            </a:r>
            <a:r>
              <a:rPr kumimoji="1" lang="en-US" altLang="en-US" sz="1900" b="1" dirty="0">
                <a:latin typeface="Garamond" panose="02020404030301010803" pitchFamily="18" charset="0"/>
              </a:rPr>
              <a:t>K</a:t>
            </a:r>
            <a:r>
              <a:rPr kumimoji="1" lang="en-US" altLang="en-US" sz="1900" dirty="0">
                <a:latin typeface="Garamond" panose="02020404030301010803" pitchFamily="18" charset="0"/>
              </a:rPr>
              <a:t>it – </a:t>
            </a:r>
            <a:r>
              <a:rPr kumimoji="1" lang="sr-Cyrl-RS" altLang="en-US" sz="1900" dirty="0">
                <a:latin typeface="Garamond" panose="02020404030301010803" pitchFamily="18" charset="0"/>
              </a:rPr>
              <a:t>Јавин скуп библиотека</a:t>
            </a:r>
            <a:r>
              <a:rPr kumimoji="1" lang="en-US" altLang="en-US" sz="1900" dirty="0">
                <a:latin typeface="Garamond" panose="02020404030301010803" pitchFamily="18" charset="0"/>
              </a:rPr>
              <a:t>	</a:t>
            </a:r>
            <a:endParaRPr kumimoji="1" lang="sr-Latn-CS" altLang="en-US" sz="1900" dirty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Latn-CS" altLang="en-US" sz="2400" dirty="0">
                <a:latin typeface="Garamond" panose="02020404030301010803" pitchFamily="18" charset="0"/>
              </a:rPr>
              <a:t>1997.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Појављује се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 JDK 1.1</a:t>
            </a:r>
            <a:r>
              <a:rPr kumimoji="1" lang="en-US" altLang="en-US" sz="2400" dirty="0">
                <a:latin typeface="Garamond" panose="02020404030301010803" pitchFamily="18" charset="0"/>
              </a:rPr>
              <a:t> (**)</a:t>
            </a:r>
            <a:endParaRPr kumimoji="1" lang="sr-Latn-RS" altLang="en-US" sz="2400" dirty="0">
              <a:latin typeface="Garamond" panose="02020404030301010803" pitchFamily="18" charset="0"/>
            </a:endParaRPr>
          </a:p>
          <a:p>
            <a:pPr lvl="1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>
                <a:latin typeface="Garamond" panose="02020404030301010803" pitchFamily="18" charset="0"/>
              </a:rPr>
              <a:t>Графичка библотека </a:t>
            </a:r>
            <a:r>
              <a:rPr kumimoji="1" lang="sr-Latn-RS" altLang="en-US" sz="1900" dirty="0">
                <a:latin typeface="Garamond" panose="02020404030301010803" pitchFamily="18" charset="0"/>
              </a:rPr>
              <a:t>AWT</a:t>
            </a:r>
            <a:endParaRPr kumimoji="1" lang="sr-Latn-CS" altLang="en-US" sz="1900" dirty="0">
              <a:latin typeface="Garamond" panose="02020404030301010803" pitchFamily="18" charset="0"/>
            </a:endParaRPr>
          </a:p>
        </p:txBody>
      </p:sp>
      <p:pic>
        <p:nvPicPr>
          <p:cNvPr id="12292" name="Picture 4" descr="P:\Personal Data\My Folders\Courses\Matf OOP 2012-13\Vezbe\Materijali\Java (programming language) - Wikipedia, the free encyclopedia_files\100px-Java_logo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3644832"/>
            <a:ext cx="9525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1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1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1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1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1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10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410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>
                <a:solidFill>
                  <a:srgbClr val="9900CC"/>
                </a:solidFill>
              </a:rPr>
              <a:t>Настанак и развој</a:t>
            </a:r>
            <a:r>
              <a:rPr lang="sr-Latn-RS" altLang="en-US" sz="3600" dirty="0">
                <a:solidFill>
                  <a:srgbClr val="9900CC"/>
                </a:solidFill>
              </a:rPr>
              <a:t> (2)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179512" y="1557338"/>
            <a:ext cx="8785101" cy="483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71600" indent="-4572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Cyrl-RS" altLang="en-US" sz="2800" dirty="0">
                <a:latin typeface="Garamond" panose="02020404030301010803" pitchFamily="18" charset="0"/>
              </a:rPr>
              <a:t>Графичка библотека </a:t>
            </a:r>
            <a:r>
              <a:rPr kumimoji="1" lang="sr-Latn-RS" altLang="en-US" sz="2800" dirty="0">
                <a:latin typeface="Garamond" panose="02020404030301010803" pitchFamily="18" charset="0"/>
              </a:rPr>
              <a:t>AWT – Abstract Window Toolkit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348880"/>
            <a:ext cx="5715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993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2"/>
          <p:cNvSpPr txBox="1">
            <a:spLocks noChangeArrowheads="1"/>
          </p:cNvSpPr>
          <p:nvPr/>
        </p:nvSpPr>
        <p:spPr bwMode="auto">
          <a:xfrm>
            <a:off x="179388" y="1657350"/>
            <a:ext cx="8583612" cy="3573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Latn-CS" altLang="en-US" sz="2400" dirty="0">
                <a:latin typeface="Garamond" panose="02020404030301010803" pitchFamily="18" charset="0"/>
              </a:rPr>
              <a:t>1997</a:t>
            </a:r>
            <a:r>
              <a:rPr kumimoji="1" lang="en-US" altLang="en-US" sz="2400" dirty="0">
                <a:latin typeface="Garamond" panose="02020404030301010803" pitchFamily="18" charset="0"/>
              </a:rPr>
              <a:t>.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Расте интересовање - друга конференција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 10000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учесника</a:t>
            </a:r>
            <a:endParaRPr kumimoji="1" lang="en-US" altLang="en-US" sz="2400" dirty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en-US" altLang="en-US" sz="2400" dirty="0">
                <a:latin typeface="Garamond" panose="02020404030301010803" pitchFamily="18" charset="0"/>
              </a:rPr>
              <a:t>1998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.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Нови 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JDK</a:t>
            </a:r>
            <a:r>
              <a:rPr kumimoji="1" lang="en-US" altLang="en-US" sz="2400" dirty="0">
                <a:latin typeface="Garamond" panose="02020404030301010803" pitchFamily="18" charset="0"/>
              </a:rPr>
              <a:t>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означен са 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J2</a:t>
            </a:r>
            <a:r>
              <a:rPr kumimoji="1" lang="en-US" altLang="en-US" sz="2400" dirty="0">
                <a:latin typeface="Garamond" panose="02020404030301010803" pitchFamily="18" charset="0"/>
              </a:rPr>
              <a:t>SE 1.2</a:t>
            </a:r>
            <a:r>
              <a:rPr kumimoji="1" lang="sr-Latn-RS" altLang="en-US" sz="2400" dirty="0">
                <a:latin typeface="Garamond" panose="02020404030301010803" pitchFamily="18" charset="0"/>
              </a:rPr>
              <a:t> </a:t>
            </a:r>
            <a:r>
              <a:rPr kumimoji="1" lang="en-US" altLang="en-US" sz="2400" dirty="0">
                <a:latin typeface="Garamond" panose="02020404030301010803" pitchFamily="18" charset="0"/>
              </a:rPr>
              <a:t>(*)</a:t>
            </a:r>
            <a:endParaRPr kumimoji="1" lang="sr-Cyrl-RS" altLang="en-US" sz="2400" dirty="0">
              <a:latin typeface="Garamond" panose="02020404030301010803" pitchFamily="18" charset="0"/>
            </a:endParaRP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>
                <a:latin typeface="Garamond" panose="02020404030301010803" pitchFamily="18" charset="0"/>
              </a:rPr>
              <a:t>Нова </a:t>
            </a:r>
            <a:r>
              <a:rPr kumimoji="1" lang="en-US" altLang="en-US" sz="1900" dirty="0">
                <a:latin typeface="Garamond" panose="02020404030301010803" pitchFamily="18" charset="0"/>
              </a:rPr>
              <a:t>Swing </a:t>
            </a:r>
            <a:r>
              <a:rPr kumimoji="1" lang="sr-Cyrl-RS" altLang="en-US" sz="1900" dirty="0">
                <a:latin typeface="Garamond" panose="02020404030301010803" pitchFamily="18" charset="0"/>
              </a:rPr>
              <a:t>графичка библиотека</a:t>
            </a: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>
                <a:latin typeface="Garamond" panose="02020404030301010803" pitchFamily="18" charset="0"/>
              </a:rPr>
              <a:t>Колекције (листе, мапе, скупови)</a:t>
            </a:r>
            <a:endParaRPr kumimoji="1" lang="en-US" altLang="en-US" sz="2400" dirty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Latn-CS" altLang="en-US" sz="2400" dirty="0">
                <a:latin typeface="Garamond" panose="02020404030301010803" pitchFamily="18" charset="0"/>
              </a:rPr>
              <a:t>2000.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Појављује се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 J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2</a:t>
            </a:r>
            <a:r>
              <a:rPr kumimoji="1" lang="en-US" altLang="en-US" sz="2400" dirty="0">
                <a:latin typeface="Garamond" panose="02020404030301010803" pitchFamily="18" charset="0"/>
              </a:rPr>
              <a:t>SE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 1.3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 (</a:t>
            </a:r>
            <a:r>
              <a:rPr kumimoji="1" lang="en-US" altLang="en-US" sz="2400" dirty="0">
                <a:latin typeface="Garamond" panose="02020404030301010803" pitchFamily="18" charset="0"/>
              </a:rPr>
              <a:t>**)</a:t>
            </a:r>
            <a:endParaRPr kumimoji="1" lang="sr-Cyrl-RS" altLang="en-US" sz="2400" dirty="0">
              <a:latin typeface="Garamond" panose="02020404030301010803" pitchFamily="18" charset="0"/>
            </a:endParaRP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>
                <a:latin typeface="Garamond" panose="02020404030301010803" pitchFamily="18" charset="0"/>
              </a:rPr>
              <a:t>Рад са звуком</a:t>
            </a:r>
            <a:endParaRPr kumimoji="1" lang="en-US" altLang="en-US" sz="1900" dirty="0">
              <a:latin typeface="Garamond" panose="02020404030301010803" pitchFamily="18" charset="0"/>
            </a:endParaRP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>
                <a:latin typeface="Garamond" panose="02020404030301010803" pitchFamily="18" charset="0"/>
              </a:rPr>
              <a:t>Рад у дистрибуираном окружењу (више рачунара комуницирају)</a:t>
            </a:r>
            <a:endParaRPr kumimoji="1" lang="en-US" altLang="en-US" sz="1900" dirty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Latn-CS" altLang="en-US" sz="2400" dirty="0">
                <a:latin typeface="Garamond" panose="02020404030301010803" pitchFamily="18" charset="0"/>
              </a:rPr>
              <a:t>2002.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Појављује се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 J2SE 1.4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 (</a:t>
            </a:r>
            <a:r>
              <a:rPr kumimoji="1" lang="en-US" altLang="en-US" sz="2400" dirty="0">
                <a:latin typeface="Garamond" panose="02020404030301010803" pitchFamily="18" charset="0"/>
              </a:rPr>
              <a:t>***)</a:t>
            </a: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>
                <a:latin typeface="Garamond" panose="02020404030301010803" pitchFamily="18" charset="0"/>
              </a:rPr>
              <a:t>Уланчавање изузетака (рад са грешкама)</a:t>
            </a: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>
                <a:latin typeface="Garamond" panose="02020404030301010803" pitchFamily="18" charset="0"/>
              </a:rPr>
              <a:t> Манипулација сликама</a:t>
            </a:r>
          </a:p>
        </p:txBody>
      </p:sp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>
                <a:solidFill>
                  <a:srgbClr val="9900CC"/>
                </a:solidFill>
              </a:rPr>
              <a:t>Настанак и развој (</a:t>
            </a:r>
            <a:r>
              <a:rPr lang="sr-Latn-RS" altLang="en-US" sz="3600" dirty="0">
                <a:solidFill>
                  <a:srgbClr val="9900CC"/>
                </a:solidFill>
              </a:rPr>
              <a:t>3</a:t>
            </a:r>
            <a:r>
              <a:rPr lang="sr-Cyrl-RS" altLang="en-US" sz="3600" dirty="0">
                <a:solidFill>
                  <a:srgbClr val="9900CC"/>
                </a:solidFill>
              </a:rPr>
              <a:t>)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2"/>
          <p:cNvSpPr txBox="1">
            <a:spLocks noChangeArrowheads="1"/>
          </p:cNvSpPr>
          <p:nvPr/>
        </p:nvSpPr>
        <p:spPr bwMode="auto">
          <a:xfrm>
            <a:off x="179388" y="1657350"/>
            <a:ext cx="8856662" cy="350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Latn-CS" altLang="en-US" sz="2400" dirty="0">
                <a:latin typeface="Garamond" panose="02020404030301010803" pitchFamily="18" charset="0"/>
              </a:rPr>
              <a:t>2004.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Појављује се 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J</a:t>
            </a:r>
            <a:r>
              <a:rPr kumimoji="1" lang="en-US" altLang="en-US" sz="2400" dirty="0">
                <a:latin typeface="Garamond" panose="02020404030301010803" pitchFamily="18" charset="0"/>
              </a:rPr>
              <a:t>2SE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 </a:t>
            </a:r>
            <a:r>
              <a:rPr kumimoji="1" lang="en-US" altLang="en-US" sz="2400" dirty="0">
                <a:latin typeface="Garamond" panose="02020404030301010803" pitchFamily="18" charset="0"/>
              </a:rPr>
              <a:t>5.0 –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интерна ознака </a:t>
            </a:r>
            <a:r>
              <a:rPr kumimoji="1" lang="sr-Latn-RS" altLang="en-US" sz="2400" dirty="0">
                <a:latin typeface="Garamond" panose="02020404030301010803" pitchFamily="18" charset="0"/>
              </a:rPr>
              <a:t>J2SE 1.5</a:t>
            </a:r>
            <a:r>
              <a:rPr kumimoji="1" lang="en-US" altLang="en-US" sz="2400" dirty="0">
                <a:latin typeface="Garamond" panose="02020404030301010803" pitchFamily="18" charset="0"/>
              </a:rPr>
              <a:t>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(</a:t>
            </a:r>
            <a:r>
              <a:rPr kumimoji="1" lang="en-US" altLang="en-US" sz="2400" dirty="0">
                <a:latin typeface="Garamond" panose="02020404030301010803" pitchFamily="18" charset="0"/>
              </a:rPr>
              <a:t>*)</a:t>
            </a:r>
            <a:endParaRPr kumimoji="1" lang="sr-Latn-RS" altLang="en-US" sz="2400" dirty="0">
              <a:latin typeface="Garamond" panose="02020404030301010803" pitchFamily="18" charset="0"/>
            </a:endParaRP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>
                <a:latin typeface="Garamond" panose="02020404030301010803" pitchFamily="18" charset="0"/>
              </a:rPr>
              <a:t>Генерички типови</a:t>
            </a:r>
          </a:p>
          <a:p>
            <a:pPr marL="1485900" lvl="2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500" dirty="0">
                <a:latin typeface="Garamond" panose="02020404030301010803" pitchFamily="18" charset="0"/>
              </a:rPr>
              <a:t>Омогућава нпр. да се алгоритми за различите типове података пишу једанпут</a:t>
            </a: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>
                <a:latin typeface="Garamond" panose="02020404030301010803" pitchFamily="18" charset="0"/>
              </a:rPr>
              <a:t>Паралелно програмирање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Latn-CS" altLang="en-US" sz="2400" dirty="0">
                <a:latin typeface="Garamond" panose="02020404030301010803" pitchFamily="18" charset="0"/>
              </a:rPr>
              <a:t>2006. Sun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објављује </a:t>
            </a:r>
            <a:r>
              <a:rPr kumimoji="1" lang="en-US" altLang="en-US" sz="2400" dirty="0">
                <a:latin typeface="Garamond" panose="02020404030301010803" pitchFamily="18" charset="0"/>
              </a:rPr>
              <a:t>Java SE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 </a:t>
            </a:r>
            <a:r>
              <a:rPr kumimoji="1" lang="en-US" altLang="en-US" sz="2400" dirty="0">
                <a:latin typeface="Garamond" panose="02020404030301010803" pitchFamily="18" charset="0"/>
              </a:rPr>
              <a:t>6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 (</a:t>
            </a:r>
            <a:r>
              <a:rPr kumimoji="1" lang="en-US" altLang="en-US" sz="2400" dirty="0">
                <a:latin typeface="Garamond" panose="02020404030301010803" pitchFamily="18" charset="0"/>
              </a:rPr>
              <a:t>**)</a:t>
            </a: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>
                <a:latin typeface="Garamond" panose="02020404030301010803" pitchFamily="18" charset="0"/>
              </a:rPr>
              <a:t>Убрзавање перформанси језгра и рада са графиком</a:t>
            </a: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>
                <a:latin typeface="Garamond" panose="02020404030301010803" pitchFamily="18" charset="0"/>
              </a:rPr>
              <a:t>Побољшан рад при повезивању са базама података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Latn-CS" altLang="en-US" sz="2400" dirty="0">
                <a:latin typeface="Garamond" panose="02020404030301010803" pitchFamily="18" charset="0"/>
              </a:rPr>
              <a:t>2006.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 Велики део Јаве постаје слободан и отворен - 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GPL</a:t>
            </a:r>
            <a:r>
              <a:rPr kumimoji="1" lang="en-US" altLang="en-US" sz="2400" dirty="0">
                <a:latin typeface="Garamond" panose="02020404030301010803" pitchFamily="18" charset="0"/>
              </a:rPr>
              <a:t>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лиценца (</a:t>
            </a:r>
            <a:r>
              <a:rPr kumimoji="1" lang="en-US" altLang="en-US" sz="2400" dirty="0">
                <a:latin typeface="Garamond" panose="02020404030301010803" pitchFamily="18" charset="0"/>
              </a:rPr>
              <a:t>*)</a:t>
            </a:r>
            <a:endParaRPr kumimoji="1" lang="sr-Cyrl-RS" altLang="en-US" sz="2400" dirty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sr-Latn-CS" altLang="en-US" sz="2400" dirty="0">
                <a:latin typeface="Garamond" panose="02020404030301010803" pitchFamily="18" charset="0"/>
              </a:rPr>
              <a:t>2010. Java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постаје власништво компаније 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Oracle</a:t>
            </a:r>
            <a:endParaRPr kumimoji="1" lang="en-US" altLang="en-US" sz="2400" dirty="0">
              <a:latin typeface="Garamond" panose="02020404030301010803" pitchFamily="18" charset="0"/>
            </a:endParaRP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endParaRPr kumimoji="1" lang="sr-Cyrl-RS" altLang="en-US" sz="1900" dirty="0">
              <a:latin typeface="Garamond" panose="02020404030301010803" pitchFamily="18" charset="0"/>
            </a:endParaRPr>
          </a:p>
        </p:txBody>
      </p:sp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>
                <a:solidFill>
                  <a:srgbClr val="9900CC"/>
                </a:solidFill>
              </a:rPr>
              <a:t>Настанак и развој (4)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2"/>
          <p:cNvSpPr txBox="1">
            <a:spLocks noChangeArrowheads="1"/>
          </p:cNvSpPr>
          <p:nvPr/>
        </p:nvSpPr>
        <p:spPr bwMode="auto">
          <a:xfrm>
            <a:off x="179388" y="1657350"/>
            <a:ext cx="8856662" cy="6725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buClr>
                <a:schemeClr val="accent2"/>
              </a:buClr>
              <a:buFontTx/>
              <a:buNone/>
            </a:pPr>
            <a:r>
              <a:rPr kumimoji="1" lang="sr-Latn-CS" altLang="en-US" sz="2400" dirty="0">
                <a:latin typeface="Garamond" panose="02020404030301010803" pitchFamily="18" charset="0"/>
              </a:rPr>
              <a:t>20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11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.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 Појављује се </a:t>
            </a:r>
            <a:r>
              <a:rPr kumimoji="1" lang="en-US" altLang="en-US" sz="2400" dirty="0">
                <a:latin typeface="Garamond" panose="02020404030301010803" pitchFamily="18" charset="0"/>
              </a:rPr>
              <a:t>Java SE</a:t>
            </a:r>
            <a:r>
              <a:rPr kumimoji="1" lang="sr-Latn-CS" altLang="en-US" sz="2400" dirty="0">
                <a:latin typeface="Garamond" panose="02020404030301010803" pitchFamily="18" charset="0"/>
              </a:rPr>
              <a:t> </a:t>
            </a:r>
            <a:r>
              <a:rPr kumimoji="1" lang="en-US" altLang="en-US" sz="2400" dirty="0">
                <a:latin typeface="Garamond" panose="02020404030301010803" pitchFamily="18" charset="0"/>
              </a:rPr>
              <a:t>7 (**)</a:t>
            </a: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>
                <a:latin typeface="Garamond" panose="02020404030301010803" pitchFamily="18" charset="0"/>
              </a:rPr>
              <a:t>Убрзавање исцртавања са модерним графичким картицама</a:t>
            </a: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>
                <a:latin typeface="Garamond" panose="02020404030301010803" pitchFamily="18" charset="0"/>
              </a:rPr>
              <a:t>Једноставније декларисање метода са променљивим бројем параметара</a:t>
            </a: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>
                <a:latin typeface="Garamond" panose="02020404030301010803" pitchFamily="18" charset="0"/>
              </a:rPr>
              <a:t>Симултано хватање више врста изузетака</a:t>
            </a:r>
            <a:endParaRPr kumimoji="1" lang="en-US" altLang="en-US" sz="1900" dirty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None/>
            </a:pPr>
            <a:r>
              <a:rPr kumimoji="1" lang="en-US" altLang="en-US" sz="2400" dirty="0">
                <a:latin typeface="Garamond" panose="02020404030301010803" pitchFamily="18" charset="0"/>
              </a:rPr>
              <a:t>2014.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Појављује се </a:t>
            </a:r>
            <a:r>
              <a:rPr kumimoji="1" lang="sr-Latn-RS" altLang="en-US" sz="2400" dirty="0">
                <a:latin typeface="Garamond" panose="02020404030301010803" pitchFamily="18" charset="0"/>
              </a:rPr>
              <a:t>Java SE 8 (</a:t>
            </a:r>
            <a:r>
              <a:rPr kumimoji="1" lang="en-US" altLang="en-US" sz="2400" dirty="0">
                <a:latin typeface="Garamond" panose="02020404030301010803" pitchFamily="18" charset="0"/>
              </a:rPr>
              <a:t>***)</a:t>
            </a:r>
            <a:endParaRPr kumimoji="1" lang="sr-Cyrl-RS" altLang="en-US" sz="2400" dirty="0">
              <a:latin typeface="Garamond" panose="02020404030301010803" pitchFamily="18" charset="0"/>
            </a:endParaRP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>
                <a:latin typeface="Garamond" panose="02020404030301010803" pitchFamily="18" charset="0"/>
              </a:rPr>
              <a:t>Рад са ламбда изразима (функционално програмирање)</a:t>
            </a: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>
                <a:latin typeface="Garamond" panose="02020404030301010803" pitchFamily="18" charset="0"/>
              </a:rPr>
              <a:t>Интуитивнији рад са временом и календарима</a:t>
            </a: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>
                <a:latin typeface="Garamond" panose="02020404030301010803" pitchFamily="18" charset="0"/>
              </a:rPr>
              <a:t>Побољшан модул за рад са </a:t>
            </a:r>
            <a:r>
              <a:rPr kumimoji="1" lang="sr-Latn-RS" altLang="en-US" sz="1900" dirty="0">
                <a:latin typeface="Garamond" panose="02020404030301010803" pitchFamily="18" charset="0"/>
              </a:rPr>
              <a:t>JavaScript </a:t>
            </a:r>
            <a:r>
              <a:rPr kumimoji="1" lang="sr-Cyrl-RS" altLang="en-US" sz="1900" dirty="0">
                <a:latin typeface="Garamond" panose="02020404030301010803" pitchFamily="18" charset="0"/>
              </a:rPr>
              <a:t>библиотеком</a:t>
            </a:r>
            <a:endParaRPr kumimoji="1" lang="en-US" altLang="en-US" sz="1900" dirty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None/>
            </a:pPr>
            <a:r>
              <a:rPr kumimoji="1" lang="en-US" altLang="en-US" sz="2400" dirty="0">
                <a:latin typeface="Garamond" panose="02020404030301010803" pitchFamily="18" charset="0"/>
              </a:rPr>
              <a:t>201</a:t>
            </a:r>
            <a:r>
              <a:rPr kumimoji="1" lang="sr-Latn-RS" altLang="en-US" sz="2400" dirty="0">
                <a:latin typeface="Garamond" panose="02020404030301010803" pitchFamily="18" charset="0"/>
              </a:rPr>
              <a:t>7</a:t>
            </a:r>
            <a:r>
              <a:rPr kumimoji="1" lang="en-US" altLang="en-US" sz="2400" dirty="0">
                <a:latin typeface="Garamond" panose="02020404030301010803" pitchFamily="18" charset="0"/>
              </a:rPr>
              <a:t>.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Појављује се </a:t>
            </a:r>
            <a:r>
              <a:rPr kumimoji="1" lang="sr-Latn-RS" altLang="en-US" sz="2400" dirty="0">
                <a:latin typeface="Garamond" panose="02020404030301010803" pitchFamily="18" charset="0"/>
              </a:rPr>
              <a:t>Java SE 9</a:t>
            </a:r>
            <a:endParaRPr kumimoji="1" lang="sr-Cyrl-RS" altLang="en-US" sz="2400" dirty="0">
              <a:latin typeface="Garamond" panose="02020404030301010803" pitchFamily="18" charset="0"/>
            </a:endParaRP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>
                <a:latin typeface="Garamond" panose="02020404030301010803" pitchFamily="18" charset="0"/>
              </a:rPr>
              <a:t>Модуларнија организација</a:t>
            </a: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>
                <a:latin typeface="Garamond" panose="02020404030301010803" pitchFamily="18" charset="0"/>
              </a:rPr>
              <a:t>Јава командно окружење </a:t>
            </a:r>
            <a:r>
              <a:rPr kumimoji="1" lang="en-US" altLang="en-US" sz="1900" b="1" dirty="0" err="1">
                <a:latin typeface="Garamond" panose="02020404030301010803" pitchFamily="18" charset="0"/>
              </a:rPr>
              <a:t>jshell</a:t>
            </a:r>
            <a:endParaRPr kumimoji="1" lang="sr-Cyrl-RS" altLang="en-US" sz="1900" dirty="0">
              <a:latin typeface="Garamond" panose="02020404030301010803" pitchFamily="18" charset="0"/>
            </a:endParaRP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>
                <a:latin typeface="Garamond" panose="02020404030301010803" pitchFamily="18" charset="0"/>
              </a:rPr>
              <a:t>Унапређење конкурентности – реактивни токови података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None/>
            </a:pPr>
            <a:r>
              <a:rPr kumimoji="1" lang="en-US" altLang="en-US" sz="2400" dirty="0">
                <a:latin typeface="Garamond" panose="02020404030301010803" pitchFamily="18" charset="0"/>
              </a:rPr>
              <a:t>201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8</a:t>
            </a:r>
            <a:r>
              <a:rPr kumimoji="1" lang="en-US" altLang="en-US" sz="2400" dirty="0">
                <a:latin typeface="Garamond" panose="02020404030301010803" pitchFamily="18" charset="0"/>
              </a:rPr>
              <a:t>.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Појављују се </a:t>
            </a:r>
            <a:r>
              <a:rPr kumimoji="1" lang="sr-Latn-RS" altLang="en-US" sz="2400" dirty="0">
                <a:latin typeface="Garamond" panose="02020404030301010803" pitchFamily="18" charset="0"/>
              </a:rPr>
              <a:t>Java SE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10 и </a:t>
            </a:r>
            <a:r>
              <a:rPr kumimoji="1" lang="sr-Latn-RS" altLang="en-US" sz="2400" dirty="0">
                <a:latin typeface="Garamond" panose="02020404030301010803" pitchFamily="18" charset="0"/>
              </a:rPr>
              <a:t>Java SE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11 (нестабилна) </a:t>
            </a: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>
                <a:latin typeface="Garamond" panose="02020404030301010803" pitchFamily="18" charset="0"/>
              </a:rPr>
              <a:t>Нови сакупљачи података</a:t>
            </a: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r>
              <a:rPr kumimoji="1" lang="sr-Cyrl-RS" altLang="en-US" sz="1900" dirty="0">
                <a:latin typeface="Garamond" panose="02020404030301010803" pitchFamily="18" charset="0"/>
              </a:rPr>
              <a:t>Унапређења рада са меморијом, пре свега рад са хипом</a:t>
            </a: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endParaRPr kumimoji="1" lang="sr-Cyrl-RS" altLang="en-US" sz="2300" dirty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None/>
            </a:pPr>
            <a:endParaRPr kumimoji="1" lang="sr-Cyrl-RS" altLang="en-US" sz="2500" dirty="0">
              <a:latin typeface="Garamond" panose="02020404030301010803" pitchFamily="18" charset="0"/>
            </a:endParaRPr>
          </a:p>
          <a:p>
            <a:pPr marL="1085850" lvl="1" indent="-342900">
              <a:lnSpc>
                <a:spcPct val="90000"/>
              </a:lnSpc>
              <a:buClr>
                <a:schemeClr val="accent2"/>
              </a:buClr>
            </a:pPr>
            <a:endParaRPr kumimoji="1" lang="sr-Latn-RS" altLang="en-US" sz="1900" dirty="0">
              <a:latin typeface="Garamond" panose="02020404030301010803" pitchFamily="18" charset="0"/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None/>
            </a:pPr>
            <a:r>
              <a:rPr kumimoji="1" lang="sr-Latn-RS" altLang="en-US" sz="2400" dirty="0">
                <a:latin typeface="Garamond" panose="02020404030301010803" pitchFamily="18" charset="0"/>
              </a:rPr>
              <a:t>Java SE 9 </a:t>
            </a:r>
            <a:r>
              <a:rPr kumimoji="1" lang="sr-Cyrl-RS" altLang="en-US" sz="2400" dirty="0">
                <a:latin typeface="Garamond" panose="02020404030301010803" pitchFamily="18" charset="0"/>
              </a:rPr>
              <a:t>се очекује тек у 2017. години</a:t>
            </a:r>
          </a:p>
        </p:txBody>
      </p:sp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>
                <a:solidFill>
                  <a:srgbClr val="9900CC"/>
                </a:solidFill>
              </a:rPr>
              <a:t>Настанак и развој (</a:t>
            </a:r>
            <a:r>
              <a:rPr lang="sr-Latn-RS" altLang="en-US" sz="3600" dirty="0">
                <a:solidFill>
                  <a:srgbClr val="9900CC"/>
                </a:solidFill>
              </a:rPr>
              <a:t>5</a:t>
            </a:r>
            <a:r>
              <a:rPr lang="sr-Cyrl-RS" altLang="en-US" sz="3600" dirty="0">
                <a:solidFill>
                  <a:srgbClr val="9900CC"/>
                </a:solidFill>
              </a:rPr>
              <a:t>)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12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2"/>
          <p:cNvSpPr txBox="1">
            <a:spLocks noChangeArrowheads="1"/>
          </p:cNvSpPr>
          <p:nvPr/>
        </p:nvSpPr>
        <p:spPr bwMode="auto">
          <a:xfrm>
            <a:off x="179388" y="1639888"/>
            <a:ext cx="8964612" cy="3994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2"/>
              </a:buClr>
              <a:defRPr/>
            </a:pPr>
            <a:r>
              <a:rPr kumimoji="1" lang="sr-Cyrl-RS" sz="2800" dirty="0">
                <a:latin typeface="Garamond" pitchFamily="18" charset="0"/>
              </a:rPr>
              <a:t>Захтеви за Јаву:</a:t>
            </a:r>
          </a:p>
          <a:p>
            <a:pPr marL="514350" indent="-514350">
              <a:spcBef>
                <a:spcPct val="20000"/>
              </a:spcBef>
              <a:buFont typeface="+mj-lt"/>
              <a:buAutoNum type="arabicPeriod"/>
              <a:defRPr/>
            </a:pPr>
            <a:r>
              <a:rPr kumimoji="1" lang="sr-Cyrl-RS" sz="2800" dirty="0">
                <a:latin typeface="Garamond" pitchFamily="18" charset="0"/>
              </a:rPr>
              <a:t>Једноставан, објектно</a:t>
            </a:r>
            <a:r>
              <a:rPr kumimoji="1" lang="sr-Latn-RS" sz="2800" dirty="0">
                <a:latin typeface="Garamond" pitchFamily="18" charset="0"/>
              </a:rPr>
              <a:t> </a:t>
            </a:r>
            <a:r>
              <a:rPr kumimoji="1" lang="sr-Cyrl-RS" sz="2800" dirty="0">
                <a:latin typeface="Garamond" pitchFamily="18" charset="0"/>
              </a:rPr>
              <a:t>орјентисан и фамилијаран</a:t>
            </a:r>
            <a:endParaRPr kumimoji="1" lang="sr-Latn-CS" sz="2800" dirty="0">
              <a:latin typeface="Garamond" pitchFamily="18" charset="0"/>
            </a:endParaRPr>
          </a:p>
          <a:p>
            <a:pPr marL="514350" indent="-514350">
              <a:spcBef>
                <a:spcPct val="20000"/>
              </a:spcBef>
              <a:buFont typeface="+mj-lt"/>
              <a:buAutoNum type="arabicPeriod"/>
              <a:defRPr/>
            </a:pPr>
            <a:r>
              <a:rPr kumimoji="1" lang="sr-Cyrl-RS" sz="2800" dirty="0">
                <a:latin typeface="Garamond" pitchFamily="18" charset="0"/>
              </a:rPr>
              <a:t>Робустан и сигуран</a:t>
            </a:r>
          </a:p>
          <a:p>
            <a:pPr marL="514350" indent="-514350">
              <a:spcBef>
                <a:spcPct val="20000"/>
              </a:spcBef>
              <a:buFont typeface="+mj-lt"/>
              <a:buAutoNum type="arabicPeriod"/>
              <a:defRPr/>
            </a:pPr>
            <a:r>
              <a:rPr kumimoji="1" lang="sr-Cyrl-RS" sz="2800" dirty="0">
                <a:latin typeface="Garamond" pitchFamily="18" charset="0"/>
              </a:rPr>
              <a:t>Архитектонски неутралан и преносив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None/>
              <a:defRPr/>
            </a:pPr>
            <a:r>
              <a:rPr kumimoji="1" lang="sr-Cyrl-RS" sz="2400" dirty="0">
                <a:solidFill>
                  <a:srgbClr val="006600"/>
                </a:solidFill>
                <a:latin typeface="Garamond" pitchFamily="18" charset="0"/>
              </a:rPr>
              <a:t>       „пиши једном, извршавај било где“</a:t>
            </a:r>
            <a:endParaRPr kumimoji="1" lang="sr-Latn-CS" sz="2400" dirty="0">
              <a:solidFill>
                <a:srgbClr val="006600"/>
              </a:solidFill>
              <a:latin typeface="Garamond" pitchFamily="18" charset="0"/>
            </a:endParaRPr>
          </a:p>
          <a:p>
            <a:pPr marL="514350" indent="-514350">
              <a:spcBef>
                <a:spcPct val="20000"/>
              </a:spcBef>
              <a:buFont typeface="+mj-lt"/>
              <a:buAutoNum type="arabicPeriod" startAt="4"/>
              <a:defRPr/>
            </a:pPr>
            <a:r>
              <a:rPr kumimoji="1" lang="sr-Cyrl-RS" sz="2800" dirty="0">
                <a:latin typeface="Garamond" pitchFamily="18" charset="0"/>
              </a:rPr>
              <a:t>Перформантан</a:t>
            </a:r>
          </a:p>
          <a:p>
            <a:pPr marL="514350" indent="-514350">
              <a:spcBef>
                <a:spcPct val="20000"/>
              </a:spcBef>
              <a:buFont typeface="+mj-lt"/>
              <a:buAutoNum type="arabicPeriod" startAt="4"/>
              <a:defRPr/>
            </a:pPr>
            <a:r>
              <a:rPr kumimoji="1" lang="sr-Cyrl-RS" sz="2800" dirty="0">
                <a:latin typeface="Garamond" pitchFamily="18" charset="0"/>
              </a:rPr>
              <a:t>Интерпретиран, вишенитан и динамичан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None/>
              <a:defRPr/>
            </a:pPr>
            <a:endParaRPr lang="sr-Latn-CS" sz="2400" dirty="0">
              <a:latin typeface="Garamond" pitchFamily="18" charset="0"/>
            </a:endParaRPr>
          </a:p>
        </p:txBody>
      </p:sp>
      <p:sp>
        <p:nvSpPr>
          <p:cNvPr id="16387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>
                <a:solidFill>
                  <a:srgbClr val="9900CC"/>
                </a:solidFill>
              </a:rPr>
              <a:t>Карактеристике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  <p:sp>
        <p:nvSpPr>
          <p:cNvPr id="16389" name="TextBox 1"/>
          <p:cNvSpPr txBox="1">
            <a:spLocks noChangeArrowheads="1"/>
          </p:cNvSpPr>
          <p:nvPr/>
        </p:nvSpPr>
        <p:spPr bwMode="auto">
          <a:xfrm>
            <a:off x="3952875" y="6435725"/>
            <a:ext cx="5168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1" dirty="0">
                <a:hlinkClick r:id="rId2"/>
              </a:rPr>
              <a:t>http://www.oracle.com/technetwork/java/intro-141325.html</a:t>
            </a:r>
            <a:r>
              <a:rPr lang="sr-Cyrl-RS" altLang="en-US" sz="1400" b="1" dirty="0"/>
              <a:t> </a:t>
            </a:r>
            <a:endParaRPr lang="en-US" altLang="en-US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2"/>
          <p:cNvSpPr txBox="1">
            <a:spLocks noChangeArrowheads="1"/>
          </p:cNvSpPr>
          <p:nvPr/>
        </p:nvSpPr>
        <p:spPr bwMode="auto">
          <a:xfrm>
            <a:off x="228600" y="1657350"/>
            <a:ext cx="8915400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14350" indent="-5143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endParaRPr kumimoji="1" lang="sr-Cyrl-RS" sz="2800" dirty="0">
              <a:latin typeface="Garamond" pitchFamily="18" charset="0"/>
            </a:endParaRPr>
          </a:p>
          <a:p>
            <a:pPr marL="514350" indent="-5143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kumimoji="1" lang="sr-Cyrl-RS" sz="2800" dirty="0">
                <a:latin typeface="Garamond" pitchFamily="18" charset="0"/>
              </a:rPr>
              <a:t>Садржи готове библиотекама за најразличитије намене;  </a:t>
            </a:r>
          </a:p>
          <a:p>
            <a:pPr marL="514350" indent="-5143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endParaRPr kumimoji="1" lang="sr-Cyrl-RS" sz="2800" dirty="0">
              <a:latin typeface="Garamond" pitchFamily="18" charset="0"/>
            </a:endParaRPr>
          </a:p>
          <a:p>
            <a:pPr marL="514350" indent="-5143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kumimoji="1" lang="sr-Cyrl-RS" sz="2800" dirty="0">
                <a:latin typeface="Garamond" pitchFamily="18" charset="0"/>
              </a:rPr>
              <a:t>Објектно орјентисан од самог почетка;</a:t>
            </a:r>
          </a:p>
          <a:p>
            <a:pPr marL="514350" indent="-5143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endParaRPr kumimoji="1" lang="sr-Cyrl-RS" sz="2800" dirty="0">
              <a:latin typeface="Garamond" pitchFamily="18" charset="0"/>
            </a:endParaRPr>
          </a:p>
          <a:p>
            <a:pPr marL="514350" indent="-5143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kumimoji="1" lang="sr-Cyrl-RS" sz="2800" dirty="0">
                <a:latin typeface="Garamond" pitchFamily="18" charset="0"/>
              </a:rPr>
              <a:t>По синтакси сличан </a:t>
            </a:r>
            <a:r>
              <a:rPr kumimoji="1" lang="sr-Latn-CS" sz="2800" dirty="0">
                <a:latin typeface="Garamond" pitchFamily="18" charset="0"/>
              </a:rPr>
              <a:t>C/C++;</a:t>
            </a:r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>
                <a:solidFill>
                  <a:srgbClr val="9900CC"/>
                </a:solidFill>
              </a:rPr>
              <a:t>Једноставан, објектно оријентисан, фамилијаран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2"/>
          <p:cNvSpPr txBox="1">
            <a:spLocks noChangeArrowheads="1"/>
          </p:cNvSpPr>
          <p:nvPr/>
        </p:nvSpPr>
        <p:spPr bwMode="auto">
          <a:xfrm>
            <a:off x="228600" y="1657350"/>
            <a:ext cx="8915400" cy="307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800" dirty="0">
                <a:latin typeface="Garamond" pitchFamily="18" charset="0"/>
              </a:rPr>
              <a:t>Омогућава креирање веома поузданог софтвера:</a:t>
            </a:r>
          </a:p>
          <a:p>
            <a:pPr marL="1200150" lvl="1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200" dirty="0">
                <a:latin typeface="Garamond" pitchFamily="18" charset="0"/>
              </a:rPr>
              <a:t>интензивна повера током компилације,</a:t>
            </a:r>
          </a:p>
          <a:p>
            <a:pPr marL="1200150" lvl="1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200" dirty="0">
                <a:latin typeface="Garamond" pitchFamily="18" charset="0"/>
              </a:rPr>
              <a:t>и провера током извршавања програма;</a:t>
            </a:r>
          </a:p>
          <a:p>
            <a:pPr lvl="1" indent="0">
              <a:spcBef>
                <a:spcPct val="20000"/>
              </a:spcBef>
              <a:buClr>
                <a:schemeClr val="accent2"/>
              </a:buClr>
              <a:defRPr/>
            </a:pPr>
            <a:endParaRPr kumimoji="1" lang="sr-Cyrl-RS" sz="2200" dirty="0">
              <a:latin typeface="Garamond" pitchFamily="18" charset="0"/>
            </a:endParaRPr>
          </a:p>
          <a:p>
            <a:pPr marL="457200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800" dirty="0">
                <a:latin typeface="Garamond" pitchFamily="18" charset="0"/>
              </a:rPr>
              <a:t>Модел управљања меморијом једноставан:</a:t>
            </a:r>
          </a:p>
          <a:p>
            <a:pPr marL="1200150" lvl="1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200" dirty="0">
                <a:latin typeface="Garamond" pitchFamily="18" charset="0"/>
              </a:rPr>
              <a:t>нема показивача, </a:t>
            </a:r>
          </a:p>
          <a:p>
            <a:pPr marL="1200150" lvl="1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200" dirty="0">
                <a:latin typeface="Garamond" pitchFamily="18" charset="0"/>
              </a:rPr>
              <a:t>нити показивачке аритметике;</a:t>
            </a:r>
          </a:p>
        </p:txBody>
      </p:sp>
      <p:sp>
        <p:nvSpPr>
          <p:cNvPr id="18435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>
                <a:solidFill>
                  <a:srgbClr val="9900CC"/>
                </a:solidFill>
              </a:rPr>
              <a:t>Робустан и сигуран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2"/>
          <p:cNvSpPr txBox="1">
            <a:spLocks noChangeArrowheads="1"/>
          </p:cNvSpPr>
          <p:nvPr/>
        </p:nvSpPr>
        <p:spPr bwMode="auto">
          <a:xfrm>
            <a:off x="228600" y="1657350"/>
            <a:ext cx="8915400" cy="442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800" dirty="0">
                <a:latin typeface="Garamond" pitchFamily="18" charset="0"/>
              </a:rPr>
              <a:t>садржи компајлер који преводи до нивоа бајт-кода:</a:t>
            </a:r>
          </a:p>
          <a:p>
            <a:pPr marL="1200150" lvl="1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200" dirty="0">
                <a:latin typeface="Garamond" pitchFamily="18" charset="0"/>
              </a:rPr>
              <a:t>бајт-код није исто што и машински код</a:t>
            </a:r>
          </a:p>
          <a:p>
            <a:pPr marL="1200150" lvl="1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200" dirty="0">
                <a:latin typeface="Garamond" pitchFamily="18" charset="0"/>
              </a:rPr>
              <a:t>међуформат који је архитектонски неутралан</a:t>
            </a:r>
          </a:p>
          <a:p>
            <a:pPr marL="1200150" lvl="1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200" dirty="0">
                <a:latin typeface="Garamond" pitchFamily="18" charset="0"/>
              </a:rPr>
              <a:t>машински код није арх. неутралан, зависи од процесора</a:t>
            </a:r>
            <a:endParaRPr kumimoji="1" lang="sr-Cyrl-RS" sz="2000" dirty="0">
              <a:latin typeface="Garamond" pitchFamily="18" charset="0"/>
            </a:endParaRPr>
          </a:p>
          <a:p>
            <a:pPr marL="1200150" lvl="1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200" dirty="0">
                <a:latin typeface="Garamond" pitchFamily="18" charset="0"/>
              </a:rPr>
              <a:t>преносив на различите врсте процесора и оперативних система;</a:t>
            </a:r>
          </a:p>
          <a:p>
            <a:pPr marL="457200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800" dirty="0">
                <a:latin typeface="Garamond" pitchFamily="18" charset="0"/>
              </a:rPr>
              <a:t>стриктно дефинише основни језик:</a:t>
            </a:r>
          </a:p>
          <a:p>
            <a:pPr marL="1200150" lvl="1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200" dirty="0">
                <a:latin typeface="Garamond" pitchFamily="18" charset="0"/>
              </a:rPr>
              <a:t>величине простих типова</a:t>
            </a:r>
            <a:r>
              <a:rPr kumimoji="1" lang="sr-Latn-RS" sz="2200" dirty="0">
                <a:latin typeface="Garamond" pitchFamily="18" charset="0"/>
              </a:rPr>
              <a:t> </a:t>
            </a:r>
            <a:r>
              <a:rPr kumimoji="1" lang="sr-Cyrl-RS" sz="2200" dirty="0">
                <a:latin typeface="Garamond" pitchFamily="18" charset="0"/>
              </a:rPr>
              <a:t>увек исте (у </a:t>
            </a:r>
            <a:r>
              <a:rPr kumimoji="1" lang="sr-Latn-RS" sz="2200" dirty="0">
                <a:latin typeface="Garamond" pitchFamily="18" charset="0"/>
              </a:rPr>
              <a:t>C-</a:t>
            </a:r>
            <a:r>
              <a:rPr kumimoji="1" lang="sr-Cyrl-RS" sz="2200" dirty="0">
                <a:latin typeface="Garamond" pitchFamily="18" charset="0"/>
              </a:rPr>
              <a:t>у не важи ово)</a:t>
            </a:r>
          </a:p>
          <a:p>
            <a:pPr marL="457200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200" dirty="0">
                <a:latin typeface="Garamond" pitchFamily="18" charset="0"/>
              </a:rPr>
              <a:t> </a:t>
            </a:r>
            <a:r>
              <a:rPr kumimoji="1" lang="sr-Cyrl-RS" sz="2800" dirty="0">
                <a:latin typeface="Garamond" pitchFamily="18" charset="0"/>
              </a:rPr>
              <a:t>има исто извршавање на свакој платформи:</a:t>
            </a:r>
          </a:p>
          <a:p>
            <a:pPr marL="1200150" lvl="1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200" dirty="0">
                <a:latin typeface="Garamond" pitchFamily="18" charset="0"/>
              </a:rPr>
              <a:t>за дате улазне податке даје исте излазне податке</a:t>
            </a:r>
          </a:p>
          <a:p>
            <a:pPr marL="1200150" lvl="1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200" dirty="0">
                <a:latin typeface="Garamond" pitchFamily="18" charset="0"/>
              </a:rPr>
              <a:t>ово нпр. не важи за програмски језик </a:t>
            </a:r>
            <a:r>
              <a:rPr kumimoji="1" lang="sr-Latn-RS" sz="2200" dirty="0">
                <a:latin typeface="Garamond" pitchFamily="18" charset="0"/>
              </a:rPr>
              <a:t>C</a:t>
            </a:r>
            <a:r>
              <a:rPr kumimoji="1" lang="sr-Cyrl-RS" sz="2200" dirty="0">
                <a:latin typeface="Garamond" pitchFamily="18" charset="0"/>
              </a:rPr>
              <a:t>;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>
                <a:solidFill>
                  <a:srgbClr val="9900CC"/>
                </a:solidFill>
              </a:rPr>
              <a:t>Архитектонски неутралан </a:t>
            </a:r>
            <a:br>
              <a:rPr lang="sr-Cyrl-RS" altLang="en-US" sz="3600" dirty="0">
                <a:solidFill>
                  <a:srgbClr val="9900CC"/>
                </a:solidFill>
              </a:rPr>
            </a:br>
            <a:r>
              <a:rPr lang="sr-Cyrl-RS" altLang="en-US" sz="3600" dirty="0">
                <a:solidFill>
                  <a:srgbClr val="9900CC"/>
                </a:solidFill>
              </a:rPr>
              <a:t>и преносив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1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2"/>
          <p:cNvSpPr txBox="1">
            <a:spLocks noChangeArrowheads="1"/>
          </p:cNvSpPr>
          <p:nvPr/>
        </p:nvSpPr>
        <p:spPr bwMode="auto">
          <a:xfrm>
            <a:off x="228600" y="1484313"/>
            <a:ext cx="8807450" cy="4721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800" dirty="0">
                <a:latin typeface="Garamond" pitchFamily="18" charset="0"/>
              </a:rPr>
              <a:t>компајлира се до бајт-кода, а потом интерпретира</a:t>
            </a:r>
          </a:p>
          <a:p>
            <a:pPr marL="457200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endParaRPr kumimoji="1" lang="sr-Cyrl-RS" sz="2800" dirty="0">
              <a:latin typeface="Garamond" pitchFamily="18" charset="0"/>
            </a:endParaRPr>
          </a:p>
          <a:p>
            <a:pPr marL="457200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800" dirty="0">
                <a:latin typeface="Garamond" pitchFamily="18" charset="0"/>
              </a:rPr>
              <a:t>интерпретер ради пуном брзином</a:t>
            </a:r>
          </a:p>
          <a:p>
            <a:pPr marL="1200150" lvl="1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400" dirty="0">
                <a:latin typeface="Garamond" pitchFamily="18" charset="0"/>
              </a:rPr>
              <a:t>јер су сигурносне провере обављене раније</a:t>
            </a:r>
          </a:p>
          <a:p>
            <a:pPr marL="1200150" lvl="1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endParaRPr kumimoji="1" lang="en-US" sz="2400" dirty="0">
              <a:latin typeface="Garamond" pitchFamily="18" charset="0"/>
            </a:endParaRPr>
          </a:p>
          <a:p>
            <a:pPr marL="457200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800" dirty="0">
                <a:latin typeface="Garamond" pitchFamily="18" charset="0"/>
              </a:rPr>
              <a:t>постоји аутоматски сакупљач отпадака</a:t>
            </a:r>
          </a:p>
          <a:p>
            <a:pPr marL="1200150" lvl="1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400" dirty="0">
                <a:latin typeface="Garamond" pitchFamily="18" charset="0"/>
              </a:rPr>
              <a:t>програмер не ослобађа меморију експлицитно</a:t>
            </a:r>
          </a:p>
          <a:p>
            <a:pPr marL="1200150" lvl="1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endParaRPr kumimoji="1" lang="sr-Cyrl-RS" sz="2000" dirty="0">
              <a:latin typeface="Garamond" pitchFamily="18" charset="0"/>
            </a:endParaRPr>
          </a:p>
          <a:p>
            <a:pPr marL="457200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800" dirty="0">
                <a:latin typeface="Garamond" pitchFamily="18" charset="0"/>
              </a:rPr>
              <a:t>секције са интензивним рачунањем могу да се извезу и директно у машински код ако је потребно</a:t>
            </a:r>
            <a:endParaRPr kumimoji="1" lang="sr-Latn-CS" sz="2800" dirty="0">
              <a:latin typeface="Garamond" pitchFamily="18" charset="0"/>
            </a:endParaRPr>
          </a:p>
        </p:txBody>
      </p:sp>
      <p:sp>
        <p:nvSpPr>
          <p:cNvPr id="21507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>
                <a:solidFill>
                  <a:srgbClr val="9900CC"/>
                </a:solidFill>
              </a:rPr>
              <a:t>Перформантан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2"/>
          <p:cNvSpPr txBox="1">
            <a:spLocks noChangeArrowheads="1"/>
          </p:cNvSpPr>
          <p:nvPr/>
        </p:nvSpPr>
        <p:spPr bwMode="auto">
          <a:xfrm>
            <a:off x="107504" y="1484313"/>
            <a:ext cx="9020621" cy="486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endParaRPr kumimoji="1" lang="sr-Cyrl-RS" sz="2800" dirty="0">
              <a:latin typeface="Garamond" pitchFamily="18" charset="0"/>
            </a:endParaRPr>
          </a:p>
          <a:p>
            <a:pPr marL="457200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800" dirty="0">
                <a:latin typeface="Garamond" pitchFamily="18" charset="0"/>
              </a:rPr>
              <a:t>интерпретатор може извршавати бајт-код на било ком рачунару на који је пренесен систем за извршавање</a:t>
            </a:r>
            <a:r>
              <a:rPr kumimoji="1" lang="sr-Latn-CS" sz="2800" dirty="0">
                <a:latin typeface="Garamond" pitchFamily="18" charset="0"/>
              </a:rPr>
              <a:t>;</a:t>
            </a:r>
            <a:endParaRPr kumimoji="1" lang="sr-Cyrl-RS" sz="2800" dirty="0">
              <a:latin typeface="Garamond" pitchFamily="18" charset="0"/>
            </a:endParaRPr>
          </a:p>
          <a:p>
            <a:pPr marL="457200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800" dirty="0">
                <a:latin typeface="Garamond" pitchFamily="18" charset="0"/>
              </a:rPr>
              <a:t>подржава вишенитно извршавање;</a:t>
            </a:r>
          </a:p>
          <a:p>
            <a:pPr marL="1200150" lvl="1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400" dirty="0">
                <a:latin typeface="Garamond" pitchFamily="18" charset="0"/>
              </a:rPr>
              <a:t>неким програмима треба више токова извршавања, </a:t>
            </a:r>
            <a:br>
              <a:rPr kumimoji="1" lang="sr-Cyrl-RS" sz="2400" dirty="0">
                <a:latin typeface="Garamond" pitchFamily="18" charset="0"/>
              </a:rPr>
            </a:br>
            <a:r>
              <a:rPr kumimoji="1" lang="sr-Cyrl-RS" sz="2400" dirty="0">
                <a:latin typeface="Garamond" pitchFamily="18" charset="0"/>
              </a:rPr>
              <a:t>нпр. Интернет прегледач, мора „истовремено“ да:</a:t>
            </a:r>
          </a:p>
          <a:p>
            <a:pPr marL="1600200" lvl="2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000" dirty="0">
                <a:latin typeface="Garamond" pitchFamily="18" charset="0"/>
              </a:rPr>
              <a:t>освежава графичке компоненте</a:t>
            </a:r>
          </a:p>
          <a:p>
            <a:pPr marL="1600200" lvl="2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000" dirty="0">
                <a:latin typeface="Garamond" pitchFamily="18" charset="0"/>
              </a:rPr>
              <a:t>учитава страницу</a:t>
            </a:r>
          </a:p>
          <a:p>
            <a:pPr marL="1600200" lvl="2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000" dirty="0">
                <a:latin typeface="Garamond" pitchFamily="18" charset="0"/>
              </a:rPr>
              <a:t>преузима датотеку</a:t>
            </a:r>
            <a:endParaRPr kumimoji="1" lang="en-US" sz="2400" dirty="0">
              <a:latin typeface="Garamond" pitchFamily="18" charset="0"/>
            </a:endParaRPr>
          </a:p>
          <a:p>
            <a:pPr marL="457200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800" dirty="0">
                <a:latin typeface="Garamond" pitchFamily="18" charset="0"/>
              </a:rPr>
              <a:t>динамички учитава класе у току извршавања</a:t>
            </a:r>
          </a:p>
          <a:p>
            <a:pPr marL="1200150" lvl="1" indent="-4572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1" lang="sr-Cyrl-RS" sz="2400" dirty="0">
                <a:latin typeface="Garamond" pitchFamily="18" charset="0"/>
              </a:rPr>
              <a:t>класе се повезују</a:t>
            </a:r>
            <a:r>
              <a:rPr kumimoji="1" lang="en-US" sz="2400" dirty="0">
                <a:latin typeface="Garamond" pitchFamily="18" charset="0"/>
              </a:rPr>
              <a:t> (</a:t>
            </a:r>
            <a:r>
              <a:rPr kumimoji="1" lang="sr-Cyrl-RS" sz="2400" dirty="0">
                <a:latin typeface="Garamond" pitchFamily="18" charset="0"/>
              </a:rPr>
              <a:t>линкују) само када је то потребно;</a:t>
            </a:r>
            <a:endParaRPr kumimoji="1" lang="sr-Latn-CS" sz="2400" dirty="0">
              <a:latin typeface="Garamond" pitchFamily="18" charset="0"/>
            </a:endParaRPr>
          </a:p>
        </p:txBody>
      </p:sp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>
                <a:solidFill>
                  <a:srgbClr val="9900CC"/>
                </a:solidFill>
              </a:rPr>
              <a:t>Интерпретиран, вишенитан </a:t>
            </a:r>
            <a:br>
              <a:rPr lang="sr-Cyrl-RS" altLang="en-US" sz="3600" dirty="0">
                <a:solidFill>
                  <a:srgbClr val="9900CC"/>
                </a:solidFill>
              </a:rPr>
            </a:br>
            <a:r>
              <a:rPr lang="sr-Cyrl-RS" altLang="en-US" sz="3600" dirty="0">
                <a:solidFill>
                  <a:srgbClr val="9900CC"/>
                </a:solidFill>
              </a:rPr>
              <a:t>и динамичан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f1-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34"/>
          <a:stretch>
            <a:fillRect/>
          </a:stretch>
        </p:blipFill>
        <p:spPr>
          <a:xfrm>
            <a:off x="827088" y="1473200"/>
            <a:ext cx="7562850" cy="5411788"/>
          </a:xfrm>
          <a:noFill/>
        </p:spPr>
      </p:pic>
      <p:sp>
        <p:nvSpPr>
          <p:cNvPr id="5" name="Oval 4"/>
          <p:cNvSpPr/>
          <p:nvPr/>
        </p:nvSpPr>
        <p:spPr>
          <a:xfrm>
            <a:off x="3132138" y="1268413"/>
            <a:ext cx="2663825" cy="86518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580" name="TextBox 1"/>
          <p:cNvSpPr txBox="1">
            <a:spLocks noChangeArrowheads="1"/>
          </p:cNvSpPr>
          <p:nvPr/>
        </p:nvSpPr>
        <p:spPr bwMode="auto">
          <a:xfrm>
            <a:off x="5580063" y="5949950"/>
            <a:ext cx="26241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/>
              <a:t>Врсте Јава апликација</a:t>
            </a:r>
            <a:endParaRPr lang="en-US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81 0.01065 L 0.19688 0.12616 " pathEditMode="fixed" rAng="0" ptsTypes="AA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34" y="5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688 0.12615 L 0.32674 0.29398 " pathEditMode="fixed" rAng="0" ptsTypes="AA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93" y="8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8351 0.29398 L 0.20869 0.46203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50" y="8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869 0.46203 L 0.004 0.69305 " pathEditMode="fixed" rAng="0" ptsTypes="AA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43" y="11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9 0.69305 L -0.17709 0.46203 " pathEditMode="fixed" rAng="0" ptsTypes="AA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63" y="-11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708 0.46203 L -0.33455 0.30463 " pathEditMode="fixed" rAng="0" ptsTypes="AA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82" y="-7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3455 0.30463 L -0.19288 0.12616 " pathEditMode="fixed" rAng="0" ptsTypes="AA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-89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5" grpId="3" animBg="1"/>
      <p:bldP spid="5" grpId="4" animBg="1"/>
      <p:bldP spid="5" grpId="5" animBg="1"/>
      <p:bldP spid="5" grpId="6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3"/>
          <p:cNvSpPr>
            <a:spLocks noGrp="1" noChangeArrowheads="1"/>
          </p:cNvSpPr>
          <p:nvPr>
            <p:ph idx="1"/>
          </p:nvPr>
        </p:nvSpPr>
        <p:spPr>
          <a:xfrm>
            <a:off x="504825" y="1600200"/>
            <a:ext cx="8639175" cy="525780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dirty="0" err="1">
                <a:latin typeface="Garamond" pitchFamily="18" charset="0"/>
              </a:rPr>
              <a:t>Апликације</a:t>
            </a:r>
            <a:r>
              <a:rPr lang="ru-RU" sz="2800" dirty="0">
                <a:latin typeface="Garamond" pitchFamily="18" charset="0"/>
              </a:rPr>
              <a:t> из </a:t>
            </a:r>
            <a:r>
              <a:rPr lang="ru-RU" sz="2800" dirty="0" err="1">
                <a:latin typeface="Garamond" pitchFamily="18" charset="0"/>
              </a:rPr>
              <a:t>командне</a:t>
            </a:r>
            <a:r>
              <a:rPr lang="ru-RU" sz="2800" dirty="0">
                <a:latin typeface="Garamond" pitchFamily="18" charset="0"/>
              </a:rPr>
              <a:t> </a:t>
            </a:r>
            <a:r>
              <a:rPr lang="ru-RU" sz="2800" dirty="0" err="1">
                <a:latin typeface="Garamond" pitchFamily="18" charset="0"/>
              </a:rPr>
              <a:t>линије</a:t>
            </a:r>
            <a:endParaRPr lang="ru-RU" sz="2800" dirty="0">
              <a:latin typeface="Garamond" pitchFamily="18" charset="0"/>
            </a:endParaRPr>
          </a:p>
          <a:p>
            <a:pPr eaLnBrk="1" hangingPunct="1">
              <a:defRPr/>
            </a:pPr>
            <a:r>
              <a:rPr lang="ru-RU" sz="2800" dirty="0" err="1">
                <a:latin typeface="Garamond" pitchFamily="18" charset="0"/>
              </a:rPr>
              <a:t>Апликације</a:t>
            </a:r>
            <a:r>
              <a:rPr lang="ru-RU" sz="2800" dirty="0">
                <a:latin typeface="Garamond" pitchFamily="18" charset="0"/>
              </a:rPr>
              <a:t> са графичким корисничким интерфејсом </a:t>
            </a:r>
          </a:p>
          <a:p>
            <a:pPr eaLnBrk="1" hangingPunct="1">
              <a:defRPr/>
            </a:pPr>
            <a:r>
              <a:rPr lang="ru-RU" sz="2800" dirty="0" err="1">
                <a:latin typeface="Garamond" pitchFamily="18" charset="0"/>
              </a:rPr>
              <a:t>Апликације</a:t>
            </a:r>
            <a:r>
              <a:rPr lang="ru-RU" sz="2800" dirty="0">
                <a:latin typeface="Garamond" pitchFamily="18" charset="0"/>
              </a:rPr>
              <a:t> за мобилне уређаје</a:t>
            </a:r>
          </a:p>
          <a:p>
            <a:pPr eaLnBrk="1" hangingPunct="1">
              <a:defRPr/>
            </a:pPr>
            <a:r>
              <a:rPr lang="ru-RU" sz="2800" dirty="0" err="1">
                <a:latin typeface="Garamond" pitchFamily="18" charset="0"/>
              </a:rPr>
              <a:t>Аплети</a:t>
            </a:r>
            <a:r>
              <a:rPr lang="ru-RU" sz="2800" dirty="0">
                <a:latin typeface="Garamond" pitchFamily="18" charset="0"/>
              </a:rPr>
              <a:t> - веб програмирање на клијентској страни  </a:t>
            </a:r>
          </a:p>
          <a:p>
            <a:pPr eaLnBrk="1" hangingPunct="1">
              <a:defRPr/>
            </a:pPr>
            <a:r>
              <a:rPr lang="sr-Cyrl-RS" sz="2800" dirty="0">
                <a:latin typeface="Garamond" pitchFamily="18" charset="0"/>
              </a:rPr>
              <a:t>Серверске апликације</a:t>
            </a:r>
          </a:p>
          <a:p>
            <a:pPr eaLnBrk="1" hangingPunct="1">
              <a:defRPr/>
            </a:pPr>
            <a:r>
              <a:rPr lang="ru-RU" sz="2800" dirty="0">
                <a:latin typeface="Garamond" pitchFamily="18" charset="0"/>
              </a:rPr>
              <a:t>Библиотеке</a:t>
            </a:r>
          </a:p>
          <a:p>
            <a:pPr eaLnBrk="1" hangingPunct="1">
              <a:defRPr/>
            </a:pPr>
            <a:endParaRPr lang="en-US" sz="2800" dirty="0">
              <a:latin typeface="Garamond" pitchFamily="18" charset="0"/>
            </a:endParaRPr>
          </a:p>
        </p:txBody>
      </p:sp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>
                <a:solidFill>
                  <a:srgbClr val="9900CC"/>
                </a:solidFill>
              </a:rPr>
              <a:t>Типови Јава апликација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2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2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2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>
                <a:solidFill>
                  <a:srgbClr val="9900CC"/>
                </a:solidFill>
              </a:rPr>
              <a:t>Јава апликације </a:t>
            </a:r>
            <a:br>
              <a:rPr lang="sr-Cyrl-RS" altLang="en-US" sz="3600" dirty="0">
                <a:solidFill>
                  <a:srgbClr val="9900CC"/>
                </a:solidFill>
              </a:rPr>
            </a:br>
            <a:r>
              <a:rPr lang="sr-Cyrl-RS" altLang="en-US" sz="3600" dirty="0">
                <a:solidFill>
                  <a:srgbClr val="9900CC"/>
                </a:solidFill>
              </a:rPr>
              <a:t>из командне линије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00200"/>
            <a:ext cx="8939336" cy="5257800"/>
          </a:xfrm>
        </p:spPr>
        <p:txBody>
          <a:bodyPr/>
          <a:lstStyle/>
          <a:p>
            <a:r>
              <a:rPr lang="ru-RU" altLang="en-US" sz="2800" dirty="0" err="1">
                <a:latin typeface="Garamond" panose="02020404030301010803" pitchFamily="18" charset="0"/>
              </a:rPr>
              <a:t>Апликације</a:t>
            </a:r>
            <a:r>
              <a:rPr lang="ru-RU" altLang="en-US" sz="2800" dirty="0">
                <a:latin typeface="Garamond" panose="02020404030301010803" pitchFamily="18" charset="0"/>
              </a:rPr>
              <a:t> из </a:t>
            </a:r>
            <a:r>
              <a:rPr lang="ru-RU" altLang="en-US" sz="2800" dirty="0" err="1">
                <a:latin typeface="Garamond" panose="02020404030301010803" pitchFamily="18" charset="0"/>
              </a:rPr>
              <a:t>командне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линије</a:t>
            </a:r>
            <a:r>
              <a:rPr lang="ru-RU" altLang="en-US" sz="2800" dirty="0">
                <a:latin typeface="Garamond" panose="02020404030301010803" pitchFamily="18" charset="0"/>
              </a:rPr>
              <a:t> не </a:t>
            </a:r>
            <a:r>
              <a:rPr lang="ru-RU" altLang="en-US" sz="2800" dirty="0" err="1">
                <a:latin typeface="Garamond" panose="02020404030301010803" pitchFamily="18" charset="0"/>
              </a:rPr>
              <a:t>користе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графичке</a:t>
            </a:r>
            <a:r>
              <a:rPr lang="ru-RU" altLang="en-US" sz="2800" dirty="0">
                <a:latin typeface="Garamond" panose="02020404030301010803" pitchFamily="18" charset="0"/>
              </a:rPr>
              <a:t> компоненте. </a:t>
            </a:r>
          </a:p>
          <a:p>
            <a:r>
              <a:rPr lang="ru-RU" altLang="en-US" sz="2800" dirty="0">
                <a:latin typeface="Garamond" panose="02020404030301010803" pitchFamily="18" charset="0"/>
              </a:rPr>
              <a:t>То, </a:t>
            </a:r>
            <a:r>
              <a:rPr lang="ru-RU" altLang="en-US" sz="2800" dirty="0" err="1">
                <a:latin typeface="Garamond" panose="02020404030301010803" pitchFamily="18" charset="0"/>
              </a:rPr>
              <a:t>међутим</a:t>
            </a:r>
            <a:r>
              <a:rPr lang="ru-RU" altLang="en-US" sz="2800" dirty="0">
                <a:latin typeface="Garamond" panose="02020404030301010803" pitchFamily="18" charset="0"/>
              </a:rPr>
              <a:t>, не </a:t>
            </a:r>
            <a:r>
              <a:rPr lang="ru-RU" altLang="en-US" sz="2800" dirty="0" err="1">
                <a:latin typeface="Garamond" panose="02020404030301010803" pitchFamily="18" charset="0"/>
              </a:rPr>
              <a:t>нарушава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изражајност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саме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апликације</a:t>
            </a:r>
            <a:r>
              <a:rPr lang="ru-RU" altLang="en-US" sz="2800" dirty="0">
                <a:latin typeface="Garamond" panose="02020404030301010803" pitchFamily="18" charset="0"/>
              </a:rPr>
              <a:t>. </a:t>
            </a:r>
          </a:p>
          <a:p>
            <a:r>
              <a:rPr lang="ru-RU" altLang="en-US" sz="2800" dirty="0">
                <a:latin typeface="Garamond" panose="02020404030301010803" pitchFamily="18" charset="0"/>
              </a:rPr>
              <a:t>Унос и </a:t>
            </a:r>
            <a:r>
              <a:rPr lang="ru-RU" altLang="en-US" sz="2800" dirty="0" err="1">
                <a:latin typeface="Garamond" panose="02020404030301010803" pitchFamily="18" charset="0"/>
              </a:rPr>
              <a:t>испис</a:t>
            </a:r>
            <a:r>
              <a:rPr lang="ru-RU" altLang="en-US" sz="2800" dirty="0">
                <a:latin typeface="Garamond" panose="02020404030301010803" pitchFamily="18" charset="0"/>
              </a:rPr>
              <a:t> се </a:t>
            </a:r>
            <a:r>
              <a:rPr lang="ru-RU" altLang="en-US" sz="2800" dirty="0" err="1">
                <a:latin typeface="Garamond" panose="02020404030301010803" pitchFamily="18" charset="0"/>
              </a:rPr>
              <a:t>врше</a:t>
            </a:r>
            <a:r>
              <a:rPr lang="ru-RU" altLang="en-US" sz="2800" dirty="0">
                <a:latin typeface="Garamond" panose="02020404030301010803" pitchFamily="18" charset="0"/>
              </a:rPr>
              <a:t> путем </a:t>
            </a:r>
            <a:r>
              <a:rPr lang="ru-RU" altLang="en-US" sz="2800" dirty="0" err="1">
                <a:latin typeface="Garamond" panose="02020404030301010803" pitchFamily="18" charset="0"/>
              </a:rPr>
              <a:t>командне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линије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уместо</a:t>
            </a:r>
            <a:r>
              <a:rPr lang="ru-RU" altLang="en-US" sz="2800" dirty="0">
                <a:latin typeface="Garamond" panose="02020404030301010803" pitchFamily="18" charset="0"/>
              </a:rPr>
              <a:t> путем </a:t>
            </a:r>
            <a:r>
              <a:rPr lang="ru-RU" altLang="en-US" sz="2800" dirty="0" err="1">
                <a:latin typeface="Garamond" panose="02020404030301010803" pitchFamily="18" charset="0"/>
              </a:rPr>
              <a:t>текстуалних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поља</a:t>
            </a:r>
            <a:r>
              <a:rPr lang="ru-RU" altLang="en-US" sz="2800" dirty="0">
                <a:latin typeface="Garamond" panose="02020404030301010803" pitchFamily="18" charset="0"/>
              </a:rPr>
              <a:t>, </a:t>
            </a:r>
            <a:r>
              <a:rPr lang="ru-RU" altLang="en-US" sz="2800" dirty="0" err="1">
                <a:latin typeface="Garamond" panose="02020404030301010803" pitchFamily="18" charset="0"/>
              </a:rPr>
              <a:t>лабела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итд</a:t>
            </a:r>
            <a:r>
              <a:rPr lang="ru-RU" altLang="en-US" sz="2800" dirty="0">
                <a:latin typeface="Garamond" panose="02020404030301010803" pitchFamily="18" charset="0"/>
              </a:rPr>
              <a:t>. </a:t>
            </a:r>
            <a:endParaRPr lang="en-US" altLang="en-US" sz="2800" dirty="0"/>
          </a:p>
        </p:txBody>
      </p:sp>
      <p:pic>
        <p:nvPicPr>
          <p:cNvPr id="38916" name="Picture 4" descr="P:\Personal Data\My Folders\Business\Business\Zavod za Udzbenike, Srbija\Udzbenik Racunarstvo 3 2010\Pictures\01-0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" b="65543"/>
          <a:stretch>
            <a:fillRect/>
          </a:stretch>
        </p:blipFill>
        <p:spPr bwMode="auto">
          <a:xfrm>
            <a:off x="597693" y="4676776"/>
            <a:ext cx="8008937" cy="163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1143000" y="6310313"/>
            <a:ext cx="6918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/>
              <a:t>Илустрација извршавања Јава апликације из командне линије</a:t>
            </a:r>
            <a:endParaRPr lang="en-US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sr-Latn-CS" altLang="en-US" sz="2800" dirty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en-US" sz="2800" dirty="0" err="1">
                <a:latin typeface="Garamond" panose="02020404030301010803" pitchFamily="18" charset="0"/>
              </a:rPr>
              <a:t>Јава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може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бити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коришћена</a:t>
            </a:r>
            <a:r>
              <a:rPr lang="ru-RU" altLang="en-US" sz="2800" dirty="0">
                <a:latin typeface="Garamond" panose="02020404030301010803" pitchFamily="18" charset="0"/>
              </a:rPr>
              <a:t> за </a:t>
            </a:r>
            <a:r>
              <a:rPr lang="ru-RU" altLang="en-US" sz="2800" dirty="0" err="1">
                <a:latin typeface="Garamond" panose="02020404030301010803" pitchFamily="18" charset="0"/>
              </a:rPr>
              <a:t>развој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преносивих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en-US" altLang="en-US" sz="2800" dirty="0">
                <a:latin typeface="Garamond" panose="02020404030301010803" pitchFamily="18" charset="0"/>
              </a:rPr>
              <a:t>GUI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апликација</a:t>
            </a:r>
            <a:r>
              <a:rPr lang="ru-RU" altLang="en-US" sz="2800" dirty="0">
                <a:latin typeface="Garamond" panose="02020404030301010803" pitchFamily="18" charset="0"/>
              </a:rPr>
              <a:t> на </a:t>
            </a:r>
            <a:r>
              <a:rPr lang="ru-RU" altLang="en-US" sz="2800" dirty="0" err="1">
                <a:latin typeface="Garamond" panose="02020404030301010803" pitchFamily="18" charset="0"/>
              </a:rPr>
              <a:t>свим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подржаним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платформама</a:t>
            </a:r>
            <a:r>
              <a:rPr lang="ru-RU" altLang="en-US" sz="2800" dirty="0">
                <a:latin typeface="Garamond" panose="02020404030301010803" pitchFamily="18" charset="0"/>
              </a:rPr>
              <a:t>.</a:t>
            </a:r>
            <a:endParaRPr lang="en-US" altLang="en-US" sz="2800" dirty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ru-RU" altLang="en-US" sz="2800" dirty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en-US" sz="2800" dirty="0" err="1">
                <a:latin typeface="Garamond" panose="02020404030301010803" pitchFamily="18" charset="0"/>
              </a:rPr>
              <a:t>Као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илустрацију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овог</a:t>
            </a:r>
            <a:r>
              <a:rPr lang="ru-RU" altLang="en-US" sz="2800" dirty="0">
                <a:latin typeface="Garamond" panose="02020404030301010803" pitchFamily="18" charset="0"/>
              </a:rPr>
              <a:t> става, </a:t>
            </a:r>
            <a:r>
              <a:rPr lang="ru-RU" altLang="en-US" sz="2800" dirty="0" err="1">
                <a:latin typeface="Garamond" panose="02020404030301010803" pitchFamily="18" charset="0"/>
              </a:rPr>
              <a:t>погледајмо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апликацију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en-US" altLang="en-US" sz="2800" dirty="0" err="1">
                <a:latin typeface="Garamond" panose="02020404030301010803" pitchFamily="18" charset="0"/>
              </a:rPr>
              <a:t>TextEditor</a:t>
            </a:r>
            <a:r>
              <a:rPr lang="ru-RU" altLang="en-US" sz="2800" dirty="0">
                <a:latin typeface="Garamond" panose="02020404030301010803" pitchFamily="18" charset="0"/>
              </a:rPr>
              <a:t>. </a:t>
            </a:r>
          </a:p>
          <a:p>
            <a:pPr lvl="1" eaLnBrk="1" hangingPunct="1">
              <a:lnSpc>
                <a:spcPct val="80000"/>
              </a:lnSpc>
            </a:pPr>
            <a:r>
              <a:rPr lang="ru-RU" altLang="en-US" sz="2300" dirty="0">
                <a:latin typeface="Garamond" panose="02020404030301010803" pitchFamily="18" charset="0"/>
              </a:rPr>
              <a:t>И </a:t>
            </a:r>
            <a:r>
              <a:rPr lang="ru-RU" altLang="en-US" sz="2300" dirty="0" err="1">
                <a:latin typeface="Garamond" panose="02020404030301010803" pitchFamily="18" charset="0"/>
              </a:rPr>
              <a:t>аплет</a:t>
            </a:r>
            <a:r>
              <a:rPr lang="ru-RU" altLang="en-US" sz="2300" dirty="0">
                <a:latin typeface="Garamond" panose="02020404030301010803" pitchFamily="18" charset="0"/>
              </a:rPr>
              <a:t> </a:t>
            </a:r>
            <a:r>
              <a:rPr lang="ru-RU" altLang="en-US" sz="2300" dirty="0" err="1">
                <a:latin typeface="Garamond" panose="02020404030301010803" pitchFamily="18" charset="0"/>
              </a:rPr>
              <a:t>верзија</a:t>
            </a:r>
            <a:r>
              <a:rPr lang="ru-RU" altLang="en-US" sz="2300" dirty="0">
                <a:latin typeface="Garamond" panose="02020404030301010803" pitchFamily="18" charset="0"/>
              </a:rPr>
              <a:t>, и </a:t>
            </a:r>
            <a:r>
              <a:rPr lang="ru-RU" altLang="en-US" sz="2300" dirty="0" err="1">
                <a:latin typeface="Garamond" panose="02020404030301010803" pitchFamily="18" charset="0"/>
              </a:rPr>
              <a:t>верзија</a:t>
            </a:r>
            <a:r>
              <a:rPr lang="ru-RU" altLang="en-US" sz="2300" dirty="0">
                <a:latin typeface="Garamond" panose="02020404030301010803" pitchFamily="18" charset="0"/>
              </a:rPr>
              <a:t> за </a:t>
            </a:r>
            <a:r>
              <a:rPr lang="en-US" altLang="en-US" sz="2300" dirty="0">
                <a:latin typeface="Garamond" panose="02020404030301010803" pitchFamily="18" charset="0"/>
              </a:rPr>
              <a:t>Windows</a:t>
            </a:r>
            <a:r>
              <a:rPr lang="ru-RU" altLang="en-US" sz="2300" dirty="0">
                <a:latin typeface="Garamond" panose="02020404030301010803" pitchFamily="18" charset="0"/>
              </a:rPr>
              <a:t> и </a:t>
            </a:r>
            <a:r>
              <a:rPr lang="ru-RU" altLang="en-US" sz="2300" dirty="0" err="1">
                <a:latin typeface="Garamond" panose="02020404030301010803" pitchFamily="18" charset="0"/>
              </a:rPr>
              <a:t>верзија</a:t>
            </a:r>
            <a:r>
              <a:rPr lang="ru-RU" altLang="en-US" sz="2300" dirty="0">
                <a:latin typeface="Garamond" panose="02020404030301010803" pitchFamily="18" charset="0"/>
              </a:rPr>
              <a:t> за </a:t>
            </a:r>
            <a:r>
              <a:rPr lang="en-US" altLang="en-US" sz="2300" dirty="0">
                <a:latin typeface="Garamond" panose="02020404030301010803" pitchFamily="18" charset="0"/>
              </a:rPr>
              <a:t>Solaris</a:t>
            </a:r>
            <a:r>
              <a:rPr lang="ru-RU" altLang="en-US" sz="2300" dirty="0">
                <a:latin typeface="Garamond" panose="02020404030301010803" pitchFamily="18" charset="0"/>
              </a:rPr>
              <a:t> су </a:t>
            </a:r>
            <a:r>
              <a:rPr lang="ru-RU" altLang="en-US" sz="2300" dirty="0" err="1">
                <a:latin typeface="Garamond" panose="02020404030301010803" pitchFamily="18" charset="0"/>
              </a:rPr>
              <a:t>генерисане</a:t>
            </a:r>
            <a:r>
              <a:rPr lang="ru-RU" altLang="en-US" sz="2300" dirty="0">
                <a:latin typeface="Garamond" panose="02020404030301010803" pitchFamily="18" charset="0"/>
              </a:rPr>
              <a:t> </a:t>
            </a:r>
            <a:r>
              <a:rPr lang="ru-RU" altLang="en-US" sz="2300" dirty="0" err="1">
                <a:latin typeface="Garamond" panose="02020404030301010803" pitchFamily="18" charset="0"/>
              </a:rPr>
              <a:t>коришћењем</a:t>
            </a:r>
            <a:r>
              <a:rPr lang="ru-RU" altLang="en-US" sz="2300" dirty="0">
                <a:latin typeface="Garamond" panose="02020404030301010803" pitchFamily="18" charset="0"/>
              </a:rPr>
              <a:t> </a:t>
            </a:r>
            <a:r>
              <a:rPr lang="ru-RU" altLang="en-US" sz="2300" dirty="0" err="1">
                <a:latin typeface="Garamond" panose="02020404030301010803" pitchFamily="18" charset="0"/>
              </a:rPr>
              <a:t>истих</a:t>
            </a:r>
            <a:r>
              <a:rPr lang="ru-RU" altLang="en-US" sz="2300" dirty="0">
                <a:latin typeface="Garamond" panose="02020404030301010803" pitchFamily="18" charset="0"/>
              </a:rPr>
              <a:t> </a:t>
            </a:r>
            <a:r>
              <a:rPr lang="ru-RU" altLang="en-US" sz="2300" dirty="0" err="1">
                <a:latin typeface="Garamond" panose="02020404030301010803" pitchFamily="18" charset="0"/>
              </a:rPr>
              <a:t>Јава</a:t>
            </a:r>
            <a:r>
              <a:rPr lang="ru-RU" altLang="en-US" sz="2300" dirty="0">
                <a:latin typeface="Garamond" panose="02020404030301010803" pitchFamily="18" charset="0"/>
              </a:rPr>
              <a:t> </a:t>
            </a:r>
            <a:r>
              <a:rPr lang="ru-RU" altLang="en-US" sz="2300" dirty="0" err="1">
                <a:latin typeface="Garamond" panose="02020404030301010803" pitchFamily="18" charset="0"/>
              </a:rPr>
              <a:t>фајлова</a:t>
            </a:r>
            <a:r>
              <a:rPr lang="ru-RU" altLang="en-US" sz="2300" dirty="0">
                <a:latin typeface="Garamond" panose="02020404030301010803" pitchFamily="18" charset="0"/>
              </a:rPr>
              <a:t>. </a:t>
            </a:r>
          </a:p>
          <a:p>
            <a:pPr lvl="1" eaLnBrk="1" hangingPunct="1">
              <a:lnSpc>
                <a:spcPct val="80000"/>
              </a:lnSpc>
            </a:pPr>
            <a:r>
              <a:rPr lang="ru-RU" altLang="en-US" sz="2300" dirty="0" err="1">
                <a:latin typeface="Garamond" panose="02020404030301010803" pitchFamily="18" charset="0"/>
              </a:rPr>
              <a:t>Прецизније</a:t>
            </a:r>
            <a:r>
              <a:rPr lang="ru-RU" altLang="en-US" sz="2300" dirty="0">
                <a:latin typeface="Garamond" panose="02020404030301010803" pitchFamily="18" charset="0"/>
              </a:rPr>
              <a:t>, </a:t>
            </a:r>
            <a:r>
              <a:rPr lang="ru-RU" altLang="en-US" sz="2300" dirty="0" err="1">
                <a:latin typeface="Garamond" panose="02020404030301010803" pitchFamily="18" charset="0"/>
              </a:rPr>
              <a:t>све</a:t>
            </a:r>
            <a:r>
              <a:rPr lang="ru-RU" altLang="en-US" sz="2300" dirty="0">
                <a:latin typeface="Garamond" panose="02020404030301010803" pitchFamily="18" charset="0"/>
              </a:rPr>
              <a:t> три </a:t>
            </a:r>
            <a:r>
              <a:rPr lang="ru-RU" altLang="en-US" sz="2300" dirty="0" err="1">
                <a:latin typeface="Garamond" panose="02020404030301010803" pitchFamily="18" charset="0"/>
              </a:rPr>
              <a:t>верзије</a:t>
            </a:r>
            <a:r>
              <a:rPr lang="ru-RU" altLang="en-US" sz="2300" dirty="0">
                <a:latin typeface="Garamond" panose="02020404030301010803" pitchFamily="18" charset="0"/>
              </a:rPr>
              <a:t> </a:t>
            </a:r>
            <a:r>
              <a:rPr lang="ru-RU" altLang="en-US" sz="2300" dirty="0" err="1">
                <a:latin typeface="Garamond" panose="02020404030301010803" pitchFamily="18" charset="0"/>
              </a:rPr>
              <a:t>садрже</a:t>
            </a:r>
            <a:r>
              <a:rPr lang="ru-RU" altLang="en-US" sz="2300" dirty="0">
                <a:latin typeface="Garamond" panose="02020404030301010803" pitchFamily="18" charset="0"/>
              </a:rPr>
              <a:t> </a:t>
            </a:r>
            <a:r>
              <a:rPr lang="ru-RU" altLang="en-US" sz="2300" dirty="0" err="1">
                <a:latin typeface="Garamond" panose="02020404030301010803" pitchFamily="18" charset="0"/>
              </a:rPr>
              <a:t>исти</a:t>
            </a:r>
            <a:r>
              <a:rPr lang="ru-RU" altLang="en-US" sz="2300" dirty="0">
                <a:latin typeface="Garamond" panose="02020404030301010803" pitchFamily="18" charset="0"/>
              </a:rPr>
              <a:t> </a:t>
            </a:r>
            <a:r>
              <a:rPr lang="ru-RU" altLang="en-US" sz="2300" dirty="0" err="1">
                <a:latin typeface="Garamond" panose="02020404030301010803" pitchFamily="18" charset="0"/>
              </a:rPr>
              <a:t>бајт</a:t>
            </a:r>
            <a:r>
              <a:rPr lang="ru-RU" altLang="en-US" sz="2300" dirty="0">
                <a:latin typeface="Garamond" panose="02020404030301010803" pitchFamily="18" charset="0"/>
              </a:rPr>
              <a:t> код, </a:t>
            </a:r>
            <a:br>
              <a:rPr lang="ru-RU" altLang="en-US" sz="2300" dirty="0">
                <a:latin typeface="Garamond" panose="02020404030301010803" pitchFamily="18" charset="0"/>
              </a:rPr>
            </a:br>
            <a:r>
              <a:rPr lang="ru-RU" altLang="en-US" sz="2300" dirty="0" err="1">
                <a:latin typeface="Garamond" panose="02020404030301010803" pitchFamily="18" charset="0"/>
              </a:rPr>
              <a:t>који</a:t>
            </a:r>
            <a:r>
              <a:rPr lang="ru-RU" altLang="en-US" sz="2300" dirty="0">
                <a:latin typeface="Garamond" panose="02020404030301010803" pitchFamily="18" charset="0"/>
              </a:rPr>
              <a:t> </a:t>
            </a:r>
            <a:r>
              <a:rPr lang="ru-RU" altLang="en-US" sz="2300" dirty="0" err="1">
                <a:latin typeface="Garamond" panose="02020404030301010803" pitchFamily="18" charset="0"/>
              </a:rPr>
              <a:t>је</a:t>
            </a:r>
            <a:r>
              <a:rPr lang="ru-RU" altLang="en-US" sz="2300" dirty="0">
                <a:latin typeface="Garamond" panose="02020404030301010803" pitchFamily="18" charset="0"/>
              </a:rPr>
              <a:t> </a:t>
            </a:r>
            <a:r>
              <a:rPr lang="sr-Cyrl-RS" altLang="en-US" sz="2300" dirty="0">
                <a:latin typeface="Garamond" panose="02020404030301010803" pitchFamily="18" charset="0"/>
              </a:rPr>
              <a:t>преведен </a:t>
            </a:r>
            <a:r>
              <a:rPr lang="ru-RU" altLang="en-US" sz="2300" dirty="0">
                <a:latin typeface="Garamond" panose="02020404030301010803" pitchFamily="18" charset="0"/>
              </a:rPr>
              <a:t>само </a:t>
            </a:r>
            <a:r>
              <a:rPr lang="ru-RU" altLang="en-US" sz="2300" dirty="0" err="1">
                <a:latin typeface="Garamond" panose="02020404030301010803" pitchFamily="18" charset="0"/>
              </a:rPr>
              <a:t>једном</a:t>
            </a:r>
            <a:r>
              <a:rPr lang="ru-RU" altLang="en-US" sz="2300" dirty="0">
                <a:latin typeface="Garamond" panose="02020404030301010803" pitchFamily="18" charset="0"/>
              </a:rPr>
              <a:t> под </a:t>
            </a:r>
            <a:r>
              <a:rPr lang="en-US" altLang="en-US" sz="2300" dirty="0">
                <a:latin typeface="Garamond" panose="02020404030301010803" pitchFamily="18" charset="0"/>
              </a:rPr>
              <a:t>Windows</a:t>
            </a:r>
            <a:r>
              <a:rPr lang="ru-RU" altLang="en-US" sz="2300" dirty="0">
                <a:latin typeface="Garamond" panose="02020404030301010803" pitchFamily="18" charset="0"/>
              </a:rPr>
              <a:t>-ом </a:t>
            </a:r>
            <a:br>
              <a:rPr lang="ru-RU" altLang="en-US" sz="2300" dirty="0">
                <a:latin typeface="Garamond" panose="02020404030301010803" pitchFamily="18" charset="0"/>
              </a:rPr>
            </a:br>
            <a:r>
              <a:rPr lang="ru-RU" altLang="en-US" sz="2300" dirty="0">
                <a:latin typeface="Garamond" panose="02020404030301010803" pitchFamily="18" charset="0"/>
              </a:rPr>
              <a:t>и просто </a:t>
            </a:r>
            <a:r>
              <a:rPr lang="ru-RU" altLang="en-US" sz="2300" dirty="0" err="1">
                <a:latin typeface="Garamond" panose="02020404030301010803" pitchFamily="18" charset="0"/>
              </a:rPr>
              <a:t>прекопиран</a:t>
            </a:r>
            <a:r>
              <a:rPr lang="ru-RU" altLang="en-US" sz="2300" dirty="0">
                <a:latin typeface="Garamond" panose="02020404030301010803" pitchFamily="18" charset="0"/>
              </a:rPr>
              <a:t> на </a:t>
            </a:r>
            <a:r>
              <a:rPr lang="en-US" altLang="en-US" sz="2300" dirty="0">
                <a:latin typeface="Garamond" panose="02020404030301010803" pitchFamily="18" charset="0"/>
              </a:rPr>
              <a:t>Solaris</a:t>
            </a:r>
            <a:r>
              <a:rPr lang="ru-RU" altLang="en-US" sz="2300" dirty="0">
                <a:latin typeface="Garamond" panose="02020404030301010803" pitchFamily="18" charset="0"/>
              </a:rPr>
              <a:t> без </a:t>
            </a:r>
            <a:r>
              <a:rPr lang="ru-RU" altLang="en-US" sz="2300" dirty="0" err="1">
                <a:latin typeface="Garamond" panose="02020404030301010803" pitchFamily="18" charset="0"/>
              </a:rPr>
              <a:t>нове</a:t>
            </a:r>
            <a:r>
              <a:rPr lang="ru-RU" altLang="en-US" sz="2300" dirty="0">
                <a:latin typeface="Garamond" panose="02020404030301010803" pitchFamily="18" charset="0"/>
              </a:rPr>
              <a:t> </a:t>
            </a:r>
            <a:r>
              <a:rPr lang="ru-RU" altLang="en-US" sz="2300" dirty="0" err="1">
                <a:latin typeface="Garamond" panose="02020404030301010803" pitchFamily="18" charset="0"/>
              </a:rPr>
              <a:t>компилације</a:t>
            </a:r>
            <a:r>
              <a:rPr lang="sr-Latn-CS" altLang="en-US" sz="2300" dirty="0">
                <a:latin typeface="Garamond" panose="02020404030301010803" pitchFamily="18" charset="0"/>
              </a:rPr>
              <a:t>. </a:t>
            </a:r>
            <a:endParaRPr lang="en-US" altLang="en-US" sz="2300" dirty="0">
              <a:latin typeface="Garamond" panose="02020404030301010803" pitchFamily="18" charset="0"/>
            </a:endParaRPr>
          </a:p>
        </p:txBody>
      </p:sp>
      <p:sp>
        <p:nvSpPr>
          <p:cNvPr id="26627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8216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>
                <a:solidFill>
                  <a:srgbClr val="9900CC"/>
                </a:solidFill>
              </a:rPr>
              <a:t>Јава апликације са графичким корисничким интерфејсом</a:t>
            </a:r>
            <a:endParaRPr lang="sr-Latn-CS" altLang="en-US" sz="3600">
              <a:solidFill>
                <a:srgbClr val="99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6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6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76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01fig12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6375" y="1677988"/>
            <a:ext cx="6096000" cy="4572000"/>
          </a:xfrm>
          <a:noFill/>
        </p:spPr>
      </p:pic>
      <p:sp>
        <p:nvSpPr>
          <p:cNvPr id="27651" name="Text Box 2"/>
          <p:cNvSpPr txBox="1">
            <a:spLocks noChangeArrowheads="1"/>
          </p:cNvSpPr>
          <p:nvPr/>
        </p:nvSpPr>
        <p:spPr bwMode="auto">
          <a:xfrm>
            <a:off x="1042988" y="457200"/>
            <a:ext cx="79216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>
                <a:solidFill>
                  <a:srgbClr val="9900CC"/>
                </a:solidFill>
              </a:rPr>
              <a:t>Јава апликације са графичким корисничким интерфејсом</a:t>
            </a:r>
            <a:r>
              <a:rPr lang="en-US" altLang="en-US" sz="3600">
                <a:solidFill>
                  <a:srgbClr val="9900CC"/>
                </a:solidFill>
              </a:rPr>
              <a:t> (2)</a:t>
            </a:r>
            <a:endParaRPr lang="sr-Latn-CS" altLang="en-US" sz="3600">
              <a:solidFill>
                <a:srgbClr val="9900CC"/>
              </a:solidFill>
            </a:endParaRPr>
          </a:p>
        </p:txBody>
      </p:sp>
      <p:sp>
        <p:nvSpPr>
          <p:cNvPr id="27652" name="TextBox 1"/>
          <p:cNvSpPr txBox="1">
            <a:spLocks noChangeArrowheads="1"/>
          </p:cNvSpPr>
          <p:nvPr/>
        </p:nvSpPr>
        <p:spPr bwMode="auto">
          <a:xfrm>
            <a:off x="1547813" y="6340475"/>
            <a:ext cx="6032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/>
              <a:t>Јава апликација за едитовање текста под </a:t>
            </a:r>
            <a:r>
              <a:rPr lang="en-US" altLang="en-US" sz="1800"/>
              <a:t>Windows-</a:t>
            </a:r>
            <a:r>
              <a:rPr lang="sr-Cyrl-RS" altLang="en-US" sz="1800"/>
              <a:t>ом</a:t>
            </a:r>
            <a:endParaRPr lang="en-US" altLang="en-US" sz="18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01fig13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6375" y="1657350"/>
            <a:ext cx="6096000" cy="4572000"/>
          </a:xfrm>
          <a:noFill/>
        </p:spPr>
      </p:pic>
      <p:sp>
        <p:nvSpPr>
          <p:cNvPr id="28675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8001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>
                <a:solidFill>
                  <a:srgbClr val="9900CC"/>
                </a:solidFill>
              </a:rPr>
              <a:t>Јава апликације са графичким корисничким интерфејсом</a:t>
            </a:r>
            <a:r>
              <a:rPr lang="en-US" altLang="en-US" sz="3600">
                <a:solidFill>
                  <a:srgbClr val="9900CC"/>
                </a:solidFill>
              </a:rPr>
              <a:t> (3)</a:t>
            </a:r>
            <a:endParaRPr lang="sr-Latn-CS" altLang="en-US" sz="3600">
              <a:solidFill>
                <a:srgbClr val="9900CC"/>
              </a:solidFill>
            </a:endParaRPr>
          </a:p>
        </p:txBody>
      </p:sp>
      <p:sp>
        <p:nvSpPr>
          <p:cNvPr id="28676" name="TextBox 1"/>
          <p:cNvSpPr txBox="1">
            <a:spLocks noChangeArrowheads="1"/>
          </p:cNvSpPr>
          <p:nvPr/>
        </p:nvSpPr>
        <p:spPr bwMode="auto">
          <a:xfrm>
            <a:off x="1547813" y="6340475"/>
            <a:ext cx="58023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/>
              <a:t>Јава апликација за едитовање текста под </a:t>
            </a:r>
            <a:r>
              <a:rPr lang="en-US" altLang="en-US" sz="1800"/>
              <a:t>Solaris-</a:t>
            </a:r>
            <a:r>
              <a:rPr lang="sr-Cyrl-RS" altLang="en-US" sz="1800"/>
              <a:t>ом</a:t>
            </a:r>
            <a:endParaRPr lang="en-US" altLang="en-US" sz="1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8001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>
                <a:solidFill>
                  <a:srgbClr val="9900CC"/>
                </a:solidFill>
              </a:rPr>
              <a:t>Јава апликације са графичким корисничким интерфејсом</a:t>
            </a:r>
            <a:r>
              <a:rPr lang="en-US" altLang="en-US" sz="3600">
                <a:solidFill>
                  <a:srgbClr val="9900CC"/>
                </a:solidFill>
              </a:rPr>
              <a:t> (4)</a:t>
            </a:r>
            <a:endParaRPr lang="sr-Latn-CS" altLang="en-US" sz="3600">
              <a:solidFill>
                <a:srgbClr val="9900CC"/>
              </a:solidFill>
            </a:endParaRPr>
          </a:p>
        </p:txBody>
      </p:sp>
      <p:sp>
        <p:nvSpPr>
          <p:cNvPr id="29699" name="TextBox 1"/>
          <p:cNvSpPr txBox="1">
            <a:spLocks noChangeArrowheads="1"/>
          </p:cNvSpPr>
          <p:nvPr/>
        </p:nvSpPr>
        <p:spPr bwMode="auto">
          <a:xfrm>
            <a:off x="1293813" y="6488113"/>
            <a:ext cx="68151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/>
              <a:t>Илустрација Јава </a:t>
            </a:r>
            <a:r>
              <a:rPr lang="sr-Latn-RS" altLang="en-US" sz="1800"/>
              <a:t>GUI </a:t>
            </a:r>
            <a:r>
              <a:rPr lang="sr-Cyrl-RS" altLang="en-US" sz="1800"/>
              <a:t>апликације развијене уз помоћ </a:t>
            </a:r>
            <a:r>
              <a:rPr lang="en-US" altLang="en-US" sz="1800"/>
              <a:t>Swing-a</a:t>
            </a:r>
          </a:p>
        </p:txBody>
      </p:sp>
      <p:pic>
        <p:nvPicPr>
          <p:cNvPr id="29700" name="Picture 3" descr="P:\Personal Data\My Folders\Business\Business\Zavod za Udzbenike, Srbija\Udzbenik Racunarstvo 3 2010\Pictures\08-3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712" y="3717132"/>
            <a:ext cx="5113337" cy="284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/>
          <p:cNvSpPr>
            <a:spLocks noGrp="1" noChangeArrowheads="1"/>
          </p:cNvSpPr>
          <p:nvPr>
            <p:ph/>
          </p:nvPr>
        </p:nvSpPr>
        <p:spPr>
          <a:xfrm>
            <a:off x="457200" y="549275"/>
            <a:ext cx="8229600" cy="32400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sr-Latn-CS" altLang="en-US" sz="2800" dirty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en-US" altLang="en-US" sz="2800" dirty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en-US" altLang="en-US" sz="2800" dirty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sr-Cyrl-RS" altLang="en-US" sz="2800" dirty="0">
                <a:latin typeface="Garamond" panose="02020404030301010803" pitchFamily="18" charset="0"/>
              </a:rPr>
              <a:t>Постоји већи број библиотека које олакшавају програмирање </a:t>
            </a:r>
            <a:r>
              <a:rPr lang="en-US" altLang="en-US" sz="2800" dirty="0">
                <a:latin typeface="Garamond" panose="02020404030301010803" pitchFamily="18" charset="0"/>
              </a:rPr>
              <a:t>GUI </a:t>
            </a:r>
            <a:r>
              <a:rPr lang="sr-Cyrl-RS" altLang="en-US" sz="2800" dirty="0">
                <a:latin typeface="Garamond" panose="02020404030301010803" pitchFamily="18" charset="0"/>
              </a:rPr>
              <a:t> у Јави. </a:t>
            </a:r>
          </a:p>
          <a:p>
            <a:pPr eaLnBrk="1" hangingPunct="1">
              <a:lnSpc>
                <a:spcPct val="80000"/>
              </a:lnSpc>
            </a:pPr>
            <a:r>
              <a:rPr lang="sr-Cyrl-RS" altLang="en-US" sz="2800" dirty="0">
                <a:latin typeface="Garamond" panose="02020404030301010803" pitchFamily="18" charset="0"/>
              </a:rPr>
              <a:t>Најпопуларније су </a:t>
            </a:r>
            <a:r>
              <a:rPr lang="en-US" altLang="en-US" sz="2800" dirty="0">
                <a:latin typeface="Garamond" panose="02020404030301010803" pitchFamily="18" charset="0"/>
              </a:rPr>
              <a:t>AWT, Swing, SWT </a:t>
            </a:r>
            <a:r>
              <a:rPr lang="sr-Cyrl-RS" altLang="en-US" sz="2800" dirty="0">
                <a:latin typeface="Garamond" panose="02020404030301010803" pitchFamily="18" charset="0"/>
              </a:rPr>
              <a:t>и </a:t>
            </a:r>
            <a:r>
              <a:rPr lang="en-US" altLang="en-US" sz="2800" dirty="0">
                <a:latin typeface="Garamond" panose="02020404030301010803" pitchFamily="18" charset="0"/>
              </a:rPr>
              <a:t>Java FX. </a:t>
            </a:r>
            <a:endParaRPr lang="sr-Cyrl-RS" altLang="en-US" sz="2800" dirty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sr-Cyrl-RS" altLang="en-US" sz="2800" dirty="0">
                <a:latin typeface="Garamond" panose="02020404030301010803" pitchFamily="18" charset="0"/>
              </a:rPr>
              <a:t>Ове године ми ћемо обрађивати </a:t>
            </a:r>
            <a:r>
              <a:rPr lang="sr-Latn-RS" altLang="en-US" sz="2800" dirty="0">
                <a:latin typeface="Garamond" panose="02020404030301010803" pitchFamily="18" charset="0"/>
              </a:rPr>
              <a:t>Java FX</a:t>
            </a:r>
            <a:r>
              <a:rPr lang="sr-Cyrl-RS" altLang="en-US" sz="2800" dirty="0">
                <a:latin typeface="Garamond" panose="02020404030301010803" pitchFamily="18" charset="0"/>
              </a:rPr>
              <a:t>.</a:t>
            </a:r>
            <a:endParaRPr lang="en-US" altLang="en-US" sz="2800" dirty="0">
              <a:latin typeface="Garamond" panose="020204040303010108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8001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>
                <a:solidFill>
                  <a:srgbClr val="9900CC"/>
                </a:solidFill>
              </a:rPr>
              <a:t>Јава апликације са графичким корисничким интерфејсом</a:t>
            </a:r>
            <a:r>
              <a:rPr lang="en-US" altLang="en-US" sz="3600">
                <a:solidFill>
                  <a:srgbClr val="9900CC"/>
                </a:solidFill>
              </a:rPr>
              <a:t> (</a:t>
            </a:r>
            <a:r>
              <a:rPr lang="sr-Cyrl-RS" altLang="en-US" sz="3600">
                <a:solidFill>
                  <a:srgbClr val="9900CC"/>
                </a:solidFill>
              </a:rPr>
              <a:t>5</a:t>
            </a:r>
            <a:r>
              <a:rPr lang="en-US" altLang="en-US" sz="3600">
                <a:solidFill>
                  <a:srgbClr val="9900CC"/>
                </a:solidFill>
              </a:rPr>
              <a:t>)</a:t>
            </a:r>
            <a:endParaRPr lang="sr-Latn-CS" altLang="en-US" sz="3600">
              <a:solidFill>
                <a:srgbClr val="9900CC"/>
              </a:solidFill>
            </a:endParaRPr>
          </a:p>
        </p:txBody>
      </p:sp>
      <p:sp>
        <p:nvSpPr>
          <p:cNvPr id="30723" name="TextBox 1"/>
          <p:cNvSpPr txBox="1">
            <a:spLocks noChangeArrowheads="1"/>
          </p:cNvSpPr>
          <p:nvPr/>
        </p:nvSpPr>
        <p:spPr bwMode="auto">
          <a:xfrm>
            <a:off x="1371600" y="6102350"/>
            <a:ext cx="6777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/>
              <a:t>Илустрација Јава </a:t>
            </a:r>
            <a:r>
              <a:rPr lang="sr-Latn-RS" altLang="en-US" sz="1800"/>
              <a:t>GUI </a:t>
            </a:r>
            <a:r>
              <a:rPr lang="sr-Cyrl-RS" altLang="en-US" sz="1800"/>
              <a:t>апликације развијене уз помоћ </a:t>
            </a:r>
            <a:r>
              <a:rPr lang="en-US" altLang="en-US" sz="1800"/>
              <a:t>Java FX</a:t>
            </a:r>
          </a:p>
        </p:txBody>
      </p:sp>
      <p:pic>
        <p:nvPicPr>
          <p:cNvPr id="30724" name="Picture 2" descr="P:\Personal Data\My Folders\Courses\Matf OOP 2012-13\Vezbe\Materijali\screensho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888" y="1851025"/>
            <a:ext cx="6238875" cy="409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>
                <a:solidFill>
                  <a:srgbClr val="9900CC"/>
                </a:solidFill>
              </a:rPr>
              <a:t>Јава апликације </a:t>
            </a:r>
            <a:br>
              <a:rPr lang="sr-Cyrl-RS" altLang="en-US" sz="3600" dirty="0">
                <a:solidFill>
                  <a:srgbClr val="9900CC"/>
                </a:solidFill>
              </a:rPr>
            </a:br>
            <a:r>
              <a:rPr lang="sr-Cyrl-RS" altLang="en-US" sz="3600" dirty="0">
                <a:solidFill>
                  <a:srgbClr val="9900CC"/>
                </a:solidFill>
              </a:rPr>
              <a:t>за мобилне уређаје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852988"/>
          </a:xfrm>
        </p:spPr>
        <p:txBody>
          <a:bodyPr/>
          <a:lstStyle/>
          <a:p>
            <a:r>
              <a:rPr lang="ru-RU" altLang="en-US" sz="2800" dirty="0" err="1">
                <a:latin typeface="Garamond" panose="02020404030301010803" pitchFamily="18" charset="0"/>
              </a:rPr>
              <a:t>Ове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апликације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користе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функционалности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br>
              <a:rPr lang="ru-RU" altLang="en-US" sz="2800" dirty="0">
                <a:latin typeface="Garamond" panose="02020404030301010803" pitchFamily="18" charset="0"/>
              </a:rPr>
            </a:br>
            <a:r>
              <a:rPr lang="sr-Latn-RS" altLang="en-US" sz="2800" dirty="0">
                <a:latin typeface="Garamond" panose="02020404030301010803" pitchFamily="18" charset="0"/>
              </a:rPr>
              <a:t>Java ME </a:t>
            </a:r>
            <a:r>
              <a:rPr lang="ru-RU" altLang="en-US" sz="2800" dirty="0">
                <a:latin typeface="Garamond" panose="02020404030301010803" pitchFamily="18" charset="0"/>
              </a:rPr>
              <a:t>библиотека за </a:t>
            </a:r>
            <a:r>
              <a:rPr lang="sr-Cyrl-RS" altLang="en-US" sz="2800" dirty="0">
                <a:latin typeface="Garamond" panose="02020404030301010803" pitchFamily="18" charset="0"/>
              </a:rPr>
              <a:t>развој </a:t>
            </a:r>
            <a:r>
              <a:rPr lang="ru-RU" altLang="en-US" sz="2800" dirty="0" err="1">
                <a:latin typeface="Garamond" panose="02020404030301010803" pitchFamily="18" charset="0"/>
              </a:rPr>
              <a:t>мобилних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апликација</a:t>
            </a:r>
            <a:r>
              <a:rPr lang="ru-RU" altLang="en-US" sz="2800" dirty="0">
                <a:latin typeface="Garamond" panose="02020404030301010803" pitchFamily="18" charset="0"/>
              </a:rPr>
              <a:t>. </a:t>
            </a:r>
          </a:p>
          <a:p>
            <a:endParaRPr lang="ru-RU" altLang="en-US" sz="2800" dirty="0">
              <a:latin typeface="Garamond" panose="02020404030301010803" pitchFamily="18" charset="0"/>
            </a:endParaRPr>
          </a:p>
          <a:p>
            <a:r>
              <a:rPr lang="ru-RU" altLang="en-US" sz="2800" dirty="0" err="1">
                <a:latin typeface="Garamond" panose="02020404030301010803" pitchFamily="18" charset="0"/>
              </a:rPr>
              <a:t>Последњих</a:t>
            </a:r>
            <a:r>
              <a:rPr lang="ru-RU" altLang="en-US" sz="2800" dirty="0">
                <a:latin typeface="Garamond" panose="02020404030301010803" pitchFamily="18" charset="0"/>
              </a:rPr>
              <a:t> година се у </a:t>
            </a:r>
            <a:r>
              <a:rPr lang="ru-RU" altLang="en-US" sz="2800" dirty="0" err="1">
                <a:latin typeface="Garamond" panose="02020404030301010803" pitchFamily="18" charset="0"/>
              </a:rPr>
              <a:t>Јава</a:t>
            </a:r>
            <a:r>
              <a:rPr lang="ru-RU" altLang="en-US" sz="2800" dirty="0">
                <a:latin typeface="Garamond" panose="02020404030301010803" pitchFamily="18" charset="0"/>
              </a:rPr>
              <a:t> свету </a:t>
            </a:r>
            <a:r>
              <a:rPr lang="ru-RU" altLang="en-US" sz="2800" dirty="0" err="1">
                <a:latin typeface="Garamond" panose="02020404030301010803" pitchFamily="18" charset="0"/>
              </a:rPr>
              <a:t>орјентишу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br>
              <a:rPr lang="ru-RU" altLang="en-US" sz="2800" dirty="0">
                <a:latin typeface="Garamond" panose="02020404030301010803" pitchFamily="18" charset="0"/>
              </a:rPr>
            </a:br>
            <a:r>
              <a:rPr lang="ru-RU" altLang="en-US" sz="2800" dirty="0" err="1">
                <a:latin typeface="Garamond" panose="02020404030301010803" pitchFamily="18" charset="0"/>
              </a:rPr>
              <a:t>према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en-US" altLang="en-US" sz="2800" dirty="0">
                <a:latin typeface="Garamond" panose="02020404030301010803" pitchFamily="18" charset="0"/>
              </a:rPr>
              <a:t>Java FX </a:t>
            </a:r>
            <a:r>
              <a:rPr lang="sr-Cyrl-RS" altLang="en-US" sz="2800" dirty="0">
                <a:latin typeface="Garamond" panose="02020404030301010803" pitchFamily="18" charset="0"/>
              </a:rPr>
              <a:t>програмирању мобилних уређаја.</a:t>
            </a:r>
          </a:p>
          <a:p>
            <a:endParaRPr lang="sr-Cyrl-RS" altLang="en-US" sz="2800" dirty="0">
              <a:latin typeface="Garamond" panose="02020404030301010803" pitchFamily="18" charset="0"/>
            </a:endParaRPr>
          </a:p>
          <a:p>
            <a:r>
              <a:rPr lang="sr-Cyrl-RS" altLang="en-US" sz="2800" dirty="0">
                <a:latin typeface="Garamond" panose="02020404030301010803" pitchFamily="18" charset="0"/>
              </a:rPr>
              <a:t>Циљ је да се развој апликација за све уређаје уопшти:</a:t>
            </a:r>
          </a:p>
          <a:p>
            <a:pPr lvl="1"/>
            <a:r>
              <a:rPr lang="sr-Cyrl-RS" altLang="en-US" sz="2300" dirty="0">
                <a:latin typeface="Garamond" panose="02020404030301010803" pitchFamily="18" charset="0"/>
              </a:rPr>
              <a:t>Телефон</a:t>
            </a:r>
          </a:p>
          <a:p>
            <a:pPr lvl="1"/>
            <a:r>
              <a:rPr lang="sr-Cyrl-RS" altLang="en-US" sz="2300" dirty="0">
                <a:latin typeface="Garamond" panose="02020404030301010803" pitchFamily="18" charset="0"/>
              </a:rPr>
              <a:t>Таблет</a:t>
            </a:r>
          </a:p>
          <a:p>
            <a:pPr lvl="1"/>
            <a:r>
              <a:rPr lang="sr-Cyrl-RS" altLang="en-US" sz="2300" dirty="0">
                <a:latin typeface="Garamond" panose="02020404030301010803" pitchFamily="18" charset="0"/>
              </a:rPr>
              <a:t>Класичан рачунар</a:t>
            </a:r>
            <a:endParaRPr lang="en-US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>
                <a:solidFill>
                  <a:srgbClr val="9900CC"/>
                </a:solidFill>
              </a:rPr>
              <a:t>Јава апликације </a:t>
            </a:r>
            <a:br>
              <a:rPr lang="sr-Cyrl-RS" altLang="en-US" sz="3600" dirty="0">
                <a:solidFill>
                  <a:srgbClr val="9900CC"/>
                </a:solidFill>
              </a:rPr>
            </a:br>
            <a:r>
              <a:rPr lang="sr-Cyrl-RS" altLang="en-US" sz="3600" dirty="0">
                <a:solidFill>
                  <a:srgbClr val="9900CC"/>
                </a:solidFill>
              </a:rPr>
              <a:t>за мобилне уређаје</a:t>
            </a:r>
            <a:r>
              <a:rPr lang="en-US" altLang="en-US" sz="3600" dirty="0">
                <a:solidFill>
                  <a:srgbClr val="9900CC"/>
                </a:solidFill>
              </a:rPr>
              <a:t> (2)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852988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2800" dirty="0">
                <a:latin typeface="Garamond" panose="02020404030301010803" pitchFamily="18" charset="0"/>
              </a:rPr>
              <a:t>Java FX</a:t>
            </a:r>
            <a:r>
              <a:rPr lang="sr-Cyrl-RS" altLang="en-US" sz="2800" dirty="0">
                <a:latin typeface="Garamond" panose="02020404030301010803" pitchFamily="18" charset="0"/>
              </a:rPr>
              <a:t> подржава како </a:t>
            </a:r>
            <a:r>
              <a:rPr lang="en-US" altLang="en-US" sz="2800" dirty="0">
                <a:latin typeface="Garamond" panose="02020404030301010803" pitchFamily="18" charset="0"/>
              </a:rPr>
              <a:t>Java ME </a:t>
            </a:r>
            <a:r>
              <a:rPr lang="sr-Cyrl-RS" altLang="en-US" sz="2800" dirty="0">
                <a:latin typeface="Garamond" panose="02020404030301010803" pitchFamily="18" charset="0"/>
              </a:rPr>
              <a:t>апликације, </a:t>
            </a:r>
            <a:br>
              <a:rPr lang="sr-Cyrl-RS" altLang="en-US" sz="2800" dirty="0">
                <a:latin typeface="Garamond" panose="02020404030301010803" pitchFamily="18" charset="0"/>
              </a:rPr>
            </a:br>
            <a:r>
              <a:rPr lang="sr-Cyrl-RS" altLang="en-US" sz="2800" dirty="0">
                <a:latin typeface="Garamond" panose="02020404030301010803" pitchFamily="18" charset="0"/>
              </a:rPr>
              <a:t>тако и стандардни </a:t>
            </a:r>
            <a:r>
              <a:rPr lang="en-US" altLang="en-US" sz="2800" dirty="0">
                <a:latin typeface="Garamond" panose="02020404030301010803" pitchFamily="18" charset="0"/>
              </a:rPr>
              <a:t>Java API.</a:t>
            </a:r>
            <a:endParaRPr lang="sr-Cyrl-RS" altLang="en-US" sz="2800" dirty="0">
              <a:latin typeface="Garamond" panose="02020404030301010803" pitchFamily="18" charset="0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sr-Cyrl-RS" altLang="en-US" sz="2800" dirty="0">
              <a:latin typeface="Garamond" panose="02020404030301010803" pitchFamily="18" charset="0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sr-Cyrl-RS" altLang="en-US" sz="2800" dirty="0">
              <a:latin typeface="Garamond" panose="02020404030301010803" pitchFamily="18" charset="0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sr-Cyrl-RS" altLang="en-US" sz="2800" dirty="0">
              <a:latin typeface="Garamond" panose="02020404030301010803" pitchFamily="18" charset="0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sr-Cyrl-RS" altLang="en-US" sz="2800" dirty="0">
              <a:latin typeface="Garamond" panose="02020404030301010803" pitchFamily="18" charset="0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sr-Cyrl-RS" altLang="en-US" sz="2800" dirty="0">
              <a:latin typeface="Garamond" panose="02020404030301010803" pitchFamily="18" charset="0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sr-Cyrl-RS" altLang="en-US" sz="2800" dirty="0">
                <a:latin typeface="Garamond" panose="02020404030301010803" pitchFamily="18" charset="0"/>
              </a:rPr>
              <a:t> </a:t>
            </a:r>
            <a:endParaRPr lang="en-US" altLang="en-US" sz="2800" dirty="0">
              <a:latin typeface="Garamond" panose="02020404030301010803" pitchFamily="18" charset="0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sr-Cyrl-RS" altLang="en-US" sz="2800" dirty="0">
                <a:latin typeface="Garamond" panose="02020404030301010803" pitchFamily="18" charset="0"/>
              </a:rPr>
              <a:t> </a:t>
            </a:r>
            <a:endParaRPr lang="en-US" altLang="en-US" sz="2800" dirty="0"/>
          </a:p>
        </p:txBody>
      </p:sp>
      <p:pic>
        <p:nvPicPr>
          <p:cNvPr id="51202" name="Picture 2" descr="P:\Personal Data\My Folders\Courses\Matf OOP 2012-13\Vezbe\Materijali\orig_javafx_platfor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565400"/>
            <a:ext cx="571500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73063" y="6021388"/>
            <a:ext cx="264477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spcBef>
                <a:spcPct val="20000"/>
              </a:spcBef>
              <a:buClr>
                <a:srgbClr val="CCCCFF"/>
              </a:buClr>
              <a:defRPr/>
            </a:pPr>
            <a:r>
              <a:rPr lang="en-US" sz="2400" b="1" kern="0" dirty="0">
                <a:solidFill>
                  <a:srgbClr val="000000"/>
                </a:solidFill>
                <a:latin typeface="+mn-lt"/>
                <a:hlinkClick r:id="rId3"/>
              </a:rPr>
              <a:t>Java FX Tutorial</a:t>
            </a:r>
            <a:r>
              <a:rPr lang="en-US" sz="2400" b="1" kern="0" dirty="0">
                <a:solidFill>
                  <a:srgbClr val="000000"/>
                </a:solidFill>
                <a:latin typeface="+mn-lt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Box 1"/>
          <p:cNvSpPr txBox="1">
            <a:spLocks noChangeArrowheads="1"/>
          </p:cNvSpPr>
          <p:nvPr/>
        </p:nvSpPr>
        <p:spPr bwMode="auto">
          <a:xfrm>
            <a:off x="1592263" y="6310313"/>
            <a:ext cx="70088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>
                <a:solidFill>
                  <a:srgbClr val="000000"/>
                </a:solidFill>
              </a:rPr>
              <a:t>Илустрација развоја Јава </a:t>
            </a:r>
            <a:r>
              <a:rPr lang="sr-Latn-RS" altLang="en-US" sz="1800">
                <a:solidFill>
                  <a:srgbClr val="000000"/>
                </a:solidFill>
              </a:rPr>
              <a:t>GUI </a:t>
            </a:r>
            <a:r>
              <a:rPr lang="sr-Cyrl-RS" altLang="en-US" sz="1800">
                <a:solidFill>
                  <a:srgbClr val="000000"/>
                </a:solidFill>
              </a:rPr>
              <a:t>апликације за </a:t>
            </a:r>
            <a:r>
              <a:rPr lang="en-US" altLang="en-US" sz="1800">
                <a:solidFill>
                  <a:srgbClr val="000000"/>
                </a:solidFill>
              </a:rPr>
              <a:t>Android </a:t>
            </a:r>
            <a:r>
              <a:rPr lang="sr-Cyrl-RS" altLang="en-US" sz="1800">
                <a:solidFill>
                  <a:srgbClr val="000000"/>
                </a:solidFill>
              </a:rPr>
              <a:t>платформу</a:t>
            </a:r>
            <a:endParaRPr lang="en-US" altLang="en-US" sz="1800">
              <a:solidFill>
                <a:srgbClr val="000000"/>
              </a:solidFill>
            </a:endParaRPr>
          </a:p>
        </p:txBody>
      </p:sp>
      <p:pic>
        <p:nvPicPr>
          <p:cNvPr id="3584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93"/>
          <a:stretch>
            <a:fillRect/>
          </a:stretch>
        </p:blipFill>
        <p:spPr bwMode="auto">
          <a:xfrm>
            <a:off x="0" y="1700213"/>
            <a:ext cx="91440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>
                <a:solidFill>
                  <a:srgbClr val="9900CC"/>
                </a:solidFill>
              </a:rPr>
              <a:t>Јава апликације за мобилне уређаје</a:t>
            </a:r>
            <a:r>
              <a:rPr lang="en-US" altLang="en-US" sz="3600" dirty="0">
                <a:solidFill>
                  <a:srgbClr val="9900CC"/>
                </a:solidFill>
              </a:rPr>
              <a:t> (</a:t>
            </a:r>
            <a:r>
              <a:rPr lang="sr-Cyrl-RS" altLang="en-US" sz="3600" dirty="0">
                <a:solidFill>
                  <a:srgbClr val="9900CC"/>
                </a:solidFill>
              </a:rPr>
              <a:t>3</a:t>
            </a:r>
            <a:r>
              <a:rPr lang="en-US" altLang="en-US" sz="3600" dirty="0">
                <a:solidFill>
                  <a:srgbClr val="9900CC"/>
                </a:solidFill>
              </a:rPr>
              <a:t>)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3" descr="01fig0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9632" y="4091970"/>
            <a:ext cx="3960440" cy="2740084"/>
          </a:xfrm>
          <a:noFill/>
        </p:spPr>
      </p:pic>
      <p:sp>
        <p:nvSpPr>
          <p:cNvPr id="36867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>
                <a:solidFill>
                  <a:srgbClr val="9900CC"/>
                </a:solidFill>
              </a:rPr>
              <a:t>Јава аплети</a:t>
            </a:r>
            <a:endParaRPr lang="sr-Latn-CS" altLang="en-US" sz="3600">
              <a:solidFill>
                <a:srgbClr val="9900CC"/>
              </a:solidFill>
            </a:endParaRPr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3982938" y="4933656"/>
            <a:ext cx="33369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 dirty="0"/>
              <a:t>Механизам рада Јава аплета</a:t>
            </a:r>
            <a:endParaRPr lang="en-US" altLang="en-US" sz="18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872555" y="1628800"/>
            <a:ext cx="8507413" cy="391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sr-Cyrl-RS" sz="2800" kern="0" dirty="0">
                <a:latin typeface="Garamond" pitchFamily="18" charset="0"/>
              </a:rPr>
              <a:t>Јава аплети представљају пример тзв. веб програмирања на клијентској страни.</a:t>
            </a:r>
          </a:p>
          <a:p>
            <a:pPr>
              <a:defRPr/>
            </a:pPr>
            <a:r>
              <a:rPr lang="sr-Cyrl-RS" sz="2800" kern="0" dirty="0">
                <a:latin typeface="Garamond" pitchFamily="18" charset="0"/>
              </a:rPr>
              <a:t>Застарела технологија, ретко се користи</a:t>
            </a:r>
            <a:endParaRPr lang="sr-Latn-RS" sz="2800" kern="0" dirty="0">
              <a:latin typeface="Garamond" pitchFamily="18" charset="0"/>
            </a:endParaRPr>
          </a:p>
          <a:p>
            <a:pPr>
              <a:defRPr/>
            </a:pPr>
            <a:r>
              <a:rPr lang="sr-Cyrl-RS" sz="2800" kern="0" dirty="0">
                <a:latin typeface="Garamond" pitchFamily="18" charset="0"/>
              </a:rPr>
              <a:t>Програм</a:t>
            </a:r>
            <a:r>
              <a:rPr lang="sr-Latn-RS" sz="2800" kern="0" dirty="0">
                <a:latin typeface="Garamond" pitchFamily="18" charset="0"/>
              </a:rPr>
              <a:t>, </a:t>
            </a:r>
            <a:r>
              <a:rPr lang="sr-Cyrl-RS" sz="2800" kern="0" dirty="0">
                <a:latin typeface="Garamond" pitchFamily="18" charset="0"/>
              </a:rPr>
              <a:t>аплет се преузме са сервера, </a:t>
            </a:r>
            <a:br>
              <a:rPr lang="sr-Cyrl-RS" sz="2800" kern="0" dirty="0">
                <a:latin typeface="Garamond" pitchFamily="18" charset="0"/>
              </a:rPr>
            </a:br>
            <a:r>
              <a:rPr lang="sr-Cyrl-RS" sz="2800" kern="0" dirty="0">
                <a:latin typeface="Garamond" pitchFamily="18" charset="0"/>
              </a:rPr>
              <a:t>а потом се извршава на клијенту (прегледачу)</a:t>
            </a:r>
          </a:p>
          <a:p>
            <a:pPr>
              <a:defRPr/>
            </a:pPr>
            <a:endParaRPr lang="en-US" sz="2800" kern="0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sr-Cyrl-RS" altLang="en-US" sz="2800" dirty="0">
                <a:latin typeface="Garamond" panose="02020404030301010803" pitchFamily="18" charset="0"/>
              </a:rPr>
              <a:t>Примери аплета: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sr-Cyrl-RS" altLang="en-US" sz="2800" dirty="0">
              <a:latin typeface="Garamond" panose="02020404030301010803" pitchFamily="18" charset="0"/>
              <a:hlinkClick r:id="rId2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2000" b="1" dirty="0">
                <a:hlinkClick r:id="rId2"/>
              </a:rPr>
              <a:t>http://texteditor.org/</a:t>
            </a:r>
            <a:r>
              <a:rPr lang="en-US" altLang="en-US" sz="2000" b="1" dirty="0"/>
              <a:t> 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altLang="en-US" sz="2000" b="1" dirty="0">
              <a:hlinkClick r:id="rId3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2000" b="1" dirty="0">
                <a:hlinkClick r:id="rId3"/>
              </a:rPr>
              <a:t>http://www.jpowered.com/free_java_game/alienwar/index.htm</a:t>
            </a:r>
            <a:endParaRPr lang="en-US" altLang="en-US" sz="2000" b="1" dirty="0"/>
          </a:p>
          <a:p>
            <a:pPr marL="0" indent="0">
              <a:buFont typeface="Wingdings" panose="05000000000000000000" pitchFamily="2" charset="2"/>
              <a:buNone/>
            </a:pPr>
            <a:endParaRPr lang="en-US" altLang="en-US" sz="2000" b="1" dirty="0">
              <a:hlinkClick r:id="rId4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2000" b="1" dirty="0">
                <a:hlinkClick r:id="rId4"/>
              </a:rPr>
              <a:t>http://appletparadise.com/applets/Breakout/breakout.html</a:t>
            </a:r>
            <a:r>
              <a:rPr lang="en-US" altLang="en-US" sz="2000" b="1" dirty="0"/>
              <a:t> 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altLang="en-US" sz="2000" b="1" dirty="0"/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2000" b="1" dirty="0">
                <a:hlinkClick r:id="rId5"/>
              </a:rPr>
              <a:t>http://www.typingtest.com/test.html?minutes=1&amp;textfile=aesop.txt&amp;getfocus=1&amp;start.x=91&amp;start.y=37</a:t>
            </a:r>
            <a:r>
              <a:rPr lang="en-US" altLang="en-US" sz="2000" b="1" dirty="0"/>
              <a:t>  </a:t>
            </a:r>
          </a:p>
        </p:txBody>
      </p:sp>
      <p:sp>
        <p:nvSpPr>
          <p:cNvPr id="38915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>
                <a:solidFill>
                  <a:srgbClr val="9900CC"/>
                </a:solidFill>
              </a:rPr>
              <a:t>Јава аплети</a:t>
            </a:r>
            <a:r>
              <a:rPr lang="en-US" altLang="en-US" sz="3600" dirty="0">
                <a:solidFill>
                  <a:srgbClr val="9900CC"/>
                </a:solidFill>
              </a:rPr>
              <a:t> (</a:t>
            </a:r>
            <a:r>
              <a:rPr lang="sr-Cyrl-RS" altLang="en-US" sz="3600" dirty="0">
                <a:solidFill>
                  <a:srgbClr val="9900CC"/>
                </a:solidFill>
              </a:rPr>
              <a:t>2</a:t>
            </a:r>
            <a:r>
              <a:rPr lang="en-US" altLang="en-US" sz="3600" dirty="0">
                <a:solidFill>
                  <a:srgbClr val="9900CC"/>
                </a:solidFill>
              </a:rPr>
              <a:t>)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8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8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1331913" y="457200"/>
            <a:ext cx="74310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>
                <a:solidFill>
                  <a:srgbClr val="9900CC"/>
                </a:solidFill>
              </a:rPr>
              <a:t>Серверске апликације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19100" y="1657350"/>
            <a:ext cx="8724900" cy="318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 eaLnBrk="1" hangingPunct="1">
              <a:spcBef>
                <a:spcPts val="600"/>
              </a:spcBef>
            </a:pPr>
            <a:r>
              <a:rPr lang="ru-RU" altLang="en-US" sz="2800" dirty="0" err="1">
                <a:latin typeface="Garamond" panose="02020404030301010803" pitchFamily="18" charset="0"/>
              </a:rPr>
              <a:t>Јава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извршавање</a:t>
            </a:r>
            <a:r>
              <a:rPr lang="ru-RU" altLang="en-US" sz="2800" dirty="0">
                <a:latin typeface="Garamond" panose="02020404030301010803" pitchFamily="18" charset="0"/>
              </a:rPr>
              <a:t> на </a:t>
            </a:r>
            <a:r>
              <a:rPr lang="ru-RU" altLang="en-US" sz="2800" dirty="0" err="1">
                <a:latin typeface="Garamond" panose="02020404030301010803" pitchFamily="18" charset="0"/>
              </a:rPr>
              <a:t>страни</a:t>
            </a:r>
            <a:r>
              <a:rPr lang="ru-RU" altLang="en-US" sz="2800" dirty="0">
                <a:latin typeface="Garamond" panose="02020404030301010803" pitchFamily="18" charset="0"/>
              </a:rPr>
              <a:t> сервера:</a:t>
            </a:r>
          </a:p>
          <a:p>
            <a:pPr marL="1200150" lvl="1" indent="-457200" eaLnBrk="1" hangingPunct="1">
              <a:spcBef>
                <a:spcPts val="600"/>
              </a:spcBef>
            </a:pPr>
            <a:r>
              <a:rPr lang="ru-RU" altLang="en-US" sz="2300" dirty="0">
                <a:latin typeface="Garamond" panose="02020404030301010803" pitchFamily="18" charset="0"/>
              </a:rPr>
              <a:t>На веб серверу се </a:t>
            </a:r>
            <a:r>
              <a:rPr lang="ru-RU" altLang="en-US" sz="2300" dirty="0" err="1">
                <a:latin typeface="Garamond" panose="02020404030301010803" pitchFamily="18" charset="0"/>
              </a:rPr>
              <a:t>извршавају</a:t>
            </a:r>
            <a:r>
              <a:rPr lang="ru-RU" altLang="en-US" sz="2300" dirty="0">
                <a:latin typeface="Garamond" panose="02020404030301010803" pitchFamily="18" charset="0"/>
              </a:rPr>
              <a:t> </a:t>
            </a:r>
            <a:r>
              <a:rPr lang="ru-RU" altLang="en-US" sz="2300" dirty="0" err="1">
                <a:latin typeface="Garamond" panose="02020404030301010803" pitchFamily="18" charset="0"/>
              </a:rPr>
              <a:t>наредбе</a:t>
            </a:r>
            <a:endParaRPr lang="ru-RU" altLang="en-US" sz="2300" dirty="0">
              <a:latin typeface="Garamond" panose="02020404030301010803" pitchFamily="18" charset="0"/>
            </a:endParaRPr>
          </a:p>
          <a:p>
            <a:pPr marL="1200150" lvl="1" indent="-457200" eaLnBrk="1" hangingPunct="1">
              <a:spcBef>
                <a:spcPts val="600"/>
              </a:spcBef>
            </a:pPr>
            <a:r>
              <a:rPr lang="ru-RU" altLang="en-US" sz="2300" dirty="0">
                <a:latin typeface="Garamond" panose="02020404030301010803" pitchFamily="18" charset="0"/>
              </a:rPr>
              <a:t>Потом веб сервер </a:t>
            </a:r>
            <a:r>
              <a:rPr lang="ru-RU" altLang="en-US" sz="2300" dirty="0" err="1">
                <a:latin typeface="Garamond" panose="02020404030301010803" pitchFamily="18" charset="0"/>
              </a:rPr>
              <a:t>направи</a:t>
            </a:r>
            <a:r>
              <a:rPr lang="ru-RU" altLang="en-US" sz="2300" dirty="0">
                <a:latin typeface="Garamond" panose="02020404030301010803" pitchFamily="18" charset="0"/>
              </a:rPr>
              <a:t> </a:t>
            </a:r>
            <a:r>
              <a:rPr lang="sr-Latn-RS" altLang="en-US" sz="2300" dirty="0">
                <a:latin typeface="Garamond" panose="02020404030301010803" pitchFamily="18" charset="0"/>
              </a:rPr>
              <a:t>HTML </a:t>
            </a:r>
            <a:r>
              <a:rPr lang="sr-Cyrl-RS" altLang="en-US" sz="2300" dirty="0">
                <a:latin typeface="Garamond" panose="02020404030301010803" pitchFamily="18" charset="0"/>
              </a:rPr>
              <a:t>датотеку </a:t>
            </a:r>
            <a:br>
              <a:rPr lang="sr-Cyrl-RS" altLang="en-US" sz="2300" dirty="0">
                <a:latin typeface="Garamond" panose="02020404030301010803" pitchFamily="18" charset="0"/>
              </a:rPr>
            </a:br>
            <a:r>
              <a:rPr lang="sr-Cyrl-RS" altLang="en-US" sz="2300" dirty="0">
                <a:latin typeface="Garamond" panose="02020404030301010803" pitchFamily="18" charset="0"/>
              </a:rPr>
              <a:t>и пошаље је клијенту</a:t>
            </a:r>
            <a:r>
              <a:rPr lang="ru-RU" altLang="en-US" sz="2300" dirty="0">
                <a:latin typeface="Garamond" panose="02020404030301010803" pitchFamily="18" charset="0"/>
              </a:rPr>
              <a:t>.</a:t>
            </a:r>
          </a:p>
          <a:p>
            <a:pPr marL="457200" indent="-457200" eaLnBrk="1" hangingPunct="1">
              <a:spcBef>
                <a:spcPts val="600"/>
              </a:spcBef>
            </a:pPr>
            <a:r>
              <a:rPr lang="ru-RU" altLang="en-US" sz="2800" dirty="0" err="1">
                <a:latin typeface="Garamond" panose="02020404030301010803" pitchFamily="18" charset="0"/>
              </a:rPr>
              <a:t>Таква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врста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програмирања</a:t>
            </a:r>
            <a:r>
              <a:rPr lang="ru-RU" altLang="en-US" sz="2800" dirty="0">
                <a:latin typeface="Garamond" panose="02020404030301010803" pitchFamily="18" charset="0"/>
              </a:rPr>
              <a:t> зове се </a:t>
            </a:r>
            <a:br>
              <a:rPr lang="ru-RU" altLang="en-US" sz="2800" dirty="0">
                <a:latin typeface="Garamond" panose="02020404030301010803" pitchFamily="18" charset="0"/>
              </a:rPr>
            </a:br>
            <a:r>
              <a:rPr lang="ru-RU" altLang="en-US" sz="2800" dirty="0" err="1">
                <a:latin typeface="Garamond" panose="02020404030301010803" pitchFamily="18" charset="0"/>
              </a:rPr>
              <a:t>програмирање</a:t>
            </a:r>
            <a:r>
              <a:rPr lang="ru-RU" altLang="en-US" sz="2800" dirty="0">
                <a:latin typeface="Garamond" panose="02020404030301010803" pitchFamily="18" charset="0"/>
              </a:rPr>
              <a:t> на </a:t>
            </a:r>
            <a:r>
              <a:rPr lang="ru-RU" altLang="en-US" sz="2800" dirty="0" err="1">
                <a:latin typeface="Garamond" panose="02020404030301010803" pitchFamily="18" charset="0"/>
              </a:rPr>
              <a:t>серверској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страни</a:t>
            </a:r>
            <a:r>
              <a:rPr lang="ru-RU" altLang="en-US" sz="2800" dirty="0">
                <a:latin typeface="Garamond" panose="02020404030301010803" pitchFamily="18" charset="0"/>
              </a:rPr>
              <a:t>. </a:t>
            </a:r>
            <a:endParaRPr lang="sr-Cyrl-RS" altLang="en-US" sz="2800" dirty="0">
              <a:latin typeface="Garamond" panose="02020404030301010803" pitchFamily="18" charset="0"/>
            </a:endParaRPr>
          </a:p>
          <a:p>
            <a:pPr marL="457200" indent="-457200" eaLnBrk="1" hangingPunct="1">
              <a:spcBef>
                <a:spcPts val="600"/>
              </a:spcBef>
            </a:pPr>
            <a:r>
              <a:rPr lang="sr-Cyrl-RS" altLang="en-US" sz="2800" dirty="0">
                <a:latin typeface="Garamond" panose="02020404030301010803" pitchFamily="18" charset="0"/>
              </a:rPr>
              <a:t>Већина веб сајтова припада овој групи апликација</a:t>
            </a:r>
            <a:endParaRPr lang="ru-RU" altLang="en-US" sz="2300" dirty="0">
              <a:latin typeface="Garamond" panose="020204040303010108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1331913" y="457200"/>
            <a:ext cx="74310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>
                <a:solidFill>
                  <a:srgbClr val="9900CC"/>
                </a:solidFill>
              </a:rPr>
              <a:t>Сервлети и </a:t>
            </a:r>
            <a:br>
              <a:rPr lang="sr-Cyrl-RS" altLang="en-US" sz="3600" dirty="0">
                <a:solidFill>
                  <a:srgbClr val="9900CC"/>
                </a:solidFill>
              </a:rPr>
            </a:br>
            <a:r>
              <a:rPr lang="sr-Cyrl-RS" altLang="en-US" sz="3600" dirty="0">
                <a:solidFill>
                  <a:srgbClr val="9900CC"/>
                </a:solidFill>
              </a:rPr>
              <a:t>Јава серверске стране (2)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  <p:pic>
        <p:nvPicPr>
          <p:cNvPr id="43012" name="Picture 2" descr="C:\Courses\Matf OOP 2013-14\Materijali\Web\Java Web Database Applications_files\MVCWebApplicat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100" y="2276475"/>
            <a:ext cx="737235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Box 1"/>
          <p:cNvSpPr txBox="1">
            <a:spLocks noChangeArrowheads="1"/>
          </p:cNvSpPr>
          <p:nvPr/>
        </p:nvSpPr>
        <p:spPr bwMode="auto">
          <a:xfrm>
            <a:off x="1592263" y="6310313"/>
            <a:ext cx="5816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>
                <a:solidFill>
                  <a:srgbClr val="000000"/>
                </a:solidFill>
              </a:rPr>
              <a:t>Илустрација развоја Јава апликације са сервлетима</a:t>
            </a: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44035" name="Text Box 2"/>
          <p:cNvSpPr txBox="1">
            <a:spLocks noChangeArrowheads="1"/>
          </p:cNvSpPr>
          <p:nvPr/>
        </p:nvSpPr>
        <p:spPr bwMode="auto">
          <a:xfrm>
            <a:off x="1403350" y="457200"/>
            <a:ext cx="73596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>
                <a:solidFill>
                  <a:srgbClr val="9900CC"/>
                </a:solidFill>
              </a:rPr>
              <a:t>Сервлети и </a:t>
            </a:r>
            <a:br>
              <a:rPr lang="sr-Cyrl-RS" altLang="en-US" sz="3600" dirty="0">
                <a:solidFill>
                  <a:srgbClr val="9900CC"/>
                </a:solidFill>
              </a:rPr>
            </a:br>
            <a:r>
              <a:rPr lang="sr-Cyrl-RS" altLang="en-US" sz="3600" dirty="0">
                <a:solidFill>
                  <a:srgbClr val="9900CC"/>
                </a:solidFill>
              </a:rPr>
              <a:t>Јава серверске стране (3)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  <p:pic>
        <p:nvPicPr>
          <p:cNvPr id="4403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97"/>
          <a:stretch>
            <a:fillRect/>
          </a:stretch>
        </p:blipFill>
        <p:spPr bwMode="auto">
          <a:xfrm>
            <a:off x="-20638" y="1657350"/>
            <a:ext cx="9201151" cy="465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 dirty="0">
                <a:solidFill>
                  <a:srgbClr val="9900CC"/>
                </a:solidFill>
              </a:rPr>
              <a:t>Библиотеке</a:t>
            </a:r>
            <a:endParaRPr lang="sr-Latn-CS" altLang="en-US" sz="3600" dirty="0">
              <a:solidFill>
                <a:srgbClr val="9900CC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51520" y="1557338"/>
            <a:ext cx="8511480" cy="549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 eaLnBrk="1" hangingPunct="1">
              <a:spcBef>
                <a:spcPts val="600"/>
              </a:spcBef>
            </a:pPr>
            <a:r>
              <a:rPr lang="ru-RU" altLang="en-US" sz="2800" dirty="0" err="1">
                <a:latin typeface="Garamond" panose="02020404030301010803" pitchFamily="18" charset="0"/>
              </a:rPr>
              <a:t>Уместо</a:t>
            </a:r>
            <a:r>
              <a:rPr lang="ru-RU" altLang="en-US" sz="2800" dirty="0">
                <a:latin typeface="Garamond" panose="02020404030301010803" pitchFamily="18" charset="0"/>
              </a:rPr>
              <a:t> да </a:t>
            </a:r>
            <a:r>
              <a:rPr lang="ru-RU" altLang="en-US" sz="2800" dirty="0" err="1">
                <a:latin typeface="Garamond" panose="02020404030301010803" pitchFamily="18" charset="0"/>
              </a:rPr>
              <a:t>програмер</a:t>
            </a:r>
            <a:r>
              <a:rPr lang="ru-RU" altLang="en-US" sz="2800" dirty="0">
                <a:latin typeface="Garamond" panose="02020404030301010803" pitchFamily="18" charset="0"/>
              </a:rPr>
              <a:t> само </a:t>
            </a:r>
            <a:r>
              <a:rPr lang="ru-RU" altLang="en-US" sz="2800" dirty="0" err="1">
                <a:latin typeface="Garamond" panose="02020404030301010803" pitchFamily="18" charset="0"/>
              </a:rPr>
              <a:t>користи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постојеће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функционалности</a:t>
            </a:r>
            <a:r>
              <a:rPr lang="ru-RU" altLang="en-US" sz="2800" dirty="0">
                <a:latin typeface="Garamond" panose="02020404030301010803" pitchFamily="18" charset="0"/>
              </a:rPr>
              <a:t> JDK-а, </a:t>
            </a:r>
            <a:r>
              <a:rPr lang="ru-RU" altLang="en-US" sz="2800" dirty="0" err="1">
                <a:latin typeface="Garamond" panose="02020404030301010803" pitchFamily="18" charset="0"/>
              </a:rPr>
              <a:t>може</a:t>
            </a:r>
            <a:r>
              <a:rPr lang="ru-RU" altLang="en-US" sz="2800" dirty="0">
                <a:latin typeface="Garamond" panose="02020404030301010803" pitchFamily="18" charset="0"/>
              </a:rPr>
              <a:t> да оформи и  </a:t>
            </a:r>
            <a:r>
              <a:rPr lang="ru-RU" altLang="en-US" sz="2800" dirty="0" err="1">
                <a:latin typeface="Garamond" panose="02020404030301010803" pitchFamily="18" charset="0"/>
              </a:rPr>
              <a:t>своје</a:t>
            </a:r>
            <a:r>
              <a:rPr lang="ru-RU" altLang="en-US" sz="2800" dirty="0">
                <a:latin typeface="Garamond" panose="02020404030301010803" pitchFamily="18" charset="0"/>
              </a:rPr>
              <a:t>.</a:t>
            </a:r>
          </a:p>
          <a:p>
            <a:pPr marL="1085850" lvl="1" indent="-342900" eaLnBrk="1" hangingPunct="1">
              <a:spcBef>
                <a:spcPts val="600"/>
              </a:spcBef>
            </a:pPr>
            <a:r>
              <a:rPr lang="ru-RU" altLang="en-US" sz="2300" dirty="0" err="1">
                <a:latin typeface="Garamond" panose="02020404030301010803" pitchFamily="18" charset="0"/>
              </a:rPr>
              <a:t>Има</a:t>
            </a:r>
            <a:r>
              <a:rPr lang="ru-RU" altLang="en-US" sz="2300" dirty="0">
                <a:latin typeface="Garamond" panose="02020404030301010803" pitchFamily="18" charset="0"/>
              </a:rPr>
              <a:t> </a:t>
            </a:r>
            <a:r>
              <a:rPr lang="ru-RU" altLang="en-US" sz="2300" dirty="0" err="1">
                <a:latin typeface="Garamond" panose="02020404030301010803" pitchFamily="18" charset="0"/>
              </a:rPr>
              <a:t>смисла</a:t>
            </a:r>
            <a:r>
              <a:rPr lang="ru-RU" altLang="en-US" sz="2300" dirty="0">
                <a:latin typeface="Garamond" panose="02020404030301010803" pitchFamily="18" charset="0"/>
              </a:rPr>
              <a:t> </a:t>
            </a:r>
            <a:r>
              <a:rPr lang="ru-RU" altLang="en-US" sz="2300" dirty="0" err="1">
                <a:latin typeface="Garamond" panose="02020404030301010803" pitchFamily="18" charset="0"/>
              </a:rPr>
              <a:t>правити</a:t>
            </a:r>
            <a:r>
              <a:rPr lang="ru-RU" altLang="en-US" sz="2300" dirty="0">
                <a:latin typeface="Garamond" panose="02020404030301010803" pitchFamily="18" charset="0"/>
              </a:rPr>
              <a:t> библиотеку од </a:t>
            </a:r>
            <a:r>
              <a:rPr lang="ru-RU" altLang="en-US" sz="2300" dirty="0" err="1">
                <a:latin typeface="Garamond" panose="02020404030301010803" pitchFamily="18" charset="0"/>
              </a:rPr>
              <a:t>функционалности</a:t>
            </a:r>
            <a:r>
              <a:rPr lang="ru-RU" altLang="en-US" sz="2300" dirty="0">
                <a:latin typeface="Garamond" panose="02020404030301010803" pitchFamily="18" charset="0"/>
              </a:rPr>
              <a:t> </a:t>
            </a:r>
            <a:r>
              <a:rPr lang="ru-RU" altLang="en-US" sz="2300" dirty="0" err="1">
                <a:latin typeface="Garamond" panose="02020404030301010803" pitchFamily="18" charset="0"/>
              </a:rPr>
              <a:t>које</a:t>
            </a:r>
            <a:r>
              <a:rPr lang="ru-RU" altLang="en-US" sz="2300" dirty="0">
                <a:latin typeface="Garamond" panose="02020404030301010803" pitchFamily="18" charset="0"/>
              </a:rPr>
              <a:t> </a:t>
            </a:r>
            <a:r>
              <a:rPr lang="ru-RU" altLang="en-US" sz="2300" dirty="0" err="1">
                <a:latin typeface="Garamond" panose="02020404030301010803" pitchFamily="18" charset="0"/>
              </a:rPr>
              <a:t>ће</a:t>
            </a:r>
            <a:r>
              <a:rPr lang="ru-RU" altLang="en-US" sz="2300" dirty="0">
                <a:latin typeface="Garamond" panose="02020404030301010803" pitchFamily="18" charset="0"/>
              </a:rPr>
              <a:t> се </a:t>
            </a:r>
            <a:r>
              <a:rPr lang="ru-RU" altLang="en-US" sz="2300" dirty="0" err="1">
                <a:latin typeface="Garamond" panose="02020404030301010803" pitchFamily="18" charset="0"/>
              </a:rPr>
              <a:t>више</a:t>
            </a:r>
            <a:r>
              <a:rPr lang="ru-RU" altLang="en-US" sz="2300" dirty="0">
                <a:latin typeface="Garamond" panose="02020404030301010803" pitchFamily="18" charset="0"/>
              </a:rPr>
              <a:t> </a:t>
            </a:r>
            <a:r>
              <a:rPr lang="ru-RU" altLang="en-US" sz="2300" dirty="0" err="1">
                <a:latin typeface="Garamond" panose="02020404030301010803" pitchFamily="18" charset="0"/>
              </a:rPr>
              <a:t>пута</a:t>
            </a:r>
            <a:r>
              <a:rPr lang="ru-RU" altLang="en-US" sz="2300" dirty="0">
                <a:latin typeface="Garamond" panose="02020404030301010803" pitchFamily="18" charset="0"/>
              </a:rPr>
              <a:t> </a:t>
            </a:r>
            <a:r>
              <a:rPr lang="ru-RU" altLang="en-US" sz="2300" dirty="0" err="1">
                <a:latin typeface="Garamond" panose="02020404030301010803" pitchFamily="18" charset="0"/>
              </a:rPr>
              <a:t>користити</a:t>
            </a:r>
            <a:r>
              <a:rPr lang="ru-RU" altLang="en-US" sz="2300" dirty="0">
                <a:latin typeface="Garamond" panose="02020404030301010803" pitchFamily="18" charset="0"/>
              </a:rPr>
              <a:t> у </a:t>
            </a:r>
            <a:r>
              <a:rPr lang="ru-RU" altLang="en-US" sz="2300" dirty="0" err="1">
                <a:latin typeface="Garamond" panose="02020404030301010803" pitchFamily="18" charset="0"/>
              </a:rPr>
              <a:t>различитим</a:t>
            </a:r>
            <a:r>
              <a:rPr lang="ru-RU" altLang="en-US" sz="2300" dirty="0">
                <a:latin typeface="Garamond" panose="02020404030301010803" pitchFamily="18" charset="0"/>
              </a:rPr>
              <a:t> </a:t>
            </a:r>
            <a:r>
              <a:rPr lang="ru-RU" altLang="en-US" sz="2300" dirty="0" err="1">
                <a:latin typeface="Garamond" panose="02020404030301010803" pitchFamily="18" charset="0"/>
              </a:rPr>
              <a:t>програмима</a:t>
            </a:r>
            <a:r>
              <a:rPr lang="ru-RU" altLang="en-US" sz="2300" dirty="0">
                <a:latin typeface="Garamond" panose="02020404030301010803" pitchFamily="18" charset="0"/>
              </a:rPr>
              <a:t>. </a:t>
            </a:r>
          </a:p>
          <a:p>
            <a:pPr marL="342900" indent="-342900" eaLnBrk="1" hangingPunct="1">
              <a:spcBef>
                <a:spcPts val="600"/>
              </a:spcBef>
            </a:pPr>
            <a:endParaRPr lang="ru-RU" altLang="en-US" sz="2800" dirty="0">
              <a:latin typeface="Garamond" panose="02020404030301010803" pitchFamily="18" charset="0"/>
            </a:endParaRPr>
          </a:p>
          <a:p>
            <a:pPr marL="342900" indent="-342900" eaLnBrk="1" hangingPunct="1">
              <a:spcBef>
                <a:spcPts val="600"/>
              </a:spcBef>
            </a:pPr>
            <a:r>
              <a:rPr lang="ru-RU" altLang="en-US" sz="2800" dirty="0" err="1">
                <a:latin typeface="Garamond" panose="02020404030301010803" pitchFamily="18" charset="0"/>
              </a:rPr>
              <a:t>Програмер</a:t>
            </a:r>
            <a:r>
              <a:rPr lang="ru-RU" altLang="en-US" sz="2800" dirty="0">
                <a:latin typeface="Garamond" panose="02020404030301010803" pitchFamily="18" charset="0"/>
              </a:rPr>
              <a:t> те </a:t>
            </a:r>
            <a:r>
              <a:rPr lang="ru-RU" altLang="en-US" sz="2800" dirty="0" err="1">
                <a:latin typeface="Garamond" panose="02020404030301010803" pitchFamily="18" charset="0"/>
              </a:rPr>
              <a:t>функционалности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може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спаковати</a:t>
            </a:r>
            <a:r>
              <a:rPr lang="ru-RU" altLang="en-US" sz="2800" dirty="0">
                <a:latin typeface="Garamond" panose="02020404030301010803" pitchFamily="18" charset="0"/>
              </a:rPr>
              <a:t> у </a:t>
            </a:r>
            <a:r>
              <a:rPr lang="ru-RU" altLang="en-US" sz="2800" dirty="0" err="1">
                <a:latin typeface="Garamond" panose="02020404030301010803" pitchFamily="18" charset="0"/>
              </a:rPr>
              <a:t>своју</a:t>
            </a:r>
            <a:r>
              <a:rPr lang="ru-RU" altLang="en-US" sz="2800" dirty="0">
                <a:latin typeface="Garamond" panose="02020404030301010803" pitchFamily="18" charset="0"/>
              </a:rPr>
              <a:t> библиотеку. </a:t>
            </a:r>
          </a:p>
          <a:p>
            <a:pPr marL="1085850" lvl="1" indent="-342900" eaLnBrk="1" hangingPunct="1">
              <a:spcBef>
                <a:spcPts val="600"/>
              </a:spcBef>
            </a:pPr>
            <a:r>
              <a:rPr lang="ru-RU" altLang="en-US" sz="2300" dirty="0">
                <a:latin typeface="Garamond" panose="02020404030301010803" pitchFamily="18" charset="0"/>
              </a:rPr>
              <a:t>И </a:t>
            </a:r>
            <a:r>
              <a:rPr lang="ru-RU" altLang="en-US" sz="2300" dirty="0" err="1">
                <a:latin typeface="Garamond" panose="02020404030301010803" pitchFamily="18" charset="0"/>
              </a:rPr>
              <a:t>касније</a:t>
            </a:r>
            <a:r>
              <a:rPr lang="ru-RU" altLang="en-US" sz="2300" dirty="0">
                <a:latin typeface="Garamond" panose="02020404030301010803" pitchFamily="18" charset="0"/>
              </a:rPr>
              <a:t> их </a:t>
            </a:r>
            <a:r>
              <a:rPr lang="ru-RU" altLang="en-US" sz="2300" dirty="0" err="1">
                <a:latin typeface="Garamond" panose="02020404030301010803" pitchFamily="18" charset="0"/>
              </a:rPr>
              <a:t>користити</a:t>
            </a:r>
            <a:r>
              <a:rPr lang="ru-RU" altLang="en-US" sz="2300" dirty="0">
                <a:latin typeface="Garamond" panose="02020404030301010803" pitchFamily="18" charset="0"/>
              </a:rPr>
              <a:t> у </a:t>
            </a:r>
            <a:r>
              <a:rPr lang="ru-RU" altLang="en-US" sz="2300" dirty="0" err="1">
                <a:latin typeface="Garamond" panose="02020404030301010803" pitchFamily="18" charset="0"/>
              </a:rPr>
              <a:t>новим</a:t>
            </a:r>
            <a:r>
              <a:rPr lang="ru-RU" altLang="en-US" sz="2300" dirty="0">
                <a:latin typeface="Garamond" panose="02020404030301010803" pitchFamily="18" charset="0"/>
              </a:rPr>
              <a:t> </a:t>
            </a:r>
            <a:r>
              <a:rPr lang="ru-RU" altLang="en-US" sz="2300" dirty="0" err="1">
                <a:latin typeface="Garamond" panose="02020404030301010803" pitchFamily="18" charset="0"/>
              </a:rPr>
              <a:t>пројектима</a:t>
            </a:r>
            <a:r>
              <a:rPr lang="ru-RU" altLang="en-US" sz="2300" dirty="0">
                <a:latin typeface="Garamond" panose="02020404030301010803" pitchFamily="18" charset="0"/>
              </a:rPr>
              <a:t>. </a:t>
            </a:r>
          </a:p>
          <a:p>
            <a:pPr marL="342900" indent="-342900" eaLnBrk="1" hangingPunct="1">
              <a:spcBef>
                <a:spcPts val="600"/>
              </a:spcBef>
            </a:pPr>
            <a:endParaRPr lang="ru-RU" altLang="en-US" sz="2800" dirty="0">
              <a:latin typeface="Garamond" panose="02020404030301010803" pitchFamily="18" charset="0"/>
            </a:endParaRPr>
          </a:p>
          <a:p>
            <a:pPr marL="342900" indent="-342900" eaLnBrk="1" hangingPunct="1">
              <a:spcBef>
                <a:spcPts val="600"/>
              </a:spcBef>
            </a:pPr>
            <a:r>
              <a:rPr lang="ru-RU" altLang="en-US" sz="2800" dirty="0">
                <a:latin typeface="Garamond" panose="02020404030301010803" pitchFamily="18" charset="0"/>
              </a:rPr>
              <a:t>Библиотека </a:t>
            </a:r>
            <a:r>
              <a:rPr lang="ru-RU" altLang="en-US" sz="2800" dirty="0" err="1">
                <a:latin typeface="Garamond" panose="02020404030301010803" pitchFamily="18" charset="0"/>
              </a:rPr>
              <a:t>обично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садржи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већи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број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сродних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функционалности</a:t>
            </a:r>
            <a:r>
              <a:rPr lang="ru-RU" altLang="en-US" sz="2800" dirty="0">
                <a:latin typeface="Garamond" panose="02020404030301010803" pitchFamily="18" charset="0"/>
              </a:rPr>
              <a:t>, </a:t>
            </a:r>
            <a:r>
              <a:rPr lang="ru-RU" altLang="en-US" sz="2800" dirty="0" err="1">
                <a:latin typeface="Garamond" panose="02020404030301010803" pitchFamily="18" charset="0"/>
              </a:rPr>
              <a:t>нпр</a:t>
            </a:r>
            <a:r>
              <a:rPr lang="ru-RU" altLang="en-US" sz="2800" dirty="0">
                <a:latin typeface="Garamond" panose="02020404030301010803" pitchFamily="18" charset="0"/>
              </a:rPr>
              <a:t>. Библиотека за рад </a:t>
            </a:r>
            <a:r>
              <a:rPr lang="ru-RU" altLang="en-US" sz="2800" dirty="0" err="1">
                <a:latin typeface="Garamond" panose="02020404030301010803" pitchFamily="18" charset="0"/>
              </a:rPr>
              <a:t>са</a:t>
            </a:r>
            <a:r>
              <a:rPr lang="ru-RU" altLang="en-US" sz="2800" dirty="0">
                <a:latin typeface="Garamond" panose="02020404030301010803" pitchFamily="18" charset="0"/>
              </a:rPr>
              <a:t> текстом.</a:t>
            </a:r>
            <a:endParaRPr lang="ru-RU" altLang="en-US" sz="2300" dirty="0">
              <a:latin typeface="Garamond" panose="02020404030301010803" pitchFamily="18" charset="0"/>
            </a:endParaRPr>
          </a:p>
          <a:p>
            <a:pPr marL="1085850" lvl="1" indent="-342900" eaLnBrk="1" hangingPunct="1">
              <a:spcBef>
                <a:spcPts val="600"/>
              </a:spcBef>
            </a:pPr>
            <a:endParaRPr lang="ru-RU" altLang="en-US" sz="2300" dirty="0">
              <a:latin typeface="Garamond" panose="020204040303010108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Box 1"/>
          <p:cNvSpPr txBox="1">
            <a:spLocks noChangeArrowheads="1"/>
          </p:cNvSpPr>
          <p:nvPr/>
        </p:nvSpPr>
        <p:spPr bwMode="auto">
          <a:xfrm>
            <a:off x="2195513" y="6319838"/>
            <a:ext cx="56594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>
                <a:solidFill>
                  <a:srgbClr val="000000"/>
                </a:solidFill>
              </a:rPr>
              <a:t>Илустрација коришћења Јава класе из библиотеке</a:t>
            </a: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51203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7620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3600">
                <a:solidFill>
                  <a:srgbClr val="9900CC"/>
                </a:solidFill>
              </a:rPr>
              <a:t>Библиотеке класа (2)</a:t>
            </a:r>
            <a:endParaRPr lang="sr-Latn-CS" altLang="en-US" sz="3600">
              <a:solidFill>
                <a:srgbClr val="9900CC"/>
              </a:solidFill>
            </a:endParaRPr>
          </a:p>
        </p:txBody>
      </p:sp>
      <p:pic>
        <p:nvPicPr>
          <p:cNvPr id="5120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92"/>
          <a:stretch>
            <a:fillRect/>
          </a:stretch>
        </p:blipFill>
        <p:spPr bwMode="auto">
          <a:xfrm>
            <a:off x="0" y="1484313"/>
            <a:ext cx="9144000" cy="463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196975"/>
            <a:ext cx="8364538" cy="2362200"/>
          </a:xfrm>
        </p:spPr>
        <p:txBody>
          <a:bodyPr/>
          <a:lstStyle/>
          <a:p>
            <a:pPr algn="r" eaLnBrk="1" hangingPunct="1"/>
            <a:r>
              <a:rPr lang="sr-Cyrl-RS" altLang="en-US" sz="5400">
                <a:solidFill>
                  <a:schemeClr val="hlink"/>
                </a:solidFill>
              </a:rPr>
              <a:t>Дизајн програмског језика Јава </a:t>
            </a:r>
            <a:endParaRPr lang="en-US" altLang="en-US" sz="5400">
              <a:solidFill>
                <a:schemeClr val="hlink"/>
              </a:solidFill>
            </a:endParaRP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533400" y="3200400"/>
            <a:ext cx="8077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sr-Latn-CS" altLang="en-US" sz="3600">
              <a:solidFill>
                <a:srgbClr val="FF6600"/>
              </a:solidFill>
              <a:latin typeface="YUTms" pitchFamily="18" charset="0"/>
            </a:endParaRPr>
          </a:p>
        </p:txBody>
      </p:sp>
      <p:pic>
        <p:nvPicPr>
          <p:cNvPr id="11269" name="Picture 6" descr="sl_fa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0" t="4137" r="8333" b="12408"/>
          <a:stretch>
            <a:fillRect/>
          </a:stretch>
        </p:blipFill>
        <p:spPr bwMode="auto">
          <a:xfrm>
            <a:off x="684213" y="3860800"/>
            <a:ext cx="2881312" cy="198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995936" y="3717032"/>
            <a:ext cx="6400800" cy="1752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sr-Cyrl-RS" altLang="en-US" ker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 Филиповић</a:t>
            </a:r>
            <a:endParaRPr lang="en-US" altLang="en-US" kern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sr-Latn-CS" altLang="en-US" kern="0">
                <a:hlinkClick r:id="rId3"/>
              </a:rPr>
              <a:t>vladaf@matf.bg.ac.</a:t>
            </a:r>
            <a:r>
              <a:rPr lang="en-US" altLang="en-US" kern="0">
                <a:hlinkClick r:id="rId3"/>
              </a:rPr>
              <a:t>rs</a:t>
            </a:r>
            <a:endParaRPr lang="sr-Latn-RS" altLang="en-US" kern="0"/>
          </a:p>
          <a:p>
            <a:pPr eaLnBrk="1" hangingPunct="1"/>
            <a:r>
              <a:rPr lang="sr-Cyrl-RS" altLang="en-US" ker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Александар Картељ</a:t>
            </a:r>
            <a:endParaRPr lang="en-US" altLang="en-US" kern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kern="0">
                <a:hlinkClick r:id="rId4"/>
              </a:rPr>
              <a:t>k</a:t>
            </a:r>
            <a:r>
              <a:rPr lang="sr-Latn-RS" altLang="en-US" kern="0">
                <a:hlinkClick r:id="rId4"/>
              </a:rPr>
              <a:t>artelj</a:t>
            </a:r>
            <a:r>
              <a:rPr lang="en-US" altLang="en-US" kern="0">
                <a:hlinkClick r:id="rId4"/>
              </a:rPr>
              <a:t>@matf.bg.ac.rs</a:t>
            </a:r>
            <a:endParaRPr lang="en-US" altLang="en-US" kern="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476375" y="549275"/>
            <a:ext cx="7210425" cy="868363"/>
          </a:xfrm>
        </p:spPr>
        <p:txBody>
          <a:bodyPr/>
          <a:lstStyle/>
          <a:p>
            <a:pPr eaLnBrk="1" hangingPunct="1"/>
            <a:r>
              <a:rPr lang="sr-Cyrl-RS" altLang="en-US">
                <a:solidFill>
                  <a:schemeClr val="hlink"/>
                </a:solidFill>
              </a:rPr>
              <a:t>Увод</a:t>
            </a:r>
            <a:endParaRPr lang="en-US" altLang="en-US">
              <a:solidFill>
                <a:schemeClr val="hlink"/>
              </a:solidFill>
            </a:endParaRPr>
          </a:p>
        </p:txBody>
      </p:sp>
      <p:sp>
        <p:nvSpPr>
          <p:cNvPr id="4101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600200"/>
            <a:ext cx="8712968" cy="5257800"/>
          </a:xfrm>
        </p:spPr>
        <p:txBody>
          <a:bodyPr/>
          <a:lstStyle/>
          <a:p>
            <a:pPr eaLnBrk="1" hangingPunct="1"/>
            <a:r>
              <a:rPr lang="ru-RU" altLang="en-US" sz="2800" dirty="0">
                <a:latin typeface="Garamond" panose="02020404030301010803" pitchFamily="18" charset="0"/>
              </a:rPr>
              <a:t>Пре него </a:t>
            </a:r>
            <a:r>
              <a:rPr lang="ru-RU" altLang="en-US" sz="2800" dirty="0" err="1">
                <a:latin typeface="Garamond" panose="02020404030301010803" pitchFamily="18" charset="0"/>
              </a:rPr>
              <a:t>што</a:t>
            </a:r>
            <a:r>
              <a:rPr lang="ru-RU" altLang="en-US" sz="2800" dirty="0">
                <a:latin typeface="Garamond" panose="02020404030301010803" pitchFamily="18" charset="0"/>
              </a:rPr>
              <a:t> се </a:t>
            </a:r>
            <a:r>
              <a:rPr lang="ru-RU" altLang="en-US" sz="2800" dirty="0" err="1">
                <a:latin typeface="Garamond" panose="02020404030301010803" pitchFamily="18" charset="0"/>
              </a:rPr>
              <a:t>креира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апликација</a:t>
            </a:r>
            <a:r>
              <a:rPr lang="en-US" altLang="en-US" sz="2800" dirty="0">
                <a:latin typeface="Garamond" panose="02020404030301010803" pitchFamily="18" charset="0"/>
              </a:rPr>
              <a:t>, </a:t>
            </a:r>
            <a:r>
              <a:rPr lang="sr-Cyrl-RS" altLang="en-US" sz="2800" dirty="0">
                <a:latin typeface="Garamond" panose="02020404030301010803" pitchFamily="18" charset="0"/>
              </a:rPr>
              <a:t>аплет или библиотека </a:t>
            </a:r>
            <a:r>
              <a:rPr lang="ru-RU" altLang="en-US" sz="2800" dirty="0">
                <a:latin typeface="Garamond" panose="02020404030301010803" pitchFamily="18" charset="0"/>
              </a:rPr>
              <a:t>у </a:t>
            </a:r>
            <a:r>
              <a:rPr lang="ru-RU" altLang="en-US" sz="2800" dirty="0" err="1">
                <a:latin typeface="Garamond" panose="02020404030301010803" pitchFamily="18" charset="0"/>
              </a:rPr>
              <a:t>Јави</a:t>
            </a:r>
            <a:r>
              <a:rPr lang="ru-RU" altLang="en-US" sz="2800" dirty="0">
                <a:latin typeface="Garamond" panose="02020404030301010803" pitchFamily="18" charset="0"/>
              </a:rPr>
              <a:t>, важно </a:t>
            </a:r>
            <a:r>
              <a:rPr lang="ru-RU" altLang="en-US" sz="2800" dirty="0" err="1">
                <a:latin typeface="Garamond" panose="02020404030301010803" pitchFamily="18" charset="0"/>
              </a:rPr>
              <a:t>је</a:t>
            </a:r>
            <a:r>
              <a:rPr lang="ru-RU" altLang="en-US" sz="2800" dirty="0">
                <a:latin typeface="Garamond" panose="02020404030301010803" pitchFamily="18" charset="0"/>
              </a:rPr>
              <a:t> да се разуме </a:t>
            </a:r>
            <a:r>
              <a:rPr lang="ru-RU" altLang="en-US" sz="2800" dirty="0" err="1">
                <a:latin typeface="Garamond" panose="02020404030301010803" pitchFamily="18" charset="0"/>
              </a:rPr>
              <a:t>како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Јава</a:t>
            </a:r>
            <a:r>
              <a:rPr lang="ru-RU" altLang="en-US" sz="2800" dirty="0">
                <a:latin typeface="Garamond" panose="02020404030301010803" pitchFamily="18" charset="0"/>
              </a:rPr>
              <a:t> ради.</a:t>
            </a:r>
          </a:p>
          <a:p>
            <a:pPr eaLnBrk="1" hangingPunct="1"/>
            <a:r>
              <a:rPr lang="ru-RU" altLang="en-US" sz="2800" dirty="0">
                <a:latin typeface="Garamond" panose="02020404030301010803" pitchFamily="18" charset="0"/>
              </a:rPr>
              <a:t>У </a:t>
            </a:r>
            <a:r>
              <a:rPr lang="ru-RU" altLang="en-US" sz="2800" dirty="0" err="1">
                <a:latin typeface="Garamond" panose="02020404030301010803" pitchFamily="18" charset="0"/>
              </a:rPr>
              <a:t>презентацији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која</a:t>
            </a:r>
            <a:r>
              <a:rPr lang="ru-RU" altLang="en-US" sz="2800" dirty="0">
                <a:latin typeface="Garamond" panose="02020404030301010803" pitchFamily="18" charset="0"/>
              </a:rPr>
              <a:t> следи </a:t>
            </a:r>
            <a:r>
              <a:rPr lang="ru-RU" altLang="en-US" sz="2800" dirty="0" err="1">
                <a:latin typeface="Garamond" panose="02020404030301010803" pitchFamily="18" charset="0"/>
              </a:rPr>
              <a:t>упознајемо</a:t>
            </a:r>
            <a:r>
              <a:rPr lang="ru-RU" altLang="en-US" sz="2800" dirty="0">
                <a:latin typeface="Garamond" panose="02020404030301010803" pitchFamily="18" charset="0"/>
              </a:rPr>
              <a:t> се</a:t>
            </a:r>
            <a:r>
              <a:rPr lang="sr-Latn-RS" altLang="en-US" sz="2800" dirty="0">
                <a:latin typeface="Garamond" panose="02020404030301010803" pitchFamily="18" charset="0"/>
              </a:rPr>
              <a:t> </a:t>
            </a:r>
            <a:r>
              <a:rPr lang="sr-Cyrl-RS" altLang="en-US" sz="2800" dirty="0">
                <a:latin typeface="Garamond" panose="02020404030301010803" pitchFamily="18" charset="0"/>
              </a:rPr>
              <a:t>са</a:t>
            </a:r>
            <a:r>
              <a:rPr lang="sr-Latn-RS" altLang="en-US" sz="2800" dirty="0">
                <a:latin typeface="Garamond" panose="02020404030301010803" pitchFamily="18" charset="0"/>
              </a:rPr>
              <a:t>:</a:t>
            </a:r>
          </a:p>
          <a:p>
            <a:pPr lvl="1" eaLnBrk="1" hangingPunct="1"/>
            <a:r>
              <a:rPr lang="ru-RU" altLang="en-US" sz="2300" dirty="0">
                <a:latin typeface="Garamond" panose="02020404030301010803" pitchFamily="18" charset="0"/>
              </a:rPr>
              <a:t> </a:t>
            </a:r>
            <a:r>
              <a:rPr lang="ru-RU" altLang="en-US" sz="2300" dirty="0" err="1">
                <a:latin typeface="Garamond" panose="02020404030301010803" pitchFamily="18" charset="0"/>
              </a:rPr>
              <a:t>језиком</a:t>
            </a:r>
            <a:r>
              <a:rPr lang="ru-RU" altLang="en-US" sz="2300" dirty="0">
                <a:latin typeface="Garamond" panose="02020404030301010803" pitchFamily="18" charset="0"/>
              </a:rPr>
              <a:t> </a:t>
            </a:r>
            <a:r>
              <a:rPr lang="ru-RU" altLang="en-US" sz="2300" dirty="0" err="1">
                <a:latin typeface="Garamond" panose="02020404030301010803" pitchFamily="18" charset="0"/>
              </a:rPr>
              <a:t>Јава</a:t>
            </a:r>
            <a:r>
              <a:rPr lang="ru-RU" altLang="en-US" sz="2300" dirty="0">
                <a:latin typeface="Garamond" panose="02020404030301010803" pitchFamily="18" charset="0"/>
              </a:rPr>
              <a:t>,</a:t>
            </a:r>
            <a:endParaRPr lang="sr-Latn-RS" altLang="en-US" sz="2300" dirty="0">
              <a:latin typeface="Garamond" panose="02020404030301010803" pitchFamily="18" charset="0"/>
            </a:endParaRPr>
          </a:p>
          <a:p>
            <a:pPr lvl="1" eaLnBrk="1" hangingPunct="1"/>
            <a:r>
              <a:rPr lang="sr-Latn-RS" altLang="en-US" sz="2300" dirty="0">
                <a:latin typeface="Garamond" panose="02020404030301010803" pitchFamily="18" charset="0"/>
              </a:rPr>
              <a:t> </a:t>
            </a:r>
            <a:r>
              <a:rPr lang="ru-RU" altLang="en-US" sz="2300" dirty="0" err="1">
                <a:latin typeface="Garamond" panose="02020404030301010803" pitchFamily="18" charset="0"/>
              </a:rPr>
              <a:t>ограничењима</a:t>
            </a:r>
            <a:r>
              <a:rPr lang="ru-RU" altLang="en-US" sz="2300" dirty="0">
                <a:latin typeface="Garamond" panose="02020404030301010803" pitchFamily="18" charset="0"/>
              </a:rPr>
              <a:t> </a:t>
            </a:r>
            <a:r>
              <a:rPr lang="ru-RU" altLang="en-US" sz="2300" dirty="0" err="1">
                <a:latin typeface="Garamond" panose="02020404030301010803" pitchFamily="18" charset="0"/>
              </a:rPr>
              <a:t>језика</a:t>
            </a:r>
            <a:r>
              <a:rPr lang="ru-RU" altLang="en-US" sz="2300" dirty="0">
                <a:latin typeface="Garamond" panose="02020404030301010803" pitchFamily="18" charset="0"/>
              </a:rPr>
              <a:t> </a:t>
            </a:r>
            <a:r>
              <a:rPr lang="ru-RU" altLang="en-US" sz="2300" dirty="0" err="1">
                <a:latin typeface="Garamond" panose="02020404030301010803" pitchFamily="18" charset="0"/>
              </a:rPr>
              <a:t>Јава</a:t>
            </a:r>
            <a:r>
              <a:rPr lang="ru-RU" altLang="en-US" sz="2300" dirty="0">
                <a:latin typeface="Garamond" panose="02020404030301010803" pitchFamily="18" charset="0"/>
              </a:rPr>
              <a:t> </a:t>
            </a:r>
            <a:endParaRPr lang="sr-Latn-RS" altLang="en-US" sz="2300" dirty="0">
              <a:latin typeface="Garamond" panose="02020404030301010803" pitchFamily="18" charset="0"/>
            </a:endParaRPr>
          </a:p>
          <a:p>
            <a:pPr lvl="1" eaLnBrk="1" hangingPunct="1"/>
            <a:r>
              <a:rPr lang="sr-Latn-RS" altLang="en-US" sz="2300" dirty="0">
                <a:latin typeface="Garamond" panose="02020404030301010803" pitchFamily="18" charset="0"/>
              </a:rPr>
              <a:t> </a:t>
            </a:r>
            <a:r>
              <a:rPr lang="ru-RU" altLang="en-US" sz="2300" dirty="0">
                <a:latin typeface="Garamond" panose="02020404030301010803" pitchFamily="18" charset="0"/>
              </a:rPr>
              <a:t>и </a:t>
            </a:r>
            <a:r>
              <a:rPr lang="ru-RU" altLang="en-US" sz="2300" dirty="0" err="1">
                <a:latin typeface="Garamond" panose="02020404030301010803" pitchFamily="18" charset="0"/>
              </a:rPr>
              <a:t>Јава</a:t>
            </a:r>
            <a:r>
              <a:rPr lang="ru-RU" altLang="en-US" sz="2300" dirty="0">
                <a:latin typeface="Garamond" panose="02020404030301010803" pitchFamily="18" charset="0"/>
              </a:rPr>
              <a:t> </a:t>
            </a:r>
            <a:r>
              <a:rPr lang="ru-RU" altLang="en-US" sz="2300" dirty="0" err="1">
                <a:latin typeface="Garamond" panose="02020404030301010803" pitchFamily="18" charset="0"/>
              </a:rPr>
              <a:t>окружењем</a:t>
            </a:r>
            <a:r>
              <a:rPr lang="ru-RU" altLang="en-US" sz="2300" dirty="0">
                <a:latin typeface="Garamond" panose="02020404030301010803" pitchFamily="18" charset="0"/>
              </a:rPr>
              <a:t> за </a:t>
            </a:r>
            <a:r>
              <a:rPr lang="ru-RU" altLang="en-US" sz="2300" dirty="0" err="1">
                <a:latin typeface="Garamond" panose="02020404030301010803" pitchFamily="18" charset="0"/>
              </a:rPr>
              <a:t>извршавање</a:t>
            </a:r>
            <a:r>
              <a:rPr lang="ru-RU" altLang="en-US" sz="2300" dirty="0">
                <a:latin typeface="Garamond" panose="02020404030301010803" pitchFamily="18" charset="0"/>
              </a:rPr>
              <a:t>. </a:t>
            </a:r>
          </a:p>
          <a:p>
            <a:pPr eaLnBrk="1" hangingPunct="1"/>
            <a:r>
              <a:rPr lang="ru-RU" altLang="en-US" sz="2800" dirty="0" err="1">
                <a:latin typeface="Garamond" panose="02020404030301010803" pitchFamily="18" charset="0"/>
              </a:rPr>
              <a:t>Проучавамо</a:t>
            </a:r>
            <a:r>
              <a:rPr lang="ru-RU" altLang="en-US" sz="2800" dirty="0">
                <a:latin typeface="Garamond" panose="02020404030301010803" pitchFamily="18" charset="0"/>
              </a:rPr>
              <a:t> и </a:t>
            </a:r>
            <a:r>
              <a:rPr lang="ru-RU" altLang="en-US" sz="2800" dirty="0" err="1">
                <a:latin typeface="Garamond" panose="02020404030301010803" pitchFamily="18" charset="0"/>
              </a:rPr>
              <a:t>како</a:t>
            </a:r>
            <a:r>
              <a:rPr lang="ru-RU" altLang="en-US" sz="2800" dirty="0">
                <a:latin typeface="Garamond" panose="02020404030301010803" pitchFamily="18" charset="0"/>
              </a:rPr>
              <a:t> се </a:t>
            </a:r>
            <a:r>
              <a:rPr lang="ru-RU" altLang="en-US" sz="2800" dirty="0" err="1">
                <a:latin typeface="Garamond" panose="02020404030301010803" pitchFamily="18" charset="0"/>
              </a:rPr>
              <a:t>може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постићи</a:t>
            </a:r>
            <a:r>
              <a:rPr lang="ru-RU" altLang="en-US" sz="2800" dirty="0">
                <a:latin typeface="Garamond" panose="02020404030301010803" pitchFamily="18" charset="0"/>
              </a:rPr>
              <a:t> да </a:t>
            </a:r>
            <a:r>
              <a:rPr lang="ru-RU" altLang="en-US" sz="2800" dirty="0" err="1">
                <a:latin typeface="Garamond" panose="02020404030301010803" pitchFamily="18" charset="0"/>
              </a:rPr>
              <a:t>Јава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програмски</a:t>
            </a:r>
            <a:r>
              <a:rPr lang="ru-RU" altLang="en-US" sz="2800" dirty="0">
                <a:latin typeface="Garamond" panose="02020404030301010803" pitchFamily="18" charset="0"/>
              </a:rPr>
              <a:t> код буде </a:t>
            </a:r>
            <a:r>
              <a:rPr lang="ru-RU" altLang="en-US" sz="2800" dirty="0" err="1">
                <a:latin typeface="Garamond" panose="02020404030301010803" pitchFamily="18" charset="0"/>
              </a:rPr>
              <a:t>вишеструко</a:t>
            </a:r>
            <a:r>
              <a:rPr lang="ru-RU" altLang="en-US" sz="2800" dirty="0">
                <a:latin typeface="Garamond" panose="02020404030301010803" pitchFamily="18" charset="0"/>
              </a:rPr>
              <a:t> </a:t>
            </a:r>
            <a:r>
              <a:rPr lang="ru-RU" altLang="en-US" sz="2800" dirty="0" err="1">
                <a:latin typeface="Garamond" panose="02020404030301010803" pitchFamily="18" charset="0"/>
              </a:rPr>
              <a:t>коришћен</a:t>
            </a:r>
            <a:r>
              <a:rPr lang="ru-RU" altLang="en-US" sz="2800" dirty="0">
                <a:latin typeface="Garamond" panose="02020404030301010803" pitchFamily="18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1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484313"/>
            <a:ext cx="8640763" cy="53736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ru-RU" sz="2800" dirty="0">
              <a:latin typeface="Garamond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dirty="0" err="1">
                <a:latin typeface="Garamond" pitchFamily="18" charset="0"/>
              </a:rPr>
              <a:t>Јава</a:t>
            </a:r>
            <a:r>
              <a:rPr lang="ru-RU" sz="2800" dirty="0">
                <a:latin typeface="Garamond" pitchFamily="18" charset="0"/>
              </a:rPr>
              <a:t> је и компајлирана и интерпретирана</a:t>
            </a:r>
          </a:p>
          <a:p>
            <a:pPr lvl="1" eaLnBrk="1" hangingPunct="1">
              <a:lnSpc>
                <a:spcPct val="80000"/>
              </a:lnSpc>
              <a:defRPr/>
            </a:pPr>
            <a:endParaRPr lang="ru-RU" sz="1900" dirty="0">
              <a:latin typeface="Garamond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dirty="0">
                <a:latin typeface="Garamond" pitchFamily="18" charset="0"/>
              </a:rPr>
              <a:t>Јава се извршава коришћењем Јава виртуалне машине </a:t>
            </a:r>
          </a:p>
          <a:p>
            <a:pPr lvl="1" eaLnBrk="1" hangingPunct="1">
              <a:lnSpc>
                <a:spcPct val="80000"/>
              </a:lnSpc>
              <a:defRPr/>
            </a:pPr>
            <a:endParaRPr lang="ru-RU" sz="1900" dirty="0">
              <a:latin typeface="Garamond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dirty="0">
                <a:latin typeface="Garamond" pitchFamily="18" charset="0"/>
              </a:rPr>
              <a:t>Јава користи </a:t>
            </a:r>
            <a:r>
              <a:rPr lang="en-US" sz="2800" dirty="0">
                <a:latin typeface="Garamond" pitchFamily="18" charset="0"/>
              </a:rPr>
              <a:t>Java API</a:t>
            </a:r>
            <a:endParaRPr lang="ru-RU" sz="2800" dirty="0">
              <a:latin typeface="Garamond" pitchFamily="18" charset="0"/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1476375" y="549275"/>
            <a:ext cx="7210425" cy="868363"/>
          </a:xfrm>
        </p:spPr>
        <p:txBody>
          <a:bodyPr/>
          <a:lstStyle/>
          <a:p>
            <a:pPr eaLnBrk="1" hangingPunct="1"/>
            <a:r>
              <a:rPr lang="sr-Cyrl-RS" altLang="en-US">
                <a:solidFill>
                  <a:schemeClr val="hlink"/>
                </a:solidFill>
              </a:rPr>
              <a:t>Особине језика Јава</a:t>
            </a:r>
            <a:endParaRPr lang="en-US" altLang="en-US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1476375" y="1395413"/>
            <a:ext cx="69818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sr-Cyrl-RS" altLang="en-US" sz="2400">
                <a:latin typeface="Garamond" panose="02020404030301010803" pitchFamily="18" charset="0"/>
              </a:rPr>
              <a:t>Јава је језик који се преводи и интерпретира</a:t>
            </a:r>
            <a:r>
              <a:rPr lang="sr-Latn-CS" altLang="en-US" sz="2400">
                <a:latin typeface="Garamond" panose="02020404030301010803" pitchFamily="18" charset="0"/>
              </a:rPr>
              <a:t>.</a:t>
            </a:r>
          </a:p>
        </p:txBody>
      </p:sp>
      <p:sp>
        <p:nvSpPr>
          <p:cNvPr id="14340" name="Oval 4"/>
          <p:cNvSpPr>
            <a:spLocks noChangeArrowheads="1"/>
          </p:cNvSpPr>
          <p:nvPr/>
        </p:nvSpPr>
        <p:spPr bwMode="auto">
          <a:xfrm>
            <a:off x="1835150" y="2203450"/>
            <a:ext cx="1122363" cy="754063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3705225" y="2152650"/>
            <a:ext cx="1228725" cy="8048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5629275" y="2203450"/>
            <a:ext cx="1120775" cy="754063"/>
          </a:xfrm>
          <a:prstGeom prst="ellipse">
            <a:avLst/>
          </a:prstGeom>
          <a:solidFill>
            <a:srgbClr val="66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3224213" y="3360738"/>
            <a:ext cx="2244725" cy="955675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2851150" y="4719638"/>
            <a:ext cx="3044825" cy="60325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1943100" y="2249488"/>
            <a:ext cx="960438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Јава изворни код</a:t>
            </a:r>
            <a:endParaRPr lang="sr-Latn-CS" altLang="en-US" sz="1100"/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3759200" y="2303463"/>
            <a:ext cx="1068388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Јава преводилац</a:t>
            </a:r>
            <a:endParaRPr lang="sr-Latn-CS" altLang="en-US" sz="1100"/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5681663" y="2300288"/>
            <a:ext cx="10160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Јава објектни код</a:t>
            </a:r>
            <a:endParaRPr lang="sr-Latn-CS" altLang="en-US" sz="1100"/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3384550" y="3913188"/>
            <a:ext cx="1976438" cy="263525"/>
          </a:xfrm>
          <a:prstGeom prst="rect">
            <a:avLst/>
          </a:prstGeom>
          <a:solidFill>
            <a:srgbClr val="FF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Јава интерпретатор</a:t>
            </a:r>
            <a:endParaRPr lang="sr-Latn-CS" altLang="en-US" sz="1100"/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3305175" y="3475038"/>
            <a:ext cx="20828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Јава виртуелна машина</a:t>
            </a:r>
            <a:endParaRPr lang="sr-Latn-CS" altLang="en-US" sz="1100"/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3063875" y="4921250"/>
            <a:ext cx="245745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Оперативни систем рачунара</a:t>
            </a:r>
            <a:endParaRPr lang="sr-Latn-CS" altLang="en-US" sz="1100"/>
          </a:p>
        </p:txBody>
      </p:sp>
      <p:sp>
        <p:nvSpPr>
          <p:cNvPr id="14351" name="Line 15"/>
          <p:cNvSpPr>
            <a:spLocks noChangeShapeType="1"/>
          </p:cNvSpPr>
          <p:nvPr/>
        </p:nvSpPr>
        <p:spPr bwMode="auto">
          <a:xfrm>
            <a:off x="2957513" y="2555875"/>
            <a:ext cx="695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14352" name="Line 16"/>
          <p:cNvSpPr>
            <a:spLocks noChangeShapeType="1"/>
          </p:cNvSpPr>
          <p:nvPr/>
        </p:nvSpPr>
        <p:spPr bwMode="auto">
          <a:xfrm>
            <a:off x="4987925" y="2605088"/>
            <a:ext cx="641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14353" name="Line 17"/>
          <p:cNvSpPr>
            <a:spLocks noChangeShapeType="1"/>
          </p:cNvSpPr>
          <p:nvPr/>
        </p:nvSpPr>
        <p:spPr bwMode="auto">
          <a:xfrm>
            <a:off x="6216650" y="2957513"/>
            <a:ext cx="0" cy="201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14354" name="Line 18"/>
          <p:cNvSpPr>
            <a:spLocks noChangeShapeType="1"/>
          </p:cNvSpPr>
          <p:nvPr/>
        </p:nvSpPr>
        <p:spPr bwMode="auto">
          <a:xfrm>
            <a:off x="4346575" y="3159125"/>
            <a:ext cx="1870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14355" name="Line 19"/>
          <p:cNvSpPr>
            <a:spLocks noChangeShapeType="1"/>
          </p:cNvSpPr>
          <p:nvPr/>
        </p:nvSpPr>
        <p:spPr bwMode="auto">
          <a:xfrm>
            <a:off x="4346575" y="3159125"/>
            <a:ext cx="0" cy="201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14356" name="Line 20"/>
          <p:cNvSpPr>
            <a:spLocks noChangeShapeType="1"/>
          </p:cNvSpPr>
          <p:nvPr/>
        </p:nvSpPr>
        <p:spPr bwMode="auto">
          <a:xfrm>
            <a:off x="4346575" y="4316413"/>
            <a:ext cx="0" cy="403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>
          <a:xfrm>
            <a:off x="1476375" y="549275"/>
            <a:ext cx="7210425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>
                <a:solidFill>
                  <a:schemeClr val="hlink"/>
                </a:solidFill>
              </a:rPr>
              <a:t>Извршење Јава програма</a:t>
            </a:r>
            <a:endParaRPr lang="en-US" kern="0" dirty="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animBg="1"/>
      <p:bldP spid="14341" grpId="0" animBg="1"/>
      <p:bldP spid="14342" grpId="0" animBg="1"/>
      <p:bldP spid="14343" grpId="0" animBg="1"/>
      <p:bldP spid="14344" grpId="0" animBg="1"/>
      <p:bldP spid="14345" grpId="0"/>
      <p:bldP spid="14346" grpId="0"/>
      <p:bldP spid="14347" grpId="0"/>
      <p:bldP spid="14348" grpId="0" animBg="1"/>
      <p:bldP spid="14349" grpId="0"/>
      <p:bldP spid="14350" grpId="0"/>
      <p:bldP spid="14351" grpId="0" animBg="1"/>
      <p:bldP spid="14352" grpId="0" animBg="1"/>
      <p:bldP spid="14353" grpId="0" animBg="1"/>
      <p:bldP spid="14354" grpId="0" animBg="1"/>
      <p:bldP spid="14355" grpId="0" animBg="1"/>
      <p:bldP spid="1435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1524000" y="1341438"/>
            <a:ext cx="70675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sr-Cyrl-RS" altLang="en-US" sz="2400">
                <a:latin typeface="Garamond" panose="02020404030301010803" pitchFamily="18" charset="0"/>
              </a:rPr>
              <a:t>Традиционални начин креирања извршног кода превођењем изворног програма</a:t>
            </a:r>
            <a:endParaRPr lang="sr-Latn-CS" altLang="en-US" sz="2400">
              <a:latin typeface="Garamond" panose="02020404030301010803" pitchFamily="18" charset="0"/>
            </a:endParaRPr>
          </a:p>
        </p:txBody>
      </p:sp>
      <p:sp>
        <p:nvSpPr>
          <p:cNvPr id="15364" name="Oval 4"/>
          <p:cNvSpPr>
            <a:spLocks noChangeArrowheads="1"/>
          </p:cNvSpPr>
          <p:nvPr/>
        </p:nvSpPr>
        <p:spPr bwMode="auto">
          <a:xfrm>
            <a:off x="1697038" y="3424238"/>
            <a:ext cx="1289050" cy="820737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1755775" y="3675063"/>
            <a:ext cx="110490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Изворни код</a:t>
            </a:r>
            <a:endParaRPr lang="sr-Latn-CS" altLang="en-US" sz="1100"/>
          </a:p>
        </p:txBody>
      </p:sp>
      <p:sp>
        <p:nvSpPr>
          <p:cNvPr id="15382" name="Rectangle 7"/>
          <p:cNvSpPr>
            <a:spLocks noChangeArrowheads="1"/>
          </p:cNvSpPr>
          <p:nvPr/>
        </p:nvSpPr>
        <p:spPr bwMode="auto">
          <a:xfrm>
            <a:off x="3844925" y="3368675"/>
            <a:ext cx="1411288" cy="8763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5383" name="Oval 8"/>
          <p:cNvSpPr>
            <a:spLocks noChangeArrowheads="1"/>
          </p:cNvSpPr>
          <p:nvPr/>
        </p:nvSpPr>
        <p:spPr bwMode="auto">
          <a:xfrm>
            <a:off x="6053138" y="3424238"/>
            <a:ext cx="1289050" cy="820737"/>
          </a:xfrm>
          <a:prstGeom prst="ellipse">
            <a:avLst/>
          </a:prstGeom>
          <a:solidFill>
            <a:srgbClr val="66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5385" name="Text Box 10"/>
          <p:cNvSpPr txBox="1">
            <a:spLocks noChangeArrowheads="1"/>
          </p:cNvSpPr>
          <p:nvPr/>
        </p:nvSpPr>
        <p:spPr bwMode="auto">
          <a:xfrm>
            <a:off x="6115050" y="3562350"/>
            <a:ext cx="11652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Извршни</a:t>
            </a:r>
            <a:r>
              <a:rPr lang="sr-Latn-CS" altLang="en-US" sz="1100"/>
              <a:t> </a:t>
            </a:r>
            <a:r>
              <a:rPr lang="en-US" altLang="en-US" sz="1100">
                <a:solidFill>
                  <a:srgbClr val="FF5050"/>
                </a:solidFill>
              </a:rPr>
              <a:t>PowerPC</a:t>
            </a:r>
            <a:br>
              <a:rPr lang="sr-Cyrl-RS" altLang="en-US" sz="1100">
                <a:solidFill>
                  <a:srgbClr val="FF5050"/>
                </a:solidFill>
              </a:rPr>
            </a:br>
            <a:r>
              <a:rPr lang="sr-Latn-CS" altLang="en-US" sz="1100"/>
              <a:t> </a:t>
            </a:r>
            <a:r>
              <a:rPr lang="sr-Cyrl-RS" altLang="en-US" sz="1100"/>
              <a:t>код</a:t>
            </a:r>
            <a:endParaRPr lang="sr-Latn-CS" altLang="en-US" sz="1100"/>
          </a:p>
        </p:txBody>
      </p:sp>
      <p:sp>
        <p:nvSpPr>
          <p:cNvPr id="15386" name="Line 11"/>
          <p:cNvSpPr>
            <a:spLocks noChangeShapeType="1"/>
          </p:cNvSpPr>
          <p:nvPr/>
        </p:nvSpPr>
        <p:spPr bwMode="auto">
          <a:xfrm>
            <a:off x="5318125" y="3860800"/>
            <a:ext cx="7350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15377" name="Rectangle 13"/>
          <p:cNvSpPr>
            <a:spLocks noChangeArrowheads="1"/>
          </p:cNvSpPr>
          <p:nvPr/>
        </p:nvSpPr>
        <p:spPr bwMode="auto">
          <a:xfrm>
            <a:off x="3844925" y="4408488"/>
            <a:ext cx="1411288" cy="8747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5378" name="Oval 14"/>
          <p:cNvSpPr>
            <a:spLocks noChangeArrowheads="1"/>
          </p:cNvSpPr>
          <p:nvPr/>
        </p:nvSpPr>
        <p:spPr bwMode="auto">
          <a:xfrm>
            <a:off x="6053138" y="4462463"/>
            <a:ext cx="1289050" cy="820737"/>
          </a:xfrm>
          <a:prstGeom prst="ellipse">
            <a:avLst/>
          </a:prstGeom>
          <a:solidFill>
            <a:srgbClr val="66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5380" name="Text Box 16"/>
          <p:cNvSpPr txBox="1">
            <a:spLocks noChangeArrowheads="1"/>
          </p:cNvSpPr>
          <p:nvPr/>
        </p:nvSpPr>
        <p:spPr bwMode="auto">
          <a:xfrm>
            <a:off x="6115050" y="4572000"/>
            <a:ext cx="11652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Извршни</a:t>
            </a:r>
            <a:r>
              <a:rPr lang="sr-Latn-CS" altLang="en-US" sz="1100"/>
              <a:t> </a:t>
            </a:r>
            <a:r>
              <a:rPr lang="sr-Latn-CS" altLang="en-US" sz="1100">
                <a:solidFill>
                  <a:srgbClr val="FF5050"/>
                </a:solidFill>
              </a:rPr>
              <a:t>S</a:t>
            </a:r>
            <a:r>
              <a:rPr lang="en-US" altLang="en-US" sz="1100">
                <a:solidFill>
                  <a:srgbClr val="FF5050"/>
                </a:solidFill>
              </a:rPr>
              <a:t>PARC</a:t>
            </a:r>
            <a:br>
              <a:rPr lang="en-US" altLang="en-US" sz="1100">
                <a:solidFill>
                  <a:srgbClr val="FF5050"/>
                </a:solidFill>
              </a:rPr>
            </a:br>
            <a:r>
              <a:rPr lang="sr-Latn-CS" altLang="en-US" sz="1100"/>
              <a:t> </a:t>
            </a:r>
            <a:r>
              <a:rPr lang="sr-Cyrl-RS" altLang="en-US" sz="1100"/>
              <a:t>код</a:t>
            </a:r>
            <a:endParaRPr lang="sr-Latn-CS" altLang="en-US" sz="1100"/>
          </a:p>
        </p:txBody>
      </p:sp>
      <p:sp>
        <p:nvSpPr>
          <p:cNvPr id="15381" name="Line 17"/>
          <p:cNvSpPr>
            <a:spLocks noChangeShapeType="1"/>
          </p:cNvSpPr>
          <p:nvPr/>
        </p:nvSpPr>
        <p:spPr bwMode="auto">
          <a:xfrm>
            <a:off x="5318125" y="4900613"/>
            <a:ext cx="7350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15372" name="Rectangle 19"/>
          <p:cNvSpPr>
            <a:spLocks noChangeArrowheads="1"/>
          </p:cNvSpPr>
          <p:nvPr/>
        </p:nvSpPr>
        <p:spPr bwMode="auto">
          <a:xfrm>
            <a:off x="3844925" y="2384425"/>
            <a:ext cx="1411288" cy="8747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5373" name="Oval 20"/>
          <p:cNvSpPr>
            <a:spLocks noChangeArrowheads="1"/>
          </p:cNvSpPr>
          <p:nvPr/>
        </p:nvSpPr>
        <p:spPr bwMode="auto">
          <a:xfrm>
            <a:off x="6053138" y="2439988"/>
            <a:ext cx="1289050" cy="819150"/>
          </a:xfrm>
          <a:prstGeom prst="ellipse">
            <a:avLst/>
          </a:prstGeom>
          <a:solidFill>
            <a:srgbClr val="66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5374" name="Text Box 21"/>
          <p:cNvSpPr txBox="1">
            <a:spLocks noChangeArrowheads="1"/>
          </p:cNvSpPr>
          <p:nvPr/>
        </p:nvSpPr>
        <p:spPr bwMode="auto">
          <a:xfrm>
            <a:off x="3906838" y="2659063"/>
            <a:ext cx="122713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Преводилац</a:t>
            </a:r>
            <a:endParaRPr lang="sr-Latn-CS" altLang="en-US" sz="1100"/>
          </a:p>
        </p:txBody>
      </p:sp>
      <p:sp>
        <p:nvSpPr>
          <p:cNvPr id="15375" name="Text Box 22"/>
          <p:cNvSpPr txBox="1">
            <a:spLocks noChangeArrowheads="1"/>
          </p:cNvSpPr>
          <p:nvPr/>
        </p:nvSpPr>
        <p:spPr bwMode="auto">
          <a:xfrm>
            <a:off x="6115050" y="2576513"/>
            <a:ext cx="1165225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Извршни</a:t>
            </a:r>
            <a:r>
              <a:rPr lang="sr-Latn-CS" altLang="en-US" sz="1100"/>
              <a:t> </a:t>
            </a:r>
            <a:r>
              <a:rPr lang="en-US" altLang="en-US" sz="1100">
                <a:solidFill>
                  <a:srgbClr val="FF5050"/>
                </a:solidFill>
              </a:rPr>
              <a:t>Pentium</a:t>
            </a:r>
            <a:r>
              <a:rPr lang="en-US" altLang="en-US" sz="1100"/>
              <a:t> </a:t>
            </a:r>
            <a:br>
              <a:rPr lang="sr-Cyrl-RS" altLang="en-US" sz="1100"/>
            </a:br>
            <a:r>
              <a:rPr lang="sr-Cyrl-RS" altLang="en-US" sz="1100"/>
              <a:t>код</a:t>
            </a:r>
            <a:endParaRPr lang="sr-Latn-CS" altLang="en-US" sz="1100"/>
          </a:p>
        </p:txBody>
      </p:sp>
      <p:sp>
        <p:nvSpPr>
          <p:cNvPr id="15376" name="Line 23"/>
          <p:cNvSpPr>
            <a:spLocks noChangeShapeType="1"/>
          </p:cNvSpPr>
          <p:nvPr/>
        </p:nvSpPr>
        <p:spPr bwMode="auto">
          <a:xfrm>
            <a:off x="5318125" y="2876550"/>
            <a:ext cx="7350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15369" name="Line 24"/>
          <p:cNvSpPr>
            <a:spLocks noChangeShapeType="1"/>
          </p:cNvSpPr>
          <p:nvPr/>
        </p:nvSpPr>
        <p:spPr bwMode="auto">
          <a:xfrm flipV="1">
            <a:off x="2986088" y="2932113"/>
            <a:ext cx="858837" cy="9286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15370" name="Line 25"/>
          <p:cNvSpPr>
            <a:spLocks noChangeShapeType="1"/>
          </p:cNvSpPr>
          <p:nvPr/>
        </p:nvSpPr>
        <p:spPr bwMode="auto">
          <a:xfrm>
            <a:off x="2986088" y="3860800"/>
            <a:ext cx="858837" cy="985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15371" name="Line 26"/>
          <p:cNvSpPr>
            <a:spLocks noChangeShapeType="1"/>
          </p:cNvSpPr>
          <p:nvPr/>
        </p:nvSpPr>
        <p:spPr bwMode="auto">
          <a:xfrm>
            <a:off x="2986088" y="3860800"/>
            <a:ext cx="858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>
          <a:xfrm>
            <a:off x="1476375" y="549275"/>
            <a:ext cx="7210425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>
                <a:solidFill>
                  <a:schemeClr val="hlink"/>
                </a:solidFill>
              </a:rPr>
              <a:t>Извршење Јава програма (2)</a:t>
            </a:r>
            <a:endParaRPr lang="en-US" kern="0" dirty="0">
              <a:solidFill>
                <a:schemeClr val="hlink"/>
              </a:solidFill>
            </a:endParaRPr>
          </a:p>
        </p:txBody>
      </p:sp>
      <p:sp>
        <p:nvSpPr>
          <p:cNvPr id="28" name="Text Box 21"/>
          <p:cNvSpPr txBox="1">
            <a:spLocks noChangeArrowheads="1"/>
          </p:cNvSpPr>
          <p:nvPr/>
        </p:nvSpPr>
        <p:spPr bwMode="auto">
          <a:xfrm>
            <a:off x="3937000" y="3627438"/>
            <a:ext cx="122713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Преводилац</a:t>
            </a:r>
            <a:endParaRPr lang="sr-Latn-CS" altLang="en-US" sz="1100"/>
          </a:p>
        </p:txBody>
      </p:sp>
      <p:sp>
        <p:nvSpPr>
          <p:cNvPr id="29" name="Text Box 21"/>
          <p:cNvSpPr txBox="1">
            <a:spLocks noChangeArrowheads="1"/>
          </p:cNvSpPr>
          <p:nvPr/>
        </p:nvSpPr>
        <p:spPr bwMode="auto">
          <a:xfrm>
            <a:off x="3937000" y="4638675"/>
            <a:ext cx="12271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Преводилац</a:t>
            </a:r>
            <a:endParaRPr lang="sr-Latn-CS" altLang="en-US"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animBg="1"/>
      <p:bldP spid="15365" grpId="0"/>
      <p:bldP spid="15382" grpId="0" animBg="1"/>
      <p:bldP spid="15383" grpId="0" animBg="1"/>
      <p:bldP spid="15385" grpId="0"/>
      <p:bldP spid="15386" grpId="0" animBg="1"/>
      <p:bldP spid="15377" grpId="0" animBg="1"/>
      <p:bldP spid="15378" grpId="0" animBg="1"/>
      <p:bldP spid="15380" grpId="0"/>
      <p:bldP spid="15381" grpId="0" animBg="1"/>
      <p:bldP spid="15372" grpId="0" animBg="1"/>
      <p:bldP spid="15373" grpId="0" animBg="1"/>
      <p:bldP spid="15374" grpId="0"/>
      <p:bldP spid="15375" grpId="0"/>
      <p:bldP spid="15376" grpId="0" animBg="1"/>
      <p:bldP spid="15369" grpId="0" animBg="1"/>
      <p:bldP spid="15370" grpId="0" animBg="1"/>
      <p:bldP spid="15371" grpId="0" animBg="1"/>
      <p:bldP spid="28" grpId="0"/>
      <p:bldP spid="2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1331913" y="1435100"/>
            <a:ext cx="720052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sr-Cyrl-RS" altLang="en-US" sz="2400" dirty="0">
                <a:latin typeface="Garamond" panose="02020404030301010803" pitchFamily="18" charset="0"/>
              </a:rPr>
              <a:t>Креирање Јава извршног кода од изворног програма – превођење и интерпретација</a:t>
            </a:r>
            <a:endParaRPr lang="sr-Latn-CS" altLang="en-US" sz="2400" dirty="0">
              <a:latin typeface="Garamond" panose="02020404030301010803" pitchFamily="18" charset="0"/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6534150" y="2349500"/>
            <a:ext cx="1482725" cy="1290638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6469063" y="3752850"/>
            <a:ext cx="1482725" cy="1290638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6469063" y="5156200"/>
            <a:ext cx="1482725" cy="1292225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6630988" y="2652713"/>
            <a:ext cx="1289050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Јава интерпретатор</a:t>
            </a:r>
            <a:endParaRPr lang="sr-Latn-CS" altLang="en-US" sz="1100"/>
          </a:p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Latn-CS" altLang="en-US" sz="1100">
                <a:solidFill>
                  <a:srgbClr val="FF5050"/>
                </a:solidFill>
              </a:rPr>
              <a:t>Pentium</a:t>
            </a: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6565900" y="5459413"/>
            <a:ext cx="1289050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Јава интерпретатор</a:t>
            </a:r>
            <a:endParaRPr lang="sr-Latn-CS" altLang="en-US" sz="1100"/>
          </a:p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1100">
                <a:solidFill>
                  <a:srgbClr val="FF5050"/>
                </a:solidFill>
              </a:rPr>
              <a:t>SPARC</a:t>
            </a:r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6630988" y="4056063"/>
            <a:ext cx="1289050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Јава интерпретатор</a:t>
            </a:r>
            <a:endParaRPr lang="sr-Latn-CS" altLang="en-US" sz="1100"/>
          </a:p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1100">
                <a:solidFill>
                  <a:srgbClr val="FF5050"/>
                </a:solidFill>
              </a:rPr>
              <a:t>PowerPC</a:t>
            </a:r>
          </a:p>
        </p:txBody>
      </p:sp>
      <p:sp>
        <p:nvSpPr>
          <p:cNvPr id="16399" name="Oval 11"/>
          <p:cNvSpPr>
            <a:spLocks noChangeArrowheads="1"/>
          </p:cNvSpPr>
          <p:nvPr/>
        </p:nvSpPr>
        <p:spPr bwMode="auto">
          <a:xfrm>
            <a:off x="4535488" y="3976688"/>
            <a:ext cx="1354137" cy="842962"/>
          </a:xfrm>
          <a:prstGeom prst="ellipse">
            <a:avLst/>
          </a:prstGeom>
          <a:solidFill>
            <a:srgbClr val="66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6400" name="Oval 12"/>
          <p:cNvSpPr>
            <a:spLocks noChangeArrowheads="1"/>
          </p:cNvSpPr>
          <p:nvPr/>
        </p:nvSpPr>
        <p:spPr bwMode="auto">
          <a:xfrm>
            <a:off x="1247775" y="4033838"/>
            <a:ext cx="1354138" cy="841375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6401" name="Rectangle 13"/>
          <p:cNvSpPr>
            <a:spLocks noChangeArrowheads="1"/>
          </p:cNvSpPr>
          <p:nvPr/>
        </p:nvSpPr>
        <p:spPr bwMode="auto">
          <a:xfrm>
            <a:off x="2795588" y="3976688"/>
            <a:ext cx="1482725" cy="898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6402" name="Text Box 14"/>
          <p:cNvSpPr txBox="1">
            <a:spLocks noChangeArrowheads="1"/>
          </p:cNvSpPr>
          <p:nvPr/>
        </p:nvSpPr>
        <p:spPr bwMode="auto">
          <a:xfrm>
            <a:off x="1376363" y="4202113"/>
            <a:ext cx="1160462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Јава изворни код</a:t>
            </a:r>
            <a:endParaRPr lang="sr-Latn-CS" altLang="en-US" sz="1100"/>
          </a:p>
        </p:txBody>
      </p:sp>
      <p:sp>
        <p:nvSpPr>
          <p:cNvPr id="16403" name="Text Box 15"/>
          <p:cNvSpPr txBox="1">
            <a:spLocks noChangeArrowheads="1"/>
          </p:cNvSpPr>
          <p:nvPr/>
        </p:nvSpPr>
        <p:spPr bwMode="auto">
          <a:xfrm>
            <a:off x="2892425" y="4211638"/>
            <a:ext cx="128905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Јава преводилац</a:t>
            </a:r>
            <a:endParaRPr lang="sr-Latn-CS" altLang="en-US" sz="1100"/>
          </a:p>
        </p:txBody>
      </p:sp>
      <p:sp>
        <p:nvSpPr>
          <p:cNvPr id="16404" name="Text Box 16"/>
          <p:cNvSpPr txBox="1">
            <a:spLocks noChangeArrowheads="1"/>
          </p:cNvSpPr>
          <p:nvPr/>
        </p:nvSpPr>
        <p:spPr bwMode="auto">
          <a:xfrm>
            <a:off x="4600575" y="4267200"/>
            <a:ext cx="122396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Јава бајт-код</a:t>
            </a:r>
            <a:endParaRPr lang="sr-Latn-CS" altLang="en-US" sz="1100"/>
          </a:p>
        </p:txBody>
      </p:sp>
      <p:sp>
        <p:nvSpPr>
          <p:cNvPr id="16405" name="Line 17"/>
          <p:cNvSpPr>
            <a:spLocks noChangeShapeType="1"/>
          </p:cNvSpPr>
          <p:nvPr/>
        </p:nvSpPr>
        <p:spPr bwMode="auto">
          <a:xfrm>
            <a:off x="2601913" y="4425950"/>
            <a:ext cx="193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16406" name="Line 18"/>
          <p:cNvSpPr>
            <a:spLocks noChangeShapeType="1"/>
          </p:cNvSpPr>
          <p:nvPr/>
        </p:nvSpPr>
        <p:spPr bwMode="auto">
          <a:xfrm>
            <a:off x="4278313" y="4425950"/>
            <a:ext cx="257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16395" name="Line 19"/>
          <p:cNvSpPr>
            <a:spLocks noChangeShapeType="1"/>
          </p:cNvSpPr>
          <p:nvPr/>
        </p:nvSpPr>
        <p:spPr bwMode="auto">
          <a:xfrm>
            <a:off x="5889625" y="4425950"/>
            <a:ext cx="579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16396" name="Line 20"/>
          <p:cNvSpPr>
            <a:spLocks noChangeShapeType="1"/>
          </p:cNvSpPr>
          <p:nvPr/>
        </p:nvSpPr>
        <p:spPr bwMode="auto">
          <a:xfrm flipV="1">
            <a:off x="5889625" y="3078163"/>
            <a:ext cx="644525" cy="1347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16397" name="Line 21"/>
          <p:cNvSpPr>
            <a:spLocks noChangeShapeType="1"/>
          </p:cNvSpPr>
          <p:nvPr/>
        </p:nvSpPr>
        <p:spPr bwMode="auto">
          <a:xfrm>
            <a:off x="5889625" y="4425950"/>
            <a:ext cx="579438" cy="146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r-Latn-RS"/>
          </a:p>
        </p:txBody>
      </p:sp>
      <p:sp>
        <p:nvSpPr>
          <p:cNvPr id="16398" name="Text Box 22"/>
          <p:cNvSpPr txBox="1">
            <a:spLocks noChangeArrowheads="1"/>
          </p:cNvSpPr>
          <p:nvPr/>
        </p:nvSpPr>
        <p:spPr bwMode="auto">
          <a:xfrm>
            <a:off x="4470400" y="3327400"/>
            <a:ext cx="14827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sr-Cyrl-RS" altLang="en-US" sz="1100"/>
              <a:t>Формирани бајт-код је исти за све платформе</a:t>
            </a:r>
            <a:endParaRPr lang="sr-Latn-CS" altLang="en-US" sz="1100"/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>
          <a:xfrm>
            <a:off x="1476375" y="549275"/>
            <a:ext cx="7210425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>
                <a:solidFill>
                  <a:schemeClr val="hlink"/>
                </a:solidFill>
              </a:rPr>
              <a:t>Извршење Јава програма (3)</a:t>
            </a:r>
            <a:endParaRPr lang="en-US" kern="0" dirty="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animBg="1"/>
      <p:bldP spid="16389" grpId="0" animBg="1"/>
      <p:bldP spid="16390" grpId="0" animBg="1"/>
      <p:bldP spid="16391" grpId="0"/>
      <p:bldP spid="16392" grpId="0"/>
      <p:bldP spid="16393" grpId="0"/>
      <p:bldP spid="16399" grpId="0" animBg="1"/>
      <p:bldP spid="16400" grpId="0" animBg="1"/>
      <p:bldP spid="16401" grpId="0" animBg="1"/>
      <p:bldP spid="16402" grpId="0"/>
      <p:bldP spid="16403" grpId="0"/>
      <p:bldP spid="16404" grpId="0"/>
      <p:bldP spid="16405" grpId="0" animBg="1"/>
      <p:bldP spid="16406" grpId="0" animBg="1"/>
      <p:bldP spid="16395" grpId="0" animBg="1"/>
      <p:bldP spid="16396" grpId="0" animBg="1"/>
      <p:bldP spid="16397" grpId="0" animBg="1"/>
      <p:bldP spid="1639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1476375" y="1395413"/>
            <a:ext cx="69818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sr-Cyrl-RS" altLang="en-US" sz="2400">
                <a:latin typeface="Garamond" panose="02020404030301010803" pitchFamily="18" charset="0"/>
              </a:rPr>
              <a:t>Дијаграм показује разлику између начина извршења код традиционалних и код Јава апликација.</a:t>
            </a:r>
            <a:endParaRPr lang="sr-Latn-CS" altLang="en-US" sz="2400">
              <a:latin typeface="Garamond" panose="02020404030301010803" pitchFamily="18" charset="0"/>
            </a:endParaRP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>
          <a:xfrm>
            <a:off x="1476375" y="549275"/>
            <a:ext cx="7210425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>
                <a:solidFill>
                  <a:schemeClr val="hlink"/>
                </a:solidFill>
              </a:rPr>
              <a:t>Извршење Јава програма</a:t>
            </a:r>
            <a:r>
              <a:rPr lang="en-US" kern="0" dirty="0">
                <a:solidFill>
                  <a:schemeClr val="hlink"/>
                </a:solidFill>
              </a:rPr>
              <a:t> (4)</a:t>
            </a:r>
          </a:p>
        </p:txBody>
      </p:sp>
      <p:pic>
        <p:nvPicPr>
          <p:cNvPr id="17412" name="Picture 21" descr="P:\Personal Data\My Folders\Courses\Matf OOP 2012-13\Vezbe\Materijali\638px-Explaining_Java_Runtime_Environment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2349500"/>
            <a:ext cx="4916488" cy="363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f3-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323"/>
          <a:stretch>
            <a:fillRect/>
          </a:stretch>
        </p:blipFill>
        <p:spPr>
          <a:xfrm>
            <a:off x="2916238" y="3832225"/>
            <a:ext cx="5389562" cy="2028825"/>
          </a:xfrm>
          <a:noFill/>
        </p:spPr>
      </p:pic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67172" y="1556792"/>
            <a:ext cx="8081291" cy="1114425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dirty="0">
                <a:latin typeface="Garamond" pitchFamily="18" charset="0"/>
              </a:rPr>
              <a:t>Дакле, написани изворни Јава </a:t>
            </a:r>
            <a:r>
              <a:rPr lang="ru-RU" sz="2400" dirty="0" err="1">
                <a:latin typeface="Garamond" pitchFamily="18" charset="0"/>
              </a:rPr>
              <a:t>програм</a:t>
            </a:r>
            <a:r>
              <a:rPr lang="ru-RU" sz="2400" dirty="0">
                <a:latin typeface="Garamond" pitchFamily="18" charset="0"/>
              </a:rPr>
              <a:t> се прво преведе коришћењем Јава компајлера </a:t>
            </a:r>
            <a:r>
              <a:rPr lang="en-US" sz="1800" b="1" dirty="0" err="1"/>
              <a:t>javac</a:t>
            </a:r>
            <a:r>
              <a:rPr lang="en-US" sz="2400" dirty="0">
                <a:latin typeface="Garamond" pitchFamily="18" charset="0"/>
              </a:rPr>
              <a:t> </a:t>
            </a:r>
            <a:r>
              <a:rPr lang="ru-RU" sz="2400" dirty="0">
                <a:latin typeface="Garamond" pitchFamily="18" charset="0"/>
              </a:rPr>
              <a:t>у тзв. бајт-код.</a:t>
            </a:r>
            <a:r>
              <a:rPr lang="en-US" sz="2400" dirty="0">
                <a:latin typeface="Garamond" pitchFamily="18" charset="0"/>
              </a:rPr>
              <a:t> </a:t>
            </a:r>
            <a:endParaRPr lang="sr-Cyrl-RS" sz="2400" dirty="0">
              <a:latin typeface="Garamond" pitchFamily="18" charset="0"/>
            </a:endParaRPr>
          </a:p>
          <a:p>
            <a:pPr eaLnBrk="1" hangingPunct="1">
              <a:defRPr/>
            </a:pPr>
            <a:r>
              <a:rPr lang="sr-Cyrl-RS" sz="2400" dirty="0">
                <a:latin typeface="Garamond" pitchFamily="18" charset="0"/>
              </a:rPr>
              <a:t>Потом се преведени бајт-код извршава </a:t>
            </a:r>
            <a:br>
              <a:rPr lang="sr-Cyrl-RS" sz="2400" dirty="0">
                <a:latin typeface="Garamond" pitchFamily="18" charset="0"/>
              </a:rPr>
            </a:br>
            <a:r>
              <a:rPr lang="sr-Cyrl-RS" sz="2400" dirty="0">
                <a:latin typeface="Garamond" pitchFamily="18" charset="0"/>
              </a:rPr>
              <a:t>уз помоћ Јава интерпретатора </a:t>
            </a:r>
            <a:r>
              <a:rPr lang="en-US" sz="1800" b="1" dirty="0"/>
              <a:t>java</a:t>
            </a:r>
            <a:r>
              <a:rPr lang="sr-Cyrl-RS" sz="2400" dirty="0">
                <a:latin typeface="Garamond" pitchFamily="18" charset="0"/>
              </a:rPr>
              <a:t>.</a:t>
            </a:r>
            <a:endParaRPr lang="ru-RU" sz="2400" dirty="0">
              <a:latin typeface="Garamond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2400" dirty="0">
              <a:latin typeface="Garamond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476375" y="549275"/>
            <a:ext cx="7210425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>
                <a:solidFill>
                  <a:schemeClr val="hlink"/>
                </a:solidFill>
              </a:rPr>
              <a:t>Извршење Јава програма</a:t>
            </a:r>
            <a:r>
              <a:rPr lang="en-US" kern="0" dirty="0">
                <a:solidFill>
                  <a:schemeClr val="hlink"/>
                </a:solidFill>
              </a:rPr>
              <a:t> (</a:t>
            </a:r>
            <a:r>
              <a:rPr lang="sr-Cyrl-RS" kern="0" dirty="0">
                <a:solidFill>
                  <a:schemeClr val="hlink"/>
                </a:solidFill>
              </a:rPr>
              <a:t>5</a:t>
            </a:r>
            <a:r>
              <a:rPr lang="en-US" kern="0" dirty="0">
                <a:solidFill>
                  <a:schemeClr val="hlink"/>
                </a:solidFill>
              </a:rPr>
              <a:t>)</a:t>
            </a:r>
          </a:p>
        </p:txBody>
      </p:sp>
      <p:pic>
        <p:nvPicPr>
          <p:cNvPr id="8" name="Picture 4" descr="f3-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913" b="15973"/>
          <a:stretch>
            <a:fillRect/>
          </a:stretch>
        </p:blipFill>
        <p:spPr bwMode="auto">
          <a:xfrm>
            <a:off x="642938" y="3429000"/>
            <a:ext cx="1624012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476375" y="549275"/>
            <a:ext cx="7210425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>
                <a:solidFill>
                  <a:schemeClr val="hlink"/>
                </a:solidFill>
              </a:rPr>
              <a:t>Извршење Јава програма</a:t>
            </a:r>
            <a:r>
              <a:rPr lang="en-US" kern="0" dirty="0">
                <a:solidFill>
                  <a:schemeClr val="hlink"/>
                </a:solidFill>
              </a:rPr>
              <a:t> (6)</a:t>
            </a:r>
          </a:p>
        </p:txBody>
      </p:sp>
      <p:pic>
        <p:nvPicPr>
          <p:cNvPr id="18437" name="Picture 5" descr="P:\Personal Data\My Folders\Courses\Matf OOP 2012-13\Vezbe\Materijali\656px-How_JVM_Interpreter_works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4040188"/>
            <a:ext cx="5518150" cy="140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 descr="P:\Personal Data\My Folders\Courses\Matf OOP 2012-13\Vezbe\Materijali\505px-Java_Compilation_Basics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25" y="1628775"/>
            <a:ext cx="4810125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3179763" y="2820988"/>
            <a:ext cx="2540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/>
              <a:t>Превођење Јава кода</a:t>
            </a:r>
            <a:endParaRPr lang="en-US" altLang="en-US" sz="1800"/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3063875" y="5445125"/>
            <a:ext cx="3060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/>
              <a:t>Интерпретирање бајт-кода</a:t>
            </a:r>
            <a:endParaRPr lang="en-US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457325"/>
            <a:ext cx="8857555" cy="54006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en-US" sz="2400" dirty="0" err="1">
                <a:latin typeface="Garamond" panose="02020404030301010803" pitchFamily="18" charset="0"/>
              </a:rPr>
              <a:t>Креирани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бајт</a:t>
            </a:r>
            <a:r>
              <a:rPr lang="ru-RU" altLang="en-US" sz="2400" dirty="0">
                <a:latin typeface="Garamond" panose="02020404030301010803" pitchFamily="18" charset="0"/>
              </a:rPr>
              <a:t>-код </a:t>
            </a:r>
            <a:r>
              <a:rPr lang="ru-RU" altLang="en-US" sz="2400" dirty="0" err="1">
                <a:latin typeface="Garamond" panose="02020404030301010803" pitchFamily="18" charset="0"/>
              </a:rPr>
              <a:t>је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бинаран</a:t>
            </a:r>
            <a:r>
              <a:rPr lang="ru-RU" altLang="en-US" sz="2400" dirty="0">
                <a:latin typeface="Garamond" panose="02020404030301010803" pitchFamily="18" charset="0"/>
              </a:rPr>
              <a:t> и </a:t>
            </a:r>
            <a:r>
              <a:rPr lang="ru-RU" altLang="en-US" sz="2400" dirty="0" err="1">
                <a:latin typeface="Garamond" panose="02020404030301010803" pitchFamily="18" charset="0"/>
              </a:rPr>
              <a:t>архитектонски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неутралан</a:t>
            </a:r>
            <a:r>
              <a:rPr lang="ru-RU" altLang="en-US" sz="2400" dirty="0">
                <a:latin typeface="Garamond" panose="02020404030301010803" pitchFamily="18" charset="0"/>
              </a:rPr>
              <a:t> (</a:t>
            </a:r>
            <a:r>
              <a:rPr lang="ru-RU" altLang="en-US" sz="2400" dirty="0" err="1">
                <a:latin typeface="Garamond" panose="02020404030301010803" pitchFamily="18" charset="0"/>
              </a:rPr>
              <a:t>платформски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неутралан</a:t>
            </a:r>
            <a:r>
              <a:rPr lang="ru-RU" altLang="en-US" sz="2400" dirty="0">
                <a:latin typeface="Garamond" panose="02020404030301010803" pitchFamily="18" charset="0"/>
              </a:rPr>
              <a:t>). </a:t>
            </a:r>
            <a:endParaRPr lang="en-US" altLang="en-US" sz="2400" dirty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ru-RU" altLang="en-US" sz="2400" dirty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en-US" sz="2400" dirty="0" err="1">
                <a:latin typeface="Garamond" panose="02020404030301010803" pitchFamily="18" charset="0"/>
              </a:rPr>
              <a:t>Јава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окружење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sr-Cyrl-RS" altLang="en-US" sz="2400" dirty="0">
                <a:latin typeface="Garamond" panose="02020404030301010803" pitchFamily="18" charset="0"/>
              </a:rPr>
              <a:t>за </a:t>
            </a:r>
            <a:r>
              <a:rPr lang="ru-RU" altLang="en-US" sz="2400" dirty="0" err="1">
                <a:latin typeface="Garamond" panose="02020404030301010803" pitchFamily="18" charset="0"/>
              </a:rPr>
              <a:t>извршавање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постоји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посебно</a:t>
            </a:r>
            <a:r>
              <a:rPr lang="ru-RU" altLang="en-US" sz="2400" dirty="0">
                <a:latin typeface="Garamond" panose="02020404030301010803" pitchFamily="18" charset="0"/>
              </a:rPr>
              <a:t> за </a:t>
            </a:r>
            <a:r>
              <a:rPr lang="ru-RU" altLang="en-US" sz="2400" dirty="0" err="1">
                <a:latin typeface="Garamond" panose="02020404030301010803" pitchFamily="18" charset="0"/>
              </a:rPr>
              <a:t>сваку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конкретну</a:t>
            </a:r>
            <a:r>
              <a:rPr lang="ru-RU" altLang="en-US" sz="2400" dirty="0">
                <a:latin typeface="Garamond" panose="02020404030301010803" pitchFamily="18" charset="0"/>
              </a:rPr>
              <a:t> платформу и оно </a:t>
            </a:r>
            <a:r>
              <a:rPr lang="sr-Cyrl-RS" altLang="en-US" sz="2400" dirty="0">
                <a:latin typeface="Garamond" panose="02020404030301010803" pitchFamily="18" charset="0"/>
              </a:rPr>
              <a:t>преводи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бајт</a:t>
            </a:r>
            <a:r>
              <a:rPr lang="ru-RU" altLang="en-US" sz="2400" dirty="0">
                <a:latin typeface="Garamond" panose="02020404030301010803" pitchFamily="18" charset="0"/>
              </a:rPr>
              <a:t>-кода до </a:t>
            </a:r>
            <a:r>
              <a:rPr lang="ru-RU" altLang="en-US" sz="2400" dirty="0" err="1">
                <a:latin typeface="Garamond" panose="02020404030301010803" pitchFamily="18" charset="0"/>
              </a:rPr>
              <a:t>извршног</a:t>
            </a:r>
            <a:r>
              <a:rPr lang="ru-RU" altLang="en-US" sz="2400" dirty="0">
                <a:latin typeface="Garamond" panose="02020404030301010803" pitchFamily="18" charset="0"/>
              </a:rPr>
              <a:t> кода.</a:t>
            </a:r>
            <a:endParaRPr lang="en-US" altLang="en-US" sz="2400" dirty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ru-RU" altLang="en-US" sz="2400" dirty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en-US" sz="2400" dirty="0" err="1">
                <a:latin typeface="Garamond" panose="02020404030301010803" pitchFamily="18" charset="0"/>
              </a:rPr>
              <a:t>Јава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изворни</a:t>
            </a:r>
            <a:r>
              <a:rPr lang="ru-RU" altLang="en-US" sz="2400" dirty="0">
                <a:latin typeface="Garamond" panose="02020404030301010803" pitchFamily="18" charset="0"/>
              </a:rPr>
              <a:t> код и </a:t>
            </a:r>
            <a:r>
              <a:rPr lang="ru-RU" altLang="en-US" sz="2400" dirty="0" err="1">
                <a:latin typeface="Garamond" panose="02020404030301010803" pitchFamily="18" charset="0"/>
              </a:rPr>
              <a:t>Јава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бајт</a:t>
            </a:r>
            <a:r>
              <a:rPr lang="ru-RU" altLang="en-US" sz="2400" dirty="0">
                <a:latin typeface="Garamond" panose="02020404030301010803" pitchFamily="18" charset="0"/>
              </a:rPr>
              <a:t>-код </a:t>
            </a:r>
            <a:r>
              <a:rPr lang="ru-RU" altLang="en-US" sz="2400" dirty="0" err="1">
                <a:latin typeface="Garamond" panose="02020404030301010803" pitchFamily="18" charset="0"/>
              </a:rPr>
              <a:t>остаје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исти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br>
              <a:rPr lang="ru-RU" altLang="en-US" sz="2400" dirty="0">
                <a:latin typeface="Garamond" panose="02020404030301010803" pitchFamily="18" charset="0"/>
              </a:rPr>
            </a:br>
            <a:r>
              <a:rPr lang="ru-RU" altLang="en-US" sz="2400" dirty="0">
                <a:latin typeface="Garamond" panose="02020404030301010803" pitchFamily="18" charset="0"/>
              </a:rPr>
              <a:t>без </a:t>
            </a:r>
            <a:r>
              <a:rPr lang="ru-RU" altLang="en-US" sz="2400" dirty="0" err="1">
                <a:latin typeface="Garamond" panose="02020404030301010803" pitchFamily="18" charset="0"/>
              </a:rPr>
              <a:t>обзира</a:t>
            </a:r>
            <a:r>
              <a:rPr lang="ru-RU" altLang="en-US" sz="2400" dirty="0">
                <a:latin typeface="Garamond" panose="02020404030301010803" pitchFamily="18" charset="0"/>
              </a:rPr>
              <a:t> на </a:t>
            </a:r>
            <a:r>
              <a:rPr lang="ru-RU" altLang="en-US" sz="2400" dirty="0" err="1">
                <a:latin typeface="Garamond" panose="02020404030301010803" pitchFamily="18" charset="0"/>
              </a:rPr>
              <a:t>којој</a:t>
            </a:r>
            <a:r>
              <a:rPr lang="ru-RU" altLang="en-US" sz="2400" dirty="0">
                <a:latin typeface="Garamond" panose="02020404030301010803" pitchFamily="18" charset="0"/>
              </a:rPr>
              <a:t> се </a:t>
            </a:r>
            <a:r>
              <a:rPr lang="ru-RU" altLang="en-US" sz="2400" dirty="0" err="1">
                <a:latin typeface="Garamond" panose="02020404030301010803" pitchFamily="18" charset="0"/>
              </a:rPr>
              <a:t>платформи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извршава</a:t>
            </a:r>
            <a:r>
              <a:rPr lang="en-US" altLang="en-US" sz="2400" dirty="0">
                <a:latin typeface="Garamond" panose="02020404030301010803" pitchFamily="18" charset="0"/>
              </a:rPr>
              <a:t>.</a:t>
            </a:r>
          </a:p>
          <a:p>
            <a:pPr eaLnBrk="1" hangingPunct="1">
              <a:lnSpc>
                <a:spcPct val="80000"/>
              </a:lnSpc>
            </a:pPr>
            <a:endParaRPr lang="ru-RU" altLang="en-US" sz="1900" dirty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en-US" sz="2400" dirty="0" err="1">
                <a:latin typeface="Garamond" panose="02020404030301010803" pitchFamily="18" charset="0"/>
              </a:rPr>
              <a:t>Коришћењем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Јаве</a:t>
            </a:r>
            <a:r>
              <a:rPr lang="ru-RU" altLang="en-US" sz="2400" dirty="0">
                <a:latin typeface="Garamond" panose="02020404030301010803" pitchFamily="18" charset="0"/>
              </a:rPr>
              <a:t> се </a:t>
            </a:r>
            <a:r>
              <a:rPr lang="ru-RU" altLang="en-US" sz="2400" dirty="0" err="1">
                <a:latin typeface="Garamond" panose="02020404030301010803" pitchFamily="18" charset="0"/>
              </a:rPr>
              <a:t>постиже</a:t>
            </a:r>
            <a:r>
              <a:rPr lang="ru-RU" altLang="en-US" sz="2400" dirty="0">
                <a:latin typeface="Garamond" panose="02020404030301010803" pitchFamily="18" charset="0"/>
              </a:rPr>
              <a:t> да</a:t>
            </a:r>
            <a:r>
              <a:rPr lang="en-US" altLang="en-US" sz="2400" dirty="0">
                <a:latin typeface="Garamond" panose="02020404030301010803" pitchFamily="18" charset="0"/>
              </a:rPr>
              <a:t> </a:t>
            </a:r>
            <a:r>
              <a:rPr lang="sr-Cyrl-RS" altLang="en-US" sz="2400" dirty="0">
                <a:latin typeface="Garamond" panose="02020404030301010803" pitchFamily="18" charset="0"/>
              </a:rPr>
              <a:t>постоји једниствени </a:t>
            </a:r>
            <a:r>
              <a:rPr lang="ru-RU" altLang="en-US" sz="2400" dirty="0" err="1">
                <a:latin typeface="Garamond" panose="02020404030301010803" pitchFamily="18" charset="0"/>
              </a:rPr>
              <a:t>изворни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Јава</a:t>
            </a:r>
            <a:r>
              <a:rPr lang="ru-RU" altLang="en-US" sz="2400" dirty="0">
                <a:latin typeface="Garamond" panose="02020404030301010803" pitchFamily="18" charset="0"/>
              </a:rPr>
              <a:t> код, а да </a:t>
            </a:r>
            <a:r>
              <a:rPr lang="ru-RU" altLang="en-US" sz="2400" dirty="0" err="1">
                <a:latin typeface="Garamond" panose="02020404030301010803" pitchFamily="18" charset="0"/>
              </a:rPr>
              <a:t>програм</a:t>
            </a:r>
            <a:r>
              <a:rPr lang="ru-RU" altLang="en-US" sz="2400" dirty="0">
                <a:latin typeface="Garamond" panose="02020404030301010803" pitchFamily="18" charset="0"/>
              </a:rPr>
              <a:t> ради на </a:t>
            </a:r>
            <a:r>
              <a:rPr lang="ru-RU" altLang="en-US" sz="2400" dirty="0" err="1">
                <a:latin typeface="Garamond" panose="02020404030301010803" pitchFamily="18" charset="0"/>
              </a:rPr>
              <a:t>различитим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платформама</a:t>
            </a:r>
            <a:br>
              <a:rPr lang="ru-RU" altLang="en-US" sz="2400" dirty="0">
                <a:latin typeface="Garamond" panose="02020404030301010803" pitchFamily="18" charset="0"/>
              </a:rPr>
            </a:br>
            <a:r>
              <a:rPr lang="en-US" altLang="en-US" sz="2400" dirty="0">
                <a:latin typeface="Garamond" panose="02020404030301010803" pitchFamily="18" charset="0"/>
              </a:rPr>
              <a:t>“Write once, run everywhere”</a:t>
            </a:r>
            <a:r>
              <a:rPr lang="ru-RU" altLang="en-US" sz="2400" dirty="0">
                <a:latin typeface="Garamond" panose="02020404030301010803" pitchFamily="18" charset="0"/>
              </a:rPr>
              <a:t>.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476375" y="549275"/>
            <a:ext cx="7210425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>
                <a:solidFill>
                  <a:schemeClr val="hlink"/>
                </a:solidFill>
              </a:rPr>
              <a:t>Извршење Јава програма</a:t>
            </a:r>
            <a:r>
              <a:rPr lang="en-US" kern="0" dirty="0">
                <a:solidFill>
                  <a:schemeClr val="hlink"/>
                </a:solidFill>
              </a:rPr>
              <a:t> (</a:t>
            </a:r>
            <a:r>
              <a:rPr lang="sr-Cyrl-RS" kern="0" dirty="0">
                <a:solidFill>
                  <a:schemeClr val="hlink"/>
                </a:solidFill>
              </a:rPr>
              <a:t>7</a:t>
            </a:r>
            <a:r>
              <a:rPr lang="en-US" kern="0" dirty="0">
                <a:solidFill>
                  <a:schemeClr val="hlink"/>
                </a:solidFill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2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428750"/>
            <a:ext cx="8496300" cy="49688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en-US" sz="2400" dirty="0" err="1">
                <a:latin typeface="Garamond" panose="02020404030301010803" pitchFamily="18" charset="0"/>
              </a:rPr>
              <a:t>Јавина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преносивост</a:t>
            </a:r>
            <a:r>
              <a:rPr lang="ru-RU" altLang="en-US" sz="2400" dirty="0">
                <a:latin typeface="Garamond" panose="02020404030301010803" pitchFamily="18" charset="0"/>
              </a:rPr>
              <a:t>, </a:t>
            </a:r>
            <a:r>
              <a:rPr lang="ru-RU" altLang="en-US" sz="2400" dirty="0" err="1">
                <a:latin typeface="Garamond" panose="02020404030301010803" pitchFamily="18" charset="0"/>
              </a:rPr>
              <a:t>међутим</a:t>
            </a:r>
            <a:r>
              <a:rPr lang="ru-RU" altLang="en-US" sz="2400" dirty="0">
                <a:latin typeface="Garamond" panose="02020404030301010803" pitchFamily="18" charset="0"/>
              </a:rPr>
              <a:t>, </a:t>
            </a:r>
            <a:r>
              <a:rPr lang="ru-RU" altLang="en-US" sz="2400" dirty="0" err="1">
                <a:latin typeface="Garamond" panose="02020404030301010803" pitchFamily="18" charset="0"/>
              </a:rPr>
              <a:t>изазива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губитак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перформанси</a:t>
            </a:r>
            <a:r>
              <a:rPr lang="ru-RU" altLang="en-US" sz="2400" dirty="0">
                <a:latin typeface="Garamond" panose="02020404030301010803" pitchFamily="18" charset="0"/>
              </a:rPr>
              <a:t>.</a:t>
            </a:r>
          </a:p>
          <a:p>
            <a:pPr lvl="1" eaLnBrk="1" hangingPunct="1">
              <a:lnSpc>
                <a:spcPct val="80000"/>
              </a:lnSpc>
            </a:pPr>
            <a:r>
              <a:rPr lang="ru-RU" altLang="en-US" sz="1900" dirty="0">
                <a:latin typeface="Garamond" panose="02020404030301010803" pitchFamily="18" charset="0"/>
              </a:rPr>
              <a:t>То </a:t>
            </a:r>
            <a:r>
              <a:rPr lang="ru-RU" altLang="en-US" sz="1900" dirty="0" err="1">
                <a:latin typeface="Garamond" panose="02020404030301010803" pitchFamily="18" charset="0"/>
              </a:rPr>
              <a:t>је</a:t>
            </a:r>
            <a:r>
              <a:rPr lang="ru-RU" altLang="en-US" sz="1900" dirty="0">
                <a:latin typeface="Garamond" panose="02020404030301010803" pitchFamily="18" charset="0"/>
              </a:rPr>
              <a:t> зато </a:t>
            </a:r>
            <a:r>
              <a:rPr lang="ru-RU" altLang="en-US" sz="1900" dirty="0" err="1">
                <a:latin typeface="Garamond" panose="02020404030301010803" pitchFamily="18" charset="0"/>
              </a:rPr>
              <a:t>што</a:t>
            </a:r>
            <a:r>
              <a:rPr lang="ru-RU" altLang="en-US" sz="1900" dirty="0">
                <a:latin typeface="Garamond" panose="02020404030301010803" pitchFamily="18" charset="0"/>
              </a:rPr>
              <a:t> се тек приликом </a:t>
            </a:r>
            <a:r>
              <a:rPr lang="ru-RU" altLang="en-US" sz="1900" dirty="0" err="1">
                <a:latin typeface="Garamond" panose="02020404030301010803" pitchFamily="18" charset="0"/>
              </a:rPr>
              <a:t>интерпретирања</a:t>
            </a:r>
            <a:r>
              <a:rPr lang="ru-RU" altLang="en-US" sz="1900" dirty="0">
                <a:latin typeface="Garamond" panose="02020404030301010803" pitchFamily="18" charset="0"/>
              </a:rPr>
              <a:t> </a:t>
            </a:r>
            <a:r>
              <a:rPr lang="ru-RU" altLang="en-US" sz="1900" dirty="0" err="1">
                <a:latin typeface="Garamond" panose="02020404030301010803" pitchFamily="18" charset="0"/>
              </a:rPr>
              <a:t>бајт</a:t>
            </a:r>
            <a:r>
              <a:rPr lang="ru-RU" altLang="en-US" sz="1900" dirty="0">
                <a:latin typeface="Garamond" panose="02020404030301010803" pitchFamily="18" charset="0"/>
              </a:rPr>
              <a:t>-код </a:t>
            </a:r>
            <a:r>
              <a:rPr lang="ru-RU" altLang="en-US" sz="1900" dirty="0" err="1">
                <a:latin typeface="Garamond" panose="02020404030301010803" pitchFamily="18" charset="0"/>
              </a:rPr>
              <a:t>преводи</a:t>
            </a:r>
            <a:r>
              <a:rPr lang="ru-RU" altLang="en-US" sz="1900" dirty="0">
                <a:latin typeface="Garamond" panose="02020404030301010803" pitchFamily="18" charset="0"/>
              </a:rPr>
              <a:t> у </a:t>
            </a:r>
            <a:r>
              <a:rPr lang="ru-RU" altLang="en-US" sz="1900" dirty="0" err="1">
                <a:latin typeface="Garamond" panose="02020404030301010803" pitchFamily="18" charset="0"/>
              </a:rPr>
              <a:t>машински</a:t>
            </a:r>
            <a:r>
              <a:rPr lang="ru-RU" altLang="en-US" sz="1900" dirty="0">
                <a:latin typeface="Garamond" panose="02020404030301010803" pitchFamily="18" charset="0"/>
              </a:rPr>
              <a:t> за </a:t>
            </a:r>
            <a:r>
              <a:rPr lang="ru-RU" altLang="en-US" sz="1900" dirty="0" err="1">
                <a:latin typeface="Garamond" panose="02020404030301010803" pitchFamily="18" charset="0"/>
              </a:rPr>
              <a:t>конкретну</a:t>
            </a:r>
            <a:r>
              <a:rPr lang="ru-RU" altLang="en-US" sz="1900" dirty="0">
                <a:latin typeface="Garamond" panose="02020404030301010803" pitchFamily="18" charset="0"/>
              </a:rPr>
              <a:t> платформу.</a:t>
            </a:r>
          </a:p>
          <a:p>
            <a:pPr lvl="1" eaLnBrk="1" hangingPunct="1">
              <a:lnSpc>
                <a:spcPct val="80000"/>
              </a:lnSpc>
            </a:pPr>
            <a:r>
              <a:rPr lang="ru-RU" altLang="en-US" sz="1900" dirty="0" err="1">
                <a:latin typeface="Garamond" panose="02020404030301010803" pitchFamily="18" charset="0"/>
              </a:rPr>
              <a:t>Ово</a:t>
            </a:r>
            <a:r>
              <a:rPr lang="ru-RU" altLang="en-US" sz="1900" dirty="0">
                <a:latin typeface="Garamond" panose="02020404030301010803" pitchFamily="18" charset="0"/>
              </a:rPr>
              <a:t> </a:t>
            </a:r>
            <a:r>
              <a:rPr lang="ru-RU" altLang="en-US" sz="1900" dirty="0" err="1">
                <a:latin typeface="Garamond" panose="02020404030301010803" pitchFamily="18" charset="0"/>
              </a:rPr>
              <a:t>може</a:t>
            </a:r>
            <a:r>
              <a:rPr lang="ru-RU" altLang="en-US" sz="1900" dirty="0">
                <a:latin typeface="Garamond" panose="02020404030301010803" pitchFamily="18" charset="0"/>
              </a:rPr>
              <a:t> </a:t>
            </a:r>
            <a:r>
              <a:rPr lang="ru-RU" altLang="en-US" sz="1900" dirty="0" err="1">
                <a:latin typeface="Garamond" panose="02020404030301010803" pitchFamily="18" charset="0"/>
              </a:rPr>
              <a:t>бити</a:t>
            </a:r>
            <a:r>
              <a:rPr lang="ru-RU" altLang="en-US" sz="1900" dirty="0">
                <a:latin typeface="Garamond" panose="02020404030301010803" pitchFamily="18" charset="0"/>
              </a:rPr>
              <a:t> проблем </a:t>
            </a:r>
            <a:r>
              <a:rPr lang="ru-RU" altLang="en-US" sz="1900" dirty="0" err="1">
                <a:latin typeface="Garamond" panose="02020404030301010803" pitchFamily="18" charset="0"/>
              </a:rPr>
              <a:t>ако</a:t>
            </a:r>
            <a:r>
              <a:rPr lang="ru-RU" altLang="en-US" sz="1900" dirty="0">
                <a:latin typeface="Garamond" panose="02020404030301010803" pitchFamily="18" charset="0"/>
              </a:rPr>
              <a:t> се </a:t>
            </a:r>
            <a:r>
              <a:rPr lang="ru-RU" altLang="en-US" sz="1900" dirty="0" err="1">
                <a:latin typeface="Garamond" panose="02020404030301010803" pitchFamily="18" charset="0"/>
              </a:rPr>
              <a:t>исти</a:t>
            </a:r>
            <a:r>
              <a:rPr lang="ru-RU" altLang="en-US" sz="1900" dirty="0">
                <a:latin typeface="Garamond" panose="02020404030301010803" pitchFamily="18" charset="0"/>
              </a:rPr>
              <a:t> код </a:t>
            </a:r>
            <a:r>
              <a:rPr lang="ru-RU" altLang="en-US" sz="1900" dirty="0" err="1">
                <a:latin typeface="Garamond" panose="02020404030301010803" pitchFamily="18" charset="0"/>
              </a:rPr>
              <a:t>више</a:t>
            </a:r>
            <a:r>
              <a:rPr lang="ru-RU" altLang="en-US" sz="1900" dirty="0">
                <a:latin typeface="Garamond" panose="02020404030301010803" pitchFamily="18" charset="0"/>
              </a:rPr>
              <a:t> </a:t>
            </a:r>
            <a:r>
              <a:rPr lang="ru-RU" altLang="en-US" sz="1900" dirty="0" err="1">
                <a:latin typeface="Garamond" panose="02020404030301010803" pitchFamily="18" charset="0"/>
              </a:rPr>
              <a:t>пута</a:t>
            </a:r>
            <a:r>
              <a:rPr lang="ru-RU" altLang="en-US" sz="1900" dirty="0">
                <a:latin typeface="Garamond" panose="02020404030301010803" pitchFamily="18" charset="0"/>
              </a:rPr>
              <a:t> </a:t>
            </a:r>
            <a:r>
              <a:rPr lang="ru-RU" altLang="en-US" sz="1900" dirty="0" err="1">
                <a:latin typeface="Garamond" panose="02020404030301010803" pitchFamily="18" charset="0"/>
              </a:rPr>
              <a:t>интерпретира</a:t>
            </a:r>
            <a:br>
              <a:rPr lang="ru-RU" altLang="en-US" sz="1900" dirty="0">
                <a:latin typeface="Garamond" panose="02020404030301010803" pitchFamily="18" charset="0"/>
              </a:rPr>
            </a:br>
            <a:r>
              <a:rPr lang="ru-RU" altLang="en-US" sz="1900" dirty="0">
                <a:latin typeface="Garamond" panose="02020404030301010803" pitchFamily="18" charset="0"/>
              </a:rPr>
              <a:t>на </a:t>
            </a:r>
            <a:r>
              <a:rPr lang="ru-RU" altLang="en-US" sz="1900" dirty="0" err="1">
                <a:latin typeface="Garamond" panose="02020404030301010803" pitchFamily="18" charset="0"/>
              </a:rPr>
              <a:t>истој</a:t>
            </a:r>
            <a:r>
              <a:rPr lang="ru-RU" altLang="en-US" sz="1900" dirty="0">
                <a:latin typeface="Garamond" panose="02020404030301010803" pitchFamily="18" charset="0"/>
              </a:rPr>
              <a:t> </a:t>
            </a:r>
            <a:r>
              <a:rPr lang="ru-RU" altLang="en-US" sz="1900" dirty="0" err="1">
                <a:latin typeface="Garamond" panose="02020404030301010803" pitchFamily="18" charset="0"/>
              </a:rPr>
              <a:t>платформи</a:t>
            </a:r>
            <a:r>
              <a:rPr lang="ru-RU" altLang="en-US" sz="1900" dirty="0">
                <a:latin typeface="Garamond" panose="02020404030301010803" pitchFamily="18" charset="0"/>
              </a:rPr>
              <a:t>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en-US" sz="2400" dirty="0" err="1">
                <a:latin typeface="Garamond" panose="02020404030301010803" pitchFamily="18" charset="0"/>
              </a:rPr>
              <a:t>Губитак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перформанси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је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смањен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коришћењем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en-US" altLang="en-US" sz="2400" dirty="0">
                <a:latin typeface="Garamond" panose="02020404030301010803" pitchFamily="18" charset="0"/>
              </a:rPr>
              <a:t>Just-in-time</a:t>
            </a:r>
            <a:r>
              <a:rPr lang="ru-RU" altLang="en-US" sz="2400" dirty="0">
                <a:latin typeface="Garamond" panose="02020404030301010803" pitchFamily="18" charset="0"/>
              </a:rPr>
              <a:t> (</a:t>
            </a:r>
            <a:r>
              <a:rPr lang="ru-RU" altLang="en-US" sz="2400" dirty="0" err="1">
                <a:latin typeface="Garamond" panose="02020404030301010803" pitchFamily="18" charset="0"/>
              </a:rPr>
              <a:t>срп</a:t>
            </a:r>
            <a:r>
              <a:rPr lang="ru-RU" altLang="en-US" sz="2400" dirty="0">
                <a:latin typeface="Garamond" panose="02020404030301010803" pitchFamily="18" charset="0"/>
              </a:rPr>
              <a:t>. «у право </a:t>
            </a:r>
            <a:r>
              <a:rPr lang="ru-RU" altLang="en-US" sz="2400" dirty="0" err="1">
                <a:latin typeface="Garamond" panose="02020404030301010803" pitchFamily="18" charset="0"/>
              </a:rPr>
              <a:t>време</a:t>
            </a:r>
            <a:r>
              <a:rPr lang="ru-RU" altLang="en-US" sz="2400" dirty="0">
                <a:latin typeface="Garamond" panose="02020404030301010803" pitchFamily="18" charset="0"/>
              </a:rPr>
              <a:t>») или </a:t>
            </a:r>
            <a:r>
              <a:rPr lang="en-US" altLang="en-US" sz="2400" dirty="0">
                <a:latin typeface="Garamond" panose="02020404030301010803" pitchFamily="18" charset="0"/>
              </a:rPr>
              <a:t>JIT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компајлера</a:t>
            </a:r>
            <a:r>
              <a:rPr lang="ru-RU" altLang="en-US" sz="2400" dirty="0">
                <a:latin typeface="Garamond" panose="02020404030301010803" pitchFamily="18" charset="0"/>
              </a:rPr>
              <a:t>.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JIT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sr-Cyrl-RS" altLang="en-US" sz="2400" dirty="0">
                <a:latin typeface="Garamond" panose="02020404030301010803" pitchFamily="18" charset="0"/>
              </a:rPr>
              <a:t>компајлер </a:t>
            </a:r>
            <a:r>
              <a:rPr lang="ru-RU" altLang="en-US" sz="2400" dirty="0" err="1">
                <a:latin typeface="Garamond" panose="02020404030301010803" pitchFamily="18" charset="0"/>
              </a:rPr>
              <a:t>преводи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Јава</a:t>
            </a:r>
            <a:r>
              <a:rPr lang="ru-RU" altLang="en-US" sz="2400" dirty="0">
                <a:latin typeface="Garamond" panose="02020404030301010803" pitchFamily="18" charset="0"/>
              </a:rPr>
              <a:t> методе у </a:t>
            </a:r>
            <a:r>
              <a:rPr lang="ru-RU" altLang="en-US" sz="2400" dirty="0" err="1">
                <a:latin typeface="Garamond" panose="02020404030301010803" pitchFamily="18" charset="0"/>
              </a:rPr>
              <a:t>машински</a:t>
            </a:r>
            <a:r>
              <a:rPr lang="ru-RU" altLang="en-US" sz="2400" dirty="0">
                <a:latin typeface="Garamond" panose="02020404030301010803" pitchFamily="18" charset="0"/>
              </a:rPr>
              <a:t> код за </a:t>
            </a:r>
            <a:r>
              <a:rPr lang="ru-RU" altLang="en-US" sz="2400" dirty="0" err="1">
                <a:latin typeface="Garamond" panose="02020404030301010803" pitchFamily="18" charset="0"/>
              </a:rPr>
              <a:t>конкретну</a:t>
            </a:r>
            <a:r>
              <a:rPr lang="ru-RU" altLang="en-US" sz="2400" dirty="0">
                <a:latin typeface="Garamond" panose="02020404030301010803" pitchFamily="18" charset="0"/>
              </a:rPr>
              <a:t> платформу на </a:t>
            </a:r>
            <a:r>
              <a:rPr lang="ru-RU" altLang="en-US" sz="2400" dirty="0" err="1">
                <a:latin typeface="Garamond" panose="02020404030301010803" pitchFamily="18" charset="0"/>
              </a:rPr>
              <a:t>којој</a:t>
            </a:r>
            <a:r>
              <a:rPr lang="ru-RU" altLang="en-US" sz="2400" dirty="0">
                <a:latin typeface="Garamond" panose="02020404030301010803" pitchFamily="18" charset="0"/>
              </a:rPr>
              <a:t> се </a:t>
            </a:r>
            <a:r>
              <a:rPr lang="ru-RU" altLang="en-US" sz="2400" dirty="0" err="1">
                <a:latin typeface="Garamond" panose="02020404030301010803" pitchFamily="18" charset="0"/>
              </a:rPr>
              <a:t>користи</a:t>
            </a:r>
            <a:r>
              <a:rPr lang="ru-RU" altLang="en-US" sz="2400" dirty="0">
                <a:latin typeface="Garamond" panose="02020404030301010803" pitchFamily="18" charset="0"/>
              </a:rPr>
              <a:t>. </a:t>
            </a:r>
          </a:p>
        </p:txBody>
      </p:sp>
      <p:pic>
        <p:nvPicPr>
          <p:cNvPr id="20483" name="Picture 3" descr="P:\Personal Data\My Folders\Courses\Matf OOP 2012-13\Vezbe\Materijali\756px-How_JIT_Compilation_works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310" y="4857057"/>
            <a:ext cx="7913490" cy="1988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476375" y="549275"/>
            <a:ext cx="7210425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Latn-RS" kern="0" dirty="0">
                <a:solidFill>
                  <a:schemeClr val="hlink"/>
                </a:solidFill>
              </a:rPr>
              <a:t>JIT </a:t>
            </a:r>
            <a:r>
              <a:rPr lang="sr-Cyrl-RS" kern="0" dirty="0">
                <a:solidFill>
                  <a:schemeClr val="hlink"/>
                </a:solidFill>
              </a:rPr>
              <a:t>Јава компајлер</a:t>
            </a:r>
            <a:endParaRPr lang="en-US" kern="0" dirty="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Cyrl-RS" altLang="en-US" sz="3200">
                <a:solidFill>
                  <a:schemeClr val="hlink"/>
                </a:solidFill>
              </a:rPr>
              <a:t>Јава виртуелна машина</a:t>
            </a:r>
            <a:endParaRPr lang="en-US" altLang="en-US"/>
          </a:p>
        </p:txBody>
      </p:sp>
      <p:sp>
        <p:nvSpPr>
          <p:cNvPr id="18437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557338"/>
            <a:ext cx="8458200" cy="53006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en-US" sz="2400" dirty="0" err="1">
                <a:latin typeface="Garamond" panose="02020404030301010803" pitchFamily="18" charset="0"/>
              </a:rPr>
              <a:t>Језгро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Јаве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је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en-US" altLang="en-US" sz="2400" dirty="0">
                <a:latin typeface="Garamond" panose="02020404030301010803" pitchFamily="18" charset="0"/>
              </a:rPr>
              <a:t>JVM</a:t>
            </a:r>
            <a:r>
              <a:rPr lang="ru-RU" altLang="en-US" sz="2400" dirty="0">
                <a:latin typeface="Garamond" panose="02020404030301010803" pitchFamily="18" charset="0"/>
              </a:rPr>
              <a:t>  (</a:t>
            </a:r>
            <a:r>
              <a:rPr lang="en-US" altLang="en-US" sz="2400" dirty="0" err="1">
                <a:latin typeface="Garamond" panose="02020404030301010803" pitchFamily="18" charset="0"/>
              </a:rPr>
              <a:t>eng.</a:t>
            </a:r>
            <a:r>
              <a:rPr lang="en-US" altLang="en-US" sz="2400" dirty="0">
                <a:latin typeface="Garamond" panose="02020404030301010803" pitchFamily="18" charset="0"/>
              </a:rPr>
              <a:t> Java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en-US" altLang="en-US" sz="2400" dirty="0">
                <a:latin typeface="Garamond" panose="02020404030301010803" pitchFamily="18" charset="0"/>
              </a:rPr>
              <a:t>Virtual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en-US" altLang="en-US" sz="2400" dirty="0">
                <a:latin typeface="Garamond" panose="02020404030301010803" pitchFamily="18" charset="0"/>
              </a:rPr>
              <a:t>Machine</a:t>
            </a:r>
            <a:r>
              <a:rPr lang="ru-RU" altLang="en-US" sz="2400" dirty="0">
                <a:latin typeface="Garamond" panose="02020404030301010803" pitchFamily="18" charset="0"/>
              </a:rPr>
              <a:t>). </a:t>
            </a:r>
          </a:p>
          <a:p>
            <a:pPr eaLnBrk="1" hangingPunct="1">
              <a:lnSpc>
                <a:spcPct val="80000"/>
              </a:lnSpc>
            </a:pPr>
            <a:endParaRPr lang="sr-Cyrl-RS" altLang="en-US" sz="2400" dirty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JVM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је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виртуални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рачунар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који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постоји</a:t>
            </a:r>
            <a:r>
              <a:rPr lang="ru-RU" altLang="en-US" sz="2400" dirty="0">
                <a:latin typeface="Garamond" panose="02020404030301010803" pitchFamily="18" charset="0"/>
              </a:rPr>
              <a:t> само у </a:t>
            </a:r>
            <a:r>
              <a:rPr lang="ru-RU" altLang="en-US" sz="2400" dirty="0" err="1">
                <a:latin typeface="Garamond" panose="02020404030301010803" pitchFamily="18" charset="0"/>
              </a:rPr>
              <a:t>меморији</a:t>
            </a:r>
            <a:r>
              <a:rPr lang="ru-RU" altLang="en-US" sz="2400" dirty="0">
                <a:latin typeface="Garamond" panose="02020404030301010803" pitchFamily="18" charset="0"/>
              </a:rPr>
              <a:t>. </a:t>
            </a:r>
            <a:endParaRPr lang="en-US" altLang="en-US" sz="2400" dirty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sr-Cyrl-RS" altLang="en-US" sz="2400" dirty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JVM </a:t>
            </a:r>
            <a:r>
              <a:rPr lang="ru-RU" altLang="en-US" sz="2400" dirty="0" err="1">
                <a:latin typeface="Garamond" panose="02020404030301010803" pitchFamily="18" charset="0"/>
              </a:rPr>
              <a:t>допушта</a:t>
            </a:r>
            <a:r>
              <a:rPr lang="ru-RU" altLang="en-US" sz="2400" dirty="0">
                <a:latin typeface="Garamond" panose="02020404030301010803" pitchFamily="18" charset="0"/>
              </a:rPr>
              <a:t> да </a:t>
            </a:r>
            <a:r>
              <a:rPr lang="ru-RU" altLang="en-US" sz="2400" dirty="0" err="1">
                <a:latin typeface="Garamond" panose="02020404030301010803" pitchFamily="18" charset="0"/>
              </a:rPr>
              <a:t>Јава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програми</a:t>
            </a:r>
            <a:r>
              <a:rPr lang="ru-RU" altLang="en-US" sz="2400" dirty="0">
                <a:latin typeface="Garamond" panose="02020404030301010803" pitchFamily="18" charset="0"/>
              </a:rPr>
              <a:t> буду </a:t>
            </a:r>
            <a:r>
              <a:rPr lang="ru-RU" altLang="en-US" sz="2400" dirty="0" err="1">
                <a:latin typeface="Garamond" panose="02020404030301010803" pitchFamily="18" charset="0"/>
              </a:rPr>
              <a:t>извршавани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br>
              <a:rPr lang="ru-RU" altLang="en-US" sz="2400" dirty="0">
                <a:latin typeface="Garamond" panose="02020404030301010803" pitchFamily="18" charset="0"/>
              </a:rPr>
            </a:br>
            <a:r>
              <a:rPr lang="ru-RU" altLang="en-US" sz="2400" dirty="0">
                <a:latin typeface="Garamond" panose="02020404030301010803" pitchFamily="18" charset="0"/>
              </a:rPr>
              <a:t>на </a:t>
            </a:r>
            <a:r>
              <a:rPr lang="ru-RU" altLang="en-US" sz="2400" dirty="0" err="1">
                <a:latin typeface="Garamond" panose="02020404030301010803" pitchFamily="18" charset="0"/>
              </a:rPr>
              <a:t>разноврсним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платформама</a:t>
            </a:r>
            <a:r>
              <a:rPr lang="ru-RU" altLang="en-US" sz="2400" dirty="0">
                <a:latin typeface="Garamond" panose="02020404030301010803" pitchFamily="18" charset="0"/>
              </a:rPr>
              <a:t> (</a:t>
            </a:r>
            <a:r>
              <a:rPr lang="ru-RU" altLang="en-US" sz="2400" dirty="0" err="1">
                <a:latin typeface="Garamond" panose="02020404030301010803" pitchFamily="18" charset="0"/>
              </a:rPr>
              <a:t>портабилност</a:t>
            </a:r>
            <a:r>
              <a:rPr lang="ru-RU" altLang="en-US" sz="2400" dirty="0">
                <a:latin typeface="Garamond" panose="02020404030301010803" pitchFamily="18" charset="0"/>
              </a:rPr>
              <a:t>). </a:t>
            </a:r>
          </a:p>
          <a:p>
            <a:pPr eaLnBrk="1" hangingPunct="1">
              <a:lnSpc>
                <a:spcPct val="80000"/>
              </a:lnSpc>
            </a:pPr>
            <a:endParaRPr lang="ru-RU" altLang="en-US" sz="2400" dirty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en-US" sz="2400" dirty="0">
                <a:latin typeface="Garamond" panose="02020404030301010803" pitchFamily="18" charset="0"/>
              </a:rPr>
              <a:t>Да би </a:t>
            </a:r>
            <a:r>
              <a:rPr lang="ru-RU" altLang="en-US" sz="2400" dirty="0" err="1">
                <a:latin typeface="Garamond" panose="02020404030301010803" pitchFamily="18" charset="0"/>
              </a:rPr>
              <a:t>Јава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програми</a:t>
            </a:r>
            <a:r>
              <a:rPr lang="ru-RU" altLang="en-US" sz="2400" dirty="0">
                <a:latin typeface="Garamond" panose="02020404030301010803" pitchFamily="18" charset="0"/>
              </a:rPr>
              <a:t> могли да раде на </a:t>
            </a:r>
            <a:r>
              <a:rPr lang="ru-RU" altLang="en-US" sz="2400" dirty="0" err="1">
                <a:latin typeface="Garamond" panose="02020404030301010803" pitchFamily="18" charset="0"/>
              </a:rPr>
              <a:t>одређеној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платформи</a:t>
            </a:r>
            <a:r>
              <a:rPr lang="ru-RU" altLang="en-US" sz="2400" dirty="0">
                <a:latin typeface="Garamond" panose="02020404030301010803" pitchFamily="18" charset="0"/>
              </a:rPr>
              <a:t>, </a:t>
            </a:r>
            <a:r>
              <a:rPr lang="en-US" altLang="en-US" sz="2400" dirty="0">
                <a:latin typeface="Garamond" panose="02020404030301010803" pitchFamily="18" charset="0"/>
              </a:rPr>
              <a:t>JVM</a:t>
            </a:r>
            <a:r>
              <a:rPr lang="sr-Cyrl-RS" altLang="en-US" sz="2400" dirty="0">
                <a:latin typeface="Garamond" panose="02020404030301010803" pitchFamily="18" charset="0"/>
              </a:rPr>
              <a:t> мора</a:t>
            </a:r>
            <a:r>
              <a:rPr lang="en-US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>
                <a:latin typeface="Garamond" panose="02020404030301010803" pitchFamily="18" charset="0"/>
              </a:rPr>
              <a:t>да буде </a:t>
            </a:r>
            <a:r>
              <a:rPr lang="ru-RU" altLang="en-US" sz="2400" dirty="0" err="1">
                <a:latin typeface="Garamond" panose="02020404030301010803" pitchFamily="18" charset="0"/>
              </a:rPr>
              <a:t>имплементирана</a:t>
            </a:r>
            <a:r>
              <a:rPr lang="ru-RU" altLang="en-US" sz="2400" dirty="0">
                <a:latin typeface="Garamond" panose="02020404030301010803" pitchFamily="18" charset="0"/>
              </a:rPr>
              <a:t> на </a:t>
            </a:r>
            <a:r>
              <a:rPr lang="ru-RU" altLang="en-US" sz="2400" dirty="0" err="1">
                <a:latin typeface="Garamond" panose="02020404030301010803" pitchFamily="18" charset="0"/>
              </a:rPr>
              <a:t>тој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платформи</a:t>
            </a:r>
            <a:r>
              <a:rPr lang="ru-RU" altLang="en-US" sz="2400" dirty="0">
                <a:latin typeface="Garamond" panose="02020404030301010803" pitchFamily="18" charset="0"/>
              </a:rPr>
              <a:t>. </a:t>
            </a:r>
          </a:p>
          <a:p>
            <a:pPr eaLnBrk="1" hangingPunct="1">
              <a:lnSpc>
                <a:spcPct val="80000"/>
              </a:lnSpc>
            </a:pPr>
            <a:endParaRPr lang="sr-Cyrl-RS" altLang="en-US" sz="2400" dirty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JVM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је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врло</a:t>
            </a:r>
            <a:r>
              <a:rPr lang="ru-RU" altLang="en-US" sz="2400" dirty="0">
                <a:latin typeface="Garamond" panose="02020404030301010803" pitchFamily="18" charset="0"/>
              </a:rPr>
              <a:t> мала </a:t>
            </a:r>
            <a:r>
              <a:rPr lang="ru-RU" altLang="en-US" sz="2400" dirty="0" err="1">
                <a:latin typeface="Garamond" panose="02020404030301010803" pitchFamily="18" charset="0"/>
              </a:rPr>
              <a:t>када</a:t>
            </a:r>
            <a:r>
              <a:rPr lang="ru-RU" altLang="en-US" sz="2400" dirty="0">
                <a:latin typeface="Garamond" panose="02020404030301010803" pitchFamily="18" charset="0"/>
              </a:rPr>
              <a:t> се </a:t>
            </a:r>
            <a:r>
              <a:rPr lang="ru-RU" altLang="en-US" sz="2400" dirty="0" err="1">
                <a:latin typeface="Garamond" panose="02020404030301010803" pitchFamily="18" charset="0"/>
              </a:rPr>
              <a:t>имплементира</a:t>
            </a:r>
            <a:r>
              <a:rPr lang="ru-RU" altLang="en-US" sz="2400" dirty="0">
                <a:latin typeface="Garamond" panose="02020404030301010803" pitchFamily="18" charset="0"/>
              </a:rPr>
              <a:t> у </a:t>
            </a:r>
            <a:r>
              <a:rPr lang="en-US" altLang="en-US" sz="2400" dirty="0">
                <a:latin typeface="Garamond" panose="02020404030301010803" pitchFamily="18" charset="0"/>
              </a:rPr>
              <a:t>RAM</a:t>
            </a:r>
            <a:r>
              <a:rPr lang="ru-RU" altLang="en-US" sz="2400" dirty="0">
                <a:latin typeface="Garamond" panose="02020404030301010803" pitchFamily="18" charset="0"/>
              </a:rPr>
              <a:t>-у:</a:t>
            </a:r>
          </a:p>
          <a:p>
            <a:pPr lvl="1" eaLnBrk="1" hangingPunct="1">
              <a:lnSpc>
                <a:spcPct val="80000"/>
              </a:lnSpc>
            </a:pPr>
            <a:r>
              <a:rPr lang="ru-RU" altLang="en-US" sz="1900" dirty="0" err="1">
                <a:latin typeface="Garamond" panose="02020404030301010803" pitchFamily="18" charset="0"/>
              </a:rPr>
              <a:t>Таква</a:t>
            </a:r>
            <a:r>
              <a:rPr lang="ru-RU" altLang="en-US" sz="1900" dirty="0">
                <a:latin typeface="Garamond" panose="02020404030301010803" pitchFamily="18" charset="0"/>
              </a:rPr>
              <a:t> мала величина </a:t>
            </a:r>
            <a:r>
              <a:rPr lang="en-US" altLang="en-US" sz="1900" dirty="0">
                <a:latin typeface="Garamond" panose="02020404030301010803" pitchFamily="18" charset="0"/>
              </a:rPr>
              <a:t>JVM </a:t>
            </a:r>
            <a:r>
              <a:rPr lang="ru-RU" altLang="en-US" sz="1900" dirty="0" err="1">
                <a:latin typeface="Garamond" panose="02020404030301010803" pitchFamily="18" charset="0"/>
              </a:rPr>
              <a:t>омогућава</a:t>
            </a:r>
            <a:r>
              <a:rPr lang="ru-RU" altLang="en-US" sz="1900" dirty="0">
                <a:latin typeface="Garamond" panose="02020404030301010803" pitchFamily="18" charset="0"/>
              </a:rPr>
              <a:t> да се </a:t>
            </a:r>
            <a:r>
              <a:rPr lang="ru-RU" altLang="en-US" sz="1900" dirty="0" err="1">
                <a:latin typeface="Garamond" panose="02020404030301010803" pitchFamily="18" charset="0"/>
              </a:rPr>
              <a:t>Јава</a:t>
            </a:r>
            <a:r>
              <a:rPr lang="ru-RU" altLang="en-US" sz="1900" dirty="0">
                <a:latin typeface="Garamond" panose="02020404030301010803" pitchFamily="18" charset="0"/>
              </a:rPr>
              <a:t> </a:t>
            </a:r>
            <a:r>
              <a:rPr lang="ru-RU" altLang="en-US" sz="1900" dirty="0" err="1">
                <a:latin typeface="Garamond" panose="02020404030301010803" pitchFamily="18" charset="0"/>
              </a:rPr>
              <a:t>користи</a:t>
            </a:r>
            <a:r>
              <a:rPr lang="ru-RU" altLang="en-US" sz="1900" dirty="0">
                <a:latin typeface="Garamond" panose="02020404030301010803" pitchFamily="18" charset="0"/>
              </a:rPr>
              <a:t> у </a:t>
            </a:r>
            <a:r>
              <a:rPr lang="ru-RU" altLang="en-US" sz="1900" dirty="0" err="1">
                <a:latin typeface="Garamond" panose="02020404030301010803" pitchFamily="18" charset="0"/>
              </a:rPr>
              <a:t>разноврсним</a:t>
            </a:r>
            <a:r>
              <a:rPr lang="ru-RU" altLang="en-US" sz="1900" dirty="0">
                <a:latin typeface="Garamond" panose="02020404030301010803" pitchFamily="18" charset="0"/>
              </a:rPr>
              <a:t> </a:t>
            </a:r>
            <a:r>
              <a:rPr lang="ru-RU" altLang="en-US" sz="1900" dirty="0" err="1">
                <a:latin typeface="Garamond" panose="02020404030301010803" pitchFamily="18" charset="0"/>
              </a:rPr>
              <a:t>електронским</a:t>
            </a:r>
            <a:r>
              <a:rPr lang="ru-RU" altLang="en-US" sz="1900" dirty="0">
                <a:latin typeface="Garamond" panose="02020404030301010803" pitchFamily="18" charset="0"/>
              </a:rPr>
              <a:t> </a:t>
            </a:r>
            <a:r>
              <a:rPr lang="ru-RU" altLang="en-US" sz="1900" dirty="0" err="1">
                <a:latin typeface="Garamond" panose="02020404030301010803" pitchFamily="18" charset="0"/>
              </a:rPr>
              <a:t>уређајима</a:t>
            </a:r>
            <a:r>
              <a:rPr lang="ru-RU" altLang="en-US" sz="1900" dirty="0">
                <a:latin typeface="Garamond" panose="02020404030301010803" pitchFamily="18" charset="0"/>
              </a:rPr>
              <a:t>. </a:t>
            </a:r>
          </a:p>
          <a:p>
            <a:pPr lvl="1" eaLnBrk="1" hangingPunct="1">
              <a:lnSpc>
                <a:spcPct val="80000"/>
              </a:lnSpc>
            </a:pPr>
            <a:r>
              <a:rPr lang="ru-RU" altLang="en-US" sz="1900" dirty="0" err="1">
                <a:latin typeface="Garamond" panose="02020404030301010803" pitchFamily="18" charset="0"/>
              </a:rPr>
              <a:t>Цео</a:t>
            </a:r>
            <a:r>
              <a:rPr lang="ru-RU" altLang="en-US" sz="1900" dirty="0">
                <a:latin typeface="Garamond" panose="02020404030301010803" pitchFamily="18" charset="0"/>
              </a:rPr>
              <a:t> </a:t>
            </a:r>
            <a:r>
              <a:rPr lang="ru-RU" altLang="en-US" sz="1900" dirty="0" err="1">
                <a:latin typeface="Garamond" panose="02020404030301010803" pitchFamily="18" charset="0"/>
              </a:rPr>
              <a:t>језик</a:t>
            </a:r>
            <a:r>
              <a:rPr lang="ru-RU" altLang="en-US" sz="1900" dirty="0">
                <a:latin typeface="Garamond" panose="02020404030301010803" pitchFamily="18" charset="0"/>
              </a:rPr>
              <a:t> </a:t>
            </a:r>
            <a:r>
              <a:rPr lang="ru-RU" altLang="en-US" sz="1900" dirty="0" err="1">
                <a:latin typeface="Garamond" panose="02020404030301010803" pitchFamily="18" charset="0"/>
              </a:rPr>
              <a:t>Јава</a:t>
            </a:r>
            <a:r>
              <a:rPr lang="ru-RU" altLang="en-US" sz="1900" dirty="0">
                <a:latin typeface="Garamond" panose="02020404030301010803" pitchFamily="18" charset="0"/>
              </a:rPr>
              <a:t> </a:t>
            </a:r>
            <a:r>
              <a:rPr lang="ru-RU" altLang="en-US" sz="1900" dirty="0" err="1">
                <a:latin typeface="Garamond" panose="02020404030301010803" pitchFamily="18" charset="0"/>
              </a:rPr>
              <a:t>је</a:t>
            </a:r>
            <a:r>
              <a:rPr lang="ru-RU" altLang="en-US" sz="1900" dirty="0">
                <a:latin typeface="Garamond" panose="02020404030301010803" pitchFamily="18" charset="0"/>
              </a:rPr>
              <a:t> </a:t>
            </a:r>
            <a:r>
              <a:rPr lang="ru-RU" altLang="en-US" sz="1900" dirty="0" err="1">
                <a:latin typeface="Garamond" panose="02020404030301010803" pitchFamily="18" charset="0"/>
              </a:rPr>
              <a:t>оригинално</a:t>
            </a:r>
            <a:r>
              <a:rPr lang="ru-RU" altLang="en-US" sz="1900" dirty="0">
                <a:latin typeface="Garamond" panose="02020404030301010803" pitchFamily="18" charset="0"/>
              </a:rPr>
              <a:t> </a:t>
            </a:r>
            <a:r>
              <a:rPr lang="ru-RU" altLang="en-US" sz="1900" dirty="0" err="1">
                <a:latin typeface="Garamond" panose="02020404030301010803" pitchFamily="18" charset="0"/>
              </a:rPr>
              <a:t>развијан</a:t>
            </a:r>
            <a:r>
              <a:rPr lang="ru-RU" altLang="en-US" sz="1900" dirty="0">
                <a:latin typeface="Garamond" panose="02020404030301010803" pitchFamily="18" charset="0"/>
              </a:rPr>
              <a:t> </a:t>
            </a:r>
            <a:r>
              <a:rPr lang="ru-RU" altLang="en-US" sz="1900" dirty="0" err="1">
                <a:latin typeface="Garamond" panose="02020404030301010803" pitchFamily="18" charset="0"/>
              </a:rPr>
              <a:t>тако</a:t>
            </a:r>
            <a:r>
              <a:rPr lang="ru-RU" altLang="en-US" sz="1900" dirty="0">
                <a:latin typeface="Garamond" panose="02020404030301010803" pitchFamily="18" charset="0"/>
              </a:rPr>
              <a:t> да се на уму </a:t>
            </a:r>
            <a:r>
              <a:rPr lang="ru-RU" altLang="en-US" sz="1900" dirty="0" err="1">
                <a:latin typeface="Garamond" panose="02020404030301010803" pitchFamily="18" charset="0"/>
              </a:rPr>
              <a:t>има</a:t>
            </a:r>
            <a:r>
              <a:rPr lang="ru-RU" altLang="en-US" sz="1900" dirty="0">
                <a:latin typeface="Garamond" panose="02020404030301010803" pitchFamily="18" charset="0"/>
              </a:rPr>
              <a:t> и </a:t>
            </a:r>
            <a:r>
              <a:rPr lang="ru-RU" altLang="en-US" sz="1900" dirty="0" err="1">
                <a:latin typeface="Garamond" panose="02020404030301010803" pitchFamily="18" charset="0"/>
              </a:rPr>
              <a:t>кућна</a:t>
            </a:r>
            <a:r>
              <a:rPr lang="ru-RU" altLang="en-US" sz="1900" dirty="0">
                <a:latin typeface="Garamond" panose="02020404030301010803" pitchFamily="18" charset="0"/>
              </a:rPr>
              <a:t> </a:t>
            </a:r>
            <a:r>
              <a:rPr lang="ru-RU" altLang="en-US" sz="1900" dirty="0" err="1">
                <a:latin typeface="Garamond" panose="02020404030301010803" pitchFamily="18" charset="0"/>
              </a:rPr>
              <a:t>електроника</a:t>
            </a:r>
            <a:r>
              <a:rPr lang="ru-RU" altLang="en-US" sz="1900" dirty="0">
                <a:latin typeface="Garamond" panose="02020404030301010803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4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4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4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4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84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827088" y="5472113"/>
            <a:ext cx="38306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/>
              <a:t>Архитектура рачунарског система</a:t>
            </a:r>
            <a:endParaRPr lang="en-US" altLang="en-US" sz="180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Cyrl-RS" altLang="en-US" sz="3200">
                <a:solidFill>
                  <a:schemeClr val="hlink"/>
                </a:solidFill>
              </a:rPr>
              <a:t>Јава виртуелна машина</a:t>
            </a:r>
            <a:r>
              <a:rPr lang="sr-Latn-RS" altLang="en-US" sz="3200">
                <a:solidFill>
                  <a:schemeClr val="hlink"/>
                </a:solidFill>
              </a:rPr>
              <a:t> (2)</a:t>
            </a:r>
            <a:endParaRPr lang="en-US" altLang="en-US"/>
          </a:p>
        </p:txBody>
      </p:sp>
      <p:pic>
        <p:nvPicPr>
          <p:cNvPr id="59394" name="Picture 2" descr="P:\Personal Data\My Folders\Courses\Matf OOP 2012-13\Vezbe\Materijali\cpu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420938"/>
            <a:ext cx="4762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557338"/>
            <a:ext cx="8458200" cy="8636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sr-Cyrl-RS" altLang="en-US" sz="2400" dirty="0">
                <a:latin typeface="Garamond" panose="02020404030301010803" pitchFamily="18" charset="0"/>
              </a:rPr>
              <a:t>Архитектура </a:t>
            </a:r>
            <a:r>
              <a:rPr lang="en-US" altLang="en-US" sz="2400" dirty="0">
                <a:latin typeface="Garamond" panose="02020404030301010803" pitchFamily="18" charset="0"/>
              </a:rPr>
              <a:t>JVM</a:t>
            </a:r>
            <a:r>
              <a:rPr lang="ru-RU" altLang="en-US" sz="2400" dirty="0">
                <a:latin typeface="Garamond" panose="02020404030301010803" pitchFamily="18" charset="0"/>
              </a:rPr>
              <a:t>  </a:t>
            </a:r>
            <a:r>
              <a:rPr lang="sr-Cyrl-RS" altLang="en-US" sz="2400" dirty="0">
                <a:latin typeface="Garamond" panose="02020404030301010803" pitchFamily="18" charset="0"/>
              </a:rPr>
              <a:t>одсликава архитектуру </a:t>
            </a:r>
            <a:br>
              <a:rPr lang="sr-Cyrl-RS" altLang="en-US" sz="2400" dirty="0">
                <a:latin typeface="Garamond" panose="02020404030301010803" pitchFamily="18" charset="0"/>
              </a:rPr>
            </a:br>
            <a:r>
              <a:rPr lang="sr-Cyrl-RS" altLang="en-US" sz="2400" dirty="0">
                <a:latin typeface="Garamond" panose="02020404030301010803" pitchFamily="18" charset="0"/>
              </a:rPr>
              <a:t>конкр</a:t>
            </a:r>
            <a:r>
              <a:rPr lang="sr-Latn-RS" altLang="en-US" sz="2400" dirty="0">
                <a:latin typeface="Garamond" panose="02020404030301010803" pitchFamily="18" charset="0"/>
              </a:rPr>
              <a:t>e</a:t>
            </a:r>
            <a:r>
              <a:rPr lang="sr-Cyrl-RS" altLang="en-US" sz="2400" dirty="0">
                <a:latin typeface="Garamond" panose="02020404030301010803" pitchFamily="18" charset="0"/>
              </a:rPr>
              <a:t>тног рачунарског система</a:t>
            </a:r>
            <a:r>
              <a:rPr lang="ru-RU" altLang="en-US" sz="2400" dirty="0">
                <a:latin typeface="Garamond" panose="02020404030301010803" pitchFamily="18" charset="0"/>
              </a:rPr>
              <a:t>. </a:t>
            </a:r>
            <a:endParaRPr lang="en-US" altLang="en-US" sz="2400" dirty="0">
              <a:latin typeface="Garamond" panose="02020404030301010803" pitchFamily="18" charset="0"/>
            </a:endParaRPr>
          </a:p>
        </p:txBody>
      </p:sp>
      <p:pic>
        <p:nvPicPr>
          <p:cNvPr id="59395" name="Picture 3" descr="P:\Personal Data\My Folders\Courses\Matf OOP 2012-13\Vezbe\Materijali\tut3a[1]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2197100"/>
            <a:ext cx="3502025" cy="327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5629275" y="5472113"/>
            <a:ext cx="31146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/>
              <a:t>Пример асемблерског кода</a:t>
            </a:r>
            <a:endParaRPr lang="en-US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Cyrl-RS" altLang="en-US" sz="3200">
                <a:solidFill>
                  <a:schemeClr val="hlink"/>
                </a:solidFill>
              </a:rPr>
              <a:t>Јава виртуелна машина</a:t>
            </a:r>
            <a:r>
              <a:rPr lang="sr-Latn-RS" altLang="en-US" sz="3200">
                <a:solidFill>
                  <a:schemeClr val="hlink"/>
                </a:solidFill>
              </a:rPr>
              <a:t> (</a:t>
            </a:r>
            <a:r>
              <a:rPr lang="sr-Cyrl-RS" altLang="en-US" sz="3200">
                <a:solidFill>
                  <a:schemeClr val="hlink"/>
                </a:solidFill>
              </a:rPr>
              <a:t>3</a:t>
            </a:r>
            <a:r>
              <a:rPr lang="sr-Latn-RS" altLang="en-US" sz="3200">
                <a:solidFill>
                  <a:schemeClr val="hlink"/>
                </a:solidFill>
              </a:rPr>
              <a:t>)</a:t>
            </a:r>
            <a:endParaRPr lang="en-US" altLang="en-US"/>
          </a:p>
        </p:txBody>
      </p:sp>
      <p:sp>
        <p:nvSpPr>
          <p:cNvPr id="9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557338"/>
            <a:ext cx="8785101" cy="2447925"/>
          </a:xfrm>
        </p:spPr>
        <p:txBody>
          <a:bodyPr/>
          <a:lstStyle/>
          <a:p>
            <a:pPr marL="685800" eaLnBrk="1" hangingPunct="1">
              <a:lnSpc>
                <a:spcPct val="80000"/>
              </a:lnSpc>
            </a:pPr>
            <a:r>
              <a:rPr lang="sr-Latn-CS" altLang="en-US" sz="2400" dirty="0">
                <a:latin typeface="Garamond" panose="02020404030301010803" pitchFamily="18" charset="0"/>
              </a:rPr>
              <a:t>JVM </a:t>
            </a:r>
            <a:r>
              <a:rPr lang="sr-Cyrl-RS" altLang="en-US" sz="2400" dirty="0">
                <a:latin typeface="Garamond" panose="02020404030301010803" pitchFamily="18" charset="0"/>
              </a:rPr>
              <a:t>извршава бајт-код</a:t>
            </a:r>
            <a:r>
              <a:rPr lang="sr-Latn-CS" altLang="en-US" sz="2400" dirty="0">
                <a:latin typeface="Garamond" panose="02020404030301010803" pitchFamily="18" charset="0"/>
              </a:rPr>
              <a:t>. </a:t>
            </a:r>
            <a:br>
              <a:rPr lang="sr-Cyrl-RS" altLang="en-US" sz="2400" dirty="0">
                <a:latin typeface="Garamond" panose="02020404030301010803" pitchFamily="18" charset="0"/>
              </a:rPr>
            </a:br>
            <a:r>
              <a:rPr lang="sr-Cyrl-RS" altLang="en-US" sz="2400" dirty="0">
                <a:latin typeface="Garamond" panose="02020404030301010803" pitchFamily="18" charset="0"/>
              </a:rPr>
              <a:t>Пре тога, програм</a:t>
            </a:r>
            <a:r>
              <a:rPr lang="sr-Latn-CS" altLang="en-US" sz="2400" dirty="0">
                <a:latin typeface="Garamond" panose="02020404030301010803" pitchFamily="18" charset="0"/>
              </a:rPr>
              <a:t> </a:t>
            </a:r>
            <a:r>
              <a:rPr lang="sr-Latn-CS" altLang="en-US" sz="2400" b="1" dirty="0">
                <a:latin typeface="Garamond" panose="02020404030301010803" pitchFamily="18" charset="0"/>
              </a:rPr>
              <a:t>javac</a:t>
            </a:r>
            <a:r>
              <a:rPr lang="sr-Latn-CS" altLang="en-US" sz="2400" dirty="0">
                <a:latin typeface="Garamond" panose="02020404030301010803" pitchFamily="18" charset="0"/>
              </a:rPr>
              <a:t>, </a:t>
            </a:r>
            <a:r>
              <a:rPr lang="sr-Cyrl-RS" altLang="en-US" sz="2400" dirty="0">
                <a:latin typeface="Garamond" panose="02020404030301010803" pitchFamily="18" charset="0"/>
              </a:rPr>
              <a:t>тј</a:t>
            </a:r>
            <a:r>
              <a:rPr lang="sr-Latn-CS" altLang="en-US" sz="2400" dirty="0">
                <a:latin typeface="Garamond" panose="02020404030301010803" pitchFamily="18" charset="0"/>
              </a:rPr>
              <a:t>. </a:t>
            </a:r>
            <a:r>
              <a:rPr lang="sr-Cyrl-RS" altLang="en-US" sz="2400" dirty="0">
                <a:latin typeface="Garamond" panose="02020404030301010803" pitchFamily="18" charset="0"/>
              </a:rPr>
              <a:t>Јава преводилац</a:t>
            </a:r>
            <a:r>
              <a:rPr lang="sr-Latn-CS" altLang="en-US" sz="2400" dirty="0">
                <a:latin typeface="Garamond" panose="02020404030301010803" pitchFamily="18" charset="0"/>
              </a:rPr>
              <a:t>, </a:t>
            </a:r>
            <a:r>
              <a:rPr lang="sr-Cyrl-RS" altLang="en-US" sz="2400" dirty="0">
                <a:latin typeface="Garamond" panose="02020404030301010803" pitchFamily="18" charset="0"/>
              </a:rPr>
              <a:t>процесира</a:t>
            </a:r>
            <a:r>
              <a:rPr lang="sr-Latn-CS" altLang="en-US" sz="2400" dirty="0">
                <a:latin typeface="Garamond" panose="02020404030301010803" pitchFamily="18" charset="0"/>
              </a:rPr>
              <a:t> </a:t>
            </a:r>
            <a:r>
              <a:rPr lang="sr-Latn-CS" altLang="en-US" sz="2400" b="1" dirty="0">
                <a:latin typeface="Garamond" panose="02020404030301010803" pitchFamily="18" charset="0"/>
              </a:rPr>
              <a:t>.java </a:t>
            </a:r>
            <a:r>
              <a:rPr lang="sr-Cyrl-RS" altLang="en-US" sz="2400" dirty="0">
                <a:latin typeface="Garamond" panose="02020404030301010803" pitchFamily="18" charset="0"/>
              </a:rPr>
              <a:t>датотеке и резултујући бајт-код чува у </a:t>
            </a:r>
            <a:r>
              <a:rPr lang="sr-Latn-CS" altLang="en-US" sz="2400" b="1" dirty="0">
                <a:latin typeface="Garamond" panose="02020404030301010803" pitchFamily="18" charset="0"/>
              </a:rPr>
              <a:t>.class</a:t>
            </a:r>
            <a:r>
              <a:rPr lang="sr-Latn-CS" altLang="en-US" sz="2400" dirty="0">
                <a:latin typeface="Garamond" panose="02020404030301010803" pitchFamily="18" charset="0"/>
              </a:rPr>
              <a:t> </a:t>
            </a:r>
            <a:r>
              <a:rPr lang="sr-Cyrl-RS" altLang="en-US" sz="2400" dirty="0">
                <a:latin typeface="Garamond" panose="02020404030301010803" pitchFamily="18" charset="0"/>
              </a:rPr>
              <a:t>датотеци</a:t>
            </a:r>
            <a:r>
              <a:rPr lang="sr-Latn-CS" altLang="en-US" sz="2400" dirty="0">
                <a:latin typeface="Garamond" panose="02020404030301010803" pitchFamily="18" charset="0"/>
              </a:rPr>
              <a:t>.</a:t>
            </a:r>
            <a:endParaRPr lang="sr-Cyrl-RS" altLang="en-US" sz="2400" dirty="0">
              <a:latin typeface="Garamond" panose="02020404030301010803" pitchFamily="18" charset="0"/>
            </a:endParaRPr>
          </a:p>
          <a:p>
            <a:pPr marL="685800" eaLnBrk="1" hangingPunct="1">
              <a:lnSpc>
                <a:spcPct val="80000"/>
              </a:lnSpc>
            </a:pPr>
            <a:r>
              <a:rPr lang="en-US" altLang="en-US" sz="2400" dirty="0">
                <a:latin typeface="Garamond" panose="02020404030301010803" pitchFamily="18" charset="0"/>
              </a:rPr>
              <a:t>JVM </a:t>
            </a:r>
            <a:r>
              <a:rPr lang="sr-Cyrl-RS" altLang="en-US" sz="2400" dirty="0">
                <a:latin typeface="Garamond" panose="02020404030301010803" pitchFamily="18" charset="0"/>
              </a:rPr>
              <a:t>чита ток бајт-кодова из </a:t>
            </a:r>
            <a:r>
              <a:rPr lang="en-US" altLang="en-US" sz="2400" b="1" dirty="0">
                <a:latin typeface="Garamond" panose="02020404030301010803" pitchFamily="18" charset="0"/>
              </a:rPr>
              <a:t>.class </a:t>
            </a:r>
            <a:r>
              <a:rPr lang="sr-Cyrl-RS" altLang="en-US" sz="2400" dirty="0">
                <a:latin typeface="Garamond" panose="02020404030301010803" pitchFamily="18" charset="0"/>
              </a:rPr>
              <a:t>датотеке као секвенцу машинских инструкција</a:t>
            </a:r>
            <a:r>
              <a:rPr lang="en-US" altLang="en-US" sz="2400" dirty="0">
                <a:latin typeface="Garamond" panose="02020404030301010803" pitchFamily="18" charset="0"/>
              </a:rPr>
              <a:t>.</a:t>
            </a:r>
            <a:r>
              <a:rPr lang="sr-Cyrl-RS" altLang="en-US" sz="2400" dirty="0">
                <a:latin typeface="Garamond" panose="02020404030301010803" pitchFamily="18" charset="0"/>
              </a:rPr>
              <a:t> </a:t>
            </a:r>
          </a:p>
          <a:p>
            <a:pPr marL="685800" eaLnBrk="1" hangingPunct="1">
              <a:lnSpc>
                <a:spcPct val="80000"/>
              </a:lnSpc>
            </a:pPr>
            <a:r>
              <a:rPr lang="sr-Cyrl-RS" altLang="en-US" sz="2400" dirty="0">
                <a:latin typeface="Garamond" panose="02020404030301010803" pitchFamily="18" charset="0"/>
              </a:rPr>
              <a:t>Извршавање инструкција бајт-кода опонаша извршавање машинских инструкција.</a:t>
            </a:r>
            <a:r>
              <a:rPr lang="en-US" altLang="en-US" sz="2400" dirty="0">
                <a:latin typeface="Garamond" panose="02020404030301010803" pitchFamily="18" charset="0"/>
              </a:rPr>
              <a:t> </a:t>
            </a:r>
            <a:endParaRPr lang="sr-Cyrl-RS" altLang="en-US" sz="2400" dirty="0">
              <a:latin typeface="Garamond" panose="02020404030301010803" pitchFamily="18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00" t="20335" r="29424" b="20551"/>
          <a:stretch>
            <a:fillRect/>
          </a:stretch>
        </p:blipFill>
        <p:spPr bwMode="auto">
          <a:xfrm>
            <a:off x="3622675" y="3772254"/>
            <a:ext cx="5064125" cy="3085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1112838" y="4802188"/>
            <a:ext cx="24939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/>
              <a:t>Пример бајт-кода</a:t>
            </a:r>
            <a:endParaRPr lang="en-US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Cyrl-RS" altLang="en-US" sz="3200">
                <a:solidFill>
                  <a:schemeClr val="hlink"/>
                </a:solidFill>
              </a:rPr>
              <a:t>Јава виртуелна машина</a:t>
            </a:r>
            <a:r>
              <a:rPr lang="sr-Latn-RS" altLang="en-US" sz="3200">
                <a:solidFill>
                  <a:schemeClr val="hlink"/>
                </a:solidFill>
              </a:rPr>
              <a:t> (</a:t>
            </a:r>
            <a:r>
              <a:rPr lang="sr-Cyrl-RS" altLang="en-US" sz="3200">
                <a:solidFill>
                  <a:schemeClr val="hlink"/>
                </a:solidFill>
              </a:rPr>
              <a:t>3</a:t>
            </a:r>
            <a:r>
              <a:rPr lang="sr-Latn-RS" altLang="en-US" sz="3200">
                <a:solidFill>
                  <a:schemeClr val="hlink"/>
                </a:solidFill>
              </a:rPr>
              <a:t>)</a:t>
            </a:r>
            <a:endParaRPr lang="en-US" altLang="en-US"/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755576" y="4549169"/>
            <a:ext cx="24939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 dirty="0"/>
              <a:t>Пример бајт-кода</a:t>
            </a:r>
            <a:endParaRPr lang="en-US" altLang="en-US" sz="1800" dirty="0"/>
          </a:p>
        </p:txBody>
      </p:sp>
      <p:sp>
        <p:nvSpPr>
          <p:cNvPr id="9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557338"/>
            <a:ext cx="8713093" cy="25193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en-US" sz="2400" dirty="0" err="1">
                <a:latin typeface="Garamond" panose="02020404030301010803" pitchFamily="18" charset="0"/>
              </a:rPr>
              <a:t>Свака</a:t>
            </a:r>
            <a:r>
              <a:rPr lang="ru-RU" altLang="en-US" sz="2400" dirty="0">
                <a:latin typeface="Garamond" panose="02020404030301010803" pitchFamily="18" charset="0"/>
              </a:rPr>
              <a:t> од </a:t>
            </a:r>
            <a:r>
              <a:rPr lang="ru-RU" altLang="en-US" sz="2400" dirty="0" err="1">
                <a:latin typeface="Garamond" panose="02020404030301010803" pitchFamily="18" charset="0"/>
              </a:rPr>
              <a:t>инструкција</a:t>
            </a:r>
            <a:r>
              <a:rPr lang="ru-RU" altLang="en-US" sz="2400" dirty="0">
                <a:latin typeface="Garamond" panose="02020404030301010803" pitchFamily="18" charset="0"/>
              </a:rPr>
              <a:t> Ј</a:t>
            </a:r>
            <a:r>
              <a:rPr lang="en-US" altLang="en-US" sz="2400" dirty="0">
                <a:latin typeface="Garamond" panose="02020404030301010803" pitchFamily="18" charset="0"/>
              </a:rPr>
              <a:t>VM</a:t>
            </a:r>
            <a:r>
              <a:rPr lang="sr-Cyrl-RS" altLang="en-US" sz="2400" dirty="0">
                <a:latin typeface="Garamond" panose="02020404030301010803" pitchFamily="18" charset="0"/>
              </a:rPr>
              <a:t> је слична асемблерској инструкцији:</a:t>
            </a:r>
            <a:endParaRPr lang="ru-RU" altLang="en-US" sz="2400" dirty="0">
              <a:latin typeface="Garamond" panose="02020404030301010803" pitchFamily="18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ru-RU" altLang="en-US" sz="1900" dirty="0" err="1">
                <a:latin typeface="Garamond" panose="02020404030301010803" pitchFamily="18" charset="0"/>
              </a:rPr>
              <a:t>Састоји</a:t>
            </a:r>
            <a:r>
              <a:rPr lang="ru-RU" altLang="en-US" sz="1900" dirty="0">
                <a:latin typeface="Garamond" panose="02020404030301010803" pitchFamily="18" charset="0"/>
              </a:rPr>
              <a:t> се од </a:t>
            </a:r>
            <a:r>
              <a:rPr lang="ru-RU" altLang="en-US" sz="1900" dirty="0" err="1">
                <a:latin typeface="Garamond" panose="02020404030301010803" pitchFamily="18" charset="0"/>
              </a:rPr>
              <a:t>једнобајтног</a:t>
            </a:r>
            <a:r>
              <a:rPr lang="ru-RU" altLang="en-US" sz="1900" dirty="0">
                <a:latin typeface="Garamond" panose="02020404030301010803" pitchFamily="18" charset="0"/>
              </a:rPr>
              <a:t> </a:t>
            </a:r>
            <a:r>
              <a:rPr lang="ru-RU" altLang="en-US" sz="1900" dirty="0" err="1">
                <a:latin typeface="Garamond" panose="02020404030301010803" pitchFamily="18" charset="0"/>
              </a:rPr>
              <a:t>операционог</a:t>
            </a:r>
            <a:r>
              <a:rPr lang="ru-RU" altLang="en-US" sz="1900" dirty="0">
                <a:latin typeface="Garamond" panose="02020404030301010803" pitchFamily="18" charset="0"/>
              </a:rPr>
              <a:t> кода</a:t>
            </a:r>
            <a:r>
              <a:rPr lang="en-US" altLang="en-US" sz="1900" dirty="0">
                <a:latin typeface="Garamond" panose="02020404030301010803" pitchFamily="18" charset="0"/>
              </a:rPr>
              <a:t> (</a:t>
            </a:r>
            <a:r>
              <a:rPr lang="sr-Cyrl-RS" altLang="en-US" sz="1900" dirty="0">
                <a:latin typeface="Garamond" panose="02020404030301010803" pitchFamily="18" charset="0"/>
              </a:rPr>
              <a:t>опкода)</a:t>
            </a:r>
            <a:r>
              <a:rPr lang="ru-RU" altLang="en-US" sz="1900" dirty="0">
                <a:latin typeface="Garamond" panose="02020404030301010803" pitchFamily="18" charset="0"/>
              </a:rPr>
              <a:t>, </a:t>
            </a:r>
            <a:br>
              <a:rPr lang="ru-RU" altLang="en-US" sz="1900" dirty="0">
                <a:latin typeface="Garamond" panose="02020404030301010803" pitchFamily="18" charset="0"/>
              </a:rPr>
            </a:br>
            <a:r>
              <a:rPr lang="ru-RU" altLang="en-US" sz="1900" dirty="0" err="1">
                <a:latin typeface="Garamond" panose="02020404030301010803" pitchFamily="18" charset="0"/>
              </a:rPr>
              <a:t>који</a:t>
            </a:r>
            <a:r>
              <a:rPr lang="ru-RU" altLang="en-US" sz="1900" dirty="0">
                <a:latin typeface="Garamond" panose="02020404030301010803" pitchFamily="18" charset="0"/>
              </a:rPr>
              <a:t> </a:t>
            </a:r>
            <a:r>
              <a:rPr lang="ru-RU" altLang="en-US" sz="1900" dirty="0" err="1">
                <a:latin typeface="Garamond" panose="02020404030301010803" pitchFamily="18" charset="0"/>
              </a:rPr>
              <a:t>представља</a:t>
            </a:r>
            <a:r>
              <a:rPr lang="ru-RU" altLang="en-US" sz="1900" dirty="0">
                <a:latin typeface="Garamond" panose="02020404030301010803" pitchFamily="18" charset="0"/>
              </a:rPr>
              <a:t> </a:t>
            </a:r>
            <a:r>
              <a:rPr lang="ru-RU" altLang="en-US" sz="1900" dirty="0" err="1">
                <a:latin typeface="Garamond" panose="02020404030301010803" pitchFamily="18" charset="0"/>
              </a:rPr>
              <a:t>специфичну</a:t>
            </a:r>
            <a:r>
              <a:rPr lang="ru-RU" altLang="en-US" sz="1900" dirty="0">
                <a:latin typeface="Garamond" panose="02020404030301010803" pitchFamily="18" charset="0"/>
              </a:rPr>
              <a:t> и </a:t>
            </a:r>
            <a:r>
              <a:rPr lang="ru-RU" altLang="en-US" sz="1900" dirty="0" err="1">
                <a:latin typeface="Garamond" panose="02020404030301010803" pitchFamily="18" charset="0"/>
              </a:rPr>
              <a:t>препознатљиву</a:t>
            </a:r>
            <a:r>
              <a:rPr lang="ru-RU" altLang="en-US" sz="1900" dirty="0">
                <a:latin typeface="Garamond" panose="02020404030301010803" pitchFamily="18" charset="0"/>
              </a:rPr>
              <a:t> команду</a:t>
            </a:r>
            <a:r>
              <a:rPr lang="en-US" altLang="en-US" sz="1900" dirty="0">
                <a:latin typeface="Garamond" panose="02020404030301010803" pitchFamily="18" charset="0"/>
              </a:rPr>
              <a:t>;</a:t>
            </a:r>
            <a:endParaRPr lang="ru-RU" altLang="en-US" sz="1900" dirty="0">
              <a:latin typeface="Garamond" panose="02020404030301010803" pitchFamily="18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ru-RU" altLang="en-US" sz="1900" dirty="0">
                <a:latin typeface="Garamond" panose="02020404030301010803" pitchFamily="18" charset="0"/>
              </a:rPr>
              <a:t>И од </a:t>
            </a:r>
            <a:r>
              <a:rPr lang="ru-RU" altLang="en-US" sz="1900" dirty="0" err="1">
                <a:latin typeface="Garamond" panose="02020404030301010803" pitchFamily="18" charset="0"/>
              </a:rPr>
              <a:t>нула</a:t>
            </a:r>
            <a:r>
              <a:rPr lang="ru-RU" altLang="en-US" sz="1900" dirty="0">
                <a:latin typeface="Garamond" panose="02020404030301010803" pitchFamily="18" charset="0"/>
              </a:rPr>
              <a:t>, </a:t>
            </a:r>
            <a:r>
              <a:rPr lang="ru-RU" altLang="en-US" sz="1900" dirty="0" err="1">
                <a:latin typeface="Garamond" panose="02020404030301010803" pitchFamily="18" charset="0"/>
              </a:rPr>
              <a:t>једног</a:t>
            </a:r>
            <a:r>
              <a:rPr lang="ru-RU" altLang="en-US" sz="1900" dirty="0">
                <a:latin typeface="Garamond" panose="02020404030301010803" pitchFamily="18" charset="0"/>
              </a:rPr>
              <a:t> или </a:t>
            </a:r>
            <a:r>
              <a:rPr lang="ru-RU" altLang="en-US" sz="1900" dirty="0" err="1">
                <a:latin typeface="Garamond" panose="02020404030301010803" pitchFamily="18" charset="0"/>
              </a:rPr>
              <a:t>више</a:t>
            </a:r>
            <a:r>
              <a:rPr lang="ru-RU" altLang="en-US" sz="1900" dirty="0">
                <a:latin typeface="Garamond" panose="02020404030301010803" pitchFamily="18" charset="0"/>
              </a:rPr>
              <a:t> </a:t>
            </a:r>
            <a:r>
              <a:rPr lang="ru-RU" altLang="en-US" sz="1900" dirty="0" err="1">
                <a:latin typeface="Garamond" panose="02020404030301010803" pitchFamily="18" charset="0"/>
              </a:rPr>
              <a:t>операнада</a:t>
            </a:r>
            <a:r>
              <a:rPr lang="ru-RU" altLang="en-US" sz="1900" dirty="0">
                <a:latin typeface="Garamond" panose="02020404030301010803" pitchFamily="18" charset="0"/>
              </a:rPr>
              <a:t> </a:t>
            </a:r>
            <a:br>
              <a:rPr lang="en-US" altLang="en-US" sz="1900" dirty="0">
                <a:latin typeface="Garamond" panose="02020404030301010803" pitchFamily="18" charset="0"/>
              </a:rPr>
            </a:br>
            <a:r>
              <a:rPr lang="ru-RU" altLang="en-US" sz="1900" dirty="0">
                <a:latin typeface="Garamond" panose="02020404030301010803" pitchFamily="18" charset="0"/>
              </a:rPr>
              <a:t>(</a:t>
            </a:r>
            <a:r>
              <a:rPr lang="ru-RU" altLang="en-US" sz="1900" dirty="0" err="1">
                <a:latin typeface="Garamond" panose="02020404030301010803" pitchFamily="18" charset="0"/>
              </a:rPr>
              <a:t>података</a:t>
            </a:r>
            <a:r>
              <a:rPr lang="ru-RU" altLang="en-US" sz="1900" dirty="0">
                <a:latin typeface="Garamond" panose="02020404030301010803" pitchFamily="18" charset="0"/>
              </a:rPr>
              <a:t> </a:t>
            </a:r>
            <a:r>
              <a:rPr lang="ru-RU" altLang="en-US" sz="1900" dirty="0" err="1">
                <a:latin typeface="Garamond" panose="02020404030301010803" pitchFamily="18" charset="0"/>
              </a:rPr>
              <a:t>потребних</a:t>
            </a:r>
            <a:r>
              <a:rPr lang="ru-RU" altLang="en-US" sz="1900" dirty="0">
                <a:latin typeface="Garamond" panose="02020404030301010803" pitchFamily="18" charset="0"/>
              </a:rPr>
              <a:t> за </a:t>
            </a:r>
            <a:r>
              <a:rPr lang="ru-RU" altLang="en-US" sz="1900" dirty="0" err="1">
                <a:latin typeface="Garamond" panose="02020404030301010803" pitchFamily="18" charset="0"/>
              </a:rPr>
              <a:t>комплетирање</a:t>
            </a:r>
            <a:r>
              <a:rPr lang="ru-RU" altLang="en-US" sz="1900" dirty="0">
                <a:latin typeface="Garamond" panose="02020404030301010803" pitchFamily="18" charset="0"/>
              </a:rPr>
              <a:t> </a:t>
            </a:r>
            <a:r>
              <a:rPr lang="ru-RU" altLang="en-US" sz="1900" dirty="0" err="1">
                <a:latin typeface="Garamond" panose="02020404030301010803" pitchFamily="18" charset="0"/>
              </a:rPr>
              <a:t>инструкције</a:t>
            </a:r>
            <a:r>
              <a:rPr lang="ru-RU" altLang="en-US" sz="1900" dirty="0">
                <a:latin typeface="Garamond" panose="02020404030301010803" pitchFamily="18" charset="0"/>
              </a:rPr>
              <a:t>). </a:t>
            </a:r>
          </a:p>
        </p:txBody>
      </p:sp>
      <p:pic>
        <p:nvPicPr>
          <p:cNvPr id="61442" name="Picture 2" descr="P:\Personal Data\My Folders\Courses\Matf OOP 2012-13\Vezbe\Materijali\20090114-bytecode-debugger-448x572_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66"/>
          <a:stretch>
            <a:fillRect/>
          </a:stretch>
        </p:blipFill>
        <p:spPr bwMode="auto">
          <a:xfrm>
            <a:off x="3563888" y="3125907"/>
            <a:ext cx="4480620" cy="373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899592" y="5949280"/>
            <a:ext cx="30241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 dirty="0"/>
              <a:t>Структура Јава виртуалне машине</a:t>
            </a:r>
            <a:endParaRPr lang="en-US" altLang="en-US" sz="1800" dirty="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Cyrl-RS" altLang="en-US" sz="3200">
                <a:solidFill>
                  <a:schemeClr val="hlink"/>
                </a:solidFill>
              </a:rPr>
              <a:t>Јава виртуелна машина</a:t>
            </a:r>
            <a:r>
              <a:rPr lang="sr-Latn-RS" altLang="en-US" sz="3200">
                <a:solidFill>
                  <a:schemeClr val="hlink"/>
                </a:solidFill>
              </a:rPr>
              <a:t> (</a:t>
            </a:r>
            <a:r>
              <a:rPr lang="sr-Cyrl-RS" altLang="en-US" sz="3200">
                <a:solidFill>
                  <a:schemeClr val="hlink"/>
                </a:solidFill>
              </a:rPr>
              <a:t>4</a:t>
            </a:r>
            <a:r>
              <a:rPr lang="sr-Latn-RS" altLang="en-US" sz="3200">
                <a:solidFill>
                  <a:schemeClr val="hlink"/>
                </a:solidFill>
              </a:rPr>
              <a:t>)</a:t>
            </a:r>
            <a:endParaRPr lang="en-US" altLang="en-US"/>
          </a:p>
        </p:txBody>
      </p:sp>
      <p:pic>
        <p:nvPicPr>
          <p:cNvPr id="60418" name="Picture 2" descr="P:\Personal Data\My Folders\Courses\Matf OOP 2012-13\Vezbe\Materijali\1-3_JVM_Architectur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60" y="3302372"/>
            <a:ext cx="4605015" cy="2302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>
            <a:spLocks noGrp="1" noChangeArrowheads="1"/>
          </p:cNvSpPr>
          <p:nvPr>
            <p:ph idx="1"/>
          </p:nvPr>
        </p:nvSpPr>
        <p:spPr>
          <a:xfrm>
            <a:off x="0" y="1557338"/>
            <a:ext cx="8964613" cy="3455838"/>
          </a:xfrm>
        </p:spPr>
        <p:txBody>
          <a:bodyPr/>
          <a:lstStyle/>
          <a:p>
            <a:pPr marL="685800" eaLnBrk="1" hangingPunct="1">
              <a:lnSpc>
                <a:spcPct val="80000"/>
              </a:lnSpc>
            </a:pPr>
            <a:r>
              <a:rPr lang="sr-Latn-CS" altLang="en-US" sz="2400" dirty="0">
                <a:latin typeface="Garamond" panose="02020404030301010803" pitchFamily="18" charset="0"/>
              </a:rPr>
              <a:t>JVM</a:t>
            </a:r>
            <a:r>
              <a:rPr lang="sr-Cyrl-RS" altLang="en-US" sz="2400" dirty="0">
                <a:latin typeface="Garamond" panose="02020404030301010803" pitchFamily="18" charset="0"/>
              </a:rPr>
              <a:t> садржи: </a:t>
            </a:r>
          </a:p>
          <a:p>
            <a:pPr marL="1085850" lvl="1" eaLnBrk="1" hangingPunct="1">
              <a:lnSpc>
                <a:spcPct val="80000"/>
              </a:lnSpc>
            </a:pPr>
            <a:r>
              <a:rPr lang="sr-Cyrl-RS" altLang="en-US" sz="1900" dirty="0">
                <a:latin typeface="Garamond" panose="02020404030301010803" pitchFamily="18" charset="0"/>
              </a:rPr>
              <a:t>систем за учитавање класа, </a:t>
            </a:r>
          </a:p>
          <a:p>
            <a:pPr marL="1085850" lvl="1" eaLnBrk="1" hangingPunct="1">
              <a:lnSpc>
                <a:spcPct val="80000"/>
              </a:lnSpc>
            </a:pPr>
            <a:r>
              <a:rPr lang="sr-Cyrl-RS" altLang="en-US" sz="1900" dirty="0">
                <a:latin typeface="Garamond" panose="02020404030301010803" pitchFamily="18" charset="0"/>
              </a:rPr>
              <a:t>подсистем за извршавање, </a:t>
            </a:r>
          </a:p>
          <a:p>
            <a:pPr marL="1085850" lvl="1" eaLnBrk="1" hangingPunct="1">
              <a:lnSpc>
                <a:spcPct val="80000"/>
              </a:lnSpc>
            </a:pPr>
            <a:r>
              <a:rPr lang="sr-Cyrl-RS" altLang="en-US" sz="1900" dirty="0">
                <a:latin typeface="Garamond" panose="02020404030301010803" pitchFamily="18" charset="0"/>
              </a:rPr>
              <a:t>област за податке приликом извршавања, </a:t>
            </a:r>
          </a:p>
          <a:p>
            <a:pPr marL="1085850" lvl="1" eaLnBrk="1" hangingPunct="1">
              <a:lnSpc>
                <a:spcPct val="80000"/>
              </a:lnSpc>
            </a:pPr>
            <a:r>
              <a:rPr lang="sr-Cyrl-RS" altLang="en-US" sz="1900" dirty="0">
                <a:latin typeface="Garamond" panose="02020404030301010803" pitchFamily="18" charset="0"/>
              </a:rPr>
              <a:t>сакупљач отпадака и Јава нити.</a:t>
            </a:r>
          </a:p>
          <a:p>
            <a:pPr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sr-Latn-CS" altLang="en-US" sz="2400" dirty="0">
              <a:latin typeface="Garamond" panose="020204040303010108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Cyrl-RS" altLang="en-US" sz="3200" dirty="0">
                <a:solidFill>
                  <a:schemeClr val="hlink"/>
                </a:solidFill>
              </a:rPr>
              <a:t>Меморија Јава виртуелне машине</a:t>
            </a:r>
            <a:endParaRPr lang="en-US" altLang="en-US" dirty="0"/>
          </a:p>
        </p:txBody>
      </p:sp>
      <p:pic>
        <p:nvPicPr>
          <p:cNvPr id="60419" name="Picture 3" descr="P:\Personal Data\My Folders\Courses\Matf OOP 2012-13\Vezbe\Materijali\fig5-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475" y="2780928"/>
            <a:ext cx="5112693" cy="3834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557338"/>
            <a:ext cx="8278813" cy="4031902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400" dirty="0">
                <a:latin typeface="Garamond" pitchFamily="18" charset="0"/>
              </a:rPr>
              <a:t>Област за податке приликом извршавања се </a:t>
            </a:r>
            <a:r>
              <a:rPr lang="ru-RU" sz="2400" dirty="0" err="1">
                <a:latin typeface="Garamond" pitchFamily="18" charset="0"/>
              </a:rPr>
              <a:t>састоји</a:t>
            </a:r>
            <a:r>
              <a:rPr lang="ru-RU" sz="2400" dirty="0">
                <a:latin typeface="Garamond" pitchFamily="18" charset="0"/>
              </a:rPr>
              <a:t> од: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ru-RU" sz="1900" dirty="0">
                <a:latin typeface="Garamond" pitchFamily="18" charset="0"/>
              </a:rPr>
              <a:t>области за Јава методе,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ru-RU" sz="1900" dirty="0">
                <a:latin typeface="Garamond" pitchFamily="18" charset="0"/>
              </a:rPr>
              <a:t>простора - хип </a:t>
            </a:r>
            <a:r>
              <a:rPr lang="ru-RU" sz="1900" dirty="0" err="1">
                <a:latin typeface="Garamond" pitchFamily="18" charset="0"/>
              </a:rPr>
              <a:t>меморије</a:t>
            </a:r>
            <a:r>
              <a:rPr lang="ru-RU" sz="1900" dirty="0">
                <a:latin typeface="Garamond" pitchFamily="18" charset="0"/>
              </a:rPr>
              <a:t> (</a:t>
            </a:r>
            <a:r>
              <a:rPr lang="en-US" sz="1900" dirty="0" err="1">
                <a:latin typeface="Garamond" pitchFamily="18" charset="0"/>
              </a:rPr>
              <a:t>eng.</a:t>
            </a:r>
            <a:r>
              <a:rPr lang="en-US" sz="1900" dirty="0">
                <a:latin typeface="Garamond" pitchFamily="18" charset="0"/>
              </a:rPr>
              <a:t> heap</a:t>
            </a:r>
            <a:r>
              <a:rPr lang="ru-RU" sz="1900" dirty="0">
                <a:latin typeface="Garamond" pitchFamily="18" charset="0"/>
              </a:rPr>
              <a:t>)</a:t>
            </a:r>
            <a:r>
              <a:rPr lang="en-US" sz="1900" dirty="0">
                <a:latin typeface="Garamond" pitchFamily="18" charset="0"/>
              </a:rPr>
              <a:t>, </a:t>
            </a:r>
            <a:endParaRPr lang="sr-Cyrl-RS" sz="1900" dirty="0">
              <a:latin typeface="Garamond" pitchFamily="18" charset="0"/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sr-Cyrl-RS" sz="1900" dirty="0">
                <a:latin typeface="Garamond" pitchFamily="18" charset="0"/>
              </a:rPr>
              <a:t>стек меморије,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sr-Cyrl-RS" sz="1900" dirty="0">
                <a:latin typeface="Garamond" pitchFamily="18" charset="0"/>
              </a:rPr>
              <a:t>регистара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sr-Cyrl-RS" sz="1900" dirty="0">
                <a:latin typeface="Garamond" pitchFamily="18" charset="0"/>
              </a:rPr>
              <a:t>и стека за нативне методе.</a:t>
            </a:r>
            <a:endParaRPr lang="en-US" sz="1900" dirty="0">
              <a:latin typeface="Garamond" pitchFamily="18" charset="0"/>
            </a:endParaRPr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ru-RU" sz="2400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0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484313"/>
            <a:ext cx="8604250" cy="48958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 dirty="0">
                <a:latin typeface="Garamond" pitchFamily="18" charset="0"/>
              </a:rPr>
              <a:t>Простор (енг. </a:t>
            </a:r>
            <a:r>
              <a:rPr lang="sr-Latn-RS" sz="2400" dirty="0">
                <a:latin typeface="Garamond" pitchFamily="18" charset="0"/>
              </a:rPr>
              <a:t>heap</a:t>
            </a:r>
            <a:r>
              <a:rPr lang="ru-RU" sz="2400" dirty="0">
                <a:latin typeface="Garamond" pitchFamily="18" charset="0"/>
              </a:rPr>
              <a:t>) је део меморије из кога се врши инстанцирање и алокација </a:t>
            </a:r>
            <a:r>
              <a:rPr lang="sr-Cyrl-RS" sz="2400" dirty="0">
                <a:latin typeface="Garamond" pitchFamily="18" charset="0"/>
              </a:rPr>
              <a:t>објекта – примерка дате </a:t>
            </a:r>
            <a:r>
              <a:rPr lang="ru-RU" sz="2400" dirty="0">
                <a:latin typeface="Garamond" pitchFamily="18" charset="0"/>
              </a:rPr>
              <a:t>класе. 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400" dirty="0">
              <a:latin typeface="Garamond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dirty="0" err="1">
                <a:latin typeface="Garamond" pitchFamily="18" charset="0"/>
              </a:rPr>
              <a:t>Кад</a:t>
            </a:r>
            <a:r>
              <a:rPr lang="ru-RU" sz="2400" dirty="0">
                <a:latin typeface="Garamond" pitchFamily="18" charset="0"/>
              </a:rPr>
              <a:t> год се алоцира меморија са оператором </a:t>
            </a:r>
            <a:r>
              <a:rPr lang="en-US" sz="2400" dirty="0">
                <a:latin typeface="Garamond" pitchFamily="18" charset="0"/>
              </a:rPr>
              <a:t>new</a:t>
            </a:r>
            <a:r>
              <a:rPr lang="ru-RU" sz="2400" dirty="0">
                <a:latin typeface="Garamond" pitchFamily="18" charset="0"/>
              </a:rPr>
              <a:t>, </a:t>
            </a:r>
            <a:br>
              <a:rPr lang="en-US" sz="2400" dirty="0">
                <a:latin typeface="Garamond" pitchFamily="18" charset="0"/>
              </a:rPr>
            </a:br>
            <a:r>
              <a:rPr lang="ru-RU" sz="2400" dirty="0">
                <a:latin typeface="Garamond" pitchFamily="18" charset="0"/>
              </a:rPr>
              <a:t>та меморија долази из простора. 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400" dirty="0">
              <a:latin typeface="Garamond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sr-Cyrl-RS" sz="2400" dirty="0">
                <a:latin typeface="Garamond" pitchFamily="18" charset="0"/>
              </a:rPr>
              <a:t>Објекат </a:t>
            </a:r>
            <a:r>
              <a:rPr lang="ru-RU" sz="2400" dirty="0">
                <a:latin typeface="Garamond" pitchFamily="18" charset="0"/>
              </a:rPr>
              <a:t>из простора се </a:t>
            </a:r>
            <a:r>
              <a:rPr lang="ru-RU" sz="2400" dirty="0" err="1">
                <a:latin typeface="Garamond" pitchFamily="18" charset="0"/>
              </a:rPr>
              <a:t>аутоматски</a:t>
            </a:r>
            <a:r>
              <a:rPr lang="ru-RU" sz="2400" dirty="0">
                <a:latin typeface="Garamond" pitchFamily="18" charset="0"/>
              </a:rPr>
              <a:t> </a:t>
            </a:r>
            <a:r>
              <a:rPr lang="ru-RU" sz="2400" dirty="0" err="1">
                <a:latin typeface="Garamond" pitchFamily="18" charset="0"/>
              </a:rPr>
              <a:t>ослобађа</a:t>
            </a:r>
            <a:r>
              <a:rPr lang="ru-RU" sz="2400" dirty="0">
                <a:latin typeface="Garamond" pitchFamily="18" charset="0"/>
              </a:rPr>
              <a:t> </a:t>
            </a:r>
            <a:br>
              <a:rPr lang="ru-RU" sz="2400" dirty="0">
                <a:latin typeface="Garamond" pitchFamily="18" charset="0"/>
              </a:rPr>
            </a:br>
            <a:r>
              <a:rPr lang="ru-RU" sz="2400" dirty="0" err="1">
                <a:latin typeface="Garamond" pitchFamily="18" charset="0"/>
              </a:rPr>
              <a:t>уколико</a:t>
            </a:r>
            <a:r>
              <a:rPr lang="ru-RU" sz="2400" dirty="0">
                <a:latin typeface="Garamond" pitchFamily="18" charset="0"/>
              </a:rPr>
              <a:t> га </a:t>
            </a:r>
            <a:r>
              <a:rPr lang="ru-RU" sz="2400" dirty="0" err="1">
                <a:latin typeface="Garamond" pitchFamily="18" charset="0"/>
              </a:rPr>
              <a:t>више</a:t>
            </a:r>
            <a:r>
              <a:rPr lang="ru-RU" sz="2400" dirty="0">
                <a:latin typeface="Garamond" pitchFamily="18" charset="0"/>
              </a:rPr>
              <a:t> </a:t>
            </a:r>
            <a:r>
              <a:rPr lang="ru-RU" sz="2400" dirty="0" err="1">
                <a:latin typeface="Garamond" pitchFamily="18" charset="0"/>
              </a:rPr>
              <a:t>нико</a:t>
            </a:r>
            <a:r>
              <a:rPr lang="ru-RU" sz="2400" dirty="0">
                <a:latin typeface="Garamond" pitchFamily="18" charset="0"/>
              </a:rPr>
              <a:t> не </a:t>
            </a:r>
            <a:r>
              <a:rPr lang="ru-RU" sz="2400" dirty="0" err="1">
                <a:latin typeface="Garamond" pitchFamily="18" charset="0"/>
              </a:rPr>
              <a:t>реферише</a:t>
            </a:r>
            <a:r>
              <a:rPr lang="ru-RU" sz="2400" dirty="0">
                <a:latin typeface="Garamond" pitchFamily="18" charset="0"/>
              </a:rPr>
              <a:t>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1900" dirty="0" err="1">
                <a:latin typeface="Garamond" pitchFamily="18" charset="0"/>
              </a:rPr>
              <a:t>Ова</a:t>
            </a:r>
            <a:r>
              <a:rPr lang="ru-RU" sz="1900" dirty="0">
                <a:latin typeface="Garamond" pitchFamily="18" charset="0"/>
              </a:rPr>
              <a:t> </a:t>
            </a:r>
            <a:r>
              <a:rPr lang="ru-RU" sz="1900" dirty="0" err="1">
                <a:latin typeface="Garamond" pitchFamily="18" charset="0"/>
              </a:rPr>
              <a:t>операција</a:t>
            </a:r>
            <a:r>
              <a:rPr lang="ru-RU" sz="1900" dirty="0">
                <a:latin typeface="Garamond" pitchFamily="18" charset="0"/>
              </a:rPr>
              <a:t> зове се </a:t>
            </a:r>
            <a:r>
              <a:rPr lang="ru-RU" sz="1900" dirty="0" err="1">
                <a:latin typeface="Garamond" pitchFamily="18" charset="0"/>
              </a:rPr>
              <a:t>скупљање</a:t>
            </a:r>
            <a:r>
              <a:rPr lang="ru-RU" sz="1900" dirty="0">
                <a:latin typeface="Garamond" pitchFamily="18" charset="0"/>
              </a:rPr>
              <a:t> отпадака (енг. </a:t>
            </a:r>
            <a:r>
              <a:rPr lang="en-US" sz="1900" dirty="0">
                <a:latin typeface="Garamond" pitchFamily="18" charset="0"/>
              </a:rPr>
              <a:t>garbage collection</a:t>
            </a:r>
            <a:r>
              <a:rPr lang="ru-RU" sz="1900" dirty="0">
                <a:latin typeface="Garamond" pitchFamily="18" charset="0"/>
              </a:rPr>
              <a:t>). 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400" dirty="0">
              <a:latin typeface="Garamond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dirty="0" err="1">
                <a:latin typeface="Garamond" pitchFamily="18" charset="0"/>
              </a:rPr>
              <a:t>Скупљач</a:t>
            </a:r>
            <a:r>
              <a:rPr lang="ru-RU" sz="2400" dirty="0">
                <a:latin typeface="Garamond" pitchFamily="18" charset="0"/>
              </a:rPr>
              <a:t> отпадака ради као позадинска нит и врши рашчишћавање током неактивности процесора.</a:t>
            </a: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Cyrl-RS" altLang="en-US" sz="3200" dirty="0">
                <a:solidFill>
                  <a:schemeClr val="hlink"/>
                </a:solidFill>
              </a:rPr>
              <a:t>Простор и скупљач отпадака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5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5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578850" cy="5257800"/>
          </a:xfrm>
        </p:spPr>
        <p:txBody>
          <a:bodyPr/>
          <a:lstStyle/>
          <a:p>
            <a:pPr eaLnBrk="1" hangingPunct="1"/>
            <a:r>
              <a:rPr lang="ru-RU" altLang="en-US" sz="2400" dirty="0">
                <a:latin typeface="Garamond" panose="02020404030301010803" pitchFamily="18" charset="0"/>
              </a:rPr>
              <a:t>Разлог </a:t>
            </a:r>
            <a:r>
              <a:rPr lang="ru-RU" altLang="en-US" sz="2400" dirty="0" err="1">
                <a:latin typeface="Garamond" panose="02020404030301010803" pitchFamily="18" charset="0"/>
              </a:rPr>
              <a:t>велике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популарности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језика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Јава</a:t>
            </a:r>
            <a:r>
              <a:rPr lang="ru-RU" altLang="en-US" sz="2400" dirty="0">
                <a:latin typeface="Garamond" panose="02020404030301010803" pitchFamily="18" charset="0"/>
              </a:rPr>
              <a:t> лежи и у </a:t>
            </a:r>
            <a:r>
              <a:rPr lang="ru-RU" altLang="en-US" sz="2400" dirty="0" err="1">
                <a:latin typeface="Garamond" panose="02020404030301010803" pitchFamily="18" charset="0"/>
              </a:rPr>
              <a:t>постојању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богатог</a:t>
            </a:r>
            <a:r>
              <a:rPr lang="ru-RU" altLang="en-US" sz="2400" dirty="0">
                <a:latin typeface="Garamond" panose="02020404030301010803" pitchFamily="18" charset="0"/>
              </a:rPr>
              <a:t> скупа </a:t>
            </a:r>
            <a:r>
              <a:rPr lang="ru-RU" altLang="en-US" sz="2400" dirty="0" err="1">
                <a:latin typeface="Garamond" panose="02020404030301010803" pitchFamily="18" charset="0"/>
              </a:rPr>
              <a:t>алат</a:t>
            </a:r>
            <a:r>
              <a:rPr lang="ru-RU" altLang="en-US" sz="2400" dirty="0">
                <a:latin typeface="Garamond" panose="02020404030301010803" pitchFamily="18" charset="0"/>
              </a:rPr>
              <a:t> и библиотека. </a:t>
            </a: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549275"/>
            <a:ext cx="7283450" cy="868363"/>
          </a:xfrm>
        </p:spPr>
        <p:txBody>
          <a:bodyPr/>
          <a:lstStyle/>
          <a:p>
            <a:pPr eaLnBrk="1" hangingPunct="1"/>
            <a:r>
              <a:rPr lang="sr-Cyrl-RS" altLang="en-US" sz="3200">
                <a:solidFill>
                  <a:schemeClr val="hlink"/>
                </a:solidFill>
              </a:rPr>
              <a:t>Алати за Јава развој</a:t>
            </a:r>
            <a:r>
              <a:rPr lang="sr-Latn-RS" altLang="en-US" sz="3200">
                <a:solidFill>
                  <a:schemeClr val="hlink"/>
                </a:solidFill>
              </a:rPr>
              <a:t> (</a:t>
            </a:r>
            <a:r>
              <a:rPr lang="en-US" altLang="en-US" sz="3200">
                <a:solidFill>
                  <a:schemeClr val="hlink"/>
                </a:solidFill>
              </a:rPr>
              <a:t>JDK</a:t>
            </a:r>
            <a:r>
              <a:rPr lang="sr-Latn-RS" altLang="en-US" sz="3200">
                <a:solidFill>
                  <a:schemeClr val="hlink"/>
                </a:solidFill>
              </a:rPr>
              <a:t>)</a:t>
            </a:r>
            <a:endParaRPr lang="en-US" altLang="en-US"/>
          </a:p>
        </p:txBody>
      </p:sp>
      <p:pic>
        <p:nvPicPr>
          <p:cNvPr id="6" name="Picture 2" descr="P:\Personal Data\My Folders\Courses\Matf OOP 2012-13\Vezbe\Materijali\j2se5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6"/>
          <a:stretch>
            <a:fillRect/>
          </a:stretch>
        </p:blipFill>
        <p:spPr bwMode="auto">
          <a:xfrm>
            <a:off x="1043608" y="2429588"/>
            <a:ext cx="6876256" cy="3959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2771800" y="6439297"/>
            <a:ext cx="35988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 dirty="0"/>
              <a:t>Елементи Јаве и </a:t>
            </a:r>
            <a:r>
              <a:rPr lang="en-US" altLang="en-US" sz="1800" dirty="0"/>
              <a:t>JDK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altLang="en-US" sz="3200">
                <a:solidFill>
                  <a:schemeClr val="hlink"/>
                </a:solidFill>
              </a:rPr>
              <a:t>Java API</a:t>
            </a:r>
            <a:endParaRPr lang="en-US" altLang="en-US" sz="3200">
              <a:solidFill>
                <a:schemeClr val="hlink"/>
              </a:solidFill>
            </a:endParaRPr>
          </a:p>
        </p:txBody>
      </p:sp>
      <p:sp>
        <p:nvSpPr>
          <p:cNvPr id="2355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412875"/>
            <a:ext cx="8892480" cy="26638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sr-Latn-CS" altLang="en-US" sz="2400" dirty="0">
                <a:latin typeface="Garamond" panose="02020404030301010803" pitchFamily="18" charset="0"/>
              </a:rPr>
              <a:t>Java Application Programming Interface, </a:t>
            </a:r>
            <a:r>
              <a:rPr lang="sr-Cyrl-RS" altLang="en-US" sz="2400" dirty="0">
                <a:latin typeface="Garamond" panose="02020404030301010803" pitchFamily="18" charset="0"/>
              </a:rPr>
              <a:t>или</a:t>
            </a:r>
            <a:r>
              <a:rPr lang="sr-Latn-CS" altLang="en-US" sz="2400" dirty="0">
                <a:latin typeface="Garamond" panose="02020404030301010803" pitchFamily="18" charset="0"/>
              </a:rPr>
              <a:t> Java API, </a:t>
            </a:r>
            <a:br>
              <a:rPr lang="sr-Cyrl-RS" altLang="en-US" sz="2400" dirty="0">
                <a:latin typeface="Garamond" panose="02020404030301010803" pitchFamily="18" charset="0"/>
              </a:rPr>
            </a:br>
            <a:r>
              <a:rPr lang="ru-RU" altLang="en-US" sz="2400" dirty="0" err="1">
                <a:latin typeface="Garamond" panose="02020404030301010803" pitchFamily="18" charset="0"/>
              </a:rPr>
              <a:t>је</a:t>
            </a:r>
            <a:r>
              <a:rPr lang="ru-RU" altLang="en-US" sz="2400" dirty="0">
                <a:latin typeface="Garamond" panose="02020404030301010803" pitchFamily="18" charset="0"/>
              </a:rPr>
              <a:t> скуп </a:t>
            </a:r>
            <a:r>
              <a:rPr lang="ru-RU" altLang="en-US" sz="2400" dirty="0" err="1">
                <a:latin typeface="Garamond" panose="02020404030301010803" pitchFamily="18" charset="0"/>
              </a:rPr>
              <a:t>класа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које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је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развио</a:t>
            </a:r>
            <a:r>
              <a:rPr lang="en-US" altLang="en-US" sz="2400" dirty="0">
                <a:latin typeface="Garamond" panose="02020404030301010803" pitchFamily="18" charset="0"/>
              </a:rPr>
              <a:t> Sun</a:t>
            </a:r>
            <a:r>
              <a:rPr lang="ru-RU" altLang="en-US" sz="2400" dirty="0">
                <a:latin typeface="Garamond" panose="02020404030301010803" pitchFamily="18" charset="0"/>
              </a:rPr>
              <a:t>, за </a:t>
            </a:r>
            <a:r>
              <a:rPr lang="ru-RU" altLang="en-US" sz="2400" dirty="0" err="1">
                <a:latin typeface="Garamond" panose="02020404030301010803" pitchFamily="18" charset="0"/>
              </a:rPr>
              <a:t>коришћење</a:t>
            </a:r>
            <a:r>
              <a:rPr lang="ru-RU" altLang="en-US" sz="2400" dirty="0">
                <a:latin typeface="Garamond" panose="02020404030301010803" pitchFamily="18" charset="0"/>
              </a:rPr>
              <a:t> у </a:t>
            </a:r>
            <a:r>
              <a:rPr lang="ru-RU" altLang="en-US" sz="2400" dirty="0" err="1">
                <a:latin typeface="Garamond" panose="02020404030301010803" pitchFamily="18" charset="0"/>
              </a:rPr>
              <a:t>језику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Јава</a:t>
            </a:r>
            <a:r>
              <a:rPr lang="ru-RU" altLang="en-US" sz="2400" dirty="0">
                <a:latin typeface="Garamond" panose="02020404030301010803" pitchFamily="18" charset="0"/>
              </a:rPr>
              <a:t>. </a:t>
            </a:r>
          </a:p>
          <a:p>
            <a:pPr eaLnBrk="1" hangingPunct="1">
              <a:lnSpc>
                <a:spcPct val="80000"/>
              </a:lnSpc>
            </a:pPr>
            <a:endParaRPr lang="ru-RU" altLang="en-US" sz="2400" dirty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en-US" sz="2400" dirty="0" err="1">
                <a:latin typeface="Garamond" panose="02020404030301010803" pitchFamily="18" charset="0"/>
              </a:rPr>
              <a:t>Класе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унутар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en-US" altLang="en-US" sz="2400" dirty="0">
                <a:latin typeface="Garamond" panose="02020404030301010803" pitchFamily="18" charset="0"/>
              </a:rPr>
              <a:t>Java API </a:t>
            </a:r>
            <a:r>
              <a:rPr lang="ru-RU" altLang="en-US" sz="2400" dirty="0">
                <a:latin typeface="Garamond" panose="02020404030301010803" pitchFamily="18" charset="0"/>
              </a:rPr>
              <a:t>-</a:t>
            </a:r>
            <a:r>
              <a:rPr lang="ru-RU" altLang="en-US" sz="2400" dirty="0" err="1">
                <a:latin typeface="Garamond" panose="02020404030301010803" pitchFamily="18" charset="0"/>
              </a:rPr>
              <a:t>ја</a:t>
            </a:r>
            <a:r>
              <a:rPr lang="ru-RU" altLang="en-US" sz="2400" dirty="0">
                <a:latin typeface="Garamond" panose="02020404030301010803" pitchFamily="18" charset="0"/>
              </a:rPr>
              <a:t> су </a:t>
            </a:r>
            <a:r>
              <a:rPr lang="ru-RU" altLang="en-US" sz="2400" dirty="0" err="1">
                <a:latin typeface="Garamond" panose="02020404030301010803" pitchFamily="18" charset="0"/>
              </a:rPr>
              <a:t>груписане</a:t>
            </a:r>
            <a:r>
              <a:rPr lang="ru-RU" altLang="en-US" sz="2400" dirty="0">
                <a:latin typeface="Garamond" panose="02020404030301010803" pitchFamily="18" charset="0"/>
              </a:rPr>
              <a:t> у пакете (</a:t>
            </a:r>
            <a:r>
              <a:rPr lang="ru-RU" altLang="en-US" sz="2400" dirty="0" err="1">
                <a:latin typeface="Garamond" panose="02020404030301010803" pitchFamily="18" charset="0"/>
              </a:rPr>
              <a:t>директоријуме</a:t>
            </a:r>
            <a:r>
              <a:rPr lang="ru-RU" altLang="en-US" sz="2400" dirty="0">
                <a:latin typeface="Garamond" panose="02020404030301010803" pitchFamily="18" charset="0"/>
              </a:rPr>
              <a:t>), </a:t>
            </a:r>
            <a:br>
              <a:rPr lang="ru-RU" altLang="en-US" sz="2400" dirty="0">
                <a:latin typeface="Garamond" panose="02020404030301010803" pitchFamily="18" charset="0"/>
              </a:rPr>
            </a:br>
            <a:r>
              <a:rPr lang="ru-RU" altLang="en-US" sz="2400" dirty="0">
                <a:latin typeface="Garamond" panose="02020404030301010803" pitchFamily="18" charset="0"/>
              </a:rPr>
              <a:t>при чему </a:t>
            </a:r>
            <a:r>
              <a:rPr lang="ru-RU" altLang="en-US" sz="2400" dirty="0" err="1">
                <a:latin typeface="Garamond" panose="02020404030301010803" pitchFamily="18" charset="0"/>
              </a:rPr>
              <a:t>сваки</a:t>
            </a:r>
            <a:r>
              <a:rPr lang="ru-RU" altLang="en-US" sz="2400" dirty="0">
                <a:latin typeface="Garamond" panose="02020404030301010803" pitchFamily="18" charset="0"/>
              </a:rPr>
              <a:t> пакет </a:t>
            </a:r>
            <a:r>
              <a:rPr lang="ru-RU" altLang="en-US" sz="2400" dirty="0" err="1">
                <a:latin typeface="Garamond" panose="02020404030301010803" pitchFamily="18" charset="0"/>
              </a:rPr>
              <a:t>може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садржавати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више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класа</a:t>
            </a:r>
            <a:r>
              <a:rPr lang="ru-RU" altLang="en-US" sz="2400" dirty="0">
                <a:latin typeface="Garamond" panose="02020404030301010803" pitchFamily="18" charset="0"/>
              </a:rPr>
              <a:t> и </a:t>
            </a:r>
            <a:r>
              <a:rPr lang="ru-RU" altLang="en-US" sz="2400" dirty="0" err="1">
                <a:latin typeface="Garamond" panose="02020404030301010803" pitchFamily="18" charset="0"/>
              </a:rPr>
              <a:t>интерфејса</a:t>
            </a:r>
            <a:r>
              <a:rPr lang="ru-RU" altLang="en-US" sz="2400" dirty="0">
                <a:latin typeface="Garamond" panose="02020404030301010803" pitchFamily="18" charset="0"/>
              </a:rPr>
              <a:t>.</a:t>
            </a:r>
          </a:p>
          <a:p>
            <a:pPr eaLnBrk="1" hangingPunct="1">
              <a:lnSpc>
                <a:spcPct val="80000"/>
              </a:lnSpc>
            </a:pPr>
            <a:endParaRPr lang="ru-RU" altLang="en-US" sz="2400" dirty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en-US" sz="2400" dirty="0" err="1">
                <a:latin typeface="Garamond" panose="02020404030301010803" pitchFamily="18" charset="0"/>
              </a:rPr>
              <a:t>Надаље</a:t>
            </a:r>
            <a:r>
              <a:rPr lang="ru-RU" altLang="en-US" sz="2400" dirty="0">
                <a:latin typeface="Garamond" panose="02020404030301010803" pitchFamily="18" charset="0"/>
              </a:rPr>
              <a:t>, </a:t>
            </a:r>
            <a:r>
              <a:rPr lang="ru-RU" altLang="en-US" sz="2400" dirty="0" err="1">
                <a:latin typeface="Garamond" panose="02020404030301010803" pitchFamily="18" charset="0"/>
              </a:rPr>
              <a:t>свака</a:t>
            </a:r>
            <a:r>
              <a:rPr lang="ru-RU" altLang="en-US" sz="2400" dirty="0">
                <a:latin typeface="Garamond" panose="02020404030301010803" pitchFamily="18" charset="0"/>
              </a:rPr>
              <a:t> од </a:t>
            </a:r>
            <a:r>
              <a:rPr lang="ru-RU" altLang="en-US" sz="2400" dirty="0" err="1">
                <a:latin typeface="Garamond" panose="02020404030301010803" pitchFamily="18" charset="0"/>
              </a:rPr>
              <a:t>класа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може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имати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више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особина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br>
              <a:rPr lang="ru-RU" altLang="en-US" sz="2400" dirty="0">
                <a:latin typeface="Garamond" panose="02020404030301010803" pitchFamily="18" charset="0"/>
              </a:rPr>
            </a:br>
            <a:r>
              <a:rPr lang="ru-RU" altLang="en-US" sz="2400" dirty="0">
                <a:latin typeface="Garamond" panose="02020404030301010803" pitchFamily="18" charset="0"/>
              </a:rPr>
              <a:t>(</a:t>
            </a:r>
            <a:r>
              <a:rPr lang="ru-RU" altLang="en-US" sz="2400" dirty="0" err="1">
                <a:latin typeface="Garamond" panose="02020404030301010803" pitchFamily="18" charset="0"/>
              </a:rPr>
              <a:t>енг</a:t>
            </a:r>
            <a:r>
              <a:rPr lang="ru-RU" altLang="en-US" sz="2400" dirty="0">
                <a:latin typeface="Garamond" panose="02020404030301010803" pitchFamily="18" charset="0"/>
              </a:rPr>
              <a:t>. </a:t>
            </a:r>
            <a:r>
              <a:rPr lang="en-US" altLang="en-US" sz="2400" dirty="0">
                <a:latin typeface="Garamond" panose="02020404030301010803" pitchFamily="18" charset="0"/>
              </a:rPr>
              <a:t>properties</a:t>
            </a:r>
            <a:r>
              <a:rPr lang="ru-RU" altLang="en-US" sz="2400" dirty="0">
                <a:latin typeface="Garamond" panose="02020404030301010803" pitchFamily="18" charset="0"/>
              </a:rPr>
              <a:t>), </a:t>
            </a:r>
            <a:r>
              <a:rPr lang="ru-RU" altLang="en-US" sz="2400" dirty="0" err="1">
                <a:latin typeface="Garamond" panose="02020404030301010803" pitchFamily="18" charset="0"/>
              </a:rPr>
              <a:t>више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поља</a:t>
            </a:r>
            <a:r>
              <a:rPr lang="ru-RU" altLang="en-US" sz="2400" dirty="0">
                <a:latin typeface="Garamond" panose="02020404030301010803" pitchFamily="18" charset="0"/>
              </a:rPr>
              <a:t> (</a:t>
            </a:r>
            <a:r>
              <a:rPr lang="ru-RU" altLang="en-US" sz="2400" dirty="0" err="1">
                <a:latin typeface="Garamond" panose="02020404030301010803" pitchFamily="18" charset="0"/>
              </a:rPr>
              <a:t>енг</a:t>
            </a:r>
            <a:r>
              <a:rPr lang="ru-RU" altLang="en-US" sz="2400" dirty="0">
                <a:latin typeface="Garamond" panose="02020404030301010803" pitchFamily="18" charset="0"/>
              </a:rPr>
              <a:t>. </a:t>
            </a:r>
            <a:r>
              <a:rPr lang="en-US" altLang="en-US" sz="2400" dirty="0">
                <a:latin typeface="Garamond" panose="02020404030301010803" pitchFamily="18" charset="0"/>
              </a:rPr>
              <a:t>fields</a:t>
            </a:r>
            <a:r>
              <a:rPr lang="ru-RU" altLang="en-US" sz="2400" dirty="0">
                <a:latin typeface="Garamond" panose="02020404030301010803" pitchFamily="18" charset="0"/>
              </a:rPr>
              <a:t>) и/или метода.</a:t>
            </a:r>
          </a:p>
        </p:txBody>
      </p:sp>
      <p:pic>
        <p:nvPicPr>
          <p:cNvPr id="4" name="Picture 2" descr="f2-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61"/>
          <a:stretch>
            <a:fillRect/>
          </a:stretch>
        </p:blipFill>
        <p:spPr bwMode="auto">
          <a:xfrm>
            <a:off x="1115616" y="4175125"/>
            <a:ext cx="1726355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785813" y="6321425"/>
            <a:ext cx="26622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/>
              <a:t>Пример Јава пакета</a:t>
            </a:r>
            <a:endParaRPr lang="en-US" altLang="en-US" sz="1800"/>
          </a:p>
        </p:txBody>
      </p:sp>
      <p:pic>
        <p:nvPicPr>
          <p:cNvPr id="6" name="Picture 3" descr="f3-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4924425"/>
            <a:ext cx="46069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4284663" y="5373688"/>
            <a:ext cx="460692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 dirty="0"/>
              <a:t>Пун назив Јава класе представља називе пакета (раздвојених тачком) </a:t>
            </a:r>
            <a:br>
              <a:rPr lang="sr-Cyrl-RS" altLang="en-US" sz="1800" dirty="0"/>
            </a:br>
            <a:r>
              <a:rPr lang="sr-Cyrl-RS" altLang="en-US" sz="1800" dirty="0"/>
              <a:t>иза кога следи тачка, па име Јаве класе</a:t>
            </a:r>
            <a:endParaRPr lang="en-US" alt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5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5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484313"/>
            <a:ext cx="8505825" cy="2886075"/>
          </a:xfrm>
        </p:spPr>
        <p:txBody>
          <a:bodyPr/>
          <a:lstStyle/>
          <a:p>
            <a:pPr eaLnBrk="1" hangingPunct="1"/>
            <a:r>
              <a:rPr lang="sr-Cyrl-RS" altLang="en-US" sz="2400" dirty="0">
                <a:latin typeface="Garamond" panose="02020404030301010803" pitchFamily="18" charset="0"/>
              </a:rPr>
              <a:t>Пакети представљају начин за организовање класа. </a:t>
            </a:r>
          </a:p>
          <a:p>
            <a:pPr eaLnBrk="1" hangingPunct="1"/>
            <a:endParaRPr lang="sr-Cyrl-RS" altLang="en-US" sz="2400" dirty="0">
              <a:latin typeface="Garamond" panose="02020404030301010803" pitchFamily="18" charset="0"/>
            </a:endParaRPr>
          </a:p>
          <a:p>
            <a:pPr eaLnBrk="1" hangingPunct="1"/>
            <a:r>
              <a:rPr lang="sr-Cyrl-RS" altLang="en-US" sz="2400" dirty="0">
                <a:latin typeface="Garamond" panose="02020404030301010803" pitchFamily="18" charset="0"/>
              </a:rPr>
              <a:t>Пакет може садржавати класе и друге пакете, на сличан начин као што директоријум садржи датотеке и друге директоријуме.</a:t>
            </a:r>
          </a:p>
          <a:p>
            <a:pPr marL="0" indent="0" eaLnBrk="1" hangingPunct="1">
              <a:buNone/>
            </a:pPr>
            <a:r>
              <a:rPr lang="sr-Cyrl-RS" altLang="en-US" sz="2400" dirty="0">
                <a:latin typeface="Garamond" panose="02020404030301010803" pitchFamily="18" charset="0"/>
              </a:rPr>
              <a:t> </a:t>
            </a:r>
            <a:endParaRPr lang="sr-Latn-CS" altLang="en-US" sz="2400" dirty="0">
              <a:latin typeface="Garamond" panose="02020404030301010803" pitchFamily="18" charset="0"/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altLang="en-US" sz="3200" dirty="0">
                <a:solidFill>
                  <a:schemeClr val="hlink"/>
                </a:solidFill>
              </a:rPr>
              <a:t>Java API (</a:t>
            </a:r>
            <a:r>
              <a:rPr lang="sr-Cyrl-RS" altLang="en-US" sz="3200" dirty="0">
                <a:solidFill>
                  <a:schemeClr val="hlink"/>
                </a:solidFill>
              </a:rPr>
              <a:t>2</a:t>
            </a:r>
            <a:r>
              <a:rPr lang="sr-Latn-CS" altLang="en-US" sz="3200" dirty="0">
                <a:solidFill>
                  <a:schemeClr val="hlink"/>
                </a:solidFill>
              </a:rPr>
              <a:t>)</a:t>
            </a:r>
            <a:endParaRPr lang="en-US" altLang="en-US" sz="3200" dirty="0">
              <a:solidFill>
                <a:schemeClr val="hlink"/>
              </a:solidFill>
            </a:endParaRPr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0" t="14098" r="40237" b="42065"/>
          <a:stretch>
            <a:fillRect/>
          </a:stretch>
        </p:blipFill>
        <p:spPr bwMode="auto">
          <a:xfrm>
            <a:off x="1547664" y="3717032"/>
            <a:ext cx="5544616" cy="2924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4"/>
          <p:cNvSpPr>
            <a:spLocks noGrp="1" noChangeArrowheads="1"/>
          </p:cNvSpPr>
          <p:nvPr>
            <p:ph type="title"/>
          </p:nvPr>
        </p:nvSpPr>
        <p:spPr>
          <a:xfrm>
            <a:off x="1835150" y="549275"/>
            <a:ext cx="6851650" cy="774700"/>
          </a:xfrm>
          <a:noFill/>
        </p:spPr>
        <p:txBody>
          <a:bodyPr/>
          <a:lstStyle/>
          <a:p>
            <a:pPr eaLnBrk="1" hangingPunct="1"/>
            <a:r>
              <a:rPr lang="sr-Latn-CS" altLang="en-US" sz="3200">
                <a:solidFill>
                  <a:schemeClr val="hlink"/>
                </a:solidFill>
              </a:rPr>
              <a:t>Java Core API</a:t>
            </a:r>
            <a:endParaRPr lang="en-US" altLang="en-US" sz="3200">
              <a:solidFill>
                <a:schemeClr val="hlink"/>
              </a:solidFill>
            </a:endParaRPr>
          </a:p>
        </p:txBody>
      </p:sp>
      <p:sp>
        <p:nvSpPr>
          <p:cNvPr id="25604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628775"/>
            <a:ext cx="8713093" cy="5040313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ru-RU" altLang="en-US" sz="2400" dirty="0" err="1">
                <a:latin typeface="Garamond" panose="02020404030301010803" pitchFamily="18" charset="0"/>
              </a:rPr>
              <a:t>Централни</a:t>
            </a:r>
            <a:r>
              <a:rPr lang="ru-RU" altLang="en-US" sz="2400" dirty="0">
                <a:latin typeface="Garamond" panose="02020404030301010803" pitchFamily="18" charset="0"/>
              </a:rPr>
              <a:t> (</a:t>
            </a:r>
            <a:r>
              <a:rPr lang="ru-RU" altLang="en-US" sz="2400" dirty="0" err="1">
                <a:latin typeface="Garamond" panose="02020404030301010803" pitchFamily="18" charset="0"/>
              </a:rPr>
              <a:t>енг</a:t>
            </a:r>
            <a:r>
              <a:rPr lang="ru-RU" altLang="en-US" sz="2400" dirty="0">
                <a:latin typeface="Garamond" panose="02020404030301010803" pitchFamily="18" charset="0"/>
              </a:rPr>
              <a:t>. </a:t>
            </a:r>
            <a:r>
              <a:rPr lang="ru-RU" altLang="en-US" sz="2400" dirty="0" err="1">
                <a:latin typeface="Garamond" panose="02020404030301010803" pitchFamily="18" charset="0"/>
              </a:rPr>
              <a:t>core</a:t>
            </a:r>
            <a:r>
              <a:rPr lang="ru-RU" altLang="en-US" sz="2400" dirty="0">
                <a:latin typeface="Garamond" panose="02020404030301010803" pitchFamily="18" charset="0"/>
              </a:rPr>
              <a:t>) </a:t>
            </a:r>
            <a:r>
              <a:rPr lang="en-US" altLang="en-US" sz="2400" dirty="0">
                <a:latin typeface="Garamond" panose="02020404030301010803" pitchFamily="18" charset="0"/>
              </a:rPr>
              <a:t>API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садржи</a:t>
            </a:r>
            <a:r>
              <a:rPr lang="ru-RU" altLang="en-US" sz="2400" dirty="0">
                <a:latin typeface="Garamond" panose="02020404030301010803" pitchFamily="18" charset="0"/>
              </a:rPr>
              <a:t> пакете </a:t>
            </a:r>
            <a:r>
              <a:rPr lang="ru-RU" altLang="en-US" sz="2400" dirty="0" err="1">
                <a:latin typeface="Garamond" panose="02020404030301010803" pitchFamily="18" charset="0"/>
              </a:rPr>
              <a:t>са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објектима</a:t>
            </a:r>
            <a:r>
              <a:rPr lang="ru-RU" altLang="en-US" sz="2400" dirty="0">
                <a:latin typeface="Garamond" panose="02020404030301010803" pitchFamily="18" charset="0"/>
              </a:rPr>
              <a:t> за </a:t>
            </a:r>
            <a:r>
              <a:rPr lang="ru-RU" altLang="en-US" sz="2400" dirty="0" err="1">
                <a:latin typeface="Garamond" panose="02020404030301010803" pitchFamily="18" charset="0"/>
              </a:rPr>
              <a:t>које</a:t>
            </a:r>
            <a:r>
              <a:rPr lang="ru-RU" altLang="en-US" sz="2400" dirty="0">
                <a:latin typeface="Garamond" panose="02020404030301010803" pitchFamily="18" charset="0"/>
              </a:rPr>
              <a:t> се </a:t>
            </a:r>
            <a:r>
              <a:rPr lang="ru-RU" altLang="en-US" sz="2400" dirty="0" err="1">
                <a:latin typeface="Garamond" panose="02020404030301010803" pitchFamily="18" charset="0"/>
              </a:rPr>
              <a:t>гарантује</a:t>
            </a:r>
            <a:r>
              <a:rPr lang="ru-RU" altLang="en-US" sz="2400" dirty="0">
                <a:latin typeface="Garamond" panose="02020404030301010803" pitchFamily="18" charset="0"/>
              </a:rPr>
              <a:t> да су </a:t>
            </a:r>
            <a:r>
              <a:rPr lang="ru-RU" altLang="en-US" sz="2400" dirty="0" err="1">
                <a:latin typeface="Garamond" panose="02020404030301010803" pitchFamily="18" charset="0"/>
              </a:rPr>
              <a:t>доступни</a:t>
            </a:r>
            <a:r>
              <a:rPr lang="ru-RU" altLang="en-US" sz="2400" dirty="0">
                <a:latin typeface="Garamond" panose="02020404030301010803" pitchFamily="18" charset="0"/>
              </a:rPr>
              <a:t> без </a:t>
            </a:r>
            <a:r>
              <a:rPr lang="ru-RU" altLang="en-US" sz="2400" dirty="0" err="1">
                <a:latin typeface="Garamond" panose="02020404030301010803" pitchFamily="18" charset="0"/>
              </a:rPr>
              <a:t>обзира</a:t>
            </a:r>
            <a:r>
              <a:rPr lang="ru-RU" altLang="en-US" sz="2400" dirty="0">
                <a:latin typeface="Garamond" panose="02020404030301010803" pitchFamily="18" charset="0"/>
              </a:rPr>
              <a:t> на </a:t>
            </a:r>
            <a:r>
              <a:rPr lang="ru-RU" altLang="en-US" sz="2400" dirty="0" err="1">
                <a:latin typeface="Garamond" panose="02020404030301010803" pitchFamily="18" charset="0"/>
              </a:rPr>
              <a:t>Јава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имплементацију</a:t>
            </a:r>
            <a:r>
              <a:rPr lang="sr-Latn-CS" altLang="en-US" sz="2400" dirty="0">
                <a:latin typeface="Garamond" panose="02020404030301010803" pitchFamily="18" charset="0"/>
              </a:rPr>
              <a:t>: </a:t>
            </a:r>
            <a:endParaRPr lang="sr-Cyrl-RS" altLang="en-US" sz="2400" dirty="0">
              <a:latin typeface="Garamond" panose="02020404030301010803" pitchFamily="18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sr-Latn-CS" altLang="en-US" sz="2400" b="1" dirty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sr-Latn-CS" altLang="en-US" sz="2000" b="1" dirty="0"/>
              <a:t>java.lang</a:t>
            </a:r>
            <a:endParaRPr lang="sr-Cyrl-RS" altLang="en-US" sz="2000" b="1" dirty="0">
              <a:latin typeface="Garamond" panose="02020404030301010803" pitchFamily="18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sr-Cyrl-RS" altLang="en-US" sz="1900" dirty="0">
                <a:latin typeface="Garamond" panose="02020404030301010803" pitchFamily="18" charset="0"/>
              </a:rPr>
              <a:t>Састоји се од класа које су централне за језик Јава</a:t>
            </a:r>
            <a:r>
              <a:rPr lang="sr-Latn-CS" altLang="en-US" sz="1900" dirty="0">
                <a:latin typeface="Garamond" panose="02020404030301010803" pitchFamily="18" charset="0"/>
              </a:rPr>
              <a:t>. </a:t>
            </a:r>
            <a:endParaRPr lang="sr-Cyrl-RS" altLang="en-US" sz="1900" dirty="0">
              <a:latin typeface="Garamond" panose="02020404030301010803" pitchFamily="18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sr-Cyrl-RS" altLang="en-US" sz="1900" dirty="0">
                <a:latin typeface="Garamond" panose="02020404030301010803" pitchFamily="18" charset="0"/>
              </a:rPr>
              <a:t>Он обезбеђује не само класе-омотаче за просте типове података, </a:t>
            </a:r>
            <a:br>
              <a:rPr lang="sr-Cyrl-RS" altLang="en-US" sz="1900" dirty="0">
                <a:latin typeface="Garamond" panose="02020404030301010803" pitchFamily="18" charset="0"/>
              </a:rPr>
            </a:br>
            <a:r>
              <a:rPr lang="sr-Cyrl-RS" altLang="en-US" sz="1900" dirty="0">
                <a:latin typeface="Garamond" panose="02020404030301010803" pitchFamily="18" charset="0"/>
              </a:rPr>
              <a:t>као што су </a:t>
            </a:r>
            <a:r>
              <a:rPr lang="sr-Latn-CS" altLang="en-US" sz="1500" dirty="0"/>
              <a:t>Character</a:t>
            </a:r>
            <a:r>
              <a:rPr lang="sr-Latn-CS" altLang="en-US" sz="1500" dirty="0">
                <a:latin typeface="Garamond" panose="02020404030301010803" pitchFamily="18" charset="0"/>
              </a:rPr>
              <a:t> </a:t>
            </a:r>
            <a:r>
              <a:rPr lang="sr-Latn-CS" altLang="en-US" sz="1900" dirty="0">
                <a:latin typeface="Garamond" panose="02020404030301010803" pitchFamily="18" charset="0"/>
              </a:rPr>
              <a:t>i </a:t>
            </a:r>
            <a:r>
              <a:rPr lang="sr-Latn-CS" altLang="en-US" sz="1500" dirty="0"/>
              <a:t>Integer</a:t>
            </a:r>
            <a:endParaRPr lang="sr-Cyrl-RS" altLang="en-US" sz="1900" dirty="0">
              <a:latin typeface="Garamond" panose="02020404030301010803" pitchFamily="18" charset="0"/>
            </a:endParaRPr>
          </a:p>
          <a:p>
            <a:pPr lvl="1" eaLnBrk="1" hangingPunct="1">
              <a:lnSpc>
                <a:spcPct val="80000"/>
              </a:lnSpc>
            </a:pPr>
            <a:endParaRPr lang="sr-Latn-CS" altLang="en-US" sz="1900" dirty="0">
              <a:latin typeface="Garamond" panose="020204040303010108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sr-Latn-CS" altLang="en-US" sz="2000" b="1" dirty="0"/>
              <a:t>java.io</a:t>
            </a:r>
            <a:endParaRPr lang="sr-Cyrl-RS" altLang="en-US" sz="2400" b="1" dirty="0"/>
          </a:p>
          <a:p>
            <a:pPr lvl="1" eaLnBrk="1" hangingPunct="1">
              <a:lnSpc>
                <a:spcPct val="80000"/>
              </a:lnSpc>
            </a:pPr>
            <a:r>
              <a:rPr lang="sr-Cyrl-RS" altLang="en-US" sz="1900" dirty="0">
                <a:latin typeface="Garamond" panose="02020404030301010803" pitchFamily="18" charset="0"/>
              </a:rPr>
              <a:t>Стандардна улазно/излазна Јава библиотека. </a:t>
            </a:r>
          </a:p>
          <a:p>
            <a:pPr lvl="1" eaLnBrk="1" hangingPunct="1">
              <a:lnSpc>
                <a:spcPct val="80000"/>
              </a:lnSpc>
            </a:pPr>
            <a:r>
              <a:rPr lang="sr-Cyrl-RS" altLang="en-US" sz="1900" dirty="0">
                <a:latin typeface="Garamond" panose="02020404030301010803" pitchFamily="18" charset="0"/>
              </a:rPr>
              <a:t>Овај пакет обезбеђује програмеру могућност креирања </a:t>
            </a:r>
            <a:br>
              <a:rPr lang="sr-Cyrl-RS" altLang="en-US" sz="1900" dirty="0">
                <a:latin typeface="Garamond" panose="02020404030301010803" pitchFamily="18" charset="0"/>
              </a:rPr>
            </a:br>
            <a:r>
              <a:rPr lang="sr-Cyrl-RS" altLang="en-US" sz="1900" dirty="0">
                <a:latin typeface="Garamond" panose="02020404030301010803" pitchFamily="18" charset="0"/>
              </a:rPr>
              <a:t>и рада са токовима</a:t>
            </a:r>
            <a:r>
              <a:rPr lang="sr-Latn-CS" altLang="en-US" sz="1900" dirty="0">
                <a:latin typeface="Garamond" panose="02020404030301010803" pitchFamily="18" charset="0"/>
              </a:rPr>
              <a:t> (eng. streams) </a:t>
            </a:r>
            <a:r>
              <a:rPr lang="sr-Cyrl-RS" altLang="en-US" sz="1900" dirty="0">
                <a:latin typeface="Garamond" panose="02020404030301010803" pitchFamily="18" charset="0"/>
              </a:rPr>
              <a:t>података</a:t>
            </a:r>
            <a:r>
              <a:rPr lang="sr-Latn-CS" altLang="en-US" sz="1900" dirty="0">
                <a:latin typeface="Garamond" panose="02020404030301010803" pitchFamily="18" charset="0"/>
              </a:rPr>
              <a:t>. </a:t>
            </a:r>
            <a:endParaRPr lang="sr-Cyrl-RS" altLang="en-US" sz="1900" dirty="0">
              <a:latin typeface="Garamond" panose="02020404030301010803" pitchFamily="18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sr-Cyrl-RS" altLang="en-US" sz="1900" dirty="0">
                <a:latin typeface="Garamond" panose="02020404030301010803" pitchFamily="18" charset="0"/>
              </a:rPr>
              <a:t>Ово је слично библиотеци </a:t>
            </a:r>
            <a:r>
              <a:rPr lang="sr-Latn-RS" altLang="en-US" sz="1900" dirty="0">
                <a:latin typeface="Garamond" panose="02020404030301010803" pitchFamily="18" charset="0"/>
              </a:rPr>
              <a:t>stdio.h </a:t>
            </a:r>
            <a:r>
              <a:rPr lang="sr-Cyrl-RS" altLang="en-US" sz="1900" dirty="0">
                <a:latin typeface="Garamond" panose="02020404030301010803" pitchFamily="18" charset="0"/>
              </a:rPr>
              <a:t>у </a:t>
            </a:r>
            <a:r>
              <a:rPr lang="sr-Latn-RS" altLang="en-US" sz="1900" dirty="0">
                <a:latin typeface="Garamond" panose="02020404030301010803" pitchFamily="18" charset="0"/>
              </a:rPr>
              <a:t>C-</a:t>
            </a:r>
            <a:r>
              <a:rPr lang="en-US" altLang="en-US" sz="1900" dirty="0">
                <a:latin typeface="Garamond" panose="02020404030301010803" pitchFamily="18" charset="0"/>
              </a:rPr>
              <a:t>y</a:t>
            </a:r>
            <a:endParaRPr lang="sr-Latn-CS" altLang="en-US" sz="1900" b="1" dirty="0">
              <a:latin typeface="Garamond" panose="020204040303010108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5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56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56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560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560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484313"/>
            <a:ext cx="8604250" cy="53736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sr-Cyrl-RS" sz="2000" b="1" dirty="0"/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000" b="1" dirty="0"/>
              <a:t>java.util</a:t>
            </a:r>
            <a:endParaRPr lang="sr-Cyrl-RS" sz="2400" b="1" dirty="0"/>
          </a:p>
          <a:p>
            <a:pPr lvl="1" eaLnBrk="1" hangingPunct="1">
              <a:lnSpc>
                <a:spcPct val="80000"/>
              </a:lnSpc>
              <a:defRPr/>
            </a:pPr>
            <a:r>
              <a:rPr lang="sr-Cyrl-RS" sz="1900" dirty="0">
                <a:latin typeface="Garamond" pitchFamily="18" charset="0"/>
              </a:rPr>
              <a:t>Садржи већи број корисних класа које нису могле бити уклопљене у друге пакете.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sr-Cyrl-RS" sz="1900" dirty="0">
                <a:latin typeface="Garamond" pitchFamily="18" charset="0"/>
              </a:rPr>
              <a:t>Класе које омогућавају рад са датумима,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sr-Cyrl-RS" sz="1900" dirty="0">
                <a:latin typeface="Garamond" pitchFamily="18" charset="0"/>
              </a:rPr>
              <a:t>Класе које омогућавају структурисање података, као што су </a:t>
            </a:r>
            <a:r>
              <a:rPr lang="sr-Latn-CS" sz="1500" dirty="0"/>
              <a:t>Stack</a:t>
            </a:r>
            <a:r>
              <a:rPr lang="sr-Latn-CS" sz="1500" dirty="0">
                <a:latin typeface="Garamond" pitchFamily="18" charset="0"/>
              </a:rPr>
              <a:t> </a:t>
            </a:r>
            <a:r>
              <a:rPr lang="sr-Cyrl-RS" sz="1900" dirty="0">
                <a:latin typeface="Garamond" pitchFamily="18" charset="0"/>
              </a:rPr>
              <a:t>и </a:t>
            </a:r>
            <a:r>
              <a:rPr lang="sr-Latn-CS" sz="1500" dirty="0"/>
              <a:t>Vector</a:t>
            </a:r>
            <a:r>
              <a:rPr lang="sr-Latn-CS" sz="1900" dirty="0">
                <a:latin typeface="Garamond" pitchFamily="18" charset="0"/>
              </a:rPr>
              <a:t>.</a:t>
            </a:r>
            <a:endParaRPr lang="sr-Cyrl-RS" sz="1900" dirty="0">
              <a:latin typeface="Garamond" pitchFamily="18" charset="0"/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sr-Cyrl-RS" sz="1900" dirty="0">
                <a:latin typeface="Garamond" pitchFamily="18" charset="0"/>
              </a:rPr>
              <a:t>Класе које омогућавају парсирање улазног тока података</a:t>
            </a:r>
          </a:p>
          <a:p>
            <a:pPr marL="457200" lvl="1" indent="0" eaLnBrk="1" hangingPunct="1">
              <a:lnSpc>
                <a:spcPct val="80000"/>
              </a:lnSpc>
              <a:buNone/>
              <a:defRPr/>
            </a:pPr>
            <a:endParaRPr lang="sr-Latn-CS" sz="1900" dirty="0">
              <a:latin typeface="Garamond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000" b="1" dirty="0"/>
              <a:t>java.net</a:t>
            </a:r>
            <a:endParaRPr lang="sr-Cyrl-RS" sz="2400" b="1" dirty="0"/>
          </a:p>
          <a:p>
            <a:pPr lvl="1" eaLnBrk="1" hangingPunct="1">
              <a:lnSpc>
                <a:spcPct val="80000"/>
              </a:lnSpc>
              <a:defRPr/>
            </a:pPr>
            <a:r>
              <a:rPr lang="sr-Cyrl-RS" sz="1900" dirty="0">
                <a:latin typeface="Garamond" pitchFamily="18" charset="0"/>
              </a:rPr>
              <a:t>Пакет </a:t>
            </a:r>
            <a:r>
              <a:rPr lang="sr-Latn-CS" sz="1900" dirty="0">
                <a:latin typeface="Garamond" pitchFamily="18" charset="0"/>
              </a:rPr>
              <a:t>java.net </a:t>
            </a:r>
            <a:r>
              <a:rPr lang="sr-Cyrl-RS" sz="1900" dirty="0">
                <a:latin typeface="Garamond" pitchFamily="18" charset="0"/>
              </a:rPr>
              <a:t>чини језик Јава мрежно заснованим језиком.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sr-Cyrl-RS" sz="1900" dirty="0">
                <a:latin typeface="Garamond" pitchFamily="18" charset="0"/>
              </a:rPr>
              <a:t>Он обезбеђује способност комуникације са удаљеним чворовима, </a:t>
            </a:r>
            <a:br>
              <a:rPr lang="sr-Cyrl-RS" sz="1900" dirty="0">
                <a:latin typeface="Garamond" pitchFamily="18" charset="0"/>
              </a:rPr>
            </a:br>
            <a:r>
              <a:rPr lang="sr-Cyrl-RS" sz="1900" dirty="0">
                <a:latin typeface="Garamond" pitchFamily="18" charset="0"/>
              </a:rPr>
              <a:t>било преко сокета, било коришћењем </a:t>
            </a:r>
            <a:r>
              <a:rPr lang="sr-Latn-CS" sz="1900" dirty="0">
                <a:latin typeface="Garamond" pitchFamily="18" charset="0"/>
              </a:rPr>
              <a:t>URL-</a:t>
            </a:r>
            <a:r>
              <a:rPr lang="sr-Cyrl-RS" sz="1900" dirty="0">
                <a:latin typeface="Garamond" pitchFamily="18" charset="0"/>
              </a:rPr>
              <a:t>ова.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sr-Cyrl-RS" sz="1900" dirty="0">
                <a:latin typeface="Garamond" pitchFamily="18" charset="0"/>
              </a:rPr>
              <a:t>На пример, коришћењем овог пакета програмер може креирати своје сопствене </a:t>
            </a:r>
            <a:r>
              <a:rPr lang="sr-Latn-CS" sz="1900" dirty="0">
                <a:latin typeface="Garamond" pitchFamily="18" charset="0"/>
              </a:rPr>
              <a:t>Telnet, Chat  </a:t>
            </a:r>
            <a:r>
              <a:rPr lang="sr-Cyrl-RS" sz="1900" dirty="0">
                <a:latin typeface="Garamond" pitchFamily="18" charset="0"/>
              </a:rPr>
              <a:t>или </a:t>
            </a:r>
            <a:r>
              <a:rPr lang="sr-Latn-CS" sz="1900" dirty="0">
                <a:latin typeface="Garamond" pitchFamily="18" charset="0"/>
              </a:rPr>
              <a:t>FTP </a:t>
            </a:r>
            <a:r>
              <a:rPr lang="sr-Cyrl-RS" sz="1900" dirty="0">
                <a:latin typeface="Garamond" pitchFamily="18" charset="0"/>
              </a:rPr>
              <a:t>клијенте и/или сервере.</a:t>
            </a:r>
            <a:endParaRPr lang="sr-Latn-CS" sz="1900" b="1" dirty="0">
              <a:latin typeface="Garamond" pitchFamily="18" charset="0"/>
            </a:endParaRPr>
          </a:p>
        </p:txBody>
      </p:sp>
      <p:sp>
        <p:nvSpPr>
          <p:cNvPr id="38915" name="Rectangle 4"/>
          <p:cNvSpPr>
            <a:spLocks noGrp="1" noChangeArrowheads="1"/>
          </p:cNvSpPr>
          <p:nvPr>
            <p:ph type="title"/>
          </p:nvPr>
        </p:nvSpPr>
        <p:spPr>
          <a:xfrm>
            <a:off x="1835150" y="549275"/>
            <a:ext cx="6851650" cy="774700"/>
          </a:xfrm>
          <a:noFill/>
        </p:spPr>
        <p:txBody>
          <a:bodyPr/>
          <a:lstStyle/>
          <a:p>
            <a:pPr eaLnBrk="1" hangingPunct="1"/>
            <a:r>
              <a:rPr lang="sr-Latn-CS" altLang="en-US" sz="3200">
                <a:solidFill>
                  <a:schemeClr val="hlink"/>
                </a:solidFill>
              </a:rPr>
              <a:t>Java Core API</a:t>
            </a:r>
            <a:r>
              <a:rPr lang="en-US" altLang="en-US" sz="3200">
                <a:solidFill>
                  <a:schemeClr val="hlink"/>
                </a:solidFill>
              </a:rPr>
              <a:t> (2)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6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66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66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66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66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66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2"/>
          <p:cNvSpPr>
            <a:spLocks noGrp="1" noChangeArrowheads="1"/>
          </p:cNvSpPr>
          <p:nvPr>
            <p:ph idx="1"/>
          </p:nvPr>
        </p:nvSpPr>
        <p:spPr>
          <a:xfrm>
            <a:off x="539750" y="1484313"/>
            <a:ext cx="8424863" cy="547528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sr-Cyrl-RS" altLang="en-US" sz="2000" b="1" dirty="0"/>
          </a:p>
          <a:p>
            <a:pPr eaLnBrk="1" hangingPunct="1">
              <a:lnSpc>
                <a:spcPct val="80000"/>
              </a:lnSpc>
            </a:pPr>
            <a:r>
              <a:rPr lang="sr-Latn-CS" altLang="en-US" sz="2000" b="1" dirty="0"/>
              <a:t>java.awt</a:t>
            </a:r>
            <a:endParaRPr lang="sr-Cyrl-RS" altLang="en-US" sz="2400" b="1" dirty="0"/>
          </a:p>
          <a:p>
            <a:pPr lvl="1" eaLnBrk="1" hangingPunct="1">
              <a:lnSpc>
                <a:spcPct val="80000"/>
              </a:lnSpc>
            </a:pPr>
            <a:r>
              <a:rPr lang="sr-Cyrl-RS" altLang="en-US" sz="1900" dirty="0">
                <a:latin typeface="Garamond" panose="02020404030301010803" pitchFamily="18" charset="0"/>
              </a:rPr>
              <a:t>Назив пакета </a:t>
            </a:r>
            <a:r>
              <a:rPr lang="sr-Latn-CS" altLang="en-US" sz="1900" dirty="0">
                <a:latin typeface="Garamond" panose="02020404030301010803" pitchFamily="18" charset="0"/>
              </a:rPr>
              <a:t>java.awt </a:t>
            </a:r>
            <a:r>
              <a:rPr lang="sr-Cyrl-RS" altLang="en-US" sz="1900" dirty="0">
                <a:latin typeface="Garamond" panose="02020404030301010803" pitchFamily="18" charset="0"/>
              </a:rPr>
              <a:t>је означава скраћеницу за </a:t>
            </a:r>
            <a:r>
              <a:rPr lang="sr-Latn-CS" altLang="en-US" sz="1900" dirty="0">
                <a:latin typeface="Garamond" panose="02020404030301010803" pitchFamily="18" charset="0"/>
              </a:rPr>
              <a:t>Abstract Window Toolkit (</a:t>
            </a:r>
            <a:r>
              <a:rPr lang="sr-Cyrl-RS" altLang="en-US" sz="1900" dirty="0">
                <a:latin typeface="Garamond" panose="02020404030301010803" pitchFamily="18" charset="0"/>
              </a:rPr>
              <a:t>А</a:t>
            </a:r>
            <a:r>
              <a:rPr lang="sr-Latn-CS" altLang="en-US" sz="1900" dirty="0">
                <a:latin typeface="Garamond" panose="02020404030301010803" pitchFamily="18" charset="0"/>
              </a:rPr>
              <a:t>W</a:t>
            </a:r>
            <a:r>
              <a:rPr lang="sr-Cyrl-RS" altLang="en-US" sz="1900" dirty="0">
                <a:latin typeface="Garamond" panose="02020404030301010803" pitchFamily="18" charset="0"/>
              </a:rPr>
              <a:t>Т). </a:t>
            </a:r>
          </a:p>
          <a:p>
            <a:pPr lvl="1" eaLnBrk="1" hangingPunct="1">
              <a:lnSpc>
                <a:spcPct val="80000"/>
              </a:lnSpc>
            </a:pPr>
            <a:r>
              <a:rPr lang="sr-Cyrl-RS" altLang="en-US" sz="1900" dirty="0">
                <a:latin typeface="Garamond" panose="02020404030301010803" pitchFamily="18" charset="0"/>
              </a:rPr>
              <a:t>А</a:t>
            </a:r>
            <a:r>
              <a:rPr lang="sr-Latn-CS" altLang="en-US" sz="1900" dirty="0">
                <a:latin typeface="Garamond" panose="02020404030301010803" pitchFamily="18" charset="0"/>
              </a:rPr>
              <a:t>W</a:t>
            </a:r>
            <a:r>
              <a:rPr lang="sr-Cyrl-RS" altLang="en-US" sz="1900" dirty="0">
                <a:latin typeface="Garamond" panose="02020404030301010803" pitchFamily="18" charset="0"/>
              </a:rPr>
              <a:t>Т садржи неколико конкретних интерактивних алата, </a:t>
            </a:r>
            <a:br>
              <a:rPr lang="sr-Cyrl-RS" altLang="en-US" sz="1900" dirty="0">
                <a:latin typeface="Garamond" panose="02020404030301010803" pitchFamily="18" charset="0"/>
              </a:rPr>
            </a:br>
            <a:r>
              <a:rPr lang="sr-Cyrl-RS" altLang="en-US" sz="1900" dirty="0">
                <a:latin typeface="Garamond" panose="02020404030301010803" pitchFamily="18" charset="0"/>
              </a:rPr>
              <a:t>као што су </a:t>
            </a:r>
            <a:r>
              <a:rPr lang="sr-Latn-CS" altLang="en-US" sz="1500" dirty="0"/>
              <a:t>Button</a:t>
            </a:r>
            <a:r>
              <a:rPr lang="sr-Latn-CS" altLang="en-US" sz="1500" dirty="0">
                <a:latin typeface="Garamond" panose="02020404030301010803" pitchFamily="18" charset="0"/>
              </a:rPr>
              <a:t> </a:t>
            </a:r>
            <a:r>
              <a:rPr lang="sr-Cyrl-RS" altLang="en-US" sz="1900" dirty="0">
                <a:latin typeface="Garamond" panose="02020404030301010803" pitchFamily="18" charset="0"/>
              </a:rPr>
              <a:t>и </a:t>
            </a:r>
            <a:r>
              <a:rPr lang="sr-Latn-CS" altLang="en-US" sz="1500" dirty="0"/>
              <a:t>TextField</a:t>
            </a:r>
            <a:r>
              <a:rPr lang="sr-Latn-CS" altLang="en-US" sz="1900" dirty="0">
                <a:latin typeface="Garamond" panose="02020404030301010803" pitchFamily="18" charset="0"/>
              </a:rPr>
              <a:t>.</a:t>
            </a:r>
            <a:endParaRPr lang="sr-Cyrl-RS" altLang="en-US" sz="1900" dirty="0">
              <a:latin typeface="Garamond" panose="02020404030301010803" pitchFamily="18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sr-Cyrl-RS" altLang="en-US" sz="1900" dirty="0">
                <a:latin typeface="Garamond" panose="02020404030301010803" pitchFamily="18" charset="0"/>
              </a:rPr>
              <a:t>Класа</a:t>
            </a:r>
            <a:r>
              <a:rPr lang="sr-Latn-CS" altLang="en-US" sz="1900" dirty="0">
                <a:latin typeface="Garamond" panose="02020404030301010803" pitchFamily="18" charset="0"/>
              </a:rPr>
              <a:t> </a:t>
            </a:r>
            <a:r>
              <a:rPr lang="sr-Latn-CS" altLang="en-US" sz="1500" dirty="0"/>
              <a:t>Graphics</a:t>
            </a:r>
            <a:r>
              <a:rPr lang="sr-Latn-CS" altLang="en-US" sz="1500" dirty="0">
                <a:latin typeface="Garamond" panose="02020404030301010803" pitchFamily="18" charset="0"/>
              </a:rPr>
              <a:t>  </a:t>
            </a:r>
            <a:r>
              <a:rPr lang="sr-Cyrl-RS" altLang="en-US" sz="1900" dirty="0">
                <a:latin typeface="Garamond" panose="02020404030301010803" pitchFamily="18" charset="0"/>
              </a:rPr>
              <a:t>обезбеђује богатство графичких могућности, </a:t>
            </a:r>
            <a:br>
              <a:rPr lang="sr-Cyrl-RS" altLang="en-US" sz="1900" dirty="0">
                <a:latin typeface="Garamond" panose="02020404030301010803" pitchFamily="18" charset="0"/>
              </a:rPr>
            </a:br>
            <a:r>
              <a:rPr lang="sr-Cyrl-RS" altLang="en-US" sz="1900" dirty="0">
                <a:latin typeface="Garamond" panose="02020404030301010803" pitchFamily="18" charset="0"/>
              </a:rPr>
              <a:t>укључујући и могућност цртања разних облика и могућност приказа слика.</a:t>
            </a:r>
          </a:p>
          <a:p>
            <a:pPr lvl="1" eaLnBrk="1" hangingPunct="1">
              <a:lnSpc>
                <a:spcPct val="80000"/>
              </a:lnSpc>
            </a:pPr>
            <a:endParaRPr lang="en-US" altLang="en-US" sz="1900" dirty="0">
              <a:latin typeface="Garamond" panose="02020404030301010803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sr-Latn-CS" altLang="en-US" sz="2000" b="1" dirty="0"/>
              <a:t>javax.swing</a:t>
            </a:r>
            <a:endParaRPr lang="sr-Cyrl-RS" altLang="en-US" sz="2400" b="1" dirty="0"/>
          </a:p>
          <a:p>
            <a:pPr lvl="1" eaLnBrk="1" hangingPunct="1">
              <a:lnSpc>
                <a:spcPct val="90000"/>
              </a:lnSpc>
            </a:pPr>
            <a:r>
              <a:rPr lang="sr-Latn-CS" altLang="en-US" sz="1900" dirty="0">
                <a:latin typeface="Garamond" panose="02020404030301010803" pitchFamily="18" charset="0"/>
              </a:rPr>
              <a:t>Swing </a:t>
            </a:r>
            <a:r>
              <a:rPr lang="sr-Cyrl-RS" altLang="en-US" sz="1900" dirty="0">
                <a:latin typeface="Garamond" panose="02020404030301010803" pitchFamily="18" charset="0"/>
              </a:rPr>
              <a:t>је уведен како би се превазишли проблеми на које су наилазили програмери који су користили А</a:t>
            </a:r>
            <a:r>
              <a:rPr lang="sr-Latn-CS" altLang="en-US" sz="1900" dirty="0">
                <a:latin typeface="Garamond" panose="02020404030301010803" pitchFamily="18" charset="0"/>
              </a:rPr>
              <a:t>W</a:t>
            </a:r>
            <a:r>
              <a:rPr lang="sr-Cyrl-RS" altLang="en-US" sz="1900" dirty="0">
                <a:latin typeface="Garamond" panose="02020404030301010803" pitchFamily="18" charset="0"/>
              </a:rPr>
              <a:t>Т за креирање </a:t>
            </a:r>
            <a:r>
              <a:rPr lang="sr-Latn-CS" altLang="en-US" sz="1900" dirty="0">
                <a:latin typeface="Garamond" panose="02020404030301010803" pitchFamily="18" charset="0"/>
              </a:rPr>
              <a:t>GUI </a:t>
            </a:r>
            <a:r>
              <a:rPr lang="sr-Cyrl-RS" altLang="en-US" sz="1900" dirty="0">
                <a:latin typeface="Garamond" panose="02020404030301010803" pitchFamily="18" charset="0"/>
              </a:rPr>
              <a:t>апликација. </a:t>
            </a:r>
          </a:p>
          <a:p>
            <a:pPr lvl="1" eaLnBrk="1" hangingPunct="1">
              <a:lnSpc>
                <a:spcPct val="90000"/>
              </a:lnSpc>
            </a:pPr>
            <a:r>
              <a:rPr lang="sr-Cyrl-RS" altLang="en-US" sz="1900" dirty="0">
                <a:latin typeface="Garamond" panose="02020404030301010803" pitchFamily="18" charset="0"/>
              </a:rPr>
              <a:t>Наиме, код А</a:t>
            </a:r>
            <a:r>
              <a:rPr lang="sr-Latn-CS" altLang="en-US" sz="1900" dirty="0">
                <a:latin typeface="Garamond" panose="02020404030301010803" pitchFamily="18" charset="0"/>
              </a:rPr>
              <a:t>W</a:t>
            </a:r>
            <a:r>
              <a:rPr lang="sr-Cyrl-RS" altLang="en-US" sz="1900" dirty="0">
                <a:latin typeface="Garamond" panose="02020404030301010803" pitchFamily="18" charset="0"/>
              </a:rPr>
              <a:t>Т је иста а</a:t>
            </a:r>
            <a:r>
              <a:rPr lang="sr-Latn-CS" altLang="en-US" sz="1900" dirty="0">
                <a:latin typeface="Garamond" panose="02020404030301010803" pitchFamily="18" charset="0"/>
              </a:rPr>
              <a:t>p</a:t>
            </a:r>
            <a:r>
              <a:rPr lang="sr-Cyrl-RS" altLang="en-US" sz="1900" dirty="0">
                <a:latin typeface="Garamond" panose="02020404030301010803" pitchFamily="18" charset="0"/>
              </a:rPr>
              <a:t>ликација изгледала битно другачије на различитим платформама. </a:t>
            </a:r>
          </a:p>
          <a:p>
            <a:pPr lvl="1" eaLnBrk="1" hangingPunct="1">
              <a:lnSpc>
                <a:spcPct val="90000"/>
              </a:lnSpc>
            </a:pPr>
            <a:r>
              <a:rPr lang="sr-Latn-CS" altLang="en-US" sz="1900" dirty="0">
                <a:latin typeface="Garamond" panose="02020404030301010803" pitchFamily="18" charset="0"/>
              </a:rPr>
              <a:t>Swing </a:t>
            </a:r>
            <a:r>
              <a:rPr lang="sr-Cyrl-RS" altLang="en-US" sz="1900" dirty="0">
                <a:latin typeface="Garamond" panose="02020404030301010803" pitchFamily="18" charset="0"/>
              </a:rPr>
              <a:t>надограђује А</a:t>
            </a:r>
            <a:r>
              <a:rPr lang="sr-Latn-CS" altLang="en-US" sz="1900" dirty="0">
                <a:latin typeface="Garamond" panose="02020404030301010803" pitchFamily="18" charset="0"/>
              </a:rPr>
              <a:t>W</a:t>
            </a:r>
            <a:r>
              <a:rPr lang="sr-Cyrl-RS" altLang="en-US" sz="1900" dirty="0">
                <a:latin typeface="Garamond" panose="02020404030301010803" pitchFamily="18" charset="0"/>
              </a:rPr>
              <a:t>Т и садржи класе као што су </a:t>
            </a:r>
            <a:r>
              <a:rPr lang="sr-Latn-CS" altLang="en-US" sz="1500" dirty="0"/>
              <a:t>J</a:t>
            </a:r>
            <a:r>
              <a:rPr lang="en-US" altLang="en-US" sz="1500" dirty="0"/>
              <a:t>B</a:t>
            </a:r>
            <a:r>
              <a:rPr lang="sr-Latn-CS" altLang="en-US" sz="1500" dirty="0"/>
              <a:t>utton</a:t>
            </a:r>
            <a:r>
              <a:rPr lang="sr-Latn-CS" altLang="en-US" sz="1500" dirty="0">
                <a:latin typeface="Garamond" panose="02020404030301010803" pitchFamily="18" charset="0"/>
              </a:rPr>
              <a:t>  </a:t>
            </a:r>
            <a:r>
              <a:rPr lang="sr-Cyrl-RS" altLang="en-US" sz="1900" dirty="0">
                <a:latin typeface="Garamond" panose="02020404030301010803" pitchFamily="18" charset="0"/>
              </a:rPr>
              <a:t>и </a:t>
            </a:r>
            <a:r>
              <a:rPr lang="sr-Latn-CS" altLang="en-US" sz="1500" dirty="0"/>
              <a:t>JTextField</a:t>
            </a:r>
            <a:r>
              <a:rPr lang="sr-Latn-CS" altLang="en-US" sz="1900" dirty="0">
                <a:latin typeface="Garamond" panose="02020404030301010803" pitchFamily="18" charset="0"/>
              </a:rPr>
              <a:t>.</a:t>
            </a:r>
            <a:endParaRPr lang="sr-Cyrl-RS" altLang="en-US" sz="1900" dirty="0">
              <a:latin typeface="Garamond" panose="02020404030301010803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sr-Cyrl-RS" altLang="en-US" sz="2000" b="1" dirty="0"/>
          </a:p>
        </p:txBody>
      </p:sp>
      <p:sp>
        <p:nvSpPr>
          <p:cNvPr id="39939" name="Rectangle 4"/>
          <p:cNvSpPr>
            <a:spLocks noGrp="1" noChangeArrowheads="1"/>
          </p:cNvSpPr>
          <p:nvPr>
            <p:ph type="title"/>
          </p:nvPr>
        </p:nvSpPr>
        <p:spPr>
          <a:xfrm>
            <a:off x="1835150" y="549275"/>
            <a:ext cx="6851650" cy="774700"/>
          </a:xfrm>
          <a:noFill/>
        </p:spPr>
        <p:txBody>
          <a:bodyPr/>
          <a:lstStyle/>
          <a:p>
            <a:pPr eaLnBrk="1" hangingPunct="1"/>
            <a:r>
              <a:rPr lang="sr-Latn-CS" altLang="en-US" sz="3200">
                <a:solidFill>
                  <a:schemeClr val="hlink"/>
                </a:solidFill>
              </a:rPr>
              <a:t>Java Core API</a:t>
            </a:r>
            <a:r>
              <a:rPr lang="en-US" altLang="en-US" sz="3200">
                <a:solidFill>
                  <a:schemeClr val="hlink"/>
                </a:solidFill>
              </a:rPr>
              <a:t> (3)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6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76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76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76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76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765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311525" y="427038"/>
            <a:ext cx="5832475" cy="914400"/>
          </a:xfrm>
        </p:spPr>
        <p:txBody>
          <a:bodyPr/>
          <a:lstStyle/>
          <a:p>
            <a:pPr eaLnBrk="1" hangingPunct="1"/>
            <a:r>
              <a:rPr lang="sr-Cyrl-RS" altLang="en-US">
                <a:solidFill>
                  <a:srgbClr val="3366FF"/>
                </a:solidFill>
              </a:rPr>
              <a:t>Захвалница</a:t>
            </a:r>
            <a:endParaRPr lang="sr-Latn-CS" altLang="en-US">
              <a:solidFill>
                <a:srgbClr val="3366FF"/>
              </a:solidFill>
            </a:endParaRPr>
          </a:p>
        </p:txBody>
      </p:sp>
      <p:sp>
        <p:nvSpPr>
          <p:cNvPr id="8197" name="Text Box 3"/>
          <p:cNvSpPr txBox="1">
            <a:spLocks noChangeArrowheads="1"/>
          </p:cNvSpPr>
          <p:nvPr/>
        </p:nvSpPr>
        <p:spPr bwMode="auto">
          <a:xfrm>
            <a:off x="304800" y="1628775"/>
            <a:ext cx="8610600" cy="345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FontTx/>
              <a:buNone/>
            </a:pPr>
            <a:r>
              <a:rPr lang="sr-Cyrl-RS" altLang="en-US" sz="2600">
                <a:solidFill>
                  <a:srgbClr val="000073"/>
                </a:solidFill>
                <a:latin typeface="Garamond" panose="02020404030301010803" pitchFamily="18" charset="0"/>
              </a:rPr>
              <a:t>Велики део материјала који је укључен у ову презентацију је преузет из презентације коју је раније (у време када је он држао курс Објектно орјентисано програмирање) направио проф. др Душан Тошић.</a:t>
            </a:r>
          </a:p>
          <a:p>
            <a:pPr>
              <a:buClrTx/>
              <a:buFontTx/>
              <a:buNone/>
            </a:pPr>
            <a:endParaRPr lang="sr-Cyrl-RS" altLang="en-US" sz="2600">
              <a:solidFill>
                <a:srgbClr val="000073"/>
              </a:solidFill>
              <a:latin typeface="Garamond" panose="02020404030301010803" pitchFamily="18" charset="0"/>
            </a:endParaRPr>
          </a:p>
          <a:p>
            <a:pPr>
              <a:buClrTx/>
              <a:buFontTx/>
              <a:buNone/>
            </a:pPr>
            <a:r>
              <a:rPr lang="sr-Cyrl-RS" altLang="en-US" sz="2600">
                <a:solidFill>
                  <a:srgbClr val="000073"/>
                </a:solidFill>
                <a:latin typeface="Garamond" panose="02020404030301010803" pitchFamily="18" charset="0"/>
              </a:rPr>
              <a:t>Хвала проф. Тошићу што се сагласио са укључивањем тог материјала у садашњу презентацији, као и на помоћи коју ми је пружио током конципцирања и реализације курса. </a:t>
            </a:r>
            <a:endParaRPr lang="sr-Latn-CS" altLang="en-US" sz="2600">
              <a:solidFill>
                <a:srgbClr val="000073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4_Watermark">
  <a:themeElements>
    <a:clrScheme name="2_Watermar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4C4D6"/>
      </a:accent6>
      <a:hlink>
        <a:srgbClr val="6767FF"/>
      </a:hlink>
      <a:folHlink>
        <a:srgbClr val="9933FF"/>
      </a:folHlink>
    </a:clrScheme>
    <a:fontScheme name="2_Waterma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Watermar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D9D8E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C4C4D6"/>
        </a:accent6>
        <a:hlink>
          <a:srgbClr val="6767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Watermark 2">
        <a:dk1>
          <a:srgbClr val="000000"/>
        </a:dk1>
        <a:lt1>
          <a:srgbClr val="FFFFFF"/>
        </a:lt1>
        <a:dk2>
          <a:srgbClr val="666633"/>
        </a:dk2>
        <a:lt2>
          <a:srgbClr val="5F5F5F"/>
        </a:lt2>
        <a:accent1>
          <a:srgbClr val="FFCC00"/>
        </a:accent1>
        <a:accent2>
          <a:srgbClr val="EFF0B2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D9D9A1"/>
        </a:accent6>
        <a:hlink>
          <a:srgbClr val="8080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Watermark 3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9BB0CB"/>
        </a:accent1>
        <a:accent2>
          <a:srgbClr val="D1E0CE"/>
        </a:accent2>
        <a:accent3>
          <a:srgbClr val="FFFFFF"/>
        </a:accent3>
        <a:accent4>
          <a:srgbClr val="000000"/>
        </a:accent4>
        <a:accent5>
          <a:srgbClr val="CBD4E2"/>
        </a:accent5>
        <a:accent6>
          <a:srgbClr val="BDCBBA"/>
        </a:accent6>
        <a:hlink>
          <a:srgbClr val="8EA642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Watermark 4">
        <a:dk1>
          <a:srgbClr val="333300"/>
        </a:dk1>
        <a:lt1>
          <a:srgbClr val="FFFFCC"/>
        </a:lt1>
        <a:dk2>
          <a:srgbClr val="336600"/>
        </a:dk2>
        <a:lt2>
          <a:srgbClr val="FFFFCC"/>
        </a:lt2>
        <a:accent1>
          <a:srgbClr val="99CC00"/>
        </a:accent1>
        <a:accent2>
          <a:srgbClr val="669900"/>
        </a:accent2>
        <a:accent3>
          <a:srgbClr val="ADB8AA"/>
        </a:accent3>
        <a:accent4>
          <a:srgbClr val="DADAAE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Watermark 5">
        <a:dk1>
          <a:srgbClr val="424458"/>
        </a:dk1>
        <a:lt1>
          <a:srgbClr val="FFFFFF"/>
        </a:lt1>
        <a:dk2>
          <a:srgbClr val="004A48"/>
        </a:dk2>
        <a:lt2>
          <a:srgbClr val="FFFFFF"/>
        </a:lt2>
        <a:accent1>
          <a:srgbClr val="83B200"/>
        </a:accent1>
        <a:accent2>
          <a:srgbClr val="006260"/>
        </a:accent2>
        <a:accent3>
          <a:srgbClr val="AAB1B1"/>
        </a:accent3>
        <a:accent4>
          <a:srgbClr val="DADADA"/>
        </a:accent4>
        <a:accent5>
          <a:srgbClr val="C1D5AA"/>
        </a:accent5>
        <a:accent6>
          <a:srgbClr val="005856"/>
        </a:accent6>
        <a:hlink>
          <a:srgbClr val="6666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Watermark 6">
        <a:dk1>
          <a:srgbClr val="000000"/>
        </a:dk1>
        <a:lt1>
          <a:srgbClr val="FFFFFF"/>
        </a:lt1>
        <a:dk2>
          <a:srgbClr val="1C2046"/>
        </a:dk2>
        <a:lt2>
          <a:srgbClr val="FFFFFF"/>
        </a:lt2>
        <a:accent1>
          <a:srgbClr val="00CCFF"/>
        </a:accent1>
        <a:accent2>
          <a:srgbClr val="2D226E"/>
        </a:accent2>
        <a:accent3>
          <a:srgbClr val="ABABB0"/>
        </a:accent3>
        <a:accent4>
          <a:srgbClr val="DADADA"/>
        </a:accent4>
        <a:accent5>
          <a:srgbClr val="AAE2FF"/>
        </a:accent5>
        <a:accent6>
          <a:srgbClr val="281E63"/>
        </a:accent6>
        <a:hlink>
          <a:srgbClr val="666699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Watermark 7">
        <a:dk1>
          <a:srgbClr val="424458"/>
        </a:dk1>
        <a:lt1>
          <a:srgbClr val="FFFFFF"/>
        </a:lt1>
        <a:dk2>
          <a:srgbClr val="000066"/>
        </a:dk2>
        <a:lt2>
          <a:srgbClr val="FFFFFF"/>
        </a:lt2>
        <a:accent1>
          <a:srgbClr val="6666FF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B8B8FF"/>
        </a:accent5>
        <a:accent6>
          <a:srgbClr val="2D2D8A"/>
        </a:accent6>
        <a:hlink>
          <a:srgbClr val="FF99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Watermark 8">
        <a:dk1>
          <a:srgbClr val="1C1C1C"/>
        </a:dk1>
        <a:lt1>
          <a:srgbClr val="FFFFCC"/>
        </a:lt1>
        <a:dk2>
          <a:srgbClr val="390B20"/>
        </a:dk2>
        <a:lt2>
          <a:srgbClr val="FFFFCC"/>
        </a:lt2>
        <a:accent1>
          <a:srgbClr val="FF916F"/>
        </a:accent1>
        <a:accent2>
          <a:srgbClr val="561450"/>
        </a:accent2>
        <a:accent3>
          <a:srgbClr val="AEAAAB"/>
        </a:accent3>
        <a:accent4>
          <a:srgbClr val="DADAAE"/>
        </a:accent4>
        <a:accent5>
          <a:srgbClr val="FFC7BB"/>
        </a:accent5>
        <a:accent6>
          <a:srgbClr val="4D1148"/>
        </a:accent6>
        <a:hlink>
          <a:srgbClr val="637D95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Watermark 9">
        <a:dk1>
          <a:srgbClr val="4C0000"/>
        </a:dk1>
        <a:lt1>
          <a:srgbClr val="FFFFFF"/>
        </a:lt1>
        <a:dk2>
          <a:srgbClr val="722104"/>
        </a:dk2>
        <a:lt2>
          <a:srgbClr val="FFFFFF"/>
        </a:lt2>
        <a:accent1>
          <a:srgbClr val="CC6600"/>
        </a:accent1>
        <a:accent2>
          <a:srgbClr val="8A2E00"/>
        </a:accent2>
        <a:accent3>
          <a:srgbClr val="BCABAA"/>
        </a:accent3>
        <a:accent4>
          <a:srgbClr val="DADADA"/>
        </a:accent4>
        <a:accent5>
          <a:srgbClr val="E2B8AA"/>
        </a:accent5>
        <a:accent6>
          <a:srgbClr val="7D29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1782</TotalTime>
  <Words>2477</Words>
  <Application>Microsoft Office PowerPoint</Application>
  <PresentationFormat>On-screen Show (4:3)</PresentationFormat>
  <Paragraphs>442</Paragraphs>
  <Slides>56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4" baseType="lpstr">
      <vt:lpstr>Garamond</vt:lpstr>
      <vt:lpstr>Arial</vt:lpstr>
      <vt:lpstr>Monotype Sorts</vt:lpstr>
      <vt:lpstr>Times New Roman</vt:lpstr>
      <vt:lpstr>YUTms</vt:lpstr>
      <vt:lpstr>Calibri</vt:lpstr>
      <vt:lpstr>Wingdings</vt:lpstr>
      <vt:lpstr>4_Watermark</vt:lpstr>
      <vt:lpstr>Објектно орјентисано програмирање</vt:lpstr>
      <vt:lpstr>Карактеристике програмског језика Јава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Дизајн програмског језика Јава </vt:lpstr>
      <vt:lpstr>Увод</vt:lpstr>
      <vt:lpstr>Особине језика Јава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Јава виртуелна машина</vt:lpstr>
      <vt:lpstr>Јава виртуелна машина (2)</vt:lpstr>
      <vt:lpstr>Јава виртуелна машина (3)</vt:lpstr>
      <vt:lpstr>Јава виртуелна машина (3)</vt:lpstr>
      <vt:lpstr>Јава виртуелна машина (4)</vt:lpstr>
      <vt:lpstr>Меморија Јава виртуелне машине</vt:lpstr>
      <vt:lpstr>Простор и скупљач отпадака</vt:lpstr>
      <vt:lpstr>Алати за Јава развој (JDK)</vt:lpstr>
      <vt:lpstr>Java API</vt:lpstr>
      <vt:lpstr>Java API (2)</vt:lpstr>
      <vt:lpstr>Java Core API</vt:lpstr>
      <vt:lpstr>Java Core API (2)</vt:lpstr>
      <vt:lpstr>Java Core API (3)</vt:lpstr>
      <vt:lpstr>Захвалница</vt:lpstr>
    </vt:vector>
  </TitlesOfParts>
  <Company>Matf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Podela ra~unarskih sredtava</dc:title>
  <dc:subject>OOP</dc:subject>
  <dc:creator>Vladimir Filipovic;Dusan Tosic</dc:creator>
  <cp:lastModifiedBy>aleksandar.kartelj aleksandar.kartelj</cp:lastModifiedBy>
  <cp:revision>217</cp:revision>
  <dcterms:created xsi:type="dcterms:W3CDTF">2003-10-14T01:33:05Z</dcterms:created>
  <dcterms:modified xsi:type="dcterms:W3CDTF">2019-02-14T12:42:41Z</dcterms:modified>
</cp:coreProperties>
</file>