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33" r:id="rId1"/>
  </p:sldMasterIdLst>
  <p:notesMasterIdLst>
    <p:notesMasterId r:id="rId28"/>
  </p:notesMasterIdLst>
  <p:sldIdLst>
    <p:sldId id="319" r:id="rId2"/>
    <p:sldId id="365" r:id="rId3"/>
    <p:sldId id="359" r:id="rId4"/>
    <p:sldId id="356" r:id="rId5"/>
    <p:sldId id="388" r:id="rId6"/>
    <p:sldId id="357" r:id="rId7"/>
    <p:sldId id="389" r:id="rId8"/>
    <p:sldId id="390" r:id="rId9"/>
    <p:sldId id="391" r:id="rId10"/>
    <p:sldId id="392" r:id="rId11"/>
    <p:sldId id="384" r:id="rId12"/>
    <p:sldId id="360" r:id="rId13"/>
    <p:sldId id="382" r:id="rId14"/>
    <p:sldId id="383" r:id="rId15"/>
    <p:sldId id="396" r:id="rId16"/>
    <p:sldId id="397" r:id="rId17"/>
    <p:sldId id="398" r:id="rId18"/>
    <p:sldId id="399" r:id="rId19"/>
    <p:sldId id="400" r:id="rId20"/>
    <p:sldId id="408" r:id="rId21"/>
    <p:sldId id="401" r:id="rId22"/>
    <p:sldId id="402" r:id="rId23"/>
    <p:sldId id="403" r:id="rId24"/>
    <p:sldId id="404" r:id="rId25"/>
    <p:sldId id="405" r:id="rId26"/>
    <p:sldId id="381" r:id="rId27"/>
  </p:sldIdLst>
  <p:sldSz cx="9144000" cy="6858000" type="screen4x3"/>
  <p:notesSz cx="6858000" cy="9144000"/>
  <p:embeddedFontLst>
    <p:embeddedFont>
      <p:font typeface="Garamond" panose="02020404030301010803" pitchFamily="18" charset="0"/>
      <p:regular r:id="rId29"/>
      <p:bold r:id="rId30"/>
      <p:italic r:id="rId31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CC0099"/>
    <a:srgbClr val="008000"/>
    <a:srgbClr val="FF3300"/>
    <a:srgbClr val="006600"/>
    <a:srgbClr val="009900"/>
    <a:srgbClr val="FF006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6" autoAdjust="0"/>
    <p:restoredTop sz="94610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596D9FD9-D3E5-46D6-984E-5766ACE8B8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AA1DACA3-1A0B-4771-BF9A-54D662A0084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2F024963-1810-4D9C-8E8A-9FCB265143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CF89B000-75CB-4629-BDD4-55AE0BAD3EF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36A62063-8ECF-4141-9677-36D7C7D4B47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FDF8C79E-E420-46C5-83DA-52443F9B96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4B8FE6-8AC5-4728-ACBE-2BCE7FDDE9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>
            <a:extLst>
              <a:ext uri="{FF2B5EF4-FFF2-40B4-BE49-F238E27FC236}">
                <a16:creationId xmlns:a16="http://schemas.microsoft.com/office/drawing/2014/main" id="{10237F13-1D3D-4714-A549-E79880F10E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F07EC9-32FF-4DE1-AC89-BF0E588A6EBD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63D33FAF-FBD1-408A-9FC9-DC184EE789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5">
            <a:extLst>
              <a:ext uri="{FF2B5EF4-FFF2-40B4-BE49-F238E27FC236}">
                <a16:creationId xmlns:a16="http://schemas.microsoft.com/office/drawing/2014/main" id="{89522FEB-5667-475D-A2A1-EA4A391B5A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39F0E4-D101-4C67-A5CC-27EB87DE76CF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B26752C4-A190-4EDC-A355-F8F73D0D5F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5">
            <a:extLst>
              <a:ext uri="{FF2B5EF4-FFF2-40B4-BE49-F238E27FC236}">
                <a16:creationId xmlns:a16="http://schemas.microsoft.com/office/drawing/2014/main" id="{BDEC488C-1836-4659-A760-D2D2E877AA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2E6EE42-A518-464B-9B73-606EBDE7963F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A5A7923A-99D2-4350-9E6F-D622740A4F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5">
            <a:extLst>
              <a:ext uri="{FF2B5EF4-FFF2-40B4-BE49-F238E27FC236}">
                <a16:creationId xmlns:a16="http://schemas.microsoft.com/office/drawing/2014/main" id="{7857EBF0-F8EA-4757-9747-3DDD73C9FB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3EF97FE-415B-432E-AC2F-D4BD476AE8B6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3D87A89D-63D7-4253-BBF7-C19503E9F4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649A79E7-AC5A-46E0-97BD-26A3FB5BEB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>
            <a:extLst>
              <a:ext uri="{FF2B5EF4-FFF2-40B4-BE49-F238E27FC236}">
                <a16:creationId xmlns:a16="http://schemas.microsoft.com/office/drawing/2014/main" id="{1E7587E4-10C5-4197-A959-4D2D471904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5531A8-77D9-47AC-B671-580E6B4E1349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EC8F6BB4-BB54-4E34-966F-4DDB2D0EBB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>
            <a:extLst>
              <a:ext uri="{FF2B5EF4-FFF2-40B4-BE49-F238E27FC236}">
                <a16:creationId xmlns:a16="http://schemas.microsoft.com/office/drawing/2014/main" id="{CA2899F6-C95F-40D3-887A-E4B6B9ED1B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9FEFFA-93CA-44A2-82C3-069EAB810D02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23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E710F3C3-F032-464D-A6E8-DA187A9A16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מציין מיקום של תמונת שקופית 1">
            <a:extLst>
              <a:ext uri="{FF2B5EF4-FFF2-40B4-BE49-F238E27FC236}">
                <a16:creationId xmlns:a16="http://schemas.microsoft.com/office/drawing/2014/main" id="{DE4B56EB-ABD5-4602-B30D-6F58BD569F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מציין מיקום של הערות 2">
            <a:extLst>
              <a:ext uri="{FF2B5EF4-FFF2-40B4-BE49-F238E27FC236}">
                <a16:creationId xmlns:a16="http://schemas.microsoft.com/office/drawing/2014/main" id="{F57D0CEE-2A1C-4B8C-A51C-6FAF3E708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en-US"/>
          </a:p>
        </p:txBody>
      </p:sp>
      <p:sp>
        <p:nvSpPr>
          <p:cNvPr id="70660" name="מציין מיקום של מספר שקופית 3">
            <a:extLst>
              <a:ext uri="{FF2B5EF4-FFF2-40B4-BE49-F238E27FC236}">
                <a16:creationId xmlns:a16="http://schemas.microsoft.com/office/drawing/2014/main" id="{3F63214D-B3D6-47DD-9DEF-5903157BA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6EFC902-5D64-452E-8EE3-56F158AB3556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24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>
            <a:extLst>
              <a:ext uri="{FF2B5EF4-FFF2-40B4-BE49-F238E27FC236}">
                <a16:creationId xmlns:a16="http://schemas.microsoft.com/office/drawing/2014/main" id="{68CA14D0-F768-4877-8FDD-8D0EE8787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B3FEFA-EEBB-4381-81E6-0FAC72ECE80B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25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571D731B-4AE5-4401-9CC0-E615C5E57B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61DACE70-B584-4DEF-94C0-2DC29C2428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מציין מיקום של תמונת שקופית 1">
            <a:extLst>
              <a:ext uri="{FF2B5EF4-FFF2-40B4-BE49-F238E27FC236}">
                <a16:creationId xmlns:a16="http://schemas.microsoft.com/office/drawing/2014/main" id="{3A166D66-D2C1-4255-AACE-BF45530B7B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מציין מיקום של הערות 2">
            <a:extLst>
              <a:ext uri="{FF2B5EF4-FFF2-40B4-BE49-F238E27FC236}">
                <a16:creationId xmlns:a16="http://schemas.microsoft.com/office/drawing/2014/main" id="{211807A3-A2AE-460D-A7EA-C98F55E00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en-US"/>
          </a:p>
        </p:txBody>
      </p:sp>
      <p:sp>
        <p:nvSpPr>
          <p:cNvPr id="57348" name="מציין מיקום של מספר שקופית 3">
            <a:extLst>
              <a:ext uri="{FF2B5EF4-FFF2-40B4-BE49-F238E27FC236}">
                <a16:creationId xmlns:a16="http://schemas.microsoft.com/office/drawing/2014/main" id="{033ACA79-4D50-485C-90F7-3CACFBF0EA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B80E64-D86B-42FC-AB13-649813D42EFD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מציין מיקום של תמונת שקופית 1">
            <a:extLst>
              <a:ext uri="{FF2B5EF4-FFF2-40B4-BE49-F238E27FC236}">
                <a16:creationId xmlns:a16="http://schemas.microsoft.com/office/drawing/2014/main" id="{6A3B6B82-F011-4F30-91FA-07CF354D77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מציין מיקום של הערות 2">
            <a:extLst>
              <a:ext uri="{FF2B5EF4-FFF2-40B4-BE49-F238E27FC236}">
                <a16:creationId xmlns:a16="http://schemas.microsoft.com/office/drawing/2014/main" id="{69828A83-CF7F-471E-A243-5AABF74FF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en-US"/>
          </a:p>
        </p:txBody>
      </p:sp>
      <p:sp>
        <p:nvSpPr>
          <p:cNvPr id="58372" name="מציין מיקום של מספר שקופית 3">
            <a:extLst>
              <a:ext uri="{FF2B5EF4-FFF2-40B4-BE49-F238E27FC236}">
                <a16:creationId xmlns:a16="http://schemas.microsoft.com/office/drawing/2014/main" id="{BADEBEAC-8FD7-4FC7-AF3B-3DE40AAD4A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5825846-EF2D-416C-9B43-883B95DBBAB7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5">
            <a:extLst>
              <a:ext uri="{FF2B5EF4-FFF2-40B4-BE49-F238E27FC236}">
                <a16:creationId xmlns:a16="http://schemas.microsoft.com/office/drawing/2014/main" id="{2500807F-00DD-438E-91EE-7B15A9DC1D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4D97F6-70D7-41DB-A4E2-C9F61EFB7C03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4123D92E-7D8A-4D81-883F-B6DDEBA15A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>
            <a:extLst>
              <a:ext uri="{FF2B5EF4-FFF2-40B4-BE49-F238E27FC236}">
                <a16:creationId xmlns:a16="http://schemas.microsoft.com/office/drawing/2014/main" id="{FC8DE3AF-3764-42F4-B189-C37E851B47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9082205-AD02-47BB-AE5C-1E22B830FC06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F82BB2EA-33BF-4766-A081-1ABD0B22F9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מציין מיקום של תמונת שקופית 1">
            <a:extLst>
              <a:ext uri="{FF2B5EF4-FFF2-40B4-BE49-F238E27FC236}">
                <a16:creationId xmlns:a16="http://schemas.microsoft.com/office/drawing/2014/main" id="{9B9F07EB-2C96-4EA1-949E-4A19B318A8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מציין מיקום של הערות 2">
            <a:extLst>
              <a:ext uri="{FF2B5EF4-FFF2-40B4-BE49-F238E27FC236}">
                <a16:creationId xmlns:a16="http://schemas.microsoft.com/office/drawing/2014/main" id="{0AC16F19-B1B9-4AC4-A5CF-95B5CB3BB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en-US"/>
          </a:p>
        </p:txBody>
      </p:sp>
      <p:sp>
        <p:nvSpPr>
          <p:cNvPr id="61444" name="מציין מיקום של מספר שקופית 3">
            <a:extLst>
              <a:ext uri="{FF2B5EF4-FFF2-40B4-BE49-F238E27FC236}">
                <a16:creationId xmlns:a16="http://schemas.microsoft.com/office/drawing/2014/main" id="{78CBE203-FC73-464A-944A-1C2D054D69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B994AEC-CFD1-47C0-B8CD-EAF127470ED9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מציין מיקום של תמונת שקופית 1">
            <a:extLst>
              <a:ext uri="{FF2B5EF4-FFF2-40B4-BE49-F238E27FC236}">
                <a16:creationId xmlns:a16="http://schemas.microsoft.com/office/drawing/2014/main" id="{7C2013D8-C6F9-4F54-A5EE-D1ED4556BE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מציין מיקום של הערות 2">
            <a:extLst>
              <a:ext uri="{FF2B5EF4-FFF2-40B4-BE49-F238E27FC236}">
                <a16:creationId xmlns:a16="http://schemas.microsoft.com/office/drawing/2014/main" id="{8730BF7A-9324-489A-9EDD-EF32C0018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en-US"/>
          </a:p>
        </p:txBody>
      </p:sp>
      <p:sp>
        <p:nvSpPr>
          <p:cNvPr id="62468" name="מציין מיקום של מספר שקופית 3">
            <a:extLst>
              <a:ext uri="{FF2B5EF4-FFF2-40B4-BE49-F238E27FC236}">
                <a16:creationId xmlns:a16="http://schemas.microsoft.com/office/drawing/2014/main" id="{E2B43AEE-0871-408D-AE7B-7848FE42AB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AC8C15-3EBF-45EA-BDD9-293A06061CD8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>
            <a:extLst>
              <a:ext uri="{FF2B5EF4-FFF2-40B4-BE49-F238E27FC236}">
                <a16:creationId xmlns:a16="http://schemas.microsoft.com/office/drawing/2014/main" id="{B14ED2A5-5B53-48D3-BB23-10989BE3F8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BCEC2E1-4DF3-4F38-9110-9502A78A80DC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7D4AA8D3-1527-4841-AAD6-3A10388E4F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>
            <a:extLst>
              <a:ext uri="{FF2B5EF4-FFF2-40B4-BE49-F238E27FC236}">
                <a16:creationId xmlns:a16="http://schemas.microsoft.com/office/drawing/2014/main" id="{8D958BAB-F58C-491B-98E9-D0CEA98FD3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85800" indent="-263525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5410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76375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98650" indent="-209550" defTabSz="731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558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130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702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27450" indent="-209550" defTabSz="731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F78AD85-25D3-477E-BFB1-AA3FE825F324}" type="slidenum">
              <a:rPr lang="en-US" altLang="en-US" sz="900">
                <a:cs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E8AD7A38-DC55-46EB-A776-7D124ADD4E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696913"/>
            <a:ext cx="4252912" cy="31892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l_fak">
            <a:extLst>
              <a:ext uri="{FF2B5EF4-FFF2-40B4-BE49-F238E27FC236}">
                <a16:creationId xmlns:a16="http://schemas.microsoft.com/office/drawing/2014/main" id="{57370DD5-018F-4619-9899-7A4367C186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0" t="4137" r="8333" b="12408"/>
          <a:stretch>
            <a:fillRect/>
          </a:stretch>
        </p:blipFill>
        <p:spPr bwMode="auto">
          <a:xfrm>
            <a:off x="395288" y="3357563"/>
            <a:ext cx="2881312" cy="198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1219200"/>
            <a:ext cx="8062912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sr-Latn-CS"/>
              <a:t>Click to edit Master title style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348038" y="3505200"/>
            <a:ext cx="5110162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sr-Latn-CS"/>
              <a:t>Click to edit Master subtitle style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8FB7F13-42E9-425F-ABDE-A31A41571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 defTabSz="914400">
              <a:buClrTx/>
              <a:buSzTx/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A2F0D48-DE7E-4BF2-9990-60739DC08D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defTabSz="914400">
              <a:buClrTx/>
              <a:buSzTx/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9BD176F-0D95-4FA2-95EF-0A01B6244B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57200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00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fld id="{843A37C7-77F0-42F2-B1F7-0758970AB61D}" type="slidenum">
              <a:rPr lang="sr-Latn-CS" altLang="en-US"/>
              <a:pPr/>
              <a:t>‹#›</a:t>
            </a:fld>
            <a:endParaRPr lang="sr-Latn-CS" altLang="en-US"/>
          </a:p>
        </p:txBody>
      </p:sp>
    </p:spTree>
    <p:extLst>
      <p:ext uri="{BB962C8B-B14F-4D97-AF65-F5344CB8AC3E}">
        <p14:creationId xmlns:p14="http://schemas.microsoft.com/office/powerpoint/2010/main" val="388136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587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340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313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233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401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834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150" y="549275"/>
            <a:ext cx="6851650" cy="8683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9566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B110E4-34F5-4546-96E8-5F86D66AA4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altLang="en-US"/>
              <a:t>Click to edit Master text styles</a:t>
            </a:r>
          </a:p>
          <a:p>
            <a:pPr lvl="1"/>
            <a:r>
              <a:rPr lang="sr-Latn-CS" altLang="en-US"/>
              <a:t>Second level</a:t>
            </a:r>
          </a:p>
          <a:p>
            <a:pPr lvl="2"/>
            <a:r>
              <a:rPr lang="sr-Latn-CS" altLang="en-US"/>
              <a:t>Third level</a:t>
            </a:r>
          </a:p>
          <a:p>
            <a:pPr lvl="3"/>
            <a:r>
              <a:rPr lang="sr-Latn-CS" altLang="en-US"/>
              <a:t>Fourth level</a:t>
            </a:r>
          </a:p>
          <a:p>
            <a:pPr lvl="4"/>
            <a:r>
              <a:rPr lang="sr-Latn-CS" altLang="en-US"/>
              <a:t>Fifth level</a:t>
            </a:r>
          </a:p>
        </p:txBody>
      </p:sp>
      <p:sp>
        <p:nvSpPr>
          <p:cNvPr id="1027" name="Rectangle 5">
            <a:extLst>
              <a:ext uri="{FF2B5EF4-FFF2-40B4-BE49-F238E27FC236}">
                <a16:creationId xmlns:a16="http://schemas.microsoft.com/office/drawing/2014/main" id="{00065FEB-389C-472F-BEB9-01CE2A75D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549275"/>
            <a:ext cx="685165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altLang="en-US"/>
              <a:t>Click to edit Master title style</a:t>
            </a:r>
          </a:p>
        </p:txBody>
      </p:sp>
      <p:sp>
        <p:nvSpPr>
          <p:cNvPr id="1029" name="Text Box 6">
            <a:extLst>
              <a:ext uri="{FF2B5EF4-FFF2-40B4-BE49-F238E27FC236}">
                <a16:creationId xmlns:a16="http://schemas.microsoft.com/office/drawing/2014/main" id="{5584260A-86E1-4EE2-BAD0-8EFBA28A9FF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93125" y="274638"/>
            <a:ext cx="46037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800">
                <a:solidFill>
                  <a:srgbClr val="6767FF"/>
                </a:solidFill>
                <a:cs typeface="Arial" panose="020B0604020202020204" pitchFamily="34" charset="0"/>
              </a:rPr>
              <a:t> </a:t>
            </a:r>
            <a:fld id="{E5C73943-4334-441A-9203-0FE6283B6808}" type="slidenum">
              <a:rPr lang="en-US" altLang="en-US" sz="800">
                <a:solidFill>
                  <a:srgbClr val="6767FF"/>
                </a:solidFill>
                <a:cs typeface="Arial" panose="020B0604020202020204" pitchFamily="34" charset="0"/>
              </a:rPr>
              <a:pPr algn="ctr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‹#›</a:t>
            </a:fld>
            <a:r>
              <a:rPr lang="en-US" altLang="en-US" sz="800">
                <a:solidFill>
                  <a:srgbClr val="6767FF"/>
                </a:solidFill>
                <a:cs typeface="Arial" panose="020B0604020202020204" pitchFamily="34" charset="0"/>
              </a:rPr>
              <a:t>/</a:t>
            </a:r>
            <a:r>
              <a:rPr lang="sr-Cyrl-RS" altLang="en-US" sz="800">
                <a:solidFill>
                  <a:srgbClr val="6767FF"/>
                </a:solidFill>
                <a:cs typeface="Arial" panose="020B0604020202020204" pitchFamily="34" charset="0"/>
              </a:rPr>
              <a:t>51</a:t>
            </a:r>
            <a:endParaRPr lang="en-US" altLang="en-US" sz="800">
              <a:solidFill>
                <a:srgbClr val="6767FF"/>
              </a:solidFill>
              <a:cs typeface="Arial" panose="020B0604020202020204" pitchFamily="34" charset="0"/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F3F14544-2249-4767-A970-8BC41CC32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333375"/>
            <a:ext cx="230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sr-Latn-CS" altLang="en-US" sz="800">
                <a:solidFill>
                  <a:srgbClr val="FFFFFF"/>
                </a:solidFill>
                <a:cs typeface="Arial" charset="0"/>
              </a:rPr>
              <a:t>vladaf@matf.bg.ac.</a:t>
            </a:r>
            <a:r>
              <a:rPr lang="en-US" altLang="en-US" sz="800">
                <a:solidFill>
                  <a:srgbClr val="FFFFFF"/>
                </a:solidFill>
                <a:cs typeface="Arial" charset="0"/>
              </a:rPr>
              <a:t>rs</a:t>
            </a:r>
            <a:endParaRPr lang="sr-Latn-CS" altLang="en-US" sz="80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30" name="Picture 8" descr="znakmalin">
            <a:extLst>
              <a:ext uri="{FF2B5EF4-FFF2-40B4-BE49-F238E27FC236}">
                <a16:creationId xmlns:a16="http://schemas.microsoft.com/office/drawing/2014/main" id="{781C4733-62EE-4AB3-AC2E-F0535B2E19B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476250"/>
            <a:ext cx="842963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7">
            <a:extLst>
              <a:ext uri="{FF2B5EF4-FFF2-40B4-BE49-F238E27FC236}">
                <a16:creationId xmlns:a16="http://schemas.microsoft.com/office/drawing/2014/main" id="{035A8430-F480-4FAD-8DC0-31AF951C0D4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0" y="304800"/>
            <a:ext cx="230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sr-Latn-CS" altLang="en-US" sz="800">
                <a:solidFill>
                  <a:srgbClr val="000000"/>
                </a:solidFill>
                <a:cs typeface="Arial" charset="0"/>
              </a:rPr>
              <a:t>vladaf@matf.bg.ac.</a:t>
            </a:r>
            <a:r>
              <a:rPr lang="en-US" altLang="en-US" sz="800">
                <a:solidFill>
                  <a:srgbClr val="000000"/>
                </a:solidFill>
                <a:cs typeface="Arial" charset="0"/>
              </a:rPr>
              <a:t>rs</a:t>
            </a:r>
            <a:endParaRPr lang="sr-Latn-CS" altLang="en-US" sz="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3" name="TextBox 1">
            <a:extLst>
              <a:ext uri="{FF2B5EF4-FFF2-40B4-BE49-F238E27FC236}">
                <a16:creationId xmlns:a16="http://schemas.microsoft.com/office/drawing/2014/main" id="{537DFE02-78A5-4FDF-A4D3-5EFCC774EA5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2900" y="260350"/>
            <a:ext cx="12969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sr-Cyrl-RS" sz="800"/>
              <a:t>Математички факултет</a:t>
            </a:r>
            <a:endParaRPr lang="en-US" sz="800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BABA1605-941C-4E16-9689-CDA4D0C6C30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59113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defTabSz="914400" rtl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itchFamily="16" charset="0"/>
              <a:buNone/>
              <a:defRPr sz="1000" kern="1200">
                <a:solidFill>
                  <a:srgbClr val="6767FF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sr-Cyrl-RS"/>
              <a:t>Објектно орјентисано програмирање</a:t>
            </a:r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C11DA76-526C-4FAF-BFCD-7194DC0665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3700" y="1628775"/>
            <a:ext cx="8062913" cy="1144588"/>
          </a:xfrm>
        </p:spPr>
        <p:txBody>
          <a:bodyPr/>
          <a:lstStyle/>
          <a:p>
            <a:pPr eaLnBrk="1" hangingPunct="1"/>
            <a:r>
              <a:rPr lang="sr-Cyrl-RS" altLang="en-US" sz="5400">
                <a:solidFill>
                  <a:srgbClr val="3366FF"/>
                </a:solidFill>
              </a:rPr>
              <a:t>Објектно орјентисано програмирање</a:t>
            </a:r>
            <a:endParaRPr lang="sr-Latn-CS" altLang="en-US" sz="5400">
              <a:solidFill>
                <a:srgbClr val="3366FF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B44E425-B9CD-4B41-8F14-F77435FAF3F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7813" y="4365625"/>
            <a:ext cx="6400800" cy="1752600"/>
          </a:xfrm>
        </p:spPr>
        <p:txBody>
          <a:bodyPr/>
          <a:lstStyle/>
          <a:p>
            <a:pPr eaLnBrk="1" hangingPunct="1"/>
            <a:r>
              <a:rPr lang="sr-Cyrl-RS" altLang="en-US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 Филиповић</a:t>
            </a:r>
            <a:endParaRPr lang="en-US" altLang="en-US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en-US" sz="2400"/>
              <a:t>vladaf@matf.bg.ac.</a:t>
            </a:r>
            <a:r>
              <a:rPr lang="en-US" altLang="en-US" sz="2400"/>
              <a:t>rs</a:t>
            </a:r>
            <a:endParaRPr lang="sr-Latn-CS" altLang="en-US" sz="240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03B4F428-1A5F-4756-9759-10BFD7E6D4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0363" y="1524000"/>
            <a:ext cx="8326437" cy="5334000"/>
          </a:xfrm>
        </p:spPr>
        <p:txBody>
          <a:bodyPr/>
          <a:lstStyle/>
          <a:p>
            <a:pPr>
              <a:lnSpc>
                <a:spcPct val="80000"/>
              </a:lnSpc>
              <a:buFont typeface="ZapfDingbats BT"/>
              <a:buNone/>
            </a:pPr>
            <a:r>
              <a:rPr lang="sr-Cyrl-RS" altLang="en-US" sz="2400">
                <a:latin typeface="Garamond" panose="02020404030301010803" pitchFamily="18" charset="0"/>
              </a:rPr>
              <a:t>Позивом претходно дефинисаног метода, тј извршењем кода</a:t>
            </a:r>
            <a:r>
              <a:rPr lang="en-US" altLang="en-US" sz="2400">
                <a:latin typeface="Garamond" panose="02020404030301010803" pitchFamily="18" charset="0"/>
              </a:rPr>
              <a:t>: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	</a:t>
            </a:r>
            <a:r>
              <a:rPr lang="en-US" altLang="en-US" sz="1800">
                <a:cs typeface="Courier New" panose="02070309020205020404" pitchFamily="49" charset="0"/>
              </a:rPr>
              <a:t>Polygon p = new Polygon();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	showMethods(p);</a:t>
            </a:r>
            <a:endParaRPr lang="sr-Cyrl-RS" altLang="en-US" sz="1800"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sr-Cyrl-RS" altLang="en-US" sz="2400">
                <a:latin typeface="Garamond" panose="02020404030301010803" pitchFamily="18" charset="0"/>
                <a:cs typeface="Courier New" panose="02070309020205020404" pitchFamily="49" charset="0"/>
              </a:rPr>
              <a:t>Добија се излаз следећег облика: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Name: equals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   Return Type: boolean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   Parameter Types: java.lang.Object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Name: getClass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   Return Type: java.lang.Class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   Parameter Types: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Name: intersects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   Return Type: boolean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/>
              <a:t>   Parameter Types: double double double double  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endParaRPr lang="en-US" altLang="en-US" sz="240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ZapfDingbats BT"/>
              <a:buNone/>
            </a:pP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/>
              <a:t>.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620779-310D-4682-8E7C-F95D62E8073E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типа (7)</a:t>
            </a:r>
            <a:endParaRPr lang="sr-Latn-R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4D5A3B9F-8ABD-491F-A640-A73303801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4629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sr-Cyrl-RS" altLang="en-US" sz="2400">
                <a:latin typeface="Garamond" panose="02020404030301010803" pitchFamily="18" charset="0"/>
              </a:rPr>
              <a:t>Хијерархија класа и интерфејса које се односе на типове.</a:t>
            </a:r>
            <a:br>
              <a:rPr lang="sr-Cyrl-RS" altLang="en-US" sz="2400">
                <a:latin typeface="Garamond" panose="02020404030301010803" pitchFamily="18" charset="0"/>
              </a:rPr>
            </a:br>
            <a:r>
              <a:rPr lang="en-US" altLang="en-US" sz="1800"/>
              <a:t>	</a:t>
            </a:r>
            <a:endParaRPr lang="sr-Latn-CS" altLang="en-US" sz="18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13522B-030B-486A-AF72-72CB8AA86032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Класе за рефлексију</a:t>
            </a:r>
            <a:endParaRPr lang="en-US" sz="3600" kern="0" dirty="0">
              <a:solidFill>
                <a:srgbClr val="0070C0"/>
              </a:solidFill>
            </a:endParaRPr>
          </a:p>
        </p:txBody>
      </p:sp>
      <p:pic>
        <p:nvPicPr>
          <p:cNvPr id="14340" name="Picture 2">
            <a:extLst>
              <a:ext uri="{FF2B5EF4-FFF2-40B4-BE49-F238E27FC236}">
                <a16:creationId xmlns:a16="http://schemas.microsoft.com/office/drawing/2014/main" id="{B89DF141-2EDC-4E7A-B951-3567AB23C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2286000"/>
            <a:ext cx="8782050" cy="300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AC28E188-B7AB-4B72-9388-61BA27F8D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495425"/>
            <a:ext cx="88677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US" sz="1800" b="1" dirty="0" err="1">
                <a:latin typeface="+mn-lt"/>
              </a:rPr>
              <a:t>java.lang.Class</a:t>
            </a:r>
            <a:r>
              <a:rPr lang="en-US" sz="1800" b="1" dirty="0">
                <a:latin typeface="+mn-lt"/>
              </a:rPr>
              <a:t>  </a:t>
            </a:r>
            <a:endParaRPr lang="sr-Cyrl-RS" sz="1800" b="1" dirty="0">
              <a:latin typeface="+mn-lt"/>
            </a:endParaRPr>
          </a:p>
          <a:p>
            <a:pPr>
              <a:spcBef>
                <a:spcPts val="0"/>
              </a:spcBef>
              <a:defRPr/>
            </a:pPr>
            <a:r>
              <a:rPr lang="sr-Cyrl-RS" sz="1800" dirty="0">
                <a:latin typeface="+mn-lt"/>
              </a:rPr>
              <a:t>Примерци</a:t>
            </a:r>
            <a:r>
              <a:rPr lang="en-US" sz="1800" dirty="0">
                <a:latin typeface="+mn-lt"/>
              </a:rPr>
              <a:t> </a:t>
            </a:r>
            <a:r>
              <a:rPr lang="sr-Cyrl-RS" sz="1800" dirty="0">
                <a:latin typeface="+mn-lt"/>
              </a:rPr>
              <a:t>класе </a:t>
            </a:r>
            <a:r>
              <a:rPr lang="en-US" sz="1800" dirty="0">
                <a:latin typeface="+mn-lt"/>
              </a:rPr>
              <a:t>Class </a:t>
            </a:r>
            <a:r>
              <a:rPr lang="sr-Cyrl-RS" sz="1800" dirty="0">
                <a:latin typeface="+mn-lt"/>
              </a:rPr>
              <a:t>представљају класе и интерфејсе у Јава апликацији која се извршава</a:t>
            </a:r>
            <a:r>
              <a:rPr lang="en-US" sz="1800" dirty="0">
                <a:latin typeface="+mn-lt"/>
              </a:rPr>
              <a:t>.</a:t>
            </a:r>
            <a:r>
              <a:rPr lang="sr-Cyrl-RS" sz="1800" dirty="0">
                <a:latin typeface="+mn-lt"/>
              </a:rPr>
              <a:t> Дакле, тип сваког објекта крираног током рада Јава апликације представљен је са</a:t>
            </a:r>
            <a:r>
              <a:rPr lang="en-US" sz="1800" dirty="0">
                <a:latin typeface="+mn-lt"/>
              </a:rPr>
              <a:t> </a:t>
            </a:r>
            <a:r>
              <a:rPr lang="sr-Cyrl-RS" sz="1800" dirty="0">
                <a:latin typeface="+mn-lt"/>
              </a:rPr>
              <a:t>примерком класе </a:t>
            </a:r>
            <a:r>
              <a:rPr lang="en-US" sz="1800" dirty="0">
                <a:latin typeface="+mn-lt"/>
              </a:rPr>
              <a:t>Class.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static Class </a:t>
            </a:r>
            <a:r>
              <a:rPr lang="en-US" sz="1800" dirty="0" err="1">
                <a:latin typeface="+mn-lt"/>
              </a:rPr>
              <a:t>forName</a:t>
            </a:r>
            <a:r>
              <a:rPr lang="en-US" sz="1800" dirty="0">
                <a:latin typeface="+mn-lt"/>
              </a:rPr>
              <a:t>(String </a:t>
            </a:r>
            <a:r>
              <a:rPr lang="en-US" sz="1800" dirty="0" err="1">
                <a:latin typeface="+mn-lt"/>
              </a:rPr>
              <a:t>className</a:t>
            </a:r>
            <a:r>
              <a:rPr lang="en-US" sz="1800" dirty="0">
                <a:latin typeface="+mn-lt"/>
              </a:rPr>
              <a:t>)</a:t>
            </a:r>
            <a:r>
              <a:rPr lang="sr-Cyrl-RS" sz="1800" dirty="0">
                <a:latin typeface="+mn-lt"/>
              </a:rPr>
              <a:t> </a:t>
            </a:r>
            <a:br>
              <a:rPr lang="sr-Cyrl-R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</a:t>
            </a:r>
            <a:r>
              <a:rPr lang="en-US" sz="1800" dirty="0">
                <a:latin typeface="+mn-lt"/>
              </a:rPr>
              <a:t>Class </a:t>
            </a:r>
            <a:r>
              <a:rPr lang="sr-Cyrl-RS" sz="1800" dirty="0">
                <a:latin typeface="+mn-lt"/>
              </a:rPr>
              <a:t>објекат који представља класу са именом </a:t>
            </a:r>
            <a:r>
              <a:rPr lang="en-US" sz="1800" dirty="0" err="1">
                <a:latin typeface="+mn-lt"/>
              </a:rPr>
              <a:t>className</a:t>
            </a:r>
            <a:r>
              <a:rPr lang="en-US" sz="1800" dirty="0">
                <a:latin typeface="+mn-lt"/>
              </a:rPr>
              <a:t>.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Object </a:t>
            </a:r>
            <a:r>
              <a:rPr lang="en-US" sz="1800" dirty="0" err="1">
                <a:latin typeface="+mn-lt"/>
              </a:rPr>
              <a:t>newInstance</a:t>
            </a:r>
            <a:r>
              <a:rPr lang="en-US" sz="1800" dirty="0">
                <a:latin typeface="+mn-lt"/>
              </a:rPr>
              <a:t>()</a:t>
            </a:r>
            <a:r>
              <a:rPr lang="sr-Cyrl-RS" sz="1800" dirty="0">
                <a:latin typeface="+mn-lt"/>
              </a:rPr>
              <a:t> </a:t>
            </a:r>
            <a:br>
              <a:rPr lang="sr-Cyrl-R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нови примерак класе описане датим </a:t>
            </a:r>
            <a:r>
              <a:rPr lang="en-US" sz="1800" dirty="0">
                <a:latin typeface="+mn-lt"/>
              </a:rPr>
              <a:t>Class </a:t>
            </a:r>
            <a:r>
              <a:rPr lang="sr-Cyrl-RS" sz="1800" dirty="0">
                <a:latin typeface="+mn-lt"/>
              </a:rPr>
              <a:t>објектом</a:t>
            </a:r>
            <a:r>
              <a:rPr lang="en-US" sz="1800" dirty="0">
                <a:latin typeface="+mn-lt"/>
              </a:rPr>
              <a:t>.</a:t>
            </a:r>
            <a:endParaRPr lang="sr-Cyrl-RS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Field[] </a:t>
            </a:r>
            <a:r>
              <a:rPr lang="en-US" sz="1800" dirty="0" err="1">
                <a:latin typeface="+mn-lt"/>
              </a:rPr>
              <a:t>getFields</a:t>
            </a:r>
            <a:r>
              <a:rPr lang="en-US" sz="1800" dirty="0">
                <a:latin typeface="+mn-lt"/>
              </a:rPr>
              <a:t>() 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Field[] </a:t>
            </a:r>
            <a:r>
              <a:rPr lang="en-US" sz="1800" dirty="0" err="1">
                <a:latin typeface="+mn-lt"/>
              </a:rPr>
              <a:t>getDeclaredFields</a:t>
            </a:r>
            <a:r>
              <a:rPr lang="en-US" sz="1800" dirty="0">
                <a:latin typeface="+mn-lt"/>
              </a:rPr>
              <a:t>() </a:t>
            </a:r>
            <a:br>
              <a:rPr lang="sr-Cyrl-RS" sz="1800" dirty="0">
                <a:latin typeface="+mn-lt"/>
              </a:rPr>
            </a:br>
            <a:r>
              <a:rPr lang="en-US" sz="1800" dirty="0" err="1">
                <a:latin typeface="+mn-lt"/>
              </a:rPr>
              <a:t>getFields</a:t>
            </a:r>
            <a:r>
              <a:rPr lang="en-US" sz="1800" dirty="0">
                <a:latin typeface="+mn-lt"/>
              </a:rPr>
              <a:t> </a:t>
            </a:r>
            <a:r>
              <a:rPr lang="sr-Cyrl-RS" sz="1800" dirty="0">
                <a:latin typeface="+mn-lt"/>
              </a:rPr>
              <a:t>враће низ </a:t>
            </a:r>
            <a:r>
              <a:rPr lang="en-US" sz="1800" dirty="0">
                <a:latin typeface="+mn-lt"/>
              </a:rPr>
              <a:t>Field </a:t>
            </a:r>
            <a:r>
              <a:rPr lang="sr-Cyrl-RS" sz="1800" dirty="0">
                <a:latin typeface="+mn-lt"/>
              </a:rPr>
              <a:t>објеката који садржи јавна поља дате класе и њених надкласа</a:t>
            </a:r>
            <a:r>
              <a:rPr lang="en-US" sz="1800" dirty="0">
                <a:latin typeface="+mn-lt"/>
              </a:rPr>
              <a:t>; </a:t>
            </a:r>
            <a:r>
              <a:rPr lang="en-US" sz="1800" dirty="0" err="1">
                <a:latin typeface="+mn-lt"/>
              </a:rPr>
              <a:t>getDeclaredField</a:t>
            </a:r>
            <a:r>
              <a:rPr lang="en-US" sz="1800" dirty="0">
                <a:latin typeface="+mn-lt"/>
              </a:rPr>
              <a:t> </a:t>
            </a:r>
            <a:r>
              <a:rPr lang="sr-Cyrl-RS" sz="1800" dirty="0">
                <a:latin typeface="+mn-lt"/>
              </a:rPr>
              <a:t>враће низ </a:t>
            </a:r>
            <a:r>
              <a:rPr lang="en-US" sz="1800" dirty="0">
                <a:latin typeface="+mn-lt"/>
              </a:rPr>
              <a:t>Field </a:t>
            </a:r>
            <a:r>
              <a:rPr lang="sr-Cyrl-RS" sz="1800" dirty="0">
                <a:latin typeface="+mn-lt"/>
              </a:rPr>
              <a:t>објеката за сва поља декларисана у класи описаној датим </a:t>
            </a:r>
            <a:r>
              <a:rPr lang="en-US" sz="1800" dirty="0">
                <a:latin typeface="+mn-lt"/>
              </a:rPr>
              <a:t>Class</a:t>
            </a:r>
            <a:r>
              <a:rPr lang="sr-Cyrl-RS" sz="1800" dirty="0">
                <a:latin typeface="+mn-lt"/>
              </a:rPr>
              <a:t> објектом</a:t>
            </a:r>
            <a:r>
              <a:rPr lang="en-US" sz="1800" dirty="0">
                <a:latin typeface="+mn-lt"/>
              </a:rPr>
              <a:t>. 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Method[] </a:t>
            </a:r>
            <a:r>
              <a:rPr lang="en-US" sz="1800" dirty="0" err="1">
                <a:latin typeface="+mn-lt"/>
              </a:rPr>
              <a:t>getMethods</a:t>
            </a:r>
            <a:r>
              <a:rPr lang="en-US" sz="1800" dirty="0">
                <a:latin typeface="+mn-lt"/>
              </a:rPr>
              <a:t>() 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Method[] </a:t>
            </a:r>
            <a:r>
              <a:rPr lang="en-US" sz="1800" dirty="0" err="1">
                <a:latin typeface="+mn-lt"/>
              </a:rPr>
              <a:t>getDeclaredMethods</a:t>
            </a:r>
            <a:r>
              <a:rPr lang="en-US" sz="1800" dirty="0">
                <a:latin typeface="+mn-lt"/>
              </a:rPr>
              <a:t>() </a:t>
            </a:r>
            <a:br>
              <a:rPr lang="sr-Cyrl-R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низ</a:t>
            </a:r>
            <a:r>
              <a:rPr lang="en-US" sz="1800" dirty="0">
                <a:latin typeface="+mn-lt"/>
              </a:rPr>
              <a:t> Method </a:t>
            </a:r>
            <a:r>
              <a:rPr lang="sr-Cyrl-RS" sz="1800" dirty="0">
                <a:latin typeface="+mn-lt"/>
              </a:rPr>
              <a:t>објеката</a:t>
            </a:r>
            <a:r>
              <a:rPr lang="en-US" sz="1800" dirty="0">
                <a:latin typeface="+mn-lt"/>
              </a:rPr>
              <a:t>: </a:t>
            </a:r>
            <a:r>
              <a:rPr lang="en-US" sz="1800" dirty="0" err="1">
                <a:latin typeface="+mn-lt"/>
              </a:rPr>
              <a:t>getMethods</a:t>
            </a:r>
            <a:r>
              <a:rPr lang="en-US" sz="1800" dirty="0">
                <a:latin typeface="+mn-lt"/>
              </a:rPr>
              <a:t> </a:t>
            </a:r>
            <a:r>
              <a:rPr lang="sr-Cyrl-RS" sz="1800" dirty="0">
                <a:latin typeface="+mn-lt"/>
              </a:rPr>
              <a:t>враћа јавне методе и садржи и наслеђене методе</a:t>
            </a:r>
            <a:r>
              <a:rPr lang="en-US" sz="1800" dirty="0">
                <a:latin typeface="+mn-lt"/>
              </a:rPr>
              <a:t>; </a:t>
            </a:r>
            <a:r>
              <a:rPr lang="en-US" sz="1800" dirty="0" err="1">
                <a:latin typeface="+mn-lt"/>
              </a:rPr>
              <a:t>getDeclaredMethods</a:t>
            </a:r>
            <a:r>
              <a:rPr lang="en-US" sz="1800" dirty="0">
                <a:latin typeface="+mn-lt"/>
              </a:rPr>
              <a:t> </a:t>
            </a:r>
            <a:r>
              <a:rPr lang="sr-Cyrl-RS" sz="1800" dirty="0">
                <a:latin typeface="+mn-lt"/>
              </a:rPr>
              <a:t>враће све методе класе описане датим </a:t>
            </a:r>
            <a:r>
              <a:rPr lang="en-US" sz="1800" dirty="0">
                <a:latin typeface="+mn-lt"/>
              </a:rPr>
              <a:t>Class </a:t>
            </a:r>
            <a:r>
              <a:rPr lang="sr-Cyrl-RS" sz="1800" dirty="0">
                <a:latin typeface="+mn-lt"/>
              </a:rPr>
              <a:t>објектом или интерфејса, али резултат не садржи наслеђене методе</a:t>
            </a:r>
            <a:r>
              <a:rPr lang="en-US" sz="1800" dirty="0">
                <a:latin typeface="+mn-lt"/>
              </a:rPr>
              <a:t>.</a:t>
            </a:r>
          </a:p>
          <a:p>
            <a:pPr>
              <a:spcBef>
                <a:spcPts val="0"/>
              </a:spcBef>
              <a:defRPr/>
            </a:pPr>
            <a:r>
              <a:rPr lang="sr-Cyrl-RS" sz="1800" i="1" dirty="0">
                <a:latin typeface="+mn-lt"/>
              </a:rPr>
              <a:t>	</a:t>
            </a:r>
            <a:r>
              <a:rPr lang="en-US" sz="1800" dirty="0">
                <a:latin typeface="+mn-lt"/>
              </a:rPr>
              <a:t>	</a:t>
            </a:r>
            <a:endParaRPr lang="sr-Latn-CS" sz="1800" dirty="0">
              <a:latin typeface="+mn-lt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0FAFC1-95AD-4368-8DA1-94126B530BE6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Класе за рефлексију (2)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334628B3-698F-4815-8B07-D496FCAB1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444625"/>
            <a:ext cx="886777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US" sz="1800" b="1" dirty="0" err="1">
                <a:latin typeface="+mn-lt"/>
              </a:rPr>
              <a:t>java.lang.Class</a:t>
            </a:r>
            <a:endParaRPr lang="en-US" sz="1800" b="1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Constructor[] </a:t>
            </a:r>
            <a:r>
              <a:rPr lang="en-US" sz="1800" dirty="0" err="1">
                <a:latin typeface="+mn-lt"/>
              </a:rPr>
              <a:t>getConstructors</a:t>
            </a:r>
            <a:r>
              <a:rPr lang="en-US" sz="1800" dirty="0">
                <a:latin typeface="+mn-lt"/>
              </a:rPr>
              <a:t>() 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Constructor[] </a:t>
            </a:r>
            <a:r>
              <a:rPr lang="en-US" sz="1800" dirty="0" err="1">
                <a:latin typeface="+mn-lt"/>
              </a:rPr>
              <a:t>getDeclaredConstructors</a:t>
            </a:r>
            <a:r>
              <a:rPr lang="en-US" sz="1800" dirty="0">
                <a:latin typeface="+mn-lt"/>
              </a:rPr>
              <a:t>() 1.1</a:t>
            </a:r>
            <a:br>
              <a:rPr lang="sr-Cyrl-R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низ </a:t>
            </a:r>
            <a:r>
              <a:rPr lang="en-US" sz="1800" dirty="0">
                <a:latin typeface="+mn-lt"/>
              </a:rPr>
              <a:t>Constructor </a:t>
            </a:r>
            <a:r>
              <a:rPr lang="sr-Cyrl-RS" sz="1800" dirty="0">
                <a:latin typeface="+mn-lt"/>
              </a:rPr>
              <a:t>објеката који садржи све јавне контрукторе</a:t>
            </a:r>
            <a:r>
              <a:rPr lang="en-US" sz="1800" dirty="0">
                <a:latin typeface="+mn-lt"/>
              </a:rPr>
              <a:t> (</a:t>
            </a:r>
            <a:r>
              <a:rPr lang="sr-Cyrl-RS" sz="1800" dirty="0">
                <a:latin typeface="+mn-lt"/>
              </a:rPr>
              <a:t>код метода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err="1">
                <a:latin typeface="+mn-lt"/>
              </a:rPr>
              <a:t>getConstructors</a:t>
            </a:r>
            <a:r>
              <a:rPr lang="en-US" sz="1800" dirty="0">
                <a:latin typeface="+mn-lt"/>
              </a:rPr>
              <a:t>) </a:t>
            </a:r>
            <a:r>
              <a:rPr lang="sr-Cyrl-RS" sz="1800" dirty="0">
                <a:latin typeface="+mn-lt"/>
              </a:rPr>
              <a:t>или све конструкторе</a:t>
            </a:r>
            <a:r>
              <a:rPr lang="en-US" sz="1800" dirty="0">
                <a:latin typeface="+mn-lt"/>
              </a:rPr>
              <a:t> (</a:t>
            </a:r>
            <a:r>
              <a:rPr lang="sr-Cyrl-RS" sz="1800" dirty="0">
                <a:latin typeface="+mn-lt"/>
              </a:rPr>
              <a:t>код метода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err="1">
                <a:latin typeface="+mn-lt"/>
              </a:rPr>
              <a:t>getDeclaredConstructors</a:t>
            </a:r>
            <a:r>
              <a:rPr lang="en-US" sz="1800" dirty="0">
                <a:latin typeface="+mn-lt"/>
              </a:rPr>
              <a:t>) </a:t>
            </a:r>
            <a:r>
              <a:rPr lang="sr-Cyrl-RS" sz="1800" dirty="0">
                <a:latin typeface="+mn-lt"/>
              </a:rPr>
              <a:t>класе која је представљена датим</a:t>
            </a:r>
            <a:r>
              <a:rPr lang="en-US" sz="1800" dirty="0">
                <a:latin typeface="+mn-lt"/>
              </a:rPr>
              <a:t> Class </a:t>
            </a:r>
            <a:r>
              <a:rPr lang="sr-Cyrl-RS" sz="1800" dirty="0">
                <a:latin typeface="+mn-lt"/>
              </a:rPr>
              <a:t>објектом</a:t>
            </a:r>
            <a:r>
              <a:rPr lang="en-US" sz="1800" b="1" dirty="0">
                <a:latin typeface="+mn-lt"/>
              </a:rPr>
              <a:t>.</a:t>
            </a:r>
            <a:r>
              <a:rPr lang="sr-Cyrl-RS" sz="1800" i="1" dirty="0">
                <a:latin typeface="+mn-lt"/>
              </a:rPr>
              <a:t>	</a:t>
            </a:r>
            <a:endParaRPr lang="en-US" sz="1800" i="1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T </a:t>
            </a:r>
            <a:r>
              <a:rPr lang="en-US" sz="1800" dirty="0" err="1">
                <a:latin typeface="+mn-lt"/>
              </a:rPr>
              <a:t>newInstance</a:t>
            </a:r>
            <a:r>
              <a:rPr lang="en-US" sz="1800" dirty="0">
                <a:latin typeface="+mn-lt"/>
              </a:rPr>
              <a:t>() </a:t>
            </a:r>
            <a:br>
              <a:rPr lang="en-U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нови примерак класе који је креиран подразумеваним конструктором</a:t>
            </a:r>
            <a:r>
              <a:rPr lang="en-US" sz="1800" dirty="0">
                <a:latin typeface="+mn-lt"/>
              </a:rPr>
              <a:t>.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T cast(Object </a:t>
            </a:r>
            <a:r>
              <a:rPr lang="en-US" sz="1800" dirty="0" err="1">
                <a:latin typeface="+mn-lt"/>
              </a:rPr>
              <a:t>obj</a:t>
            </a:r>
            <a:r>
              <a:rPr lang="en-US" sz="1800" dirty="0">
                <a:latin typeface="+mn-lt"/>
              </a:rPr>
              <a:t>)  </a:t>
            </a:r>
            <a:br>
              <a:rPr lang="en-U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</a:t>
            </a:r>
            <a:r>
              <a:rPr lang="en-US" sz="1800" dirty="0" err="1">
                <a:latin typeface="+mn-lt"/>
              </a:rPr>
              <a:t>obj</a:t>
            </a:r>
            <a:r>
              <a:rPr lang="en-US" sz="1800" dirty="0">
                <a:latin typeface="+mn-lt"/>
              </a:rPr>
              <a:t> </a:t>
            </a:r>
            <a:r>
              <a:rPr lang="sr-Cyrl-RS" sz="1800" dirty="0">
                <a:latin typeface="+mn-lt"/>
              </a:rPr>
              <a:t>ако је </a:t>
            </a:r>
            <a:r>
              <a:rPr lang="en-US" sz="1800" dirty="0">
                <a:latin typeface="+mn-lt"/>
              </a:rPr>
              <a:t>null </a:t>
            </a:r>
            <a:r>
              <a:rPr lang="sr-Cyrl-RS" sz="1800" dirty="0">
                <a:latin typeface="+mn-lt"/>
              </a:rPr>
              <a:t>или ако може бити конвертован у тип</a:t>
            </a:r>
            <a:r>
              <a:rPr lang="en-US" sz="1800" dirty="0">
                <a:latin typeface="+mn-lt"/>
              </a:rPr>
              <a:t> T, </a:t>
            </a:r>
            <a:r>
              <a:rPr lang="sr-Cyrl-RS" sz="1800" dirty="0">
                <a:latin typeface="+mn-lt"/>
              </a:rPr>
              <a:t>иначе избацује изузетак </a:t>
            </a:r>
            <a:r>
              <a:rPr lang="en-US" sz="1800" dirty="0" err="1">
                <a:latin typeface="+mn-lt"/>
              </a:rPr>
              <a:t>BadCastException</a:t>
            </a:r>
            <a:r>
              <a:rPr lang="en-US" sz="1800" dirty="0">
                <a:latin typeface="+mn-lt"/>
              </a:rPr>
              <a:t>.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T[] </a:t>
            </a:r>
            <a:r>
              <a:rPr lang="en-US" sz="1800" dirty="0" err="1">
                <a:latin typeface="+mn-lt"/>
              </a:rPr>
              <a:t>getEnumConstants</a:t>
            </a:r>
            <a:r>
              <a:rPr lang="en-US" sz="1800" dirty="0">
                <a:latin typeface="+mn-lt"/>
              </a:rPr>
              <a:t>() </a:t>
            </a:r>
            <a:br>
              <a:rPr lang="en-U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низ који садржи све енумерисане вредности уколико је </a:t>
            </a:r>
            <a:r>
              <a:rPr lang="en-US" sz="1800" dirty="0">
                <a:latin typeface="+mn-lt"/>
              </a:rPr>
              <a:t>T </a:t>
            </a:r>
            <a:r>
              <a:rPr lang="sr-Cyrl-RS" sz="1800" dirty="0">
                <a:latin typeface="+mn-lt"/>
              </a:rPr>
              <a:t>енумерисаног типа, иначе враће</a:t>
            </a:r>
            <a:r>
              <a:rPr lang="en-US" sz="1800" dirty="0">
                <a:latin typeface="+mn-lt"/>
              </a:rPr>
              <a:t> null.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Class&lt;? super T&gt; </a:t>
            </a:r>
            <a:r>
              <a:rPr lang="en-US" sz="1800" dirty="0" err="1">
                <a:latin typeface="+mn-lt"/>
              </a:rPr>
              <a:t>getSuperclass</a:t>
            </a:r>
            <a:r>
              <a:rPr lang="en-US" sz="1800" dirty="0">
                <a:latin typeface="+mn-lt"/>
              </a:rPr>
              <a:t>() </a:t>
            </a:r>
            <a:br>
              <a:rPr lang="en-U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надкласу дате класе</a:t>
            </a:r>
            <a:r>
              <a:rPr lang="en-US" sz="1800" dirty="0">
                <a:latin typeface="+mn-lt"/>
              </a:rPr>
              <a:t>, </a:t>
            </a:r>
            <a:r>
              <a:rPr lang="sr-Cyrl-RS" sz="1800" dirty="0">
                <a:latin typeface="+mn-lt"/>
              </a:rPr>
              <a:t>или</a:t>
            </a:r>
            <a:r>
              <a:rPr lang="en-US" sz="1800" dirty="0">
                <a:latin typeface="+mn-lt"/>
              </a:rPr>
              <a:t> null </a:t>
            </a:r>
            <a:r>
              <a:rPr lang="sr-Cyrl-RS" sz="1800" dirty="0">
                <a:latin typeface="+mn-lt"/>
              </a:rPr>
              <a:t>ако</a:t>
            </a:r>
            <a:r>
              <a:rPr lang="en-US" sz="1800" dirty="0">
                <a:latin typeface="+mn-lt"/>
              </a:rPr>
              <a:t> T </a:t>
            </a:r>
            <a:r>
              <a:rPr lang="sr-Cyrl-RS" sz="1800" dirty="0">
                <a:latin typeface="+mn-lt"/>
              </a:rPr>
              <a:t>није класа или је Т класа</a:t>
            </a:r>
            <a:r>
              <a:rPr lang="en-US" sz="1800" dirty="0">
                <a:latin typeface="+mn-lt"/>
              </a:rPr>
              <a:t> Object.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latin typeface="+mn-lt"/>
              </a:rPr>
              <a:t>	</a:t>
            </a:r>
            <a:endParaRPr lang="sr-Latn-CS" sz="1800" dirty="0">
              <a:latin typeface="+mn-lt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51084A1-A82B-4AD7-B1C0-88146CB9FBA6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Класе за рефлексију (3)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D76D31B4-D526-4780-B30B-1D8CE2FCC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1422400"/>
            <a:ext cx="8869362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US" sz="1800" b="1" dirty="0" err="1">
                <a:latin typeface="+mn-lt"/>
              </a:rPr>
              <a:t>java.lang.Class</a:t>
            </a:r>
            <a:r>
              <a:rPr lang="en-US" sz="1800" b="1" dirty="0">
                <a:latin typeface="+mn-lt"/>
              </a:rPr>
              <a:t>	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Constructor&lt;T&gt; </a:t>
            </a:r>
            <a:r>
              <a:rPr lang="en-US" sz="1800" dirty="0" err="1">
                <a:latin typeface="+mn-lt"/>
              </a:rPr>
              <a:t>getConstructor</a:t>
            </a:r>
            <a:r>
              <a:rPr lang="en-US" sz="1800" dirty="0">
                <a:latin typeface="+mn-lt"/>
              </a:rPr>
              <a:t>(Class... </a:t>
            </a:r>
            <a:r>
              <a:rPr lang="en-US" sz="1800" dirty="0" err="1">
                <a:latin typeface="+mn-lt"/>
              </a:rPr>
              <a:t>parameterTypes</a:t>
            </a:r>
            <a:r>
              <a:rPr lang="en-US" sz="1800" dirty="0">
                <a:latin typeface="+mn-lt"/>
              </a:rPr>
              <a:t>) 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Constructor&lt;T&gt; </a:t>
            </a:r>
            <a:r>
              <a:rPr lang="en-US" sz="1800" dirty="0" err="1">
                <a:latin typeface="+mn-lt"/>
              </a:rPr>
              <a:t>getDeclaredConstructor</a:t>
            </a:r>
            <a:r>
              <a:rPr lang="en-US" sz="1800" dirty="0">
                <a:latin typeface="+mn-lt"/>
              </a:rPr>
              <a:t>(Class... </a:t>
            </a:r>
            <a:r>
              <a:rPr lang="en-US" sz="1800" dirty="0" err="1">
                <a:latin typeface="+mn-lt"/>
              </a:rPr>
              <a:t>parameterTypes</a:t>
            </a:r>
            <a:r>
              <a:rPr lang="en-US" sz="1800" dirty="0">
                <a:latin typeface="+mn-lt"/>
              </a:rPr>
              <a:t>)  </a:t>
            </a:r>
            <a:br>
              <a:rPr lang="en-US" sz="1800" dirty="0">
                <a:latin typeface="+mn-lt"/>
              </a:rPr>
            </a:br>
            <a:r>
              <a:rPr lang="sr-Cyrl-RS" sz="1800" dirty="0">
                <a:latin typeface="+mn-lt"/>
              </a:rPr>
              <a:t>одређује јавни конструктор или конструктор са датим типовима параметара</a:t>
            </a:r>
            <a:r>
              <a:rPr lang="en-US" sz="1800" dirty="0">
                <a:latin typeface="+mn-lt"/>
              </a:rPr>
              <a:t>.</a:t>
            </a:r>
            <a:endParaRPr lang="sr-Cyrl-RS" sz="18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Field </a:t>
            </a:r>
            <a:r>
              <a:rPr lang="en-US" sz="1800" dirty="0" err="1">
                <a:latin typeface="+mn-lt"/>
              </a:rPr>
              <a:t>getField</a:t>
            </a:r>
            <a:r>
              <a:rPr lang="en-US" sz="1800" dirty="0">
                <a:latin typeface="+mn-lt"/>
              </a:rPr>
              <a:t>(String name)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Field[] </a:t>
            </a:r>
            <a:r>
              <a:rPr lang="en-US" sz="1800" dirty="0" err="1">
                <a:latin typeface="+mn-lt"/>
              </a:rPr>
              <a:t>getFields</a:t>
            </a:r>
            <a:r>
              <a:rPr lang="en-US" sz="1800" dirty="0">
                <a:latin typeface="+mn-lt"/>
              </a:rPr>
              <a:t>()</a:t>
            </a:r>
            <a:br>
              <a:rPr lang="en-U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јавно поље са датим именом или низ свих поља</a:t>
            </a:r>
            <a:r>
              <a:rPr lang="en-US" sz="1800" dirty="0">
                <a:latin typeface="+mn-lt"/>
              </a:rPr>
              <a:t>.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Field </a:t>
            </a:r>
            <a:r>
              <a:rPr lang="en-US" sz="1800" dirty="0" err="1">
                <a:latin typeface="+mn-lt"/>
              </a:rPr>
              <a:t>getDeclaredField</a:t>
            </a:r>
            <a:r>
              <a:rPr lang="en-US" sz="1800" dirty="0">
                <a:latin typeface="+mn-lt"/>
              </a:rPr>
              <a:t>(String name)</a:t>
            </a:r>
          </a:p>
          <a:p>
            <a:pPr marL="285750" indent="-28575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latin typeface="+mn-lt"/>
              </a:rPr>
              <a:t>Field[] </a:t>
            </a:r>
            <a:r>
              <a:rPr lang="en-US" sz="1800" dirty="0" err="1">
                <a:latin typeface="+mn-lt"/>
              </a:rPr>
              <a:t>getDeclaredFields</a:t>
            </a:r>
            <a:r>
              <a:rPr lang="en-US" sz="1800" dirty="0">
                <a:latin typeface="+mn-lt"/>
              </a:rPr>
              <a:t>()</a:t>
            </a:r>
            <a:br>
              <a:rPr lang="en-US" sz="1800" dirty="0">
                <a:latin typeface="+mn-lt"/>
              </a:rPr>
            </a:br>
            <a:r>
              <a:rPr lang="sr-Cyrl-RS" sz="1800" dirty="0">
                <a:latin typeface="+mn-lt"/>
              </a:rPr>
              <a:t>враће поље које је декларисано у датој класи и које има име </a:t>
            </a:r>
            <a:r>
              <a:rPr lang="en-US" sz="1800" dirty="0">
                <a:latin typeface="+mn-lt"/>
              </a:rPr>
              <a:t>name, </a:t>
            </a:r>
            <a:r>
              <a:rPr lang="sr-Cyrl-RS" sz="1800" dirty="0">
                <a:latin typeface="+mn-lt"/>
              </a:rPr>
              <a:t>или низ свих поља, при чему је поље описано примерком класе </a:t>
            </a:r>
            <a:r>
              <a:rPr lang="en-US" sz="1800" dirty="0" err="1">
                <a:latin typeface="+mn-lt"/>
              </a:rPr>
              <a:t>java.lang.reflect.Field</a:t>
            </a:r>
            <a:r>
              <a:rPr lang="en-US" sz="1800" dirty="0">
                <a:latin typeface="+mn-lt"/>
              </a:rPr>
              <a:t>.</a:t>
            </a:r>
            <a:endParaRPr lang="sr-Cyrl-RS" sz="1800" dirty="0">
              <a:latin typeface="+mn-lt"/>
            </a:endParaRPr>
          </a:p>
          <a:p>
            <a:pPr>
              <a:spcBef>
                <a:spcPts val="0"/>
              </a:spcBef>
              <a:defRPr/>
            </a:pPr>
            <a:endParaRPr lang="sr-Cyrl-RS" sz="1800" dirty="0">
              <a:latin typeface="+mn-lt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A9E6D3-8250-41E8-A719-556C1045B38F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Класе за рефлексију (4)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9CBFE2B5-9BE3-4967-99E0-4B95D367B8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7915275" cy="26955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ZapfDingbats BT" charset="2"/>
              <a:buNone/>
              <a:defRPr/>
            </a:pPr>
            <a:r>
              <a:rPr lang="en-US" sz="1800" dirty="0">
                <a:cs typeface="Courier New" pitchFamily="49" charset="0"/>
              </a:rPr>
              <a:t>public static void traverse(Object o){</a:t>
            </a:r>
          </a:p>
          <a:p>
            <a:pPr>
              <a:buFont typeface="ZapfDingbats BT" charset="2"/>
              <a:buNone/>
              <a:defRPr/>
            </a:pPr>
            <a:r>
              <a:rPr lang="pt-BR" sz="1800" dirty="0">
                <a:cs typeface="Courier New" pitchFamily="49" charset="0"/>
              </a:rPr>
              <a:t>  for (int n = 0; ; o = o.getClass())  </a:t>
            </a:r>
            <a:endParaRPr lang="sr-Cyrl-RS" sz="1800" dirty="0">
              <a:cs typeface="Courier New" pitchFamily="49" charset="0"/>
            </a:endParaRPr>
          </a:p>
          <a:p>
            <a:pPr>
              <a:buFont typeface="ZapfDingbats BT" charset="2"/>
              <a:buNone/>
              <a:defRPr/>
            </a:pPr>
            <a:r>
              <a:rPr lang="sr-Cyrl-RS" sz="1800" dirty="0">
                <a:cs typeface="Courier New" pitchFamily="49" charset="0"/>
              </a:rPr>
              <a:t>   </a:t>
            </a:r>
            <a:r>
              <a:rPr lang="pt-BR" sz="1800" dirty="0">
                <a:cs typeface="Courier New" pitchFamily="49" charset="0"/>
              </a:rPr>
              <a:t>{</a:t>
            </a:r>
          </a:p>
          <a:p>
            <a:pPr>
              <a:buFont typeface="ZapfDingbats BT" charset="2"/>
              <a:buNone/>
              <a:defRPr/>
            </a:pPr>
            <a:r>
              <a:rPr lang="en-US" sz="1800" dirty="0">
                <a:cs typeface="Courier New" pitchFamily="49" charset="0"/>
              </a:rPr>
              <a:t>    </a:t>
            </a:r>
            <a:r>
              <a:rPr lang="sr-Cyrl-RS" sz="1800" dirty="0">
                <a:cs typeface="Courier New" pitchFamily="49" charset="0"/>
              </a:rPr>
              <a:t>  </a:t>
            </a:r>
            <a:r>
              <a:rPr lang="en-US" sz="1800" dirty="0" err="1">
                <a:cs typeface="Courier New" pitchFamily="49" charset="0"/>
              </a:rPr>
              <a:t>System.</a:t>
            </a:r>
            <a:r>
              <a:rPr lang="en-US" sz="1800" i="1" dirty="0" err="1">
                <a:cs typeface="Courier New" pitchFamily="49" charset="0"/>
              </a:rPr>
              <a:t>out.println</a:t>
            </a:r>
            <a:r>
              <a:rPr lang="en-US" sz="1800" i="1" dirty="0">
                <a:cs typeface="Courier New" pitchFamily="49" charset="0"/>
              </a:rPr>
              <a:t>("L"+ ++n + ": " + o + </a:t>
            </a:r>
            <a:r>
              <a:rPr lang="sr-Cyrl-RS" sz="1800" i="1" dirty="0">
                <a:cs typeface="Courier New" pitchFamily="49" charset="0"/>
              </a:rPr>
              <a:t> </a:t>
            </a:r>
            <a:r>
              <a:rPr lang="en-US" sz="1800" i="1" dirty="0">
                <a:cs typeface="Courier New" pitchFamily="49" charset="0"/>
              </a:rPr>
              <a:t>".</a:t>
            </a:r>
            <a:r>
              <a:rPr lang="en-US" sz="1800" i="1" dirty="0" err="1">
                <a:cs typeface="Courier New" pitchFamily="49" charset="0"/>
              </a:rPr>
              <a:t>getClass</a:t>
            </a:r>
            <a:r>
              <a:rPr lang="en-US" sz="1800" i="1" dirty="0">
                <a:cs typeface="Courier New" pitchFamily="49" charset="0"/>
              </a:rPr>
              <a:t>() = " + </a:t>
            </a:r>
            <a:r>
              <a:rPr lang="en-US" sz="1800" i="1" dirty="0" err="1">
                <a:cs typeface="Courier New" pitchFamily="49" charset="0"/>
              </a:rPr>
              <a:t>o.getClass</a:t>
            </a:r>
            <a:r>
              <a:rPr lang="en-US" sz="1800" i="1" dirty="0">
                <a:cs typeface="Courier New" pitchFamily="49" charset="0"/>
              </a:rPr>
              <a:t>());</a:t>
            </a:r>
          </a:p>
          <a:p>
            <a:pPr>
              <a:buFont typeface="ZapfDingbats BT" charset="2"/>
              <a:buNone/>
              <a:defRPr/>
            </a:pPr>
            <a:r>
              <a:rPr lang="en-US" sz="1800" i="1" dirty="0">
                <a:cs typeface="Courier New" pitchFamily="49" charset="0"/>
              </a:rPr>
              <a:t>    </a:t>
            </a:r>
            <a:r>
              <a:rPr lang="sr-Cyrl-RS" sz="1800" i="1" dirty="0">
                <a:cs typeface="Courier New" pitchFamily="49" charset="0"/>
              </a:rPr>
              <a:t>  </a:t>
            </a:r>
            <a:r>
              <a:rPr lang="en-US" sz="1800" dirty="0">
                <a:cs typeface="Courier New" pitchFamily="49" charset="0"/>
              </a:rPr>
              <a:t>if (o == </a:t>
            </a:r>
            <a:r>
              <a:rPr lang="en-US" sz="1800" dirty="0" err="1">
                <a:cs typeface="Courier New" pitchFamily="49" charset="0"/>
              </a:rPr>
              <a:t>o.getClass</a:t>
            </a:r>
            <a:r>
              <a:rPr lang="en-US" sz="1800" dirty="0">
                <a:cs typeface="Courier New" pitchFamily="49" charset="0"/>
              </a:rPr>
              <a:t>()) </a:t>
            </a:r>
            <a:endParaRPr lang="sr-Cyrl-RS" sz="1800" dirty="0">
              <a:cs typeface="Courier New" pitchFamily="49" charset="0"/>
            </a:endParaRPr>
          </a:p>
          <a:p>
            <a:pPr>
              <a:buFont typeface="ZapfDingbats BT" charset="2"/>
              <a:buNone/>
              <a:defRPr/>
            </a:pPr>
            <a:r>
              <a:rPr lang="sr-Cyrl-RS" sz="1800" dirty="0">
                <a:cs typeface="Courier New" pitchFamily="49" charset="0"/>
              </a:rPr>
              <a:t>          </a:t>
            </a:r>
            <a:r>
              <a:rPr lang="en-US" sz="1800" dirty="0">
                <a:cs typeface="Courier New" pitchFamily="49" charset="0"/>
              </a:rPr>
              <a:t>break;</a:t>
            </a:r>
          </a:p>
          <a:p>
            <a:pPr>
              <a:buFont typeface="ZapfDingbats BT" charset="2"/>
              <a:buNone/>
              <a:defRPr/>
            </a:pPr>
            <a:r>
              <a:rPr lang="en-US" sz="1800" dirty="0">
                <a:cs typeface="Courier New" pitchFamily="49" charset="0"/>
              </a:rPr>
              <a:t>  }</a:t>
            </a:r>
          </a:p>
          <a:p>
            <a:pPr>
              <a:buFont typeface="ZapfDingbats BT" charset="2"/>
              <a:buNone/>
              <a:defRPr/>
            </a:pPr>
            <a:r>
              <a:rPr lang="en-US" sz="1800" dirty="0">
                <a:cs typeface="Courier New" pitchFamily="49" charset="0"/>
              </a:rPr>
              <a:t>}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912136-4425-4B90-B6E6-7438CF533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495800"/>
            <a:ext cx="5857875" cy="923925"/>
          </a:xfrm>
          <a:prstGeom prst="rect">
            <a:avLst/>
          </a:prstGeom>
          <a:ln w="25400" cap="flat" cmpd="sng" algn="ctr">
            <a:solidFill>
              <a:schemeClr val="dk1"/>
            </a:solidFill>
            <a:prstDash val="solid"/>
            <a:miter lim="800000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2075" tIns="46038" rIns="92075" bIns="46038">
            <a:spAutoFit/>
          </a:bodyPr>
          <a:lstStyle/>
          <a:p>
            <a:pPr>
              <a:defRPr/>
            </a:pPr>
            <a:r>
              <a:rPr lang="en-US" sz="1800" dirty="0">
                <a:cs typeface="Courier New" pitchFamily="49" charset="0"/>
              </a:rPr>
              <a:t>public static void main(String[] </a:t>
            </a:r>
            <a:r>
              <a:rPr lang="en-US" sz="1800" dirty="0" err="1">
                <a:cs typeface="Courier New" pitchFamily="49" charset="0"/>
              </a:rPr>
              <a:t>args</a:t>
            </a:r>
            <a:r>
              <a:rPr lang="en-US" sz="1800" dirty="0">
                <a:cs typeface="Courier New" pitchFamily="49" charset="0"/>
              </a:rPr>
              <a:t>){</a:t>
            </a:r>
          </a:p>
          <a:p>
            <a:pPr>
              <a:defRPr/>
            </a:pPr>
            <a:r>
              <a:rPr lang="sr-Cyrl-RS" sz="1800" i="1" dirty="0">
                <a:cs typeface="Courier New" pitchFamily="49" charset="0"/>
              </a:rPr>
              <a:t>   </a:t>
            </a:r>
            <a:r>
              <a:rPr lang="en-US" sz="1800" i="1" dirty="0">
                <a:cs typeface="Courier New" pitchFamily="49" charset="0"/>
              </a:rPr>
              <a:t>traverse(new Integer(3));</a:t>
            </a:r>
          </a:p>
          <a:p>
            <a:pPr>
              <a:defRPr/>
            </a:pPr>
            <a:r>
              <a:rPr lang="en-US" sz="1800" dirty="0">
                <a:cs typeface="Courier New" pitchFamily="49" charset="0"/>
              </a:rPr>
              <a:t>}</a:t>
            </a:r>
            <a:endParaRPr lang="en-US" sz="1800" kern="0" dirty="0">
              <a:cs typeface="Courier New" pitchFamily="49" charset="0"/>
            </a:endParaRPr>
          </a:p>
        </p:txBody>
      </p:sp>
      <p:sp>
        <p:nvSpPr>
          <p:cNvPr id="24580" name="מלבן מעוגל 5">
            <a:extLst>
              <a:ext uri="{FF2B5EF4-FFF2-40B4-BE49-F238E27FC236}">
                <a16:creationId xmlns:a16="http://schemas.microsoft.com/office/drawing/2014/main" id="{5DC4585D-C2BE-4233-953A-937DB4E6006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52438" y="5638800"/>
            <a:ext cx="7715250" cy="102235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rot="10800000" lIns="92075" tIns="46038" rIns="92075" bIns="46038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L1: 3.getClass() = class java.lang.Integer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L2: class java.lang.Integer.getClass() = class java.lang.Class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cs typeface="Arial" panose="020B0604020202020204" pitchFamily="34" charset="0"/>
              </a:rPr>
              <a:t>L3: class java.lang.Class.getClass() = class java.lang.Class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F7EF9CA-1B87-474E-A59C-220580FAA99C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хијерархије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  <p:bldP spid="2458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מציין מיקום תוכן 2">
            <a:extLst>
              <a:ext uri="{FF2B5EF4-FFF2-40B4-BE49-F238E27FC236}">
                <a16:creationId xmlns:a16="http://schemas.microsoft.com/office/drawing/2014/main" id="{15A7F2BD-0542-47C4-8628-B12DC014C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sr-Cyrl-RS" altLang="en-US" sz="2400" b="1">
                <a:latin typeface="Garamond" panose="02020404030301010803" pitchFamily="18" charset="0"/>
                <a:cs typeface="Courier New" panose="02070309020205020404" pitchFamily="49" charset="0"/>
              </a:rPr>
              <a:t>Пример. </a:t>
            </a:r>
            <a:r>
              <a:rPr lang="sr-Cyrl-RS" altLang="en-US" sz="2400">
                <a:latin typeface="Garamond" panose="02020404030301010803" pitchFamily="18" charset="0"/>
                <a:cs typeface="Courier New" panose="02070309020205020404" pitchFamily="49" charset="0"/>
              </a:rPr>
              <a:t>Илуструје како се креира и манипулише низовима чије димензије нису познате до извршења програма.</a:t>
            </a:r>
            <a:endParaRPr lang="sr-Cyrl-RS" altLang="en-US" sz="2400"/>
          </a:p>
          <a:p>
            <a:pPr marL="0" indent="0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cs typeface="Courier New" panose="02070309020205020404" pitchFamily="49" charset="0"/>
              </a:rPr>
              <a:t>public static void testArray()</a:t>
            </a:r>
            <a:endParaRPr lang="sr-Cyrl-RS" altLang="en-US" sz="1800">
              <a:cs typeface="Courier New" panose="02070309020205020404" pitchFamily="49" charset="0"/>
            </a:endParaRPr>
          </a:p>
          <a:p>
            <a:pPr marL="0" indent="0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cs typeface="Courier New" panose="02070309020205020404" pitchFamily="49" charset="0"/>
              </a:rPr>
              <a:t>{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pt-BR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Class cls = String.class;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int i=10;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Object arr = </a:t>
            </a:r>
            <a:r>
              <a:rPr lang="en-US" altLang="en-US" sz="1800">
                <a:solidFill>
                  <a:srgbClr val="C00000"/>
                </a:solidFill>
                <a:cs typeface="Courier New" panose="02070309020205020404" pitchFamily="49" charset="0"/>
              </a:rPr>
              <a:t>Array.</a:t>
            </a:r>
            <a:r>
              <a:rPr lang="en-US" altLang="en-US" sz="1800">
                <a:cs typeface="Courier New" panose="02070309020205020404" pitchFamily="49" charset="0"/>
              </a:rPr>
              <a:t>newInstance(cls, i);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solidFill>
                  <a:srgbClr val="C00000"/>
                </a:solidFill>
                <a:cs typeface="Courier New" panose="02070309020205020404" pitchFamily="49" charset="0"/>
              </a:rPr>
              <a:t>Array.</a:t>
            </a:r>
            <a:r>
              <a:rPr lang="en-US" altLang="en-US" sz="1800">
                <a:cs typeface="Courier New" panose="02070309020205020404" pitchFamily="49" charset="0"/>
              </a:rPr>
              <a:t>set(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arr, 5, "this is a test");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String s = (String)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solidFill>
                  <a:srgbClr val="C00000"/>
                </a:solidFill>
                <a:cs typeface="Courier New" panose="02070309020205020404" pitchFamily="49" charset="0"/>
              </a:rPr>
              <a:t>Array.</a:t>
            </a:r>
            <a:r>
              <a:rPr lang="en-US" altLang="en-US" sz="1800">
                <a:cs typeface="Courier New" panose="02070309020205020404" pitchFamily="49" charset="0"/>
              </a:rPr>
              <a:t>get(arr, 5);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System.out.println(s);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1800">
                <a:cs typeface="Courier New" panose="02070309020205020404" pitchFamily="49" charset="0"/>
              </a:rPr>
              <a:t>}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he-IL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8C741B-BEA6-43F2-BF77-62D6E3036371}"/>
              </a:ext>
            </a:extLst>
          </p:cNvPr>
          <p:cNvSpPr/>
          <p:nvPr/>
        </p:nvSpPr>
        <p:spPr>
          <a:xfrm>
            <a:off x="1524000" y="573088"/>
            <a:ext cx="4703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  <a:latin typeface="+mj-lt"/>
              </a:rPr>
              <a:t>Рефлексија и низови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31AE461E-9D36-4714-BCA2-DBCEE53AA6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763000" cy="3032125"/>
          </a:xfrm>
        </p:spPr>
        <p:txBody>
          <a:bodyPr/>
          <a:lstStyle/>
          <a:p>
            <a:pPr>
              <a:buFont typeface="ZapfDingbats BT"/>
              <a:buNone/>
            </a:pPr>
            <a:r>
              <a:rPr lang="ru-RU" altLang="en-US" sz="2400" b="1">
                <a:latin typeface="Garamond" panose="02020404030301010803" pitchFamily="18" charset="0"/>
              </a:rPr>
              <a:t>Пример. </a:t>
            </a:r>
            <a:r>
              <a:rPr lang="ru-RU" altLang="en-US" sz="2400">
                <a:latin typeface="Garamond" panose="02020404030301010803" pitchFamily="18" charset="0"/>
              </a:rPr>
              <a:t>Приликом извршавања следећег кода: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Employee e;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e = new MonthlyEmployee();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Class c = e.getClass();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System.out.println("class of e = " + c.getName());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e = new HourlyEmployee();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c = e.getClass();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System.out.println("class of e = " + c.getName());</a:t>
            </a:r>
          </a:p>
          <a:p>
            <a:pPr>
              <a:buFont typeface="ZapfDingbats BT"/>
              <a:buNone/>
            </a:pPr>
            <a:r>
              <a:rPr lang="ru-RU" altLang="en-US" sz="2400">
                <a:latin typeface="Garamond" panose="02020404030301010803" pitchFamily="18" charset="0"/>
              </a:rPr>
              <a:t>добија се следећи резултат: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2"/>
                </a:solidFill>
                <a:cs typeface="Arial" panose="020B0604020202020204" pitchFamily="34" charset="0"/>
              </a:rPr>
              <a:t>class of e = MonthlyEmployee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2"/>
                </a:solidFill>
                <a:cs typeface="Arial" panose="020B0604020202020204" pitchFamily="34" charset="0"/>
              </a:rPr>
              <a:t>class of e = HourlyEmployee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400" b="1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buFont typeface="ZapfDingbats BT"/>
              <a:buNone/>
            </a:pPr>
            <a:endParaRPr lang="ru-RU" altLang="en-US" sz="2400">
              <a:latin typeface="Garamond" panose="02020404030301010803" pitchFamily="18" charset="0"/>
            </a:endParaRPr>
          </a:p>
          <a:p>
            <a:pPr>
              <a:buFont typeface="ZapfDingbats BT"/>
              <a:buNone/>
            </a:pPr>
            <a:endParaRPr lang="en-US" altLang="en-US" sz="2400">
              <a:cs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9C0F72-25FE-48EE-880C-1BC74DBB6BE0}"/>
              </a:ext>
            </a:extLst>
          </p:cNvPr>
          <p:cNvSpPr/>
          <p:nvPr/>
        </p:nvSpPr>
        <p:spPr>
          <a:xfrm>
            <a:off x="1524000" y="457200"/>
            <a:ext cx="5661025" cy="12001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  <a:latin typeface="+mj-lt"/>
              </a:rPr>
              <a:t>Рефлексија и динамичко </a:t>
            </a:r>
          </a:p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  <a:latin typeface="+mj-lt"/>
              </a:rPr>
              <a:t>повезивање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6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6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57F7C10F-748E-4BE4-949C-F444F3349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828800"/>
            <a:ext cx="8805863" cy="4471988"/>
          </a:xfrm>
        </p:spPr>
        <p:txBody>
          <a:bodyPr/>
          <a:lstStyle/>
          <a:p>
            <a:pPr>
              <a:buFont typeface="ZapfDingbats BT"/>
              <a:buNone/>
              <a:defRPr/>
            </a:pPr>
            <a:r>
              <a:rPr lang="ru-RU" altLang="en-US" sz="2400" b="1" dirty="0">
                <a:latin typeface="Garamond" panose="02020404030301010803" pitchFamily="18" charset="0"/>
              </a:rPr>
              <a:t>Пример. </a:t>
            </a:r>
            <a:r>
              <a:rPr lang="ru-RU" altLang="en-US" sz="2400" dirty="0">
                <a:latin typeface="Garamond" panose="02020404030301010803" pitchFamily="18" charset="0"/>
              </a:rPr>
              <a:t>Приликом извршавања следећег кода: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    Employee e;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    e = new </a:t>
            </a:r>
            <a:r>
              <a:rPr lang="en-US" altLang="en-US" sz="1800" dirty="0" err="1">
                <a:cs typeface="Courier New" pitchFamily="49" charset="0"/>
              </a:rPr>
              <a:t>MonthlyEmployee</a:t>
            </a:r>
            <a:r>
              <a:rPr lang="en-US" altLang="en-US" sz="1800" dirty="0">
                <a:cs typeface="Courier New" pitchFamily="49" charset="0"/>
              </a:rPr>
              <a:t>();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    Class c = </a:t>
            </a:r>
            <a:r>
              <a:rPr lang="en-US" altLang="en-US" sz="1800" dirty="0" err="1">
                <a:cs typeface="Courier New" pitchFamily="49" charset="0"/>
              </a:rPr>
              <a:t>e.getClass</a:t>
            </a:r>
            <a:r>
              <a:rPr lang="en-US" altLang="en-US" sz="1800" dirty="0">
                <a:cs typeface="Courier New" pitchFamily="49" charset="0"/>
              </a:rPr>
              <a:t>();</a:t>
            </a:r>
          </a:p>
          <a:p>
            <a:pPr marL="0" indent="0"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    c = </a:t>
            </a:r>
            <a:r>
              <a:rPr lang="en-US" altLang="en-US" sz="1800" dirty="0" err="1">
                <a:cs typeface="Courier New" pitchFamily="49" charset="0"/>
              </a:rPr>
              <a:t>c.getSuperclass</a:t>
            </a:r>
            <a:r>
              <a:rPr lang="en-US" altLang="en-US" sz="1800" dirty="0">
                <a:cs typeface="Courier New" pitchFamily="49" charset="0"/>
              </a:rPr>
              <a:t>();</a:t>
            </a:r>
          </a:p>
          <a:p>
            <a:pPr marL="0" indent="0"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    </a:t>
            </a:r>
            <a:r>
              <a:rPr lang="en-US" altLang="en-US" sz="1800" dirty="0" err="1">
                <a:cs typeface="Courier New" pitchFamily="49" charset="0"/>
              </a:rPr>
              <a:t>System.out.println</a:t>
            </a:r>
            <a:r>
              <a:rPr lang="en-US" altLang="en-US" sz="1800" dirty="0">
                <a:cs typeface="Courier New" pitchFamily="49" charset="0"/>
              </a:rPr>
              <a:t>("base class of e = " +</a:t>
            </a:r>
            <a:r>
              <a:rPr lang="sr-Cyrl-RS" altLang="en-US" sz="1800" dirty="0">
                <a:cs typeface="Courier New" pitchFamily="49" charset="0"/>
              </a:rPr>
              <a:t> </a:t>
            </a:r>
            <a:r>
              <a:rPr lang="en-US" altLang="en-US" sz="1800" dirty="0" err="1">
                <a:cs typeface="Courier New" pitchFamily="49" charset="0"/>
              </a:rPr>
              <a:t>c.getName</a:t>
            </a:r>
            <a:r>
              <a:rPr lang="en-US" altLang="en-US" sz="1800" dirty="0">
                <a:cs typeface="Courier New" pitchFamily="49" charset="0"/>
              </a:rPr>
              <a:t>());</a:t>
            </a:r>
          </a:p>
          <a:p>
            <a:pPr marL="0" indent="0"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    c = </a:t>
            </a:r>
            <a:r>
              <a:rPr lang="en-US" altLang="en-US" sz="1800" dirty="0" err="1">
                <a:cs typeface="Courier New" pitchFamily="49" charset="0"/>
              </a:rPr>
              <a:t>c.getSuperclass</a:t>
            </a:r>
            <a:r>
              <a:rPr lang="en-US" altLang="en-US" sz="1800" dirty="0">
                <a:cs typeface="Courier New" pitchFamily="49" charset="0"/>
              </a:rPr>
              <a:t>();</a:t>
            </a:r>
          </a:p>
          <a:p>
            <a:pPr marL="0" indent="0"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    </a:t>
            </a:r>
            <a:r>
              <a:rPr lang="en-US" altLang="en-US" sz="1800" dirty="0" err="1">
                <a:cs typeface="Courier New" pitchFamily="49" charset="0"/>
              </a:rPr>
              <a:t>System.out.println</a:t>
            </a:r>
            <a:r>
              <a:rPr lang="en-US" altLang="en-US" sz="1800" dirty="0">
                <a:cs typeface="Courier New" pitchFamily="49" charset="0"/>
              </a:rPr>
              <a:t>("base of base class of e = "</a:t>
            </a:r>
            <a:r>
              <a:rPr lang="sr-Cyrl-RS" altLang="en-US" sz="1800" dirty="0">
                <a:cs typeface="Courier New" pitchFamily="49" charset="0"/>
              </a:rPr>
              <a:t> </a:t>
            </a:r>
            <a:r>
              <a:rPr lang="en-US" altLang="en-US" sz="1800" dirty="0">
                <a:cs typeface="Courier New" pitchFamily="49" charset="0"/>
              </a:rPr>
              <a:t>+ </a:t>
            </a:r>
            <a:r>
              <a:rPr lang="en-US" altLang="en-US" sz="1800" dirty="0" err="1">
                <a:cs typeface="Courier New" pitchFamily="49" charset="0"/>
              </a:rPr>
              <a:t>c.getName</a:t>
            </a:r>
            <a:r>
              <a:rPr lang="en-US" altLang="en-US" sz="1800" dirty="0">
                <a:cs typeface="Courier New" pitchFamily="49" charset="0"/>
              </a:rPr>
              <a:t>());</a:t>
            </a:r>
            <a:endParaRPr lang="sr-Cyrl-RS" altLang="en-US" sz="1800" dirty="0">
              <a:cs typeface="Courier New" pitchFamily="49" charset="0"/>
            </a:endParaRPr>
          </a:p>
          <a:p>
            <a:pPr marL="0" indent="0">
              <a:buFont typeface="ZapfDingbats BT"/>
              <a:buNone/>
              <a:defRPr/>
            </a:pPr>
            <a:r>
              <a:rPr lang="sr-Cyrl-RS" altLang="en-US" sz="2400" dirty="0">
                <a:latin typeface="Garamond" panose="02020404030301010803" pitchFamily="18" charset="0"/>
                <a:cs typeface="Courier New" pitchFamily="49" charset="0"/>
              </a:rPr>
              <a:t>добија се следећи излаз: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cs typeface="Arial" pitchFamily="34" charset="0"/>
              </a:rPr>
              <a:t>base class of e = Employee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cs typeface="Arial" pitchFamily="34" charset="0"/>
              </a:rPr>
              <a:t>base of base class of e = </a:t>
            </a:r>
            <a:r>
              <a:rPr lang="en-US" altLang="en-US" sz="1800" dirty="0" err="1">
                <a:solidFill>
                  <a:schemeClr val="tx2"/>
                </a:solidFill>
                <a:cs typeface="Arial" pitchFamily="34" charset="0"/>
              </a:rPr>
              <a:t>java.lang.Object</a:t>
            </a:r>
            <a:endParaRPr lang="en-US" altLang="en-US" sz="1800" b="1" dirty="0">
              <a:cs typeface="Arial" pitchFamily="34" charset="0"/>
            </a:endParaRPr>
          </a:p>
          <a:p>
            <a:pPr marL="0" indent="0">
              <a:buFont typeface="ZapfDingbats BT"/>
              <a:buNone/>
              <a:defRPr/>
            </a:pPr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ZapfDingbats BT"/>
              <a:buNone/>
              <a:defRPr/>
            </a:pPr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ZapfDingbats BT"/>
              <a:buNone/>
              <a:defRPr/>
            </a:pPr>
            <a:endParaRPr lang="en-US" alt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CFC3A8-A8AF-4D42-96B5-4410A573A347}"/>
              </a:ext>
            </a:extLst>
          </p:cNvPr>
          <p:cNvSpPr/>
          <p:nvPr/>
        </p:nvSpPr>
        <p:spPr>
          <a:xfrm>
            <a:off x="1524000" y="457200"/>
            <a:ext cx="5661025" cy="12001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  <a:latin typeface="+mj-lt"/>
              </a:rPr>
              <a:t>Рефлексија и динамичко </a:t>
            </a:r>
          </a:p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  <a:latin typeface="+mj-lt"/>
              </a:rPr>
              <a:t>повезивање (2)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AB0E0530-E0C7-4BFE-A91D-86F09756D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54113"/>
            <a:ext cx="9144000" cy="6072187"/>
          </a:xfrm>
        </p:spPr>
        <p:txBody>
          <a:bodyPr/>
          <a:lstStyle/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latin typeface="Garamond" panose="02020404030301010803" pitchFamily="18" charset="0"/>
              </a:rPr>
              <a:t>      Уочава се да на излазу нису приказана поља која нису јавна.</a:t>
            </a:r>
            <a:endParaRPr lang="en-US" altLang="en-US" sz="2400" dirty="0">
              <a:latin typeface="Garamond" panose="02020404030301010803" pitchFamily="18" charset="0"/>
            </a:endParaRPr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latin typeface="Garamond" panose="02020404030301010803" pitchFamily="18" charset="0"/>
                <a:cs typeface="Courier New" pitchFamily="49" charset="0"/>
              </a:rPr>
              <a:t>Метод </a:t>
            </a:r>
            <a:r>
              <a:rPr lang="en-US" altLang="en-US" sz="2000" dirty="0" err="1">
                <a:cs typeface="Courier New" pitchFamily="49" charset="0"/>
              </a:rPr>
              <a:t>getDeclaredFields</a:t>
            </a:r>
            <a:r>
              <a:rPr lang="en-US" altLang="en-US" sz="2400" dirty="0">
                <a:latin typeface="Garamond" panose="02020404030301010803" pitchFamily="18" charset="0"/>
                <a:cs typeface="Courier New" pitchFamily="49" charset="0"/>
              </a:rPr>
              <a:t> </a:t>
            </a:r>
            <a:r>
              <a:rPr lang="sr-Cyrl-RS" altLang="en-US" sz="2400" dirty="0">
                <a:latin typeface="Garamond" panose="02020404030301010803" pitchFamily="18" charset="0"/>
                <a:cs typeface="Courier New" pitchFamily="49" charset="0"/>
              </a:rPr>
              <a:t>враће сва поља која су декларисана у класи, али искључује поља наслеђена из надкласа.</a:t>
            </a:r>
            <a:endParaRPr lang="en-US" altLang="en-US" sz="2400" dirty="0">
              <a:latin typeface="Garamond" panose="02020404030301010803" pitchFamily="18" charset="0"/>
            </a:endParaRPr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20D210BC-CF33-4CE6-80B9-B773E0A9AF5E}"/>
              </a:ext>
            </a:extLst>
          </p:cNvPr>
          <p:cNvSpPr/>
          <p:nvPr/>
        </p:nvSpPr>
        <p:spPr bwMode="auto">
          <a:xfrm flipV="1">
            <a:off x="396875" y="1601788"/>
            <a:ext cx="8072438" cy="19399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lIns="92075" tIns="46038" rIns="92075" bIns="46038" rtlCol="1" anchor="ctr">
            <a:spAutoFit/>
          </a:bodyPr>
          <a:lstStyle/>
          <a:p>
            <a:pPr>
              <a:buFont typeface="ZapfDingbats BT" charset="2"/>
              <a:buNone/>
              <a:defRPr/>
            </a:pPr>
            <a:r>
              <a:rPr lang="en-US" altLang="en-US" sz="2000" dirty="0">
                <a:cs typeface="Courier New" pitchFamily="49" charset="0"/>
              </a:rPr>
              <a:t>e = new </a:t>
            </a:r>
            <a:r>
              <a:rPr lang="en-US" altLang="en-US" sz="2000" dirty="0" err="1">
                <a:cs typeface="Courier New" pitchFamily="49" charset="0"/>
              </a:rPr>
              <a:t>MonthlyEmployee</a:t>
            </a:r>
            <a:r>
              <a:rPr lang="en-US" altLang="en-US" sz="2000" dirty="0">
                <a:cs typeface="Courier New" pitchFamily="49" charset="0"/>
              </a:rPr>
              <a:t>(); </a:t>
            </a:r>
          </a:p>
          <a:p>
            <a:pPr>
              <a:buFont typeface="ZapfDingbats BT" charset="2"/>
              <a:buNone/>
              <a:defRPr/>
            </a:pPr>
            <a:r>
              <a:rPr lang="en-US" sz="2000" dirty="0">
                <a:cs typeface="Courier New" pitchFamily="49" charset="0"/>
              </a:rPr>
              <a:t>Field fields[] = </a:t>
            </a:r>
            <a:r>
              <a:rPr lang="en-US" sz="2000" dirty="0" err="1">
                <a:cs typeface="Courier New" pitchFamily="49" charset="0"/>
              </a:rPr>
              <a:t>c.getFields</a:t>
            </a:r>
            <a:r>
              <a:rPr lang="en-US" sz="2000" dirty="0">
                <a:cs typeface="Courier New" pitchFamily="49" charset="0"/>
              </a:rPr>
              <a:t>();</a:t>
            </a:r>
          </a:p>
          <a:p>
            <a:pPr>
              <a:buFont typeface="ZapfDingbats BT" charset="2"/>
              <a:buNone/>
              <a:defRPr/>
            </a:pPr>
            <a:r>
              <a:rPr lang="en-US" sz="2000" dirty="0">
                <a:cs typeface="Courier New" pitchFamily="49" charset="0"/>
              </a:rPr>
              <a:t>for(</a:t>
            </a:r>
            <a:r>
              <a:rPr lang="en-US" sz="2000" dirty="0" err="1">
                <a:cs typeface="Courier New" pitchFamily="49" charset="0"/>
              </a:rPr>
              <a:t>int</a:t>
            </a:r>
            <a:r>
              <a:rPr lang="en-US" sz="2000" dirty="0">
                <a:cs typeface="Courier New" pitchFamily="49" charset="0"/>
              </a:rPr>
              <a:t> </a:t>
            </a:r>
            <a:r>
              <a:rPr lang="en-US" sz="2000" dirty="0" err="1">
                <a:cs typeface="Courier New" pitchFamily="49" charset="0"/>
              </a:rPr>
              <a:t>i</a:t>
            </a:r>
            <a:r>
              <a:rPr lang="en-US" sz="2000" dirty="0">
                <a:cs typeface="Courier New" pitchFamily="49" charset="0"/>
              </a:rPr>
              <a:t> = 0; </a:t>
            </a:r>
            <a:r>
              <a:rPr lang="en-US" sz="2000" dirty="0" err="1">
                <a:cs typeface="Courier New" pitchFamily="49" charset="0"/>
              </a:rPr>
              <a:t>i</a:t>
            </a:r>
            <a:r>
              <a:rPr lang="en-US" sz="2000" dirty="0">
                <a:cs typeface="Courier New" pitchFamily="49" charset="0"/>
              </a:rPr>
              <a:t> &lt; </a:t>
            </a:r>
            <a:r>
              <a:rPr lang="en-US" sz="2000" dirty="0" err="1">
                <a:cs typeface="Courier New" pitchFamily="49" charset="0"/>
              </a:rPr>
              <a:t>fields.length</a:t>
            </a:r>
            <a:r>
              <a:rPr lang="en-US" sz="2000" dirty="0">
                <a:cs typeface="Courier New" pitchFamily="49" charset="0"/>
              </a:rPr>
              <a:t>; </a:t>
            </a:r>
            <a:r>
              <a:rPr lang="en-US" sz="2000" dirty="0" err="1">
                <a:cs typeface="Courier New" pitchFamily="49" charset="0"/>
              </a:rPr>
              <a:t>i</a:t>
            </a:r>
            <a:r>
              <a:rPr lang="en-US" sz="2000" dirty="0">
                <a:cs typeface="Courier New" pitchFamily="49" charset="0"/>
              </a:rPr>
              <a:t>++) {</a:t>
            </a:r>
          </a:p>
          <a:p>
            <a:pPr>
              <a:buFont typeface="ZapfDingbats BT" charset="2"/>
              <a:buNone/>
              <a:defRPr/>
            </a:pPr>
            <a:r>
              <a:rPr lang="en-US" sz="2000" dirty="0">
                <a:cs typeface="Courier New" pitchFamily="49" charset="0"/>
              </a:rPr>
              <a:t>	</a:t>
            </a:r>
            <a:r>
              <a:rPr lang="en-US" sz="2000" dirty="0" err="1">
                <a:cs typeface="Courier New" pitchFamily="49" charset="0"/>
              </a:rPr>
              <a:t>System.out.print</a:t>
            </a:r>
            <a:r>
              <a:rPr lang="en-US" sz="2000" dirty="0">
                <a:cs typeface="Courier New" pitchFamily="49" charset="0"/>
              </a:rPr>
              <a:t>(fields[</a:t>
            </a:r>
            <a:r>
              <a:rPr lang="en-US" sz="2000" dirty="0" err="1">
                <a:cs typeface="Courier New" pitchFamily="49" charset="0"/>
              </a:rPr>
              <a:t>i</a:t>
            </a:r>
            <a:r>
              <a:rPr lang="en-US" sz="2000" dirty="0">
                <a:cs typeface="Courier New" pitchFamily="49" charset="0"/>
              </a:rPr>
              <a:t>].</a:t>
            </a:r>
            <a:r>
              <a:rPr lang="en-US" sz="2000" dirty="0" err="1">
                <a:cs typeface="Courier New" pitchFamily="49" charset="0"/>
              </a:rPr>
              <a:t>getName</a:t>
            </a:r>
            <a:r>
              <a:rPr lang="en-US" sz="2000" dirty="0">
                <a:cs typeface="Courier New" pitchFamily="49" charset="0"/>
              </a:rPr>
              <a:t>() + "= ");</a:t>
            </a:r>
          </a:p>
          <a:p>
            <a:pPr>
              <a:buFont typeface="ZapfDingbats BT" charset="2"/>
              <a:buNone/>
              <a:defRPr/>
            </a:pPr>
            <a:r>
              <a:rPr lang="en-US" sz="2000" dirty="0">
                <a:cs typeface="Courier New" pitchFamily="49" charset="0"/>
              </a:rPr>
              <a:t>	</a:t>
            </a:r>
            <a:r>
              <a:rPr lang="en-US" sz="2000" dirty="0" err="1">
                <a:cs typeface="Courier New" pitchFamily="49" charset="0"/>
              </a:rPr>
              <a:t>System.out.println</a:t>
            </a:r>
            <a:r>
              <a:rPr lang="en-US" sz="2000" dirty="0">
                <a:cs typeface="Courier New" pitchFamily="49" charset="0"/>
              </a:rPr>
              <a:t>(fields[</a:t>
            </a:r>
            <a:r>
              <a:rPr lang="en-US" sz="2000" dirty="0" err="1">
                <a:cs typeface="Courier New" pitchFamily="49" charset="0"/>
              </a:rPr>
              <a:t>i</a:t>
            </a:r>
            <a:r>
              <a:rPr lang="en-US" sz="2000" dirty="0">
                <a:cs typeface="Courier New" pitchFamily="49" charset="0"/>
              </a:rPr>
              <a:t>].</a:t>
            </a:r>
            <a:r>
              <a:rPr lang="en-US" sz="2000" dirty="0" err="1">
                <a:cs typeface="Courier New" pitchFamily="49" charset="0"/>
              </a:rPr>
              <a:t>getInt</a:t>
            </a:r>
            <a:r>
              <a:rPr lang="en-US" sz="2000" dirty="0">
                <a:cs typeface="Courier New" pitchFamily="49" charset="0"/>
              </a:rPr>
              <a:t>(e));</a:t>
            </a:r>
          </a:p>
          <a:p>
            <a:pPr>
              <a:buFont typeface="ZapfDingbats BT" charset="2"/>
              <a:buNone/>
              <a:defRPr/>
            </a:pPr>
            <a:r>
              <a:rPr lang="en-US" sz="2000" dirty="0">
                <a:cs typeface="Courier New" pitchFamily="49" charset="0"/>
              </a:rPr>
              <a:t>}</a:t>
            </a:r>
          </a:p>
        </p:txBody>
      </p:sp>
      <p:sp>
        <p:nvSpPr>
          <p:cNvPr id="29700" name="AutoShape 4">
            <a:extLst>
              <a:ext uri="{FF2B5EF4-FFF2-40B4-BE49-F238E27FC236}">
                <a16:creationId xmlns:a16="http://schemas.microsoft.com/office/drawing/2014/main" id="{04D6662E-B2CD-4EBA-A3FA-A3CDD2CBED5D}"/>
              </a:ext>
            </a:extLst>
          </p:cNvPr>
          <p:cNvSpPr>
            <a:spLocks noChangeArrowheads="1"/>
          </p:cNvSpPr>
          <p:nvPr/>
        </p:nvSpPr>
        <p:spPr bwMode="auto">
          <a:xfrm rot="10800000" flipH="1">
            <a:off x="5453063" y="3810000"/>
            <a:ext cx="3097212" cy="762000"/>
          </a:xfrm>
          <a:prstGeom prst="wedgeRoundRectCallout">
            <a:avLst>
              <a:gd name="adj1" fmla="val -59620"/>
              <a:gd name="adj2" fmla="val 159440"/>
              <a:gd name="adj3" fmla="val 16667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lIns="92075" tIns="46038" rIns="92075" bIns="46038" anchor="ctr"/>
          <a:lstStyle>
            <a:lvl1pPr defTabSz="7620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e </a:t>
            </a:r>
            <a:r>
              <a:rPr lang="sr-Cyrl-RS" altLang="en-US" sz="1800">
                <a:cs typeface="Arial" panose="020B0604020202020204" pitchFamily="34" charset="0"/>
              </a:rPr>
              <a:t>је примерак класе </a:t>
            </a:r>
            <a:r>
              <a:rPr lang="en-US" altLang="en-US" sz="1800">
                <a:cs typeface="Arial" panose="020B0604020202020204" pitchFamily="34" charset="0"/>
              </a:rPr>
              <a:t> Employee </a:t>
            </a:r>
            <a:r>
              <a:rPr lang="sr-Cyrl-RS" altLang="en-US" sz="1800">
                <a:cs typeface="Arial" panose="020B0604020202020204" pitchFamily="34" charset="0"/>
              </a:rPr>
              <a:t>или њене подкласе</a:t>
            </a:r>
            <a:r>
              <a:rPr lang="en-US" altLang="en-US" sz="1800">
                <a:cs typeface="Arial" panose="020B0604020202020204" pitchFamily="34" charset="0"/>
              </a:rPr>
              <a:t> </a:t>
            </a:r>
            <a:endParaRPr lang="en-US" altLang="en-US" sz="1800" b="1">
              <a:cs typeface="Arial" panose="020B0604020202020204" pitchFamily="34" charset="0"/>
            </a:endParaRPr>
          </a:p>
        </p:txBody>
      </p:sp>
      <p:sp>
        <p:nvSpPr>
          <p:cNvPr id="29701" name="מלבן מעוגל 6">
            <a:extLst>
              <a:ext uri="{FF2B5EF4-FFF2-40B4-BE49-F238E27FC236}">
                <a16:creationId xmlns:a16="http://schemas.microsoft.com/office/drawing/2014/main" id="{636C93CF-C8EC-4CC0-BA49-583CE3E7404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81000" y="3622675"/>
            <a:ext cx="4000500" cy="112395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rot="10800000" lIns="92075" tIns="46038" rIns="92075" bIns="46038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 typeface="ZapfDingbats BT"/>
              <a:buNone/>
            </a:pPr>
            <a:r>
              <a:rPr lang="sr-Cyrl-RS" altLang="en-US" sz="2000" b="1">
                <a:cs typeface="Arial" panose="020B0604020202020204" pitchFamily="34" charset="0"/>
              </a:rPr>
              <a:t>На излазу се добија</a:t>
            </a:r>
            <a:r>
              <a:rPr lang="en-US" altLang="en-US" sz="2000" b="1">
                <a:cs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ClrTx/>
              <a:buFont typeface="ZapfDingbats BT"/>
              <a:buNone/>
            </a:pPr>
            <a:r>
              <a:rPr lang="en-US" altLang="en-US" sz="2000">
                <a:cs typeface="Arial" panose="020B0604020202020204" pitchFamily="34" charset="0"/>
              </a:rPr>
              <a:t>number= 111</a:t>
            </a:r>
          </a:p>
          <a:p>
            <a:pPr eaLnBrk="1" hangingPunct="1">
              <a:spcBef>
                <a:spcPct val="0"/>
              </a:spcBef>
              <a:buClrTx/>
              <a:buFont typeface="ZapfDingbats BT"/>
              <a:buNone/>
            </a:pPr>
            <a:r>
              <a:rPr lang="en-US" altLang="en-US" sz="2000">
                <a:cs typeface="Arial" panose="020B0604020202020204" pitchFamily="34" charset="0"/>
              </a:rPr>
              <a:t>level= 12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2E0341B-18F8-4090-A4D3-2C0CE300CB98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Читање вредности за поља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9700" grpId="0" animBg="1"/>
      <p:bldP spid="297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96A48D6C-CD61-4FB4-AC0E-1F285E841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417638"/>
            <a:ext cx="8761412" cy="3801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sr-Cyrl-RS" dirty="0">
                <a:latin typeface="Garamond" pitchFamily="18" charset="0"/>
              </a:rPr>
              <a:t>Библиотека за рефлексију обезбеђује веома богат скуп алата за писање програма који манипулишу Јава кодом на динамичан начин</a:t>
            </a:r>
            <a:r>
              <a:rPr lang="en-US" dirty="0">
                <a:latin typeface="Garamond" pitchFamily="18" charset="0"/>
              </a:rPr>
              <a:t>.</a:t>
            </a:r>
          </a:p>
          <a:p>
            <a:pPr>
              <a:spcBef>
                <a:spcPts val="600"/>
              </a:spcBef>
              <a:defRPr/>
            </a:pPr>
            <a:r>
              <a:rPr lang="sr-Cyrl-RS" dirty="0">
                <a:latin typeface="Garamond" pitchFamily="18" charset="0"/>
              </a:rPr>
              <a:t>Рефлексија се може користи за:</a:t>
            </a:r>
            <a:endParaRPr lang="en-US" dirty="0">
              <a:latin typeface="Garamond" pitchFamily="18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dirty="0">
                <a:latin typeface="Garamond" pitchFamily="18" charset="0"/>
              </a:rPr>
              <a:t>• </a:t>
            </a:r>
            <a:r>
              <a:rPr lang="sr-Cyrl-RS" dirty="0">
                <a:latin typeface="Garamond" pitchFamily="18" charset="0"/>
              </a:rPr>
              <a:t>Анализирање могућности класа током извршавања</a:t>
            </a:r>
            <a:r>
              <a:rPr lang="en-US" dirty="0">
                <a:latin typeface="Garamond" pitchFamily="18" charset="0"/>
              </a:rPr>
              <a:t>;</a:t>
            </a:r>
          </a:p>
          <a:p>
            <a:pPr>
              <a:spcBef>
                <a:spcPts val="600"/>
              </a:spcBef>
              <a:defRPr/>
            </a:pPr>
            <a:r>
              <a:rPr lang="en-US" dirty="0">
                <a:latin typeface="Garamond" pitchFamily="18" charset="0"/>
              </a:rPr>
              <a:t>• </a:t>
            </a:r>
            <a:r>
              <a:rPr lang="sr-Cyrl-RS" dirty="0">
                <a:latin typeface="Garamond" pitchFamily="18" charset="0"/>
              </a:rPr>
              <a:t>Истраживање објеката током извршавања</a:t>
            </a:r>
            <a:r>
              <a:rPr lang="en-US" dirty="0">
                <a:latin typeface="Garamond" pitchFamily="18" charset="0"/>
              </a:rPr>
              <a:t>;</a:t>
            </a:r>
          </a:p>
          <a:p>
            <a:pPr>
              <a:spcBef>
                <a:spcPts val="600"/>
              </a:spcBef>
              <a:defRPr/>
            </a:pPr>
            <a:r>
              <a:rPr lang="en-US" dirty="0">
                <a:latin typeface="Garamond" pitchFamily="18" charset="0"/>
              </a:rPr>
              <a:t>• </a:t>
            </a:r>
            <a:r>
              <a:rPr lang="sr-Cyrl-RS" dirty="0">
                <a:latin typeface="Garamond" pitchFamily="18" charset="0"/>
              </a:rPr>
              <a:t>Имплементацију генеричког кода за манипулацију са низовима</a:t>
            </a:r>
            <a:r>
              <a:rPr lang="en-US" dirty="0">
                <a:latin typeface="Garamond" pitchFamily="18" charset="0"/>
              </a:rPr>
              <a:t>; </a:t>
            </a:r>
          </a:p>
          <a:p>
            <a:pPr>
              <a:spcBef>
                <a:spcPts val="600"/>
              </a:spcBef>
              <a:defRPr/>
            </a:pPr>
            <a:r>
              <a:rPr lang="en-US" dirty="0">
                <a:latin typeface="Garamond" pitchFamily="18" charset="0"/>
              </a:rPr>
              <a:t>• </a:t>
            </a:r>
            <a:r>
              <a:rPr lang="sr-Cyrl-RS" dirty="0">
                <a:latin typeface="Garamond" pitchFamily="18" charset="0"/>
              </a:rPr>
              <a:t>Коришћење примерака класе</a:t>
            </a:r>
            <a:r>
              <a:rPr lang="en-US" dirty="0">
                <a:latin typeface="Garamond" pitchFamily="18" charset="0"/>
              </a:rPr>
              <a:t> </a:t>
            </a:r>
            <a:r>
              <a:rPr lang="en-US" sz="1800" dirty="0">
                <a:latin typeface="+mn-lt"/>
              </a:rPr>
              <a:t>Method</a:t>
            </a:r>
            <a:r>
              <a:rPr lang="en-US" sz="1800" dirty="0">
                <a:latin typeface="Garamond" pitchFamily="18" charset="0"/>
              </a:rPr>
              <a:t> </a:t>
            </a:r>
            <a:r>
              <a:rPr lang="sr-Cyrl-RS" dirty="0">
                <a:latin typeface="Garamond" pitchFamily="18" charset="0"/>
              </a:rPr>
              <a:t>који раде на сличан начин као што у језику</a:t>
            </a:r>
            <a:r>
              <a:rPr lang="en-US" dirty="0">
                <a:latin typeface="Garamond" pitchFamily="18" charset="0"/>
              </a:rPr>
              <a:t> C++</a:t>
            </a:r>
            <a:r>
              <a:rPr lang="sr-Cyrl-RS" dirty="0">
                <a:latin typeface="Garamond" pitchFamily="18" charset="0"/>
              </a:rPr>
              <a:t> раде показивачи на функцију</a:t>
            </a:r>
            <a:r>
              <a:rPr lang="en-US" dirty="0">
                <a:latin typeface="Garamond" pitchFamily="18" charset="0"/>
              </a:rPr>
              <a:t>.</a:t>
            </a:r>
            <a:endParaRPr lang="sr-Latn-CS" dirty="0">
              <a:latin typeface="Garamond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EAC66C5-364C-4B28-A607-E600F4481D6A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Рефлексија (самоиспитивање)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0E94555C-BD5F-4040-967B-4A2A1E1266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4737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ru-RU" altLang="en-US" sz="2400" b="1" dirty="0">
                <a:latin typeface="Garamond" panose="02020404030301010803" pitchFamily="18" charset="0"/>
              </a:rPr>
              <a:t>Пример. </a:t>
            </a:r>
            <a:r>
              <a:rPr lang="ru-RU" altLang="en-US" sz="2400" dirty="0">
                <a:latin typeface="Garamond" panose="02020404030301010803" pitchFamily="18" charset="0"/>
              </a:rPr>
              <a:t>Увећање вредности поља </a:t>
            </a:r>
            <a:r>
              <a:rPr lang="en-US" sz="2000" dirty="0">
                <a:cs typeface="Courier New" pitchFamily="49" charset="0"/>
              </a:rPr>
              <a:t>level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r-Cyrl-RS" sz="2400" dirty="0">
                <a:latin typeface="Garamond" panose="02020404030301010803" pitchFamily="18" charset="0"/>
                <a:cs typeface="Courier New" pitchFamily="49" charset="0"/>
              </a:rPr>
              <a:t>објекта</a:t>
            </a:r>
            <a:r>
              <a:rPr lang="sr-Cyrl-R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r-Cyrl-RS" sz="2000" dirty="0">
                <a:cs typeface="Courier New" pitchFamily="49" charset="0"/>
              </a:rPr>
              <a:t>е</a:t>
            </a:r>
            <a:r>
              <a:rPr lang="sr-Cyrl-R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altLang="en-US" sz="2400" dirty="0">
                <a:latin typeface="Garamond" panose="02020404030301010803" pitchFamily="18" charset="0"/>
              </a:rPr>
              <a:t>за 1 се постиже следећом секвенцом наредби: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sr-Cyrl-RS" sz="1800" dirty="0">
                <a:cs typeface="Courier New" pitchFamily="49" charset="0"/>
              </a:rPr>
              <a:t>    </a:t>
            </a:r>
            <a:r>
              <a:rPr lang="en-US" sz="1800" dirty="0">
                <a:cs typeface="Courier New" pitchFamily="49" charset="0"/>
              </a:rPr>
              <a:t>Employee e;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sr-Cyrl-RS" sz="1800" dirty="0">
                <a:cs typeface="Courier New" pitchFamily="49" charset="0"/>
              </a:rPr>
              <a:t>    </a:t>
            </a:r>
            <a:r>
              <a:rPr lang="en-US" sz="1800" dirty="0">
                <a:cs typeface="Courier New" pitchFamily="49" charset="0"/>
              </a:rPr>
              <a:t>e = new </a:t>
            </a:r>
            <a:r>
              <a:rPr lang="en-US" sz="1800" dirty="0" err="1">
                <a:cs typeface="Courier New" pitchFamily="49" charset="0"/>
              </a:rPr>
              <a:t>MonthlyEmployee</a:t>
            </a:r>
            <a:r>
              <a:rPr lang="en-US" sz="1800" dirty="0">
                <a:cs typeface="Courier New" pitchFamily="49" charset="0"/>
              </a:rPr>
              <a:t>();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sr-Cyrl-RS" sz="1800" dirty="0">
                <a:cs typeface="Courier New" pitchFamily="49" charset="0"/>
              </a:rPr>
              <a:t>    </a:t>
            </a:r>
            <a:r>
              <a:rPr lang="en-US" sz="1800" dirty="0">
                <a:cs typeface="Courier New" pitchFamily="49" charset="0"/>
              </a:rPr>
              <a:t>Class c = </a:t>
            </a:r>
            <a:r>
              <a:rPr lang="en-US" sz="1800" dirty="0" err="1">
                <a:cs typeface="Courier New" pitchFamily="49" charset="0"/>
              </a:rPr>
              <a:t>e.getClass</a:t>
            </a:r>
            <a:r>
              <a:rPr lang="en-US" sz="1800" dirty="0">
                <a:cs typeface="Courier New" pitchFamily="49" charset="0"/>
              </a:rPr>
              <a:t>();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sr-Cyrl-RS" sz="1800" dirty="0">
                <a:cs typeface="Courier New" pitchFamily="49" charset="0"/>
              </a:rPr>
              <a:t>    </a:t>
            </a:r>
            <a:r>
              <a:rPr lang="en-US" sz="1800" dirty="0">
                <a:cs typeface="Courier New" pitchFamily="49" charset="0"/>
              </a:rPr>
              <a:t>Field f = </a:t>
            </a:r>
            <a:r>
              <a:rPr lang="en-US" sz="1800" dirty="0" err="1">
                <a:cs typeface="Courier New" pitchFamily="49" charset="0"/>
              </a:rPr>
              <a:t>c.getField</a:t>
            </a:r>
            <a:r>
              <a:rPr lang="en-US" sz="1800" dirty="0">
                <a:cs typeface="Courier New" pitchFamily="49" charset="0"/>
              </a:rPr>
              <a:t>("level");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sr-Cyrl-RS" sz="1800" dirty="0">
                <a:cs typeface="Courier New" pitchFamily="49" charset="0"/>
              </a:rPr>
              <a:t>    </a:t>
            </a:r>
            <a:r>
              <a:rPr lang="en-US" sz="1800" dirty="0" err="1">
                <a:cs typeface="Courier New" pitchFamily="49" charset="0"/>
              </a:rPr>
              <a:t>f.setInt</a:t>
            </a:r>
            <a:r>
              <a:rPr lang="en-US" sz="1800" dirty="0">
                <a:cs typeface="Courier New" pitchFamily="49" charset="0"/>
              </a:rPr>
              <a:t>(</a:t>
            </a:r>
            <a:r>
              <a:rPr lang="en-US" sz="1800" dirty="0" err="1">
                <a:cs typeface="Courier New" pitchFamily="49" charset="0"/>
              </a:rPr>
              <a:t>e,f.getInt</a:t>
            </a:r>
            <a:r>
              <a:rPr lang="en-US" sz="1800" dirty="0">
                <a:cs typeface="Courier New" pitchFamily="49" charset="0"/>
              </a:rPr>
              <a:t>(e)+1);</a:t>
            </a:r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buFont typeface="ZapfDingbats BT"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A85DAB-70A9-4495-995B-58C7C42D250A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Постављање вредности за поља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45D13B6D-B2BE-481B-9C20-826103071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ZapfDingbats BT"/>
              <a:buNone/>
              <a:defRPr/>
            </a:pPr>
            <a:r>
              <a:rPr lang="ru-RU" altLang="en-US" sz="2400" b="1" dirty="0">
                <a:latin typeface="Garamond" panose="02020404030301010803" pitchFamily="18" charset="0"/>
              </a:rPr>
              <a:t>Пример. </a:t>
            </a:r>
            <a:r>
              <a:rPr lang="ru-RU" altLang="en-US" sz="2400" dirty="0">
                <a:latin typeface="Garamond" panose="02020404030301010803" pitchFamily="18" charset="0"/>
              </a:rPr>
              <a:t>Приликом извршавања следећег кода: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sr-Cyrl-RS" altLang="en-US" sz="1800" dirty="0">
                <a:cs typeface="Courier New" pitchFamily="49" charset="0"/>
              </a:rPr>
              <a:t>    </a:t>
            </a:r>
            <a:r>
              <a:rPr lang="en-US" altLang="en-US" sz="1800" dirty="0">
                <a:cs typeface="Courier New" pitchFamily="49" charset="0"/>
              </a:rPr>
              <a:t>Employee e;</a:t>
            </a:r>
          </a:p>
          <a:p>
            <a:pPr>
              <a:buFont typeface="ZapfDingbats BT"/>
              <a:buNone/>
              <a:defRPr/>
            </a:pPr>
            <a:r>
              <a:rPr lang="sr-Cyrl-RS" altLang="en-US" sz="1800" dirty="0">
                <a:cs typeface="Courier New" pitchFamily="49" charset="0"/>
              </a:rPr>
              <a:t>    </a:t>
            </a:r>
            <a:r>
              <a:rPr lang="en-US" altLang="en-US" sz="1800" dirty="0">
                <a:cs typeface="Courier New" pitchFamily="49" charset="0"/>
              </a:rPr>
              <a:t>e = new </a:t>
            </a:r>
            <a:r>
              <a:rPr lang="en-US" altLang="en-US" sz="1800" dirty="0" err="1">
                <a:cs typeface="Courier New" pitchFamily="49" charset="0"/>
              </a:rPr>
              <a:t>MonthlyEmployee</a:t>
            </a:r>
            <a:r>
              <a:rPr lang="en-US" altLang="en-US" sz="1800" dirty="0">
                <a:cs typeface="Courier New" pitchFamily="49" charset="0"/>
              </a:rPr>
              <a:t>();</a:t>
            </a:r>
          </a:p>
          <a:p>
            <a:pPr>
              <a:buFont typeface="ZapfDingbats BT"/>
              <a:buNone/>
              <a:defRPr/>
            </a:pPr>
            <a:r>
              <a:rPr lang="sr-Cyrl-RS" altLang="en-US" sz="1800" dirty="0">
                <a:cs typeface="Courier New" pitchFamily="49" charset="0"/>
              </a:rPr>
              <a:t>    </a:t>
            </a:r>
            <a:r>
              <a:rPr lang="en-US" altLang="en-US" sz="1800" dirty="0">
                <a:cs typeface="Courier New" pitchFamily="49" charset="0"/>
              </a:rPr>
              <a:t>Class c = </a:t>
            </a:r>
            <a:r>
              <a:rPr lang="en-US" altLang="en-US" sz="1800" dirty="0" err="1">
                <a:cs typeface="Courier New" pitchFamily="49" charset="0"/>
              </a:rPr>
              <a:t>e.getClass</a:t>
            </a:r>
            <a:r>
              <a:rPr lang="en-US" altLang="en-US" sz="1800" dirty="0">
                <a:cs typeface="Courier New" pitchFamily="49" charset="0"/>
              </a:rPr>
              <a:t>();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/>
              <a:t>	</a:t>
            </a:r>
            <a:r>
              <a:rPr lang="en-US" altLang="en-US" sz="1800" dirty="0" err="1">
                <a:cs typeface="Courier New" pitchFamily="49" charset="0"/>
              </a:rPr>
              <a:t>int</a:t>
            </a:r>
            <a:r>
              <a:rPr lang="en-US" altLang="en-US" sz="1800" dirty="0">
                <a:cs typeface="Courier New" pitchFamily="49" charset="0"/>
              </a:rPr>
              <a:t> m = </a:t>
            </a:r>
            <a:r>
              <a:rPr lang="en-US" altLang="en-US" sz="1800" dirty="0" err="1">
                <a:cs typeface="Courier New" pitchFamily="49" charset="0"/>
              </a:rPr>
              <a:t>c.getModifiers</a:t>
            </a:r>
            <a:r>
              <a:rPr lang="en-US" altLang="en-US" sz="1800" dirty="0">
                <a:cs typeface="Courier New" pitchFamily="49" charset="0"/>
              </a:rPr>
              <a:t>(); 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if (</a:t>
            </a:r>
            <a:r>
              <a:rPr lang="en-US" altLang="en-US" sz="1800" dirty="0" err="1">
                <a:cs typeface="Courier New" pitchFamily="49" charset="0"/>
              </a:rPr>
              <a:t>Modifier.isPublic</a:t>
            </a:r>
            <a:r>
              <a:rPr lang="en-US" altLang="en-US" sz="1800" dirty="0">
                <a:cs typeface="Courier New" pitchFamily="49" charset="0"/>
              </a:rPr>
              <a:t>(m))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	 </a:t>
            </a:r>
            <a:r>
              <a:rPr lang="en-US" altLang="en-US" sz="1800" dirty="0" err="1">
                <a:cs typeface="Courier New" pitchFamily="49" charset="0"/>
              </a:rPr>
              <a:t>System.out.println</a:t>
            </a:r>
            <a:r>
              <a:rPr lang="en-US" altLang="en-US" sz="1800" dirty="0">
                <a:cs typeface="Courier New" pitchFamily="49" charset="0"/>
              </a:rPr>
              <a:t>("public"); 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if (</a:t>
            </a:r>
            <a:r>
              <a:rPr lang="en-US" altLang="en-US" sz="1800" dirty="0" err="1">
                <a:cs typeface="Courier New" pitchFamily="49" charset="0"/>
              </a:rPr>
              <a:t>Modifier.isAbstract</a:t>
            </a:r>
            <a:r>
              <a:rPr lang="en-US" altLang="en-US" sz="1800" dirty="0">
                <a:cs typeface="Courier New" pitchFamily="49" charset="0"/>
              </a:rPr>
              <a:t>(m))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	 </a:t>
            </a:r>
            <a:r>
              <a:rPr lang="en-US" altLang="en-US" sz="1800" dirty="0" err="1">
                <a:cs typeface="Courier New" pitchFamily="49" charset="0"/>
              </a:rPr>
              <a:t>System.out.println</a:t>
            </a:r>
            <a:r>
              <a:rPr lang="en-US" altLang="en-US" sz="1800" dirty="0">
                <a:cs typeface="Courier New" pitchFamily="49" charset="0"/>
              </a:rPr>
              <a:t>("abstract"); 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if (</a:t>
            </a:r>
            <a:r>
              <a:rPr lang="en-US" altLang="en-US" sz="1800" dirty="0" err="1">
                <a:cs typeface="Courier New" pitchFamily="49" charset="0"/>
              </a:rPr>
              <a:t>Modifier.isFinal</a:t>
            </a:r>
            <a:r>
              <a:rPr lang="en-US" altLang="en-US" sz="1800" dirty="0">
                <a:cs typeface="Courier New" pitchFamily="49" charset="0"/>
              </a:rPr>
              <a:t>(m)) </a:t>
            </a:r>
          </a:p>
          <a:p>
            <a:pPr>
              <a:buFont typeface="ZapfDingbats BT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	</a:t>
            </a:r>
            <a:r>
              <a:rPr lang="en-US" altLang="en-US" sz="1800" dirty="0" err="1">
                <a:cs typeface="Courier New" pitchFamily="49" charset="0"/>
              </a:rPr>
              <a:t>System.out.println</a:t>
            </a:r>
            <a:r>
              <a:rPr lang="en-US" altLang="en-US" sz="1800" dirty="0">
                <a:cs typeface="Courier New" pitchFamily="49" charset="0"/>
              </a:rPr>
              <a:t>("final"); </a:t>
            </a:r>
            <a:endParaRPr lang="sr-Cyrl-RS" altLang="en-US" sz="1800" dirty="0">
              <a:cs typeface="Courier New" pitchFamily="49" charset="0"/>
            </a:endParaRPr>
          </a:p>
          <a:p>
            <a:pPr marL="0" indent="0">
              <a:buFont typeface="ZapfDingbats BT"/>
              <a:buNone/>
              <a:defRPr/>
            </a:pPr>
            <a:r>
              <a:rPr lang="sr-Cyrl-RS" altLang="en-US" sz="2400" dirty="0">
                <a:latin typeface="Garamond" panose="02020404030301010803" pitchFamily="18" charset="0"/>
                <a:cs typeface="Courier New" pitchFamily="49" charset="0"/>
              </a:rPr>
              <a:t>добија се следећи излаз: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cs typeface="Arial" pitchFamily="34" charset="0"/>
              </a:rPr>
              <a:t>public final</a:t>
            </a:r>
          </a:p>
          <a:p>
            <a:pPr>
              <a:buFont typeface="ZapfDingbats BT"/>
              <a:buNone/>
              <a:defRPr/>
            </a:pPr>
            <a:endParaRPr lang="en-US" altLang="en-US" sz="1800" dirty="0">
              <a:cs typeface="Courier New" pitchFamily="49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5F08892-A99B-44B1-AB8B-59831913419A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модификатора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8E0859C3-B874-425E-95F4-BF2E2DA40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213725" cy="5945188"/>
          </a:xfrm>
        </p:spPr>
        <p:txBody>
          <a:bodyPr/>
          <a:lstStyle/>
          <a:p>
            <a:pPr marL="0" indent="0">
              <a:buSzPct val="150000"/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latin typeface="Garamond" panose="02020404030301010803" pitchFamily="18" charset="0"/>
              </a:rPr>
              <a:t>Може се позвати метод објекта тј. примерка дате класе, у ком случају се при позиву морају проследити и имплицитни и експлицитни аргументи.</a:t>
            </a:r>
            <a:endParaRPr lang="en-US" altLang="en-US" sz="2400" dirty="0">
              <a:latin typeface="Garamond" panose="02020404030301010803" pitchFamily="18" charset="0"/>
            </a:endParaRPr>
          </a:p>
          <a:p>
            <a:pPr marL="0" indent="0">
              <a:buSzPct val="150000"/>
              <a:buFont typeface="Wingdings" panose="05000000000000000000" pitchFamily="2" charset="2"/>
              <a:buNone/>
              <a:defRPr/>
            </a:pPr>
            <a:r>
              <a:rPr lang="ru-RU" altLang="en-US" sz="2400" b="1" dirty="0">
                <a:latin typeface="Garamond" panose="02020404030301010803" pitchFamily="18" charset="0"/>
              </a:rPr>
              <a:t>Пример. </a:t>
            </a:r>
            <a:r>
              <a:rPr lang="ru-RU" altLang="en-US" sz="2400" dirty="0">
                <a:latin typeface="Garamond" panose="02020404030301010803" pitchFamily="18" charset="0"/>
              </a:rPr>
              <a:t>Позив метода</a:t>
            </a:r>
            <a:r>
              <a:rPr lang="ru-RU" altLang="en-US" sz="2400" dirty="0"/>
              <a:t> </a:t>
            </a:r>
            <a:r>
              <a:rPr lang="en-US" sz="1800" dirty="0">
                <a:cs typeface="Courier New" pitchFamily="49" charset="0"/>
              </a:rPr>
              <a:t>print</a:t>
            </a:r>
            <a:r>
              <a:rPr lang="sr-Cyrl-RS" sz="1800" dirty="0">
                <a:cs typeface="Courier New" pitchFamily="49" charset="0"/>
              </a:rPr>
              <a:t> </a:t>
            </a:r>
            <a:r>
              <a:rPr lang="sr-Cyrl-RS" sz="2400" dirty="0">
                <a:latin typeface="Garamond" panose="02020404030301010803" pitchFamily="18" charset="0"/>
                <a:cs typeface="Courier New" pitchFamily="49" charset="0"/>
              </a:rPr>
              <a:t>објекта</a:t>
            </a:r>
            <a:r>
              <a:rPr lang="sr-Cyrl-RS" sz="2400" dirty="0">
                <a:cs typeface="Courier New" pitchFamily="49" charset="0"/>
              </a:rPr>
              <a:t> </a:t>
            </a:r>
            <a:r>
              <a:rPr lang="sr-Cyrl-RS" sz="1800" dirty="0">
                <a:cs typeface="Courier New" pitchFamily="49" charset="0"/>
              </a:rPr>
              <a:t>е</a:t>
            </a:r>
            <a:r>
              <a:rPr lang="sr-Cyrl-RS" sz="2000" dirty="0">
                <a:cs typeface="Courier New" pitchFamily="49" charset="0"/>
              </a:rPr>
              <a:t> </a:t>
            </a:r>
            <a:r>
              <a:rPr lang="ru-RU" altLang="en-US" sz="2400" dirty="0">
                <a:latin typeface="Garamond" panose="02020404030301010803" pitchFamily="18" charset="0"/>
              </a:rPr>
              <a:t>се постиже следећом секвенцом наредби:</a:t>
            </a:r>
          </a:p>
          <a:p>
            <a:pPr marL="0" indent="0">
              <a:buSzPct val="150000"/>
              <a:buFont typeface="Wingdings" panose="05000000000000000000" pitchFamily="2" charset="2"/>
              <a:buNone/>
              <a:defRPr/>
            </a:pPr>
            <a:r>
              <a:rPr lang="en-US" altLang="en-US" sz="1800" dirty="0"/>
              <a:t>	</a:t>
            </a:r>
            <a:r>
              <a:rPr lang="en-US" altLang="en-US" sz="1800" dirty="0">
                <a:cs typeface="Courier New" pitchFamily="49" charset="0"/>
              </a:rPr>
              <a:t>Employee e = new </a:t>
            </a:r>
            <a:r>
              <a:rPr lang="en-US" altLang="en-US" sz="1800" dirty="0" err="1">
                <a:cs typeface="Courier New" pitchFamily="49" charset="0"/>
              </a:rPr>
              <a:t>HourlyEmployee</a:t>
            </a:r>
            <a:r>
              <a:rPr lang="en-US" altLang="en-US" sz="1800" dirty="0">
                <a:cs typeface="Courier New" pitchFamily="49" charset="0"/>
              </a:rPr>
              <a:t>();</a:t>
            </a:r>
          </a:p>
          <a:p>
            <a:pPr marL="0" indent="0">
              <a:buSzPct val="150000"/>
              <a:buFont typeface="Wingdings" panose="05000000000000000000" pitchFamily="2" charset="2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Class c = </a:t>
            </a:r>
            <a:r>
              <a:rPr lang="en-US" altLang="en-US" sz="1800" dirty="0" err="1">
                <a:cs typeface="Courier New" pitchFamily="49" charset="0"/>
              </a:rPr>
              <a:t>e.getClass</a:t>
            </a:r>
            <a:r>
              <a:rPr lang="en-US" altLang="en-US" sz="1800" dirty="0">
                <a:cs typeface="Courier New" pitchFamily="49" charset="0"/>
              </a:rPr>
              <a:t>();</a:t>
            </a:r>
          </a:p>
          <a:p>
            <a:pPr marL="0" indent="0">
              <a:buSzPct val="150000"/>
              <a:buFont typeface="Wingdings" panose="05000000000000000000" pitchFamily="2" charset="2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Method m = </a:t>
            </a:r>
            <a:r>
              <a:rPr lang="en-US" altLang="en-US" sz="1800" dirty="0" err="1">
                <a:cs typeface="Courier New" pitchFamily="49" charset="0"/>
              </a:rPr>
              <a:t>c.getMethod</a:t>
            </a:r>
            <a:r>
              <a:rPr lang="en-US" altLang="en-US" sz="1800" dirty="0">
                <a:cs typeface="Courier New" pitchFamily="49" charset="0"/>
              </a:rPr>
              <a:t>("print", null);</a:t>
            </a:r>
          </a:p>
          <a:p>
            <a:pPr marL="0" indent="0">
              <a:buSzPct val="150000"/>
              <a:buFont typeface="Wingdings" panose="05000000000000000000" pitchFamily="2" charset="2"/>
              <a:buNone/>
              <a:defRPr/>
            </a:pPr>
            <a:r>
              <a:rPr lang="en-US" altLang="en-US" sz="1800" dirty="0">
                <a:cs typeface="Courier New" pitchFamily="49" charset="0"/>
              </a:rPr>
              <a:t>	</a:t>
            </a:r>
            <a:r>
              <a:rPr lang="en-US" altLang="en-US" sz="1800" dirty="0" err="1">
                <a:cs typeface="Courier New" pitchFamily="49" charset="0"/>
              </a:rPr>
              <a:t>m.invoke</a:t>
            </a:r>
            <a:r>
              <a:rPr lang="en-US" altLang="en-US" sz="1800" dirty="0">
                <a:cs typeface="Courier New" pitchFamily="49" charset="0"/>
              </a:rPr>
              <a:t>(e, null);</a:t>
            </a:r>
          </a:p>
          <a:p>
            <a:pPr marL="0" indent="0">
              <a:buSzPct val="150000"/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latin typeface="Garamond" panose="02020404030301010803" pitchFamily="18" charset="0"/>
                <a:cs typeface="Courier New" pitchFamily="49" charset="0"/>
              </a:rPr>
              <a:t>Као резултат, на излазу се добија:</a:t>
            </a:r>
            <a:endParaRPr lang="en-US" altLang="en-US" sz="2400" dirty="0">
              <a:latin typeface="Garamond" panose="02020404030301010803" pitchFamily="18" charset="0"/>
              <a:cs typeface="Courier New" pitchFamily="49" charset="0"/>
            </a:endParaRPr>
          </a:p>
          <a:p>
            <a:pPr marL="0" indent="0">
              <a:buSzPct val="150000"/>
              <a:buFont typeface="Wingdings" panose="05000000000000000000" pitchFamily="2" charset="2"/>
              <a:buNone/>
              <a:defRPr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en-US" sz="1800" dirty="0">
                <a:cs typeface="Arial" pitchFamily="34" charset="0"/>
              </a:rPr>
              <a:t>I’m a Hourly Employee</a:t>
            </a:r>
          </a:p>
          <a:p>
            <a:pPr>
              <a:buSzPct val="150000"/>
              <a:buFontTx/>
              <a:buChar char="•"/>
              <a:defRPr/>
            </a:pPr>
            <a:endParaRPr lang="en-US" altLang="en-US" sz="2000" dirty="0">
              <a:cs typeface="Arial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4EAA77-DB7B-4C14-BE47-573B496097E3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Позив метода  примерка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130CB704-C15C-434E-A08B-12BABE7327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763" y="1371600"/>
            <a:ext cx="8809037" cy="4087813"/>
          </a:xfrm>
        </p:spPr>
        <p:txBody>
          <a:bodyPr/>
          <a:lstStyle/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sr-Cyrl-RS" altLang="en-US" sz="2400">
                <a:latin typeface="Garamond" panose="02020404030301010803" pitchFamily="18" charset="0"/>
                <a:cs typeface="Courier New" panose="02070309020205020404" pitchFamily="49" charset="0"/>
              </a:rPr>
              <a:t>За позивање конструктора са аргументима, потребно је користити класу </a:t>
            </a:r>
            <a:r>
              <a:rPr lang="en-US" altLang="en-US" sz="1800">
                <a:cs typeface="Courier New" panose="02070309020205020404" pitchFamily="49" charset="0"/>
              </a:rPr>
              <a:t>Constructor</a:t>
            </a:r>
            <a:r>
              <a:rPr lang="sr-Cyrl-RS" altLang="en-US" sz="1700"/>
              <a:t>:</a:t>
            </a:r>
            <a:endParaRPr lang="en-US" altLang="en-US" sz="1700"/>
          </a:p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Constructor c = ... </a:t>
            </a:r>
          </a:p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Object newObject = c.newInstance( Object[] initArguments )</a:t>
            </a:r>
          </a:p>
          <a:p>
            <a:pPr marL="0" indent="0">
              <a:buFont typeface="ZapfDingbats BT"/>
              <a:buNone/>
            </a:pPr>
            <a:r>
              <a:rPr lang="ru-RU" altLang="en-US" sz="2400" b="1">
                <a:latin typeface="Garamond" panose="02020404030301010803" pitchFamily="18" charset="0"/>
              </a:rPr>
              <a:t>Пример.</a:t>
            </a:r>
            <a:r>
              <a:rPr lang="ru-RU" altLang="en-US" sz="2400">
                <a:latin typeface="Garamond" panose="02020404030301010803" pitchFamily="18" charset="0"/>
              </a:rPr>
              <a:t> Нека је класа</a:t>
            </a:r>
            <a:r>
              <a:rPr lang="ru-RU" altLang="en-US" sz="1800"/>
              <a:t> </a:t>
            </a:r>
            <a:r>
              <a:rPr lang="en-US" altLang="en-US" sz="1800">
                <a:cs typeface="Courier New" panose="02070309020205020404" pitchFamily="49" charset="0"/>
              </a:rPr>
              <a:t>UniversalPrinter </a:t>
            </a:r>
            <a:r>
              <a:rPr lang="ru-RU" altLang="en-US" sz="2400">
                <a:latin typeface="Garamond" panose="02020404030301010803" pitchFamily="18" charset="0"/>
              </a:rPr>
              <a:t>дефинисана на следећи начин</a:t>
            </a:r>
            <a:r>
              <a:rPr lang="sr-Cyrl-RS" altLang="en-US" sz="2400">
                <a:latin typeface="Garamond" panose="02020404030301010803" pitchFamily="18" charset="0"/>
              </a:rPr>
              <a:t>:</a:t>
            </a:r>
            <a:endParaRPr lang="en-US" altLang="en-US" sz="2000"/>
          </a:p>
          <a:p>
            <a:pPr marL="0" indent="0"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class UniversalPrinter {</a:t>
            </a:r>
          </a:p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sr-Cyrl-RS" altLang="en-US" sz="1800">
                <a:cs typeface="Courier New" panose="02070309020205020404" pitchFamily="49" charset="0"/>
              </a:rPr>
              <a:t>   </a:t>
            </a:r>
            <a:r>
              <a:rPr lang="en-US" altLang="en-US" sz="1800">
                <a:cs typeface="Courier New" panose="02070309020205020404" pitchFamily="49" charset="0"/>
              </a:rPr>
              <a:t>public void print(String empType) {</a:t>
            </a:r>
          </a:p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sr-Cyrl-RS" altLang="en-US" sz="1800">
                <a:cs typeface="Courier New" panose="02070309020205020404" pitchFamily="49" charset="0"/>
              </a:rPr>
              <a:t>      </a:t>
            </a:r>
            <a:r>
              <a:rPr lang="en-US" altLang="en-US" sz="1800">
                <a:cs typeface="Courier New" panose="02070309020205020404" pitchFamily="49" charset="0"/>
              </a:rPr>
              <a:t>Class c = Class.forName(empType); 				</a:t>
            </a:r>
            <a:r>
              <a:rPr lang="sr-Cyrl-RS" altLang="en-US" sz="1800">
                <a:cs typeface="Courier New" panose="02070309020205020404" pitchFamily="49" charset="0"/>
              </a:rPr>
              <a:t>  </a:t>
            </a:r>
          </a:p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sr-Cyrl-RS" altLang="en-US" sz="1800">
                <a:cs typeface="Courier New" panose="02070309020205020404" pitchFamily="49" charset="0"/>
              </a:rPr>
              <a:t>      </a:t>
            </a:r>
            <a:r>
              <a:rPr lang="en-US" altLang="en-US" sz="1800">
                <a:cs typeface="Courier New" panose="02070309020205020404" pitchFamily="49" charset="0"/>
              </a:rPr>
              <a:t>Employee emp = (Employee ) c.newInstance();</a:t>
            </a:r>
          </a:p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sr-Cyrl-RS" altLang="en-US" sz="1800">
                <a:cs typeface="Courier New" panose="02070309020205020404" pitchFamily="49" charset="0"/>
              </a:rPr>
              <a:t>      </a:t>
            </a:r>
            <a:r>
              <a:rPr lang="en-US" altLang="en-US" sz="1800">
                <a:cs typeface="Courier New" panose="02070309020205020404" pitchFamily="49" charset="0"/>
              </a:rPr>
              <a:t>emp.print();</a:t>
            </a:r>
            <a:endParaRPr lang="sr-Cyrl-RS" altLang="en-US" sz="1800">
              <a:cs typeface="Courier New" panose="02070309020205020404" pitchFamily="49" charset="0"/>
            </a:endParaRPr>
          </a:p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sr-Cyrl-RS" altLang="en-US" sz="1800">
                <a:cs typeface="Courier New" panose="02070309020205020404" pitchFamily="49" charset="0"/>
              </a:rPr>
              <a:t>   </a:t>
            </a:r>
            <a:r>
              <a:rPr lang="en-US" altLang="en-US" sz="1800"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7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}</a:t>
            </a:r>
          </a:p>
          <a:p>
            <a:pPr marL="0" indent="0">
              <a:buFont typeface="ZapfDingbats BT"/>
              <a:buNone/>
            </a:pPr>
            <a:r>
              <a:rPr lang="sr-Cyrl-RS" altLang="en-US" sz="2400">
                <a:latin typeface="Garamond" panose="02020404030301010803" pitchFamily="18" charset="0"/>
                <a:cs typeface="Arial" panose="020B0604020202020204" pitchFamily="34" charset="0"/>
              </a:rPr>
              <a:t>Шта је резултат извршавања следећег кода</a:t>
            </a:r>
            <a:r>
              <a:rPr lang="en-US" altLang="en-US" sz="2400">
                <a:latin typeface="Garamond" panose="02020404030301010803" pitchFamily="18" charset="0"/>
                <a:cs typeface="Arial" panose="020B0604020202020204" pitchFamily="34" charset="0"/>
              </a:rPr>
              <a:t>?</a:t>
            </a:r>
            <a:endParaRPr lang="sr-Cyrl-RS" altLang="en-US" sz="240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>
                <a:cs typeface="Arial" panose="020B0604020202020204" pitchFamily="34" charset="0"/>
              </a:rPr>
              <a:t>UniversalPrinter p = new UniversalPrinter();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>
                <a:cs typeface="Arial" panose="020B0604020202020204" pitchFamily="34" charset="0"/>
              </a:rPr>
              <a:t>String empType;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>
                <a:cs typeface="Arial" panose="020B0604020202020204" pitchFamily="34" charset="0"/>
              </a:rPr>
              <a:t>empType = "HourlyEmployee";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>
                <a:cs typeface="Arial" panose="020B0604020202020204" pitchFamily="34" charset="0"/>
              </a:rPr>
              <a:t>p.print(empType);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>
                <a:cs typeface="Arial" panose="020B0604020202020204" pitchFamily="34" charset="0"/>
              </a:rPr>
              <a:t>empType = "MonthlyEmployee";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>
                <a:cs typeface="Arial" panose="020B0604020202020204" pitchFamily="34" charset="0"/>
              </a:rPr>
              <a:t>p.print(empType);</a:t>
            </a:r>
          </a:p>
          <a:p>
            <a:pPr marL="0" indent="0">
              <a:buFont typeface="ZapfDingbats BT"/>
              <a:buNone/>
            </a:pPr>
            <a:endParaRPr lang="en-US" altLang="en-US" sz="1700"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B94236E-4A19-4B32-91D2-55FDA964A9DE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Динамичко креирање објекта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7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79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79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379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79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מציין מיקום תוכן 2">
            <a:extLst>
              <a:ext uri="{FF2B5EF4-FFF2-40B4-BE49-F238E27FC236}">
                <a16:creationId xmlns:a16="http://schemas.microsoft.com/office/drawing/2014/main" id="{94BBE687-F887-4566-A52F-0F7841BAA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163" y="1417638"/>
            <a:ext cx="8682037" cy="47847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sr-Cyrl-RS" altLang="en-US" sz="2400">
                <a:latin typeface="Garamond" panose="02020404030301010803" pitchFamily="18" charset="0"/>
              </a:rPr>
              <a:t>Током извршавања Јава програма, </a:t>
            </a:r>
            <a:r>
              <a:rPr lang="en-US" altLang="en-US" sz="2400">
                <a:latin typeface="Garamond" panose="02020404030301010803" pitchFamily="18" charset="0"/>
              </a:rPr>
              <a:t>JVM </a:t>
            </a:r>
            <a:r>
              <a:rPr lang="sr-Cyrl-RS" altLang="en-US" sz="2400">
                <a:latin typeface="Garamond" panose="02020404030301010803" pitchFamily="18" charset="0"/>
              </a:rPr>
              <a:t>учитава бајт-код</a:t>
            </a:r>
            <a:r>
              <a:rPr lang="en-US" altLang="en-US" sz="2400">
                <a:latin typeface="Garamond" panose="02020404030301010803" pitchFamily="18" charset="0"/>
              </a:rPr>
              <a:t> </a:t>
            </a:r>
            <a:r>
              <a:rPr lang="sr-Cyrl-RS" altLang="en-US" sz="2400">
                <a:latin typeface="Garamond" panose="02020404030301010803" pitchFamily="18" charset="0"/>
              </a:rPr>
              <a:t>тј. </a:t>
            </a:r>
            <a:r>
              <a:rPr lang="en-US" altLang="en-US" sz="2400">
                <a:latin typeface="Garamond" panose="02020404030301010803" pitchFamily="18" charset="0"/>
              </a:rPr>
              <a:t>class </a:t>
            </a:r>
            <a:r>
              <a:rPr lang="sr-Cyrl-RS" altLang="en-US" sz="2400">
                <a:latin typeface="Garamond" panose="02020404030301010803" pitchFamily="18" charset="0"/>
              </a:rPr>
              <a:t>датотеке и креира објекте који представљају те класе</a:t>
            </a:r>
            <a:r>
              <a:rPr lang="en-US" altLang="en-US" sz="2400">
                <a:latin typeface="Garamond" panose="02020404030301010803" pitchFamily="18" charset="0"/>
              </a:rPr>
              <a:t>. </a:t>
            </a:r>
            <a:endParaRPr lang="sr-Cyrl-RS" altLang="en-US" sz="2400">
              <a:latin typeface="Garamond" panose="02020404030301010803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sr-Cyrl-RS" altLang="en-US" sz="2400">
                <a:latin typeface="Garamond" panose="02020404030301010803" pitchFamily="18" charset="0"/>
              </a:rPr>
              <a:t>Објекат који представља класу садржи име</a:t>
            </a:r>
            <a:r>
              <a:rPr lang="en-US" altLang="en-US" sz="2400">
                <a:latin typeface="Garamond" panose="02020404030301010803" pitchFamily="18" charset="0"/>
              </a:rPr>
              <a:t> (</a:t>
            </a:r>
            <a:r>
              <a:rPr lang="sr-Cyrl-RS" altLang="en-US" sz="2400">
                <a:latin typeface="Garamond" panose="02020404030301010803" pitchFamily="18" charset="0"/>
              </a:rPr>
              <a:t>поље типа </a:t>
            </a:r>
            <a:r>
              <a:rPr lang="en-US" altLang="en-US" sz="1800"/>
              <a:t>String</a:t>
            </a:r>
            <a:r>
              <a:rPr lang="en-US" altLang="en-US" sz="2400">
                <a:latin typeface="Garamond" panose="02020404030301010803" pitchFamily="18" charset="0"/>
              </a:rPr>
              <a:t>), </a:t>
            </a:r>
            <a:r>
              <a:rPr lang="sr-Cyrl-RS" altLang="en-US" sz="2400">
                <a:latin typeface="Garamond" panose="02020404030301010803" pitchFamily="18" charset="0"/>
              </a:rPr>
              <a:t>листу поља</a:t>
            </a:r>
            <a:r>
              <a:rPr lang="en-US" altLang="en-US" sz="2400">
                <a:latin typeface="Garamond" panose="02020404030301010803" pitchFamily="18" charset="0"/>
              </a:rPr>
              <a:t> (</a:t>
            </a:r>
            <a:r>
              <a:rPr lang="sr-Cyrl-RS" altLang="en-US" sz="2400">
                <a:latin typeface="Garamond" panose="02020404030301010803" pitchFamily="18" charset="0"/>
              </a:rPr>
              <a:t>свако је типа</a:t>
            </a:r>
            <a:r>
              <a:rPr lang="en-US" altLang="en-US" sz="2400">
                <a:latin typeface="Garamond" panose="02020404030301010803" pitchFamily="18" charset="0"/>
              </a:rPr>
              <a:t> </a:t>
            </a:r>
            <a:r>
              <a:rPr lang="en-US" altLang="en-US" sz="1800"/>
              <a:t>Field</a:t>
            </a:r>
            <a:r>
              <a:rPr lang="en-US" altLang="en-US" sz="2400">
                <a:latin typeface="Garamond" panose="02020404030301010803" pitchFamily="18" charset="0"/>
              </a:rPr>
              <a:t>), </a:t>
            </a:r>
            <a:r>
              <a:rPr lang="sr-Cyrl-RS" altLang="en-US" sz="2400">
                <a:latin typeface="Garamond" panose="02020404030301010803" pitchFamily="18" charset="0"/>
              </a:rPr>
              <a:t>листу метода</a:t>
            </a:r>
            <a:r>
              <a:rPr lang="en-US" altLang="en-US" sz="2400">
                <a:latin typeface="Garamond" panose="02020404030301010803" pitchFamily="18" charset="0"/>
              </a:rPr>
              <a:t>…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99C18814-C916-4F10-AB94-5D2154733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8" y="3286125"/>
            <a:ext cx="6653212" cy="34925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700" dirty="0"/>
              <a:t>class Field {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sr-Cyrl-RS" sz="1700" dirty="0"/>
              <a:t> </a:t>
            </a:r>
            <a:r>
              <a:rPr lang="en-US" sz="1700" dirty="0"/>
              <a:t>String name;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sr-Cyrl-RS" sz="1700" dirty="0"/>
              <a:t> </a:t>
            </a:r>
            <a:r>
              <a:rPr lang="en-US" sz="1700" dirty="0"/>
              <a:t>Class  type;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sr-Cyrl-RS" sz="1700" dirty="0"/>
              <a:t> </a:t>
            </a:r>
            <a:r>
              <a:rPr lang="en-US" sz="1700" dirty="0"/>
              <a:t>Class  </a:t>
            </a:r>
            <a:r>
              <a:rPr lang="en-US" sz="1700" dirty="0" err="1"/>
              <a:t>clazz</a:t>
            </a:r>
            <a:r>
              <a:rPr lang="en-US" sz="1700" dirty="0"/>
              <a:t>;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sr-Cyrl-RS" sz="1700" dirty="0"/>
              <a:t> </a:t>
            </a:r>
            <a:r>
              <a:rPr lang="en-US" sz="1700" dirty="0" err="1"/>
              <a:t>int</a:t>
            </a:r>
            <a:r>
              <a:rPr lang="en-US" sz="1700" dirty="0"/>
              <a:t> offset;</a:t>
            </a:r>
          </a:p>
          <a:p>
            <a:pPr>
              <a:spcBef>
                <a:spcPct val="50000"/>
              </a:spcBef>
              <a:defRPr/>
            </a:pPr>
            <a:r>
              <a:rPr lang="en-US" sz="1700" dirty="0"/>
              <a:t>  </a:t>
            </a:r>
            <a:r>
              <a:rPr lang="sr-Cyrl-RS" sz="1700" dirty="0"/>
              <a:t> </a:t>
            </a:r>
            <a:r>
              <a:rPr lang="en-US" sz="1700" dirty="0"/>
              <a:t>Object </a:t>
            </a:r>
            <a:r>
              <a:rPr lang="en-US" sz="1700" dirty="0">
                <a:solidFill>
                  <a:srgbClr val="3333CC"/>
                </a:solidFill>
              </a:rPr>
              <a:t>get</a:t>
            </a:r>
            <a:r>
              <a:rPr lang="en-US" sz="1700" dirty="0"/>
              <a:t>(Object </a:t>
            </a:r>
            <a:r>
              <a:rPr lang="en-US" sz="1700" dirty="0" err="1"/>
              <a:t>obj</a:t>
            </a:r>
            <a:r>
              <a:rPr lang="en-US" sz="1700" dirty="0"/>
              <a:t>) {</a:t>
            </a:r>
            <a:br>
              <a:rPr lang="en-US" sz="1700" dirty="0"/>
            </a:br>
            <a:r>
              <a:rPr lang="en-US" sz="1700" dirty="0"/>
              <a:t>   </a:t>
            </a:r>
            <a:r>
              <a:rPr lang="sr-Cyrl-RS" sz="1700" dirty="0"/>
              <a:t>     </a:t>
            </a:r>
            <a:r>
              <a:rPr lang="en-US" sz="1700" dirty="0"/>
              <a:t>if (</a:t>
            </a:r>
            <a:r>
              <a:rPr lang="en-US" sz="1700" dirty="0" err="1"/>
              <a:t>clazz.isInstance</a:t>
            </a:r>
            <a:r>
              <a:rPr lang="en-US" sz="1700" dirty="0"/>
              <a:t>(</a:t>
            </a:r>
            <a:r>
              <a:rPr lang="en-US" sz="1700" dirty="0" err="1"/>
              <a:t>obj</a:t>
            </a:r>
            <a:r>
              <a:rPr lang="en-US" sz="1700" dirty="0"/>
              <a:t>)) {</a:t>
            </a:r>
            <a:br>
              <a:rPr lang="en-US" sz="1700" dirty="0"/>
            </a:br>
            <a:r>
              <a:rPr lang="en-US" sz="1700" dirty="0"/>
              <a:t>   	f = ((char*)</a:t>
            </a:r>
            <a:r>
              <a:rPr lang="en-US" sz="1700" dirty="0" err="1"/>
              <a:t>obj</a:t>
            </a:r>
            <a:r>
              <a:rPr lang="en-US" sz="1700" dirty="0"/>
              <a:t>) + offset;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sr-Cyrl-RS" sz="1700" dirty="0"/>
              <a:t>             </a:t>
            </a:r>
            <a:r>
              <a:rPr lang="en-US" sz="1700" dirty="0"/>
              <a:t>return (</a:t>
            </a:r>
            <a:r>
              <a:rPr lang="en-US" sz="1700" dirty="0" err="1"/>
              <a:t>type.primitive</a:t>
            </a:r>
            <a:r>
              <a:rPr lang="en-US" sz="1700" dirty="0"/>
              <a:t> = TRUE ?</a:t>
            </a:r>
            <a:r>
              <a:rPr lang="sr-Cyrl-RS" sz="1700" dirty="0"/>
              <a:t> </a:t>
            </a:r>
            <a:r>
              <a:rPr lang="en-US" sz="1700" dirty="0"/>
              <a:t>wrap(f)  :  (Object)f);</a:t>
            </a:r>
          </a:p>
          <a:p>
            <a:pPr>
              <a:spcBef>
                <a:spcPts val="0"/>
              </a:spcBef>
              <a:defRPr/>
            </a:pPr>
            <a:r>
              <a:rPr lang="sr-Cyrl-RS" sz="1700" dirty="0"/>
              <a:t>        </a:t>
            </a:r>
            <a:r>
              <a:rPr lang="en-US" sz="1700" dirty="0"/>
              <a:t>} </a:t>
            </a:r>
            <a:br>
              <a:rPr lang="en-US" sz="1700" dirty="0"/>
            </a:br>
            <a:r>
              <a:rPr lang="en-US" sz="1700" dirty="0"/>
              <a:t>  </a:t>
            </a:r>
            <a:r>
              <a:rPr lang="sr-Cyrl-RS" sz="1700" dirty="0"/>
              <a:t>  </a:t>
            </a:r>
            <a:r>
              <a:rPr lang="en-US" sz="1700" dirty="0"/>
              <a:t>}</a:t>
            </a:r>
            <a:br>
              <a:rPr lang="en-US" sz="1700" dirty="0"/>
            </a:br>
            <a:r>
              <a:rPr lang="en-US" sz="1700" dirty="0"/>
              <a:t>}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615E5D-B962-46A1-BC7B-332DF5832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048000"/>
            <a:ext cx="3886200" cy="24272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dirty="0"/>
              <a:t>class </a:t>
            </a:r>
            <a:r>
              <a:rPr lang="en-US" sz="1800" dirty="0" err="1"/>
              <a:t>Class</a:t>
            </a:r>
            <a:r>
              <a:rPr lang="en-US" sz="1800" dirty="0"/>
              <a:t> {</a:t>
            </a:r>
            <a:br>
              <a:rPr lang="en-US" sz="1800" dirty="0"/>
            </a:br>
            <a:r>
              <a:rPr lang="en-US" sz="1800" dirty="0"/>
              <a:t>	String   name;</a:t>
            </a:r>
            <a:br>
              <a:rPr lang="en-US" sz="1800" dirty="0"/>
            </a:br>
            <a:r>
              <a:rPr lang="en-US" sz="1800" dirty="0"/>
              <a:t>	Field[]  fields;</a:t>
            </a:r>
            <a:br>
              <a:rPr lang="en-US" sz="1800" dirty="0"/>
            </a:br>
            <a:r>
              <a:rPr lang="en-US" sz="1800" dirty="0"/>
              <a:t>	Method[] methods;</a:t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1800" dirty="0" err="1"/>
              <a:t>boolean</a:t>
            </a:r>
            <a:r>
              <a:rPr lang="en-US" sz="1800" dirty="0"/>
              <a:t>  primitive;</a:t>
            </a:r>
          </a:p>
          <a:p>
            <a:pPr>
              <a:spcBef>
                <a:spcPct val="50000"/>
              </a:spcBef>
              <a:defRPr/>
            </a:pPr>
            <a:r>
              <a:rPr lang="en-US" sz="1800" dirty="0"/>
              <a:t>	</a:t>
            </a:r>
            <a:r>
              <a:rPr lang="en-US" sz="1800" dirty="0" err="1"/>
              <a:t>bool</a:t>
            </a:r>
            <a:r>
              <a:rPr lang="en-US" sz="1800" dirty="0"/>
              <a:t> </a:t>
            </a:r>
            <a:r>
              <a:rPr lang="en-US" sz="1800" dirty="0" err="1">
                <a:solidFill>
                  <a:srgbClr val="3333CC"/>
                </a:solidFill>
              </a:rPr>
              <a:t>isInstance</a:t>
            </a:r>
            <a:r>
              <a:rPr lang="en-US" sz="1800" dirty="0"/>
              <a:t>...</a:t>
            </a:r>
            <a:br>
              <a:rPr lang="en-US" sz="1800" dirty="0"/>
            </a:br>
            <a:r>
              <a:rPr lang="en-US" sz="1800" dirty="0"/>
              <a:t>	Object </a:t>
            </a:r>
            <a:r>
              <a:rPr lang="en-US" sz="1800" dirty="0" err="1">
                <a:solidFill>
                  <a:srgbClr val="3333CC"/>
                </a:solidFill>
              </a:rPr>
              <a:t>newInstance</a:t>
            </a:r>
            <a:r>
              <a:rPr lang="en-US" sz="1800" dirty="0"/>
              <a:t>..</a:t>
            </a:r>
            <a:br>
              <a:rPr lang="en-US" sz="1800" dirty="0"/>
            </a:br>
            <a:r>
              <a:rPr lang="en-US" sz="1800" dirty="0"/>
              <a:t>}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677C103-0CFA-40B9-9DF1-D1EFEDD468FB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Имплементација Јава рефлексије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04961C29-F1EE-406F-AEC9-5059381A1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sr-Cyrl-RS" altLang="en-US" sz="2400">
                <a:latin typeface="Garamond" panose="02020404030301010803" pitchFamily="18" charset="0"/>
              </a:rPr>
              <a:t>Рефлексија је искључиво самоиспитивање</a:t>
            </a:r>
            <a:endParaRPr lang="en-US" altLang="en-US" sz="2400">
              <a:latin typeface="Garamond" panose="02020404030301010803" pitchFamily="18" charset="0"/>
            </a:endParaRP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sr-Cyrl-RS" altLang="en-US" sz="2400">
                <a:latin typeface="Garamond" panose="02020404030301010803" pitchFamily="18" charset="0"/>
              </a:rPr>
              <a:t>Није могуће додати/модификовати поља (тј. мењати структуру класе)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sr-Cyrl-RS" altLang="en-US" sz="2400">
                <a:latin typeface="Garamond" panose="02020404030301010803" pitchFamily="18" charset="0"/>
              </a:rPr>
              <a:t>Није могуће додати/модификовати методе</a:t>
            </a:r>
            <a:r>
              <a:rPr lang="en-US" altLang="en-US" sz="2400">
                <a:latin typeface="Garamond" panose="02020404030301010803" pitchFamily="18" charset="0"/>
              </a:rPr>
              <a:t> (</a:t>
            </a:r>
            <a:r>
              <a:rPr lang="sr-Cyrl-RS" altLang="en-US" sz="2400">
                <a:latin typeface="Garamond" panose="02020404030301010803" pitchFamily="18" charset="0"/>
              </a:rPr>
              <a:t>тј. мењати понашање</a:t>
            </a:r>
            <a:r>
              <a:rPr lang="en-US" altLang="en-US" sz="2400">
                <a:latin typeface="Garamond" panose="02020404030301010803" pitchFamily="18" charset="0"/>
              </a:rPr>
              <a:t>)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sr-Cyrl-RS" altLang="en-US" sz="2400">
                <a:latin typeface="Garamond" panose="02020404030301010803" pitchFamily="18" charset="0"/>
              </a:rPr>
              <a:t>Преко рефлексије није доступна имплементација</a:t>
            </a:r>
            <a:endParaRPr lang="en-US" altLang="en-US" sz="2400">
              <a:latin typeface="Garamond" panose="02020404030301010803" pitchFamily="18" charset="0"/>
            </a:endParaRP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sr-Cyrl-RS" altLang="en-US" sz="2400">
                <a:latin typeface="Garamond" panose="02020404030301010803" pitchFamily="18" charset="0"/>
              </a:rPr>
              <a:t>Рефлексијом се не одсликава програмерска логика</a:t>
            </a:r>
            <a:endParaRPr lang="en-US" altLang="en-US" sz="2400">
              <a:latin typeface="Garamond" panose="02020404030301010803" pitchFamily="18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sr-Cyrl-RS" altLang="en-US" sz="2400">
                <a:latin typeface="Garamond" panose="02020404030301010803" pitchFamily="18" charset="0"/>
              </a:rPr>
              <a:t>Велики утицај на перформансе</a:t>
            </a:r>
            <a:endParaRPr lang="en-US" altLang="en-US" sz="2400">
              <a:latin typeface="Garamond" panose="02020404030301010803" pitchFamily="18" charset="0"/>
            </a:endParaRP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sr-Cyrl-RS" altLang="en-US" sz="2400">
                <a:latin typeface="Garamond" panose="02020404030301010803" pitchFamily="18" charset="0"/>
              </a:rPr>
              <a:t>Код је много спорији него у случају када се иста операција реализује директним путем</a:t>
            </a:r>
            <a:r>
              <a:rPr lang="en-US" altLang="en-US" sz="2400">
                <a:latin typeface="Garamond" panose="02020404030301010803" pitchFamily="18" charset="0"/>
              </a:rPr>
              <a:t>…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sr-Cyrl-RS" altLang="en-US" sz="2400">
                <a:latin typeface="Garamond" panose="02020404030301010803" pitchFamily="18" charset="0"/>
              </a:rPr>
              <a:t>Резултујући код је веома комплексан</a:t>
            </a:r>
            <a:endParaRPr lang="en-US" altLang="en-US" sz="2400">
              <a:latin typeface="Garamond" panose="02020404030301010803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5E9CE41-91A9-4FAF-9A29-53B52936AC4B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Шта рефлексија не подржава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3AFDBE3A-A37E-427D-A16A-00460543C47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311525" y="427038"/>
            <a:ext cx="5832475" cy="914400"/>
          </a:xfrm>
        </p:spPr>
        <p:txBody>
          <a:bodyPr/>
          <a:lstStyle/>
          <a:p>
            <a:pPr eaLnBrk="1" hangingPunct="1"/>
            <a:r>
              <a:rPr lang="sr-Cyrl-RS" altLang="en-US">
                <a:solidFill>
                  <a:srgbClr val="3366FF"/>
                </a:solidFill>
              </a:rPr>
              <a:t>Захвалница</a:t>
            </a:r>
            <a:endParaRPr lang="sr-Latn-CS" altLang="en-US">
              <a:solidFill>
                <a:srgbClr val="3366FF"/>
              </a:solidFill>
            </a:endParaRPr>
          </a:p>
        </p:txBody>
      </p:sp>
      <p:sp>
        <p:nvSpPr>
          <p:cNvPr id="8197" name="Text Box 3">
            <a:extLst>
              <a:ext uri="{FF2B5EF4-FFF2-40B4-BE49-F238E27FC236}">
                <a16:creationId xmlns:a16="http://schemas.microsoft.com/office/drawing/2014/main" id="{F0EB632B-7DFB-4708-8D52-F70F1785A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28775"/>
            <a:ext cx="8610600" cy="473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sr-Cyrl-RS" altLang="en-US" sz="2600">
                <a:solidFill>
                  <a:srgbClr val="000073"/>
                </a:solidFill>
                <a:latin typeface="Garamond" panose="02020404030301010803" pitchFamily="18" charset="0"/>
              </a:rPr>
              <a:t>Велики део материјала који је укључен у ову презентацију је преузет из презентације коју је раније (у време када је он држао курс Објектно орјентисано програмирање) направио проф. др Душан Тошић.</a:t>
            </a:r>
          </a:p>
          <a:p>
            <a:pPr eaLnBrk="1" hangingPunct="1">
              <a:buClrTx/>
              <a:buFontTx/>
              <a:buNone/>
            </a:pPr>
            <a:r>
              <a:rPr lang="sr-Cyrl-RS" altLang="en-US" sz="2600">
                <a:solidFill>
                  <a:srgbClr val="000073"/>
                </a:solidFill>
                <a:latin typeface="Garamond" panose="02020404030301010803" pitchFamily="18" charset="0"/>
              </a:rPr>
              <a:t>Хвала проф. Тошићу што се сагласио са укључивањем тог материјала у садашњу презентацији, као и на помоћи коју ми је пружио током конципцирања и реализације курса. </a:t>
            </a:r>
          </a:p>
          <a:p>
            <a:pPr eaLnBrk="1" hangingPunct="1">
              <a:buClrTx/>
              <a:buFontTx/>
              <a:buNone/>
            </a:pPr>
            <a:r>
              <a:rPr lang="sr-Cyrl-RS" altLang="en-US" sz="2600">
                <a:solidFill>
                  <a:srgbClr val="000073"/>
                </a:solidFill>
                <a:latin typeface="Garamond" panose="02020404030301010803" pitchFamily="18" charset="0"/>
              </a:rPr>
              <a:t>Надаље, један део материјала је преузет од колегинице Марије Милановић. </a:t>
            </a:r>
          </a:p>
          <a:p>
            <a:pPr eaLnBrk="1" hangingPunct="1">
              <a:buClrTx/>
              <a:buFontTx/>
              <a:buNone/>
            </a:pPr>
            <a:r>
              <a:rPr lang="sr-Cyrl-RS" altLang="en-US" sz="2600">
                <a:solidFill>
                  <a:srgbClr val="000073"/>
                </a:solidFill>
                <a:latin typeface="Garamond" panose="02020404030301010803" pitchFamily="18" charset="0"/>
              </a:rPr>
              <a:t>Хвала Марији Милановић на помоћи у реализацији ове презентације.</a:t>
            </a:r>
            <a:endParaRPr lang="sr-Latn-CS" altLang="en-US" sz="2600">
              <a:solidFill>
                <a:srgbClr val="000073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8A35F306-A916-4293-BD3E-B53230FCF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524000"/>
            <a:ext cx="85344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Програм који анализира могућности класа назива се </a:t>
            </a:r>
            <a:br>
              <a:rPr lang="en-US" dirty="0">
                <a:latin typeface="Garamond" pitchFamily="18" charset="0"/>
              </a:rPr>
            </a:br>
            <a:r>
              <a:rPr lang="sr-Cyrl-RS" dirty="0">
                <a:latin typeface="Garamond" pitchFamily="18" charset="0"/>
              </a:rPr>
              <a:t>рефлексивни програм</a:t>
            </a:r>
            <a:r>
              <a:rPr lang="en-US" dirty="0">
                <a:latin typeface="Garamond" pitchFamily="18" charset="0"/>
              </a:rPr>
              <a:t>.</a:t>
            </a:r>
            <a:endParaRPr lang="sr-Cyrl-RS" dirty="0">
              <a:latin typeface="Garamond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Рефлексија је уведена у Јаву почев од верзије 1.1.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Сваки елеменат је или примитивног типа или референтног (објектног) типа. </a:t>
            </a:r>
            <a:br>
              <a:rPr lang="en-US" dirty="0">
                <a:latin typeface="Garamond" pitchFamily="18" charset="0"/>
              </a:rPr>
            </a:br>
            <a:r>
              <a:rPr lang="sr-Cyrl-RS" dirty="0">
                <a:latin typeface="Garamond" pitchFamily="18" charset="0"/>
              </a:rPr>
              <a:t>Сви референтни типови наслеђују класу</a:t>
            </a:r>
            <a:r>
              <a:rPr lang="en-US" dirty="0">
                <a:latin typeface="Garamond" pitchFamily="18" charset="0"/>
              </a:rPr>
              <a:t> </a:t>
            </a:r>
            <a:r>
              <a:rPr lang="en-US" sz="1800" dirty="0" err="1">
                <a:latin typeface="+mn-lt"/>
              </a:rPr>
              <a:t>java.lang.Object</a:t>
            </a:r>
            <a:r>
              <a:rPr lang="en-US" dirty="0">
                <a:latin typeface="Garamond" pitchFamily="18" charset="0"/>
              </a:rPr>
              <a:t>. </a:t>
            </a:r>
            <a:endParaRPr lang="sr-Cyrl-RS" dirty="0">
              <a:latin typeface="Garamond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Класе, енумератори, низови и интерфејси су референтног типа</a:t>
            </a:r>
            <a:r>
              <a:rPr lang="en-US" dirty="0">
                <a:latin typeface="Garamond" pitchFamily="18" charset="0"/>
              </a:rPr>
              <a:t>.</a:t>
            </a:r>
            <a:endParaRPr lang="sr-Cyrl-RS" dirty="0">
              <a:latin typeface="Garamond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Постоји фиксиран скуп примитивних типова</a:t>
            </a:r>
            <a:r>
              <a:rPr lang="en-US" dirty="0">
                <a:latin typeface="Garamond" pitchFamily="18" charset="0"/>
              </a:rPr>
              <a:t>: </a:t>
            </a:r>
            <a:br>
              <a:rPr lang="en-US" dirty="0">
                <a:latin typeface="Garamond" pitchFamily="18" charset="0"/>
              </a:rPr>
            </a:br>
            <a:r>
              <a:rPr lang="en-US" sz="1800" dirty="0" err="1">
                <a:latin typeface="+mn-lt"/>
              </a:rPr>
              <a:t>boolean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 sz="1800" dirty="0">
                <a:latin typeface="+mn-lt"/>
              </a:rPr>
              <a:t>byte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 sz="1800" dirty="0">
                <a:latin typeface="+mn-lt"/>
              </a:rPr>
              <a:t>short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 sz="1800" dirty="0">
                <a:latin typeface="+mn-lt"/>
              </a:rPr>
              <a:t>int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 sz="1800" dirty="0">
                <a:latin typeface="+mn-lt"/>
              </a:rPr>
              <a:t>long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 sz="1800" dirty="0">
                <a:latin typeface="+mn-lt"/>
              </a:rPr>
              <a:t>char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 sz="1800" dirty="0">
                <a:latin typeface="+mn-lt"/>
              </a:rPr>
              <a:t>float</a:t>
            </a:r>
            <a:r>
              <a:rPr lang="sr-Cyrl-RS" sz="1800" dirty="0">
                <a:latin typeface="Garamond" pitchFamily="18" charset="0"/>
              </a:rPr>
              <a:t> </a:t>
            </a:r>
            <a:r>
              <a:rPr lang="sr-Cyrl-RS" dirty="0">
                <a:latin typeface="Garamond" pitchFamily="18" charset="0"/>
              </a:rPr>
              <a:t>и</a:t>
            </a:r>
            <a:r>
              <a:rPr lang="en-US" dirty="0">
                <a:latin typeface="Garamond" pitchFamily="18" charset="0"/>
              </a:rPr>
              <a:t> </a:t>
            </a:r>
            <a:r>
              <a:rPr lang="en-US" sz="1800" dirty="0">
                <a:latin typeface="+mn-lt"/>
              </a:rPr>
              <a:t>double</a:t>
            </a:r>
            <a:r>
              <a:rPr lang="en-US" dirty="0">
                <a:latin typeface="Garamond" pitchFamily="18" charset="0"/>
              </a:rPr>
              <a:t>. </a:t>
            </a:r>
            <a:endParaRPr lang="sr-Cyrl-RS" dirty="0"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sr-Latn-CS" dirty="0">
              <a:solidFill>
                <a:srgbClr val="CC3300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D434AA1-B194-4A5D-B83F-2A9CC50EC0B2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Рефлексија (</a:t>
            </a:r>
            <a:r>
              <a:rPr lang="en-US" sz="3600" kern="0" dirty="0">
                <a:solidFill>
                  <a:srgbClr val="0070C0"/>
                </a:solidFill>
              </a:rPr>
              <a:t>2</a:t>
            </a:r>
            <a:r>
              <a:rPr lang="sr-Cyrl-RS" sz="3600" kern="0" dirty="0">
                <a:solidFill>
                  <a:srgbClr val="0070C0"/>
                </a:solidFill>
              </a:rPr>
              <a:t>)</a:t>
            </a:r>
            <a:endParaRPr lang="en-U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2DC5A55C-1686-4338-8AB0-F0557379A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524000"/>
            <a:ext cx="8837612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За сваки претходно побројани елемент тј. тип, </a:t>
            </a:r>
            <a:br>
              <a:rPr lang="en-US" dirty="0">
                <a:latin typeface="Garamond" pitchFamily="18" charset="0"/>
              </a:rPr>
            </a:br>
            <a:r>
              <a:rPr lang="sr-Cyrl-RS" dirty="0">
                <a:latin typeface="Garamond" pitchFamily="18" charset="0"/>
              </a:rPr>
              <a:t>Јава виртуална машина формира немутирајући примерак класе </a:t>
            </a:r>
            <a:r>
              <a:rPr lang="en-US" sz="1800" dirty="0" err="1">
                <a:latin typeface="+mn-lt"/>
              </a:rPr>
              <a:t>java.lang.Class</a:t>
            </a:r>
            <a:endParaRPr lang="en-US" dirty="0">
              <a:latin typeface="Garamond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Он обезбеђује методе за истраживање </a:t>
            </a:r>
            <a:r>
              <a:rPr lang="en-US" dirty="0">
                <a:latin typeface="Garamond" pitchFamily="18" charset="0"/>
              </a:rPr>
              <a:t>run-time </a:t>
            </a:r>
            <a:r>
              <a:rPr lang="sr-Cyrl-RS" dirty="0">
                <a:latin typeface="Garamond" pitchFamily="18" charset="0"/>
              </a:rPr>
              <a:t>особина објекта</a:t>
            </a:r>
            <a:r>
              <a:rPr lang="en-US" dirty="0">
                <a:latin typeface="Garamond" pitchFamily="18" charset="0"/>
              </a:rPr>
              <a:t>,</a:t>
            </a:r>
            <a:r>
              <a:rPr lang="sr-Cyrl-RS" dirty="0">
                <a:latin typeface="Garamond" pitchFamily="18" charset="0"/>
              </a:rPr>
              <a:t> укључујући информације о пољима, методама и типовима</a:t>
            </a:r>
            <a:r>
              <a:rPr lang="en-US" dirty="0">
                <a:latin typeface="Garamond" pitchFamily="18" charset="0"/>
              </a:rPr>
              <a:t>. </a:t>
            </a:r>
            <a:endParaRPr lang="sr-Cyrl-RS" dirty="0">
              <a:latin typeface="Garamond" pitchFamily="18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Примерак класе </a:t>
            </a:r>
            <a:r>
              <a:rPr lang="en-US" sz="1800" dirty="0">
                <a:latin typeface="+mn-lt"/>
              </a:rPr>
              <a:t>Class</a:t>
            </a:r>
            <a:r>
              <a:rPr lang="en-US" sz="1800" dirty="0">
                <a:latin typeface="Garamond" pitchFamily="18" charset="0"/>
              </a:rPr>
              <a:t> </a:t>
            </a:r>
            <a:r>
              <a:rPr lang="sr-Cyrl-RS" dirty="0">
                <a:latin typeface="Garamond" pitchFamily="18" charset="0"/>
              </a:rPr>
              <a:t>такође обезбеђује и могућност да се „у лету“ креирају нове класе и објекти</a:t>
            </a:r>
            <a:r>
              <a:rPr lang="en-US" dirty="0">
                <a:latin typeface="Garamond" pitchFamily="18" charset="0"/>
              </a:rPr>
              <a:t>. </a:t>
            </a:r>
            <a:endParaRPr lang="sr-Cyrl-RS" dirty="0">
              <a:latin typeface="Garamond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58CBB71-90F1-4B34-80E9-5125871C6E8E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типа</a:t>
            </a:r>
            <a:endParaRPr lang="sr-Latn-R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CBACFB20-9009-4CAE-B8A7-3EB6ECFE15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5438" y="1522413"/>
            <a:ext cx="8710612" cy="5183187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sr-Cyrl-RS" altLang="en-US" sz="2000">
                <a:latin typeface="Garamond" panose="02020404030301010803" pitchFamily="18" charset="0"/>
              </a:rPr>
              <a:t>Референца на објекат типа </a:t>
            </a:r>
            <a:r>
              <a:rPr lang="en-US" altLang="en-US" sz="1800"/>
              <a:t>Class</a:t>
            </a:r>
            <a:r>
              <a:rPr lang="en-US" altLang="en-US" sz="1800">
                <a:latin typeface="Garamond" panose="02020404030301010803" pitchFamily="18" charset="0"/>
              </a:rPr>
              <a:t> </a:t>
            </a:r>
            <a:r>
              <a:rPr lang="sr-Cyrl-RS" altLang="en-US" sz="2000">
                <a:latin typeface="Garamond" panose="02020404030301010803" pitchFamily="18" charset="0"/>
              </a:rPr>
              <a:t>се може добити позивом метода </a:t>
            </a:r>
            <a:r>
              <a:rPr lang="en-US" altLang="en-US" sz="2000">
                <a:cs typeface="Courier New" panose="02070309020205020404" pitchFamily="49" charset="0"/>
              </a:rPr>
              <a:t>getClass</a:t>
            </a:r>
            <a:r>
              <a:rPr lang="sr-Cyrl-RS" altLang="en-US" sz="2000">
                <a:latin typeface="Garamond" panose="02020404030301010803" pitchFamily="18" charset="0"/>
              </a:rPr>
              <a:t> над примерком дате класе</a:t>
            </a:r>
            <a:r>
              <a:rPr lang="en-US" altLang="en-US" sz="2000"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2000">
                <a:latin typeface="Garamond" panose="02020404030301010803" pitchFamily="18" charset="0"/>
              </a:rPr>
              <a:t>	</a:t>
            </a:r>
            <a:r>
              <a:rPr lang="en-US" altLang="en-US" sz="1800">
                <a:cs typeface="Courier New" panose="02070309020205020404" pitchFamily="49" charset="0"/>
              </a:rPr>
              <a:t>Class c = mystery.getClass();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sr-Cyrl-RS" altLang="en-US" sz="2000">
                <a:latin typeface="Garamond" panose="02020404030301010803" pitchFamily="18" charset="0"/>
              </a:rPr>
              <a:t>Алтернативно</a:t>
            </a:r>
            <a:r>
              <a:rPr lang="en-US" altLang="en-US" sz="2000">
                <a:latin typeface="Garamond" panose="02020404030301010803" pitchFamily="18" charset="0"/>
              </a:rPr>
              <a:t>, </a:t>
            </a:r>
            <a:r>
              <a:rPr lang="sr-Cyrl-RS" altLang="en-US" sz="2000">
                <a:latin typeface="Garamond" panose="02020404030301010803" pitchFamily="18" charset="0"/>
              </a:rPr>
              <a:t>до ње се може доћи коришћењем поља </a:t>
            </a:r>
            <a:r>
              <a:rPr lang="en-US" altLang="en-US" sz="1800"/>
              <a:t>class</a:t>
            </a:r>
            <a:r>
              <a:rPr lang="sr-Cyrl-RS" altLang="en-US" sz="2000">
                <a:latin typeface="Garamond" panose="02020404030301010803" pitchFamily="18" charset="0"/>
              </a:rPr>
              <a:t> над самом класом</a:t>
            </a:r>
            <a:r>
              <a:rPr lang="en-US" altLang="en-US" sz="2000"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2000">
                <a:latin typeface="Garamond" panose="02020404030301010803" pitchFamily="18" charset="0"/>
                <a:cs typeface="Courier New" panose="02070309020205020404" pitchFamily="49" charset="0"/>
              </a:rPr>
              <a:t>	</a:t>
            </a:r>
            <a:r>
              <a:rPr lang="en-US" altLang="en-US" sz="1800">
                <a:cs typeface="Courier New" panose="02070309020205020404" pitchFamily="49" charset="0"/>
              </a:rPr>
              <a:t>Class c = MysteryClass.class;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sr-Cyrl-RS" altLang="en-US" sz="2000">
                <a:latin typeface="Garamond" panose="02020404030301010803" pitchFamily="18" charset="0"/>
              </a:rPr>
              <a:t>Или позивом метода </a:t>
            </a:r>
            <a:r>
              <a:rPr lang="en-US" altLang="en-US" sz="1800">
                <a:cs typeface="Courier New" panose="02070309020205020404" pitchFamily="49" charset="0"/>
              </a:rPr>
              <a:t>forName</a:t>
            </a:r>
            <a:r>
              <a:rPr lang="sr-Cyrl-RS" altLang="en-US" sz="1800">
                <a:latin typeface="Garamond" panose="02020404030301010803" pitchFamily="18" charset="0"/>
              </a:rPr>
              <a:t> </a:t>
            </a:r>
            <a:r>
              <a:rPr lang="sr-Cyrl-RS" altLang="en-US" sz="2000">
                <a:latin typeface="Garamond" panose="02020404030301010803" pitchFamily="18" charset="0"/>
              </a:rPr>
              <a:t>коме је прослеђено име класе</a:t>
            </a:r>
            <a:r>
              <a:rPr lang="en-US" altLang="en-US" sz="2000"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/>
              <a:t>	</a:t>
            </a:r>
            <a:r>
              <a:rPr lang="en-US" altLang="en-US" sz="1800">
                <a:cs typeface="Courier New" panose="02070309020205020404" pitchFamily="49" charset="0"/>
              </a:rPr>
              <a:t>Class c = Class.forName(“MysteryClass”);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sr-Cyrl-RS" altLang="en-US" sz="2000">
                <a:latin typeface="Garamond" panose="02020404030301010803" pitchFamily="18" charset="0"/>
              </a:rPr>
              <a:t>Референца на објекат типа </a:t>
            </a:r>
            <a:r>
              <a:rPr lang="en-US" altLang="en-US" sz="1800"/>
              <a:t>Class</a:t>
            </a:r>
            <a:r>
              <a:rPr lang="en-US" altLang="en-US" sz="1800">
                <a:latin typeface="Garamond" panose="02020404030301010803" pitchFamily="18" charset="0"/>
              </a:rPr>
              <a:t> </a:t>
            </a:r>
            <a:r>
              <a:rPr lang="sr-Cyrl-RS" altLang="en-US" sz="1800">
                <a:latin typeface="Garamond" panose="02020404030301010803" pitchFamily="18" charset="0"/>
              </a:rPr>
              <a:t>која представља надкласу датог</a:t>
            </a:r>
            <a:r>
              <a:rPr lang="sr-Cyrl-RS" altLang="en-US" sz="2000">
                <a:latin typeface="Garamond" panose="02020404030301010803" pitchFamily="18" charset="0"/>
              </a:rPr>
              <a:t> </a:t>
            </a:r>
            <a:r>
              <a:rPr lang="en-US" altLang="en-US" sz="1800"/>
              <a:t>Class</a:t>
            </a:r>
            <a:r>
              <a:rPr lang="en-US" altLang="en-US" sz="1800">
                <a:latin typeface="Garamond" panose="02020404030301010803" pitchFamily="18" charset="0"/>
              </a:rPr>
              <a:t> </a:t>
            </a:r>
            <a:r>
              <a:rPr lang="sr-Cyrl-RS" altLang="en-US" sz="1800">
                <a:latin typeface="Garamond" panose="02020404030301010803" pitchFamily="18" charset="0"/>
              </a:rPr>
              <a:t>објекта</a:t>
            </a:r>
            <a:r>
              <a:rPr lang="en-US" altLang="en-US" sz="2000"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/>
              <a:t>	</a:t>
            </a:r>
            <a:r>
              <a:rPr lang="en-US" altLang="en-US" sz="1800">
                <a:cs typeface="Courier New" panose="02070309020205020404" pitchFamily="49" charset="0"/>
              </a:rPr>
              <a:t>Class s = c.getSuperclass();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sr-Cyrl-RS" altLang="en-US" sz="2000">
                <a:latin typeface="Garamond" panose="02020404030301010803" pitchFamily="18" charset="0"/>
              </a:rPr>
              <a:t>Одређивање имена класе</a:t>
            </a:r>
            <a:r>
              <a:rPr lang="en-US" altLang="en-US" sz="2000"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/>
              <a:t>	</a:t>
            </a:r>
            <a:r>
              <a:rPr lang="en-US" altLang="en-US" sz="1800">
                <a:cs typeface="Courier New" panose="02070309020205020404" pitchFamily="49" charset="0"/>
              </a:rPr>
              <a:t>String s = c.getName();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sr-Cyrl-RS" altLang="en-US" sz="2000">
                <a:latin typeface="Garamond" panose="02020404030301010803" pitchFamily="18" charset="0"/>
              </a:rPr>
              <a:t>Одређивање интерфејса који имплементира дата класа</a:t>
            </a:r>
            <a:r>
              <a:rPr lang="en-US" altLang="en-US" sz="2000"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/>
              <a:t>	</a:t>
            </a:r>
            <a:r>
              <a:rPr lang="en-US" altLang="en-US" sz="1800">
                <a:cs typeface="Courier New" panose="02070309020205020404" pitchFamily="49" charset="0"/>
              </a:rPr>
              <a:t>Class[] interfaces = c.getInterfaces();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sr-Cyrl-RS" altLang="en-US" sz="2000">
                <a:latin typeface="Garamond" panose="02020404030301010803" pitchFamily="18" charset="0"/>
              </a:rPr>
              <a:t>Одређивање поља дате класе</a:t>
            </a:r>
            <a:r>
              <a:rPr lang="en-US" altLang="en-US" sz="2000"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/>
              <a:t>	</a:t>
            </a:r>
            <a:r>
              <a:rPr lang="en-US" altLang="en-US" sz="1800">
                <a:cs typeface="Courier New" panose="02070309020205020404" pitchFamily="49" charset="0"/>
              </a:rPr>
              <a:t>Field[] fields = c.getFields();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sr-Cyrl-RS" altLang="en-US" sz="2000">
                <a:latin typeface="Garamond" panose="02020404030301010803" pitchFamily="18" charset="0"/>
              </a:rPr>
              <a:t>Одређивање метода дате класе</a:t>
            </a:r>
            <a:r>
              <a:rPr lang="en-US" altLang="en-US" sz="2000">
                <a:latin typeface="Garamond" panose="02020404030301010803" pitchFamily="18" charset="0"/>
              </a:rPr>
              <a:t>:</a:t>
            </a:r>
          </a:p>
          <a:p>
            <a:pPr marL="0" indent="0">
              <a:spcBef>
                <a:spcPct val="0"/>
              </a:spcBef>
              <a:buFont typeface="ZapfDingbats BT"/>
              <a:buNone/>
            </a:pPr>
            <a:r>
              <a:rPr lang="en-US" altLang="en-US" sz="1800"/>
              <a:t>	</a:t>
            </a:r>
            <a:r>
              <a:rPr lang="en-US" altLang="en-US" sz="1800">
                <a:cs typeface="Courier New" panose="02070309020205020404" pitchFamily="49" charset="0"/>
              </a:rPr>
              <a:t>Method[] methods = c.getMethods();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A07587-B7E5-4B7F-8760-0A30E5E7EB33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типа (2)</a:t>
            </a:r>
            <a:endParaRPr lang="sr-Latn-R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1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19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19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BDD0B1CF-167F-4B59-AC3A-D0BB204F1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185863"/>
            <a:ext cx="7700963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sr-Cyrl-RS" altLang="en-US" sz="2400" b="1">
                <a:latin typeface="Garamond" panose="02020404030301010803" pitchFamily="18" charset="0"/>
              </a:rPr>
              <a:t>Пример.</a:t>
            </a:r>
            <a:br>
              <a:rPr lang="sr-Cyrl-RS" altLang="en-US" sz="2400" b="1">
                <a:latin typeface="Garamond" panose="02020404030301010803" pitchFamily="18" charset="0"/>
              </a:rPr>
            </a:br>
            <a:r>
              <a:rPr lang="sr-Latn-CS" altLang="en-US" sz="2400" i="1">
                <a:latin typeface="Times New Roman" panose="02020603050405020304" pitchFamily="18" charset="0"/>
              </a:rPr>
              <a:t>     </a:t>
            </a:r>
            <a:r>
              <a:rPr lang="sr-Cyrl-RS" altLang="en-US" sz="2400" i="1">
                <a:latin typeface="Times New Roman" panose="02020603050405020304" pitchFamily="18" charset="0"/>
              </a:rPr>
              <a:t>	</a:t>
            </a:r>
            <a:r>
              <a:rPr lang="sr-Latn-CS" altLang="en-US" sz="1800"/>
              <a:t>Class c = "foo".getClass();</a:t>
            </a:r>
            <a:endParaRPr lang="sr-Cyrl-RS" altLang="en-US" sz="1800"/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sr-Cyrl-RS" altLang="en-US" sz="1800"/>
              <a:t>	</a:t>
            </a:r>
            <a:r>
              <a:rPr lang="en-US" altLang="en-US" sz="1800"/>
              <a:t>Class c</a:t>
            </a:r>
            <a:r>
              <a:rPr lang="sr-Cyrl-RS" altLang="en-US" sz="1800"/>
              <a:t>2</a:t>
            </a:r>
            <a:r>
              <a:rPr lang="en-US" altLang="en-US" sz="1800"/>
              <a:t> = System.console().getClass();</a:t>
            </a:r>
            <a:endParaRPr lang="sr-Cyrl-RS" altLang="en-US" sz="1800"/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sr-Cyrl-RS" altLang="en-US" sz="1800"/>
              <a:t>	</a:t>
            </a:r>
            <a:r>
              <a:rPr lang="en-US" altLang="en-US" sz="1800"/>
              <a:t>enum E { A, B };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sr-Cyrl-RS" altLang="en-US" sz="1800"/>
              <a:t>	</a:t>
            </a:r>
            <a:r>
              <a:rPr lang="en-US" altLang="en-US" sz="1800"/>
              <a:t>Class c</a:t>
            </a:r>
            <a:r>
              <a:rPr lang="sr-Cyrl-RS" altLang="en-US" sz="1800"/>
              <a:t>3</a:t>
            </a:r>
            <a:r>
              <a:rPr lang="en-US" altLang="en-US" sz="1800"/>
              <a:t> = A.getClass();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/>
              <a:t>	byte[] bytes = new byte[1024];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/>
              <a:t>	Class c4 = bytes.getClass();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sr-Cyrl-RS" altLang="en-US" sz="2400" b="1">
                <a:solidFill>
                  <a:srgbClr val="000000"/>
                </a:solidFill>
                <a:latin typeface="Garamond" panose="02020404030301010803" pitchFamily="18" charset="0"/>
              </a:rPr>
              <a:t>Пример.</a:t>
            </a:r>
            <a:br>
              <a:rPr lang="sr-Cyrl-RS" altLang="en-US" sz="2400" b="1">
                <a:solidFill>
                  <a:srgbClr val="000000"/>
                </a:solidFill>
                <a:latin typeface="Garamond" panose="02020404030301010803" pitchFamily="18" charset="0"/>
              </a:rPr>
            </a:br>
            <a:r>
              <a:rPr lang="en-US" altLang="en-US" sz="1800"/>
              <a:t>	boolean b;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/>
              <a:t>	Class c = b.getClass();   // compile-time error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/>
              <a:t>	Class c2 = boolean.class;  // correct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sr-Cyrl-RS" altLang="en-US" sz="2400" b="1">
                <a:solidFill>
                  <a:srgbClr val="000000"/>
                </a:solidFill>
                <a:latin typeface="Garamond" panose="02020404030301010803" pitchFamily="18" charset="0"/>
              </a:rPr>
              <a:t>Пример.</a:t>
            </a:r>
            <a:br>
              <a:rPr lang="sr-Cyrl-RS" altLang="en-US" sz="1800" b="1">
                <a:solidFill>
                  <a:srgbClr val="000000"/>
                </a:solidFill>
                <a:latin typeface="Garamond" panose="02020404030301010803" pitchFamily="18" charset="0"/>
              </a:rPr>
            </a:br>
            <a:r>
              <a:rPr lang="en-US" altLang="en-US" sz="1800"/>
              <a:t>	Class c = Class.forName("com.duke.MyLocaleServiceProvider");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/>
              <a:t>	Class cDoubleArray = Class.forName("[D");  // double[].class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/>
              <a:t>	Class cStringArray = Class.forName("[[Ljava.lang.String;");	</a:t>
            </a:r>
            <a:endParaRPr lang="sr-Latn-CS" altLang="en-US" sz="18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B3F1EC-E087-4AFD-BD76-28284D3F9D0D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типа (3)</a:t>
            </a:r>
            <a:endParaRPr lang="sr-Latn-R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3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35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35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מציין מיקום תוכן 2">
            <a:extLst>
              <a:ext uri="{FF2B5EF4-FFF2-40B4-BE49-F238E27FC236}">
                <a16:creationId xmlns:a16="http://schemas.microsoft.com/office/drawing/2014/main" id="{70529AB8-7C5B-4580-8D2F-A7A9CE6A0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52563"/>
            <a:ext cx="9001125" cy="5334000"/>
          </a:xfrm>
        </p:spPr>
        <p:txBody>
          <a:bodyPr/>
          <a:lstStyle/>
          <a:p>
            <a:pPr>
              <a:buFont typeface="ZapfDingbats BT"/>
              <a:buNone/>
            </a:pPr>
            <a:r>
              <a:rPr lang="sr-Cyrl-RS" altLang="en-US" sz="2400" b="1" dirty="0">
                <a:latin typeface="Garamond" panose="02020404030301010803" pitchFamily="18" charset="0"/>
                <a:cs typeface="Courier New" panose="02070309020205020404" pitchFamily="49" charset="0"/>
              </a:rPr>
              <a:t>Пример. </a:t>
            </a:r>
            <a:r>
              <a:rPr lang="sr-Cyrl-RS" altLang="en-US" sz="2400" dirty="0">
                <a:latin typeface="Garamond" panose="02020404030301010803" pitchFamily="18" charset="0"/>
                <a:cs typeface="Courier New" panose="02070309020205020404" pitchFamily="49" charset="0"/>
              </a:rPr>
              <a:t>Илуструје како испитати које класе наслеђује и интерфејсе имплементира дата класа.</a:t>
            </a:r>
            <a:endParaRPr lang="sr-Cyrl-RS" altLang="en-US" sz="1800" dirty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public static void </a:t>
            </a:r>
            <a:r>
              <a:rPr lang="en-US" altLang="en-US" sz="1800" dirty="0" err="1">
                <a:cs typeface="Courier New" panose="02070309020205020404" pitchFamily="49" charset="0"/>
              </a:rPr>
              <a:t>showType</a:t>
            </a:r>
            <a:r>
              <a:rPr lang="en-US" altLang="en-US" sz="1800" dirty="0">
                <a:cs typeface="Courier New" panose="02070309020205020404" pitchFamily="49" charset="0"/>
              </a:rPr>
              <a:t>(String </a:t>
            </a:r>
            <a:r>
              <a:rPr lang="en-US" altLang="en-US" sz="1800" dirty="0" err="1">
                <a:cs typeface="Courier New" panose="02070309020205020404" pitchFamily="49" charset="0"/>
              </a:rPr>
              <a:t>className</a:t>
            </a:r>
            <a:r>
              <a:rPr lang="en-US" altLang="en-US" sz="1800" dirty="0">
                <a:cs typeface="Courier New" panose="02070309020205020404" pitchFamily="49" charset="0"/>
              </a:rPr>
              <a:t>) throws </a:t>
            </a:r>
            <a:r>
              <a:rPr lang="en-US" altLang="en-US" sz="1800" dirty="0" err="1">
                <a:cs typeface="Courier New" panose="02070309020205020404" pitchFamily="49" charset="0"/>
              </a:rPr>
              <a:t>ClassNotFoundException</a:t>
            </a:r>
            <a:r>
              <a:rPr lang="en-US" altLang="en-US" sz="1800" dirty="0">
                <a:cs typeface="Courier New" panose="02070309020205020404" pitchFamily="49" charset="0"/>
              </a:rPr>
              <a:t> {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Class </a:t>
            </a:r>
            <a:r>
              <a:rPr lang="en-US" altLang="en-US" sz="1800" dirty="0" err="1">
                <a:cs typeface="Courier New" panose="02070309020205020404" pitchFamily="49" charset="0"/>
              </a:rPr>
              <a:t>thisClass</a:t>
            </a:r>
            <a:r>
              <a:rPr lang="en-US" altLang="en-US" sz="1800" dirty="0">
                <a:cs typeface="Courier New" panose="02070309020205020404" pitchFamily="49" charset="0"/>
              </a:rPr>
              <a:t> = </a:t>
            </a:r>
            <a:r>
              <a:rPr lang="en-US" altLang="en-US" sz="1800" dirty="0" err="1">
                <a:cs typeface="Courier New" panose="02070309020205020404" pitchFamily="49" charset="0"/>
              </a:rPr>
              <a:t>Class.forName</a:t>
            </a:r>
            <a:r>
              <a:rPr lang="en-US" altLang="en-US" sz="1800" dirty="0">
                <a:cs typeface="Courier New" panose="02070309020205020404" pitchFamily="49" charset="0"/>
              </a:rPr>
              <a:t>(</a:t>
            </a:r>
            <a:r>
              <a:rPr lang="en-US" altLang="en-US" sz="1800" dirty="0" err="1">
                <a:cs typeface="Courier New" panose="02070309020205020404" pitchFamily="49" charset="0"/>
              </a:rPr>
              <a:t>className</a:t>
            </a:r>
            <a:r>
              <a:rPr lang="en-US" altLang="en-US" sz="1800" dirty="0">
                <a:cs typeface="Courier New" panose="02070309020205020404" pitchFamily="49" charset="0"/>
              </a:rPr>
              <a:t>);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String flavor = </a:t>
            </a:r>
            <a:r>
              <a:rPr lang="en-US" altLang="en-US" sz="1800" dirty="0" err="1">
                <a:cs typeface="Courier New" panose="02070309020205020404" pitchFamily="49" charset="0"/>
              </a:rPr>
              <a:t>thisClass.isInterface</a:t>
            </a:r>
            <a:r>
              <a:rPr lang="en-US" altLang="en-US" sz="1800" dirty="0">
                <a:cs typeface="Courier New" panose="02070309020205020404" pitchFamily="49" charset="0"/>
              </a:rPr>
              <a:t>() ? "interface" : "class";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</a:t>
            </a:r>
            <a:r>
              <a:rPr lang="en-US" altLang="en-US" sz="1800" dirty="0" err="1">
                <a:cs typeface="Courier New" panose="02070309020205020404" pitchFamily="49" charset="0"/>
              </a:rPr>
              <a:t>System.out.println</a:t>
            </a:r>
            <a:r>
              <a:rPr lang="en-US" altLang="en-US" sz="1800" dirty="0">
                <a:cs typeface="Courier New" panose="02070309020205020404" pitchFamily="49" charset="0"/>
              </a:rPr>
              <a:t>(flavor + " " + </a:t>
            </a:r>
            <a:r>
              <a:rPr lang="en-US" altLang="en-US" sz="1800" dirty="0" err="1">
                <a:cs typeface="Courier New" panose="02070309020205020404" pitchFamily="49" charset="0"/>
              </a:rPr>
              <a:t>className</a:t>
            </a:r>
            <a:r>
              <a:rPr lang="en-US" altLang="en-US" sz="1800" dirty="0">
                <a:cs typeface="Courier New" panose="02070309020205020404" pitchFamily="49" charset="0"/>
              </a:rPr>
              <a:t>);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Class parent = </a:t>
            </a:r>
            <a:r>
              <a:rPr lang="en-US" altLang="en-US" sz="1800" dirty="0" err="1">
                <a:cs typeface="Courier New" panose="02070309020205020404" pitchFamily="49" charset="0"/>
              </a:rPr>
              <a:t>thisClass.getSuperclass</a:t>
            </a:r>
            <a:r>
              <a:rPr lang="en-US" altLang="en-US" sz="1800" dirty="0">
                <a:cs typeface="Courier New" panose="02070309020205020404" pitchFamily="49" charset="0"/>
              </a:rPr>
              <a:t>();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if (parent != null) {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  </a:t>
            </a:r>
            <a:r>
              <a:rPr lang="en-US" altLang="en-US" sz="1800" dirty="0" err="1">
                <a:cs typeface="Courier New" panose="02070309020205020404" pitchFamily="49" charset="0"/>
              </a:rPr>
              <a:t>System.out.println</a:t>
            </a:r>
            <a:r>
              <a:rPr lang="en-US" altLang="en-US" sz="1800" dirty="0">
                <a:cs typeface="Courier New" panose="02070309020205020404" pitchFamily="49" charset="0"/>
              </a:rPr>
              <a:t>("extends " + </a:t>
            </a:r>
            <a:r>
              <a:rPr lang="en-US" altLang="en-US" sz="1800" dirty="0" err="1">
                <a:cs typeface="Courier New" panose="02070309020205020404" pitchFamily="49" charset="0"/>
              </a:rPr>
              <a:t>parent.getName</a:t>
            </a:r>
            <a:r>
              <a:rPr lang="en-US" altLang="en-US" sz="1800" dirty="0">
                <a:cs typeface="Courier New" panose="02070309020205020404" pitchFamily="49" charset="0"/>
              </a:rPr>
              <a:t>());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}</a:t>
            </a:r>
            <a:endParaRPr lang="he-IL" altLang="en-US" sz="1800" dirty="0">
              <a:cs typeface="Courier New" panose="02070309020205020404" pitchFamily="49" charset="0"/>
            </a:endParaRP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Class[] interfaces = </a:t>
            </a:r>
            <a:r>
              <a:rPr lang="en-US" altLang="en-US" sz="1800" dirty="0" err="1">
                <a:cs typeface="Courier New" panose="02070309020205020404" pitchFamily="49" charset="0"/>
              </a:rPr>
              <a:t>thisClass.getInterfaces</a:t>
            </a:r>
            <a:r>
              <a:rPr lang="en-US" altLang="en-US" sz="1800" dirty="0">
                <a:cs typeface="Courier New" panose="02070309020205020404" pitchFamily="49" charset="0"/>
              </a:rPr>
              <a:t>();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for (int </a:t>
            </a:r>
            <a:r>
              <a:rPr lang="en-US" altLang="en-US" sz="1800" dirty="0" err="1">
                <a:cs typeface="Courier New" panose="02070309020205020404" pitchFamily="49" charset="0"/>
              </a:rPr>
              <a:t>i</a:t>
            </a:r>
            <a:r>
              <a:rPr lang="en-US" altLang="en-US" sz="1800" dirty="0">
                <a:cs typeface="Courier New" panose="02070309020205020404" pitchFamily="49" charset="0"/>
              </a:rPr>
              <a:t>=0; </a:t>
            </a:r>
            <a:r>
              <a:rPr lang="en-US" altLang="en-US" sz="1800" dirty="0" err="1">
                <a:cs typeface="Courier New" panose="02070309020205020404" pitchFamily="49" charset="0"/>
              </a:rPr>
              <a:t>i</a:t>
            </a:r>
            <a:r>
              <a:rPr lang="en-US" altLang="en-US" sz="1800" dirty="0">
                <a:cs typeface="Courier New" panose="02070309020205020404" pitchFamily="49" charset="0"/>
              </a:rPr>
              <a:t>&lt;</a:t>
            </a:r>
            <a:r>
              <a:rPr lang="en-US" altLang="en-US" sz="1800" dirty="0" err="1">
                <a:cs typeface="Courier New" panose="02070309020205020404" pitchFamily="49" charset="0"/>
              </a:rPr>
              <a:t>interfaces.length</a:t>
            </a:r>
            <a:r>
              <a:rPr lang="en-US" altLang="en-US" sz="1800" dirty="0">
                <a:cs typeface="Courier New" panose="02070309020205020404" pitchFamily="49" charset="0"/>
              </a:rPr>
              <a:t>; ++</a:t>
            </a:r>
            <a:r>
              <a:rPr lang="en-US" altLang="en-US" sz="1800" dirty="0" err="1">
                <a:cs typeface="Courier New" panose="02070309020205020404" pitchFamily="49" charset="0"/>
              </a:rPr>
              <a:t>i</a:t>
            </a:r>
            <a:r>
              <a:rPr lang="en-US" altLang="en-US" sz="1800" dirty="0">
                <a:cs typeface="Courier New" panose="02070309020205020404" pitchFamily="49" charset="0"/>
              </a:rPr>
              <a:t>) {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  </a:t>
            </a:r>
            <a:r>
              <a:rPr lang="en-US" altLang="en-US" sz="1800" dirty="0" err="1">
                <a:cs typeface="Courier New" panose="02070309020205020404" pitchFamily="49" charset="0"/>
              </a:rPr>
              <a:t>System.out.println</a:t>
            </a:r>
            <a:r>
              <a:rPr lang="en-US" altLang="en-US" sz="1800" dirty="0">
                <a:cs typeface="Courier New" panose="02070309020205020404" pitchFamily="49" charset="0"/>
              </a:rPr>
              <a:t>("implements "</a:t>
            </a:r>
            <a:r>
              <a:rPr lang="sr-Cyrl-RS" altLang="en-US" sz="1800" dirty="0">
                <a:cs typeface="Courier New" panose="02070309020205020404" pitchFamily="49" charset="0"/>
              </a:rPr>
              <a:t> </a:t>
            </a:r>
            <a:r>
              <a:rPr lang="en-US" altLang="en-US" sz="1800" dirty="0">
                <a:cs typeface="Courier New" panose="02070309020205020404" pitchFamily="49" charset="0"/>
              </a:rPr>
              <a:t>+</a:t>
            </a:r>
            <a:r>
              <a:rPr lang="sr-Cyrl-RS" altLang="en-US" sz="1800" dirty="0">
                <a:cs typeface="Courier New" panose="02070309020205020404" pitchFamily="49" charset="0"/>
              </a:rPr>
              <a:t> </a:t>
            </a:r>
            <a:r>
              <a:rPr lang="en-US" altLang="en-US" sz="1800" dirty="0">
                <a:cs typeface="Courier New" panose="02070309020205020404" pitchFamily="49" charset="0"/>
              </a:rPr>
              <a:t>interfaces[</a:t>
            </a:r>
            <a:r>
              <a:rPr lang="en-US" altLang="en-US" sz="1800" dirty="0" err="1">
                <a:cs typeface="Courier New" panose="02070309020205020404" pitchFamily="49" charset="0"/>
              </a:rPr>
              <a:t>i</a:t>
            </a:r>
            <a:r>
              <a:rPr lang="en-US" altLang="en-US" sz="1800" dirty="0">
                <a:cs typeface="Courier New" panose="02070309020205020404" pitchFamily="49" charset="0"/>
              </a:rPr>
              <a:t>].</a:t>
            </a:r>
            <a:r>
              <a:rPr lang="en-US" altLang="en-US" sz="1800" dirty="0" err="1">
                <a:cs typeface="Courier New" panose="02070309020205020404" pitchFamily="49" charset="0"/>
              </a:rPr>
              <a:t>getName</a:t>
            </a:r>
            <a:r>
              <a:rPr lang="en-US" altLang="en-US" sz="1800" dirty="0">
                <a:cs typeface="Courier New" panose="02070309020205020404" pitchFamily="49" charset="0"/>
              </a:rPr>
              <a:t>());</a:t>
            </a: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  }</a:t>
            </a:r>
            <a:endParaRPr lang="he-IL" altLang="en-US" sz="1800" dirty="0">
              <a:cs typeface="Courier New" panose="02070309020205020404" pitchFamily="49" charset="0"/>
            </a:endParaRPr>
          </a:p>
          <a:p>
            <a:pPr>
              <a:buFont typeface="ZapfDingbats BT"/>
              <a:buNone/>
            </a:pPr>
            <a:r>
              <a:rPr lang="en-US" altLang="en-US" sz="1800" dirty="0">
                <a:cs typeface="Courier New" panose="02070309020205020404" pitchFamily="49" charset="0"/>
              </a:rPr>
              <a:t>}</a:t>
            </a:r>
            <a:endParaRPr lang="he-IL" altLang="en-US" sz="1800" dirty="0">
              <a:cs typeface="Courier New" panose="02070309020205020404" pitchFamily="49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100104-8F42-44B6-A612-08B6DAD6F705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типа (4)</a:t>
            </a:r>
            <a:endParaRPr lang="sr-Latn-R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מציין מיקום תוכן 2">
            <a:extLst>
              <a:ext uri="{FF2B5EF4-FFF2-40B4-BE49-F238E27FC236}">
                <a16:creationId xmlns:a16="http://schemas.microsoft.com/office/drawing/2014/main" id="{3E66219B-A8A5-412E-AE31-DA7A95C20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52563"/>
            <a:ext cx="9001125" cy="1824037"/>
          </a:xfrm>
        </p:spPr>
        <p:txBody>
          <a:bodyPr/>
          <a:lstStyle/>
          <a:p>
            <a:pPr>
              <a:buFont typeface="ZapfDingbats BT"/>
              <a:buNone/>
            </a:pPr>
            <a:r>
              <a:rPr lang="sr-Cyrl-RS" altLang="en-US" sz="2400">
                <a:latin typeface="Garamond" panose="02020404030301010803" pitchFamily="18" charset="0"/>
                <a:cs typeface="Courier New" panose="02070309020205020404" pitchFamily="49" charset="0"/>
              </a:rPr>
              <a:t>Приликом извршавања претходног примера добијају се следећи резултати: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class java.lang.Object</a:t>
            </a:r>
          </a:p>
          <a:p>
            <a:pPr>
              <a:buFont typeface="ZapfDingbats BT"/>
              <a:buNone/>
            </a:pPr>
            <a:endParaRPr lang="en-US" altLang="en-US" sz="1800">
              <a:cs typeface="Courier New" panose="02070309020205020404" pitchFamily="49" charset="0"/>
            </a:endParaRP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class java.util.HashMap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extends java.util.AbstractMap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implements java.util.Map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implements java.lang.Cloneable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implements java.io.Serializable</a:t>
            </a:r>
          </a:p>
          <a:p>
            <a:pPr>
              <a:buFont typeface="ZapfDingbats BT"/>
              <a:buNone/>
            </a:pPr>
            <a:endParaRPr lang="en-US" altLang="en-US" sz="1800">
              <a:cs typeface="Courier New" panose="02070309020205020404" pitchFamily="49" charset="0"/>
            </a:endParaRP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class Point</a:t>
            </a:r>
          </a:p>
          <a:p>
            <a:pPr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extends java.lang.Object</a:t>
            </a:r>
          </a:p>
          <a:p>
            <a:pPr>
              <a:buFont typeface="ZapfDingbats BT"/>
              <a:buNone/>
            </a:pPr>
            <a:endParaRPr lang="sr-Cyrl-RS" altLang="en-US" sz="1800">
              <a:cs typeface="Courier New" panose="02070309020205020404" pitchFamily="49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736449-13B7-4156-8911-3377E520F796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типа (5)</a:t>
            </a:r>
            <a:endParaRPr lang="sr-Latn-R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E2C9FBA7-B007-4B1F-B121-BCA97EB96F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97000"/>
            <a:ext cx="8785225" cy="5461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Cyrl-RS" altLang="en-US" sz="2400" b="1">
                <a:latin typeface="Garamond" panose="02020404030301010803" pitchFamily="18" charset="0"/>
                <a:cs typeface="Courier New" panose="02070309020205020404" pitchFamily="49" charset="0"/>
              </a:rPr>
              <a:t>Пример. </a:t>
            </a:r>
            <a:r>
              <a:rPr lang="sr-Cyrl-RS" altLang="en-US" sz="2400">
                <a:latin typeface="Garamond" panose="02020404030301010803" pitchFamily="18" charset="0"/>
                <a:cs typeface="Courier New" panose="02070309020205020404" pitchFamily="49" charset="0"/>
              </a:rPr>
              <a:t>Илуструје како испитати које методе садржи дата класа.</a:t>
            </a:r>
          </a:p>
          <a:p>
            <a:pPr>
              <a:lnSpc>
                <a:spcPct val="80000"/>
              </a:lnSpc>
              <a:spcBef>
                <a:spcPts val="600"/>
              </a:spcBef>
              <a:buFont typeface="ZapfDingbats BT"/>
              <a:buNone/>
            </a:pPr>
            <a:endParaRPr lang="sr-Cyrl-RS" altLang="en-US" sz="1100"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static void showMethods(Object o) {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Class c = o.getClass();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Method[] theMethods = c.getMethods();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for (int i = 0; i &lt; theMethods.length; i++) </a:t>
            </a:r>
            <a:endParaRPr lang="sr-Cyrl-RS" altLang="en-US" sz="1800"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sr-Cyrl-RS" altLang="en-US" sz="1800">
                <a:cs typeface="Courier New" panose="02070309020205020404" pitchFamily="49" charset="0"/>
              </a:rPr>
              <a:t>   </a:t>
            </a:r>
            <a:r>
              <a:rPr lang="en-US" altLang="en-US" sz="1800">
                <a:cs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</a:t>
            </a:r>
            <a:r>
              <a:rPr lang="sr-Cyrl-RS" altLang="en-US" sz="1800">
                <a:cs typeface="Courier New" panose="02070309020205020404" pitchFamily="49" charset="0"/>
              </a:rPr>
              <a:t>  </a:t>
            </a:r>
            <a:r>
              <a:rPr lang="en-US" altLang="en-US" sz="1800">
                <a:cs typeface="Courier New" panose="02070309020205020404" pitchFamily="49" charset="0"/>
              </a:rPr>
              <a:t>String methodString = theMethods[i].getName();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</a:t>
            </a:r>
            <a:r>
              <a:rPr lang="sr-Cyrl-RS" altLang="en-US" sz="1800">
                <a:cs typeface="Courier New" panose="02070309020205020404" pitchFamily="49" charset="0"/>
              </a:rPr>
              <a:t>  </a:t>
            </a:r>
            <a:r>
              <a:rPr lang="en-US" altLang="en-US" sz="1800">
                <a:cs typeface="Courier New" panose="02070309020205020404" pitchFamily="49" charset="0"/>
              </a:rPr>
              <a:t>System.out.println("Name: " + methodString);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</a:t>
            </a:r>
            <a:r>
              <a:rPr lang="sr-Cyrl-RS" altLang="en-US" sz="1800">
                <a:cs typeface="Courier New" panose="02070309020205020404" pitchFamily="49" charset="0"/>
              </a:rPr>
              <a:t>  </a:t>
            </a:r>
            <a:r>
              <a:rPr lang="en-US" altLang="en-US" sz="1800">
                <a:cs typeface="Courier New" panose="02070309020205020404" pitchFamily="49" charset="0"/>
              </a:rPr>
              <a:t>System.out.println(" Return Type: " +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theMethods[i].getReturnType().getName());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</a:t>
            </a:r>
            <a:r>
              <a:rPr lang="sr-Cyrl-RS" altLang="en-US" sz="1800">
                <a:cs typeface="Courier New" panose="02070309020205020404" pitchFamily="49" charset="0"/>
              </a:rPr>
              <a:t>  </a:t>
            </a:r>
            <a:r>
              <a:rPr lang="en-US" altLang="en-US" sz="1800">
                <a:cs typeface="Courier New" panose="02070309020205020404" pitchFamily="49" charset="0"/>
              </a:rPr>
              <a:t>Class[] parameterTypes =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theMethods[i].getParameterTypes();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</a:t>
            </a:r>
            <a:r>
              <a:rPr lang="sr-Cyrl-RS" altLang="en-US" sz="1800">
                <a:cs typeface="Courier New" panose="02070309020205020404" pitchFamily="49" charset="0"/>
              </a:rPr>
              <a:t>  </a:t>
            </a:r>
            <a:r>
              <a:rPr lang="en-US" altLang="en-US" sz="1800">
                <a:cs typeface="Courier New" panose="02070309020205020404" pitchFamily="49" charset="0"/>
              </a:rPr>
              <a:t>System.out.print(" Parameter Types:");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</a:t>
            </a:r>
            <a:r>
              <a:rPr lang="sr-Cyrl-RS" altLang="en-US" sz="1800">
                <a:cs typeface="Courier New" panose="02070309020205020404" pitchFamily="49" charset="0"/>
              </a:rPr>
              <a:t>  </a:t>
            </a:r>
            <a:r>
              <a:rPr lang="en-US" altLang="en-US" sz="1800">
                <a:cs typeface="Courier New" panose="02070309020205020404" pitchFamily="49" charset="0"/>
              </a:rPr>
              <a:t>for (int k = 0; k &lt; parameterTypes.length; k ++) </a:t>
            </a:r>
            <a:endParaRPr lang="sr-Cyrl-RS" altLang="en-US" sz="1800"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sr-Cyrl-RS" altLang="en-US" sz="1800">
                <a:cs typeface="Courier New" panose="02070309020205020404" pitchFamily="49" charset="0"/>
              </a:rPr>
              <a:t>      </a:t>
            </a:r>
            <a:r>
              <a:rPr lang="en-US" altLang="en-US" sz="1800">
                <a:cs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    </a:t>
            </a:r>
            <a:r>
              <a:rPr lang="sr-Cyrl-RS" altLang="en-US" sz="1800">
                <a:cs typeface="Courier New" panose="02070309020205020404" pitchFamily="49" charset="0"/>
              </a:rPr>
              <a:t>     </a:t>
            </a:r>
            <a:r>
              <a:rPr lang="en-US" altLang="en-US" sz="1800">
                <a:cs typeface="Courier New" panose="02070309020205020404" pitchFamily="49" charset="0"/>
              </a:rPr>
              <a:t>System.out.print(" " +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parameterTypes[k].getName());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	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sr-Cyrl-RS" altLang="en-US" sz="1800">
                <a:cs typeface="Courier New" panose="02070309020205020404" pitchFamily="49" charset="0"/>
              </a:rPr>
              <a:t>      </a:t>
            </a:r>
            <a:r>
              <a:rPr lang="en-US" altLang="en-US" sz="1800">
                <a:cs typeface="Courier New" panose="02070309020205020404" pitchFamily="49" charset="0"/>
              </a:rPr>
              <a:t>System.out.println();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  </a:t>
            </a:r>
            <a:r>
              <a:rPr lang="sr-Cyrl-RS" altLang="en-US" sz="1800">
                <a:cs typeface="Courier New" panose="02070309020205020404" pitchFamily="49" charset="0"/>
              </a:rPr>
              <a:t> </a:t>
            </a:r>
            <a:r>
              <a:rPr lang="en-US" altLang="en-US" sz="1800"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buFont typeface="ZapfDingbats BT"/>
              <a:buNone/>
            </a:pPr>
            <a:r>
              <a:rPr lang="en-US" altLang="en-US" sz="1800"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8FE60C6-E088-48A8-8DE8-35243C83F631}"/>
              </a:ext>
            </a:extLst>
          </p:cNvPr>
          <p:cNvSpPr txBox="1">
            <a:spLocks/>
          </p:cNvSpPr>
          <p:nvPr/>
        </p:nvSpPr>
        <p:spPr>
          <a:xfrm>
            <a:off x="1371600" y="549275"/>
            <a:ext cx="7772400" cy="8683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sr-Cyrl-RS" sz="3600" kern="0" dirty="0">
                <a:solidFill>
                  <a:srgbClr val="0070C0"/>
                </a:solidFill>
              </a:rPr>
              <a:t>Испитивање типа (6)</a:t>
            </a:r>
            <a:endParaRPr lang="sr-Latn-RS" sz="3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2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2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29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29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29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29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29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29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4_Watermark">
  <a:themeElements>
    <a:clrScheme name="2_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2_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6227</TotalTime>
  <Words>1537</Words>
  <Application>Microsoft Office PowerPoint</Application>
  <PresentationFormat>On-screen Show (4:3)</PresentationFormat>
  <Paragraphs>311</Paragraphs>
  <Slides>26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ZapfDingbats BT</vt:lpstr>
      <vt:lpstr>Wingdings</vt:lpstr>
      <vt:lpstr>Garamond</vt:lpstr>
      <vt:lpstr>Courier New</vt:lpstr>
      <vt:lpstr>Arial</vt:lpstr>
      <vt:lpstr>Times New Roman</vt:lpstr>
      <vt:lpstr>4_Watermark</vt:lpstr>
      <vt:lpstr>Објектно орјентисано програмирање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Захвалница</vt:lpstr>
    </vt:vector>
  </TitlesOfParts>
  <Company>Matf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OOP</dc:subject>
  <dc:creator>Vladimir Filipovic; Dusan Tosic</dc:creator>
  <cp:lastModifiedBy>aleksandar.kartelj aleksandar.kartelj</cp:lastModifiedBy>
  <cp:revision>346</cp:revision>
  <dcterms:created xsi:type="dcterms:W3CDTF">2003-11-08T20:42:39Z</dcterms:created>
  <dcterms:modified xsi:type="dcterms:W3CDTF">2018-05-24T13:19:12Z</dcterms:modified>
</cp:coreProperties>
</file>