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60" r:id="rId1"/>
  </p:sldMasterIdLst>
  <p:notesMasterIdLst>
    <p:notesMasterId r:id="rId18"/>
  </p:notesMasterIdLst>
  <p:sldIdLst>
    <p:sldId id="306" r:id="rId2"/>
    <p:sldId id="307" r:id="rId3"/>
    <p:sldId id="309" r:id="rId4"/>
    <p:sldId id="310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3" r:id="rId16"/>
    <p:sldId id="308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aramond" panose="02020404030301010803" pitchFamily="18" charset="0"/>
      <p:regular r:id="rId23"/>
      <p:bold r:id="rId24"/>
      <p:italic r:id="rId25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990099"/>
    <a:srgbClr val="FF6600"/>
    <a:srgbClr val="D60093"/>
    <a:srgbClr val="008000"/>
    <a:srgbClr val="33CC33"/>
    <a:srgbClr val="6600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71" autoAdjust="0"/>
    <p:restoredTop sz="94610" autoAdjust="0"/>
  </p:normalViewPr>
  <p:slideViewPr>
    <p:cSldViewPr>
      <p:cViewPr varScale="1">
        <p:scale>
          <a:sx n="91" d="100"/>
          <a:sy n="91" d="100"/>
        </p:scale>
        <p:origin x="1210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2F0C4FFC-5DFB-40A9-803B-7EFE52120185}" type="datetimeFigureOut">
              <a:rPr lang="en-US"/>
              <a:pPr>
                <a:defRPr/>
              </a:pPr>
              <a:t>5/24/2017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anose="02020404030301010803" pitchFamily="18" charset="0"/>
              </a:defRPr>
            </a:lvl1pPr>
          </a:lstStyle>
          <a:p>
            <a:fld id="{BB1E8E3E-1068-43C0-9BFC-83A9FDE8DEC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553354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l_fak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t="4137" r="8333" b="12408"/>
          <a:stretch>
            <a:fillRect/>
          </a:stretch>
        </p:blipFill>
        <p:spPr bwMode="auto">
          <a:xfrm>
            <a:off x="395288" y="3357563"/>
            <a:ext cx="2881312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5288" y="1219200"/>
            <a:ext cx="8062912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348038" y="3505200"/>
            <a:ext cx="5110162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 defTabSz="914400" eaLnBrk="1" hangingPunct="1">
              <a:buClrTx/>
              <a:buSzTx/>
              <a:defRPr>
                <a:solidFill>
                  <a:srgbClr val="000000"/>
                </a:solidFill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914400" eaLnBrk="1" hangingPunct="1">
              <a:buClrTx/>
              <a:buSzTx/>
              <a:defRPr>
                <a:solidFill>
                  <a:srgbClr val="000000"/>
                </a:solidFill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457200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000">
                <a:solidFill>
                  <a:srgbClr val="FFFFFF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</a:lstStyle>
          <a:p>
            <a:fld id="{0A3DE786-E8B0-4797-B983-26BE99552C96}" type="slidenum">
              <a:rPr lang="sr-Latn-CS" altLang="sr-Latn-RS"/>
              <a:pPr/>
              <a:t>‹#›</a:t>
            </a:fld>
            <a:endParaRPr lang="sr-Latn-CS" altLang="sr-Latn-RS"/>
          </a:p>
        </p:txBody>
      </p:sp>
    </p:spTree>
    <p:extLst>
      <p:ext uri="{BB962C8B-B14F-4D97-AF65-F5344CB8AC3E}">
        <p14:creationId xmlns:p14="http://schemas.microsoft.com/office/powerpoint/2010/main" val="3427885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44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7346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93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8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172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5051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150" y="549275"/>
            <a:ext cx="6851650" cy="868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56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 smtClean="0"/>
              <a:t>Click to edit Master text styles</a:t>
            </a:r>
          </a:p>
          <a:p>
            <a:pPr lvl="1"/>
            <a:r>
              <a:rPr lang="sr-Latn-CS" altLang="en-US" smtClean="0"/>
              <a:t>Second level</a:t>
            </a:r>
          </a:p>
          <a:p>
            <a:pPr lvl="2"/>
            <a:r>
              <a:rPr lang="sr-Latn-CS" altLang="en-US" smtClean="0"/>
              <a:t>Third level</a:t>
            </a:r>
          </a:p>
          <a:p>
            <a:pPr lvl="3"/>
            <a:r>
              <a:rPr lang="sr-Latn-CS" altLang="en-US" smtClean="0"/>
              <a:t>Fourth level</a:t>
            </a:r>
          </a:p>
          <a:p>
            <a:pPr lvl="4"/>
            <a:r>
              <a:rPr lang="sr-Latn-CS" altLang="en-US" smtClean="0"/>
              <a:t>Fifth level</a:t>
            </a:r>
          </a:p>
        </p:txBody>
      </p:sp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549275"/>
            <a:ext cx="685165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altLang="en-US" smtClean="0"/>
              <a:t>Click to edit Master title style</a:t>
            </a:r>
          </a:p>
        </p:txBody>
      </p:sp>
      <p:sp>
        <p:nvSpPr>
          <p:cNvPr id="1029" name="Text Box 6"/>
          <p:cNvSpPr txBox="1">
            <a:spLocks noChangeArrowheads="1"/>
          </p:cNvSpPr>
          <p:nvPr userDrawn="1"/>
        </p:nvSpPr>
        <p:spPr bwMode="auto">
          <a:xfrm>
            <a:off x="8489114" y="274072"/>
            <a:ext cx="4683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sr-Latn-RS" sz="800" dirty="0">
                <a:solidFill>
                  <a:srgbClr val="6767FF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  <a:fld id="{468D0552-F2EB-488F-A927-6F090AA9B966}" type="slidenum">
              <a:rPr lang="en-US" altLang="sr-Latn-RS" sz="800" smtClean="0">
                <a:solidFill>
                  <a:srgbClr val="6767FF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pPr algn="ctr">
                <a:spcBef>
                  <a:spcPct val="50000"/>
                </a:spcBef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‹#›</a:t>
            </a:fld>
            <a:r>
              <a:rPr lang="en-US" altLang="sr-Latn-RS" sz="800" dirty="0" smtClean="0">
                <a:solidFill>
                  <a:srgbClr val="6767FF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/</a:t>
            </a:r>
            <a:r>
              <a:rPr lang="sr-Latn-RS" altLang="sr-Latn-RS" sz="800" smtClean="0">
                <a:solidFill>
                  <a:srgbClr val="6767FF"/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16</a:t>
            </a:r>
            <a:endParaRPr lang="en-US" altLang="sr-Latn-RS" sz="800" dirty="0">
              <a:solidFill>
                <a:srgbClr val="6767FF"/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6011863" y="333375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sr-Latn-CS" altLang="en-US" sz="800" dirty="0" smtClean="0">
                <a:solidFill>
                  <a:srgbClr val="FFFFFF"/>
                </a:solidFill>
                <a:latin typeface="Garamond" panose="02020404030301010803" pitchFamily="18" charset="0"/>
                <a:cs typeface="Arial" charset="0"/>
              </a:rPr>
              <a:t>vladaf@matf.bg.ac.</a:t>
            </a:r>
            <a:r>
              <a:rPr lang="en-US" altLang="en-US" sz="800" dirty="0" err="1" smtClean="0">
                <a:solidFill>
                  <a:srgbClr val="FFFFFF"/>
                </a:solidFill>
                <a:latin typeface="Garamond" panose="02020404030301010803" pitchFamily="18" charset="0"/>
                <a:cs typeface="Arial" charset="0"/>
              </a:rPr>
              <a:t>rs</a:t>
            </a:r>
            <a:endParaRPr lang="sr-Latn-CS" altLang="en-US" sz="800" dirty="0" smtClean="0">
              <a:solidFill>
                <a:srgbClr val="FFFFFF"/>
              </a:solidFill>
              <a:latin typeface="Garamond" panose="02020404030301010803" pitchFamily="18" charset="0"/>
              <a:cs typeface="Arial" charset="0"/>
            </a:endParaRPr>
          </a:p>
        </p:txBody>
      </p:sp>
      <p:pic>
        <p:nvPicPr>
          <p:cNvPr id="1030" name="Picture 8" descr="znakmalin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476250"/>
            <a:ext cx="842963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6096000" y="304800"/>
            <a:ext cx="2305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sr-Latn-CS" altLang="en-US" sz="800" dirty="0" smtClean="0">
                <a:solidFill>
                  <a:srgbClr val="000000"/>
                </a:solidFill>
                <a:latin typeface="Garamond" panose="02020404030301010803" pitchFamily="18" charset="0"/>
                <a:cs typeface="Arial" charset="0"/>
              </a:rPr>
              <a:t>vladaf@matf.bg.ac.</a:t>
            </a:r>
            <a:r>
              <a:rPr lang="en-US" altLang="en-US" sz="800" dirty="0" err="1" smtClean="0">
                <a:solidFill>
                  <a:srgbClr val="000000"/>
                </a:solidFill>
                <a:latin typeface="Garamond" panose="02020404030301010803" pitchFamily="18" charset="0"/>
                <a:cs typeface="Arial" charset="0"/>
              </a:rPr>
              <a:t>rs</a:t>
            </a:r>
            <a:endParaRPr lang="sr-Latn-CS" altLang="en-US" sz="800" dirty="0" smtClean="0">
              <a:solidFill>
                <a:srgbClr val="000000"/>
              </a:solidFill>
              <a:latin typeface="Garamond" panose="02020404030301010803" pitchFamily="18" charset="0"/>
              <a:cs typeface="Arial" charset="0"/>
            </a:endParaRPr>
          </a:p>
        </p:txBody>
      </p:sp>
      <p:sp>
        <p:nvSpPr>
          <p:cNvPr id="1033" name="TextBox 1"/>
          <p:cNvSpPr txBox="1">
            <a:spLocks noChangeArrowheads="1"/>
          </p:cNvSpPr>
          <p:nvPr userDrawn="1"/>
        </p:nvSpPr>
        <p:spPr bwMode="auto">
          <a:xfrm>
            <a:off x="342900" y="260350"/>
            <a:ext cx="12969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sr-Cyrl-RS" sz="800" smtClean="0">
                <a:solidFill>
                  <a:srgbClr val="000000"/>
                </a:solidFill>
              </a:rPr>
              <a:t>Математички факултет</a:t>
            </a:r>
            <a:endParaRPr lang="en-US" sz="800" smtClean="0">
              <a:solidFill>
                <a:srgbClr val="000000"/>
              </a:solidFill>
            </a:endParaRPr>
          </a:p>
        </p:txBody>
      </p:sp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3059113" y="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defTabSz="914400" rtl="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Times New Roman" pitchFamily="16" charset="0"/>
              <a:buNone/>
              <a:defRPr sz="1000" kern="1200">
                <a:solidFill>
                  <a:srgbClr val="6767FF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sr-Cyrl-RS" smtClean="0"/>
              <a:t>Објектно орјентисано програмирање</a:t>
            </a:r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</p:sldLayoutIdLst>
  <p:timing>
    <p:tnLst>
      <p:par>
        <p:cTn id="1" dur="indefinite" restart="never" nodeType="tmRoot"/>
      </p:par>
    </p:tnLst>
  </p:timing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artelj@matf.bg.ac.rs" TargetMode="External"/><Relationship Id="rId2" Type="http://schemas.openxmlformats.org/officeDocument/2006/relationships/hyperlink" Target="mailto:vladaf@matf.bg.ac.rs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javase/tutorial/collections/streams/reduction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3700" y="1628775"/>
            <a:ext cx="8062913" cy="1144588"/>
          </a:xfrm>
        </p:spPr>
        <p:txBody>
          <a:bodyPr/>
          <a:lstStyle/>
          <a:p>
            <a:pPr eaLnBrk="1" hangingPunct="1"/>
            <a:r>
              <a:rPr lang="sr-Cyrl-RS" altLang="en-US" sz="5400" smtClean="0">
                <a:solidFill>
                  <a:srgbClr val="3366FF"/>
                </a:solidFill>
              </a:rPr>
              <a:t>Објектно орјентисано програмирање</a:t>
            </a:r>
            <a:endParaRPr lang="sr-Latn-CS" altLang="en-US" sz="5400" smtClean="0">
              <a:solidFill>
                <a:srgbClr val="3366FF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63888" y="3356992"/>
            <a:ext cx="51101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r-Cyrl-RS" altLang="en-US" kern="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kern="0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kern="0" dirty="0" smtClean="0">
                <a:hlinkClick r:id="rId2"/>
              </a:rPr>
              <a:t>vladaf@matf.bg.ac.</a:t>
            </a:r>
            <a:r>
              <a:rPr lang="en-US" altLang="en-US" kern="0" dirty="0" err="1" smtClean="0">
                <a:hlinkClick r:id="rId2"/>
              </a:rPr>
              <a:t>rs</a:t>
            </a:r>
            <a:endParaRPr lang="sr-Latn-RS" altLang="en-US" kern="0" dirty="0" smtClean="0"/>
          </a:p>
          <a:p>
            <a:pPr eaLnBrk="1" hangingPunct="1"/>
            <a:r>
              <a:rPr lang="sr-Cyrl-RS" altLang="en-US" kern="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kern="0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kern="0" dirty="0" smtClean="0">
                <a:hlinkClick r:id="rId3"/>
              </a:rPr>
              <a:t>k</a:t>
            </a:r>
            <a:r>
              <a:rPr lang="sr-Latn-RS" altLang="en-US" kern="0" dirty="0" smtClean="0">
                <a:hlinkClick r:id="rId3"/>
              </a:rPr>
              <a:t>artelj</a:t>
            </a:r>
            <a:r>
              <a:rPr lang="en-US" altLang="en-US" kern="0" dirty="0" smtClean="0">
                <a:hlinkClick r:id="rId3"/>
              </a:rPr>
              <a:t>@matf.bg.ac.rs</a:t>
            </a:r>
            <a:endParaRPr lang="en-US" altLang="en-US" kern="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628775"/>
            <a:ext cx="8569325" cy="1144588"/>
          </a:xfrm>
        </p:spPr>
        <p:txBody>
          <a:bodyPr/>
          <a:lstStyle/>
          <a:p>
            <a:pPr eaLnBrk="1" hangingPunct="1"/>
            <a:r>
              <a:rPr lang="sr-Cyrl-RS" altLang="en-US" sz="5400" dirty="0" smtClean="0">
                <a:solidFill>
                  <a:srgbClr val="3366FF"/>
                </a:solidFill>
              </a:rPr>
              <a:t>Ламбда изрази</a:t>
            </a:r>
            <a:endParaRPr lang="sr-Latn-CS" altLang="en-US" sz="5400" dirty="0" smtClean="0">
              <a:solidFill>
                <a:srgbClr val="3366FF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63888" y="3356992"/>
            <a:ext cx="51101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r-Cyrl-RS" altLang="en-US" kern="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Филиповић</a:t>
            </a:r>
            <a:endParaRPr lang="en-US" altLang="en-US" kern="0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sr-Latn-CS" altLang="en-US" kern="0" dirty="0" smtClean="0">
                <a:hlinkClick r:id="rId2"/>
              </a:rPr>
              <a:t>vladaf@matf.bg.ac.</a:t>
            </a:r>
            <a:r>
              <a:rPr lang="en-US" altLang="en-US" kern="0" dirty="0" err="1" smtClean="0">
                <a:hlinkClick r:id="rId2"/>
              </a:rPr>
              <a:t>rs</a:t>
            </a:r>
            <a:endParaRPr lang="sr-Latn-RS" altLang="en-US" kern="0" dirty="0" smtClean="0"/>
          </a:p>
          <a:p>
            <a:pPr eaLnBrk="1" hangingPunct="1"/>
            <a:r>
              <a:rPr lang="sr-Cyrl-RS" altLang="en-US" kern="0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Александар Картељ</a:t>
            </a:r>
            <a:endParaRPr lang="en-US" altLang="en-US" kern="0" dirty="0" smtClean="0">
              <a:solidFill>
                <a:srgbClr val="99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kern="0" dirty="0" smtClean="0">
                <a:hlinkClick r:id="rId3"/>
              </a:rPr>
              <a:t>k</a:t>
            </a:r>
            <a:r>
              <a:rPr lang="sr-Latn-RS" altLang="en-US" kern="0" dirty="0" smtClean="0">
                <a:hlinkClick r:id="rId3"/>
              </a:rPr>
              <a:t>artelj</a:t>
            </a:r>
            <a:r>
              <a:rPr lang="en-US" altLang="en-US" kern="0" dirty="0" smtClean="0">
                <a:hlinkClick r:id="rId3"/>
              </a:rPr>
              <a:t>@matf.bg.ac.rs</a:t>
            </a:r>
            <a:endParaRPr lang="en-US" altLang="en-US" kern="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Мотивација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5257800"/>
          </a:xfrm>
        </p:spPr>
        <p:txBody>
          <a:bodyPr/>
          <a:lstStyle/>
          <a:p>
            <a:r>
              <a:rPr lang="sr-Cyrl-RS" sz="2800" dirty="0" smtClean="0"/>
              <a:t>Употреба </a:t>
            </a:r>
            <a:r>
              <a:rPr lang="sr-Cyrl-RS" sz="2800" u="sng" dirty="0" smtClean="0"/>
              <a:t>анонимних класа</a:t>
            </a:r>
            <a:r>
              <a:rPr lang="sr-Cyrl-RS" sz="2800" dirty="0" smtClean="0"/>
              <a:t> је обично везана за </a:t>
            </a:r>
            <a:r>
              <a:rPr lang="sr-Latn-RS" sz="2800" i="1" dirty="0" smtClean="0"/>
              <a:t>ad-hoc </a:t>
            </a:r>
            <a:r>
              <a:rPr lang="sr-Cyrl-RS" sz="2800" dirty="0" smtClean="0"/>
              <a:t>имплементацију одређене функције:</a:t>
            </a:r>
          </a:p>
          <a:p>
            <a:pPr lvl="1"/>
            <a:r>
              <a:rPr lang="sr-Cyrl-RS" sz="2400" dirty="0" smtClean="0"/>
              <a:t>Ова функција се користи једнократно</a:t>
            </a:r>
            <a:r>
              <a:rPr lang="en-US" sz="2400" dirty="0" smtClean="0"/>
              <a:t>;</a:t>
            </a:r>
            <a:endParaRPr lang="sr-Cyrl-RS" sz="2400" dirty="0" smtClean="0"/>
          </a:p>
          <a:p>
            <a:pPr lvl="1"/>
            <a:r>
              <a:rPr lang="sr-Cyrl-RS" sz="2400" dirty="0" smtClean="0"/>
              <a:t>Смисао постојања овакве класе је пренос функције, па се често он назива и </a:t>
            </a:r>
            <a:r>
              <a:rPr lang="sr-Cyrl-RS" sz="2400" u="sng" dirty="0" smtClean="0"/>
              <a:t>функцијски објекат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sr-Cyrl-RS" sz="2400" dirty="0" smtClean="0"/>
              <a:t>(слично показивачу на функцију)</a:t>
            </a:r>
            <a:r>
              <a:rPr lang="en-US" sz="2400" dirty="0" smtClean="0"/>
              <a:t>;</a:t>
            </a:r>
            <a:endParaRPr lang="sr-Cyrl-RS" sz="2400" dirty="0" smtClean="0"/>
          </a:p>
          <a:p>
            <a:pPr lvl="1"/>
            <a:r>
              <a:rPr lang="sr-Cyrl-RS" sz="2400" dirty="0" smtClean="0"/>
              <a:t>Овакав запис је, међутим, доста гломазан. </a:t>
            </a:r>
          </a:p>
          <a:p>
            <a:r>
              <a:rPr lang="sr-Cyrl-RS" sz="2800" dirty="0" smtClean="0"/>
              <a:t>Ламбда изрази омогућавају да се ова иста употреба реализује елегантније. </a:t>
            </a:r>
            <a:endParaRPr lang="en-US" sz="2800" dirty="0" smtClean="0"/>
          </a:p>
          <a:p>
            <a:r>
              <a:rPr lang="sr-Cyrl-RS" sz="2800" dirty="0" smtClean="0"/>
              <a:t>Кроз наредних неколико примера ће, корак по корак, бити разјашњена ова мотивација. </a:t>
            </a:r>
            <a:endParaRPr lang="sr-Latn-RS" sz="2800" dirty="0"/>
          </a:p>
        </p:txBody>
      </p:sp>
    </p:spTree>
    <p:extLst>
      <p:ext uri="{BB962C8B-B14F-4D97-AF65-F5344CB8AC3E}">
        <p14:creationId xmlns:p14="http://schemas.microsoft.com/office/powerpoint/2010/main" val="283514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Пример - опис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5257800"/>
          </a:xfrm>
        </p:spPr>
        <p:txBody>
          <a:bodyPr/>
          <a:lstStyle/>
          <a:p>
            <a:r>
              <a:rPr lang="sr-Cyrl-RS" sz="2800" dirty="0" smtClean="0"/>
              <a:t>Претпоставимо да је потребно да дизајнирамо </a:t>
            </a:r>
            <a:r>
              <a:rPr lang="sr-Cyrl-RS" sz="2800" b="1" dirty="0" smtClean="0"/>
              <a:t>социјалну мрежу</a:t>
            </a:r>
            <a:r>
              <a:rPr lang="sr-Cyrl-RS" sz="2800" dirty="0" smtClean="0"/>
              <a:t>. </a:t>
            </a:r>
          </a:p>
          <a:p>
            <a:r>
              <a:rPr lang="sr-Cyrl-RS" sz="2800" dirty="0" smtClean="0"/>
              <a:t>Једна од могућности у оквиру система је административни панел који би омогућио:</a:t>
            </a:r>
          </a:p>
          <a:p>
            <a:pPr lvl="1"/>
            <a:r>
              <a:rPr lang="sr-Cyrl-RS" sz="2400" dirty="0" smtClean="0"/>
              <a:t>Администратору да излиста све кориснике </a:t>
            </a:r>
            <a:br>
              <a:rPr lang="sr-Cyrl-RS" sz="2400" dirty="0" smtClean="0"/>
            </a:br>
            <a:r>
              <a:rPr lang="sr-Cyrl-RS" sz="2400" dirty="0" smtClean="0"/>
              <a:t>који испуњавају одређени критеријум</a:t>
            </a:r>
            <a:r>
              <a:rPr lang="en-US" sz="2400" dirty="0" smtClean="0"/>
              <a:t>;</a:t>
            </a:r>
            <a:endParaRPr lang="sr-Cyrl-RS" sz="2400" dirty="0" smtClean="0"/>
          </a:p>
          <a:p>
            <a:pPr lvl="1"/>
            <a:r>
              <a:rPr lang="sr-Cyrl-RS" sz="2400" dirty="0" smtClean="0"/>
              <a:t>На овај начин би администратор даље могао да врши одређене активности над тим корисницима:</a:t>
            </a:r>
          </a:p>
          <a:p>
            <a:pPr lvl="2"/>
            <a:r>
              <a:rPr lang="sr-Cyrl-RS" sz="2000" dirty="0" smtClean="0"/>
              <a:t>Шаље поруке и обавештења</a:t>
            </a:r>
            <a:r>
              <a:rPr lang="en-US" sz="2000" dirty="0" smtClean="0"/>
              <a:t>;</a:t>
            </a:r>
          </a:p>
          <a:p>
            <a:pPr lvl="2"/>
            <a:r>
              <a:rPr lang="sr-Cyrl-RS" sz="2000" dirty="0" smtClean="0"/>
              <a:t>Брише или ажурира податке и слично. </a:t>
            </a:r>
            <a:endParaRPr lang="en-US" sz="2000" dirty="0" smtClean="0"/>
          </a:p>
          <a:p>
            <a:pPr lvl="1"/>
            <a:r>
              <a:rPr lang="sr-Cyrl-RS" sz="2400" dirty="0" smtClean="0"/>
              <a:t>Критеријума може да буде доста, </a:t>
            </a:r>
            <a:br>
              <a:rPr lang="sr-Cyrl-RS" sz="2400" dirty="0" smtClean="0"/>
            </a:br>
            <a:r>
              <a:rPr lang="sr-Cyrl-RS" sz="2400" dirty="0" smtClean="0"/>
              <a:t>па је потребно водити рачуна о компактности кода. </a:t>
            </a:r>
          </a:p>
          <a:p>
            <a:pPr lvl="1"/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40798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Пример (2)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81912"/>
            <a:ext cx="8507288" cy="5257800"/>
          </a:xfrm>
        </p:spPr>
        <p:txBody>
          <a:bodyPr/>
          <a:lstStyle/>
          <a:p>
            <a:r>
              <a:rPr lang="sr-Cyrl-RS" dirty="0" smtClean="0"/>
              <a:t>Главни ентитет је класа особа:</a:t>
            </a:r>
            <a:endParaRPr lang="sr-Latn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r-Latn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8000FF"/>
                </a:solidFill>
                <a:latin typeface="Courier New" panose="02070309020205020404" pitchFamily="49" charset="0"/>
              </a:rPr>
              <a:t>class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Person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8000FF"/>
                </a:solidFill>
                <a:latin typeface="Courier New" panose="02070309020205020404" pitchFamily="49" charset="0"/>
              </a:rPr>
              <a:t>enum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Sex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MALE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FEMALE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name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LocalDate 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birthday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Sex 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gender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String 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emailAddress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r-Latn-RS" sz="18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getAge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sr-Latn-RS" sz="1800" dirty="0">
                <a:solidFill>
                  <a:srgbClr val="008000"/>
                </a:solidFill>
                <a:latin typeface="Courier New" panose="02070309020205020404" pitchFamily="49" charset="0"/>
              </a:rPr>
              <a:t>... </a:t>
            </a:r>
            <a:endParaRPr lang="sr-Latn-RS" sz="1800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sr-Latn-RS" sz="18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printPerson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008000"/>
                </a:solidFill>
                <a:latin typeface="Courier New" panose="02070309020205020404" pitchFamily="49" charset="0"/>
              </a:rPr>
              <a:t>// </a:t>
            </a:r>
            <a:r>
              <a:rPr lang="sr-Latn-RS" sz="1800" dirty="0">
                <a:solidFill>
                  <a:srgbClr val="008000"/>
                </a:solidFill>
                <a:latin typeface="Courier New" panose="02070309020205020404" pitchFamily="49" charset="0"/>
              </a:rPr>
              <a:t>... </a:t>
            </a:r>
            <a:endParaRPr lang="sr-Latn-RS" sz="1800" dirty="0" smtClean="0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r-Latn-RS" sz="1800" b="1" dirty="0">
                <a:solidFill>
                  <a:srgbClr val="008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sz="1800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87659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dirty="0">
                <a:solidFill>
                  <a:srgbClr val="3366FF"/>
                </a:solidFill>
              </a:rPr>
              <a:t>Н</a:t>
            </a:r>
            <a:r>
              <a:rPr lang="sr-Cyrl-RS" altLang="en-US" dirty="0" smtClean="0">
                <a:solidFill>
                  <a:srgbClr val="3366FF"/>
                </a:solidFill>
              </a:rPr>
              <a:t>аивни приступ – појединачне функције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81912"/>
            <a:ext cx="8507288" cy="5257800"/>
          </a:xfrm>
        </p:spPr>
        <p:txBody>
          <a:bodyPr/>
          <a:lstStyle/>
          <a:p>
            <a:r>
              <a:rPr lang="sr-Cyrl-RS" sz="2400" dirty="0" smtClean="0"/>
              <a:t>Рецимо да је први захтев листање свих корисника </a:t>
            </a:r>
            <a:br>
              <a:rPr lang="sr-Cyrl-RS" sz="2400" dirty="0" smtClean="0"/>
            </a:br>
            <a:r>
              <a:rPr lang="sr-Cyrl-RS" sz="2400" dirty="0" smtClean="0"/>
              <a:t>који су старији од задатог броја година:</a:t>
            </a:r>
            <a:endParaRPr lang="sr-Latn-RS" sz="14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r-Latn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dirty="0">
                <a:solidFill>
                  <a:srgbClr val="8000FF"/>
                </a:solidFill>
                <a:latin typeface="Courier New" panose="02070309020205020404" pitchFamily="49" charset="0"/>
              </a:rPr>
              <a:t>s</a:t>
            </a:r>
            <a:r>
              <a:rPr lang="sr-Latn-RS" sz="16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tatic void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printPersonsOlderThan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List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roster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age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Person p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roster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&gt;=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age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printPerson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sr-Latn-RS" sz="1600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73181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Наивни приступ – појединачне функције (2)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81912"/>
            <a:ext cx="8507288" cy="5257800"/>
          </a:xfrm>
        </p:spPr>
        <p:txBody>
          <a:bodyPr/>
          <a:lstStyle/>
          <a:p>
            <a:r>
              <a:rPr lang="sr-Cyrl-RS" sz="2400" dirty="0" smtClean="0"/>
              <a:t>Међутим, пожељно је да излистамо и особе које су у неком задатом опсегу година:</a:t>
            </a:r>
            <a:endParaRPr lang="sr-Latn-RS" sz="14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r-Latn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printPersonsWithinAgeRange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List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roster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low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8000FF"/>
                </a:solidFill>
                <a:latin typeface="Courier New" panose="02070309020205020404" pitchFamily="49" charset="0"/>
              </a:rPr>
              <a:t>int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high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Person p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roster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low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&lt;=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high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	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printPerson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Cyrl-RS" sz="1600" b="1" dirty="0" smtClean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sr-Cyrl-RS" sz="1600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sr-Cyrl-RS" sz="2400" dirty="0" smtClean="0">
                <a:solidFill>
                  <a:srgbClr val="FF0000"/>
                </a:solidFill>
              </a:rPr>
              <a:t>Јасно је да критеријума може да буде јако пуно, па прављење појединачних функција за сваки критеријум није решење!</a:t>
            </a:r>
            <a:endParaRPr lang="sr-Latn-R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r-Latn-RS" sz="1600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53846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Напреднији приступ - анонимне класе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81912"/>
            <a:ext cx="8568952" cy="5257800"/>
          </a:xfrm>
        </p:spPr>
        <p:txBody>
          <a:bodyPr/>
          <a:lstStyle/>
          <a:p>
            <a:r>
              <a:rPr lang="sr-Cyrl-RS" sz="2400" dirty="0" smtClean="0"/>
              <a:t>Следећи логичан корак би било прављење методе за испис особа којој се жељени критеријум прослеђује као функцијски објекат, односно анонимна класа.  </a:t>
            </a:r>
            <a:endParaRPr lang="sr-Cyrl-RS" sz="2400" dirty="0">
              <a:solidFill>
                <a:srgbClr val="FF0000"/>
              </a:solidFill>
            </a:endParaRPr>
          </a:p>
          <a:p>
            <a:endParaRPr lang="sr-Latn-RS" sz="1600" dirty="0"/>
          </a:p>
          <a:p>
            <a:pPr marL="0" indent="0">
              <a:buNone/>
            </a:pPr>
            <a:r>
              <a:rPr lang="sr-Latn-RS" sz="16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printPersons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List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roster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CheckPerson tester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Person p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roster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tester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test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printPerson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sr-Cyrl-RS" sz="2400" dirty="0" smtClean="0"/>
              <a:t>Где прослеђени функцијски објекат за задавање критеријума имплментира интерфејс:</a:t>
            </a:r>
            <a:endParaRPr lang="sr-Cyrl-RS" sz="28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interface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CheckPerson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boolean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test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Person 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sz="1600" dirty="0"/>
          </a:p>
          <a:p>
            <a:pPr marL="0" indent="0">
              <a:buNone/>
            </a:pPr>
            <a:endParaRPr lang="sr-Cyrl-RS" dirty="0" smtClean="0"/>
          </a:p>
          <a:p>
            <a:pPr marL="0" indent="0">
              <a:buNone/>
            </a:pPr>
            <a:endParaRPr lang="sr-Cyrl-RS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78252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Напреднији приступ - анонимне класе (2)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81912"/>
            <a:ext cx="8640960" cy="5257800"/>
          </a:xfrm>
        </p:spPr>
        <p:txBody>
          <a:bodyPr/>
          <a:lstStyle/>
          <a:p>
            <a:r>
              <a:rPr lang="sr-Cyrl-RS" sz="2400" dirty="0" smtClean="0"/>
              <a:t>Тада је, на доста елегантнији начин, </a:t>
            </a:r>
            <a:br>
              <a:rPr lang="sr-Cyrl-RS" sz="2400" dirty="0" smtClean="0"/>
            </a:br>
            <a:r>
              <a:rPr lang="sr-Cyrl-RS" sz="2400" dirty="0" smtClean="0"/>
              <a:t>могуће задати доста произвољан критеријум, нпр:</a:t>
            </a:r>
            <a:endParaRPr lang="sr-Latn-RS" sz="14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r-Latn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printPersons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roster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new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CheckPerson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6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public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8000FF"/>
                </a:solidFill>
                <a:latin typeface="Courier New" panose="02070309020205020404" pitchFamily="49" charset="0"/>
              </a:rPr>
              <a:t>boolean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test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Person 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</a:t>
            </a:r>
            <a:r>
              <a:rPr lang="sr-Latn-RS" sz="16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getGender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Sex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MALE </a:t>
            </a:r>
            <a:r>
              <a:rPr lang="sr-Cyrl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	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&gt;=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FF8000"/>
                </a:solidFill>
                <a:latin typeface="Courier New" panose="02070309020205020404" pitchFamily="49" charset="0"/>
              </a:rPr>
              <a:t>18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&lt;=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FF8000"/>
                </a:solidFill>
                <a:latin typeface="Courier New" panose="02070309020205020404" pitchFamily="49" charset="0"/>
              </a:rPr>
              <a:t>25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sr-Latn-RS" sz="1600" dirty="0"/>
          </a:p>
          <a:p>
            <a:pPr marL="0" indent="0">
              <a:buNone/>
            </a:pPr>
            <a:endParaRPr lang="sr-Latn-RS" sz="1600" dirty="0"/>
          </a:p>
          <a:p>
            <a:pPr marL="0" indent="0">
              <a:buNone/>
            </a:pPr>
            <a:endParaRPr lang="sr-Cyrl-RS" dirty="0"/>
          </a:p>
          <a:p>
            <a:pPr marL="0" indent="0">
              <a:buNone/>
            </a:pPr>
            <a:endParaRPr lang="sr-Cyrl-RS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29950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Још напреднији приступ – ламбда изрази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81912"/>
            <a:ext cx="8784976" cy="5257800"/>
          </a:xfrm>
        </p:spPr>
        <p:txBody>
          <a:bodyPr/>
          <a:lstStyle/>
          <a:p>
            <a:r>
              <a:rPr lang="sr-Cyrl-RS" sz="2400" dirty="0" smtClean="0"/>
              <a:t>Међутим, употребом ламбда израза можемо то да изразимо </a:t>
            </a:r>
            <a:r>
              <a:rPr lang="sr-Cyrl-RS" sz="2400" u="sng" dirty="0" smtClean="0"/>
              <a:t>још елегантније</a:t>
            </a:r>
            <a:r>
              <a:rPr lang="sr-Cyrl-RS" sz="2400" dirty="0" smtClean="0"/>
              <a:t>:</a:t>
            </a:r>
            <a:endParaRPr lang="sr-Latn-RS" sz="14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r-Latn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printPersons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roster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Person 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getGender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Sex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MALE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&gt;=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FF8000"/>
                </a:solidFill>
                <a:latin typeface="Courier New" panose="02070309020205020404" pitchFamily="49" charset="0"/>
              </a:rPr>
              <a:t>18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&lt;=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FF8000"/>
                </a:solidFill>
                <a:latin typeface="Courier New" panose="02070309020205020404" pitchFamily="49" charset="0"/>
              </a:rPr>
              <a:t>25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endParaRPr lang="sr-Latn-RS" sz="1600" dirty="0"/>
          </a:p>
          <a:p>
            <a:pPr marL="0" indent="0">
              <a:buNone/>
            </a:pPr>
            <a:endParaRPr lang="sr-Latn-RS" sz="1600" dirty="0"/>
          </a:p>
          <a:p>
            <a:r>
              <a:rPr lang="sr-Cyrl-RS" sz="2400" dirty="0" smtClean="0"/>
              <a:t>Синтакса ламбда израза је следећа: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RS" sz="1700" dirty="0" smtClean="0"/>
              <a:t>(</a:t>
            </a:r>
            <a:r>
              <a:rPr lang="sr-Latn-RS" sz="1700" dirty="0" smtClean="0"/>
              <a:t>arg1, arg2, ...) – </a:t>
            </a:r>
            <a:r>
              <a:rPr lang="sr-Cyrl-RS" sz="1700" dirty="0" smtClean="0"/>
              <a:t>листа параметара ламбда израза</a:t>
            </a:r>
            <a:r>
              <a:rPr lang="en-US" sz="1700" dirty="0"/>
              <a:t>;</a:t>
            </a:r>
            <a:endParaRPr lang="sr-Cyrl-RS" sz="17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sr-Latn-RS" sz="17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en-US" sz="17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 </a:t>
            </a:r>
            <a:r>
              <a:rPr lang="sr-Latn-RS" sz="1700" dirty="0"/>
              <a:t>– </a:t>
            </a:r>
            <a:r>
              <a:rPr lang="sr-Cyrl-RS" sz="1700" dirty="0" smtClean="0"/>
              <a:t>почетак тела ламбда израза</a:t>
            </a:r>
            <a:r>
              <a:rPr lang="en-US" sz="1700" dirty="0" smtClean="0"/>
              <a:t>;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RS" sz="1700" dirty="0" smtClean="0"/>
              <a:t>Након чега следи сам ламбда израз који по синтакси представља валидан Јава израз, и чија повратна вредност мора да одговара повратном типу наведеном у одговарајућем интерфејсу (нпр. </a:t>
            </a:r>
            <a:r>
              <a:rPr lang="sr-Latn-RS" sz="1700" dirty="0" smtClean="0"/>
              <a:t>CheckPerson)</a:t>
            </a:r>
            <a:r>
              <a:rPr lang="sr-Cyrl-RS" sz="1700" dirty="0" smtClean="0"/>
              <a:t>.  </a:t>
            </a:r>
          </a:p>
          <a:p>
            <a:pPr lvl="1"/>
            <a:endParaRPr lang="sr-Cyrl-RS" sz="1900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72825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549275"/>
            <a:ext cx="7632848" cy="868363"/>
          </a:xfrm>
        </p:spPr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Уграђени функцијски интерфејси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81912"/>
            <a:ext cx="9073008" cy="5257800"/>
          </a:xfrm>
        </p:spPr>
        <p:txBody>
          <a:bodyPr/>
          <a:lstStyle/>
          <a:p>
            <a:r>
              <a:rPr lang="sr-Cyrl-RS" sz="2400" dirty="0" smtClean="0"/>
              <a:t>Додатно, уместо да сами дефинишемо интерфејсе, могуће је користити неке стандардне уграђене генеричке:</a:t>
            </a:r>
            <a:endParaRPr lang="sr-Latn-RS" sz="14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r-Latn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static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dirty="0">
                <a:solidFill>
                  <a:srgbClr val="8000FF"/>
                </a:solidFill>
                <a:latin typeface="Courier New" panose="02070309020205020404" pitchFamily="49" charset="0"/>
              </a:rPr>
              <a:t>void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printPersonsWithPredicate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List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roster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,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Cyrl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				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Predicate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tester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for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Person p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: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roster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tester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test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))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printPerson</a:t>
            </a:r>
            <a:r>
              <a:rPr lang="sr-Latn-RS" sz="16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r>
              <a:rPr lang="sr-Latn-R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Cyrl-RS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r>
              <a:rPr lang="sr-Latn-R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Cyrl-RS" sz="16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6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endParaRPr lang="sr-Latn-RS" sz="1600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Cyrl-RS" sz="1800" dirty="0" smtClean="0">
                <a:latin typeface="+mj-lt"/>
              </a:rPr>
              <a:t>Где је </a:t>
            </a:r>
            <a:r>
              <a:rPr lang="en-US" sz="1800" dirty="0" smtClean="0">
                <a:latin typeface="+mj-lt"/>
              </a:rPr>
              <a:t>Predicate&lt;T&gt; </a:t>
            </a:r>
            <a:r>
              <a:rPr lang="sr-Cyrl-RS" sz="1800" dirty="0" smtClean="0">
                <a:latin typeface="+mj-lt"/>
              </a:rPr>
              <a:t>уграђени генерички интерфејс из пакета </a:t>
            </a:r>
            <a:r>
              <a:rPr lang="sr-Latn-RS" sz="1800" dirty="0" smtClean="0">
                <a:latin typeface="+mj-lt"/>
              </a:rPr>
              <a:t>java.util.function:</a:t>
            </a:r>
            <a:endParaRPr lang="sr-Latn-RS" sz="1800" dirty="0">
              <a:latin typeface="+mj-lt"/>
            </a:endParaRPr>
          </a:p>
          <a:p>
            <a:pPr marL="0" indent="0">
              <a:buNone/>
            </a:pPr>
            <a:endParaRPr lang="sr-Cyrl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interface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Predicate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T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{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dirty="0" smtClean="0">
                <a:solidFill>
                  <a:srgbClr val="8000FF"/>
                </a:solidFill>
                <a:latin typeface="Courier New" panose="02070309020205020404" pitchFamily="49" charset="0"/>
              </a:rPr>
              <a:t>boolean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test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T t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);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}</a:t>
            </a:r>
            <a:endParaRPr lang="sr-Latn-RS" sz="1800" dirty="0"/>
          </a:p>
          <a:p>
            <a:pPr lvl="1"/>
            <a:endParaRPr lang="sr-Cyrl-RS" sz="1900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35098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489456"/>
            <a:ext cx="7920880" cy="868363"/>
          </a:xfrm>
        </p:spPr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Погоднија нотација</a:t>
            </a:r>
            <a:r>
              <a:rPr lang="en-US" altLang="en-US" dirty="0" smtClean="0">
                <a:solidFill>
                  <a:srgbClr val="3366FF"/>
                </a:solidFill>
              </a:rPr>
              <a:t> – </a:t>
            </a:r>
            <a:r>
              <a:rPr lang="en-US" altLang="en-US" i="1" dirty="0" smtClean="0">
                <a:solidFill>
                  <a:srgbClr val="3366FF"/>
                </a:solidFill>
              </a:rPr>
              <a:t>filter, </a:t>
            </a:r>
            <a:r>
              <a:rPr lang="en-US" altLang="en-US" i="1" dirty="0" err="1" smtClean="0">
                <a:solidFill>
                  <a:srgbClr val="3366FF"/>
                </a:solidFill>
              </a:rPr>
              <a:t>forEach</a:t>
            </a:r>
            <a:endParaRPr lang="sr-Latn-R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81912"/>
            <a:ext cx="9073008" cy="5257800"/>
          </a:xfrm>
        </p:spPr>
        <p:txBody>
          <a:bodyPr/>
          <a:lstStyle/>
          <a:p>
            <a:r>
              <a:rPr lang="sr-Cyrl-RS" sz="2400" dirty="0" smtClean="0"/>
              <a:t>Постоји и нешто погоднија нотација за примену ламбда израза над колекцијама података:</a:t>
            </a:r>
          </a:p>
          <a:p>
            <a:pPr marL="0" indent="0">
              <a:buNone/>
            </a:pP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r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oster</a:t>
            </a:r>
          </a:p>
          <a:p>
            <a:pPr marL="0" indent="0">
              <a:buNone/>
            </a:pPr>
            <a:r>
              <a:rPr lang="sr-Latn-R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stream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filter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getGender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Person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Sex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MALE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&gt;=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FF8000"/>
                </a:solidFill>
                <a:latin typeface="Courier New" panose="02070309020205020404" pitchFamily="49" charset="0"/>
              </a:rPr>
              <a:t>18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&lt;=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FF8000"/>
                </a:solidFill>
                <a:latin typeface="Courier New" panose="02070309020205020404" pitchFamily="49" charset="0"/>
              </a:rPr>
              <a:t>25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forEach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p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System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));</a:t>
            </a:r>
          </a:p>
          <a:p>
            <a:pPr marL="0" indent="0">
              <a:buNone/>
            </a:pPr>
            <a:r>
              <a:rPr lang="sr-Cyrl-RS" sz="1800" dirty="0" smtClean="0">
                <a:latin typeface="+mj-lt"/>
              </a:rPr>
              <a:t>Где су</a:t>
            </a:r>
            <a:r>
              <a:rPr lang="sr-Latn-RS" sz="1800" dirty="0" smtClean="0">
                <a:latin typeface="+mj-lt"/>
              </a:rPr>
              <a:t> </a:t>
            </a:r>
            <a:r>
              <a:rPr lang="sr-Cyrl-RS" sz="1800" dirty="0" smtClean="0">
                <a:latin typeface="+mj-lt"/>
              </a:rPr>
              <a:t>функције </a:t>
            </a:r>
            <a:r>
              <a:rPr lang="sr-Latn-RS" sz="1800" dirty="0" smtClean="0">
                <a:latin typeface="+mj-lt"/>
              </a:rPr>
              <a:t>stream, filter </a:t>
            </a:r>
            <a:r>
              <a:rPr lang="sr-Cyrl-RS" sz="1800" dirty="0" smtClean="0">
                <a:latin typeface="+mj-lt"/>
              </a:rPr>
              <a:t>и </a:t>
            </a:r>
            <a:r>
              <a:rPr lang="sr-Latn-RS" sz="1800" dirty="0" smtClean="0">
                <a:latin typeface="+mj-lt"/>
              </a:rPr>
              <a:t>forEach </a:t>
            </a:r>
            <a:r>
              <a:rPr lang="sr-Cyrl-RS" sz="1800" dirty="0" smtClean="0">
                <a:latin typeface="+mj-lt"/>
              </a:rPr>
              <a:t>дефинисане на следећи начин:</a:t>
            </a:r>
          </a:p>
          <a:p>
            <a:pPr marL="0" indent="0">
              <a:buNone/>
            </a:pPr>
            <a:endParaRPr lang="sr-Latn-RS" sz="1800" dirty="0"/>
          </a:p>
          <a:p>
            <a:endParaRPr lang="sr-Cyrl-RS" sz="2400" dirty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sr-Latn-RS" sz="14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r-Latn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sr-Latn-RS" sz="1600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pPr lvl="1"/>
            <a:endParaRPr lang="sr-Cyrl-RS" sz="1900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005461"/>
              </p:ext>
            </p:extLst>
          </p:nvPr>
        </p:nvGraphicFramePr>
        <p:xfrm>
          <a:off x="467544" y="4368562"/>
          <a:ext cx="8280920" cy="2212295"/>
        </p:xfrm>
        <a:graphic>
          <a:graphicData uri="http://schemas.openxmlformats.org/drawingml/2006/table">
            <a:tbl>
              <a:tblPr/>
              <a:tblGrid>
                <a:gridCol w="4140460"/>
                <a:gridCol w="4140460"/>
              </a:tblGrid>
              <a:tr h="636733">
                <a:tc>
                  <a:txBody>
                    <a:bodyPr/>
                    <a:lstStyle/>
                    <a:p>
                      <a:r>
                        <a:rPr lang="sr-Latn-RS" dirty="0"/>
                        <a:t>Stream&lt;E&gt; </a:t>
                      </a:r>
                      <a:r>
                        <a:rPr lang="sr-Latn-RS" b="1" dirty="0"/>
                        <a:t>stream</a:t>
                      </a:r>
                      <a:r>
                        <a:rPr lang="sr-Latn-RS" dirty="0"/>
                        <a:t>()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Претвара</a:t>
                      </a:r>
                      <a:r>
                        <a:rPr lang="sr-Cyrl-RS" baseline="0" dirty="0" smtClean="0"/>
                        <a:t> произвољну колекцију у ток за рад са ламбда изразима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815">
                <a:tc>
                  <a:txBody>
                    <a:bodyPr/>
                    <a:lstStyle/>
                    <a:p>
                      <a:r>
                        <a:rPr lang="sr-Latn-RS" dirty="0"/>
                        <a:t>Stream&lt;T&gt; </a:t>
                      </a:r>
                      <a:r>
                        <a:rPr lang="sr-Latn-RS" b="1" dirty="0"/>
                        <a:t>filter</a:t>
                      </a:r>
                      <a:r>
                        <a:rPr lang="sr-Latn-RS" dirty="0" smtClean="0"/>
                        <a:t>(</a:t>
                      </a:r>
                      <a:br>
                        <a:rPr lang="sr-Latn-RS" dirty="0" smtClean="0"/>
                      </a:br>
                      <a:r>
                        <a:rPr lang="sr-Latn-RS" dirty="0" smtClean="0"/>
                        <a:t>       Predicate</a:t>
                      </a:r>
                      <a:r>
                        <a:rPr lang="sr-Latn-RS" dirty="0"/>
                        <a:t>&lt;? super T&gt; predicate)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Примењује операцију </a:t>
                      </a:r>
                      <a:r>
                        <a:rPr lang="sr-Latn-RS" dirty="0" smtClean="0"/>
                        <a:t>Predicate</a:t>
                      </a:r>
                      <a:r>
                        <a:rPr lang="en-US" dirty="0" smtClean="0"/>
                        <a:t>&lt;?</a:t>
                      </a:r>
                      <a:r>
                        <a:rPr lang="en-US" baseline="0" dirty="0" smtClean="0"/>
                        <a:t> Super T&gt; </a:t>
                      </a:r>
                      <a:r>
                        <a:rPr lang="sr-Cyrl-RS" baseline="0" dirty="0" smtClean="0"/>
                        <a:t>над свим елементима тока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9618">
                <a:tc>
                  <a:txBody>
                    <a:bodyPr/>
                    <a:lstStyle/>
                    <a:p>
                      <a:r>
                        <a:rPr lang="en-US" dirty="0"/>
                        <a:t>void </a:t>
                      </a:r>
                      <a:r>
                        <a:rPr lang="en-US" b="1" dirty="0" err="1"/>
                        <a:t>forEach</a:t>
                      </a:r>
                      <a:r>
                        <a:rPr lang="en-US" dirty="0" smtClean="0"/>
                        <a:t>(</a:t>
                      </a:r>
                      <a:r>
                        <a:rPr lang="sr-Latn-RS" dirty="0" smtClean="0"/>
                        <a:t/>
                      </a:r>
                      <a:br>
                        <a:rPr lang="sr-Latn-RS" dirty="0" smtClean="0"/>
                      </a:br>
                      <a:r>
                        <a:rPr lang="sr-Latn-RS" dirty="0" smtClean="0"/>
                        <a:t>           </a:t>
                      </a:r>
                      <a:r>
                        <a:rPr lang="en-US" dirty="0" smtClean="0"/>
                        <a:t>Consumer</a:t>
                      </a:r>
                      <a:r>
                        <a:rPr lang="en-US" dirty="0"/>
                        <a:t>&lt;? super T&gt; action)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Извршава </a:t>
                      </a:r>
                      <a:r>
                        <a:rPr lang="sr-Latn-RS" dirty="0" smtClean="0"/>
                        <a:t>void </a:t>
                      </a:r>
                      <a:r>
                        <a:rPr lang="sr-Cyrl-RS" dirty="0" smtClean="0"/>
                        <a:t>функцију</a:t>
                      </a:r>
                      <a:r>
                        <a:rPr lang="sr-Cyrl-RS" baseline="0" dirty="0" smtClean="0"/>
                        <a:t> над свим елементима тока, који су преостали након филтрирања (</a:t>
                      </a:r>
                      <a:r>
                        <a:rPr lang="sr-Latn-RS" baseline="0" dirty="0" smtClean="0"/>
                        <a:t>filter)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33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549275"/>
            <a:ext cx="7632848" cy="868363"/>
          </a:xfrm>
        </p:spPr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Погоднија нотација</a:t>
            </a:r>
            <a:r>
              <a:rPr lang="en-US" altLang="en-US" dirty="0" smtClean="0">
                <a:solidFill>
                  <a:srgbClr val="3366FF"/>
                </a:solidFill>
              </a:rPr>
              <a:t> - </a:t>
            </a:r>
            <a:r>
              <a:rPr lang="en-US" altLang="en-US" i="1" dirty="0" smtClean="0">
                <a:solidFill>
                  <a:srgbClr val="3366FF"/>
                </a:solidFill>
              </a:rPr>
              <a:t>map</a:t>
            </a:r>
            <a:endParaRPr lang="sr-Latn-R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581912"/>
            <a:ext cx="9145016" cy="5257800"/>
          </a:xfrm>
          <a:noFill/>
        </p:spPr>
        <p:txBody>
          <a:bodyPr/>
          <a:lstStyle/>
          <a:p>
            <a:r>
              <a:rPr lang="sr-Cyrl-RS" sz="2400" dirty="0" smtClean="0"/>
              <a:t>Поред могућности филтрирања колекције и примене </a:t>
            </a:r>
            <a:r>
              <a:rPr lang="sr-Latn-RS" sz="2400" dirty="0" smtClean="0"/>
              <a:t>void </a:t>
            </a:r>
            <a:r>
              <a:rPr lang="sr-Cyrl-RS" sz="2400" dirty="0" smtClean="0"/>
              <a:t>функције, могуће су и трансформације сваког елемента листе у други тип података:</a:t>
            </a:r>
          </a:p>
          <a:p>
            <a:pPr marL="0" indent="0">
              <a:buNone/>
            </a:pP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roster </a:t>
            </a:r>
            <a:endParaRPr lang="en-U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stream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filter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getGender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Person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Sex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MALE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	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p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&gt;=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FF8000"/>
                </a:solidFill>
                <a:latin typeface="Courier New" panose="02070309020205020404" pitchFamily="49" charset="0"/>
              </a:rPr>
              <a:t>18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&lt;=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FF8000"/>
                </a:solidFill>
                <a:latin typeface="Courier New" panose="02070309020205020404" pitchFamily="49" charset="0"/>
              </a:rPr>
              <a:t>25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map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p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getName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length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forEach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len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System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println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len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));</a:t>
            </a:r>
            <a:endParaRPr lang="en-US" sz="1800" b="1" dirty="0" smtClean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r>
              <a:rPr lang="sr-Cyrl-RS" sz="1700" dirty="0" smtClean="0"/>
              <a:t>Функцијом </a:t>
            </a:r>
            <a:r>
              <a:rPr lang="sr-Latn-RS" sz="1700" b="1" dirty="0" smtClean="0"/>
              <a:t>map</a:t>
            </a:r>
            <a:r>
              <a:rPr lang="sr-Latn-RS" sz="1700" dirty="0" smtClean="0"/>
              <a:t> </a:t>
            </a:r>
            <a:r>
              <a:rPr lang="sr-Cyrl-RS" sz="1700" dirty="0" smtClean="0"/>
              <a:t>се од сваке појединачне особе узима дужина имена, а потом се у </a:t>
            </a:r>
            <a:r>
              <a:rPr lang="sr-Latn-RS" sz="1700" b="1" dirty="0" smtClean="0"/>
              <a:t>forEach</a:t>
            </a:r>
            <a:r>
              <a:rPr lang="sr-Latn-RS" sz="1700" dirty="0" smtClean="0"/>
              <a:t> </a:t>
            </a:r>
            <a:r>
              <a:rPr lang="sr-Cyrl-RS" sz="1700" dirty="0" smtClean="0"/>
              <a:t>функцији даље подразумевано ради са тим податком,</a:t>
            </a:r>
            <a:r>
              <a:rPr lang="sr-Cyrl-RS" sz="1700" dirty="0"/>
              <a:t> </a:t>
            </a:r>
            <a:r>
              <a:rPr lang="sr-Cyrl-RS" sz="1700" dirty="0" smtClean="0"/>
              <a:t>дакле, целим бројем</a:t>
            </a:r>
            <a:r>
              <a:rPr lang="en-US" sz="1700" dirty="0"/>
              <a:t>;</a:t>
            </a:r>
            <a:endParaRPr lang="sr-Cyrl-RS" sz="1700" dirty="0" smtClean="0"/>
          </a:p>
          <a:p>
            <a:r>
              <a:rPr lang="sr-Cyrl-RS" sz="1700" dirty="0" smtClean="0"/>
              <a:t>Овај број се локално именује са </a:t>
            </a:r>
            <a:r>
              <a:rPr lang="sr-Latn-RS" sz="1700" b="1" dirty="0" smtClean="0"/>
              <a:t>len</a:t>
            </a:r>
            <a:r>
              <a:rPr lang="en-US" sz="1700" dirty="0" smtClean="0"/>
              <a:t>, a </a:t>
            </a:r>
            <a:r>
              <a:rPr lang="sr-Cyrl-RS" sz="1700" dirty="0" smtClean="0"/>
              <a:t>могло је и било којим другим именом.  </a:t>
            </a:r>
            <a:endParaRPr lang="sr-Latn-RS" sz="1700" dirty="0"/>
          </a:p>
          <a:p>
            <a:pPr marL="0" indent="0">
              <a:buNone/>
            </a:pPr>
            <a:endParaRPr lang="sr-Cyrl-RS" sz="2400" dirty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sr-Latn-RS" sz="14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r-Latn-RS" sz="1800" dirty="0" smtClean="0">
              <a:solidFill>
                <a:srgbClr val="8000FF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endParaRPr lang="sr-Latn-RS" sz="1600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pPr lvl="1"/>
            <a:endParaRPr lang="sr-Cyrl-RS" sz="1900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  <p:sp>
        <p:nvSpPr>
          <p:cNvPr id="5" name="Rectangle 4"/>
          <p:cNvSpPr/>
          <p:nvPr/>
        </p:nvSpPr>
        <p:spPr>
          <a:xfrm>
            <a:off x="1187624" y="4030792"/>
            <a:ext cx="460851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7364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549275"/>
            <a:ext cx="7632848" cy="868363"/>
          </a:xfrm>
        </p:spPr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Погоднија нотација</a:t>
            </a:r>
            <a:r>
              <a:rPr lang="en-US" altLang="en-US" dirty="0" smtClean="0">
                <a:solidFill>
                  <a:srgbClr val="3366FF"/>
                </a:solidFill>
              </a:rPr>
              <a:t> – </a:t>
            </a:r>
            <a:r>
              <a:rPr lang="sr-Cyrl-RS" altLang="en-US" dirty="0" smtClean="0">
                <a:solidFill>
                  <a:srgbClr val="3366FF"/>
                </a:solidFill>
              </a:rPr>
              <a:t/>
            </a:r>
            <a:br>
              <a:rPr lang="sr-Cyrl-RS" altLang="en-US" dirty="0" smtClean="0">
                <a:solidFill>
                  <a:srgbClr val="3366FF"/>
                </a:solidFill>
              </a:rPr>
            </a:br>
            <a:r>
              <a:rPr lang="sr-Cyrl-RS" altLang="en-US" dirty="0" smtClean="0">
                <a:solidFill>
                  <a:srgbClr val="3366FF"/>
                </a:solidFill>
              </a:rPr>
              <a:t>агрегатне функије</a:t>
            </a:r>
            <a:endParaRPr lang="sr-Latn-R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581912"/>
            <a:ext cx="9145016" cy="5257800"/>
          </a:xfrm>
          <a:noFill/>
        </p:spPr>
        <p:txBody>
          <a:bodyPr/>
          <a:lstStyle/>
          <a:p>
            <a:r>
              <a:rPr lang="sr-Cyrl-RS" sz="2400" dirty="0" smtClean="0"/>
              <a:t>Досад је размотрена само примена </a:t>
            </a:r>
            <a:r>
              <a:rPr lang="sr-Latn-RS" sz="2400" dirty="0" smtClean="0"/>
              <a:t>void </a:t>
            </a:r>
            <a:r>
              <a:rPr lang="sr-Cyrl-RS" sz="2400" dirty="0" smtClean="0"/>
              <a:t>функције над елементима колекције, међутим, могуће је да као резултат неких операција над колекцијом буде враћен резултат:</a:t>
            </a:r>
          </a:p>
          <a:p>
            <a:pPr marL="0" indent="0">
              <a:buNone/>
            </a:pP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roster </a:t>
            </a:r>
          </a:p>
          <a:p>
            <a:pPr marL="0" indent="0">
              <a:buNone/>
            </a:pPr>
            <a:r>
              <a:rPr lang="sr-Latn-R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stream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filter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getGender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==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Person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Sex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MALE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			p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&gt;=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FF8000"/>
                </a:solidFill>
                <a:latin typeface="Courier New" panose="02070309020205020404" pitchFamily="49" charset="0"/>
              </a:rPr>
              <a:t>18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&amp;&amp;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getAge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&lt;=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sr-Latn-RS" sz="1800" dirty="0">
                <a:solidFill>
                  <a:srgbClr val="FF8000"/>
                </a:solidFill>
                <a:latin typeface="Courier New" panose="02070309020205020404" pitchFamily="49" charset="0"/>
              </a:rPr>
              <a:t>25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map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p 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-&gt;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p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getName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length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())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sr-Latn-RS" sz="1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sz="18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sr-Latn-RS" sz="1800" b="1" dirty="0" smtClean="0">
                <a:solidFill>
                  <a:srgbClr val="000080"/>
                </a:solidFill>
                <a:latin typeface="Courier New" panose="02070309020205020404" pitchFamily="49" charset="0"/>
              </a:rPr>
              <a:t>.</a:t>
            </a:r>
            <a:r>
              <a:rPr lang="sr-Latn-RS" sz="1800" dirty="0">
                <a:solidFill>
                  <a:srgbClr val="000000"/>
                </a:solidFill>
                <a:latin typeface="Courier New" panose="02070309020205020404" pitchFamily="49" charset="0"/>
              </a:rPr>
              <a:t>sum</a:t>
            </a:r>
            <a:r>
              <a:rPr lang="sr-Latn-RS" sz="1800" b="1" dirty="0">
                <a:solidFill>
                  <a:srgbClr val="000080"/>
                </a:solidFill>
                <a:latin typeface="Courier New" panose="02070309020205020404" pitchFamily="49" charset="0"/>
              </a:rPr>
              <a:t>();</a:t>
            </a:r>
            <a:endParaRPr lang="sr-Latn-RS" sz="1800" dirty="0"/>
          </a:p>
          <a:p>
            <a:r>
              <a:rPr lang="sr-Cyrl-RS" sz="1800" dirty="0" smtClean="0"/>
              <a:t>У овом примеру се над дужинама имена особа примењује сумирање, такорећи, рачуна се сума дужина имена особа које су мушкарци између 18 и 25 година</a:t>
            </a:r>
            <a:r>
              <a:rPr lang="en-US" sz="1800" dirty="0" smtClean="0"/>
              <a:t>;</a:t>
            </a:r>
            <a:endParaRPr lang="sr-Cyrl-RS" sz="1800" dirty="0"/>
          </a:p>
          <a:p>
            <a:r>
              <a:rPr lang="sr-Cyrl-RS" sz="1800" dirty="0" smtClean="0"/>
              <a:t>Могуће је извршавати и разне друге произвољне агрегације над колекцијом употребом функције </a:t>
            </a:r>
            <a:r>
              <a:rPr lang="sr-Latn-RS" sz="1800" b="1" dirty="0" smtClean="0"/>
              <a:t>reduce</a:t>
            </a:r>
            <a:r>
              <a:rPr lang="sr-Cyrl-RS" sz="1800" b="1" dirty="0" smtClean="0"/>
              <a:t>.</a:t>
            </a:r>
            <a:endParaRPr lang="en-US" sz="1800" b="1" dirty="0" smtClean="0"/>
          </a:p>
          <a:p>
            <a:pPr lvl="1"/>
            <a:r>
              <a:rPr lang="sr-Cyrl-RS" sz="1600" dirty="0" smtClean="0">
                <a:latin typeface="+mj-lt"/>
              </a:rPr>
              <a:t>Више о функцији </a:t>
            </a:r>
            <a:r>
              <a:rPr lang="sr-Latn-RS" sz="1600" b="1" dirty="0" smtClean="0">
                <a:latin typeface="+mj-lt"/>
              </a:rPr>
              <a:t>reduce</a:t>
            </a:r>
            <a:r>
              <a:rPr lang="sr-Latn-RS" sz="1600" dirty="0" smtClean="0">
                <a:latin typeface="+mj-lt"/>
              </a:rPr>
              <a:t> </a:t>
            </a:r>
            <a:r>
              <a:rPr lang="sr-Cyrl-RS" sz="1600" dirty="0" smtClean="0">
                <a:latin typeface="+mj-lt"/>
              </a:rPr>
              <a:t>може се пронаћи на </a:t>
            </a:r>
            <a:r>
              <a:rPr lang="sr-Cyrl-RS" sz="1600" smtClean="0">
                <a:latin typeface="+mj-lt"/>
                <a:hlinkClick r:id="rId2"/>
              </a:rPr>
              <a:t>овој адреси</a:t>
            </a:r>
            <a:r>
              <a:rPr lang="sr-Cyrl-RS" sz="1600" smtClean="0">
                <a:latin typeface="+mj-lt"/>
              </a:rPr>
              <a:t>.</a:t>
            </a:r>
            <a:endParaRPr lang="sr-Latn-RS" sz="1600" dirty="0" smtClean="0"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endParaRPr lang="sr-Latn-RS" sz="1800" dirty="0" smtClean="0">
              <a:solidFill>
                <a:srgbClr val="8000FF"/>
              </a:solidFill>
              <a:latin typeface="+mj-lt"/>
            </a:endParaRPr>
          </a:p>
          <a:p>
            <a:pPr marL="0" indent="0">
              <a:buNone/>
            </a:pPr>
            <a:endParaRPr lang="sr-Latn-RS" sz="1600" b="1" dirty="0">
              <a:solidFill>
                <a:srgbClr val="000080"/>
              </a:solidFill>
              <a:latin typeface="Courier New" panose="02070309020205020404" pitchFamily="49" charset="0"/>
            </a:endParaRPr>
          </a:p>
          <a:p>
            <a:pPr lvl="1"/>
            <a:endParaRPr lang="sr-Cyrl-RS" sz="1900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  <p:sp>
        <p:nvSpPr>
          <p:cNvPr id="5" name="Rectangle 4"/>
          <p:cNvSpPr/>
          <p:nvPr/>
        </p:nvSpPr>
        <p:spPr>
          <a:xfrm>
            <a:off x="1007604" y="4653136"/>
            <a:ext cx="1224136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7180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549275"/>
            <a:ext cx="7632848" cy="868363"/>
          </a:xfrm>
        </p:spPr>
        <p:txBody>
          <a:bodyPr/>
          <a:lstStyle/>
          <a:p>
            <a:r>
              <a:rPr lang="sr-Cyrl-RS" altLang="en-US" dirty="0" smtClean="0">
                <a:solidFill>
                  <a:srgbClr val="3366FF"/>
                </a:solidFill>
              </a:rPr>
              <a:t>Закључак</a:t>
            </a:r>
            <a:endParaRPr lang="sr-Latn-R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581912"/>
            <a:ext cx="9145016" cy="5257800"/>
          </a:xfrm>
          <a:noFill/>
        </p:spPr>
        <p:txBody>
          <a:bodyPr/>
          <a:lstStyle/>
          <a:p>
            <a:r>
              <a:rPr lang="sr-Cyrl-RS" sz="2400" dirty="0" smtClean="0">
                <a:latin typeface="+mj-lt"/>
              </a:rPr>
              <a:t>Ламбда изрази нису изворно елементи </a:t>
            </a:r>
            <a:br>
              <a:rPr lang="sr-Cyrl-RS" sz="2400" dirty="0" smtClean="0">
                <a:latin typeface="+mj-lt"/>
              </a:rPr>
            </a:br>
            <a:r>
              <a:rPr lang="sr-Cyrl-RS" sz="2400" dirty="0" smtClean="0">
                <a:latin typeface="+mj-lt"/>
              </a:rPr>
              <a:t>објектне-оријентисане парадигме.</a:t>
            </a:r>
          </a:p>
          <a:p>
            <a:pPr lvl="1"/>
            <a:r>
              <a:rPr lang="sr-Cyrl-RS" sz="1900" dirty="0" smtClean="0">
                <a:latin typeface="+mj-lt"/>
              </a:rPr>
              <a:t>Они се везују за тзв. </a:t>
            </a:r>
            <a:r>
              <a:rPr lang="sr-Cyrl-RS" sz="1900" dirty="0">
                <a:latin typeface="+mj-lt"/>
              </a:rPr>
              <a:t>ф</a:t>
            </a:r>
            <a:r>
              <a:rPr lang="sr-Cyrl-RS" sz="1900" dirty="0" smtClean="0">
                <a:latin typeface="+mj-lt"/>
              </a:rPr>
              <a:t>ункционалну парадигму </a:t>
            </a:r>
            <a:br>
              <a:rPr lang="sr-Cyrl-RS" sz="1900" dirty="0" smtClean="0">
                <a:latin typeface="+mj-lt"/>
              </a:rPr>
            </a:br>
            <a:r>
              <a:rPr lang="sr-Cyrl-RS" sz="1900" dirty="0" smtClean="0">
                <a:latin typeface="+mj-lt"/>
              </a:rPr>
              <a:t>у којој је све функцијски објекат и где се сви проблеми решавају прављењем одговарајућих композиција функција</a:t>
            </a:r>
            <a:r>
              <a:rPr lang="sr-Latn-RS" sz="1900" dirty="0" smtClean="0">
                <a:latin typeface="+mj-lt"/>
              </a:rPr>
              <a:t> </a:t>
            </a:r>
            <a:r>
              <a:rPr lang="sr-Cyrl-RS" sz="1900" dirty="0" smtClean="0">
                <a:latin typeface="+mj-lt"/>
              </a:rPr>
              <a:t>и применом рекурзије. </a:t>
            </a:r>
          </a:p>
          <a:p>
            <a:r>
              <a:rPr lang="sr-Cyrl-RS" sz="2400" dirty="0" smtClean="0">
                <a:latin typeface="+mj-lt"/>
              </a:rPr>
              <a:t>Неки од познатијих функционалних програмских језика су: </a:t>
            </a:r>
            <a:r>
              <a:rPr lang="sr-Latn-RS" sz="2400" dirty="0" smtClean="0">
                <a:latin typeface="+mj-lt"/>
              </a:rPr>
              <a:t>Lisp, Haskell, F#, Elrang </a:t>
            </a:r>
            <a:r>
              <a:rPr lang="sr-Cyrl-RS" sz="2400" dirty="0" smtClean="0">
                <a:latin typeface="+mj-lt"/>
              </a:rPr>
              <a:t>и други. </a:t>
            </a:r>
          </a:p>
          <a:p>
            <a:r>
              <a:rPr lang="sr-Cyrl-RS" sz="2400" dirty="0" smtClean="0">
                <a:latin typeface="+mj-lt"/>
              </a:rPr>
              <a:t>Већина модерних објектно-оријентисаних језика је прихватила и интегрисала функционалну парадигму.</a:t>
            </a:r>
          </a:p>
          <a:p>
            <a:pPr lvl="1"/>
            <a:r>
              <a:rPr lang="sr-Cyrl-RS" sz="1900" dirty="0" smtClean="0">
                <a:latin typeface="+mj-lt"/>
              </a:rPr>
              <a:t>Ово је омогућило пре свега лакши рад са колекцијама и токовима података</a:t>
            </a:r>
            <a:r>
              <a:rPr lang="en-US" sz="1900" dirty="0" smtClean="0">
                <a:latin typeface="+mj-lt"/>
              </a:rPr>
              <a:t>;</a:t>
            </a:r>
            <a:endParaRPr lang="sr-Cyrl-RS" sz="1900" dirty="0">
              <a:latin typeface="+mj-lt"/>
            </a:endParaRPr>
          </a:p>
          <a:p>
            <a:pPr lvl="1"/>
            <a:r>
              <a:rPr lang="sr-Cyrl-RS" sz="1900" dirty="0" smtClean="0">
                <a:latin typeface="+mj-lt"/>
              </a:rPr>
              <a:t>Због своје декларативне природе, ламбда изрази омогућавају програмеру интуитивније изражавање, те се очекује да у будућности буду незаобилазни део Јава, али и других </a:t>
            </a:r>
            <a:r>
              <a:rPr lang="sr-Latn-RS" sz="1900" dirty="0" smtClean="0">
                <a:latin typeface="+mj-lt"/>
              </a:rPr>
              <a:t>OO </a:t>
            </a:r>
            <a:r>
              <a:rPr lang="sr-Cyrl-RS" sz="1900" dirty="0" smtClean="0">
                <a:latin typeface="+mj-lt"/>
              </a:rPr>
              <a:t>програмских језика. </a:t>
            </a:r>
            <a:endParaRPr lang="sr-Latn-RS" sz="1600" b="1" dirty="0">
              <a:solidFill>
                <a:srgbClr val="000080"/>
              </a:solidFill>
              <a:latin typeface="+mj-lt"/>
            </a:endParaRPr>
          </a:p>
          <a:p>
            <a:pPr lvl="1"/>
            <a:endParaRPr lang="sr-Cyrl-RS" sz="1900" dirty="0" smtClean="0"/>
          </a:p>
          <a:p>
            <a:pPr lvl="1"/>
            <a:endParaRPr lang="sr-Cyrl-RS" dirty="0" smtClean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4872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76600" y="427038"/>
            <a:ext cx="5867400" cy="914400"/>
          </a:xfrm>
        </p:spPr>
        <p:txBody>
          <a:bodyPr/>
          <a:lstStyle/>
          <a:p>
            <a:pPr eaLnBrk="1" hangingPunct="1"/>
            <a:r>
              <a:rPr lang="sr-Cyrl-RS" altLang="en-US" smtClean="0">
                <a:solidFill>
                  <a:srgbClr val="3366FF"/>
                </a:solidFill>
              </a:rPr>
              <a:t>Захвалница</a:t>
            </a:r>
            <a:endParaRPr lang="sr-Latn-CS" altLang="en-US" smtClean="0">
              <a:solidFill>
                <a:srgbClr val="3366FF"/>
              </a:solidFill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304800" y="1628775"/>
            <a:ext cx="8610600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¡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Велики део материјала који је укључен у ову презентацију је преузет из презентације коју је раније (у време када је он држао курс Објектно орјентисано програмирање) направио проф. др Душан Тошић.</a:t>
            </a:r>
          </a:p>
          <a:p>
            <a:pPr eaLnBrk="1" hangingPunct="1"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Хвала проф. Тошићу што се сагласио са укључивањем тог материјала у садашњу презентацији, као и на помоћи коју ми је пружио током конципцирања и реализације курса. </a:t>
            </a:r>
          </a:p>
          <a:p>
            <a:pPr eaLnBrk="1" hangingPunct="1"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Надаље, један део материјала је преузет од колегинице Марије Милановић. </a:t>
            </a:r>
          </a:p>
          <a:p>
            <a:pPr eaLnBrk="1" hangingPunct="1">
              <a:buClrTx/>
              <a:buFontTx/>
              <a:buNone/>
            </a:pPr>
            <a:r>
              <a:rPr lang="sr-Cyrl-RS" altLang="en-US" sz="2600">
                <a:solidFill>
                  <a:srgbClr val="000073"/>
                </a:solidFill>
                <a:latin typeface="Garamond" panose="02020404030301010803" pitchFamily="18" charset="0"/>
              </a:rPr>
              <a:t>Хвала Марији Милановић на помоћи у реализацији ове презентације.</a:t>
            </a:r>
            <a:endParaRPr lang="sr-Latn-CS" altLang="en-US" sz="2600">
              <a:solidFill>
                <a:srgbClr val="000073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_Watermark">
  <a:themeElements>
    <a:clrScheme name="2_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2_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3654</TotalTime>
  <Words>463</Words>
  <Application>Microsoft Office PowerPoint</Application>
  <PresentationFormat>On-screen Show (4:3)</PresentationFormat>
  <Paragraphs>194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Times New Roman</vt:lpstr>
      <vt:lpstr>Arial</vt:lpstr>
      <vt:lpstr>Wingdings</vt:lpstr>
      <vt:lpstr>Courier New</vt:lpstr>
      <vt:lpstr>Garamond</vt:lpstr>
      <vt:lpstr>4_Watermark</vt:lpstr>
      <vt:lpstr>Објектно орјентисано програмирање</vt:lpstr>
      <vt:lpstr>Ламбда изрази</vt:lpstr>
      <vt:lpstr>Мотивација</vt:lpstr>
      <vt:lpstr>Пример - опис</vt:lpstr>
      <vt:lpstr>Пример (2)</vt:lpstr>
      <vt:lpstr>Наивни приступ – појединачне функције</vt:lpstr>
      <vt:lpstr>Наивни приступ – појединачне функције (2)</vt:lpstr>
      <vt:lpstr>Напреднији приступ - анонимне класе</vt:lpstr>
      <vt:lpstr>Напреднији приступ - анонимне класе (2)</vt:lpstr>
      <vt:lpstr>Још напреднији приступ – ламбда изрази</vt:lpstr>
      <vt:lpstr>Уграђени функцијски интерфејси</vt:lpstr>
      <vt:lpstr>Погоднија нотација – filter, forEach</vt:lpstr>
      <vt:lpstr>Погоднија нотација - map</vt:lpstr>
      <vt:lpstr>Погоднија нотација –  агрегатне функије</vt:lpstr>
      <vt:lpstr>Закључак</vt:lpstr>
      <vt:lpstr>Захвалница</vt:lpstr>
    </vt:vector>
  </TitlesOfParts>
  <Company>Matf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>OOP</dc:subject>
  <dc:creator>Vladimir Filipovic;Dusan Tosic</dc:creator>
  <cp:lastModifiedBy>aca</cp:lastModifiedBy>
  <cp:revision>225</cp:revision>
  <dcterms:created xsi:type="dcterms:W3CDTF">2000-04-07T19:38:54Z</dcterms:created>
  <dcterms:modified xsi:type="dcterms:W3CDTF">2017-05-24T15:44:27Z</dcterms:modified>
</cp:coreProperties>
</file>