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708" r:id="rId1"/>
  </p:sldMasterIdLst>
  <p:sldIdLst>
    <p:sldId id="312" r:id="rId2"/>
    <p:sldId id="313" r:id="rId3"/>
    <p:sldId id="293" r:id="rId4"/>
    <p:sldId id="294" r:id="rId5"/>
    <p:sldId id="295" r:id="rId6"/>
    <p:sldId id="296" r:id="rId7"/>
    <p:sldId id="309" r:id="rId8"/>
    <p:sldId id="297" r:id="rId9"/>
    <p:sldId id="298" r:id="rId10"/>
    <p:sldId id="307" r:id="rId11"/>
    <p:sldId id="299" r:id="rId12"/>
    <p:sldId id="311" r:id="rId13"/>
    <p:sldId id="305" r:id="rId14"/>
    <p:sldId id="314" r:id="rId15"/>
  </p:sldIdLst>
  <p:sldSz cx="9144000" cy="6858000" type="screen4x3"/>
  <p:notesSz cx="6858000" cy="9144000"/>
  <p:embeddedFontLst>
    <p:embeddedFont>
      <p:font typeface="Garamond" panose="02020404030301010803" pitchFamily="18" charset="0"/>
      <p:regular r:id="rId16"/>
      <p:bold r:id="rId17"/>
      <p:italic r:id="rId18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00FF"/>
    <a:srgbClr val="D60093"/>
    <a:srgbClr val="008000"/>
    <a:srgbClr val="33CC33"/>
    <a:srgbClr val="6600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1" autoAdjust="0"/>
    <p:restoredTop sz="94610" autoAdjust="0"/>
  </p:normalViewPr>
  <p:slideViewPr>
    <p:cSldViewPr>
      <p:cViewPr varScale="1">
        <p:scale>
          <a:sx n="78" d="100"/>
          <a:sy n="78" d="100"/>
        </p:scale>
        <p:origin x="-101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l_fak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90" t="4137" r="8333" b="12408"/>
          <a:stretch>
            <a:fillRect/>
          </a:stretch>
        </p:blipFill>
        <p:spPr bwMode="auto">
          <a:xfrm>
            <a:off x="395288" y="3357563"/>
            <a:ext cx="2881312" cy="198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288" y="1219200"/>
            <a:ext cx="8062912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sr-Latn-CS"/>
              <a:t>Click to edit Master title style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348038" y="3505200"/>
            <a:ext cx="5110162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sr-Latn-CS"/>
              <a:t>Click to edit Master subtitle style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 defTabSz="914400">
              <a:buClrTx/>
              <a:buSzTx/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defTabSz="914400">
              <a:buClrTx/>
              <a:buSzTx/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457200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000">
                <a:solidFill>
                  <a:srgbClr val="FFFFFF"/>
                </a:solidFill>
                <a:cs typeface="Arial" panose="020B0604020202020204" pitchFamily="34" charset="0"/>
              </a:defRPr>
            </a:lvl1pPr>
          </a:lstStyle>
          <a:p>
            <a:fld id="{41640813-8407-4C1B-8B70-B2AB630FF9F0}" type="slidenum">
              <a:rPr lang="sr-Latn-CS" altLang="sr-Latn-RS"/>
              <a:pPr/>
              <a:t>‹#›</a:t>
            </a:fld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705630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9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638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95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135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87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782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150" y="549275"/>
            <a:ext cx="685165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8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altLang="en-US" smtClean="0"/>
              <a:t>Click to edit Master text styles</a:t>
            </a:r>
          </a:p>
          <a:p>
            <a:pPr lvl="1"/>
            <a:r>
              <a:rPr lang="sr-Latn-CS" altLang="en-US" smtClean="0"/>
              <a:t>Second level</a:t>
            </a:r>
          </a:p>
          <a:p>
            <a:pPr lvl="2"/>
            <a:r>
              <a:rPr lang="sr-Latn-CS" altLang="en-US" smtClean="0"/>
              <a:t>Third level</a:t>
            </a:r>
          </a:p>
          <a:p>
            <a:pPr lvl="3"/>
            <a:r>
              <a:rPr lang="sr-Latn-CS" altLang="en-US" smtClean="0"/>
              <a:t>Fourth level</a:t>
            </a:r>
          </a:p>
          <a:p>
            <a:pPr lvl="4"/>
            <a:r>
              <a:rPr lang="sr-Latn-CS" altLang="en-US" smtClean="0"/>
              <a:t>Fifth level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835150" y="549275"/>
            <a:ext cx="685165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altLang="en-US" smtClean="0"/>
              <a:t>Click to edit Master title style</a:t>
            </a:r>
          </a:p>
        </p:txBody>
      </p:sp>
      <p:sp>
        <p:nvSpPr>
          <p:cNvPr id="1029" name="Text Box 6"/>
          <p:cNvSpPr txBox="1">
            <a:spLocks noChangeArrowheads="1"/>
          </p:cNvSpPr>
          <p:nvPr userDrawn="1"/>
        </p:nvSpPr>
        <p:spPr bwMode="auto">
          <a:xfrm>
            <a:off x="8493125" y="274638"/>
            <a:ext cx="46037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sr-Latn-RS" sz="800">
                <a:solidFill>
                  <a:srgbClr val="6767FF"/>
                </a:solidFill>
                <a:cs typeface="Arial" panose="020B0604020202020204" pitchFamily="34" charset="0"/>
              </a:rPr>
              <a:t> </a:t>
            </a:r>
            <a:fld id="{09A7BB12-EE70-479B-8E17-8B904099F3C2}" type="slidenum">
              <a:rPr lang="en-US" altLang="sr-Latn-RS" sz="800">
                <a:solidFill>
                  <a:srgbClr val="6767FF"/>
                </a:solidFill>
                <a:cs typeface="Arial" panose="020B0604020202020204" pitchFamily="34" charset="0"/>
              </a:rPr>
              <a:pPr algn="ctr">
                <a:spcBef>
                  <a:spcPct val="500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‹#›</a:t>
            </a:fld>
            <a:r>
              <a:rPr lang="en-US" altLang="sr-Latn-RS" sz="800">
                <a:solidFill>
                  <a:srgbClr val="6767FF"/>
                </a:solidFill>
                <a:cs typeface="Arial" panose="020B0604020202020204" pitchFamily="34" charset="0"/>
              </a:rPr>
              <a:t>/</a:t>
            </a:r>
            <a:r>
              <a:rPr lang="sr-Cyrl-RS" altLang="sr-Latn-RS" sz="800">
                <a:solidFill>
                  <a:srgbClr val="6767FF"/>
                </a:solidFill>
                <a:cs typeface="Arial" panose="020B0604020202020204" pitchFamily="34" charset="0"/>
              </a:rPr>
              <a:t>14</a:t>
            </a:r>
            <a:endParaRPr lang="en-US" altLang="sr-Latn-RS" sz="800">
              <a:solidFill>
                <a:srgbClr val="6767FF"/>
              </a:solidFill>
              <a:cs typeface="Arial" panose="020B0604020202020204" pitchFamily="34" charset="0"/>
            </a:endParaRPr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6011863" y="333375"/>
            <a:ext cx="230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sr-Latn-CS" altLang="en-US" sz="800" smtClean="0">
                <a:solidFill>
                  <a:srgbClr val="FFFFFF"/>
                </a:solidFill>
                <a:cs typeface="Arial" charset="0"/>
              </a:rPr>
              <a:t>vladaf@matf.bg.ac.</a:t>
            </a:r>
            <a:r>
              <a:rPr lang="en-US" altLang="en-US" sz="800" smtClean="0">
                <a:solidFill>
                  <a:srgbClr val="FFFFFF"/>
                </a:solidFill>
                <a:cs typeface="Arial" charset="0"/>
              </a:rPr>
              <a:t>rs</a:t>
            </a:r>
            <a:endParaRPr lang="sr-Latn-CS" altLang="en-US" sz="800" smtClean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030" name="Picture 8" descr="znakmalin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476250"/>
            <a:ext cx="842963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6096000" y="304800"/>
            <a:ext cx="230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en-US" altLang="en-US" sz="800" dirty="0" smtClean="0">
                <a:solidFill>
                  <a:srgbClr val="000000"/>
                </a:solidFill>
                <a:cs typeface="Arial" charset="0"/>
              </a:rPr>
              <a:t>{</a:t>
            </a:r>
            <a:r>
              <a:rPr lang="sr-Latn-CS" altLang="en-US" sz="800" dirty="0" smtClean="0">
                <a:solidFill>
                  <a:srgbClr val="000000"/>
                </a:solidFill>
                <a:cs typeface="Arial" charset="0"/>
              </a:rPr>
              <a:t>vladaf</a:t>
            </a:r>
            <a:r>
              <a:rPr lang="en-US" altLang="en-US" sz="800" dirty="0" smtClean="0">
                <a:solidFill>
                  <a:srgbClr val="000000"/>
                </a:solidFill>
                <a:cs typeface="Arial" charset="0"/>
              </a:rPr>
              <a:t>,</a:t>
            </a:r>
            <a:r>
              <a:rPr lang="en-US" altLang="en-US" sz="800" dirty="0" err="1" smtClean="0">
                <a:solidFill>
                  <a:srgbClr val="000000"/>
                </a:solidFill>
                <a:cs typeface="Arial" charset="0"/>
              </a:rPr>
              <a:t>kartelj</a:t>
            </a:r>
            <a:r>
              <a:rPr lang="en-US" altLang="en-US" sz="800" dirty="0" smtClean="0">
                <a:solidFill>
                  <a:srgbClr val="000000"/>
                </a:solidFill>
                <a:cs typeface="Arial" charset="0"/>
              </a:rPr>
              <a:t>}</a:t>
            </a:r>
            <a:r>
              <a:rPr lang="sr-Latn-CS" altLang="en-US" sz="800" dirty="0" smtClean="0">
                <a:solidFill>
                  <a:srgbClr val="000000"/>
                </a:solidFill>
                <a:cs typeface="Arial" charset="0"/>
              </a:rPr>
              <a:t>@matf.bg.ac.</a:t>
            </a:r>
            <a:r>
              <a:rPr lang="en-US" altLang="en-US" sz="800" dirty="0" err="1" smtClean="0">
                <a:solidFill>
                  <a:srgbClr val="000000"/>
                </a:solidFill>
                <a:cs typeface="Arial" charset="0"/>
              </a:rPr>
              <a:t>rs</a:t>
            </a:r>
            <a:endParaRPr lang="sr-Latn-CS" altLang="en-US" sz="800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3" name="TextBox 1"/>
          <p:cNvSpPr txBox="1">
            <a:spLocks noChangeArrowheads="1"/>
          </p:cNvSpPr>
          <p:nvPr userDrawn="1"/>
        </p:nvSpPr>
        <p:spPr bwMode="auto">
          <a:xfrm>
            <a:off x="342900" y="260350"/>
            <a:ext cx="12969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sr-Cyrl-RS" sz="800" smtClean="0"/>
              <a:t>Математички факултет</a:t>
            </a:r>
            <a:endParaRPr lang="en-US" sz="800" smtClean="0"/>
          </a:p>
        </p:txBody>
      </p:sp>
      <p:sp>
        <p:nvSpPr>
          <p:cNvPr id="10" name="Rectangle 4"/>
          <p:cNvSpPr txBox="1">
            <a:spLocks noChangeArrowheads="1"/>
          </p:cNvSpPr>
          <p:nvPr userDrawn="1"/>
        </p:nvSpPr>
        <p:spPr bwMode="auto">
          <a:xfrm>
            <a:off x="3059113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ctr" defTabSz="914400" rtl="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itchFamily="16" charset="0"/>
              <a:buNone/>
              <a:defRPr sz="1000" kern="1200">
                <a:solidFill>
                  <a:srgbClr val="6767FF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sr-Cyrl-RS" smtClean="0"/>
              <a:t>Објектно орјентисано програмирање</a:t>
            </a:r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rtelj@matf.bg.ac.rs" TargetMode="External"/><Relationship Id="rId2" Type="http://schemas.openxmlformats.org/officeDocument/2006/relationships/hyperlink" Target="mailto:vladaf@matf.bg.ac.r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artelj@matf.bg.ac.rs" TargetMode="External"/><Relationship Id="rId2" Type="http://schemas.openxmlformats.org/officeDocument/2006/relationships/hyperlink" Target="mailto:vladaf@matf.bg.ac.rs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3700" y="1628775"/>
            <a:ext cx="8062913" cy="1144588"/>
          </a:xfrm>
        </p:spPr>
        <p:txBody>
          <a:bodyPr/>
          <a:lstStyle/>
          <a:p>
            <a:pPr eaLnBrk="1" hangingPunct="1"/>
            <a:r>
              <a:rPr lang="sr-Cyrl-RS" altLang="en-US" sz="5400" smtClean="0">
                <a:solidFill>
                  <a:srgbClr val="3366FF"/>
                </a:solidFill>
              </a:rPr>
              <a:t>Објектно орјентисано програмирање</a:t>
            </a:r>
            <a:endParaRPr lang="sr-Latn-CS" altLang="en-US" sz="5400" smtClean="0">
              <a:solidFill>
                <a:srgbClr val="3366FF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63888" y="3356992"/>
            <a:ext cx="5110162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sr-Cyrl-RS" altLang="en-US" kern="0" dirty="0" smtClean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 Филиповић</a:t>
            </a:r>
            <a:endParaRPr lang="en-US" altLang="en-US" kern="0" dirty="0" smtClean="0">
              <a:solidFill>
                <a:srgbClr val="99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en-US" kern="0" dirty="0" smtClean="0">
                <a:hlinkClick r:id="rId2"/>
              </a:rPr>
              <a:t>vladaf@matf.bg.ac.</a:t>
            </a:r>
            <a:r>
              <a:rPr lang="en-US" altLang="en-US" kern="0" dirty="0" err="1" smtClean="0">
                <a:hlinkClick r:id="rId2"/>
              </a:rPr>
              <a:t>rs</a:t>
            </a:r>
            <a:endParaRPr lang="sr-Latn-RS" altLang="en-US" kern="0" dirty="0" smtClean="0"/>
          </a:p>
          <a:p>
            <a:pPr eaLnBrk="1" hangingPunct="1"/>
            <a:r>
              <a:rPr lang="sr-Cyrl-RS" altLang="en-US" kern="0" dirty="0" smtClean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Александар Картељ</a:t>
            </a:r>
            <a:endParaRPr lang="en-US" altLang="en-US" kern="0" dirty="0" smtClean="0">
              <a:solidFill>
                <a:srgbClr val="99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kern="0" dirty="0" smtClean="0">
                <a:hlinkClick r:id="rId3"/>
              </a:rPr>
              <a:t>k</a:t>
            </a:r>
            <a:r>
              <a:rPr lang="sr-Latn-RS" altLang="en-US" kern="0" dirty="0" smtClean="0">
                <a:hlinkClick r:id="rId3"/>
              </a:rPr>
              <a:t>artelj</a:t>
            </a:r>
            <a:r>
              <a:rPr lang="en-US" altLang="en-US" kern="0" dirty="0" smtClean="0">
                <a:hlinkClick r:id="rId3"/>
              </a:rPr>
              <a:t>@matf.bg.ac.rs</a:t>
            </a:r>
            <a:endParaRPr lang="en-US" altLang="en-US" kern="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381000" y="1447800"/>
            <a:ext cx="85344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sr-Cyrl-RS" b="1" dirty="0">
                <a:latin typeface="+mn-lt"/>
              </a:rPr>
              <a:t>Табела видљивости </a:t>
            </a:r>
            <a:endParaRPr lang="en-US" b="1" dirty="0">
              <a:latin typeface="+mn-lt"/>
            </a:endParaRPr>
          </a:p>
          <a:p>
            <a:pPr>
              <a:spcBef>
                <a:spcPct val="50000"/>
              </a:spcBef>
              <a:defRPr/>
            </a:pPr>
            <a:r>
              <a:rPr lang="sr-Cyrl-RS" sz="2000" dirty="0">
                <a:solidFill>
                  <a:srgbClr val="FF00FF"/>
                </a:solidFill>
                <a:latin typeface="Garamond" pitchFamily="18" charset="0"/>
              </a:rPr>
              <a:t>Видљивост</a:t>
            </a:r>
            <a:r>
              <a:rPr lang="en-US" sz="2000" dirty="0">
                <a:solidFill>
                  <a:srgbClr val="FF00FF"/>
                </a:solidFill>
                <a:latin typeface="Garamond" pitchFamily="18" charset="0"/>
              </a:rPr>
              <a:t>	</a:t>
            </a:r>
            <a:r>
              <a:rPr lang="sr-Cyrl-RS" sz="2000" dirty="0">
                <a:solidFill>
                  <a:srgbClr val="FF00FF"/>
                </a:solidFill>
                <a:latin typeface="Garamond" pitchFamily="18" charset="0"/>
              </a:rPr>
              <a:t>	</a:t>
            </a:r>
            <a:r>
              <a:rPr lang="sr-Cyrl-RS" sz="2000" dirty="0" smtClean="0">
                <a:solidFill>
                  <a:srgbClr val="FF00FF"/>
                </a:solidFill>
                <a:latin typeface="Garamond" pitchFamily="18" charset="0"/>
              </a:rPr>
              <a:t>	</a:t>
            </a:r>
            <a:r>
              <a:rPr lang="en-US" sz="2000" dirty="0" smtClean="0">
                <a:solidFill>
                  <a:srgbClr val="FF00FF"/>
                </a:solidFill>
                <a:latin typeface="Garamond" pitchFamily="18" charset="0"/>
              </a:rPr>
              <a:t>public</a:t>
            </a:r>
            <a:r>
              <a:rPr lang="en-US" sz="2000" dirty="0">
                <a:solidFill>
                  <a:srgbClr val="FF00FF"/>
                </a:solidFill>
                <a:latin typeface="Garamond" pitchFamily="18" charset="0"/>
              </a:rPr>
              <a:t>	</a:t>
            </a:r>
            <a:r>
              <a:rPr lang="en-US" sz="2000" dirty="0" smtClean="0">
                <a:solidFill>
                  <a:srgbClr val="FF00FF"/>
                </a:solidFill>
                <a:latin typeface="Garamond" pitchFamily="18" charset="0"/>
              </a:rPr>
              <a:t>protected</a:t>
            </a:r>
            <a:r>
              <a:rPr lang="sr-Cyrl-RS" sz="2000" dirty="0">
                <a:solidFill>
                  <a:srgbClr val="FF00FF"/>
                </a:solidFill>
                <a:latin typeface="Garamond" pitchFamily="18" charset="0"/>
              </a:rPr>
              <a:t>  </a:t>
            </a:r>
            <a:r>
              <a:rPr lang="sr-Cyrl-RS" sz="2000" dirty="0" smtClean="0">
                <a:solidFill>
                  <a:srgbClr val="FF00FF"/>
                </a:solidFill>
                <a:latin typeface="Garamond" pitchFamily="18" charset="0"/>
              </a:rPr>
              <a:t>     </a:t>
            </a:r>
            <a:r>
              <a:rPr lang="en-US" sz="2000" dirty="0" smtClean="0">
                <a:solidFill>
                  <a:srgbClr val="FF00FF"/>
                </a:solidFill>
                <a:latin typeface="Garamond" pitchFamily="18" charset="0"/>
              </a:rPr>
              <a:t>package</a:t>
            </a:r>
            <a:r>
              <a:rPr lang="en-US" sz="2000" dirty="0">
                <a:solidFill>
                  <a:srgbClr val="FF00FF"/>
                </a:solidFill>
                <a:latin typeface="Garamond" pitchFamily="18" charset="0"/>
              </a:rPr>
              <a:t>	private</a:t>
            </a: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latin typeface="Garamond" pitchFamily="18" charset="0"/>
              </a:rPr>
              <a:t>1. из исте класе	</a:t>
            </a:r>
            <a:r>
              <a:rPr lang="ru-RU" sz="2000" dirty="0" smtClean="0">
                <a:latin typeface="Garamond" pitchFamily="18" charset="0"/>
              </a:rPr>
              <a:t>		да</a:t>
            </a:r>
            <a:r>
              <a:rPr lang="ru-RU" sz="2000" dirty="0">
                <a:latin typeface="Garamond" pitchFamily="18" charset="0"/>
              </a:rPr>
              <a:t>	</a:t>
            </a:r>
            <a:r>
              <a:rPr lang="ru-RU" sz="2000" dirty="0" smtClean="0">
                <a:latin typeface="Garamond" pitchFamily="18" charset="0"/>
              </a:rPr>
              <a:t>да</a:t>
            </a:r>
            <a:r>
              <a:rPr lang="ru-RU" sz="2000" dirty="0">
                <a:latin typeface="Garamond" pitchFamily="18" charset="0"/>
              </a:rPr>
              <a:t>	 </a:t>
            </a:r>
            <a:r>
              <a:rPr lang="ru-RU" sz="2000" dirty="0" smtClean="0">
                <a:latin typeface="Garamond" pitchFamily="18" charset="0"/>
              </a:rPr>
              <a:t>      да</a:t>
            </a:r>
            <a:r>
              <a:rPr lang="ru-RU" sz="2000" dirty="0">
                <a:latin typeface="Garamond" pitchFamily="18" charset="0"/>
              </a:rPr>
              <a:t>	</a:t>
            </a:r>
            <a:r>
              <a:rPr lang="ru-RU" sz="2000" dirty="0" smtClean="0">
                <a:latin typeface="Garamond" pitchFamily="18" charset="0"/>
              </a:rPr>
              <a:t>	да</a:t>
            </a:r>
            <a:endParaRPr lang="ru-RU" sz="2000" dirty="0">
              <a:latin typeface="Garamond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latin typeface="Garamond" pitchFamily="18" charset="0"/>
              </a:rPr>
              <a:t>2. </a:t>
            </a:r>
            <a:r>
              <a:rPr lang="ru-RU" sz="2000" dirty="0" smtClean="0">
                <a:latin typeface="Garamond" pitchFamily="18" charset="0"/>
              </a:rPr>
              <a:t>из </a:t>
            </a:r>
            <a:r>
              <a:rPr lang="ru-RU" sz="2000" dirty="0" err="1" smtClean="0">
                <a:latin typeface="Garamond" pitchFamily="18" charset="0"/>
              </a:rPr>
              <a:t>класе</a:t>
            </a:r>
            <a:r>
              <a:rPr lang="ru-RU" sz="2000" dirty="0" smtClean="0">
                <a:latin typeface="Garamond" pitchFamily="18" charset="0"/>
              </a:rPr>
              <a:t> у пакету</a:t>
            </a:r>
            <a:r>
              <a:rPr lang="ru-RU" sz="2000" dirty="0">
                <a:latin typeface="Garamond" pitchFamily="18" charset="0"/>
              </a:rPr>
              <a:t>	</a:t>
            </a:r>
            <a:r>
              <a:rPr lang="ru-RU" sz="2000" dirty="0" smtClean="0">
                <a:latin typeface="Garamond" pitchFamily="18" charset="0"/>
              </a:rPr>
              <a:t>	да</a:t>
            </a:r>
            <a:r>
              <a:rPr lang="ru-RU" sz="2000" dirty="0">
                <a:latin typeface="Garamond" pitchFamily="18" charset="0"/>
              </a:rPr>
              <a:t>	</a:t>
            </a:r>
            <a:r>
              <a:rPr lang="ru-RU" sz="2000" dirty="0" smtClean="0">
                <a:latin typeface="Garamond" pitchFamily="18" charset="0"/>
              </a:rPr>
              <a:t>да</a:t>
            </a:r>
            <a:r>
              <a:rPr lang="ru-RU" sz="2000" dirty="0">
                <a:latin typeface="Garamond" pitchFamily="18" charset="0"/>
              </a:rPr>
              <a:t>	</a:t>
            </a:r>
            <a:r>
              <a:rPr lang="ru-RU" sz="2000" dirty="0" smtClean="0">
                <a:latin typeface="Garamond" pitchFamily="18" charset="0"/>
              </a:rPr>
              <a:t>       да</a:t>
            </a:r>
            <a:r>
              <a:rPr lang="ru-RU" sz="2000" dirty="0">
                <a:latin typeface="Garamond" pitchFamily="18" charset="0"/>
              </a:rPr>
              <a:t>		</a:t>
            </a:r>
            <a:r>
              <a:rPr lang="ru-RU" sz="2000" dirty="0" smtClean="0">
                <a:latin typeface="Garamond" pitchFamily="18" charset="0"/>
              </a:rPr>
              <a:t>не</a:t>
            </a:r>
            <a:endParaRPr lang="ru-RU" sz="2000" dirty="0">
              <a:latin typeface="Garamond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latin typeface="Garamond" pitchFamily="18" charset="0"/>
              </a:rPr>
              <a:t>3. из било </a:t>
            </a:r>
            <a:r>
              <a:rPr lang="ru-RU" sz="2000" dirty="0" err="1">
                <a:latin typeface="Garamond" pitchFamily="18" charset="0"/>
              </a:rPr>
              <a:t>које</a:t>
            </a:r>
            <a:r>
              <a:rPr lang="ru-RU" sz="2000" dirty="0">
                <a:latin typeface="Garamond" pitchFamily="18" charset="0"/>
              </a:rPr>
              <a:t> </a:t>
            </a:r>
            <a:r>
              <a:rPr lang="ru-RU" sz="2000" dirty="0" err="1" smtClean="0">
                <a:latin typeface="Garamond" pitchFamily="18" charset="0"/>
              </a:rPr>
              <a:t>класе</a:t>
            </a:r>
            <a:r>
              <a:rPr lang="ru-RU" sz="2000" dirty="0">
                <a:latin typeface="Garamond" pitchFamily="18" charset="0"/>
              </a:rPr>
              <a:t>	</a:t>
            </a:r>
            <a:r>
              <a:rPr lang="ru-RU" sz="2000" dirty="0" smtClean="0">
                <a:latin typeface="Garamond" pitchFamily="18" charset="0"/>
              </a:rPr>
              <a:t>	да</a:t>
            </a:r>
            <a:r>
              <a:rPr lang="ru-RU" sz="2000" dirty="0">
                <a:latin typeface="Garamond" pitchFamily="18" charset="0"/>
              </a:rPr>
              <a:t>	</a:t>
            </a:r>
            <a:r>
              <a:rPr lang="ru-RU" sz="2000" dirty="0" smtClean="0">
                <a:latin typeface="Garamond" pitchFamily="18" charset="0"/>
              </a:rPr>
              <a:t>не</a:t>
            </a:r>
            <a:r>
              <a:rPr lang="ru-RU" sz="2000" dirty="0">
                <a:latin typeface="Garamond" pitchFamily="18" charset="0"/>
              </a:rPr>
              <a:t>	 </a:t>
            </a:r>
            <a:r>
              <a:rPr lang="ru-RU" sz="2000" dirty="0" smtClean="0">
                <a:latin typeface="Garamond" pitchFamily="18" charset="0"/>
              </a:rPr>
              <a:t>      не</a:t>
            </a:r>
            <a:r>
              <a:rPr lang="ru-RU" sz="2000" dirty="0">
                <a:latin typeface="Garamond" pitchFamily="18" charset="0"/>
              </a:rPr>
              <a:t>		</a:t>
            </a:r>
            <a:r>
              <a:rPr lang="ru-RU" sz="2000" dirty="0" smtClean="0">
                <a:latin typeface="Garamond" pitchFamily="18" charset="0"/>
              </a:rPr>
              <a:t>не</a:t>
            </a:r>
            <a:endParaRPr lang="ru-RU" sz="2000" dirty="0">
              <a:latin typeface="Garamond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ru-RU" sz="2000" dirty="0">
                <a:latin typeface="Garamond" pitchFamily="18" charset="0"/>
              </a:rPr>
              <a:t>4. из </a:t>
            </a:r>
            <a:r>
              <a:rPr lang="ru-RU" sz="2000" dirty="0" err="1">
                <a:latin typeface="Garamond" pitchFamily="18" charset="0"/>
              </a:rPr>
              <a:t>поткласе</a:t>
            </a:r>
            <a:r>
              <a:rPr lang="ru-RU" sz="2000" dirty="0">
                <a:latin typeface="Garamond" pitchFamily="18" charset="0"/>
              </a:rPr>
              <a:t> </a:t>
            </a:r>
            <a:r>
              <a:rPr lang="ru-RU" sz="2000" dirty="0" err="1" smtClean="0">
                <a:latin typeface="Garamond" pitchFamily="18" charset="0"/>
              </a:rPr>
              <a:t>ван</a:t>
            </a:r>
            <a:r>
              <a:rPr lang="ru-RU" sz="2000" dirty="0" smtClean="0">
                <a:latin typeface="Garamond" pitchFamily="18" charset="0"/>
              </a:rPr>
              <a:t> пакета</a:t>
            </a:r>
            <a:r>
              <a:rPr lang="ru-RU" sz="2000" dirty="0">
                <a:latin typeface="Garamond" pitchFamily="18" charset="0"/>
              </a:rPr>
              <a:t>		да	</a:t>
            </a:r>
            <a:r>
              <a:rPr lang="ru-RU" sz="2000" dirty="0" smtClean="0">
                <a:latin typeface="Garamond" pitchFamily="18" charset="0"/>
              </a:rPr>
              <a:t>да</a:t>
            </a:r>
            <a:r>
              <a:rPr lang="ru-RU" sz="2000" dirty="0">
                <a:latin typeface="Garamond" pitchFamily="18" charset="0"/>
              </a:rPr>
              <a:t>	</a:t>
            </a:r>
            <a:r>
              <a:rPr lang="ru-RU" sz="2000" dirty="0" smtClean="0">
                <a:latin typeface="Garamond" pitchFamily="18" charset="0"/>
              </a:rPr>
              <a:t>       не</a:t>
            </a:r>
            <a:r>
              <a:rPr lang="ru-RU" sz="2000" dirty="0">
                <a:latin typeface="Garamond" pitchFamily="18" charset="0"/>
              </a:rPr>
              <a:t>	</a:t>
            </a:r>
            <a:r>
              <a:rPr lang="ru-RU" sz="2000" dirty="0" smtClean="0">
                <a:latin typeface="Garamond" pitchFamily="18" charset="0"/>
              </a:rPr>
              <a:t>	не</a:t>
            </a:r>
            <a:endParaRPr lang="ru-RU" sz="2000" dirty="0">
              <a:latin typeface="Garamond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447800" y="427038"/>
            <a:ext cx="7696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r-Cyrl-RS" kern="0" dirty="0" smtClean="0">
                <a:solidFill>
                  <a:srgbClr val="3366FF"/>
                </a:solidFill>
              </a:rPr>
              <a:t>Модификатори за контролу видљивости, тј. приступа (</a:t>
            </a:r>
            <a:r>
              <a:rPr lang="en-US" kern="0" dirty="0" smtClean="0">
                <a:solidFill>
                  <a:srgbClr val="3366FF"/>
                </a:solidFill>
              </a:rPr>
              <a:t>7</a:t>
            </a:r>
            <a:r>
              <a:rPr lang="sr-Cyrl-RS" kern="0" dirty="0" smtClean="0">
                <a:solidFill>
                  <a:srgbClr val="3366FF"/>
                </a:solidFill>
              </a:rPr>
              <a:t>)</a:t>
            </a:r>
            <a:endParaRPr lang="sr-Latn-CS" kern="0" dirty="0" smtClean="0">
              <a:solidFill>
                <a:srgbClr val="3366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981200"/>
            <a:ext cx="8153400" cy="22365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152400" y="1447800"/>
            <a:ext cx="8839200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Garamond" pitchFamily="18" charset="0"/>
              </a:rPr>
              <a:t>Ов</a:t>
            </a:r>
            <a:r>
              <a:rPr lang="en-US" dirty="0">
                <a:latin typeface="Garamond" pitchFamily="18" charset="0"/>
              </a:rPr>
              <a:t>a</a:t>
            </a:r>
            <a:r>
              <a:rPr lang="sr-Cyrl-RS" dirty="0">
                <a:latin typeface="Garamond" pitchFamily="18" charset="0"/>
              </a:rPr>
              <a:t>ј</a:t>
            </a:r>
            <a:r>
              <a:rPr lang="ru-RU" dirty="0">
                <a:latin typeface="Garamond" pitchFamily="18" charset="0"/>
              </a:rPr>
              <a:t> модификатор </a:t>
            </a:r>
            <a:r>
              <a:rPr lang="ru-RU" dirty="0" err="1" smtClean="0">
                <a:latin typeface="Garamond" pitchFamily="18" charset="0"/>
              </a:rPr>
              <a:t>мења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значење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променљивих</a:t>
            </a:r>
            <a:r>
              <a:rPr lang="en-US" dirty="0" smtClean="0">
                <a:latin typeface="Garamond" pitchFamily="18" charset="0"/>
              </a:rPr>
              <a:t>,</a:t>
            </a:r>
            <a:r>
              <a:rPr lang="ru-RU" dirty="0" smtClean="0">
                <a:latin typeface="Garamond" pitchFamily="18" charset="0"/>
              </a:rPr>
              <a:t> метода</a:t>
            </a:r>
            <a:r>
              <a:rPr lang="sr-Cyrl-RS" dirty="0" smtClean="0">
                <a:latin typeface="Garamond" pitchFamily="18" charset="0"/>
              </a:rPr>
              <a:t>, наредби </a:t>
            </a:r>
            <a:r>
              <a:rPr lang="sr-Cyrl-RS" dirty="0">
                <a:latin typeface="Garamond" pitchFamily="18" charset="0"/>
              </a:rPr>
              <a:t>увоза</a:t>
            </a:r>
            <a:r>
              <a:rPr lang="en-US" dirty="0">
                <a:latin typeface="Garamond" pitchFamily="18" charset="0"/>
              </a:rPr>
              <a:t> </a:t>
            </a:r>
            <a:r>
              <a:rPr lang="sr-Cyrl-RS" dirty="0">
                <a:latin typeface="Garamond" pitchFamily="18" charset="0"/>
              </a:rPr>
              <a:t>и </a:t>
            </a:r>
            <a:r>
              <a:rPr lang="sr-Cyrl-RS" dirty="0" smtClean="0">
                <a:latin typeface="Garamond" pitchFamily="18" charset="0"/>
              </a:rPr>
              <a:t>иницијализационих блокова</a:t>
            </a:r>
            <a:r>
              <a:rPr lang="ru-RU" dirty="0" smtClean="0">
                <a:latin typeface="Garamond" pitchFamily="18" charset="0"/>
              </a:rPr>
              <a:t>. 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static</a:t>
            </a:r>
            <a:r>
              <a:rPr lang="en-US" sz="1800" dirty="0" smtClean="0">
                <a:latin typeface="Garamond" pitchFamily="18" charset="0"/>
              </a:rPr>
              <a:t> </a:t>
            </a:r>
            <a:r>
              <a:rPr lang="ru-RU" dirty="0">
                <a:latin typeface="Garamond" pitchFamily="18" charset="0"/>
              </a:rPr>
              <a:t>- модификатор и његово </a:t>
            </a:r>
            <a:r>
              <a:rPr lang="ru-RU" dirty="0" err="1">
                <a:latin typeface="Garamond" pitchFamily="18" charset="0"/>
              </a:rPr>
              <a:t>коришћење</a:t>
            </a:r>
            <a:r>
              <a:rPr lang="ru-RU" dirty="0">
                <a:latin typeface="Garamond" pitchFamily="18" charset="0"/>
              </a:rPr>
              <a:t> </a:t>
            </a:r>
            <a:r>
              <a:rPr lang="ru-RU" dirty="0" smtClean="0">
                <a:latin typeface="Garamond" pitchFamily="18" charset="0"/>
              </a:rPr>
              <a:t>код:</a:t>
            </a:r>
          </a:p>
          <a:p>
            <a:pPr marL="914400" lvl="1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ru-RU" dirty="0" err="1" smtClean="0">
                <a:latin typeface="Garamond" pitchFamily="18" charset="0"/>
              </a:rPr>
              <a:t>Променљиве</a:t>
            </a:r>
            <a:r>
              <a:rPr lang="ru-RU" dirty="0" smtClean="0">
                <a:latin typeface="Garamond" pitchFamily="18" charset="0"/>
              </a:rPr>
              <a:t> – </a:t>
            </a:r>
            <a:r>
              <a:rPr lang="ru-RU" dirty="0" err="1" smtClean="0">
                <a:latin typeface="Garamond" pitchFamily="18" charset="0"/>
              </a:rPr>
              <a:t>променљива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везана</a:t>
            </a:r>
            <a:r>
              <a:rPr lang="ru-RU" dirty="0" smtClean="0">
                <a:latin typeface="Garamond" pitchFamily="18" charset="0"/>
              </a:rPr>
              <a:t> за </a:t>
            </a:r>
            <a:r>
              <a:rPr lang="ru-RU" dirty="0" err="1" smtClean="0">
                <a:latin typeface="Garamond" pitchFamily="18" charset="0"/>
              </a:rPr>
              <a:t>постојање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класе</a:t>
            </a:r>
            <a:r>
              <a:rPr lang="en-US" dirty="0" smtClean="0">
                <a:latin typeface="Garamond" pitchFamily="18" charset="0"/>
              </a:rPr>
              <a:t>;</a:t>
            </a:r>
            <a:endParaRPr lang="ru-RU" dirty="0" smtClean="0">
              <a:latin typeface="Garamond" pitchFamily="18" charset="0"/>
            </a:endParaRPr>
          </a:p>
          <a:p>
            <a:pPr marL="914400" lvl="1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ru-RU" dirty="0" smtClean="0">
                <a:latin typeface="Garamond" pitchFamily="18" charset="0"/>
              </a:rPr>
              <a:t>Метода</a:t>
            </a:r>
            <a:r>
              <a:rPr lang="en-US" dirty="0" smtClean="0">
                <a:latin typeface="Garamond" pitchFamily="18" charset="0"/>
              </a:rPr>
              <a:t> – </a:t>
            </a:r>
            <a:r>
              <a:rPr lang="sr-Cyrl-RS" dirty="0" smtClean="0">
                <a:latin typeface="Garamond" pitchFamily="18" charset="0"/>
              </a:rPr>
              <a:t>метода везана за постојање класе</a:t>
            </a:r>
            <a:r>
              <a:rPr lang="en-US" dirty="0">
                <a:latin typeface="Garamond" pitchFamily="18" charset="0"/>
              </a:rPr>
              <a:t>;</a:t>
            </a:r>
            <a:endParaRPr lang="ru-RU" dirty="0" smtClean="0">
              <a:latin typeface="Garamond" pitchFamily="18" charset="0"/>
            </a:endParaRPr>
          </a:p>
          <a:p>
            <a:pPr marL="914400" lvl="1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ru-RU" dirty="0" err="1" smtClean="0">
                <a:latin typeface="Garamond" pitchFamily="18" charset="0"/>
              </a:rPr>
              <a:t>Наредбе</a:t>
            </a:r>
            <a:r>
              <a:rPr lang="ru-RU" dirty="0" smtClean="0">
                <a:latin typeface="Garamond" pitchFamily="18" charset="0"/>
              </a:rPr>
              <a:t> увоза</a:t>
            </a:r>
            <a:r>
              <a:rPr lang="en-US" dirty="0" smtClean="0">
                <a:latin typeface="Garamond" pitchFamily="18" charset="0"/>
              </a:rPr>
              <a:t> – </a:t>
            </a:r>
            <a:r>
              <a:rPr lang="sr-Cyrl-RS" dirty="0" smtClean="0">
                <a:latin typeface="Garamond" pitchFamily="18" charset="0"/>
              </a:rPr>
              <a:t>омогућава употребу статичких поља и метода из наведених класе без употребе пуне квалификације. </a:t>
            </a:r>
            <a:endParaRPr lang="ru-RU" dirty="0" smtClean="0">
              <a:latin typeface="Garamond" pitchFamily="18" charset="0"/>
            </a:endParaRPr>
          </a:p>
          <a:p>
            <a:pPr marL="914400" lvl="1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ru-RU" dirty="0" err="1" smtClean="0">
                <a:latin typeface="Garamond" pitchFamily="18" charset="0"/>
              </a:rPr>
              <a:t>Иницијализационим</a:t>
            </a:r>
            <a:r>
              <a:rPr lang="ru-RU" dirty="0" smtClean="0">
                <a:latin typeface="Garamond" pitchFamily="18" charset="0"/>
              </a:rPr>
              <a:t> блоком – </a:t>
            </a:r>
            <a:r>
              <a:rPr lang="ru-RU" dirty="0" err="1" smtClean="0">
                <a:latin typeface="Garamond" pitchFamily="18" charset="0"/>
              </a:rPr>
              <a:t>иницијализација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статичких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поља</a:t>
            </a:r>
            <a:r>
              <a:rPr lang="ru-RU" dirty="0" smtClean="0">
                <a:latin typeface="Garamond" pitchFamily="18" charset="0"/>
              </a:rPr>
              <a:t>. 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447800" y="427038"/>
            <a:ext cx="7696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r-Cyrl-RS" kern="0" dirty="0" smtClean="0">
                <a:solidFill>
                  <a:srgbClr val="3366FF"/>
                </a:solidFill>
              </a:rPr>
              <a:t>Модификатор </a:t>
            </a:r>
            <a:r>
              <a:rPr lang="en-US" kern="0" dirty="0" smtClean="0">
                <a:solidFill>
                  <a:srgbClr val="3366FF"/>
                </a:solidFill>
              </a:rPr>
              <a:t>static</a:t>
            </a:r>
            <a:endParaRPr lang="sr-Latn-CS" kern="0" dirty="0" smtClean="0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457200" y="1524000"/>
            <a:ext cx="85344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Garamond" pitchFamily="18" charset="0"/>
              </a:rPr>
              <a:t>Ов</a:t>
            </a:r>
            <a:r>
              <a:rPr lang="en-US" dirty="0">
                <a:latin typeface="Garamond" pitchFamily="18" charset="0"/>
              </a:rPr>
              <a:t>a</a:t>
            </a:r>
            <a:r>
              <a:rPr lang="sr-Cyrl-RS" dirty="0">
                <a:latin typeface="Garamond" pitchFamily="18" charset="0"/>
              </a:rPr>
              <a:t>ј</a:t>
            </a:r>
            <a:r>
              <a:rPr lang="ru-RU" dirty="0">
                <a:latin typeface="Garamond" pitchFamily="18" charset="0"/>
              </a:rPr>
              <a:t> модификатор утиче на променљиве</a:t>
            </a:r>
            <a:r>
              <a:rPr lang="sr-Cyrl-RS" dirty="0">
                <a:latin typeface="Garamond" pitchFamily="18" charset="0"/>
              </a:rPr>
              <a:t>,</a:t>
            </a:r>
            <a:r>
              <a:rPr lang="ru-RU" dirty="0">
                <a:latin typeface="Garamond" pitchFamily="18" charset="0"/>
              </a:rPr>
              <a:t> методе и класе</a:t>
            </a:r>
            <a:r>
              <a:rPr lang="en-US" dirty="0">
                <a:latin typeface="Garamond" pitchFamily="18" charset="0"/>
              </a:rPr>
              <a:t> </a:t>
            </a:r>
            <a:r>
              <a:rPr lang="ru-RU" dirty="0">
                <a:latin typeface="Garamond" pitchFamily="18" charset="0"/>
              </a:rPr>
              <a:t>модификујући </a:t>
            </a:r>
            <a:r>
              <a:rPr lang="ru-RU" dirty="0" err="1">
                <a:latin typeface="Garamond" pitchFamily="18" charset="0"/>
              </a:rPr>
              <a:t>њихово</a:t>
            </a:r>
            <a:r>
              <a:rPr lang="ru-RU" dirty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значење</a:t>
            </a:r>
            <a:r>
              <a:rPr lang="ru-RU" dirty="0" smtClean="0">
                <a:latin typeface="Garamond" pitchFamily="18" charset="0"/>
              </a:rPr>
              <a:t> на </a:t>
            </a:r>
            <a:r>
              <a:rPr lang="ru-RU" dirty="0" err="1" smtClean="0">
                <a:latin typeface="Garamond" pitchFamily="18" charset="0"/>
              </a:rPr>
              <a:t>следећи</a:t>
            </a:r>
            <a:r>
              <a:rPr lang="ru-RU" dirty="0" smtClean="0">
                <a:latin typeface="Garamond" pitchFamily="18" charset="0"/>
              </a:rPr>
              <a:t> начин:</a:t>
            </a:r>
          </a:p>
          <a:p>
            <a:pPr marL="914400" lvl="1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ru-RU" u="sng" dirty="0" err="1" smtClean="0">
                <a:latin typeface="Garamond" pitchFamily="18" charset="0"/>
              </a:rPr>
              <a:t>Класе</a:t>
            </a:r>
            <a:r>
              <a:rPr lang="ru-RU" dirty="0" smtClean="0">
                <a:latin typeface="Garamond" pitchFamily="18" charset="0"/>
              </a:rPr>
              <a:t> не могу </a:t>
            </a:r>
            <a:r>
              <a:rPr lang="ru-RU" dirty="0" err="1" smtClean="0">
                <a:latin typeface="Garamond" pitchFamily="18" charset="0"/>
              </a:rPr>
              <a:t>бити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наслеђене</a:t>
            </a:r>
            <a:r>
              <a:rPr lang="en-US" dirty="0" smtClean="0">
                <a:latin typeface="Garamond" pitchFamily="18" charset="0"/>
              </a:rPr>
              <a:t>;</a:t>
            </a:r>
          </a:p>
          <a:p>
            <a:pPr marL="914400" lvl="1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sr-Cyrl-RS" u="sng" dirty="0" smtClean="0">
                <a:latin typeface="Garamond" pitchFamily="18" charset="0"/>
              </a:rPr>
              <a:t>Поља</a:t>
            </a:r>
            <a:r>
              <a:rPr lang="sr-Cyrl-RS" dirty="0" smtClean="0">
                <a:latin typeface="Garamond" pitchFamily="18" charset="0"/>
              </a:rPr>
              <a:t> не могу бити промењена након иницијализације</a:t>
            </a:r>
            <a:r>
              <a:rPr lang="en-US" dirty="0" smtClean="0">
                <a:latin typeface="Garamond" pitchFamily="18" charset="0"/>
              </a:rPr>
              <a:t>;</a:t>
            </a:r>
          </a:p>
          <a:p>
            <a:pPr marL="914400" lvl="1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sr-Cyrl-RS" u="sng" dirty="0" smtClean="0">
                <a:latin typeface="Garamond" pitchFamily="18" charset="0"/>
              </a:rPr>
              <a:t>Методе</a:t>
            </a:r>
            <a:r>
              <a:rPr lang="sr-Cyrl-RS" dirty="0" smtClean="0">
                <a:latin typeface="Garamond" pitchFamily="18" charset="0"/>
              </a:rPr>
              <a:t> не могу бити р</a:t>
            </a:r>
            <a:r>
              <a:rPr lang="en-US" dirty="0" smtClean="0">
                <a:latin typeface="Garamond" pitchFamily="18" charset="0"/>
              </a:rPr>
              <a:t>e</a:t>
            </a:r>
            <a:r>
              <a:rPr lang="sr-Cyrl-RS" dirty="0" smtClean="0">
                <a:latin typeface="Garamond" pitchFamily="18" charset="0"/>
              </a:rPr>
              <a:t>дефинисане</a:t>
            </a:r>
            <a:r>
              <a:rPr lang="en-US" dirty="0" smtClean="0">
                <a:latin typeface="Garamond" pitchFamily="18" charset="0"/>
              </a:rPr>
              <a:t>;</a:t>
            </a:r>
          </a:p>
          <a:p>
            <a:pPr marL="914400" lvl="1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sr-Cyrl-RS" u="sng" dirty="0" smtClean="0">
                <a:latin typeface="Garamond" pitchFamily="18" charset="0"/>
              </a:rPr>
              <a:t>Параметри метода</a:t>
            </a:r>
            <a:r>
              <a:rPr lang="sr-Cyrl-RS" dirty="0" smtClean="0">
                <a:latin typeface="Garamond" pitchFamily="18" charset="0"/>
              </a:rPr>
              <a:t> не могу бити мењани унутар метода.</a:t>
            </a:r>
            <a:endParaRPr lang="ru-RU" dirty="0">
              <a:latin typeface="Garamond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ru-RU" dirty="0">
              <a:latin typeface="Garamond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447800" y="427038"/>
            <a:ext cx="7696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r-Cyrl-RS" kern="0" dirty="0" smtClean="0">
                <a:solidFill>
                  <a:srgbClr val="3366FF"/>
                </a:solidFill>
              </a:rPr>
              <a:t>Модификатор </a:t>
            </a:r>
            <a:r>
              <a:rPr lang="en-US" kern="0" dirty="0" smtClean="0">
                <a:solidFill>
                  <a:srgbClr val="3366FF"/>
                </a:solidFill>
              </a:rPr>
              <a:t>final</a:t>
            </a:r>
            <a:endParaRPr lang="sr-Latn-CS" kern="0" dirty="0" smtClean="0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152400" y="1600200"/>
            <a:ext cx="8686800" cy="4085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Garamond" pitchFamily="18" charset="0"/>
              </a:rPr>
              <a:t>Користи се за дефинисање апстрактних класа и метода. </a:t>
            </a:r>
            <a:endParaRPr lang="ru-RU" dirty="0" smtClean="0">
              <a:latin typeface="Garamond" pitchFamily="18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ru-RU" dirty="0" err="1" smtClean="0">
                <a:latin typeface="Garamond" pitchFamily="18" charset="0"/>
              </a:rPr>
              <a:t>Класа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>
                <a:latin typeface="Garamond" pitchFamily="18" charset="0"/>
              </a:rPr>
              <a:t>је апстрактна ако се не могу направити конкретни објекти тог типа, већ служи за обезбеђивање информација за поткласе.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Garamond" pitchFamily="18" charset="0"/>
              </a:rPr>
              <a:t>Детаљни опис апстрактних класа је дат у следећој презентацији. </a:t>
            </a:r>
          </a:p>
          <a:p>
            <a:pPr>
              <a:spcBef>
                <a:spcPct val="50000"/>
              </a:spcBef>
              <a:defRPr/>
            </a:pPr>
            <a:endParaRPr lang="sr-Cyrl-RS" sz="1800" dirty="0" smtClean="0">
              <a:latin typeface="+mn-lt"/>
            </a:endParaRPr>
          </a:p>
          <a:p>
            <a:r>
              <a:rPr lang="sr-Cyrl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public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abstract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class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MojaAps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broj1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broj2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………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.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sr-Cyrl-RS" sz="1500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abstract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void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f1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();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endParaRPr lang="sr-Latn-RS" sz="1500" dirty="0" smtClean="0">
              <a:effectLst/>
            </a:endParaRPr>
          </a:p>
          <a:p>
            <a:pPr>
              <a:spcBef>
                <a:spcPct val="50000"/>
              </a:spcBef>
              <a:defRPr/>
            </a:pPr>
            <a:endParaRPr lang="en-US" sz="1500" dirty="0">
              <a:latin typeface="Garamond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447800" y="427038"/>
            <a:ext cx="7696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r-Cyrl-RS" kern="0" dirty="0" smtClean="0">
                <a:solidFill>
                  <a:srgbClr val="3366FF"/>
                </a:solidFill>
              </a:rPr>
              <a:t>Модификатор </a:t>
            </a:r>
            <a:r>
              <a:rPr lang="en-US" kern="0" dirty="0" smtClean="0">
                <a:solidFill>
                  <a:srgbClr val="3366FF"/>
                </a:solidFill>
              </a:rPr>
              <a:t>abstract</a:t>
            </a:r>
            <a:endParaRPr lang="sr-Latn-CS" kern="0" dirty="0" smtClean="0">
              <a:solidFill>
                <a:srgbClr val="3366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66800" y="3810000"/>
            <a:ext cx="3810000" cy="152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6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63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63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3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63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11525" y="427038"/>
            <a:ext cx="5832475" cy="914400"/>
          </a:xfrm>
        </p:spPr>
        <p:txBody>
          <a:bodyPr/>
          <a:lstStyle/>
          <a:p>
            <a:pPr eaLnBrk="1" hangingPunct="1"/>
            <a:r>
              <a:rPr lang="sr-Cyrl-RS" altLang="en-US" smtClean="0">
                <a:solidFill>
                  <a:srgbClr val="3366FF"/>
                </a:solidFill>
              </a:rPr>
              <a:t>Захвалница</a:t>
            </a:r>
            <a:endParaRPr lang="sr-Latn-CS" altLang="en-US" smtClean="0">
              <a:solidFill>
                <a:srgbClr val="3366FF"/>
              </a:solidFill>
            </a:endParaRP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304800" y="1628775"/>
            <a:ext cx="8610600" cy="345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sr-Cyrl-RS" altLang="en-US" sz="2600">
                <a:solidFill>
                  <a:srgbClr val="000073"/>
                </a:solidFill>
                <a:latin typeface="Garamond" panose="02020404030301010803" pitchFamily="18" charset="0"/>
              </a:rPr>
              <a:t>Велики део материјала који је укључен у ову презентацију је преузет из презентације коју је раније (у време када је он држао курс Објектно орјентисано програмирање) направио проф. др Душан Тошић.</a:t>
            </a:r>
          </a:p>
          <a:p>
            <a:pPr eaLnBrk="1" hangingPunct="1">
              <a:buClrTx/>
              <a:buFontTx/>
              <a:buNone/>
            </a:pPr>
            <a:endParaRPr lang="sr-Cyrl-RS" altLang="en-US" sz="2600">
              <a:solidFill>
                <a:srgbClr val="000073"/>
              </a:solidFill>
              <a:latin typeface="Garamond" panose="02020404030301010803" pitchFamily="18" charset="0"/>
            </a:endParaRPr>
          </a:p>
          <a:p>
            <a:pPr eaLnBrk="1" hangingPunct="1">
              <a:buClrTx/>
              <a:buFontTx/>
              <a:buNone/>
            </a:pPr>
            <a:r>
              <a:rPr lang="sr-Cyrl-RS" altLang="en-US" sz="2600">
                <a:solidFill>
                  <a:srgbClr val="000073"/>
                </a:solidFill>
                <a:latin typeface="Garamond" panose="02020404030301010803" pitchFamily="18" charset="0"/>
              </a:rPr>
              <a:t>Хвала проф. Тошићу што се сагласио са укључивањем тог материјала у садашњу презентацији, као и на помоћи коју ми је пружио током конципцирања и реализације курса. </a:t>
            </a:r>
            <a:endParaRPr lang="sr-Latn-CS" altLang="en-US" sz="2600">
              <a:solidFill>
                <a:srgbClr val="000073"/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1628775"/>
            <a:ext cx="8569325" cy="1144588"/>
          </a:xfrm>
        </p:spPr>
        <p:txBody>
          <a:bodyPr/>
          <a:lstStyle/>
          <a:p>
            <a:pPr eaLnBrk="1" hangingPunct="1"/>
            <a:r>
              <a:rPr lang="sr-Cyrl-RS" altLang="en-US" sz="5400" smtClean="0">
                <a:solidFill>
                  <a:srgbClr val="3366FF"/>
                </a:solidFill>
              </a:rPr>
              <a:t>Модификатори у програмском језику Јава</a:t>
            </a:r>
            <a:endParaRPr lang="sr-Latn-CS" altLang="en-US" sz="5400" smtClean="0">
              <a:solidFill>
                <a:srgbClr val="3366FF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63888" y="3356992"/>
            <a:ext cx="5110162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sr-Cyrl-RS" altLang="en-US" kern="0" dirty="0" smtClean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 Филиповић</a:t>
            </a:r>
            <a:endParaRPr lang="en-US" altLang="en-US" kern="0" dirty="0" smtClean="0">
              <a:solidFill>
                <a:srgbClr val="99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sr-Latn-CS" altLang="en-US" kern="0" dirty="0" smtClean="0">
                <a:hlinkClick r:id="rId2"/>
              </a:rPr>
              <a:t>vladaf@matf.bg.ac.</a:t>
            </a:r>
            <a:r>
              <a:rPr lang="en-US" altLang="en-US" kern="0" dirty="0" err="1" smtClean="0">
                <a:hlinkClick r:id="rId2"/>
              </a:rPr>
              <a:t>rs</a:t>
            </a:r>
            <a:endParaRPr lang="sr-Latn-RS" altLang="en-US" kern="0" dirty="0" smtClean="0"/>
          </a:p>
          <a:p>
            <a:pPr eaLnBrk="1" hangingPunct="1"/>
            <a:r>
              <a:rPr lang="sr-Cyrl-RS" altLang="en-US" kern="0" dirty="0" smtClean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Александар Картељ</a:t>
            </a:r>
            <a:endParaRPr lang="en-US" altLang="en-US" kern="0" dirty="0" smtClean="0">
              <a:solidFill>
                <a:srgbClr val="99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kern="0" dirty="0" smtClean="0">
                <a:hlinkClick r:id="rId3"/>
              </a:rPr>
              <a:t>k</a:t>
            </a:r>
            <a:r>
              <a:rPr lang="sr-Latn-RS" altLang="en-US" kern="0" dirty="0" smtClean="0">
                <a:hlinkClick r:id="rId3"/>
              </a:rPr>
              <a:t>artelj</a:t>
            </a:r>
            <a:r>
              <a:rPr lang="en-US" altLang="en-US" kern="0" dirty="0" smtClean="0">
                <a:hlinkClick r:id="rId3"/>
              </a:rPr>
              <a:t>@matf.bg.ac.rs</a:t>
            </a:r>
            <a:endParaRPr lang="en-US" altLang="en-US" kern="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81000" y="1430338"/>
            <a:ext cx="86106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spcBef>
                <a:spcPct val="50000"/>
              </a:spcBef>
              <a:buClrTx/>
            </a:pPr>
            <a:r>
              <a:rPr lang="ru-RU" altLang="en-US" sz="2400" dirty="0" smtClean="0">
                <a:latin typeface="Garamond" panose="02020404030301010803" pitchFamily="18" charset="0"/>
              </a:rPr>
              <a:t>То </a:t>
            </a:r>
            <a:r>
              <a:rPr lang="ru-RU" altLang="en-US" sz="2400" dirty="0">
                <a:latin typeface="Garamond" panose="02020404030301010803" pitchFamily="18" charset="0"/>
              </a:rPr>
              <a:t>су </a:t>
            </a:r>
            <a:r>
              <a:rPr lang="ru-RU" altLang="en-US" sz="2400" dirty="0" err="1">
                <a:latin typeface="Garamond" panose="02020404030301010803" pitchFamily="18" charset="0"/>
              </a:rPr>
              <a:t>специјалне</a:t>
            </a:r>
            <a:r>
              <a:rPr lang="ru-RU" altLang="en-US" sz="2400" dirty="0">
                <a:latin typeface="Garamond" panose="02020404030301010803" pitchFamily="18" charset="0"/>
              </a:rPr>
              <a:t> </a:t>
            </a:r>
            <a:r>
              <a:rPr lang="ru-RU" altLang="en-US" sz="2400" dirty="0" err="1">
                <a:latin typeface="Garamond" panose="02020404030301010803" pitchFamily="18" charset="0"/>
              </a:rPr>
              <a:t>кључне</a:t>
            </a:r>
            <a:r>
              <a:rPr lang="ru-RU" altLang="en-US" sz="2400" dirty="0">
                <a:latin typeface="Garamond" panose="02020404030301010803" pitchFamily="18" charset="0"/>
              </a:rPr>
              <a:t> речи </a:t>
            </a:r>
            <a:r>
              <a:rPr lang="ru-RU" altLang="en-US" sz="2400" dirty="0" err="1">
                <a:latin typeface="Garamond" panose="02020404030301010803" pitchFamily="18" charset="0"/>
              </a:rPr>
              <a:t>које</a:t>
            </a:r>
            <a:r>
              <a:rPr lang="ru-RU" altLang="en-US" sz="2400" dirty="0">
                <a:latin typeface="Garamond" panose="02020404030301010803" pitchFamily="18" charset="0"/>
              </a:rPr>
              <a:t> </a:t>
            </a:r>
            <a:r>
              <a:rPr lang="ru-RU" altLang="en-US" sz="2400" dirty="0" err="1">
                <a:latin typeface="Garamond" panose="02020404030301010803" pitchFamily="18" charset="0"/>
              </a:rPr>
              <a:t>мењају</a:t>
            </a:r>
            <a:r>
              <a:rPr lang="ru-RU" altLang="en-US" sz="2400" dirty="0">
                <a:latin typeface="Garamond" panose="02020404030301010803" pitchFamily="18" charset="0"/>
              </a:rPr>
              <a:t> </a:t>
            </a:r>
            <a:r>
              <a:rPr lang="ru-RU" altLang="en-US" sz="2400" dirty="0" err="1">
                <a:latin typeface="Garamond" panose="02020404030301010803" pitchFamily="18" charset="0"/>
              </a:rPr>
              <a:t>понашање</a:t>
            </a:r>
            <a:r>
              <a:rPr lang="ru-RU" altLang="en-US" sz="2400" dirty="0">
                <a:latin typeface="Garamond" panose="02020404030301010803" pitchFamily="18" charset="0"/>
              </a:rPr>
              <a:t> </a:t>
            </a:r>
            <a:r>
              <a:rPr lang="ru-RU" altLang="en-US" sz="2400" dirty="0" err="1">
                <a:latin typeface="Garamond" panose="02020404030301010803" pitchFamily="18" charset="0"/>
              </a:rPr>
              <a:t>класа</a:t>
            </a:r>
            <a:r>
              <a:rPr lang="ru-RU" altLang="en-US" sz="2400" dirty="0">
                <a:latin typeface="Garamond" panose="02020404030301010803" pitchFamily="18" charset="0"/>
              </a:rPr>
              <a:t>, метода, </a:t>
            </a:r>
            <a:r>
              <a:rPr lang="ru-RU" altLang="en-US" sz="2400" dirty="0" err="1">
                <a:latin typeface="Garamond" panose="02020404030301010803" pitchFamily="18" charset="0"/>
              </a:rPr>
              <a:t>променљивих</a:t>
            </a:r>
            <a:r>
              <a:rPr lang="ru-RU" altLang="en-US" sz="2400" dirty="0">
                <a:latin typeface="Garamond" panose="02020404030301010803" pitchFamily="18" charset="0"/>
              </a:rPr>
              <a:t> или </a:t>
            </a:r>
            <a:r>
              <a:rPr lang="ru-RU" altLang="en-US" sz="2400" dirty="0" err="1">
                <a:latin typeface="Garamond" panose="02020404030301010803" pitchFamily="18" charset="0"/>
              </a:rPr>
              <a:t>наредби</a:t>
            </a:r>
            <a:r>
              <a:rPr lang="ru-RU" altLang="en-US" sz="2400" dirty="0">
                <a:latin typeface="Garamond" panose="02020404030301010803" pitchFamily="18" charset="0"/>
              </a:rPr>
              <a:t> увоза.</a:t>
            </a:r>
          </a:p>
          <a:p>
            <a:pPr marL="342900" indent="-342900">
              <a:spcBef>
                <a:spcPct val="50000"/>
              </a:spcBef>
              <a:buClrTx/>
            </a:pPr>
            <a:r>
              <a:rPr lang="ru-RU" altLang="en-US" sz="2400" dirty="0" err="1">
                <a:latin typeface="Garamond" panose="02020404030301010803" pitchFamily="18" charset="0"/>
              </a:rPr>
              <a:t>Модификатори</a:t>
            </a:r>
            <a:r>
              <a:rPr lang="ru-RU" altLang="en-US" sz="2400" dirty="0">
                <a:latin typeface="Garamond" panose="02020404030301010803" pitchFamily="18" charset="0"/>
              </a:rPr>
              <a:t> су </a:t>
            </a:r>
            <a:r>
              <a:rPr lang="ru-RU" altLang="en-US" sz="2400" dirty="0" err="1">
                <a:latin typeface="Garamond" panose="02020404030301010803" pitchFamily="18" charset="0"/>
              </a:rPr>
              <a:t>опциони</a:t>
            </a:r>
            <a:r>
              <a:rPr lang="ru-RU" altLang="en-US" sz="2400" dirty="0">
                <a:latin typeface="Garamond" panose="02020404030301010803" pitchFamily="18" charset="0"/>
              </a:rPr>
              <a:t> и </a:t>
            </a:r>
            <a:r>
              <a:rPr lang="ru-RU" altLang="en-US" sz="2400" dirty="0" err="1">
                <a:latin typeface="Garamond" panose="02020404030301010803" pitchFamily="18" charset="0"/>
              </a:rPr>
              <a:t>њихов</a:t>
            </a:r>
            <a:r>
              <a:rPr lang="ru-RU" altLang="en-US" sz="2400" dirty="0">
                <a:latin typeface="Garamond" panose="02020404030301010803" pitchFamily="18" charset="0"/>
              </a:rPr>
              <a:t> </a:t>
            </a:r>
            <a:r>
              <a:rPr lang="ru-RU" altLang="en-US" sz="2400" dirty="0" err="1">
                <a:latin typeface="Garamond" panose="02020404030301010803" pitchFamily="18" charset="0"/>
              </a:rPr>
              <a:t>редослед</a:t>
            </a:r>
            <a:r>
              <a:rPr lang="ru-RU" altLang="en-US" sz="2400" dirty="0">
                <a:latin typeface="Garamond" panose="02020404030301010803" pitchFamily="18" charset="0"/>
              </a:rPr>
              <a:t> </a:t>
            </a:r>
            <a:r>
              <a:rPr lang="ru-RU" altLang="en-US" sz="2400" dirty="0" err="1">
                <a:latin typeface="Garamond" panose="02020404030301010803" pitchFamily="18" charset="0"/>
              </a:rPr>
              <a:t>није</a:t>
            </a:r>
            <a:r>
              <a:rPr lang="ru-RU" altLang="en-US" sz="2400" dirty="0">
                <a:latin typeface="Garamond" panose="02020404030301010803" pitchFamily="18" charset="0"/>
              </a:rPr>
              <a:t> </a:t>
            </a:r>
            <a:r>
              <a:rPr lang="ru-RU" altLang="en-US" sz="2400" dirty="0" err="1">
                <a:latin typeface="Garamond" panose="02020404030301010803" pitchFamily="18" charset="0"/>
              </a:rPr>
              <a:t>битан</a:t>
            </a:r>
            <a:r>
              <a:rPr lang="ru-RU" altLang="en-US" sz="2400" dirty="0">
                <a:latin typeface="Garamond" panose="02020404030301010803" pitchFamily="18" charset="0"/>
              </a:rPr>
              <a:t>.</a:t>
            </a:r>
          </a:p>
          <a:p>
            <a:pPr marL="342900" indent="-342900">
              <a:spcBef>
                <a:spcPct val="50000"/>
              </a:spcBef>
              <a:buClrTx/>
            </a:pPr>
            <a:r>
              <a:rPr lang="ru-RU" altLang="en-US" sz="2400" dirty="0">
                <a:latin typeface="Garamond" panose="02020404030301010803" pitchFamily="18" charset="0"/>
              </a:rPr>
              <a:t>У неким </a:t>
            </a:r>
            <a:r>
              <a:rPr lang="ru-RU" altLang="en-US" sz="2400" dirty="0" err="1">
                <a:latin typeface="Garamond" panose="02020404030301010803" pitchFamily="18" charset="0"/>
              </a:rPr>
              <a:t>ситуацијама</a:t>
            </a:r>
            <a:r>
              <a:rPr lang="ru-RU" altLang="en-US" sz="2400" dirty="0">
                <a:latin typeface="Garamond" panose="02020404030301010803" pitchFamily="18" charset="0"/>
              </a:rPr>
              <a:t> су имплицитно </a:t>
            </a:r>
            <a:r>
              <a:rPr lang="ru-RU" altLang="en-US" sz="2400" dirty="0" err="1">
                <a:latin typeface="Garamond" panose="02020404030301010803" pitchFamily="18" charset="0"/>
              </a:rPr>
              <a:t>дефинисани</a:t>
            </a:r>
            <a:r>
              <a:rPr lang="ru-RU" altLang="en-US" sz="2400" dirty="0">
                <a:latin typeface="Garamond" panose="02020404030301010803" pitchFamily="18" charset="0"/>
              </a:rPr>
              <a:t>, </a:t>
            </a:r>
            <a:r>
              <a:rPr lang="ru-RU" altLang="en-US" sz="2400" dirty="0" err="1">
                <a:latin typeface="Garamond" panose="02020404030301010803" pitchFamily="18" charset="0"/>
              </a:rPr>
              <a:t>тј</a:t>
            </a:r>
            <a:r>
              <a:rPr lang="ru-RU" altLang="en-US" sz="2400" dirty="0">
                <a:latin typeface="Garamond" panose="02020404030301010803" pitchFamily="18" charset="0"/>
              </a:rPr>
              <a:t>. </a:t>
            </a:r>
            <a:r>
              <a:rPr lang="ru-RU" altLang="en-US" sz="2400" dirty="0" err="1">
                <a:latin typeface="Garamond" panose="02020404030301010803" pitchFamily="18" charset="0"/>
              </a:rPr>
              <a:t>подразумева</a:t>
            </a:r>
            <a:r>
              <a:rPr lang="ru-RU" altLang="en-US" sz="2400" dirty="0">
                <a:latin typeface="Garamond" panose="02020404030301010803" pitchFamily="18" charset="0"/>
              </a:rPr>
              <a:t> се </a:t>
            </a:r>
            <a:r>
              <a:rPr lang="ru-RU" altLang="en-US" sz="2400" dirty="0" err="1">
                <a:latin typeface="Garamond" panose="02020404030301010803" pitchFamily="18" charset="0"/>
              </a:rPr>
              <a:t>њихово</a:t>
            </a:r>
            <a:r>
              <a:rPr lang="ru-RU" altLang="en-US" sz="2400" dirty="0">
                <a:latin typeface="Garamond" panose="02020404030301010803" pitchFamily="18" charset="0"/>
              </a:rPr>
              <a:t> </a:t>
            </a:r>
            <a:r>
              <a:rPr lang="ru-RU" altLang="en-US" sz="2400" dirty="0" err="1">
                <a:latin typeface="Garamond" panose="02020404030301010803" pitchFamily="18" charset="0"/>
              </a:rPr>
              <a:t>коришћење</a:t>
            </a:r>
            <a:r>
              <a:rPr lang="ru-RU" altLang="en-US" sz="2400" dirty="0">
                <a:latin typeface="Garamond" panose="02020404030301010803" pitchFamily="18" charset="0"/>
              </a:rPr>
              <a:t>.</a:t>
            </a:r>
          </a:p>
          <a:p>
            <a:pPr marL="342900" indent="-342900">
              <a:spcBef>
                <a:spcPct val="50000"/>
              </a:spcBef>
              <a:buClrTx/>
            </a:pPr>
            <a:r>
              <a:rPr lang="ru-RU" altLang="en-US" sz="2400" dirty="0" err="1">
                <a:latin typeface="Garamond" panose="02020404030301010803" pitchFamily="18" charset="0"/>
              </a:rPr>
              <a:t>Постоји</a:t>
            </a:r>
            <a:r>
              <a:rPr lang="ru-RU" altLang="en-US" sz="2400" dirty="0">
                <a:latin typeface="Garamond" panose="02020404030301010803" pitchFamily="18" charset="0"/>
              </a:rPr>
              <a:t> велики </a:t>
            </a:r>
            <a:r>
              <a:rPr lang="ru-RU" altLang="en-US" sz="2400" dirty="0" err="1">
                <a:latin typeface="Garamond" panose="02020404030301010803" pitchFamily="18" charset="0"/>
              </a:rPr>
              <a:t>број</a:t>
            </a:r>
            <a:r>
              <a:rPr lang="ru-RU" altLang="en-US" sz="2400" dirty="0">
                <a:latin typeface="Garamond" panose="02020404030301010803" pitchFamily="18" charset="0"/>
              </a:rPr>
              <a:t> модификатора у </a:t>
            </a:r>
            <a:r>
              <a:rPr lang="ru-RU" altLang="en-US" sz="2400" dirty="0" err="1">
                <a:latin typeface="Garamond" panose="02020404030301010803" pitchFamily="18" charset="0"/>
              </a:rPr>
              <a:t>Јави</a:t>
            </a:r>
            <a:r>
              <a:rPr lang="ru-RU" altLang="en-US" sz="2400" dirty="0">
                <a:latin typeface="Garamond" panose="02020404030301010803" pitchFamily="18" charset="0"/>
              </a:rPr>
              <a:t>: </a:t>
            </a:r>
            <a:endParaRPr lang="en-US" altLang="en-US" sz="2400" dirty="0" smtClean="0">
              <a:latin typeface="Garamond" panose="02020404030301010803" pitchFamily="18" charset="0"/>
            </a:endParaRPr>
          </a:p>
          <a:p>
            <a:pPr marL="1200150" lvl="1" indent="-457200">
              <a:spcBef>
                <a:spcPct val="50000"/>
              </a:spcBef>
              <a:buClrTx/>
              <a:buFont typeface="+mj-lt"/>
              <a:buAutoNum type="arabicPeriod"/>
            </a:pPr>
            <a:r>
              <a:rPr lang="ru-RU" altLang="en-US" sz="1900" dirty="0" err="1" smtClean="0">
                <a:latin typeface="Garamond" panose="02020404030301010803" pitchFamily="18" charset="0"/>
              </a:rPr>
              <a:t>модификатори</a:t>
            </a:r>
            <a:r>
              <a:rPr lang="ru-RU" altLang="en-US" sz="1900" dirty="0" smtClean="0">
                <a:latin typeface="Garamond" panose="02020404030301010803" pitchFamily="18" charset="0"/>
              </a:rPr>
              <a:t> </a:t>
            </a:r>
            <a:r>
              <a:rPr lang="ru-RU" altLang="en-US" sz="1900" dirty="0">
                <a:latin typeface="Garamond" panose="02020404030301010803" pitchFamily="18" charset="0"/>
              </a:rPr>
              <a:t>контроле приступа, </a:t>
            </a:r>
            <a:endParaRPr lang="en-US" altLang="en-US" sz="1900" dirty="0" smtClean="0">
              <a:latin typeface="Garamond" panose="02020404030301010803" pitchFamily="18" charset="0"/>
            </a:endParaRPr>
          </a:p>
          <a:p>
            <a:pPr marL="1200150" lvl="1" indent="-457200">
              <a:spcBef>
                <a:spcPct val="50000"/>
              </a:spcBef>
              <a:buClrTx/>
              <a:buFont typeface="+mj-lt"/>
              <a:buAutoNum type="arabicPeriod"/>
            </a:pPr>
            <a:r>
              <a:rPr lang="ru-RU" altLang="en-US" sz="1900" dirty="0" err="1" smtClean="0">
                <a:latin typeface="Garamond" panose="02020404030301010803" pitchFamily="18" charset="0"/>
              </a:rPr>
              <a:t>модификатори</a:t>
            </a:r>
            <a:r>
              <a:rPr lang="ru-RU" altLang="en-US" sz="1900" dirty="0" smtClean="0">
                <a:latin typeface="Garamond" panose="02020404030301010803" pitchFamily="18" charset="0"/>
              </a:rPr>
              <a:t> </a:t>
            </a:r>
            <a:r>
              <a:rPr lang="ru-RU" altLang="en-US" sz="1900" dirty="0" err="1">
                <a:latin typeface="Garamond" panose="02020404030301010803" pitchFamily="18" charset="0"/>
              </a:rPr>
              <a:t>синхронизације</a:t>
            </a:r>
            <a:r>
              <a:rPr lang="ru-RU" altLang="en-US" sz="1900" dirty="0">
                <a:latin typeface="Garamond" panose="02020404030301010803" pitchFamily="18" charset="0"/>
              </a:rPr>
              <a:t>, </a:t>
            </a:r>
            <a:endParaRPr lang="en-US" altLang="en-US" sz="1900" dirty="0" smtClean="0">
              <a:latin typeface="Garamond" panose="02020404030301010803" pitchFamily="18" charset="0"/>
            </a:endParaRPr>
          </a:p>
          <a:p>
            <a:pPr marL="1200150" lvl="1" indent="-457200">
              <a:spcBef>
                <a:spcPct val="50000"/>
              </a:spcBef>
              <a:buClrTx/>
              <a:buFont typeface="+mj-lt"/>
              <a:buAutoNum type="arabicPeriod"/>
            </a:pPr>
            <a:r>
              <a:rPr lang="ru-RU" altLang="en-US" sz="1900" dirty="0" err="1" smtClean="0">
                <a:latin typeface="Garamond" panose="02020404030301010803" pitchFamily="18" charset="0"/>
              </a:rPr>
              <a:t>нативни</a:t>
            </a:r>
            <a:r>
              <a:rPr lang="ru-RU" altLang="en-US" sz="1900" dirty="0" smtClean="0">
                <a:latin typeface="Garamond" panose="02020404030301010803" pitchFamily="18" charset="0"/>
              </a:rPr>
              <a:t> </a:t>
            </a:r>
            <a:r>
              <a:rPr lang="ru-RU" altLang="en-US" sz="1900" dirty="0" err="1">
                <a:latin typeface="Garamond" panose="02020404030301010803" pitchFamily="18" charset="0"/>
              </a:rPr>
              <a:t>модификатори</a:t>
            </a:r>
            <a:r>
              <a:rPr lang="ru-RU" altLang="en-US" sz="1900" dirty="0">
                <a:latin typeface="Garamond" panose="02020404030301010803" pitchFamily="18" charset="0"/>
              </a:rPr>
              <a:t>, </a:t>
            </a:r>
            <a:endParaRPr lang="en-US" altLang="en-US" sz="1900" dirty="0" smtClean="0">
              <a:latin typeface="Garamond" panose="02020404030301010803" pitchFamily="18" charset="0"/>
            </a:endParaRPr>
          </a:p>
          <a:p>
            <a:pPr marL="1200150" lvl="1" indent="-457200">
              <a:spcBef>
                <a:spcPct val="50000"/>
              </a:spcBef>
              <a:buClrTx/>
              <a:buFont typeface="+mj-lt"/>
              <a:buAutoNum type="arabicPeriod"/>
            </a:pPr>
            <a:r>
              <a:rPr lang="ru-RU" altLang="en-US" sz="1900" dirty="0" err="1" smtClean="0">
                <a:latin typeface="Garamond" panose="02020404030301010803" pitchFamily="18" charset="0"/>
              </a:rPr>
              <a:t>модификатори</a:t>
            </a:r>
            <a:r>
              <a:rPr lang="ru-RU" altLang="en-US" sz="1900" dirty="0" smtClean="0">
                <a:latin typeface="Garamond" panose="02020404030301010803" pitchFamily="18" charset="0"/>
              </a:rPr>
              <a:t> </a:t>
            </a:r>
            <a:r>
              <a:rPr lang="ru-RU" altLang="en-US" sz="1900" dirty="0">
                <a:latin typeface="Garamond" panose="02020404030301010803" pitchFamily="18" charset="0"/>
              </a:rPr>
              <a:t>- </a:t>
            </a:r>
            <a:r>
              <a:rPr lang="sr-Cyrl-RS" altLang="en-US" sz="1900" dirty="0">
                <a:latin typeface="Garamond" panose="02020404030301010803" pitchFamily="18" charset="0"/>
              </a:rPr>
              <a:t>анотације </a:t>
            </a:r>
            <a:r>
              <a:rPr lang="ru-RU" altLang="en-US" sz="1900" dirty="0" err="1">
                <a:latin typeface="Garamond" panose="02020404030301010803" pitchFamily="18" charset="0"/>
              </a:rPr>
              <a:t>итд</a:t>
            </a:r>
            <a:r>
              <a:rPr lang="ru-RU" altLang="en-US" sz="1900" dirty="0">
                <a:latin typeface="Garamond" panose="02020404030301010803" pitchFamily="18" charset="0"/>
              </a:rPr>
              <a:t>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447800" y="427038"/>
            <a:ext cx="7696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r-Cyrl-RS" kern="0" dirty="0" smtClean="0">
                <a:solidFill>
                  <a:srgbClr val="3366FF"/>
                </a:solidFill>
              </a:rPr>
              <a:t>Модификатори</a:t>
            </a:r>
            <a:endParaRPr lang="sr-Latn-CS" kern="0" dirty="0" smtClean="0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381000" y="1447800"/>
            <a:ext cx="8305800" cy="4967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ru-RU" dirty="0" err="1" smtClean="0">
                <a:latin typeface="Garamond" pitchFamily="18" charset="0"/>
              </a:rPr>
              <a:t>Постоје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>
                <a:latin typeface="Garamond" pitchFamily="18" charset="0"/>
              </a:rPr>
              <a:t>4 нивоа видљивости, тзв. “4P-заштита”. </a:t>
            </a:r>
          </a:p>
          <a:p>
            <a:pPr>
              <a:spcBef>
                <a:spcPts val="0"/>
              </a:spcBef>
              <a:defRPr/>
            </a:pPr>
            <a:r>
              <a:rPr lang="ru-RU" b="1" dirty="0">
                <a:solidFill>
                  <a:srgbClr val="D60093"/>
                </a:solidFill>
                <a:latin typeface="Garamond" pitchFamily="18" charset="0"/>
              </a:rPr>
              <a:t> </a:t>
            </a:r>
            <a:r>
              <a:rPr lang="en-US" b="1" dirty="0" smtClean="0">
                <a:solidFill>
                  <a:srgbClr val="D60093"/>
                </a:solidFill>
                <a:latin typeface="Garamond" pitchFamily="18" charset="0"/>
              </a:rPr>
              <a:t>	(</a:t>
            </a:r>
            <a:r>
              <a:rPr lang="en-US" b="1" dirty="0">
                <a:solidFill>
                  <a:srgbClr val="D60093"/>
                </a:solidFill>
                <a:latin typeface="Garamond" pitchFamily="18" charset="0"/>
              </a:rPr>
              <a:t>public, package, protected</a:t>
            </a:r>
            <a:r>
              <a:rPr lang="sr-Cyrl-RS" b="1" dirty="0">
                <a:solidFill>
                  <a:srgbClr val="D60093"/>
                </a:solidFill>
                <a:latin typeface="Garamond" pitchFamily="18" charset="0"/>
              </a:rPr>
              <a:t>,</a:t>
            </a:r>
            <a:r>
              <a:rPr lang="en-US" b="1" dirty="0">
                <a:solidFill>
                  <a:srgbClr val="D60093"/>
                </a:solidFill>
                <a:latin typeface="Garamond" pitchFamily="18" charset="0"/>
              </a:rPr>
              <a:t> private)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sr-Cyrl-RS" dirty="0">
                <a:latin typeface="Garamond" pitchFamily="18" charset="0"/>
              </a:rPr>
              <a:t>Описати повезаност модификатора са концептом учауривања?</a:t>
            </a:r>
          </a:p>
          <a:p>
            <a:pPr marL="285750" indent="-285750">
              <a:lnSpc>
                <a:spcPct val="70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1800" b="1" dirty="0" smtClean="0">
                <a:solidFill>
                  <a:srgbClr val="FF0000"/>
                </a:solidFill>
                <a:latin typeface="+mn-lt"/>
              </a:rPr>
              <a:t>public</a:t>
            </a:r>
            <a:r>
              <a:rPr lang="en-US" sz="1800" dirty="0" smtClean="0">
                <a:solidFill>
                  <a:schemeClr val="accent1"/>
                </a:solidFill>
                <a:latin typeface="Garamond" pitchFamily="18" charset="0"/>
              </a:rPr>
              <a:t> </a:t>
            </a:r>
            <a:r>
              <a:rPr lang="ru-RU" dirty="0">
                <a:latin typeface="Garamond" pitchFamily="18" charset="0"/>
              </a:rPr>
              <a:t>- омогућава видљивост променљиве (или метода у свим класама (чак из различитих пакета</a:t>
            </a:r>
            <a:r>
              <a:rPr lang="ru-RU" dirty="0" smtClean="0">
                <a:latin typeface="Garamond" pitchFamily="18" charset="0"/>
              </a:rPr>
              <a:t>).</a:t>
            </a:r>
            <a:endParaRPr lang="en-US" dirty="0" smtClean="0">
              <a:latin typeface="Garamond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endParaRPr lang="en-US" dirty="0" smtClean="0">
              <a:latin typeface="Garamond" pitchFamily="18" charset="0"/>
            </a:endParaRPr>
          </a:p>
          <a:p>
            <a:r>
              <a:rPr lang="en-U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public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class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SvimaDostupna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sz="15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sz="15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public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javnaPromenljiva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sz="15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sz="15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public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String niskaJavna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endParaRPr lang="en-U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sz="15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sz="15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public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float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javniMetod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()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……… </a:t>
            </a:r>
            <a:endParaRPr lang="en-U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en-US" sz="15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endParaRPr lang="sr-Latn-RS" sz="15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endParaRPr lang="ru-RU" dirty="0">
              <a:latin typeface="Garamond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447800" y="427038"/>
            <a:ext cx="7696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r-Cyrl-RS" kern="0" dirty="0" smtClean="0">
                <a:solidFill>
                  <a:srgbClr val="3366FF"/>
                </a:solidFill>
              </a:rPr>
              <a:t>Модификатори за контролу видљивости, тј. приступа</a:t>
            </a:r>
            <a:endParaRPr lang="sr-Latn-CS" kern="0" dirty="0" smtClean="0">
              <a:solidFill>
                <a:srgbClr val="3366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5400" y="3962400"/>
            <a:ext cx="4267200" cy="1981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0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0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0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0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50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50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50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533400" y="1524000"/>
            <a:ext cx="82296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1800" b="1" dirty="0" smtClean="0">
                <a:solidFill>
                  <a:srgbClr val="FF0000"/>
                </a:solidFill>
                <a:latin typeface="+mn-lt"/>
              </a:rPr>
              <a:t>package</a:t>
            </a:r>
            <a:r>
              <a:rPr lang="en-US" sz="1800" dirty="0" smtClean="0">
                <a:latin typeface="Garamond" pitchFamily="18" charset="0"/>
              </a:rPr>
              <a:t> </a:t>
            </a:r>
            <a:r>
              <a:rPr lang="ru-RU" dirty="0">
                <a:latin typeface="Garamond" pitchFamily="18" charset="0"/>
              </a:rPr>
              <a:t>- служи за сужавање видљивости променљивих и </a:t>
            </a:r>
            <a:r>
              <a:rPr lang="ru-RU" dirty="0" smtClean="0">
                <a:latin typeface="Garamond" pitchFamily="18" charset="0"/>
              </a:rPr>
              <a:t>метода</a:t>
            </a:r>
            <a:r>
              <a:rPr lang="en-US" dirty="0">
                <a:latin typeface="Garamond" pitchFamily="18" charset="0"/>
              </a:rPr>
              <a:t> </a:t>
            </a:r>
            <a:r>
              <a:rPr lang="sr-Cyrl-RS" dirty="0" smtClean="0">
                <a:latin typeface="Garamond" pitchFamily="18" charset="0"/>
              </a:rPr>
              <a:t>на </a:t>
            </a:r>
            <a:r>
              <a:rPr lang="sr-Cyrl-RS" u="sng" dirty="0" smtClean="0">
                <a:latin typeface="Garamond" pitchFamily="18" charset="0"/>
              </a:rPr>
              <a:t>ниво пакета</a:t>
            </a:r>
            <a:r>
              <a:rPr lang="ru-RU" dirty="0" smtClean="0">
                <a:latin typeface="Garamond" pitchFamily="18" charset="0"/>
              </a:rPr>
              <a:t>. </a:t>
            </a:r>
          </a:p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ru-RU" dirty="0" err="1" smtClean="0">
                <a:latin typeface="Garamond" pitchFamily="18" charset="0"/>
              </a:rPr>
              <a:t>Карактерише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>
                <a:latin typeface="Garamond" pitchFamily="18" charset="0"/>
              </a:rPr>
              <a:t>га непотребност навођења модификатора. То је подразумевани ниво </a:t>
            </a:r>
            <a:r>
              <a:rPr lang="ru-RU" dirty="0" err="1">
                <a:latin typeface="Garamond" pitchFamily="18" charset="0"/>
              </a:rPr>
              <a:t>заштите</a:t>
            </a:r>
            <a:r>
              <a:rPr lang="ru-RU" dirty="0" smtClean="0">
                <a:latin typeface="Garamond" pitchFamily="18" charset="0"/>
              </a:rPr>
              <a:t>.</a:t>
            </a:r>
          </a:p>
          <a:p>
            <a:pPr>
              <a:spcBef>
                <a:spcPct val="50000"/>
              </a:spcBef>
              <a:defRPr/>
            </a:pPr>
            <a:endParaRPr lang="ru-RU" dirty="0" smtClean="0">
              <a:latin typeface="Garamond" pitchFamily="18" charset="0"/>
            </a:endParaRPr>
          </a:p>
          <a:p>
            <a:r>
              <a:rPr lang="sr-Cyrl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public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class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PodrazumevanaZastita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PaketnaCela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FF8000"/>
                </a:solidFill>
                <a:effectLst/>
                <a:latin typeface="Courier New" panose="02070309020205020404" pitchFamily="49" charset="0"/>
              </a:rPr>
              <a:t>3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String 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paketnaNiska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“Pera”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endParaRPr lang="sr-Cyrl-RS" sz="1500" dirty="0" smtClean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float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metodPaketa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()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……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endParaRPr lang="sr-Latn-RS" sz="15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50000"/>
              </a:spcBef>
              <a:defRPr/>
            </a:pPr>
            <a:endParaRPr lang="ru-RU" b="1" dirty="0">
              <a:latin typeface="Garamond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447800" y="427038"/>
            <a:ext cx="7696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r-Cyrl-RS" kern="0" dirty="0" smtClean="0">
                <a:solidFill>
                  <a:srgbClr val="3366FF"/>
                </a:solidFill>
              </a:rPr>
              <a:t>Модификатори за контролу видљивости, тј. приступа (2)</a:t>
            </a:r>
            <a:endParaRPr lang="sr-Latn-CS" kern="0" dirty="0" smtClean="0">
              <a:solidFill>
                <a:srgbClr val="3366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47800" y="3733800"/>
            <a:ext cx="4267200" cy="1905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6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6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60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60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60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0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0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33400" y="1371600"/>
            <a:ext cx="8458200" cy="490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protected</a:t>
            </a:r>
            <a:r>
              <a:rPr lang="en-US" sz="1800" dirty="0" smtClean="0">
                <a:latin typeface="Garamond" pitchFamily="18" charset="0"/>
              </a:rPr>
              <a:t> </a:t>
            </a:r>
            <a:r>
              <a:rPr lang="en-US" dirty="0" smtClean="0">
                <a:latin typeface="Garamond" pitchFamily="18" charset="0"/>
              </a:rPr>
              <a:t>- </a:t>
            </a:r>
            <a:r>
              <a:rPr lang="ru-RU" dirty="0" err="1" smtClean="0">
                <a:latin typeface="Garamond" pitchFamily="18" charset="0"/>
              </a:rPr>
              <a:t>ниво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видљивости</a:t>
            </a:r>
            <a:r>
              <a:rPr lang="ru-RU" dirty="0" smtClean="0">
                <a:latin typeface="Garamond" pitchFamily="18" charset="0"/>
              </a:rPr>
              <a:t> по </a:t>
            </a:r>
            <a:r>
              <a:rPr lang="ru-RU" dirty="0" err="1" smtClean="0">
                <a:latin typeface="Garamond" pitchFamily="18" charset="0"/>
              </a:rPr>
              <a:t>линији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наслеђивања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односно</a:t>
            </a:r>
            <a:r>
              <a:rPr lang="ru-RU" dirty="0" smtClean="0">
                <a:latin typeface="Garamond" pitchFamily="18" charset="0"/>
              </a:rPr>
              <a:t> на </a:t>
            </a:r>
            <a:r>
              <a:rPr lang="ru-RU" dirty="0" err="1" smtClean="0">
                <a:latin typeface="Garamond" pitchFamily="18" charset="0"/>
              </a:rPr>
              <a:t>нивоу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класе</a:t>
            </a:r>
            <a:r>
              <a:rPr lang="ru-RU" dirty="0" smtClean="0">
                <a:latin typeface="Garamond" pitchFamily="18" charset="0"/>
              </a:rPr>
              <a:t> и </a:t>
            </a:r>
            <a:r>
              <a:rPr lang="ru-RU" dirty="0" err="1" smtClean="0">
                <a:latin typeface="Garamond" pitchFamily="18" charset="0"/>
              </a:rPr>
              <a:t>њених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поткласа</a:t>
            </a:r>
            <a:r>
              <a:rPr lang="ru-RU" dirty="0" smtClean="0">
                <a:latin typeface="Garamond" pitchFamily="18" charset="0"/>
              </a:rPr>
              <a:t> (</a:t>
            </a:r>
            <a:r>
              <a:rPr lang="ru-RU" dirty="0" err="1" smtClean="0">
                <a:latin typeface="Garamond" pitchFamily="18" charset="0"/>
              </a:rPr>
              <a:t>директних</a:t>
            </a:r>
            <a:r>
              <a:rPr lang="ru-RU" dirty="0" smtClean="0">
                <a:latin typeface="Garamond" pitchFamily="18" charset="0"/>
              </a:rPr>
              <a:t> и </a:t>
            </a:r>
            <a:r>
              <a:rPr lang="ru-RU" dirty="0" err="1" smtClean="0">
                <a:latin typeface="Garamond" pitchFamily="18" charset="0"/>
              </a:rPr>
              <a:t>индиректних</a:t>
            </a:r>
            <a:r>
              <a:rPr lang="ru-RU" dirty="0" smtClean="0">
                <a:latin typeface="Garamond" pitchFamily="18" charset="0"/>
              </a:rPr>
              <a:t>).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dirty="0" err="1" smtClean="0">
                <a:latin typeface="Garamond" pitchFamily="18" charset="0"/>
              </a:rPr>
              <a:t>Саопштава</a:t>
            </a:r>
            <a:r>
              <a:rPr lang="ru-RU" dirty="0" smtClean="0">
                <a:latin typeface="Garamond" pitchFamily="18" charset="0"/>
              </a:rPr>
              <a:t> да је дозвољено коришћење метода и </a:t>
            </a:r>
            <a:r>
              <a:rPr lang="ru-RU" dirty="0" err="1" smtClean="0">
                <a:latin typeface="Garamond" pitchFamily="18" charset="0"/>
              </a:rPr>
              <a:t>променљивих</a:t>
            </a:r>
            <a:r>
              <a:rPr lang="ru-RU" dirty="0" smtClean="0">
                <a:latin typeface="Garamond" pitchFamily="18" charset="0"/>
              </a:rPr>
              <a:t> само:</a:t>
            </a:r>
          </a:p>
          <a:p>
            <a:pPr marL="1200150" lvl="1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dirty="0" smtClean="0">
                <a:latin typeface="Garamond" pitchFamily="18" charset="0"/>
              </a:rPr>
              <a:t> од стране класа </a:t>
            </a:r>
            <a:r>
              <a:rPr lang="ru-RU" dirty="0" err="1" smtClean="0">
                <a:latin typeface="Garamond" pitchFamily="18" charset="0"/>
              </a:rPr>
              <a:t>истог</a:t>
            </a:r>
            <a:r>
              <a:rPr lang="ru-RU" dirty="0" smtClean="0">
                <a:latin typeface="Garamond" pitchFamily="18" charset="0"/>
              </a:rPr>
              <a:t> пакета,</a:t>
            </a:r>
          </a:p>
          <a:p>
            <a:pPr marL="1200150" lvl="1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dirty="0" smtClean="0">
                <a:latin typeface="Garamond" pitchFamily="18" charset="0"/>
              </a:rPr>
              <a:t> или од поткласа изван пакета </a:t>
            </a:r>
            <a:br>
              <a:rPr lang="ru-RU" dirty="0" smtClean="0">
                <a:latin typeface="Garamond" pitchFamily="18" charset="0"/>
              </a:rPr>
            </a:br>
            <a:r>
              <a:rPr lang="ru-RU" dirty="0" smtClean="0">
                <a:latin typeface="Garamond" pitchFamily="18" charset="0"/>
              </a:rPr>
              <a:t>(ако класа у пакету има поткласе изван пакета).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dirty="0" smtClean="0">
                <a:latin typeface="Garamond" pitchFamily="18" charset="0"/>
              </a:rPr>
              <a:t>У пракси се </a:t>
            </a:r>
            <a:r>
              <a:rPr lang="ru-RU" u="sng" dirty="0" smtClean="0">
                <a:latin typeface="Garamond" pitchFamily="18" charset="0"/>
              </a:rPr>
              <a:t>заштићена поља</a:t>
            </a:r>
            <a:r>
              <a:rPr lang="ru-RU" dirty="0" smtClean="0">
                <a:latin typeface="Garamond" pitchFamily="18" charset="0"/>
              </a:rPr>
              <a:t> требају </a:t>
            </a:r>
            <a:r>
              <a:rPr lang="ru-RU" dirty="0" err="1" smtClean="0">
                <a:latin typeface="Garamond" pitchFamily="18" charset="0"/>
              </a:rPr>
              <a:t>пажљиво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 err="1" smtClean="0">
                <a:latin typeface="Garamond" pitchFamily="18" charset="0"/>
              </a:rPr>
              <a:t>користити</a:t>
            </a:r>
            <a:r>
              <a:rPr lang="ru-RU" dirty="0" smtClean="0">
                <a:latin typeface="Garamond" pitchFamily="18" charset="0"/>
              </a:rPr>
              <a:t>, </a:t>
            </a:r>
            <a:r>
              <a:rPr lang="ru-RU" dirty="0" err="1" smtClean="0">
                <a:latin typeface="Garamond" pitchFamily="18" charset="0"/>
              </a:rPr>
              <a:t>јер</a:t>
            </a:r>
            <a:r>
              <a:rPr lang="ru-RU" dirty="0" smtClean="0">
                <a:latin typeface="Garamond" pitchFamily="18" charset="0"/>
              </a:rPr>
              <a:t> би свака измена довела до проблема у наслеђеним класама.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u="sng" dirty="0" smtClean="0">
                <a:latin typeface="Garamond" pitchFamily="18" charset="0"/>
              </a:rPr>
              <a:t>Заштићени методи </a:t>
            </a:r>
            <a:r>
              <a:rPr lang="ru-RU" dirty="0" smtClean="0">
                <a:latin typeface="Garamond" pitchFamily="18" charset="0"/>
              </a:rPr>
              <a:t>имају више смисла. То индицира да се подкласама може веровати да ће успешно користити метод, а да друге класе то не могу.       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447800" y="427038"/>
            <a:ext cx="7696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r-Cyrl-RS" kern="0" dirty="0" smtClean="0">
                <a:solidFill>
                  <a:srgbClr val="3366FF"/>
                </a:solidFill>
              </a:rPr>
              <a:t>Модификатори за контролу видљивости, тј. приступа (3)</a:t>
            </a:r>
            <a:endParaRPr lang="sr-Latn-CS" kern="0" dirty="0" smtClean="0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609600" y="1524000"/>
            <a:ext cx="80772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srgbClr val="FF0000"/>
                </a:solidFill>
                <a:latin typeface="+mn-lt"/>
              </a:rPr>
              <a:t>private</a:t>
            </a:r>
            <a:r>
              <a:rPr lang="en-US" sz="1800" dirty="0" smtClean="0">
                <a:latin typeface="Garamond" pitchFamily="18" charset="0"/>
              </a:rPr>
              <a:t> </a:t>
            </a:r>
            <a:r>
              <a:rPr lang="ru-RU" dirty="0">
                <a:latin typeface="Garamond" pitchFamily="18" charset="0"/>
              </a:rPr>
              <a:t>- највиши ниво заштите. </a:t>
            </a:r>
            <a:endParaRPr lang="ru-RU" dirty="0" smtClean="0">
              <a:latin typeface="Garamond" pitchFamily="18" charset="0"/>
            </a:endParaRPr>
          </a:p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ru-RU" dirty="0" err="1" smtClean="0">
                <a:latin typeface="Garamond" pitchFamily="18" charset="0"/>
              </a:rPr>
              <a:t>Методи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ru-RU" dirty="0">
                <a:latin typeface="Garamond" pitchFamily="18" charset="0"/>
              </a:rPr>
              <a:t>и променљиве са овим модификатором </a:t>
            </a:r>
            <a:r>
              <a:rPr lang="ru-RU" dirty="0" smtClean="0">
                <a:latin typeface="Garamond" pitchFamily="18" charset="0"/>
              </a:rPr>
              <a:t>само из </a:t>
            </a:r>
            <a:r>
              <a:rPr lang="ru-RU" dirty="0" err="1" smtClean="0">
                <a:latin typeface="Garamond" pitchFamily="18" charset="0"/>
              </a:rPr>
              <a:t>класе</a:t>
            </a:r>
            <a:r>
              <a:rPr lang="ru-RU" dirty="0" smtClean="0">
                <a:latin typeface="Garamond" pitchFamily="18" charset="0"/>
              </a:rPr>
              <a:t> у </a:t>
            </a:r>
            <a:r>
              <a:rPr lang="ru-RU" dirty="0" err="1" smtClean="0">
                <a:latin typeface="Garamond" pitchFamily="18" charset="0"/>
              </a:rPr>
              <a:t>којој</a:t>
            </a:r>
            <a:r>
              <a:rPr lang="ru-RU" dirty="0" smtClean="0">
                <a:latin typeface="Garamond" pitchFamily="18" charset="0"/>
              </a:rPr>
              <a:t> су </a:t>
            </a:r>
            <a:r>
              <a:rPr lang="ru-RU" dirty="0" err="1" smtClean="0">
                <a:latin typeface="Garamond" pitchFamily="18" charset="0"/>
              </a:rPr>
              <a:t>дефинисани</a:t>
            </a:r>
            <a:r>
              <a:rPr lang="ru-RU" dirty="0" smtClean="0">
                <a:latin typeface="Garamond" pitchFamily="18" charset="0"/>
              </a:rPr>
              <a:t>. </a:t>
            </a:r>
            <a:endParaRPr lang="ru-RU" dirty="0">
              <a:latin typeface="Garamond" pitchFamily="18" charset="0"/>
            </a:endParaRPr>
          </a:p>
          <a:p>
            <a:r>
              <a:rPr lang="ru-RU" dirty="0">
                <a:latin typeface="Garamond" pitchFamily="18" charset="0"/>
              </a:rPr>
              <a:t> </a:t>
            </a:r>
            <a:r>
              <a:rPr lang="en-US" b="1" dirty="0" smtClean="0">
                <a:latin typeface="Garamond" pitchFamily="18" charset="0"/>
              </a:rPr>
              <a:t> </a:t>
            </a:r>
            <a:endParaRPr lang="sr-Cyrl-RS" b="1" dirty="0" smtClean="0">
              <a:latin typeface="Garamond" pitchFamily="18" charset="0"/>
            </a:endParaRPr>
          </a:p>
          <a:p>
            <a:r>
              <a:rPr lang="sr-Cyrl-RS" b="1" dirty="0">
                <a:solidFill>
                  <a:srgbClr val="8000FF"/>
                </a:solidFill>
                <a:effectLst/>
                <a:latin typeface="Garamond" pitchFamily="18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public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class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KlasaSaPrivatnim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private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privatnaCela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private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float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privatniMetod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()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…………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endParaRPr lang="sr-Latn-RS" sz="15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50000"/>
              </a:spcBef>
              <a:defRPr/>
            </a:pPr>
            <a:endParaRPr lang="sr-Latn-ME" b="1" dirty="0">
              <a:latin typeface="Garamond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447800" y="427038"/>
            <a:ext cx="7696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r-Cyrl-RS" kern="0" dirty="0" smtClean="0">
                <a:solidFill>
                  <a:srgbClr val="3366FF"/>
                </a:solidFill>
              </a:rPr>
              <a:t>Модификатори за контролу видљивости, тј. приступа (4)</a:t>
            </a:r>
            <a:endParaRPr lang="sr-Latn-CS" kern="0" dirty="0" smtClean="0">
              <a:solidFill>
                <a:srgbClr val="3366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47800" y="3276600"/>
            <a:ext cx="46482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7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7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7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7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7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71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685800" y="1524000"/>
            <a:ext cx="7772400" cy="4459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ru-RU" dirty="0">
                <a:latin typeface="Garamond" pitchFamily="18" charset="0"/>
              </a:rPr>
              <a:t>Зашто треба користити приватне променљиве и методе? </a:t>
            </a:r>
          </a:p>
          <a:p>
            <a:endParaRPr lang="sr-Cyrl-RS" sz="1800" dirty="0" smtClean="0">
              <a:solidFill>
                <a:srgbClr val="8000FF"/>
              </a:solidFill>
              <a:effectLst/>
              <a:latin typeface="Courier New" panose="02070309020205020404" pitchFamily="49" charset="0"/>
            </a:endParaRPr>
          </a:p>
          <a:p>
            <a:r>
              <a:rPr lang="sr-Cyrl-RS" sz="1800" dirty="0">
                <a:solidFill>
                  <a:srgbClr val="8000FF"/>
                </a:solidFill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class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Krug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x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y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r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………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..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Krug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x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y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r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……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.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sr-Cyrl-RS" sz="1500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void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crtaKrug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()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…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..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endParaRPr lang="sr-Cyrl-RS" sz="1500" dirty="0" smtClean="0">
              <a:latin typeface="+mn-lt"/>
            </a:endParaRPr>
          </a:p>
          <a:p>
            <a:pPr marL="342900" indent="-342900">
              <a:lnSpc>
                <a:spcPct val="65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sr-Cyrl-RS" dirty="0" smtClean="0">
                <a:latin typeface="Garamond" pitchFamily="18" charset="0"/>
              </a:rPr>
              <a:t>У </a:t>
            </a:r>
            <a:r>
              <a:rPr lang="sr-Cyrl-RS" dirty="0">
                <a:latin typeface="Garamond" pitchFamily="18" charset="0"/>
              </a:rPr>
              <a:t>овом примеру се може се променити вредност поља за примерке класе </a:t>
            </a:r>
            <a:r>
              <a:rPr lang="en-US" sz="1800" dirty="0">
                <a:latin typeface="+mn-lt"/>
              </a:rPr>
              <a:t>Krug</a:t>
            </a:r>
            <a:r>
              <a:rPr lang="en-US" sz="1800" dirty="0">
                <a:latin typeface="Garamond" pitchFamily="18" charset="0"/>
              </a:rPr>
              <a:t> </a:t>
            </a:r>
            <a:r>
              <a:rPr lang="sr-Cyrl-RS" dirty="0">
                <a:latin typeface="Garamond" pitchFamily="18" charset="0"/>
              </a:rPr>
              <a:t>из ма које класе која се налази у истом пакету у коме се налази и класа </a:t>
            </a:r>
            <a:r>
              <a:rPr lang="en-US" sz="1800" dirty="0">
                <a:latin typeface="+mn-lt"/>
              </a:rPr>
              <a:t>Krug</a:t>
            </a:r>
            <a:r>
              <a:rPr lang="sr-Cyrl-RS" dirty="0">
                <a:latin typeface="Garamond" pitchFamily="18" charset="0"/>
              </a:rPr>
              <a:t>.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447800" y="427038"/>
            <a:ext cx="7696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r-Cyrl-RS" kern="0" dirty="0" smtClean="0">
                <a:solidFill>
                  <a:srgbClr val="3366FF"/>
                </a:solidFill>
              </a:rPr>
              <a:t>Модификатори за контролу видљивости, тј. приступа (5)</a:t>
            </a:r>
            <a:endParaRPr lang="sr-Latn-CS" kern="0" dirty="0" smtClean="0">
              <a:solidFill>
                <a:srgbClr val="3366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0" y="2209800"/>
            <a:ext cx="4267200" cy="2819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13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533400" y="1524000"/>
            <a:ext cx="7924800" cy="512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endParaRPr lang="ru-RU" dirty="0" smtClean="0">
              <a:latin typeface="Garamond" pitchFamily="18" charset="0"/>
            </a:endParaRPr>
          </a:p>
          <a:p>
            <a:pPr marL="342900" lvl="0" indent="-342900">
              <a:lnSpc>
                <a:spcPct val="65000"/>
              </a:lnSpc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ru-RU" dirty="0" err="1">
                <a:solidFill>
                  <a:srgbClr val="000000"/>
                </a:solidFill>
                <a:latin typeface="Garamond" pitchFamily="18" charset="0"/>
              </a:rPr>
              <a:t>Овде</a:t>
            </a:r>
            <a:r>
              <a:rPr lang="ru-RU" dirty="0">
                <a:solidFill>
                  <a:srgbClr val="000000"/>
                </a:solidFill>
                <a:latin typeface="Garamond" pitchFamily="18" charset="0"/>
              </a:rPr>
              <a:t> се </a:t>
            </a:r>
            <a:r>
              <a:rPr lang="ru-RU" dirty="0" err="1">
                <a:solidFill>
                  <a:srgbClr val="000000"/>
                </a:solidFill>
                <a:latin typeface="Garamond" pitchFamily="18" charset="0"/>
              </a:rPr>
              <a:t>користе</a:t>
            </a:r>
            <a:r>
              <a:rPr lang="ru-RU" dirty="0">
                <a:solidFill>
                  <a:srgbClr val="000000"/>
                </a:solidFill>
                <a:latin typeface="Garamond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Garamond" pitchFamily="18" charset="0"/>
              </a:rPr>
              <a:t>приватне</a:t>
            </a:r>
            <a:r>
              <a:rPr lang="ru-RU" dirty="0">
                <a:solidFill>
                  <a:srgbClr val="000000"/>
                </a:solidFill>
                <a:latin typeface="Garamond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Garamond" pitchFamily="18" charset="0"/>
              </a:rPr>
              <a:t>променљиве</a:t>
            </a:r>
            <a:r>
              <a:rPr lang="ru-RU" dirty="0">
                <a:solidFill>
                  <a:srgbClr val="000000"/>
                </a:solidFill>
                <a:latin typeface="Garamond" pitchFamily="18" charset="0"/>
              </a:rPr>
              <a:t> примерка, па </a:t>
            </a:r>
            <a:r>
              <a:rPr lang="ru-RU" dirty="0" err="1">
                <a:solidFill>
                  <a:srgbClr val="000000"/>
                </a:solidFill>
                <a:latin typeface="Garamond" pitchFamily="18" charset="0"/>
              </a:rPr>
              <a:t>је</a:t>
            </a:r>
            <a:r>
              <a:rPr lang="ru-RU" dirty="0">
                <a:solidFill>
                  <a:srgbClr val="000000"/>
                </a:solidFill>
                <a:latin typeface="Garamond" pitchFamily="18" charset="0"/>
              </a:rPr>
              <a:t> за рад </a:t>
            </a:r>
            <a:r>
              <a:rPr lang="ru-RU" dirty="0" err="1">
                <a:solidFill>
                  <a:srgbClr val="000000"/>
                </a:solidFill>
                <a:latin typeface="Garamond" pitchFamily="18" charset="0"/>
              </a:rPr>
              <a:t>са</a:t>
            </a:r>
            <a:r>
              <a:rPr lang="ru-RU" dirty="0">
                <a:solidFill>
                  <a:srgbClr val="000000"/>
                </a:solidFill>
                <a:latin typeface="Garamond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Garamond" pitchFamily="18" charset="0"/>
              </a:rPr>
              <a:t>њима</a:t>
            </a:r>
            <a:r>
              <a:rPr lang="ru-RU" dirty="0">
                <a:solidFill>
                  <a:srgbClr val="000000"/>
                </a:solidFill>
                <a:latin typeface="Garamond" pitchFamily="18" charset="0"/>
              </a:rPr>
              <a:t> потребно </a:t>
            </a:r>
            <a:r>
              <a:rPr lang="ru-RU" dirty="0" err="1">
                <a:solidFill>
                  <a:srgbClr val="000000"/>
                </a:solidFill>
                <a:latin typeface="Garamond" pitchFamily="18" charset="0"/>
              </a:rPr>
              <a:t>позвати</a:t>
            </a:r>
            <a:r>
              <a:rPr lang="ru-RU" dirty="0">
                <a:solidFill>
                  <a:srgbClr val="000000"/>
                </a:solidFill>
                <a:latin typeface="Garamond" pitchFamily="18" charset="0"/>
              </a:rPr>
              <a:t> </a:t>
            </a:r>
            <a:r>
              <a:rPr lang="ru-RU" u="sng" dirty="0">
                <a:solidFill>
                  <a:srgbClr val="000000"/>
                </a:solidFill>
                <a:latin typeface="Garamond" pitchFamily="18" charset="0"/>
              </a:rPr>
              <a:t>методе за </a:t>
            </a:r>
            <a:r>
              <a:rPr lang="ru-RU" u="sng" dirty="0" err="1">
                <a:solidFill>
                  <a:srgbClr val="000000"/>
                </a:solidFill>
                <a:latin typeface="Garamond" pitchFamily="18" charset="0"/>
              </a:rPr>
              <a:t>очитавање</a:t>
            </a:r>
            <a:r>
              <a:rPr lang="ru-RU" u="sng" dirty="0">
                <a:solidFill>
                  <a:srgbClr val="000000"/>
                </a:solidFill>
                <a:latin typeface="Garamond" pitchFamily="18" charset="0"/>
              </a:rPr>
              <a:t>/</a:t>
            </a:r>
            <a:r>
              <a:rPr lang="ru-RU" u="sng" dirty="0" err="1">
                <a:solidFill>
                  <a:srgbClr val="000000"/>
                </a:solidFill>
                <a:latin typeface="Garamond" pitchFamily="18" charset="0"/>
              </a:rPr>
              <a:t>постављање</a:t>
            </a:r>
            <a:r>
              <a:rPr lang="ru-RU" u="sng" dirty="0">
                <a:solidFill>
                  <a:srgbClr val="000000"/>
                </a:solidFill>
                <a:latin typeface="Garamond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Garamond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latin typeface="Garamond" pitchFamily="18" charset="0"/>
              </a:rPr>
              <a:t>енг</a:t>
            </a:r>
            <a:r>
              <a:rPr lang="ru-RU" dirty="0">
                <a:solidFill>
                  <a:srgbClr val="000000"/>
                </a:solidFill>
                <a:latin typeface="Garamond" pitchFamily="18" charset="0"/>
              </a:rPr>
              <a:t>. </a:t>
            </a:r>
            <a:r>
              <a:rPr lang="en-US" dirty="0">
                <a:solidFill>
                  <a:srgbClr val="000000"/>
                </a:solidFill>
                <a:latin typeface="Garamond" pitchFamily="18" charset="0"/>
              </a:rPr>
              <a:t>getter/setter</a:t>
            </a:r>
            <a:r>
              <a:rPr lang="ru-RU" dirty="0">
                <a:solidFill>
                  <a:srgbClr val="000000"/>
                </a:solidFill>
                <a:latin typeface="Garamond" pitchFamily="18" charset="0"/>
              </a:rPr>
              <a:t>). </a:t>
            </a:r>
            <a:endParaRPr lang="ru-RU" dirty="0" smtClean="0">
              <a:solidFill>
                <a:srgbClr val="000000"/>
              </a:solidFill>
              <a:latin typeface="Garamond" pitchFamily="18" charset="0"/>
            </a:endParaRPr>
          </a:p>
          <a:p>
            <a:pPr lvl="0">
              <a:lnSpc>
                <a:spcPct val="65000"/>
              </a:lnSpc>
              <a:spcBef>
                <a:spcPct val="50000"/>
              </a:spcBef>
              <a:defRPr/>
            </a:pPr>
            <a:endParaRPr lang="en-US" dirty="0">
              <a:solidFill>
                <a:srgbClr val="000000"/>
              </a:solidFill>
              <a:latin typeface="Garamond" pitchFamily="18" charset="0"/>
            </a:endParaRPr>
          </a:p>
          <a:p>
            <a:r>
              <a:rPr lang="sr-Cyrl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dirty="0" err="1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class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Krug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private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x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y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,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r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………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..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sr-Cyrl-RS" sz="1500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public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getR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()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</a:t>
            </a:r>
            <a:r>
              <a:rPr lang="sr-Latn-RS" sz="15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r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sr-Cyrl-RS" sz="1500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public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setR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sr-Latn-RS" sz="1500" dirty="0" smtClean="0">
                <a:solidFill>
                  <a:srgbClr val="8000FF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vred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)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{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r 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=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vred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crtakrug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();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sr-Cyrl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drugimetod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();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	</a:t>
            </a:r>
            <a:r>
              <a:rPr lang="sr-Latn-RS" sz="1500" b="1" dirty="0" smtClean="0">
                <a:solidFill>
                  <a:srgbClr val="0000FF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r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;</a:t>
            </a:r>
            <a:r>
              <a:rPr lang="sr-Latn-RS" sz="15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Cyrl-RS" sz="1500" b="1" dirty="0" smtClean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r>
              <a:rPr lang="sr-Latn-RS" sz="15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sr-Cyrl-RS" sz="15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sr-Cyrl-RS" sz="15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	</a:t>
            </a:r>
            <a:r>
              <a:rPr lang="sr-Latn-RS" sz="1500" b="1" dirty="0" smtClean="0">
                <a:solidFill>
                  <a:srgbClr val="000080"/>
                </a:solidFill>
                <a:effectLst/>
                <a:latin typeface="Courier New" panose="02070309020205020404" pitchFamily="49" charset="0"/>
              </a:rPr>
              <a:t>}</a:t>
            </a:r>
            <a:endParaRPr lang="ru-RU" dirty="0">
              <a:latin typeface="Garamond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447800" y="427038"/>
            <a:ext cx="7696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r-Cyrl-RS" kern="0" dirty="0" smtClean="0">
                <a:solidFill>
                  <a:srgbClr val="3366FF"/>
                </a:solidFill>
              </a:rPr>
              <a:t>Модификатори за контролу видљивости, тј. приступа (6)</a:t>
            </a:r>
            <a:endParaRPr lang="sr-Latn-CS" kern="0" dirty="0" smtClean="0">
              <a:solidFill>
                <a:srgbClr val="3366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47800" y="3048000"/>
            <a:ext cx="4114800" cy="3524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1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91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91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915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915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915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915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915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915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4_Watermark">
  <a:themeElements>
    <a:clrScheme name="2_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2_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2001</TotalTime>
  <Words>520</Words>
  <Application>Microsoft Office PowerPoint</Application>
  <PresentationFormat>On-screen Show (4:3)</PresentationFormat>
  <Paragraphs>133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Courier New</vt:lpstr>
      <vt:lpstr>Wingdings</vt:lpstr>
      <vt:lpstr>Garamond</vt:lpstr>
      <vt:lpstr>Times New Roman</vt:lpstr>
      <vt:lpstr>4_Watermark</vt:lpstr>
      <vt:lpstr>Објектно орјентисано програмирање</vt:lpstr>
      <vt:lpstr>Модификатори у програмском језику Јава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Захвалница</vt:lpstr>
    </vt:vector>
  </TitlesOfParts>
  <Company>Matf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>OOP</dc:subject>
  <dc:creator>Vladimir Filipovic;Dusan Tosic</dc:creator>
  <cp:lastModifiedBy>Vladimir Filipovic</cp:lastModifiedBy>
  <cp:revision>152</cp:revision>
  <dcterms:created xsi:type="dcterms:W3CDTF">2000-04-07T19:38:54Z</dcterms:created>
  <dcterms:modified xsi:type="dcterms:W3CDTF">2016-05-13T16:38:43Z</dcterms:modified>
</cp:coreProperties>
</file>