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6"/>
  </p:notesMasterIdLst>
  <p:sldIdLst>
    <p:sldId id="282" r:id="rId2"/>
    <p:sldId id="283" r:id="rId3"/>
    <p:sldId id="284" r:id="rId4"/>
    <p:sldId id="287" r:id="rId5"/>
    <p:sldId id="288" r:id="rId6"/>
    <p:sldId id="289" r:id="rId7"/>
    <p:sldId id="290" r:id="rId8"/>
    <p:sldId id="291" r:id="rId9"/>
    <p:sldId id="292" r:id="rId10"/>
    <p:sldId id="299" r:id="rId11"/>
    <p:sldId id="293" r:id="rId12"/>
    <p:sldId id="294" r:id="rId13"/>
    <p:sldId id="295" r:id="rId14"/>
    <p:sldId id="296" r:id="rId15"/>
    <p:sldId id="297" r:id="rId16"/>
    <p:sldId id="298" r:id="rId17"/>
    <p:sldId id="345" r:id="rId18"/>
    <p:sldId id="346" r:id="rId19"/>
    <p:sldId id="300" r:id="rId20"/>
    <p:sldId id="301" r:id="rId21"/>
    <p:sldId id="302" r:id="rId22"/>
    <p:sldId id="305" r:id="rId23"/>
    <p:sldId id="307" r:id="rId24"/>
    <p:sldId id="308" r:id="rId25"/>
    <p:sldId id="328" r:id="rId26"/>
    <p:sldId id="329" r:id="rId27"/>
    <p:sldId id="303" r:id="rId28"/>
    <p:sldId id="310" r:id="rId29"/>
    <p:sldId id="311" r:id="rId30"/>
    <p:sldId id="312" r:id="rId31"/>
    <p:sldId id="313" r:id="rId32"/>
    <p:sldId id="304" r:id="rId33"/>
    <p:sldId id="306" r:id="rId34"/>
    <p:sldId id="309" r:id="rId35"/>
    <p:sldId id="348" r:id="rId36"/>
    <p:sldId id="349" r:id="rId37"/>
    <p:sldId id="347" r:id="rId38"/>
    <p:sldId id="350" r:id="rId39"/>
    <p:sldId id="351" r:id="rId40"/>
    <p:sldId id="314" r:id="rId41"/>
    <p:sldId id="315" r:id="rId42"/>
    <p:sldId id="317" r:id="rId43"/>
    <p:sldId id="352" r:id="rId44"/>
    <p:sldId id="318" r:id="rId45"/>
    <p:sldId id="319" r:id="rId46"/>
    <p:sldId id="320" r:id="rId47"/>
    <p:sldId id="353" r:id="rId48"/>
    <p:sldId id="354" r:id="rId49"/>
    <p:sldId id="321" r:id="rId50"/>
    <p:sldId id="322" r:id="rId51"/>
    <p:sldId id="323" r:id="rId52"/>
    <p:sldId id="324" r:id="rId53"/>
    <p:sldId id="355" r:id="rId54"/>
    <p:sldId id="325" r:id="rId55"/>
    <p:sldId id="356" r:id="rId56"/>
    <p:sldId id="357" r:id="rId57"/>
    <p:sldId id="358" r:id="rId58"/>
    <p:sldId id="326" r:id="rId59"/>
    <p:sldId id="360" r:id="rId60"/>
    <p:sldId id="361" r:id="rId61"/>
    <p:sldId id="362" r:id="rId62"/>
    <p:sldId id="359" r:id="rId63"/>
    <p:sldId id="327" r:id="rId64"/>
    <p:sldId id="330" r:id="rId65"/>
    <p:sldId id="331" r:id="rId66"/>
    <p:sldId id="332" r:id="rId67"/>
    <p:sldId id="333" r:id="rId68"/>
    <p:sldId id="334" r:id="rId69"/>
    <p:sldId id="335" r:id="rId70"/>
    <p:sldId id="336" r:id="rId71"/>
    <p:sldId id="337" r:id="rId72"/>
    <p:sldId id="338" r:id="rId73"/>
    <p:sldId id="365" r:id="rId74"/>
    <p:sldId id="366" r:id="rId75"/>
    <p:sldId id="367" r:id="rId76"/>
    <p:sldId id="368" r:id="rId77"/>
    <p:sldId id="369" r:id="rId78"/>
    <p:sldId id="370" r:id="rId79"/>
    <p:sldId id="371" r:id="rId80"/>
    <p:sldId id="372" r:id="rId81"/>
    <p:sldId id="373" r:id="rId82"/>
    <p:sldId id="374" r:id="rId83"/>
    <p:sldId id="375" r:id="rId84"/>
    <p:sldId id="285" r:id="rId8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336600"/>
    <a:srgbClr val="CC0066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1" autoAdjust="0"/>
    <p:restoredTop sz="88055" autoAdjust="0"/>
  </p:normalViewPr>
  <p:slideViewPr>
    <p:cSldViewPr>
      <p:cViewPr varScale="1">
        <p:scale>
          <a:sx n="76" d="100"/>
          <a:sy n="76" d="100"/>
        </p:scale>
        <p:origin x="164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BF10485-3112-48C8-A6E1-5931554D0DF2}" type="datetimeFigureOut">
              <a:rPr lang="en-US"/>
              <a:pPr>
                <a:defRPr/>
              </a:pPr>
              <a:t>5/16/2018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9C710E4-E6F1-4713-87B3-C1FD64BE5678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4999259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830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98727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752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29785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854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34614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957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08374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059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36122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161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19947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4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26405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366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93781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673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28462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BA27EA8-D05F-4CBA-B016-AFE21BE0C151}" type="slidenum">
              <a:rPr lang="en-US" altLang="en-US">
                <a:latin typeface="Times" panose="02020603050405020304" pitchFamily="18" charset="0"/>
                <a:ea typeface="MS PGothic" panose="020B0600070205080204" pitchFamily="34" charset="-128"/>
              </a:rPr>
              <a:pPr eaLnBrk="1" hangingPunct="1">
                <a:spcBef>
                  <a:spcPct val="0"/>
                </a:spcBef>
              </a:pPr>
              <a:t>73</a:t>
            </a:fld>
            <a:endParaRPr lang="en-US" altLang="en-US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Any drawing will typically contain a number of shapes. Assuming that</a:t>
            </a:r>
          </a:p>
          <a:p>
            <a:r>
              <a:rPr lang="en-US" altLang="en-US"/>
              <a:t>They are represented in a list, it would be convenient to have a method</a:t>
            </a:r>
          </a:p>
          <a:p>
            <a:r>
              <a:rPr lang="en-US" altLang="en-US"/>
              <a:t>In canvas that draws them all.</a:t>
            </a:r>
          </a:p>
          <a:p>
            <a:r>
              <a:rPr lang="en-US" altLang="en-US"/>
              <a:t>However drawAll can only be called for list of Shape not list of circles.</a:t>
            </a:r>
          </a:p>
          <a:p>
            <a:r>
              <a:rPr lang="en-US" altLang="en-US"/>
              <a:t>We want the method to accept a list of any shape.</a:t>
            </a:r>
          </a:p>
        </p:txBody>
      </p:sp>
    </p:spTree>
    <p:extLst>
      <p:ext uri="{BB962C8B-B14F-4D97-AF65-F5344CB8AC3E}">
        <p14:creationId xmlns:p14="http://schemas.microsoft.com/office/powerpoint/2010/main" val="17197577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A23F68B-0B1F-450E-A78E-E652A0A60922}" type="slidenum">
              <a:rPr lang="en-US" altLang="en-US">
                <a:latin typeface="Times" panose="02020603050405020304" pitchFamily="18" charset="0"/>
                <a:ea typeface="MS PGothic" panose="020B0600070205080204" pitchFamily="34" charset="-128"/>
              </a:rPr>
              <a:pPr eaLnBrk="1" hangingPunct="1">
                <a:spcBef>
                  <a:spcPct val="0"/>
                </a:spcBef>
              </a:pPr>
              <a:t>74</a:t>
            </a:fld>
            <a:endParaRPr lang="en-US" altLang="en-US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Any drawing will typically contain a number of shapes. Assuming that</a:t>
            </a:r>
          </a:p>
          <a:p>
            <a:r>
              <a:rPr lang="en-US" altLang="en-US"/>
              <a:t>They are represented in a list, it would be convenient to have a method</a:t>
            </a:r>
          </a:p>
          <a:p>
            <a:r>
              <a:rPr lang="en-US" altLang="en-US"/>
              <a:t>In canvas that draws them all.</a:t>
            </a:r>
          </a:p>
          <a:p>
            <a:r>
              <a:rPr lang="en-US" altLang="en-US"/>
              <a:t>However drawAll can only be called for list of Shape not list of circles.</a:t>
            </a:r>
          </a:p>
          <a:p>
            <a:r>
              <a:rPr lang="en-US" altLang="en-US"/>
              <a:t>We want the method to accept a list of any shape.</a:t>
            </a:r>
          </a:p>
        </p:txBody>
      </p:sp>
    </p:spTree>
    <p:extLst>
      <p:ext uri="{BB962C8B-B14F-4D97-AF65-F5344CB8AC3E}">
        <p14:creationId xmlns:p14="http://schemas.microsoft.com/office/powerpoint/2010/main" val="3507140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933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06645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2FE98F6-9E0D-4555-A96E-E4090D4B6E57}" type="slidenum">
              <a:rPr lang="en-US" altLang="en-US">
                <a:latin typeface="Times" panose="02020603050405020304" pitchFamily="18" charset="0"/>
                <a:ea typeface="MS PGothic" panose="020B0600070205080204" pitchFamily="34" charset="-128"/>
              </a:rPr>
              <a:pPr eaLnBrk="1" hangingPunct="1">
                <a:spcBef>
                  <a:spcPct val="0"/>
                </a:spcBef>
              </a:pPr>
              <a:t>75</a:t>
            </a:fld>
            <a:endParaRPr lang="en-US" altLang="en-US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Any drawing will typically contain a number of shapes. Assuming that</a:t>
            </a:r>
          </a:p>
          <a:p>
            <a:r>
              <a:rPr lang="en-US" altLang="en-US"/>
              <a:t>They are represented in a list, it would be convenient to have a method</a:t>
            </a:r>
          </a:p>
          <a:p>
            <a:r>
              <a:rPr lang="en-US" altLang="en-US"/>
              <a:t>In canvas that draws them all.</a:t>
            </a:r>
          </a:p>
          <a:p>
            <a:r>
              <a:rPr lang="en-US" altLang="en-US"/>
              <a:t>However drawAll can only be called for list of Shape not list of circles.</a:t>
            </a:r>
          </a:p>
          <a:p>
            <a:r>
              <a:rPr lang="en-US" altLang="en-US"/>
              <a:t>We want the method to accept a list of any shape.</a:t>
            </a:r>
          </a:p>
        </p:txBody>
      </p:sp>
    </p:spTree>
    <p:extLst>
      <p:ext uri="{BB962C8B-B14F-4D97-AF65-F5344CB8AC3E}">
        <p14:creationId xmlns:p14="http://schemas.microsoft.com/office/powerpoint/2010/main" val="4674677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B83C0DB-F38A-4203-8818-D380683EDA05}" type="slidenum">
              <a:rPr lang="en-US" altLang="en-US">
                <a:latin typeface="Times" panose="02020603050405020304" pitchFamily="18" charset="0"/>
                <a:ea typeface="MS PGothic" panose="020B0600070205080204" pitchFamily="34" charset="-128"/>
              </a:rPr>
              <a:pPr eaLnBrk="1" hangingPunct="1">
                <a:spcBef>
                  <a:spcPct val="0"/>
                </a:spcBef>
              </a:pPr>
              <a:t>76</a:t>
            </a:fld>
            <a:endParaRPr lang="en-US" altLang="en-US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Any drawing will typically contain a number of shapes. Assuming that</a:t>
            </a:r>
          </a:p>
          <a:p>
            <a:r>
              <a:rPr lang="en-US" altLang="en-US"/>
              <a:t>They are represented in a list, it would be convenient to have a method</a:t>
            </a:r>
          </a:p>
          <a:p>
            <a:r>
              <a:rPr lang="en-US" altLang="en-US"/>
              <a:t>In canvas that draws them all.</a:t>
            </a:r>
          </a:p>
          <a:p>
            <a:r>
              <a:rPr lang="en-US" altLang="en-US"/>
              <a:t>However drawAll can only be called for list of Shape not list of circles.</a:t>
            </a:r>
          </a:p>
          <a:p>
            <a:r>
              <a:rPr lang="en-US" altLang="en-US"/>
              <a:t>We want the method to accept a list of any shape.</a:t>
            </a:r>
          </a:p>
        </p:txBody>
      </p:sp>
    </p:spTree>
    <p:extLst>
      <p:ext uri="{BB962C8B-B14F-4D97-AF65-F5344CB8AC3E}">
        <p14:creationId xmlns:p14="http://schemas.microsoft.com/office/powerpoint/2010/main" val="37378207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FC4EE75-DF83-412C-AD06-BBB67A2A7919}" type="slidenum">
              <a:rPr lang="en-US" altLang="en-US">
                <a:latin typeface="Times" panose="02020603050405020304" pitchFamily="18" charset="0"/>
                <a:ea typeface="MS PGothic" panose="020B0600070205080204" pitchFamily="34" charset="-128"/>
              </a:rPr>
              <a:pPr eaLnBrk="1" hangingPunct="1">
                <a:spcBef>
                  <a:spcPct val="0"/>
                </a:spcBef>
              </a:pPr>
              <a:t>77</a:t>
            </a:fld>
            <a:endParaRPr lang="en-US" altLang="en-US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Any drawing will typically contain a number of shapes. Assuming that</a:t>
            </a:r>
          </a:p>
          <a:p>
            <a:r>
              <a:rPr lang="en-US" altLang="en-US"/>
              <a:t>They are represented in a list, it would be convenient to have a method</a:t>
            </a:r>
          </a:p>
          <a:p>
            <a:r>
              <a:rPr lang="en-US" altLang="en-US"/>
              <a:t>In canvas that draws them all.</a:t>
            </a:r>
          </a:p>
          <a:p>
            <a:r>
              <a:rPr lang="en-US" altLang="en-US"/>
              <a:t>However drawAll can only be called for list of Shape not list of circles.</a:t>
            </a:r>
          </a:p>
          <a:p>
            <a:r>
              <a:rPr lang="en-US" altLang="en-US"/>
              <a:t>We want the method to accept a list of any shape.</a:t>
            </a:r>
          </a:p>
        </p:txBody>
      </p:sp>
    </p:spTree>
    <p:extLst>
      <p:ext uri="{BB962C8B-B14F-4D97-AF65-F5344CB8AC3E}">
        <p14:creationId xmlns:p14="http://schemas.microsoft.com/office/powerpoint/2010/main" val="9659727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19C8C7D-DEFB-4D3F-B62A-1BEF62A20C48}" type="slidenum">
              <a:rPr lang="en-US" altLang="en-US">
                <a:latin typeface="Times" panose="02020603050405020304" pitchFamily="18" charset="0"/>
                <a:ea typeface="MS PGothic" panose="020B0600070205080204" pitchFamily="34" charset="-128"/>
              </a:rPr>
              <a:pPr eaLnBrk="1" hangingPunct="1">
                <a:spcBef>
                  <a:spcPct val="0"/>
                </a:spcBef>
              </a:pPr>
              <a:t>78</a:t>
            </a:fld>
            <a:endParaRPr lang="en-US" altLang="en-US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Any drawing will typically contain a number of shapes. Assuming that</a:t>
            </a:r>
          </a:p>
          <a:p>
            <a:r>
              <a:rPr lang="en-US" altLang="en-US"/>
              <a:t>They are represented in a list, it would be convenient to have a method</a:t>
            </a:r>
          </a:p>
          <a:p>
            <a:r>
              <a:rPr lang="en-US" altLang="en-US"/>
              <a:t>In canvas that draws them all.</a:t>
            </a:r>
          </a:p>
          <a:p>
            <a:r>
              <a:rPr lang="en-US" altLang="en-US"/>
              <a:t>However drawAll can only be called for list of Shape not list of circles.</a:t>
            </a:r>
          </a:p>
          <a:p>
            <a:r>
              <a:rPr lang="en-US" altLang="en-US"/>
              <a:t>We want the method to accept a list of any shape.</a:t>
            </a:r>
          </a:p>
        </p:txBody>
      </p:sp>
    </p:spTree>
    <p:extLst>
      <p:ext uri="{BB962C8B-B14F-4D97-AF65-F5344CB8AC3E}">
        <p14:creationId xmlns:p14="http://schemas.microsoft.com/office/powerpoint/2010/main" val="23162325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0B2F662-1CA4-47D0-802C-763058D8DAF0}" type="slidenum">
              <a:rPr lang="en-US" altLang="en-US">
                <a:latin typeface="Times" panose="02020603050405020304" pitchFamily="18" charset="0"/>
                <a:ea typeface="MS PGothic" panose="020B0600070205080204" pitchFamily="34" charset="-128"/>
              </a:rPr>
              <a:pPr eaLnBrk="1" hangingPunct="1">
                <a:spcBef>
                  <a:spcPct val="0"/>
                </a:spcBef>
              </a:pPr>
              <a:t>79</a:t>
            </a:fld>
            <a:endParaRPr lang="en-US" altLang="en-US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Any drawing will typically contain a number of shapes. Assuming that</a:t>
            </a:r>
          </a:p>
          <a:p>
            <a:r>
              <a:rPr lang="en-US" altLang="en-US"/>
              <a:t>They are represented in a list, it would be convenient to have a method</a:t>
            </a:r>
          </a:p>
          <a:p>
            <a:r>
              <a:rPr lang="en-US" altLang="en-US"/>
              <a:t>In canvas that draws them all.</a:t>
            </a:r>
          </a:p>
          <a:p>
            <a:r>
              <a:rPr lang="en-US" altLang="en-US"/>
              <a:t>However drawAll can only be called for list of Shape not list of circles.</a:t>
            </a:r>
          </a:p>
          <a:p>
            <a:r>
              <a:rPr lang="en-US" altLang="en-US"/>
              <a:t>We want the method to accept a list of any shape.</a:t>
            </a:r>
          </a:p>
        </p:txBody>
      </p:sp>
    </p:spTree>
    <p:extLst>
      <p:ext uri="{BB962C8B-B14F-4D97-AF65-F5344CB8AC3E}">
        <p14:creationId xmlns:p14="http://schemas.microsoft.com/office/powerpoint/2010/main" val="42565156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CA65ED5-6F47-4F77-B093-F1D5E855AD28}" type="slidenum">
              <a:rPr lang="en-US" altLang="en-US">
                <a:latin typeface="Times" panose="02020603050405020304" pitchFamily="18" charset="0"/>
                <a:ea typeface="MS PGothic" panose="020B0600070205080204" pitchFamily="34" charset="-128"/>
              </a:rPr>
              <a:pPr eaLnBrk="1" hangingPunct="1">
                <a:spcBef>
                  <a:spcPct val="0"/>
                </a:spcBef>
              </a:pPr>
              <a:t>80</a:t>
            </a:fld>
            <a:endParaRPr lang="en-US" altLang="en-US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Any drawing will typically contain a number of shapes. Assuming that</a:t>
            </a:r>
          </a:p>
          <a:p>
            <a:r>
              <a:rPr lang="en-US" altLang="en-US"/>
              <a:t>They are represented in a list, it would be convenient to have a method</a:t>
            </a:r>
          </a:p>
          <a:p>
            <a:r>
              <a:rPr lang="en-US" altLang="en-US"/>
              <a:t>In canvas that draws them all.</a:t>
            </a:r>
          </a:p>
          <a:p>
            <a:r>
              <a:rPr lang="en-US" altLang="en-US"/>
              <a:t>However drawAll can only be called for list of Shape not list of circles.</a:t>
            </a:r>
          </a:p>
          <a:p>
            <a:r>
              <a:rPr lang="en-US" altLang="en-US"/>
              <a:t>We want the method to accept a list of any shape.</a:t>
            </a:r>
          </a:p>
        </p:txBody>
      </p:sp>
    </p:spTree>
    <p:extLst>
      <p:ext uri="{BB962C8B-B14F-4D97-AF65-F5344CB8AC3E}">
        <p14:creationId xmlns:p14="http://schemas.microsoft.com/office/powerpoint/2010/main" val="11261167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F552DE3-A8EB-4FAC-A99F-28AF4A0C9AF2}" type="slidenum">
              <a:rPr lang="en-US" altLang="en-US">
                <a:latin typeface="Times" panose="02020603050405020304" pitchFamily="18" charset="0"/>
                <a:ea typeface="MS PGothic" panose="020B0600070205080204" pitchFamily="34" charset="-128"/>
              </a:rPr>
              <a:pPr eaLnBrk="1" hangingPunct="1">
                <a:spcBef>
                  <a:spcPct val="0"/>
                </a:spcBef>
              </a:pPr>
              <a:t>81</a:t>
            </a:fld>
            <a:endParaRPr lang="en-US" altLang="en-US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Any drawing will typically contain a number of shapes. Assuming that</a:t>
            </a:r>
          </a:p>
          <a:p>
            <a:r>
              <a:rPr lang="en-US" altLang="en-US"/>
              <a:t>They are represented in a list, it would be convenient to have a method</a:t>
            </a:r>
          </a:p>
          <a:p>
            <a:r>
              <a:rPr lang="en-US" altLang="en-US"/>
              <a:t>In canvas that draws them all.</a:t>
            </a:r>
          </a:p>
          <a:p>
            <a:r>
              <a:rPr lang="en-US" altLang="en-US"/>
              <a:t>However drawAll can only be called for list of Shape not list of circles.</a:t>
            </a:r>
          </a:p>
          <a:p>
            <a:r>
              <a:rPr lang="en-US" altLang="en-US"/>
              <a:t>We want the method to accept a list of any shape.</a:t>
            </a:r>
          </a:p>
        </p:txBody>
      </p:sp>
    </p:spTree>
    <p:extLst>
      <p:ext uri="{BB962C8B-B14F-4D97-AF65-F5344CB8AC3E}">
        <p14:creationId xmlns:p14="http://schemas.microsoft.com/office/powerpoint/2010/main" val="36491364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2CBCE43-4C20-41B7-BDA1-291EDE3E9CE4}" type="slidenum">
              <a:rPr lang="en-US" altLang="en-US">
                <a:latin typeface="Times" panose="02020603050405020304" pitchFamily="18" charset="0"/>
                <a:ea typeface="MS PGothic" panose="020B0600070205080204" pitchFamily="34" charset="-128"/>
              </a:rPr>
              <a:pPr eaLnBrk="1" hangingPunct="1">
                <a:spcBef>
                  <a:spcPct val="0"/>
                </a:spcBef>
              </a:pPr>
              <a:t>82</a:t>
            </a:fld>
            <a:endParaRPr lang="en-US" altLang="en-US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Any drawing will typically contain a number of shapes. Assuming that</a:t>
            </a:r>
          </a:p>
          <a:p>
            <a:r>
              <a:rPr lang="en-US" altLang="en-US"/>
              <a:t>They are represented in a list, it would be convenient to have a method</a:t>
            </a:r>
          </a:p>
          <a:p>
            <a:r>
              <a:rPr lang="en-US" altLang="en-US"/>
              <a:t>In canvas that draws them all.</a:t>
            </a:r>
          </a:p>
          <a:p>
            <a:r>
              <a:rPr lang="en-US" altLang="en-US"/>
              <a:t>However drawAll can only be called for list of Shape not list of circles.</a:t>
            </a:r>
          </a:p>
          <a:p>
            <a:r>
              <a:rPr lang="en-US" altLang="en-US"/>
              <a:t>We want the method to accept a list of any shape.</a:t>
            </a:r>
          </a:p>
        </p:txBody>
      </p:sp>
    </p:spTree>
    <p:extLst>
      <p:ext uri="{BB962C8B-B14F-4D97-AF65-F5344CB8AC3E}">
        <p14:creationId xmlns:p14="http://schemas.microsoft.com/office/powerpoint/2010/main" val="1170576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5FAA2DF-EA5F-4A1A-AAA9-99E1D4554BDE}" type="slidenum">
              <a:rPr lang="en-US" altLang="en-US">
                <a:latin typeface="Times" panose="02020603050405020304" pitchFamily="18" charset="0"/>
                <a:ea typeface="MS PGothic" panose="020B0600070205080204" pitchFamily="34" charset="-128"/>
              </a:rPr>
              <a:pPr eaLnBrk="1" hangingPunct="1">
                <a:spcBef>
                  <a:spcPct val="0"/>
                </a:spcBef>
              </a:pPr>
              <a:t>83</a:t>
            </a:fld>
            <a:endParaRPr lang="en-US" altLang="en-US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Any drawing will typically contain a number of shapes. Assuming that</a:t>
            </a:r>
          </a:p>
          <a:p>
            <a:r>
              <a:rPr lang="en-US" altLang="en-US"/>
              <a:t>They are represented in a list, it would be convenient to have a method</a:t>
            </a:r>
          </a:p>
          <a:p>
            <a:r>
              <a:rPr lang="en-US" altLang="en-US"/>
              <a:t>In canvas that draws them all.</a:t>
            </a:r>
          </a:p>
          <a:p>
            <a:r>
              <a:rPr lang="en-US" altLang="en-US"/>
              <a:t>However drawAll can only be called for list of Shape not list of circles.</a:t>
            </a:r>
          </a:p>
          <a:p>
            <a:r>
              <a:rPr lang="en-US" altLang="en-US"/>
              <a:t>We want the method to accept a list of any shape.</a:t>
            </a:r>
          </a:p>
        </p:txBody>
      </p:sp>
    </p:spTree>
    <p:extLst>
      <p:ext uri="{BB962C8B-B14F-4D97-AF65-F5344CB8AC3E}">
        <p14:creationId xmlns:p14="http://schemas.microsoft.com/office/powerpoint/2010/main" val="3765834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035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3501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137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1290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0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9805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34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7838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44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78134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54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99036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64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1419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l_fak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0" t="4137" r="8333" b="12408"/>
          <a:stretch>
            <a:fillRect/>
          </a:stretch>
        </p:blipFill>
        <p:spPr bwMode="auto">
          <a:xfrm>
            <a:off x="395288" y="3357563"/>
            <a:ext cx="2881312" cy="1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95288" y="1219200"/>
            <a:ext cx="8062912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sr-Latn-CS"/>
              <a:t>Click to edit Master title style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48038" y="3505200"/>
            <a:ext cx="5110162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sr-Latn-CS"/>
              <a:t>Click to edit Master subtitle style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 defTabSz="914400">
              <a:buClrTx/>
              <a:buSzTx/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defTabSz="914400">
              <a:buClrTx/>
              <a:buSzTx/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defTabSz="45720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000">
                <a:solidFill>
                  <a:srgbClr val="FFFFFF"/>
                </a:solidFill>
                <a:cs typeface="Arial" panose="020B0604020202020204" pitchFamily="34" charset="0"/>
              </a:defRPr>
            </a:lvl1pPr>
          </a:lstStyle>
          <a:p>
            <a:fld id="{DB111347-E638-4814-8797-017C1220C6EF}" type="slidenum">
              <a:rPr lang="sr-Latn-CS" altLang="sr-Latn-RS"/>
              <a:pPr/>
              <a:t>‹#›</a:t>
            </a:fld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4108468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7531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2852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8444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6164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1758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5026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150" y="549275"/>
            <a:ext cx="6851650" cy="8683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3704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r-Latn-CS" altLang="en-US"/>
              <a:t>Click to edit Master text styles</a:t>
            </a:r>
          </a:p>
          <a:p>
            <a:pPr lvl="1"/>
            <a:r>
              <a:rPr lang="sr-Latn-CS" altLang="en-US"/>
              <a:t>Second level</a:t>
            </a:r>
          </a:p>
          <a:p>
            <a:pPr lvl="2"/>
            <a:r>
              <a:rPr lang="sr-Latn-CS" altLang="en-US"/>
              <a:t>Third level</a:t>
            </a:r>
          </a:p>
          <a:p>
            <a:pPr lvl="3"/>
            <a:r>
              <a:rPr lang="sr-Latn-CS" altLang="en-US"/>
              <a:t>Fourth level</a:t>
            </a:r>
          </a:p>
          <a:p>
            <a:pPr lvl="4"/>
            <a:r>
              <a:rPr lang="sr-Latn-CS" altLang="en-US"/>
              <a:t>Fifth level</a:t>
            </a:r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835150" y="549275"/>
            <a:ext cx="6851650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r-Latn-CS" altLang="en-US"/>
              <a:t>Click to edit Master title style</a:t>
            </a:r>
          </a:p>
        </p:txBody>
      </p:sp>
      <p:sp>
        <p:nvSpPr>
          <p:cNvPr id="1029" name="Text Box 6"/>
          <p:cNvSpPr txBox="1">
            <a:spLocks noChangeArrowheads="1"/>
          </p:cNvSpPr>
          <p:nvPr userDrawn="1"/>
        </p:nvSpPr>
        <p:spPr bwMode="auto">
          <a:xfrm>
            <a:off x="8493121" y="274072"/>
            <a:ext cx="46038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sr-Latn-RS" sz="800" dirty="0">
                <a:solidFill>
                  <a:srgbClr val="6767FF"/>
                </a:solidFill>
                <a:cs typeface="Arial" panose="020B0604020202020204" pitchFamily="34" charset="0"/>
              </a:rPr>
              <a:t> </a:t>
            </a:r>
            <a:fld id="{B805B42A-489B-4FEA-B224-09FF94874E21}" type="slidenum">
              <a:rPr lang="en-US" altLang="sr-Latn-RS" sz="800" smtClean="0">
                <a:solidFill>
                  <a:srgbClr val="6767FF"/>
                </a:solidFill>
                <a:cs typeface="Arial" panose="020B0604020202020204" pitchFamily="34" charset="0"/>
              </a:rPr>
              <a:pPr algn="ctr">
                <a:spcBef>
                  <a:spcPct val="500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‹#›</a:t>
            </a:fld>
            <a:r>
              <a:rPr lang="en-US" altLang="sr-Latn-RS" sz="800" dirty="0">
                <a:solidFill>
                  <a:srgbClr val="6767FF"/>
                </a:solidFill>
                <a:cs typeface="Arial" panose="020B0604020202020204" pitchFamily="34" charset="0"/>
              </a:rPr>
              <a:t>/84</a:t>
            </a: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6011863" y="333375"/>
            <a:ext cx="2305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sr-Latn-CS" altLang="en-US" sz="800">
                <a:solidFill>
                  <a:srgbClr val="FFFFFF"/>
                </a:solidFill>
                <a:cs typeface="Arial" charset="0"/>
              </a:rPr>
              <a:t>vladaf@matf.bg.ac.</a:t>
            </a:r>
            <a:r>
              <a:rPr lang="en-US" altLang="en-US" sz="800">
                <a:solidFill>
                  <a:srgbClr val="FFFFFF"/>
                </a:solidFill>
                <a:cs typeface="Arial" charset="0"/>
              </a:rPr>
              <a:t>rs</a:t>
            </a:r>
            <a:endParaRPr lang="sr-Latn-CS" altLang="en-US" sz="80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1030" name="Picture 8" descr="znakmalin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476250"/>
            <a:ext cx="842963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6096000" y="304800"/>
            <a:ext cx="2305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altLang="en-US" sz="800" dirty="0">
                <a:solidFill>
                  <a:srgbClr val="000000"/>
                </a:solidFill>
                <a:cs typeface="Arial" charset="0"/>
              </a:rPr>
              <a:t>{</a:t>
            </a:r>
            <a:r>
              <a:rPr lang="sr-Latn-CS" altLang="en-US" sz="800" dirty="0">
                <a:solidFill>
                  <a:srgbClr val="000000"/>
                </a:solidFill>
                <a:cs typeface="Arial" charset="0"/>
              </a:rPr>
              <a:t>vladaf</a:t>
            </a:r>
            <a:r>
              <a:rPr lang="en-US" altLang="en-US" sz="800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en-US" altLang="en-US" sz="800" dirty="0" err="1">
                <a:solidFill>
                  <a:srgbClr val="000000"/>
                </a:solidFill>
                <a:cs typeface="Arial" charset="0"/>
              </a:rPr>
              <a:t>kartelj</a:t>
            </a:r>
            <a:r>
              <a:rPr lang="en-US" altLang="en-US" sz="800" dirty="0">
                <a:solidFill>
                  <a:srgbClr val="000000"/>
                </a:solidFill>
                <a:cs typeface="Arial" charset="0"/>
              </a:rPr>
              <a:t>}</a:t>
            </a:r>
            <a:r>
              <a:rPr lang="sr-Latn-CS" altLang="en-US" sz="800" dirty="0">
                <a:solidFill>
                  <a:srgbClr val="000000"/>
                </a:solidFill>
                <a:cs typeface="Arial" charset="0"/>
              </a:rPr>
              <a:t>@matf.bg.ac.</a:t>
            </a:r>
            <a:r>
              <a:rPr lang="en-US" altLang="en-US" sz="800" dirty="0" err="1">
                <a:solidFill>
                  <a:srgbClr val="000000"/>
                </a:solidFill>
                <a:cs typeface="Arial" charset="0"/>
              </a:rPr>
              <a:t>rs</a:t>
            </a:r>
            <a:endParaRPr lang="sr-Latn-CS" altLang="en-US" sz="8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3" name="TextBox 1"/>
          <p:cNvSpPr txBox="1">
            <a:spLocks noChangeArrowheads="1"/>
          </p:cNvSpPr>
          <p:nvPr userDrawn="1"/>
        </p:nvSpPr>
        <p:spPr bwMode="auto">
          <a:xfrm>
            <a:off x="342900" y="260350"/>
            <a:ext cx="129698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sr-Cyrl-RS" sz="800"/>
              <a:t>Математички факултет</a:t>
            </a:r>
            <a:endParaRPr lang="en-US" sz="800"/>
          </a:p>
        </p:txBody>
      </p:sp>
      <p:sp>
        <p:nvSpPr>
          <p:cNvPr id="10" name="Rectangle 4"/>
          <p:cNvSpPr txBox="1">
            <a:spLocks noChangeArrowheads="1"/>
          </p:cNvSpPr>
          <p:nvPr userDrawn="1"/>
        </p:nvSpPr>
        <p:spPr bwMode="auto">
          <a:xfrm>
            <a:off x="3059113" y="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defTabSz="914400" rtl="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Times New Roman" pitchFamily="16" charset="0"/>
              <a:buNone/>
              <a:defRPr sz="1000" kern="1200">
                <a:solidFill>
                  <a:srgbClr val="6767FF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r-Cyrl-RS"/>
              <a:t>Објектно орјентисано програмирање</a:t>
            </a:r>
            <a:endParaRPr lang="sr-Latn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artelj@matf.bg.ac.rs" TargetMode="External"/><Relationship Id="rId2" Type="http://schemas.openxmlformats.org/officeDocument/2006/relationships/hyperlink" Target="mailto:vladaf@matf.bg.ac.r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kartelj@matf.bg.ac.rs" TargetMode="External"/><Relationship Id="rId2" Type="http://schemas.openxmlformats.org/officeDocument/2006/relationships/hyperlink" Target="mailto:vladaf@matf.bg.ac.rs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3700" y="1628775"/>
            <a:ext cx="8062913" cy="1144588"/>
          </a:xfrm>
        </p:spPr>
        <p:txBody>
          <a:bodyPr/>
          <a:lstStyle/>
          <a:p>
            <a:pPr eaLnBrk="1" hangingPunct="1"/>
            <a:r>
              <a:rPr lang="sr-Cyrl-RS" altLang="en-US" sz="5400">
                <a:solidFill>
                  <a:srgbClr val="3366FF"/>
                </a:solidFill>
              </a:rPr>
              <a:t>Објектно орјентисано програмирање</a:t>
            </a:r>
            <a:endParaRPr lang="sr-Latn-CS" altLang="en-US" sz="5400">
              <a:solidFill>
                <a:srgbClr val="3366FF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563888" y="3356992"/>
            <a:ext cx="5110162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sr-Cyrl-RS" altLang="en-US" kern="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Филиповић</a:t>
            </a:r>
            <a:endParaRPr lang="en-US" altLang="en-US" kern="0" dirty="0">
              <a:solidFill>
                <a:srgbClr val="99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sr-Latn-CS" altLang="en-US" kern="0" dirty="0">
                <a:hlinkClick r:id="rId2"/>
              </a:rPr>
              <a:t>vladaf@matf.bg.ac.</a:t>
            </a:r>
            <a:r>
              <a:rPr lang="en-US" altLang="en-US" kern="0" dirty="0" err="1">
                <a:hlinkClick r:id="rId2"/>
              </a:rPr>
              <a:t>rs</a:t>
            </a:r>
            <a:endParaRPr lang="sr-Latn-RS" altLang="en-US" kern="0" dirty="0"/>
          </a:p>
          <a:p>
            <a:pPr eaLnBrk="1" hangingPunct="1"/>
            <a:r>
              <a:rPr lang="sr-Cyrl-RS" altLang="en-US" kern="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Александар Картељ</a:t>
            </a:r>
            <a:endParaRPr lang="en-US" altLang="en-US" kern="0" dirty="0">
              <a:solidFill>
                <a:srgbClr val="99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kern="0" dirty="0">
                <a:hlinkClick r:id="rId3"/>
              </a:rPr>
              <a:t>k</a:t>
            </a:r>
            <a:r>
              <a:rPr lang="sr-Latn-RS" altLang="en-US" kern="0" dirty="0">
                <a:hlinkClick r:id="rId3"/>
              </a:rPr>
              <a:t>artelj</a:t>
            </a:r>
            <a:r>
              <a:rPr lang="en-US" altLang="en-US" kern="0" dirty="0">
                <a:hlinkClick r:id="rId3"/>
              </a:rPr>
              <a:t>@matf.bg.ac.rs</a:t>
            </a:r>
            <a:endParaRPr lang="en-US" altLang="en-US" kern="0" dirty="0"/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569325" cy="4479925"/>
          </a:xfrm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Када се прегледа </a:t>
            </a:r>
            <a:r>
              <a:rPr lang="en-US" altLang="en-US" sz="2400" dirty="0">
                <a:latin typeface="Garamond" panose="02020404030301010803" pitchFamily="18" charset="0"/>
              </a:rPr>
              <a:t>API </a:t>
            </a:r>
            <a:r>
              <a:rPr lang="sr-Cyrl-RS" altLang="en-US" sz="2400" dirty="0">
                <a:latin typeface="Garamond" panose="02020404030301010803" pitchFamily="18" charset="0"/>
              </a:rPr>
              <a:t>документација</a:t>
            </a:r>
            <a:r>
              <a:rPr lang="en-US" altLang="en-US" sz="2400" dirty="0">
                <a:latin typeface="Garamond" panose="02020404030301010803" pitchFamily="18" charset="0"/>
              </a:rPr>
              <a:t>, </a:t>
            </a:r>
            <a:r>
              <a:rPr lang="sr-Cyrl-RS" altLang="en-US" sz="2400" dirty="0">
                <a:latin typeface="Garamond" panose="02020404030301010803" pitchFamily="18" charset="0"/>
              </a:rPr>
              <a:t>уочава се да постоји још један скуп класа, чије име почиње са речи </a:t>
            </a:r>
            <a:r>
              <a:rPr lang="en-US" altLang="en-US" sz="2000" dirty="0"/>
              <a:t>Abstract</a:t>
            </a:r>
            <a:r>
              <a:rPr lang="en-US" altLang="en-US" sz="2400" dirty="0">
                <a:latin typeface="Garamond" panose="02020404030301010803" pitchFamily="18" charset="0"/>
              </a:rPr>
              <a:t>, </a:t>
            </a:r>
            <a:r>
              <a:rPr lang="sr-Cyrl-RS" altLang="en-US" sz="2400" dirty="0">
                <a:latin typeface="Garamond" panose="02020404030301010803" pitchFamily="18" charset="0"/>
              </a:rPr>
              <a:t>као што је класа</a:t>
            </a:r>
            <a:r>
              <a:rPr lang="en-US" altLang="en-US" sz="2400" dirty="0">
                <a:latin typeface="Garamond" panose="02020404030301010803" pitchFamily="18" charset="0"/>
              </a:rPr>
              <a:t> </a:t>
            </a:r>
            <a:r>
              <a:rPr lang="en-US" altLang="en-US" sz="2000" dirty="0" err="1"/>
              <a:t>AbstractQueue</a:t>
            </a:r>
            <a:r>
              <a:rPr lang="en-US" altLang="en-US" sz="2400" dirty="0">
                <a:latin typeface="Garamond" panose="02020404030301010803" pitchFamily="18" charset="0"/>
              </a:rPr>
              <a:t>. </a:t>
            </a:r>
            <a:endParaRPr lang="sr-Cyrl-R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Ове класе треба да користе програмери који имплементирају библиотеке класа</a:t>
            </a:r>
            <a:r>
              <a:rPr lang="en-US" altLang="en-US" sz="2400" dirty="0">
                <a:latin typeface="Garamond" panose="02020404030301010803" pitchFamily="18" charset="0"/>
              </a:rPr>
              <a:t>. </a:t>
            </a:r>
            <a:endParaRPr lang="sr-Cyrl-R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У оним ситуацијама када програмер сам треба да имплементира своју класу за ред</a:t>
            </a:r>
            <a:r>
              <a:rPr lang="en-US" altLang="en-US" sz="2400" dirty="0">
                <a:latin typeface="Garamond" panose="02020404030301010803" pitchFamily="18" charset="0"/>
              </a:rPr>
              <a:t>, </a:t>
            </a:r>
            <a:r>
              <a:rPr lang="sr-Cyrl-RS" altLang="en-US" sz="2400" dirty="0">
                <a:latin typeface="Garamond" panose="02020404030301010803" pitchFamily="18" charset="0"/>
              </a:rPr>
              <a:t>то ће лакше реализовати уколико наследи класу</a:t>
            </a:r>
            <a:r>
              <a:rPr lang="en-US" altLang="en-US" sz="2400" dirty="0">
                <a:latin typeface="Garamond" panose="02020404030301010803" pitchFamily="18" charset="0"/>
              </a:rPr>
              <a:t> </a:t>
            </a:r>
            <a:r>
              <a:rPr lang="en-US" altLang="en-US" sz="2000" dirty="0" err="1"/>
              <a:t>AbstractQueue</a:t>
            </a:r>
            <a:r>
              <a:rPr lang="en-US" altLang="en-US" sz="24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него ако одлучи да имплементира све методе интерфејса</a:t>
            </a:r>
            <a:r>
              <a:rPr lang="en-US" altLang="en-US" sz="2400" dirty="0">
                <a:latin typeface="Garamond" panose="02020404030301010803" pitchFamily="18" charset="0"/>
              </a:rPr>
              <a:t> </a:t>
            </a:r>
            <a:r>
              <a:rPr lang="en-US" altLang="en-US" sz="2000" dirty="0"/>
              <a:t>Queue</a:t>
            </a:r>
            <a:r>
              <a:rPr lang="en-US" altLang="en-US" sz="2400" dirty="0">
                <a:latin typeface="Garamond" panose="02020404030301010803" pitchFamily="18" charset="0"/>
              </a:rPr>
              <a:t>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476375" y="404813"/>
            <a:ext cx="75596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Интерфејс и имплементација (7)</a:t>
            </a:r>
            <a:endParaRPr lang="sr-Latn-CS" kern="0" dirty="0">
              <a:solidFill>
                <a:srgbClr val="3366FF"/>
              </a:solidFill>
            </a:endParaRPr>
          </a:p>
        </p:txBody>
      </p:sp>
      <p:pic>
        <p:nvPicPr>
          <p:cNvPr id="1229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888" y="4797152"/>
            <a:ext cx="4992096" cy="1916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1520" y="1484313"/>
            <a:ext cx="8713093" cy="4479925"/>
          </a:xfrm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Основни интерфејс за колекцијске класе у Јави је интерфејс </a:t>
            </a:r>
            <a:r>
              <a:rPr lang="en-US" altLang="en-US" sz="2000" dirty="0"/>
              <a:t>Collection</a:t>
            </a:r>
            <a:r>
              <a:rPr lang="en-US" altLang="en-US" sz="2400" dirty="0">
                <a:latin typeface="Garamond" panose="02020404030301010803" pitchFamily="18" charset="0"/>
              </a:rPr>
              <a:t>.</a:t>
            </a:r>
            <a:r>
              <a:rPr lang="sr-Cyrl-RS" altLang="en-US" sz="2400" dirty="0">
                <a:latin typeface="Garamond" panose="02020404030301010803" pitchFamily="18" charset="0"/>
              </a:rPr>
              <a:t> Овај интерфејс садржи два најважнија метода</a:t>
            </a:r>
            <a:r>
              <a:rPr lang="en-US" altLang="en-US" sz="2400" dirty="0">
                <a:latin typeface="Garamond" panose="02020404030301010803" pitchFamily="18" charset="0"/>
              </a:rPr>
              <a:t>:</a:t>
            </a:r>
          </a:p>
          <a:p>
            <a:pPr marL="0" indent="0">
              <a:buNone/>
            </a:pPr>
            <a:r>
              <a:rPr lang="sr-Cyrl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public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interface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Collection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boolean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add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 element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Iterator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iterator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endParaRPr lang="sr-Cyrl-R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Поред њих, постоје и додатни методи у оквиру овог интерфејса и они ће бити размотрени касније</a:t>
            </a:r>
            <a:r>
              <a:rPr lang="en-US" altLang="en-US" sz="2400" dirty="0">
                <a:latin typeface="Garamond" panose="02020404030301010803" pitchFamily="18" charset="0"/>
              </a:rPr>
              <a:t>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Метод </a:t>
            </a:r>
            <a:r>
              <a:rPr lang="en-US" altLang="en-US" sz="2000" dirty="0"/>
              <a:t>add</a:t>
            </a:r>
            <a:r>
              <a:rPr lang="en-US" altLang="en-US" sz="20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додаје елеменат у колекцију</a:t>
            </a:r>
            <a:r>
              <a:rPr lang="en-US" altLang="en-US" sz="2400" dirty="0">
                <a:latin typeface="Garamond" panose="02020404030301010803" pitchFamily="18" charset="0"/>
              </a:rPr>
              <a:t>. </a:t>
            </a:r>
            <a:r>
              <a:rPr lang="sr-Cyrl-RS" altLang="en-US" sz="2400" dirty="0">
                <a:latin typeface="Garamond" panose="02020404030301010803" pitchFamily="18" charset="0"/>
              </a:rPr>
              <a:t>Овај метод враће</a:t>
            </a:r>
            <a:r>
              <a:rPr lang="en-US" altLang="en-US" sz="2400" dirty="0">
                <a:latin typeface="Garamond" panose="02020404030301010803" pitchFamily="18" charset="0"/>
              </a:rPr>
              <a:t> </a:t>
            </a:r>
            <a:r>
              <a:rPr lang="en-US" altLang="en-US" sz="2000" dirty="0"/>
              <a:t>true</a:t>
            </a:r>
            <a:r>
              <a:rPr lang="en-US" altLang="en-US" sz="20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ако је </a:t>
            </a:r>
            <a:r>
              <a:rPr lang="en-US" altLang="en-US" sz="24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додавање </a:t>
            </a:r>
            <a:r>
              <a:rPr lang="en-US" altLang="en-US" sz="2400" dirty="0">
                <a:latin typeface="Garamond" panose="02020404030301010803" pitchFamily="18" charset="0"/>
              </a:rPr>
              <a:t>e</a:t>
            </a:r>
            <a:r>
              <a:rPr lang="sr-Cyrl-RS" altLang="en-US" sz="2400" dirty="0">
                <a:latin typeface="Garamond" panose="02020404030301010803" pitchFamily="18" charset="0"/>
              </a:rPr>
              <a:t>лемента заиста променило колекцију, а враће</a:t>
            </a:r>
            <a:r>
              <a:rPr lang="en-US" altLang="en-US" sz="2400" dirty="0">
                <a:latin typeface="Garamond" panose="02020404030301010803" pitchFamily="18" charset="0"/>
              </a:rPr>
              <a:t> </a:t>
            </a:r>
            <a:r>
              <a:rPr lang="en-US" altLang="en-US" sz="2000" dirty="0"/>
              <a:t>false</a:t>
            </a:r>
            <a:r>
              <a:rPr lang="en-US" altLang="en-US" sz="20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ако је колекција непромењена</a:t>
            </a:r>
            <a:r>
              <a:rPr lang="en-US" altLang="en-US" sz="2400" dirty="0">
                <a:latin typeface="Garamond" panose="02020404030301010803" pitchFamily="18" charset="0"/>
              </a:rPr>
              <a:t>. </a:t>
            </a:r>
            <a:endParaRPr lang="sr-Cyrl-R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На пример</a:t>
            </a:r>
            <a:r>
              <a:rPr lang="en-US" altLang="en-US" sz="2400" dirty="0">
                <a:latin typeface="Garamond" panose="02020404030301010803" pitchFamily="18" charset="0"/>
              </a:rPr>
              <a:t>, </a:t>
            </a:r>
            <a:r>
              <a:rPr lang="sr-Cyrl-RS" altLang="en-US" sz="2400" dirty="0">
                <a:latin typeface="Garamond" panose="02020404030301010803" pitchFamily="18" charset="0"/>
              </a:rPr>
              <a:t>ако се додаје у скуп елеменат који се већ налази у том скупу, тада захтев за додавање нема ефекта јер скуп одбија дупликате, па метод </a:t>
            </a:r>
            <a:r>
              <a:rPr lang="en-US" altLang="en-US" sz="2000" dirty="0"/>
              <a:t>add</a:t>
            </a:r>
            <a:r>
              <a:rPr lang="en-US" altLang="en-US" sz="20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враће </a:t>
            </a:r>
            <a:r>
              <a:rPr lang="en-US" altLang="en-US" sz="2000" dirty="0"/>
              <a:t>false</a:t>
            </a:r>
            <a:r>
              <a:rPr lang="en-US" altLang="en-US" sz="20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.</a:t>
            </a:r>
            <a:endParaRPr lang="en-US" altLang="en-US" sz="2400" dirty="0">
              <a:latin typeface="Garamond" panose="02020404030301010803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70413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Колекције и итератори</a:t>
            </a:r>
            <a:endParaRPr lang="sr-Latn-CS" kern="0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7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569325" cy="4479925"/>
          </a:xfrm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Метод</a:t>
            </a:r>
            <a:r>
              <a:rPr lang="en-US" altLang="en-US" sz="2400" dirty="0">
                <a:latin typeface="Garamond" panose="02020404030301010803" pitchFamily="18" charset="0"/>
              </a:rPr>
              <a:t> </a:t>
            </a:r>
            <a:r>
              <a:rPr lang="en-US" altLang="en-US" sz="2000" dirty="0"/>
              <a:t>iterator</a:t>
            </a:r>
            <a:r>
              <a:rPr lang="en-US" altLang="en-US" sz="20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враће објекат који имплеметира интерфејс</a:t>
            </a:r>
            <a:r>
              <a:rPr lang="en-US" altLang="en-US" sz="2400" dirty="0">
                <a:latin typeface="Garamond" panose="02020404030301010803" pitchFamily="18" charset="0"/>
              </a:rPr>
              <a:t> </a:t>
            </a:r>
            <a:r>
              <a:rPr lang="en-US" altLang="en-US" sz="2000" dirty="0"/>
              <a:t>Iterator</a:t>
            </a:r>
            <a:r>
              <a:rPr lang="en-US" altLang="en-US" sz="2400" dirty="0">
                <a:latin typeface="Garamond" panose="02020404030301010803" pitchFamily="18" charset="0"/>
              </a:rPr>
              <a:t>. </a:t>
            </a:r>
            <a:r>
              <a:rPr lang="sr-Cyrl-RS" altLang="en-US" sz="2400" dirty="0">
                <a:latin typeface="Garamond" panose="02020404030301010803" pitchFamily="18" charset="0"/>
              </a:rPr>
              <a:t>Тако добијени објекат-итератор се може користити да се редом, један по један, обиђу елементи у колекцији</a:t>
            </a:r>
            <a:r>
              <a:rPr lang="en-US" altLang="en-US" sz="2400" dirty="0">
                <a:latin typeface="Garamond" panose="02020404030301010803" pitchFamily="18" charset="0"/>
              </a:rPr>
              <a:t>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Интерфејс </a:t>
            </a:r>
            <a:r>
              <a:rPr lang="en-US" altLang="en-US" sz="2000" dirty="0"/>
              <a:t>Iterator</a:t>
            </a:r>
            <a:r>
              <a:rPr lang="en-US" altLang="en-US" sz="20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садржи три метода</a:t>
            </a:r>
            <a:r>
              <a:rPr lang="en-US" altLang="en-US" sz="2400" dirty="0">
                <a:latin typeface="Garamond" panose="02020404030301010803" pitchFamily="18" charset="0"/>
              </a:rPr>
              <a:t>:</a:t>
            </a:r>
          </a:p>
          <a:p>
            <a:pPr marL="0" indent="0">
              <a:buNone/>
            </a:pPr>
            <a:r>
              <a:rPr lang="sr-Cyrl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	</a:t>
            </a:r>
            <a:r>
              <a:rPr lang="en-U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public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interface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Iterator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 next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en-US" sz="1500" dirty="0" err="1">
                <a:solidFill>
                  <a:srgbClr val="8000FF"/>
                </a:solidFill>
                <a:latin typeface="Courier New" panose="02070309020205020404" pitchFamily="49" charset="0"/>
              </a:rPr>
              <a:t>boolean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hasNext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en-U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void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remove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endParaRPr lang="sr-Cyrl-R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Поновљеним позивима м</a:t>
            </a:r>
            <a:r>
              <a:rPr lang="en-US" altLang="en-US" sz="2400" dirty="0">
                <a:latin typeface="Garamond" panose="02020404030301010803" pitchFamily="18" charset="0"/>
              </a:rPr>
              <a:t>e</a:t>
            </a:r>
            <a:r>
              <a:rPr lang="sr-Cyrl-RS" altLang="en-US" sz="2400" dirty="0">
                <a:latin typeface="Garamond" panose="02020404030301010803" pitchFamily="18" charset="0"/>
              </a:rPr>
              <a:t>тода </a:t>
            </a:r>
            <a:r>
              <a:rPr lang="en-US" altLang="en-US" sz="2000" dirty="0"/>
              <a:t>next</a:t>
            </a:r>
            <a:r>
              <a:rPr lang="en-US" altLang="en-US" sz="2400" dirty="0">
                <a:latin typeface="Garamond" panose="02020404030301010803" pitchFamily="18" charset="0"/>
              </a:rPr>
              <a:t>, </a:t>
            </a:r>
            <a:r>
              <a:rPr lang="sr-Cyrl-RS" altLang="en-US" sz="2400" dirty="0">
                <a:latin typeface="Garamond" panose="02020404030301010803" pitchFamily="18" charset="0"/>
              </a:rPr>
              <a:t>могу се један за другим посетити сви елементи у колекцији</a:t>
            </a:r>
            <a:r>
              <a:rPr lang="en-US" altLang="en-US" sz="2400" dirty="0">
                <a:latin typeface="Garamond" panose="02020404030301010803" pitchFamily="18" charset="0"/>
              </a:rPr>
              <a:t>. </a:t>
            </a:r>
            <a:endParaRPr lang="sr-Cyrl-R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Ипак</a:t>
            </a:r>
            <a:r>
              <a:rPr lang="en-US" altLang="en-US" sz="2400" dirty="0">
                <a:latin typeface="Garamond" panose="02020404030301010803" pitchFamily="18" charset="0"/>
              </a:rPr>
              <a:t>, </a:t>
            </a:r>
            <a:r>
              <a:rPr lang="sr-Cyrl-RS" altLang="en-US" sz="2400" dirty="0">
                <a:latin typeface="Garamond" panose="02020404030301010803" pitchFamily="18" charset="0"/>
              </a:rPr>
              <a:t>као се стигне до краја колекције и тада позове метод </a:t>
            </a:r>
            <a:r>
              <a:rPr lang="en-US" altLang="en-US" sz="2000" dirty="0"/>
              <a:t>next</a:t>
            </a:r>
            <a:r>
              <a:rPr lang="sr-Cyrl-RS" altLang="en-US" sz="2400" dirty="0">
                <a:latin typeface="Garamond" panose="02020404030301010803" pitchFamily="18" charset="0"/>
              </a:rPr>
              <a:t>,</a:t>
            </a:r>
            <a:r>
              <a:rPr lang="en-US" altLang="en-US" sz="24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биће избачен изузетак типа </a:t>
            </a:r>
            <a:r>
              <a:rPr lang="en-US" altLang="en-US" sz="2000" dirty="0" err="1"/>
              <a:t>NoSuchElementException</a:t>
            </a:r>
            <a:r>
              <a:rPr lang="en-US" altLang="en-US" sz="2400" dirty="0">
                <a:latin typeface="Garamond" panose="02020404030301010803" pitchFamily="18" charset="0"/>
              </a:rPr>
              <a:t>. 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Колекције и итератори (2)</a:t>
            </a:r>
            <a:endParaRPr lang="sr-Latn-CS" kern="0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7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1520" y="1484313"/>
            <a:ext cx="8713093" cy="4479925"/>
          </a:xfrm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Стога је потребно да се метод </a:t>
            </a:r>
            <a:r>
              <a:rPr lang="en-US" altLang="en-US" sz="2000" dirty="0" err="1"/>
              <a:t>hasNext</a:t>
            </a:r>
            <a:r>
              <a:rPr lang="en-US" altLang="en-US" sz="20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позива пре позива метода</a:t>
            </a:r>
            <a:r>
              <a:rPr lang="en-US" altLang="en-US" sz="2400" dirty="0">
                <a:latin typeface="Garamond" panose="02020404030301010803" pitchFamily="18" charset="0"/>
              </a:rPr>
              <a:t> </a:t>
            </a:r>
            <a:r>
              <a:rPr lang="en-US" altLang="en-US" sz="2000" dirty="0"/>
              <a:t>next</a:t>
            </a:r>
            <a:r>
              <a:rPr lang="en-US" altLang="en-US" sz="2400" dirty="0">
                <a:latin typeface="Garamond" panose="02020404030301010803" pitchFamily="18" charset="0"/>
              </a:rPr>
              <a:t>.</a:t>
            </a:r>
            <a:r>
              <a:rPr lang="sr-Cyrl-RS" altLang="en-US" sz="2400" dirty="0">
                <a:latin typeface="Garamond" panose="02020404030301010803" pitchFamily="18" charset="0"/>
              </a:rPr>
              <a:t> Метод </a:t>
            </a:r>
            <a:r>
              <a:rPr lang="en-US" altLang="en-US" sz="2000" dirty="0" err="1"/>
              <a:t>hasNext</a:t>
            </a:r>
            <a:r>
              <a:rPr lang="en-US" altLang="en-US" sz="20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враће</a:t>
            </a:r>
            <a:r>
              <a:rPr lang="en-US" altLang="en-US" sz="2400" dirty="0">
                <a:latin typeface="Garamond" panose="02020404030301010803" pitchFamily="18" charset="0"/>
              </a:rPr>
              <a:t> </a:t>
            </a:r>
            <a:r>
              <a:rPr lang="en-US" altLang="en-US" sz="2000" dirty="0"/>
              <a:t>true</a:t>
            </a:r>
            <a:r>
              <a:rPr lang="en-US" altLang="en-US" sz="20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ако објекат-итератор има још елемената које треба да посети</a:t>
            </a:r>
            <a:r>
              <a:rPr lang="en-US" altLang="en-US" sz="2400" dirty="0">
                <a:latin typeface="Garamond" panose="02020404030301010803" pitchFamily="18" charset="0"/>
              </a:rPr>
              <a:t>. </a:t>
            </a:r>
            <a:endParaRPr lang="sr-Cyrl-R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Ако треба испитати све елементе у колекцији, тада програмер креира итератор над колекцијом и потом у циклусу понавља позивање метода </a:t>
            </a:r>
            <a:r>
              <a:rPr lang="en-US" altLang="en-US" sz="2000" dirty="0"/>
              <a:t>next</a:t>
            </a:r>
            <a:r>
              <a:rPr lang="en-US" altLang="en-US" sz="20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све док метод</a:t>
            </a:r>
            <a:r>
              <a:rPr lang="en-US" altLang="en-US" sz="2400" dirty="0">
                <a:latin typeface="Garamond" panose="02020404030301010803" pitchFamily="18" charset="0"/>
              </a:rPr>
              <a:t> </a:t>
            </a:r>
            <a:r>
              <a:rPr lang="en-US" altLang="en-US" sz="2000" dirty="0" err="1"/>
              <a:t>hasNext</a:t>
            </a:r>
            <a:r>
              <a:rPr lang="en-US" altLang="en-US" sz="20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враће</a:t>
            </a:r>
            <a:r>
              <a:rPr lang="en-US" altLang="en-US" sz="2400" dirty="0">
                <a:latin typeface="Garamond" panose="02020404030301010803" pitchFamily="18" charset="0"/>
              </a:rPr>
              <a:t> </a:t>
            </a:r>
            <a:r>
              <a:rPr lang="en-US" altLang="en-US" sz="2000" dirty="0"/>
              <a:t>true</a:t>
            </a:r>
            <a:r>
              <a:rPr lang="en-US" altLang="en-US" sz="2400" dirty="0">
                <a:latin typeface="Garamond" panose="02020404030301010803" pitchFamily="18" charset="0"/>
              </a:rPr>
              <a:t>.</a:t>
            </a:r>
            <a:endParaRPr lang="sr-Cyrl-R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b="1" dirty="0">
                <a:latin typeface="Garamond" panose="02020404030301010803" pitchFamily="18" charset="0"/>
              </a:rPr>
              <a:t>Пример. </a:t>
            </a:r>
            <a:r>
              <a:rPr lang="sr-Cyrl-RS" altLang="en-US" sz="2400" dirty="0">
                <a:latin typeface="Garamond" panose="02020404030301010803" pitchFamily="18" charset="0"/>
              </a:rPr>
              <a:t>Илуструје обраду елемената колекције коришћењем итератора.</a:t>
            </a: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Collection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String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c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Iterator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String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iter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c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iterator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while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iter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hasNext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String element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iter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next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500" dirty="0">
                <a:solidFill>
                  <a:srgbClr val="008000"/>
                </a:solidFill>
                <a:latin typeface="Courier New" panose="02070309020205020404" pitchFamily="49" charset="0"/>
              </a:rPr>
              <a:t>//radi nesto sa elementom </a:t>
            </a:r>
            <a:endParaRPr lang="sr-Cyrl-RS" sz="1500" dirty="0">
              <a:solidFill>
                <a:srgbClr val="008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8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endParaRPr lang="sr-Latn-RS" sz="1500" dirty="0"/>
          </a:p>
          <a:p>
            <a:pPr marL="0" indent="0"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sr-Cyrl-RS" altLang="en-US" sz="2400" dirty="0">
              <a:latin typeface="Garamond" panose="02020404030301010803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Колекције и итератори (3)</a:t>
            </a:r>
            <a:endParaRPr lang="sr-Latn-CS" kern="0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7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748712" cy="4479925"/>
          </a:xfrm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Почев од Јава </a:t>
            </a:r>
            <a:r>
              <a:rPr lang="en-US" altLang="en-US" sz="2400" dirty="0">
                <a:latin typeface="Garamond" panose="02020404030301010803" pitchFamily="18" charset="0"/>
              </a:rPr>
              <a:t>5.0, </a:t>
            </a:r>
            <a:r>
              <a:rPr lang="sr-Cyrl-RS" altLang="en-US" sz="2400" dirty="0">
                <a:latin typeface="Garamond" panose="02020404030301010803" pitchFamily="18" charset="0"/>
              </a:rPr>
              <a:t>претходни циклус се може краће и елегантније записати коришћењем</a:t>
            </a:r>
            <a:r>
              <a:rPr lang="en-US" altLang="en-US" sz="2400" dirty="0">
                <a:latin typeface="Garamond" panose="02020404030301010803" pitchFamily="18" charset="0"/>
              </a:rPr>
              <a:t> “for each” </a:t>
            </a:r>
            <a:r>
              <a:rPr lang="sr-Cyrl-RS" altLang="en-US" sz="2400" dirty="0">
                <a:latin typeface="Garamond" panose="02020404030301010803" pitchFamily="18" charset="0"/>
              </a:rPr>
              <a:t>циклуса</a:t>
            </a:r>
            <a:r>
              <a:rPr lang="en-US" altLang="en-US" sz="2400" dirty="0">
                <a:latin typeface="Garamond" panose="02020404030301010803" pitchFamily="18" charset="0"/>
              </a:rPr>
              <a:t>:</a:t>
            </a:r>
          </a:p>
          <a:p>
            <a:pPr marL="0" indent="0">
              <a:buNone/>
            </a:pPr>
            <a:r>
              <a:rPr lang="sr-Cyrl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for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String element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: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c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500" dirty="0">
                <a:solidFill>
                  <a:srgbClr val="008000"/>
                </a:solidFill>
                <a:latin typeface="Courier New" panose="02070309020205020404" pitchFamily="49" charset="0"/>
              </a:rPr>
              <a:t>//ovo implicitno pravi iterator nad kolekcijom c </a:t>
            </a:r>
            <a:endParaRPr lang="sr-Cyrl-RS" sz="1500" dirty="0">
              <a:solidFill>
                <a:srgbClr val="008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8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endParaRPr lang="sr-Cyrl-R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Преводилац једноставно преводи </a:t>
            </a:r>
            <a:r>
              <a:rPr lang="en-US" altLang="en-US" sz="2400" dirty="0">
                <a:latin typeface="Garamond" panose="02020404030301010803" pitchFamily="18" charset="0"/>
              </a:rPr>
              <a:t>“for each” </a:t>
            </a:r>
            <a:r>
              <a:rPr lang="sr-Cyrl-RS" altLang="en-US" sz="2400" dirty="0">
                <a:latin typeface="Garamond" panose="02020404030301010803" pitchFamily="18" charset="0"/>
              </a:rPr>
              <a:t>циклус у циклус са итератором</a:t>
            </a:r>
            <a:r>
              <a:rPr lang="en-US" altLang="en-US" sz="2400" dirty="0">
                <a:latin typeface="Garamond" panose="02020404030301010803" pitchFamily="18" charset="0"/>
              </a:rPr>
              <a:t>.</a:t>
            </a:r>
            <a:r>
              <a:rPr lang="sr-Cyrl-RS" altLang="en-US" sz="2400" dirty="0">
                <a:latin typeface="Garamond" panose="02020404030301010803" pitchFamily="18" charset="0"/>
              </a:rPr>
              <a:t>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Циклус</a:t>
            </a:r>
            <a:r>
              <a:rPr lang="en-US" altLang="en-US" sz="2400" dirty="0">
                <a:latin typeface="Garamond" panose="02020404030301010803" pitchFamily="18" charset="0"/>
              </a:rPr>
              <a:t> “for each” </a:t>
            </a:r>
            <a:r>
              <a:rPr lang="sr-Cyrl-RS" altLang="en-US" sz="2400" dirty="0">
                <a:latin typeface="Garamond" panose="02020404030301010803" pitchFamily="18" charset="0"/>
              </a:rPr>
              <a:t>добро функционише са сваким објектом који имплементира интерфејс </a:t>
            </a:r>
            <a:r>
              <a:rPr lang="en-US" altLang="en-US" sz="2000" dirty="0" err="1"/>
              <a:t>Iterable</a:t>
            </a:r>
            <a:r>
              <a:rPr lang="en-US" altLang="en-US" sz="2400" dirty="0">
                <a:latin typeface="Garamond" panose="02020404030301010803" pitchFamily="18" charset="0"/>
              </a:rPr>
              <a:t>, </a:t>
            </a:r>
            <a:r>
              <a:rPr lang="sr-Cyrl-RS" altLang="en-US" sz="2400" dirty="0">
                <a:latin typeface="Garamond" panose="02020404030301010803" pitchFamily="18" charset="0"/>
              </a:rPr>
              <a:t>који садржи само један метод</a:t>
            </a:r>
            <a:r>
              <a:rPr lang="en-US" altLang="en-US" sz="2400" dirty="0">
                <a:latin typeface="Garamond" panose="02020404030301010803" pitchFamily="18" charset="0"/>
              </a:rPr>
              <a:t>:</a:t>
            </a:r>
          </a:p>
          <a:p>
            <a:pPr marL="0" indent="0">
              <a:buNone/>
            </a:pPr>
            <a:endParaRPr lang="sr-Cyrl-RS" sz="1800" dirty="0">
              <a:solidFill>
                <a:srgbClr val="8000FF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800" dirty="0">
                <a:solidFill>
                  <a:srgbClr val="8000FF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public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interface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Iterable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Iterator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iterator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endParaRPr lang="sr-Latn-RS" sz="1500" dirty="0"/>
          </a:p>
          <a:p>
            <a:pPr marL="0" indent="0">
              <a:spcBef>
                <a:spcPct val="0"/>
              </a:spcBef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sr-Cyrl-RS" altLang="en-US" sz="1800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Колекције и итератори (4)</a:t>
            </a:r>
            <a:endParaRPr lang="sr-Latn-CS" kern="0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7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7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1484313"/>
            <a:ext cx="8857109" cy="4479925"/>
          </a:xfrm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Како интерфејс </a:t>
            </a:r>
            <a:r>
              <a:rPr lang="en-US" altLang="en-US" sz="2000" dirty="0"/>
              <a:t>Collection</a:t>
            </a:r>
            <a:r>
              <a:rPr lang="en-US" altLang="en-US" sz="20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проширује интерфејс </a:t>
            </a:r>
            <a:r>
              <a:rPr lang="en-US" altLang="en-US" sz="2000" dirty="0" err="1"/>
              <a:t>Iterable</a:t>
            </a:r>
            <a:r>
              <a:rPr lang="sr-Cyrl-RS" altLang="en-US" sz="2400" dirty="0">
                <a:latin typeface="Garamond" panose="02020404030301010803" pitchFamily="18" charset="0"/>
              </a:rPr>
              <a:t>, то се циклус</a:t>
            </a:r>
            <a:r>
              <a:rPr lang="en-US" altLang="en-US" sz="2400" dirty="0">
                <a:latin typeface="Garamond" panose="02020404030301010803" pitchFamily="18" charset="0"/>
              </a:rPr>
              <a:t> “for</a:t>
            </a:r>
            <a:r>
              <a:rPr lang="sr-Cyrl-RS" altLang="en-US" sz="2400" dirty="0">
                <a:latin typeface="Garamond" panose="02020404030301010803" pitchFamily="18" charset="0"/>
              </a:rPr>
              <a:t> </a:t>
            </a:r>
            <a:r>
              <a:rPr lang="en-US" altLang="en-US" sz="2400" dirty="0">
                <a:latin typeface="Garamond" panose="02020404030301010803" pitchFamily="18" charset="0"/>
              </a:rPr>
              <a:t>each” </a:t>
            </a:r>
            <a:r>
              <a:rPr lang="sr-Cyrl-RS" altLang="en-US" sz="2400" dirty="0">
                <a:latin typeface="Garamond" panose="02020404030301010803" pitchFamily="18" charset="0"/>
              </a:rPr>
              <a:t>може користити са ма којом колекцијом из стандардне библиотеке.</a:t>
            </a:r>
            <a:endParaRPr lang="en-US" altLang="en-US" sz="1800" dirty="0"/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Ред посећивања елемената колекције зависи од типа колекције</a:t>
            </a:r>
            <a:r>
              <a:rPr lang="en-US" altLang="en-US" sz="2400" dirty="0">
                <a:latin typeface="Garamond" panose="02020404030301010803" pitchFamily="18" charset="0"/>
              </a:rPr>
              <a:t>. </a:t>
            </a:r>
            <a:r>
              <a:rPr lang="sr-Cyrl-RS" altLang="en-US" sz="2400" dirty="0">
                <a:latin typeface="Garamond" panose="02020404030301010803" pitchFamily="18" charset="0"/>
              </a:rPr>
              <a:t>Ако се итерира кроз колекцију</a:t>
            </a:r>
            <a:r>
              <a:rPr lang="en-US" altLang="en-US" sz="2400" dirty="0">
                <a:latin typeface="Garamond" panose="02020404030301010803" pitchFamily="18" charset="0"/>
              </a:rPr>
              <a:t> </a:t>
            </a:r>
            <a:r>
              <a:rPr lang="en-US" altLang="en-US" sz="2000" dirty="0" err="1"/>
              <a:t>ArrayList</a:t>
            </a:r>
            <a:r>
              <a:rPr lang="en-US" altLang="en-US" sz="2400" dirty="0">
                <a:latin typeface="Garamond" panose="02020404030301010803" pitchFamily="18" charset="0"/>
              </a:rPr>
              <a:t>, </a:t>
            </a:r>
            <a:r>
              <a:rPr lang="sr-Cyrl-RS" altLang="en-US" sz="2400" dirty="0">
                <a:latin typeface="Garamond" panose="02020404030301010803" pitchFamily="18" charset="0"/>
              </a:rPr>
              <a:t>тада итератор почиње од индекса</a:t>
            </a:r>
            <a:r>
              <a:rPr lang="en-US" altLang="en-US" sz="2400" dirty="0">
                <a:latin typeface="Garamond" panose="02020404030301010803" pitchFamily="18" charset="0"/>
              </a:rPr>
              <a:t> </a:t>
            </a:r>
            <a:r>
              <a:rPr lang="en-US" altLang="en-US" sz="2000" dirty="0"/>
              <a:t>0</a:t>
            </a:r>
            <a:r>
              <a:rPr lang="en-US" altLang="en-US" sz="20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и у сваком кораку увећава индекс</a:t>
            </a:r>
            <a:r>
              <a:rPr lang="en-US" altLang="en-US" sz="2400" dirty="0">
                <a:latin typeface="Garamond" panose="02020404030301010803" pitchFamily="18" charset="0"/>
              </a:rPr>
              <a:t>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Међутим. ако се посећују елементи у колекцији типа</a:t>
            </a:r>
            <a:r>
              <a:rPr lang="en-US" altLang="en-US" sz="2400" dirty="0">
                <a:latin typeface="Garamond" panose="02020404030301010803" pitchFamily="18" charset="0"/>
              </a:rPr>
              <a:t> </a:t>
            </a:r>
            <a:r>
              <a:rPr lang="en-US" altLang="en-US" sz="2000" dirty="0" err="1"/>
              <a:t>HashSet</a:t>
            </a:r>
            <a:r>
              <a:rPr lang="en-US" altLang="en-US" sz="2400" dirty="0">
                <a:latin typeface="Garamond" panose="02020404030301010803" pitchFamily="18" charset="0"/>
              </a:rPr>
              <a:t>, </a:t>
            </a:r>
            <a:r>
              <a:rPr lang="sr-Cyrl-RS" altLang="en-US" sz="2400" dirty="0">
                <a:latin typeface="Garamond" panose="02020404030301010803" pitchFamily="18" charset="0"/>
              </a:rPr>
              <a:t>они ће бити набрајани у суштински случајном редоследу</a:t>
            </a:r>
            <a:r>
              <a:rPr lang="en-US" altLang="en-US" sz="2400" dirty="0">
                <a:latin typeface="Garamond" panose="02020404030301010803" pitchFamily="18" charset="0"/>
              </a:rPr>
              <a:t>.</a:t>
            </a:r>
            <a:endParaRPr lang="sr-Cyrl-R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Програмер може бити сигуран да ће тоом итериарања бити побројани сви елементи колекције, али није увек исти редослед.</a:t>
            </a:r>
            <a:r>
              <a:rPr lang="en-US" altLang="en-US" sz="2400" dirty="0">
                <a:latin typeface="Garamond" panose="02020404030301010803" pitchFamily="18" charset="0"/>
              </a:rPr>
              <a:t> </a:t>
            </a:r>
            <a:endParaRPr lang="sr-Cyrl-R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Набројивост је општији концепт од уређења и више одговара интерфејсу </a:t>
            </a:r>
            <a:r>
              <a:rPr lang="en-US" altLang="en-US" sz="1800" dirty="0"/>
              <a:t>Collection</a:t>
            </a:r>
            <a:r>
              <a:rPr lang="sr-Cyrl-RS" altLang="en-US" sz="1800" dirty="0"/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јер омогућава веће уопштење</a:t>
            </a:r>
            <a:r>
              <a:rPr lang="sr-Cyrl-RS" altLang="en-US" sz="1800" dirty="0"/>
              <a:t>. 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Колекције и итератори (5)</a:t>
            </a:r>
            <a:endParaRPr lang="sr-Latn-CS" kern="0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1520" y="1484313"/>
            <a:ext cx="8784530" cy="4479925"/>
          </a:xfrm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Код Јава итератора је дохватање елемента чврсто спрегнуто са променом позиције – итератор приликом позива </a:t>
            </a:r>
            <a:r>
              <a:rPr lang="en-US" altLang="en-US" sz="2000" dirty="0"/>
              <a:t>next</a:t>
            </a:r>
            <a:r>
              <a:rPr lang="sr-Cyrl-RS" altLang="en-US" sz="20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прелази преко елемента тј. напредује за једну позицију</a:t>
            </a:r>
            <a:r>
              <a:rPr lang="en-US" altLang="en-US" sz="2400" dirty="0">
                <a:latin typeface="Garamond" panose="02020404030301010803" pitchFamily="18" charset="0"/>
              </a:rPr>
              <a:t>.</a:t>
            </a:r>
          </a:p>
          <a:p>
            <a:pPr marL="0" indent="0"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sr-Cyrl-RS" altLang="en-US" sz="2400" dirty="0">
              <a:latin typeface="Garamond" panose="02020404030301010803" pitchFamily="18" charset="0"/>
            </a:endParaRPr>
          </a:p>
          <a:p>
            <a:pPr marL="0" indent="0"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sr-Cyrl-RS" altLang="en-US" sz="2400" dirty="0">
              <a:latin typeface="Garamond" panose="02020404030301010803" pitchFamily="18" charset="0"/>
            </a:endParaRPr>
          </a:p>
          <a:p>
            <a:pPr marL="0" indent="0"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sr-Cyrl-RS" altLang="en-US" sz="2400" dirty="0">
              <a:latin typeface="Garamond" panose="02020404030301010803" pitchFamily="18" charset="0"/>
            </a:endParaRPr>
          </a:p>
          <a:p>
            <a:pPr marL="0" indent="0"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sr-Cyrl-RS" altLang="en-US" sz="2400" dirty="0">
              <a:latin typeface="Garamond" panose="02020404030301010803" pitchFamily="18" charset="0"/>
            </a:endParaRPr>
          </a:p>
          <a:p>
            <a:pPr marL="0" indent="0"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sr-Cyrl-R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Може се посматрати као да су Јава итератори на позицијама између елемената</a:t>
            </a:r>
            <a:r>
              <a:rPr lang="en-US" altLang="en-US" sz="2400" dirty="0">
                <a:latin typeface="Garamond" panose="02020404030301010803" pitchFamily="18" charset="0"/>
              </a:rPr>
              <a:t>. </a:t>
            </a:r>
            <a:endParaRPr lang="sr-Cyrl-R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При позиву метода </a:t>
            </a:r>
            <a:r>
              <a:rPr lang="en-US" altLang="en-US" sz="2000" dirty="0"/>
              <a:t>next</a:t>
            </a:r>
            <a:r>
              <a:rPr lang="en-US" altLang="en-US" sz="2400" dirty="0">
                <a:latin typeface="Garamond" panose="02020404030301010803" pitchFamily="18" charset="0"/>
              </a:rPr>
              <a:t>, </a:t>
            </a:r>
            <a:r>
              <a:rPr lang="sr-Cyrl-RS" altLang="en-US" sz="2400" dirty="0">
                <a:latin typeface="Garamond" panose="02020404030301010803" pitchFamily="18" charset="0"/>
              </a:rPr>
              <a:t>итератор прескаче преко тог следећег елемента</a:t>
            </a:r>
            <a:r>
              <a:rPr lang="en-US" altLang="en-US" sz="2400" dirty="0">
                <a:latin typeface="Garamond" panose="02020404030301010803" pitchFamily="18" charset="0"/>
              </a:rPr>
              <a:t>,</a:t>
            </a:r>
            <a:r>
              <a:rPr lang="sr-Cyrl-RS" altLang="en-US" sz="2400" dirty="0">
                <a:latin typeface="Garamond" panose="02020404030301010803" pitchFamily="18" charset="0"/>
              </a:rPr>
              <a:t> и враће референцу на елеменат преко ког је управо прешао</a:t>
            </a:r>
            <a:r>
              <a:rPr lang="en-US" altLang="en-US" sz="2400" dirty="0">
                <a:latin typeface="Garamond" panose="02020404030301010803" pitchFamily="18" charset="0"/>
              </a:rPr>
              <a:t>.</a:t>
            </a:r>
            <a:endParaRPr lang="en-US" altLang="en-US" sz="1800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Колекције и итератори (6)</a:t>
            </a:r>
            <a:endParaRPr lang="sr-Latn-CS" kern="0" dirty="0">
              <a:solidFill>
                <a:srgbClr val="3366FF"/>
              </a:solidFill>
            </a:endParaRPr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708920"/>
            <a:ext cx="3181094" cy="2163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640762" cy="4479925"/>
          </a:xfrm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Метод </a:t>
            </a:r>
            <a:r>
              <a:rPr lang="en-US" altLang="en-US" sz="2000" dirty="0"/>
              <a:t>remove</a:t>
            </a:r>
            <a:r>
              <a:rPr lang="en-US" altLang="en-US" sz="20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интерфејса </a:t>
            </a:r>
            <a:r>
              <a:rPr lang="en-US" altLang="en-US" sz="2000" dirty="0"/>
              <a:t>Iterator</a:t>
            </a:r>
            <a:r>
              <a:rPr lang="en-US" altLang="en-US" sz="20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уклања елемент враћен последњим позивом метода </a:t>
            </a:r>
            <a:r>
              <a:rPr lang="en-US" altLang="en-US" sz="2000" dirty="0"/>
              <a:t>next</a:t>
            </a:r>
            <a:r>
              <a:rPr lang="en-US" altLang="en-US" sz="2400" dirty="0">
                <a:latin typeface="Garamond" panose="02020404030301010803" pitchFamily="18" charset="0"/>
              </a:rPr>
              <a:t>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У многим ситуацијама ово има смисла - треба да се види елемент пре него што се одлучи да ли га треба уклонити.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Међутим, уколико треба да се уклони елемент са задате позиције, ипак треба да се он прође итератором. </a:t>
            </a:r>
          </a:p>
          <a:p>
            <a:pPr marL="0" indent="0"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b="1" dirty="0">
                <a:latin typeface="Garamond" panose="02020404030301010803" pitchFamily="18" charset="0"/>
              </a:rPr>
              <a:t>Пример. </a:t>
            </a:r>
            <a:r>
              <a:rPr lang="sr-Cyrl-RS" altLang="en-US" sz="2400" dirty="0">
                <a:latin typeface="Garamond" panose="02020404030301010803" pitchFamily="18" charset="0"/>
              </a:rPr>
              <a:t>Уклањање првог елемент из колекције ниски </a:t>
            </a:r>
            <a:r>
              <a:rPr lang="en-US" altLang="en-US" sz="2000" dirty="0"/>
              <a:t>c</a:t>
            </a:r>
            <a:r>
              <a:rPr lang="en-US" altLang="en-US" sz="2400" dirty="0">
                <a:latin typeface="Garamond" panose="02020404030301010803" pitchFamily="18" charset="0"/>
              </a:rPr>
              <a:t>:</a:t>
            </a:r>
          </a:p>
          <a:p>
            <a:pPr marL="0" indent="0">
              <a:buNone/>
            </a:pP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Iterator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String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it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c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iterator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en-U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next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>
                <a:solidFill>
                  <a:srgbClr val="008000"/>
                </a:solidFill>
                <a:latin typeface="Courier New" panose="02070309020205020404" pitchFamily="49" charset="0"/>
              </a:rPr>
              <a:t>// preskoci </a:t>
            </a:r>
            <a:r>
              <a:rPr lang="sr-Cyrl-RS" sz="1500" dirty="0">
                <a:solidFill>
                  <a:srgbClr val="008000"/>
                </a:solidFill>
                <a:latin typeface="Courier New" panose="02070309020205020404" pitchFamily="49" charset="0"/>
              </a:rPr>
              <a:t>се </a:t>
            </a:r>
            <a:r>
              <a:rPr lang="sr-Latn-RS" sz="1500" dirty="0">
                <a:solidFill>
                  <a:srgbClr val="008000"/>
                </a:solidFill>
                <a:latin typeface="Courier New" panose="02070309020205020404" pitchFamily="49" charset="0"/>
              </a:rPr>
              <a:t>prvi element </a:t>
            </a:r>
            <a:endParaRPr lang="en-US" sz="1500" dirty="0">
              <a:solidFill>
                <a:srgbClr val="008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500" dirty="0">
                <a:solidFill>
                  <a:srgbClr val="008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remove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>
                <a:solidFill>
                  <a:srgbClr val="008000"/>
                </a:solidFill>
                <a:latin typeface="Courier New" panose="02070309020205020404" pitchFamily="49" charset="0"/>
              </a:rPr>
              <a:t>// sada </a:t>
            </a:r>
            <a:r>
              <a:rPr lang="sr-Cyrl-RS" sz="1500" dirty="0">
                <a:solidFill>
                  <a:srgbClr val="008000"/>
                </a:solidFill>
                <a:latin typeface="Courier New" panose="02070309020205020404" pitchFamily="49" charset="0"/>
              </a:rPr>
              <a:t>се </a:t>
            </a:r>
            <a:r>
              <a:rPr lang="sr-Latn-RS" sz="1500" dirty="0">
                <a:solidFill>
                  <a:srgbClr val="008000"/>
                </a:solidFill>
                <a:latin typeface="Courier New" panose="02070309020205020404" pitchFamily="49" charset="0"/>
              </a:rPr>
              <a:t>ukloni</a:t>
            </a:r>
            <a:endParaRPr lang="en-U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Још је битније да постоји веза између позива метода </a:t>
            </a:r>
            <a:r>
              <a:rPr lang="en-US" altLang="en-US" sz="2000" dirty="0"/>
              <a:t>next</a:t>
            </a:r>
            <a:r>
              <a:rPr lang="en-US" altLang="en-US" sz="20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и </a:t>
            </a:r>
            <a:r>
              <a:rPr lang="en-US" altLang="en-US" sz="2000" dirty="0"/>
              <a:t>remove</a:t>
            </a:r>
            <a:r>
              <a:rPr lang="en-US" altLang="en-US" sz="2400" dirty="0">
                <a:latin typeface="Garamond" panose="02020404030301010803" pitchFamily="18" charset="0"/>
              </a:rPr>
              <a:t>. </a:t>
            </a:r>
            <a:endParaRPr lang="sr-Cyrl-R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Уколико се позове </a:t>
            </a:r>
            <a:r>
              <a:rPr lang="en-US" altLang="en-US" sz="2000" dirty="0"/>
              <a:t>remove</a:t>
            </a:r>
            <a:r>
              <a:rPr lang="en-US" altLang="en-US" sz="24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 пре </a:t>
            </a:r>
            <a:r>
              <a:rPr lang="en-US" altLang="en-US" sz="2000" dirty="0"/>
              <a:t>next</a:t>
            </a:r>
            <a:r>
              <a:rPr lang="en-US" altLang="en-US" sz="2400" dirty="0"/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долази до избацивања изузетка </a:t>
            </a:r>
            <a:r>
              <a:rPr lang="en-US" altLang="en-US" sz="2000" dirty="0" err="1"/>
              <a:t>IllegalStateException</a:t>
            </a:r>
            <a:r>
              <a:rPr lang="en-US" altLang="en-US" sz="2400" dirty="0">
                <a:latin typeface="Garamond" panose="02020404030301010803" pitchFamily="18" charset="0"/>
              </a:rPr>
              <a:t>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Колекције и итератори (7)</a:t>
            </a:r>
            <a:endParaRPr lang="sr-Latn-CS" kern="0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7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640762" cy="4479925"/>
          </a:xfrm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b="1" dirty="0">
                <a:latin typeface="Garamond" panose="02020404030301010803" pitchFamily="18" charset="0"/>
              </a:rPr>
              <a:t>Пример. </a:t>
            </a:r>
            <a:r>
              <a:rPr lang="sr-Cyrl-RS" altLang="en-US" sz="2400" dirty="0">
                <a:latin typeface="Garamond" panose="02020404030301010803" pitchFamily="18" charset="0"/>
              </a:rPr>
              <a:t>Ако треба да се уклоне два суседна елемента, не може се просто позвати:</a:t>
            </a: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remove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remove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>
                <a:solidFill>
                  <a:srgbClr val="008000"/>
                </a:solidFill>
                <a:latin typeface="Courier New" panose="02070309020205020404" pitchFamily="49" charset="0"/>
              </a:rPr>
              <a:t>// Greska! </a:t>
            </a:r>
            <a:endParaRPr lang="sr-Cyrl-RS" altLang="en-US" sz="15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Уместо тога, прво се мора позвати метод </a:t>
            </a:r>
            <a:r>
              <a:rPr lang="en-US" altLang="en-US" sz="2400" dirty="0">
                <a:latin typeface="Garamond" panose="02020404030301010803" pitchFamily="18" charset="0"/>
              </a:rPr>
              <a:t>next </a:t>
            </a:r>
            <a:r>
              <a:rPr lang="sr-Cyrl-RS" altLang="en-US" sz="2400" dirty="0">
                <a:latin typeface="Garamond" panose="02020404030301010803" pitchFamily="18" charset="0"/>
              </a:rPr>
              <a:t>како би итератор прешао преко елемента који треба уклонити:</a:t>
            </a:r>
          </a:p>
          <a:p>
            <a:pPr marL="0" indent="0"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  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remove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  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next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  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remove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>
                <a:solidFill>
                  <a:srgbClr val="008000"/>
                </a:solidFill>
                <a:latin typeface="Courier New" panose="02070309020205020404" pitchFamily="49" charset="0"/>
              </a:rPr>
              <a:t>// OK</a:t>
            </a:r>
            <a:endParaRPr lang="sr-Latn-RS" sz="1500" dirty="0"/>
          </a:p>
          <a:p>
            <a:pPr marL="0" indent="0"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sr-Cyrl-RS" altLang="en-US" sz="2400" dirty="0">
              <a:latin typeface="Garamond" panose="02020404030301010803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Колекције и итератори (8)</a:t>
            </a:r>
            <a:endParaRPr lang="sr-Latn-CS" kern="0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640762" cy="4479925"/>
          </a:xfrm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Поред претходно побројаних, у стандардној библиотеци постоје и следећи интерфејси који се односе на колекције:</a:t>
            </a:r>
            <a:endParaRPr lang="en-US" altLang="en-US" sz="1800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Колекцијски интерфејси</a:t>
            </a:r>
            <a:endParaRPr lang="sr-Latn-CS" kern="0" dirty="0">
              <a:solidFill>
                <a:srgbClr val="3366FF"/>
              </a:solidFill>
            </a:endParaRP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475"/>
            <a:ext cx="9124950" cy="391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288" y="1628775"/>
            <a:ext cx="8569325" cy="1144588"/>
          </a:xfrm>
        </p:spPr>
        <p:txBody>
          <a:bodyPr/>
          <a:lstStyle/>
          <a:p>
            <a:pPr eaLnBrk="1" hangingPunct="1"/>
            <a:r>
              <a:rPr lang="sr-Cyrl-RS" altLang="en-US" sz="5400">
                <a:solidFill>
                  <a:srgbClr val="3366FF"/>
                </a:solidFill>
              </a:rPr>
              <a:t>Колекције</a:t>
            </a:r>
            <a:endParaRPr lang="sr-Latn-CS" altLang="en-US" sz="5400">
              <a:solidFill>
                <a:srgbClr val="3366FF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563888" y="3356992"/>
            <a:ext cx="5110162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sr-Cyrl-RS" altLang="en-US" kern="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Филиповић</a:t>
            </a:r>
            <a:endParaRPr lang="en-US" altLang="en-US" kern="0" dirty="0">
              <a:solidFill>
                <a:srgbClr val="99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sr-Latn-CS" altLang="en-US" kern="0" dirty="0">
                <a:hlinkClick r:id="rId2"/>
              </a:rPr>
              <a:t>vladaf@matf.bg.ac.</a:t>
            </a:r>
            <a:r>
              <a:rPr lang="en-US" altLang="en-US" kern="0" dirty="0" err="1">
                <a:hlinkClick r:id="rId2"/>
              </a:rPr>
              <a:t>rs</a:t>
            </a:r>
            <a:endParaRPr lang="sr-Latn-RS" altLang="en-US" kern="0" dirty="0"/>
          </a:p>
          <a:p>
            <a:pPr eaLnBrk="1" hangingPunct="1"/>
            <a:r>
              <a:rPr lang="sr-Cyrl-RS" altLang="en-US" kern="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Александар Картељ</a:t>
            </a:r>
            <a:endParaRPr lang="en-US" altLang="en-US" kern="0" dirty="0">
              <a:solidFill>
                <a:srgbClr val="99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kern="0" dirty="0">
                <a:hlinkClick r:id="rId3"/>
              </a:rPr>
              <a:t>k</a:t>
            </a:r>
            <a:r>
              <a:rPr lang="sr-Latn-RS" altLang="en-US" kern="0" dirty="0">
                <a:hlinkClick r:id="rId3"/>
              </a:rPr>
              <a:t>artelj</a:t>
            </a:r>
            <a:r>
              <a:rPr lang="en-US" altLang="en-US" kern="0" dirty="0">
                <a:hlinkClick r:id="rId3"/>
              </a:rPr>
              <a:t>@matf.bg.ac.rs</a:t>
            </a:r>
            <a:endParaRPr lang="en-US" altLang="en-US" kern="0" dirty="0"/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98438" y="1422400"/>
            <a:ext cx="8869362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java.util.Collection</a:t>
            </a:r>
            <a:r>
              <a:rPr lang="en-US" sz="1800" b="1" dirty="0">
                <a:latin typeface="Garamond" panose="02020404030301010803" pitchFamily="18" charset="0"/>
              </a:rPr>
              <a:t>&lt;E&gt; 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Iterator&lt;E&gt; iterator()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враћа итератор који се користи за приступ елементима колекције.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int</a:t>
            </a:r>
            <a:r>
              <a:rPr lang="en-US" sz="1800" b="1" dirty="0">
                <a:latin typeface="Garamond" panose="02020404030301010803" pitchFamily="18" charset="0"/>
              </a:rPr>
              <a:t> size()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враћа број елемената у колекцији.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isEmpty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враћа </a:t>
            </a:r>
            <a:r>
              <a:rPr lang="en-US" sz="1800" dirty="0">
                <a:latin typeface="Garamond" panose="02020404030301010803" pitchFamily="18" charset="0"/>
              </a:rPr>
              <a:t>true </a:t>
            </a:r>
            <a:r>
              <a:rPr lang="sr-Cyrl-RS" sz="1800" dirty="0">
                <a:latin typeface="Garamond" panose="02020404030301010803" pitchFamily="18" charset="0"/>
              </a:rPr>
              <a:t>ако је колекција празна.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contains(Object </a:t>
            </a:r>
            <a:r>
              <a:rPr lang="en-US" sz="1800" b="1" dirty="0" err="1">
                <a:latin typeface="Garamond" panose="02020404030301010803" pitchFamily="18" charset="0"/>
              </a:rPr>
              <a:t>obj</a:t>
            </a:r>
            <a:r>
              <a:rPr lang="en-US" sz="1800" b="1" dirty="0">
                <a:latin typeface="Garamond" panose="02020404030301010803" pitchFamily="18" charset="0"/>
              </a:rPr>
              <a:t>)</a:t>
            </a:r>
            <a:endParaRPr lang="sr-Latn-RS" sz="1800" b="1" dirty="0">
              <a:latin typeface="Garamond" panose="02020404030301010803" pitchFamily="18" charset="0"/>
            </a:endParaRPr>
          </a:p>
          <a:p>
            <a:pPr>
              <a:spcBef>
                <a:spcPts val="0"/>
              </a:spcBef>
              <a:defRPr/>
            </a:pPr>
            <a:r>
              <a:rPr lang="sr-Latn-RS" sz="1800" dirty="0">
                <a:latin typeface="Garamond" panose="02020404030301010803" pitchFamily="18" charset="0"/>
              </a:rPr>
              <a:t>     </a:t>
            </a:r>
            <a:r>
              <a:rPr lang="sr-Cyrl-RS" sz="1800" dirty="0">
                <a:latin typeface="Garamond" panose="02020404030301010803" pitchFamily="18" charset="0"/>
              </a:rPr>
              <a:t>враћа </a:t>
            </a:r>
            <a:r>
              <a:rPr lang="en-US" sz="1800" dirty="0">
                <a:latin typeface="Garamond" panose="02020404030301010803" pitchFamily="18" charset="0"/>
              </a:rPr>
              <a:t>true </a:t>
            </a:r>
            <a:r>
              <a:rPr lang="sr-Cyrl-RS" sz="1800" dirty="0">
                <a:latin typeface="Garamond" panose="02020404030301010803" pitchFamily="18" charset="0"/>
              </a:rPr>
              <a:t>ако колекција садржи објекат једнак објекту </a:t>
            </a:r>
            <a:r>
              <a:rPr lang="en-US" sz="1800" dirty="0">
                <a:latin typeface="Garamond" panose="02020404030301010803" pitchFamily="18" charset="0"/>
              </a:rPr>
              <a:t>obj.</a:t>
            </a:r>
            <a:endParaRPr lang="sr-Latn-RS" sz="1800" b="1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containsAll</a:t>
            </a:r>
            <a:r>
              <a:rPr lang="en-US" sz="1800" b="1" dirty="0">
                <a:latin typeface="Garamond" panose="02020404030301010803" pitchFamily="18" charset="0"/>
              </a:rPr>
              <a:t>(Collection&lt;? </a:t>
            </a:r>
            <a:r>
              <a:rPr lang="sr-Cyrl-RS" sz="1800" b="1" dirty="0">
                <a:latin typeface="Garamond" panose="02020404030301010803" pitchFamily="18" charset="0"/>
              </a:rPr>
              <a:t>е</a:t>
            </a:r>
            <a:r>
              <a:rPr lang="en-US" sz="1800" b="1" dirty="0" err="1">
                <a:latin typeface="Garamond" panose="02020404030301010803" pitchFamily="18" charset="0"/>
              </a:rPr>
              <a:t>xtends</a:t>
            </a:r>
            <a:r>
              <a:rPr lang="en-US" sz="1800" b="1" dirty="0">
                <a:latin typeface="Garamond" panose="02020404030301010803" pitchFamily="18" charset="0"/>
              </a:rPr>
              <a:t> E&gt; other)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враћа </a:t>
            </a:r>
            <a:r>
              <a:rPr lang="en-US" sz="1800" dirty="0">
                <a:latin typeface="Garamond" panose="02020404030301010803" pitchFamily="18" charset="0"/>
              </a:rPr>
              <a:t>true </a:t>
            </a:r>
            <a:r>
              <a:rPr lang="sr-Cyrl-RS" sz="1800" dirty="0">
                <a:latin typeface="Garamond" panose="02020404030301010803" pitchFamily="18" charset="0"/>
              </a:rPr>
              <a:t>ако колекција садржи све елементе колекције </a:t>
            </a:r>
            <a:r>
              <a:rPr lang="en-US" sz="1800" dirty="0">
                <a:latin typeface="Garamond" panose="02020404030301010803" pitchFamily="18" charset="0"/>
              </a:rPr>
              <a:t>other.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add(Object element)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додаје </a:t>
            </a:r>
            <a:r>
              <a:rPr lang="en-US" sz="1800" dirty="0">
                <a:latin typeface="Garamond" panose="02020404030301010803" pitchFamily="18" charset="0"/>
              </a:rPr>
              <a:t>element </a:t>
            </a:r>
            <a:r>
              <a:rPr lang="sr-Cyrl-RS" sz="1800" dirty="0">
                <a:latin typeface="Garamond" panose="02020404030301010803" pitchFamily="18" charset="0"/>
              </a:rPr>
              <a:t>у колекцију, враће </a:t>
            </a:r>
            <a:r>
              <a:rPr lang="en-US" sz="1800" dirty="0">
                <a:latin typeface="Garamond" panose="02020404030301010803" pitchFamily="18" charset="0"/>
              </a:rPr>
              <a:t>true </a:t>
            </a:r>
            <a:r>
              <a:rPr lang="sr-Cyrl-RS" sz="1800" dirty="0">
                <a:latin typeface="Garamond" panose="02020404030301010803" pitchFamily="18" charset="0"/>
              </a:rPr>
              <a:t>ако је успело додавање.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addAll</a:t>
            </a:r>
            <a:r>
              <a:rPr lang="en-US" sz="1800" b="1" dirty="0">
                <a:latin typeface="Garamond" panose="02020404030301010803" pitchFamily="18" charset="0"/>
              </a:rPr>
              <a:t>(Collection&lt;? </a:t>
            </a:r>
            <a:r>
              <a:rPr lang="sr-Cyrl-RS" sz="1800" b="1" dirty="0">
                <a:latin typeface="Garamond" panose="02020404030301010803" pitchFamily="18" charset="0"/>
              </a:rPr>
              <a:t>е</a:t>
            </a:r>
            <a:r>
              <a:rPr lang="en-US" sz="1800" b="1" dirty="0" err="1">
                <a:latin typeface="Garamond" panose="02020404030301010803" pitchFamily="18" charset="0"/>
              </a:rPr>
              <a:t>xtends</a:t>
            </a:r>
            <a:r>
              <a:rPr lang="en-US" sz="1800" b="1" dirty="0">
                <a:latin typeface="Garamond" panose="02020404030301010803" pitchFamily="18" charset="0"/>
              </a:rPr>
              <a:t> E&gt; other)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додаје све елементе колекције </a:t>
            </a:r>
            <a:r>
              <a:rPr lang="en-US" sz="1800" dirty="0">
                <a:latin typeface="Garamond" panose="02020404030301010803" pitchFamily="18" charset="0"/>
              </a:rPr>
              <a:t>other, </a:t>
            </a:r>
            <a:r>
              <a:rPr lang="sr-Cyrl-RS" sz="1800" dirty="0">
                <a:latin typeface="Garamond" panose="02020404030301010803" pitchFamily="18" charset="0"/>
              </a:rPr>
              <a:t>враће </a:t>
            </a:r>
            <a:r>
              <a:rPr lang="en-US" sz="1800" dirty="0">
                <a:latin typeface="Garamond" panose="02020404030301010803" pitchFamily="18" charset="0"/>
              </a:rPr>
              <a:t>true </a:t>
            </a:r>
            <a:r>
              <a:rPr lang="sr-Cyrl-RS" sz="1800" dirty="0">
                <a:latin typeface="Garamond" panose="02020404030301010803" pitchFamily="18" charset="0"/>
              </a:rPr>
              <a:t>ако је успело додавање.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Колекцијски интерфејси</a:t>
            </a:r>
            <a:r>
              <a:rPr lang="en-US" kern="0" dirty="0">
                <a:solidFill>
                  <a:srgbClr val="3366FF"/>
                </a:solidFill>
              </a:rPr>
              <a:t> (2)</a:t>
            </a:r>
            <a:endParaRPr lang="sr-Latn-CS" kern="0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35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98438" y="1422400"/>
            <a:ext cx="8869362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java.util.Collection</a:t>
            </a:r>
            <a:r>
              <a:rPr lang="en-US" sz="1800" b="1" dirty="0">
                <a:latin typeface="Garamond" panose="02020404030301010803" pitchFamily="18" charset="0"/>
              </a:rPr>
              <a:t> &lt;E&gt;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remove(Object </a:t>
            </a:r>
            <a:r>
              <a:rPr lang="en-US" sz="1800" b="1" dirty="0" err="1">
                <a:latin typeface="Garamond" panose="02020404030301010803" pitchFamily="18" charset="0"/>
              </a:rPr>
              <a:t>obj</a:t>
            </a:r>
            <a:r>
              <a:rPr lang="en-US" sz="1800" b="1" dirty="0">
                <a:latin typeface="Garamond" panose="02020404030301010803" pitchFamily="18" charset="0"/>
              </a:rPr>
              <a:t>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брише </a:t>
            </a:r>
            <a:r>
              <a:rPr lang="en-US" sz="1800" dirty="0" err="1">
                <a:latin typeface="Garamond" panose="02020404030301010803" pitchFamily="18" charset="0"/>
              </a:rPr>
              <a:t>obj</a:t>
            </a:r>
            <a:r>
              <a:rPr lang="en-US" sz="1800" dirty="0">
                <a:latin typeface="Garamond" panose="02020404030301010803" pitchFamily="18" charset="0"/>
              </a:rPr>
              <a:t> </a:t>
            </a:r>
            <a:r>
              <a:rPr lang="sr-Cyrl-RS" sz="1800" dirty="0">
                <a:latin typeface="Garamond" panose="02020404030301010803" pitchFamily="18" charset="0"/>
              </a:rPr>
              <a:t>из колекције. Враће </a:t>
            </a:r>
            <a:r>
              <a:rPr lang="en-US" sz="1800" dirty="0">
                <a:latin typeface="Garamond" panose="02020404030301010803" pitchFamily="18" charset="0"/>
              </a:rPr>
              <a:t>true </a:t>
            </a:r>
            <a:r>
              <a:rPr lang="sr-Cyrl-RS" sz="1800" dirty="0">
                <a:latin typeface="Garamond" panose="02020404030301010803" pitchFamily="18" charset="0"/>
              </a:rPr>
              <a:t>ако је успело брисање.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removeAll</a:t>
            </a:r>
            <a:r>
              <a:rPr lang="en-US" sz="1800" b="1" dirty="0">
                <a:latin typeface="Garamond" panose="02020404030301010803" pitchFamily="18" charset="0"/>
              </a:rPr>
              <a:t>(Collection&lt;? extends E&gt; other)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брише из ове колекције све елементе </a:t>
            </a:r>
            <a:r>
              <a:rPr lang="en-US" sz="1800" dirty="0">
                <a:latin typeface="Garamond" panose="02020404030301010803" pitchFamily="18" charset="0"/>
              </a:rPr>
              <a:t>other </a:t>
            </a:r>
            <a:r>
              <a:rPr lang="sr-Cyrl-RS" sz="1800" dirty="0">
                <a:latin typeface="Garamond" panose="02020404030301010803" pitchFamily="18" charset="0"/>
              </a:rPr>
              <a:t>колекције. Враћа </a:t>
            </a:r>
            <a:r>
              <a:rPr lang="en-US" sz="1800" dirty="0">
                <a:latin typeface="Garamond" panose="02020404030301010803" pitchFamily="18" charset="0"/>
              </a:rPr>
              <a:t>true </a:t>
            </a:r>
            <a:r>
              <a:rPr lang="sr-Cyrl-RS" sz="1800" dirty="0">
                <a:latin typeface="Garamond" panose="02020404030301010803" pitchFamily="18" charset="0"/>
              </a:rPr>
              <a:t>ако је </a:t>
            </a:r>
            <a:r>
              <a:rPr lang="en-US" sz="1800" dirty="0">
                <a:latin typeface="Garamond" panose="02020404030301010803" pitchFamily="18" charset="0"/>
              </a:rPr>
              <a:t>    </a:t>
            </a:r>
            <a:br>
              <a:rPr lang="en-US" sz="1800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успело брисање.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void clear()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брише цео садржај колекције.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retainAll</a:t>
            </a:r>
            <a:r>
              <a:rPr lang="en-US" sz="1800" b="1" dirty="0">
                <a:latin typeface="Garamond" panose="02020404030301010803" pitchFamily="18" charset="0"/>
              </a:rPr>
              <a:t>(Collection&lt;? extends E&gt; other)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брише све елементе из колекције који не припадају колекцији </a:t>
            </a:r>
            <a:r>
              <a:rPr lang="en-US" sz="1800" dirty="0">
                <a:latin typeface="Garamond" panose="02020404030301010803" pitchFamily="18" charset="0"/>
              </a:rPr>
              <a:t>other</a:t>
            </a:r>
            <a:r>
              <a:rPr lang="sr-Cyrl-RS" sz="1800" dirty="0">
                <a:latin typeface="Garamond" panose="02020404030301010803" pitchFamily="18" charset="0"/>
              </a:rPr>
              <a:t>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Object[] </a:t>
            </a:r>
            <a:r>
              <a:rPr lang="en-US" sz="1800" b="1" dirty="0" err="1">
                <a:latin typeface="Garamond" panose="02020404030301010803" pitchFamily="18" charset="0"/>
              </a:rPr>
              <a:t>toArray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враћа све елементе колекције као низ објеката </a:t>
            </a:r>
            <a:r>
              <a:rPr lang="sr-Cyrl-RS" sz="1800" i="1" dirty="0">
                <a:latin typeface="Garamond" panose="02020404030301010803" pitchFamily="18" charset="0"/>
              </a:rPr>
              <a:t>	</a:t>
            </a:r>
            <a:endParaRPr lang="en-US" sz="1800" i="1" dirty="0">
              <a:latin typeface="Garamond" panose="02020404030301010803" pitchFamily="18" charset="0"/>
            </a:endParaRPr>
          </a:p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java.util.Iterator</a:t>
            </a:r>
            <a:r>
              <a:rPr lang="en-US" sz="1800" b="1" dirty="0">
                <a:latin typeface="Garamond" panose="02020404030301010803" pitchFamily="18" charset="0"/>
              </a:rPr>
              <a:t>&lt;E&gt; 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hasNext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враћа </a:t>
            </a:r>
            <a:r>
              <a:rPr lang="en-US" sz="1800" dirty="0">
                <a:latin typeface="Garamond" panose="02020404030301010803" pitchFamily="18" charset="0"/>
              </a:rPr>
              <a:t>true </a:t>
            </a:r>
            <a:r>
              <a:rPr lang="sr-Cyrl-RS" sz="1800" dirty="0">
                <a:latin typeface="Garamond" panose="02020404030301010803" pitchFamily="18" charset="0"/>
              </a:rPr>
              <a:t>ако има још елемената које треба посетити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next()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враћа следећи објекат.Ако нема више елемената тј. ако је на крају избацује изузетак </a:t>
            </a:r>
            <a:r>
              <a:rPr lang="en-US" sz="1800" dirty="0">
                <a:latin typeface="Garamond" panose="02020404030301010803" pitchFamily="18" charset="0"/>
              </a:rPr>
              <a:t>	</a:t>
            </a:r>
            <a:endParaRPr lang="sr-Latn-CS" sz="1800" dirty="0">
              <a:latin typeface="Garamond" panose="02020404030301010803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Колекцијски интерфејси</a:t>
            </a:r>
            <a:r>
              <a:rPr lang="en-US" kern="0" dirty="0">
                <a:solidFill>
                  <a:srgbClr val="3366FF"/>
                </a:solidFill>
              </a:rPr>
              <a:t> (</a:t>
            </a:r>
            <a:r>
              <a:rPr lang="sr-Cyrl-RS" kern="0" dirty="0">
                <a:solidFill>
                  <a:srgbClr val="3366FF"/>
                </a:solidFill>
              </a:rPr>
              <a:t>3</a:t>
            </a:r>
            <a:r>
              <a:rPr lang="en-US" kern="0" dirty="0">
                <a:solidFill>
                  <a:srgbClr val="3366FF"/>
                </a:solidFill>
              </a:rPr>
              <a:t>)</a:t>
            </a:r>
            <a:endParaRPr lang="sr-Latn-CS" kern="0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35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98438" y="1579563"/>
            <a:ext cx="8869362" cy="480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java.util.List</a:t>
            </a:r>
            <a:r>
              <a:rPr lang="en-US" sz="1800" b="1" dirty="0">
                <a:latin typeface="Garamond" panose="02020404030301010803" pitchFamily="18" charset="0"/>
              </a:rPr>
              <a:t>&lt;E&gt; 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ListIterator</a:t>
            </a:r>
            <a:r>
              <a:rPr lang="en-US" sz="1800" b="1" dirty="0">
                <a:latin typeface="Garamond" panose="02020404030301010803" pitchFamily="18" charset="0"/>
              </a:rPr>
              <a:t>&lt;E&gt; </a:t>
            </a:r>
            <a:r>
              <a:rPr lang="en-US" sz="1800" b="1" dirty="0" err="1">
                <a:latin typeface="Garamond" panose="02020404030301010803" pitchFamily="18" charset="0"/>
              </a:rPr>
              <a:t>listIterator</a:t>
            </a:r>
            <a:r>
              <a:rPr lang="en-US" sz="1800" b="1" dirty="0">
                <a:latin typeface="Garamond" panose="02020404030301010803" pitchFamily="18" charset="0"/>
              </a:rPr>
              <a:t>() 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враће итератор за приступ елементима листе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ListIterato</a:t>
            </a:r>
            <a:r>
              <a:rPr lang="sr-Latn-RS" sz="1800" b="1" dirty="0">
                <a:latin typeface="Garamond" panose="02020404030301010803" pitchFamily="18" charset="0"/>
              </a:rPr>
              <a:t>r</a:t>
            </a:r>
            <a:r>
              <a:rPr lang="en-US" sz="1800" b="1" dirty="0">
                <a:latin typeface="Garamond" panose="02020404030301010803" pitchFamily="18" charset="0"/>
              </a:rPr>
              <a:t>&lt;E&gt; </a:t>
            </a:r>
            <a:r>
              <a:rPr lang="en-US" sz="1800" b="1" dirty="0" err="1">
                <a:latin typeface="Garamond" panose="02020404030301010803" pitchFamily="18" charset="0"/>
              </a:rPr>
              <a:t>listIterator</a:t>
            </a:r>
            <a:r>
              <a:rPr lang="en-US" sz="1800" b="1" dirty="0">
                <a:latin typeface="Garamond" panose="02020404030301010803" pitchFamily="18" charset="0"/>
              </a:rPr>
              <a:t>(</a:t>
            </a:r>
            <a:r>
              <a:rPr lang="en-US" sz="1800" b="1" dirty="0" err="1">
                <a:latin typeface="Garamond" panose="02020404030301010803" pitchFamily="18" charset="0"/>
              </a:rPr>
              <a:t>int</a:t>
            </a:r>
            <a:r>
              <a:rPr lang="en-US" sz="1800" b="1" dirty="0">
                <a:latin typeface="Garamond" panose="02020404030301010803" pitchFamily="18" charset="0"/>
              </a:rPr>
              <a:t> index)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враће итератор за приступ елементима листе, код које ће први позив </a:t>
            </a:r>
            <a:r>
              <a:rPr lang="en-US" sz="1800" dirty="0">
                <a:latin typeface="Garamond" panose="02020404030301010803" pitchFamily="18" charset="0"/>
              </a:rPr>
              <a:t>next() </a:t>
            </a:r>
            <a:r>
              <a:rPr lang="sr-Cyrl-RS" sz="1800" dirty="0">
                <a:latin typeface="Garamond" panose="02020404030301010803" pitchFamily="18" charset="0"/>
              </a:rPr>
              <a:t>вратити елемент са који је на позицији </a:t>
            </a:r>
            <a:r>
              <a:rPr lang="en-US" sz="1800" dirty="0">
                <a:latin typeface="Garamond" panose="02020404030301010803" pitchFamily="18" charset="0"/>
              </a:rPr>
              <a:t>index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void add(</a:t>
            </a:r>
            <a:r>
              <a:rPr lang="en-US" sz="1800" b="1" dirty="0" err="1">
                <a:latin typeface="Garamond" panose="02020404030301010803" pitchFamily="18" charset="0"/>
              </a:rPr>
              <a:t>int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i</a:t>
            </a:r>
            <a:r>
              <a:rPr lang="en-US" sz="1800" b="1" dirty="0">
                <a:latin typeface="Garamond" panose="02020404030301010803" pitchFamily="18" charset="0"/>
              </a:rPr>
              <a:t>, E element) 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додаје елемент на одређену позицију </a:t>
            </a:r>
            <a:r>
              <a:rPr lang="en-US" sz="1800" dirty="0" err="1">
                <a:latin typeface="Garamond" panose="02020404030301010803" pitchFamily="18" charset="0"/>
              </a:rPr>
              <a:t>i</a:t>
            </a:r>
            <a:endParaRPr lang="en-US" sz="1800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void </a:t>
            </a:r>
            <a:r>
              <a:rPr lang="en-US" sz="1800" b="1" dirty="0" err="1">
                <a:latin typeface="Garamond" panose="02020404030301010803" pitchFamily="18" charset="0"/>
              </a:rPr>
              <a:t>addAll</a:t>
            </a:r>
            <a:r>
              <a:rPr lang="en-US" sz="1800" b="1" dirty="0">
                <a:latin typeface="Garamond" panose="02020404030301010803" pitchFamily="18" charset="0"/>
              </a:rPr>
              <a:t>(</a:t>
            </a:r>
            <a:r>
              <a:rPr lang="en-US" sz="1800" b="1" dirty="0" err="1">
                <a:latin typeface="Garamond" panose="02020404030301010803" pitchFamily="18" charset="0"/>
              </a:rPr>
              <a:t>int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i,Collection</a:t>
            </a:r>
            <a:r>
              <a:rPr lang="en-US" sz="1800" b="1" dirty="0">
                <a:latin typeface="Garamond" panose="02020404030301010803" pitchFamily="18" charset="0"/>
              </a:rPr>
              <a:t>&lt;? Extends E&gt; elements) 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додаје елементе из колекције од одређене позиције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E remove(</a:t>
            </a:r>
            <a:r>
              <a:rPr lang="en-US" sz="1800" b="1" dirty="0" err="1">
                <a:latin typeface="Garamond" panose="02020404030301010803" pitchFamily="18" charset="0"/>
              </a:rPr>
              <a:t>int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i</a:t>
            </a:r>
            <a:r>
              <a:rPr lang="en-US" sz="1800" b="1" dirty="0">
                <a:latin typeface="Garamond" panose="02020404030301010803" pitchFamily="18" charset="0"/>
              </a:rPr>
              <a:t>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брише и враћа елемент на датој позицији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E set(</a:t>
            </a:r>
            <a:r>
              <a:rPr lang="en-US" sz="1800" b="1" dirty="0" err="1">
                <a:latin typeface="Garamond" panose="02020404030301010803" pitchFamily="18" charset="0"/>
              </a:rPr>
              <a:t>int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i</a:t>
            </a:r>
            <a:r>
              <a:rPr lang="en-US" sz="1800" b="1" dirty="0">
                <a:latin typeface="Garamond" panose="02020404030301010803" pitchFamily="18" charset="0"/>
              </a:rPr>
              <a:t>, E element)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замењује елемент на датој позицији са новим елементом и враћа стари 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int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indexOf</a:t>
            </a:r>
            <a:r>
              <a:rPr lang="en-US" sz="1800" b="1" dirty="0">
                <a:latin typeface="Garamond" panose="02020404030301010803" pitchFamily="18" charset="0"/>
              </a:rPr>
              <a:t>(Object element)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враћа прву позицију на којој је пронађен дати елемент или -1,уколико исти није откривен</a:t>
            </a:r>
            <a:r>
              <a:rPr lang="en-US" sz="1800" dirty="0">
                <a:latin typeface="Garamond" panose="02020404030301010803" pitchFamily="18" charset="0"/>
              </a:rPr>
              <a:t>	</a:t>
            </a:r>
            <a:endParaRPr lang="sr-Latn-CS" sz="1800" dirty="0">
              <a:latin typeface="Garamond" panose="02020404030301010803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Колекцијски интерфејси</a:t>
            </a:r>
            <a:r>
              <a:rPr lang="en-US" kern="0" dirty="0">
                <a:solidFill>
                  <a:srgbClr val="3366FF"/>
                </a:solidFill>
              </a:rPr>
              <a:t> (</a:t>
            </a:r>
            <a:r>
              <a:rPr lang="sr-Cyrl-RS" kern="0" dirty="0">
                <a:solidFill>
                  <a:srgbClr val="3366FF"/>
                </a:solidFill>
              </a:rPr>
              <a:t>4</a:t>
            </a:r>
            <a:r>
              <a:rPr lang="en-US" kern="0" dirty="0">
                <a:solidFill>
                  <a:srgbClr val="3366FF"/>
                </a:solidFill>
              </a:rPr>
              <a:t>)</a:t>
            </a:r>
            <a:endParaRPr lang="sr-Latn-CS" kern="0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98438" y="1422400"/>
            <a:ext cx="8869362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java.util.List</a:t>
            </a:r>
            <a:r>
              <a:rPr lang="en-US" sz="1800" b="1" dirty="0">
                <a:latin typeface="Garamond" panose="02020404030301010803" pitchFamily="18" charset="0"/>
              </a:rPr>
              <a:t>&lt;E&gt; 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int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lastIndexOf</a:t>
            </a:r>
            <a:r>
              <a:rPr lang="en-US" sz="1800" b="1" dirty="0">
                <a:latin typeface="Garamond" panose="02020404030301010803" pitchFamily="18" charset="0"/>
              </a:rPr>
              <a:t>(Object element)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враћа последњу позицију на којој је пронађен дати елемент или -1,уколико га нема</a:t>
            </a:r>
            <a:r>
              <a:rPr lang="sr-Cyrl-RS" sz="1800" i="1" dirty="0">
                <a:latin typeface="Garamond" panose="02020404030301010803" pitchFamily="18" charset="0"/>
              </a:rPr>
              <a:t>	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remove(Object </a:t>
            </a:r>
            <a:r>
              <a:rPr lang="en-US" sz="1800" b="1" dirty="0" err="1">
                <a:latin typeface="Garamond" panose="02020404030301010803" pitchFamily="18" charset="0"/>
              </a:rPr>
              <a:t>obj</a:t>
            </a:r>
            <a:r>
              <a:rPr lang="en-US" sz="1800" b="1" dirty="0">
                <a:latin typeface="Garamond" panose="02020404030301010803" pitchFamily="18" charset="0"/>
              </a:rPr>
              <a:t>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брише </a:t>
            </a:r>
            <a:r>
              <a:rPr lang="en-US" sz="1800" dirty="0" err="1">
                <a:latin typeface="Garamond" panose="02020404030301010803" pitchFamily="18" charset="0"/>
              </a:rPr>
              <a:t>obj</a:t>
            </a:r>
            <a:r>
              <a:rPr lang="en-US" sz="1800" dirty="0">
                <a:latin typeface="Garamond" panose="02020404030301010803" pitchFamily="18" charset="0"/>
              </a:rPr>
              <a:t> </a:t>
            </a:r>
            <a:r>
              <a:rPr lang="sr-Cyrl-RS" sz="1800" dirty="0">
                <a:latin typeface="Garamond" panose="02020404030301010803" pitchFamily="18" charset="0"/>
              </a:rPr>
              <a:t>из колекције. Враће </a:t>
            </a:r>
            <a:r>
              <a:rPr lang="en-US" sz="1800" dirty="0">
                <a:latin typeface="Garamond" panose="02020404030301010803" pitchFamily="18" charset="0"/>
              </a:rPr>
              <a:t>true </a:t>
            </a:r>
            <a:r>
              <a:rPr lang="sr-Cyrl-RS" sz="1800" dirty="0">
                <a:latin typeface="Garamond" panose="02020404030301010803" pitchFamily="18" charset="0"/>
              </a:rPr>
              <a:t>ако је успело брисање.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removeAll</a:t>
            </a:r>
            <a:r>
              <a:rPr lang="en-US" sz="1800" b="1" dirty="0">
                <a:latin typeface="Garamond" panose="02020404030301010803" pitchFamily="18" charset="0"/>
              </a:rPr>
              <a:t>(Collection&lt;? </a:t>
            </a:r>
            <a:r>
              <a:rPr lang="sr-Cyrl-RS" sz="1800" b="1" dirty="0">
                <a:latin typeface="Garamond" panose="02020404030301010803" pitchFamily="18" charset="0"/>
              </a:rPr>
              <a:t>е</a:t>
            </a:r>
            <a:r>
              <a:rPr lang="en-US" sz="1800" b="1" dirty="0" err="1">
                <a:latin typeface="Garamond" panose="02020404030301010803" pitchFamily="18" charset="0"/>
              </a:rPr>
              <a:t>xtends</a:t>
            </a:r>
            <a:r>
              <a:rPr lang="en-US" sz="1800" b="1" dirty="0">
                <a:latin typeface="Garamond" panose="02020404030301010803" pitchFamily="18" charset="0"/>
              </a:rPr>
              <a:t> E&gt; other)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брише из ове колекције све елементе </a:t>
            </a:r>
            <a:r>
              <a:rPr lang="en-US" sz="1800" dirty="0">
                <a:latin typeface="Garamond" panose="02020404030301010803" pitchFamily="18" charset="0"/>
              </a:rPr>
              <a:t>other </a:t>
            </a:r>
            <a:r>
              <a:rPr lang="sr-Cyrl-RS" sz="1800" dirty="0">
                <a:latin typeface="Garamond" panose="02020404030301010803" pitchFamily="18" charset="0"/>
              </a:rPr>
              <a:t>колекције. Враћа </a:t>
            </a:r>
            <a:r>
              <a:rPr lang="en-US" sz="1800" dirty="0">
                <a:latin typeface="Garamond" panose="02020404030301010803" pitchFamily="18" charset="0"/>
              </a:rPr>
              <a:t>true </a:t>
            </a:r>
            <a:r>
              <a:rPr lang="sr-Cyrl-RS" sz="1800" dirty="0">
                <a:latin typeface="Garamond" panose="02020404030301010803" pitchFamily="18" charset="0"/>
              </a:rPr>
              <a:t>ако је </a:t>
            </a:r>
            <a:r>
              <a:rPr lang="en-US" sz="1800" dirty="0">
                <a:latin typeface="Garamond" panose="02020404030301010803" pitchFamily="18" charset="0"/>
              </a:rPr>
              <a:t>    </a:t>
            </a:r>
            <a:br>
              <a:rPr lang="en-US" sz="1800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успело брисање.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void clear()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брише цео садржај колекције.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retainAll</a:t>
            </a:r>
            <a:r>
              <a:rPr lang="en-US" sz="1800" b="1" dirty="0">
                <a:latin typeface="Garamond" panose="02020404030301010803" pitchFamily="18" charset="0"/>
              </a:rPr>
              <a:t>(Collection&lt;? </a:t>
            </a:r>
            <a:r>
              <a:rPr lang="sr-Cyrl-RS" sz="1800" b="1" dirty="0">
                <a:latin typeface="Garamond" panose="02020404030301010803" pitchFamily="18" charset="0"/>
              </a:rPr>
              <a:t>е</a:t>
            </a:r>
            <a:r>
              <a:rPr lang="en-US" sz="1800" b="1" dirty="0" err="1">
                <a:latin typeface="Garamond" panose="02020404030301010803" pitchFamily="18" charset="0"/>
              </a:rPr>
              <a:t>xtends</a:t>
            </a:r>
            <a:r>
              <a:rPr lang="en-US" sz="1800" b="1" dirty="0">
                <a:latin typeface="Garamond" panose="02020404030301010803" pitchFamily="18" charset="0"/>
              </a:rPr>
              <a:t> E&gt; other)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брише све елементе из колекције који не припадају колекцији </a:t>
            </a:r>
            <a:r>
              <a:rPr lang="en-US" sz="1800" dirty="0">
                <a:latin typeface="Garamond" panose="02020404030301010803" pitchFamily="18" charset="0"/>
              </a:rPr>
              <a:t>other</a:t>
            </a:r>
            <a:r>
              <a:rPr lang="sr-Cyrl-RS" sz="1800" dirty="0">
                <a:latin typeface="Garamond" panose="02020404030301010803" pitchFamily="18" charset="0"/>
              </a:rPr>
              <a:t>.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Object[] </a:t>
            </a:r>
            <a:r>
              <a:rPr lang="en-US" sz="1800" b="1" dirty="0" err="1">
                <a:latin typeface="Garamond" panose="02020404030301010803" pitchFamily="18" charset="0"/>
              </a:rPr>
              <a:t>toArray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враћа све елементе колекције као низ објеката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void add(E new Element)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додаје елемент пре текуће позиције.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Колекцијски интерфејси</a:t>
            </a:r>
            <a:r>
              <a:rPr lang="en-US" kern="0" dirty="0">
                <a:solidFill>
                  <a:srgbClr val="3366FF"/>
                </a:solidFill>
              </a:rPr>
              <a:t> (5)</a:t>
            </a:r>
            <a:endParaRPr lang="sr-Latn-CS" kern="0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98438" y="1422400"/>
            <a:ext cx="8869362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java.util.ListIterator</a:t>
            </a:r>
            <a:r>
              <a:rPr lang="en-US" sz="1800" b="1" dirty="0">
                <a:latin typeface="Garamond" panose="02020404030301010803" pitchFamily="18" charset="0"/>
              </a:rPr>
              <a:t>&lt;E&gt; 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void set(E new Element)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замењује последњи елемент посећен са </a:t>
            </a:r>
            <a:r>
              <a:rPr lang="en-US" sz="1800" dirty="0">
                <a:latin typeface="Garamond" panose="02020404030301010803" pitchFamily="18" charset="0"/>
              </a:rPr>
              <a:t>next </a:t>
            </a:r>
            <a:r>
              <a:rPr lang="sr-Cyrl-RS" sz="1800" dirty="0">
                <a:latin typeface="Garamond" panose="02020404030301010803" pitchFamily="18" charset="0"/>
              </a:rPr>
              <a:t>или </a:t>
            </a:r>
            <a:r>
              <a:rPr lang="en-US" sz="1800" dirty="0">
                <a:latin typeface="Garamond" panose="02020404030301010803" pitchFamily="18" charset="0"/>
              </a:rPr>
              <a:t>previous </a:t>
            </a:r>
            <a:r>
              <a:rPr lang="sr-Cyrl-RS" sz="1800" dirty="0">
                <a:latin typeface="Garamond" panose="02020404030301010803" pitchFamily="18" charset="0"/>
              </a:rPr>
              <a:t>са новим елементом.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hasPrevious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враћа </a:t>
            </a:r>
            <a:r>
              <a:rPr lang="en-US" sz="1800" dirty="0">
                <a:latin typeface="Garamond" panose="02020404030301010803" pitchFamily="18" charset="0"/>
              </a:rPr>
              <a:t>true </a:t>
            </a:r>
            <a:r>
              <a:rPr lang="sr-Cyrl-RS" sz="1800" dirty="0">
                <a:latin typeface="Garamond" panose="02020404030301010803" pitchFamily="18" charset="0"/>
              </a:rPr>
              <a:t>ако постоји елемент ком се може приступити при итерирању уназад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E previous()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враћа претходни објекат.Ако смо на почетку листе избацује се изузетак </a:t>
            </a:r>
            <a:r>
              <a:rPr lang="en-US" sz="1800" dirty="0" err="1">
                <a:latin typeface="Garamond" panose="02020404030301010803" pitchFamily="18" charset="0"/>
              </a:rPr>
              <a:t>NoSuchElementException</a:t>
            </a:r>
            <a:endParaRPr lang="en-US" sz="1800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int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nextIndex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враће индекс елемента који ће вратити наредни позив метода </a:t>
            </a:r>
            <a:r>
              <a:rPr lang="en-US" sz="1800" dirty="0">
                <a:latin typeface="Garamond" panose="02020404030301010803" pitchFamily="18" charset="0"/>
              </a:rPr>
              <a:t>next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int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previousIndex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враће индекс елемента који ће вратити наредни позив метода </a:t>
            </a:r>
            <a:r>
              <a:rPr lang="en-US" sz="1800" dirty="0">
                <a:latin typeface="Garamond" panose="02020404030301010803" pitchFamily="18" charset="0"/>
              </a:rPr>
              <a:t>previous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endParaRPr lang="en-US" sz="1800" i="1" dirty="0">
              <a:latin typeface="Garamond" panose="02020404030301010803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Колекцијски интерфејси</a:t>
            </a:r>
            <a:r>
              <a:rPr lang="en-US" kern="0" dirty="0">
                <a:solidFill>
                  <a:srgbClr val="3366FF"/>
                </a:solidFill>
              </a:rPr>
              <a:t> (5)</a:t>
            </a:r>
            <a:endParaRPr lang="sr-Latn-CS" kern="0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98438" y="1422400"/>
            <a:ext cx="8869362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java.util.Set</a:t>
            </a:r>
            <a:r>
              <a:rPr lang="en-US" sz="1800" b="1" dirty="0">
                <a:latin typeface="Garamond" panose="02020404030301010803" pitchFamily="18" charset="0"/>
              </a:rPr>
              <a:t>&lt;E&gt; 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Iterator&lt;E&gt; iterator()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враће итератор који се користи за приступ елементима скупа.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int</a:t>
            </a:r>
            <a:r>
              <a:rPr lang="en-US" sz="1800" b="1" dirty="0">
                <a:latin typeface="Garamond" panose="02020404030301010803" pitchFamily="18" charset="0"/>
              </a:rPr>
              <a:t> size()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враће број елемената у скупу.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isEmpty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враће </a:t>
            </a:r>
            <a:r>
              <a:rPr lang="en-US" sz="1800" dirty="0">
                <a:latin typeface="Garamond" panose="02020404030301010803" pitchFamily="18" charset="0"/>
              </a:rPr>
              <a:t>true </a:t>
            </a:r>
            <a:r>
              <a:rPr lang="sr-Cyrl-RS" sz="1800" dirty="0">
                <a:latin typeface="Garamond" panose="02020404030301010803" pitchFamily="18" charset="0"/>
              </a:rPr>
              <a:t>ако је скуп празан.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contains(Object </a:t>
            </a:r>
            <a:r>
              <a:rPr lang="en-US" sz="1800" b="1" dirty="0" err="1">
                <a:latin typeface="Garamond" panose="02020404030301010803" pitchFamily="18" charset="0"/>
              </a:rPr>
              <a:t>obj</a:t>
            </a:r>
            <a:r>
              <a:rPr lang="en-US" sz="1800" b="1" dirty="0">
                <a:latin typeface="Garamond" panose="02020404030301010803" pitchFamily="18" charset="0"/>
              </a:rPr>
              <a:t>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враће </a:t>
            </a:r>
            <a:r>
              <a:rPr lang="en-US" sz="1800" dirty="0">
                <a:latin typeface="Garamond" panose="02020404030301010803" pitchFamily="18" charset="0"/>
              </a:rPr>
              <a:t>true </a:t>
            </a:r>
            <a:r>
              <a:rPr lang="sr-Cyrl-RS" sz="1800" dirty="0">
                <a:latin typeface="Garamond" panose="02020404030301010803" pitchFamily="18" charset="0"/>
              </a:rPr>
              <a:t>ако скуп садржи објекат једнак објекту </a:t>
            </a:r>
            <a:r>
              <a:rPr lang="en-US" sz="1800" dirty="0">
                <a:latin typeface="Garamond" panose="02020404030301010803" pitchFamily="18" charset="0"/>
              </a:rPr>
              <a:t>obj.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containsAll</a:t>
            </a:r>
            <a:r>
              <a:rPr lang="en-US" sz="1800" b="1" dirty="0">
                <a:latin typeface="Garamond" panose="02020404030301010803" pitchFamily="18" charset="0"/>
              </a:rPr>
              <a:t>(Collection&lt;? Extends E&gt; other)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враће </a:t>
            </a:r>
            <a:r>
              <a:rPr lang="en-US" sz="1800" dirty="0">
                <a:latin typeface="Garamond" panose="02020404030301010803" pitchFamily="18" charset="0"/>
              </a:rPr>
              <a:t>true </a:t>
            </a:r>
            <a:r>
              <a:rPr lang="sr-Cyrl-RS" sz="1800" dirty="0">
                <a:latin typeface="Garamond" panose="02020404030301010803" pitchFamily="18" charset="0"/>
              </a:rPr>
              <a:t>ако скуп садржи све елементе колекције </a:t>
            </a:r>
            <a:r>
              <a:rPr lang="en-US" sz="1800" dirty="0">
                <a:latin typeface="Garamond" panose="02020404030301010803" pitchFamily="18" charset="0"/>
              </a:rPr>
              <a:t>other.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add(Object element)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додаје </a:t>
            </a:r>
            <a:r>
              <a:rPr lang="en-US" sz="1800" dirty="0">
                <a:latin typeface="Garamond" panose="02020404030301010803" pitchFamily="18" charset="0"/>
              </a:rPr>
              <a:t>element </a:t>
            </a:r>
            <a:r>
              <a:rPr lang="sr-Cyrl-RS" sz="1800" dirty="0">
                <a:latin typeface="Garamond" panose="02020404030301010803" pitchFamily="18" charset="0"/>
              </a:rPr>
              <a:t>у скуп, враће </a:t>
            </a:r>
            <a:r>
              <a:rPr lang="en-US" sz="1800" dirty="0">
                <a:latin typeface="Garamond" panose="02020404030301010803" pitchFamily="18" charset="0"/>
              </a:rPr>
              <a:t>true </a:t>
            </a:r>
            <a:r>
              <a:rPr lang="sr-Cyrl-RS" sz="1800" dirty="0">
                <a:latin typeface="Garamond" panose="02020404030301010803" pitchFamily="18" charset="0"/>
              </a:rPr>
              <a:t>ако је успело додавање.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addAll</a:t>
            </a:r>
            <a:r>
              <a:rPr lang="en-US" sz="1800" b="1" dirty="0">
                <a:latin typeface="Garamond" panose="02020404030301010803" pitchFamily="18" charset="0"/>
              </a:rPr>
              <a:t>(Collection&lt;? Extends E&gt; other)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додаје све елементе колекције </a:t>
            </a:r>
            <a:r>
              <a:rPr lang="en-US" sz="1800" dirty="0">
                <a:latin typeface="Garamond" panose="02020404030301010803" pitchFamily="18" charset="0"/>
              </a:rPr>
              <a:t>other, </a:t>
            </a:r>
            <a:r>
              <a:rPr lang="sr-Cyrl-RS" sz="1800" dirty="0">
                <a:latin typeface="Garamond" panose="02020404030301010803" pitchFamily="18" charset="0"/>
              </a:rPr>
              <a:t>враће </a:t>
            </a:r>
            <a:r>
              <a:rPr lang="en-US" sz="1800" dirty="0">
                <a:latin typeface="Garamond" panose="02020404030301010803" pitchFamily="18" charset="0"/>
              </a:rPr>
              <a:t>true </a:t>
            </a:r>
            <a:r>
              <a:rPr lang="sr-Cyrl-RS" sz="1800" dirty="0">
                <a:latin typeface="Garamond" panose="02020404030301010803" pitchFamily="18" charset="0"/>
              </a:rPr>
              <a:t>ако је успело додавање.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Колекцијски интерфејси</a:t>
            </a:r>
            <a:r>
              <a:rPr lang="en-US" kern="0" dirty="0">
                <a:solidFill>
                  <a:srgbClr val="3366FF"/>
                </a:solidFill>
              </a:rPr>
              <a:t> (6)</a:t>
            </a:r>
            <a:endParaRPr lang="sr-Latn-CS" kern="0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98438" y="1422400"/>
            <a:ext cx="8869362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java.util.Set</a:t>
            </a:r>
            <a:r>
              <a:rPr lang="en-US" sz="1800" b="1" dirty="0">
                <a:latin typeface="Garamond" panose="02020404030301010803" pitchFamily="18" charset="0"/>
              </a:rPr>
              <a:t>&lt;E&gt; 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remove(Object </a:t>
            </a:r>
            <a:r>
              <a:rPr lang="en-US" sz="1800" b="1" dirty="0" err="1">
                <a:latin typeface="Garamond" panose="02020404030301010803" pitchFamily="18" charset="0"/>
              </a:rPr>
              <a:t>obj</a:t>
            </a:r>
            <a:r>
              <a:rPr lang="en-US" sz="1800" b="1" dirty="0">
                <a:latin typeface="Garamond" panose="02020404030301010803" pitchFamily="18" charset="0"/>
              </a:rPr>
              <a:t>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уклања </a:t>
            </a:r>
            <a:r>
              <a:rPr lang="en-US" sz="1800" dirty="0" err="1">
                <a:latin typeface="Garamond" panose="02020404030301010803" pitchFamily="18" charset="0"/>
              </a:rPr>
              <a:t>obj</a:t>
            </a:r>
            <a:r>
              <a:rPr lang="en-US" sz="1800" dirty="0">
                <a:latin typeface="Garamond" panose="02020404030301010803" pitchFamily="18" charset="0"/>
              </a:rPr>
              <a:t> </a:t>
            </a:r>
            <a:r>
              <a:rPr lang="sr-Cyrl-RS" sz="1800" dirty="0">
                <a:latin typeface="Garamond" panose="02020404030301010803" pitchFamily="18" charset="0"/>
              </a:rPr>
              <a:t>из скупа. Враће </a:t>
            </a:r>
            <a:r>
              <a:rPr lang="en-US" sz="1800" dirty="0">
                <a:latin typeface="Garamond" panose="02020404030301010803" pitchFamily="18" charset="0"/>
              </a:rPr>
              <a:t>true </a:t>
            </a:r>
            <a:r>
              <a:rPr lang="sr-Cyrl-RS" sz="1800" dirty="0">
                <a:latin typeface="Garamond" panose="02020404030301010803" pitchFamily="18" charset="0"/>
              </a:rPr>
              <a:t>ако је успело уклањање.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removeAll</a:t>
            </a:r>
            <a:r>
              <a:rPr lang="en-US" sz="1800" b="1" dirty="0">
                <a:latin typeface="Garamond" panose="02020404030301010803" pitchFamily="18" charset="0"/>
              </a:rPr>
              <a:t>(Collection&lt;? Extends E&gt; other)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брише из скупа све елементе колекције </a:t>
            </a:r>
            <a:r>
              <a:rPr lang="en-US" sz="1800" dirty="0">
                <a:latin typeface="Garamond" panose="02020404030301010803" pitchFamily="18" charset="0"/>
              </a:rPr>
              <a:t>other</a:t>
            </a:r>
            <a:r>
              <a:rPr lang="sr-Cyrl-RS" sz="1800" dirty="0">
                <a:latin typeface="Garamond" panose="02020404030301010803" pitchFamily="18" charset="0"/>
              </a:rPr>
              <a:t>. Враће </a:t>
            </a:r>
            <a:r>
              <a:rPr lang="en-US" sz="1800" dirty="0">
                <a:latin typeface="Garamond" panose="02020404030301010803" pitchFamily="18" charset="0"/>
              </a:rPr>
              <a:t>true </a:t>
            </a:r>
            <a:r>
              <a:rPr lang="sr-Cyrl-RS" sz="1800" dirty="0">
                <a:latin typeface="Garamond" panose="02020404030301010803" pitchFamily="18" charset="0"/>
              </a:rPr>
              <a:t>ако је </a:t>
            </a:r>
            <a:r>
              <a:rPr lang="en-US" sz="1800" dirty="0">
                <a:latin typeface="Garamond" panose="02020404030301010803" pitchFamily="18" charset="0"/>
              </a:rPr>
              <a:t>    </a:t>
            </a:r>
            <a:br>
              <a:rPr lang="en-US" sz="1800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успело брисање.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void clear()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брише цео скуп.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retainAll</a:t>
            </a:r>
            <a:r>
              <a:rPr lang="en-US" sz="1800" b="1" dirty="0">
                <a:latin typeface="Garamond" panose="02020404030301010803" pitchFamily="18" charset="0"/>
              </a:rPr>
              <a:t>(Collection&lt;? Extends E&gt; other)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брише све елементе из скупа који не припадају колекцији </a:t>
            </a:r>
            <a:r>
              <a:rPr lang="en-US" sz="1800" dirty="0">
                <a:latin typeface="Garamond" panose="02020404030301010803" pitchFamily="18" charset="0"/>
              </a:rPr>
              <a:t>other</a:t>
            </a:r>
            <a:r>
              <a:rPr lang="sr-Cyrl-RS" sz="1800" dirty="0">
                <a:latin typeface="Garamond" panose="02020404030301010803" pitchFamily="18" charset="0"/>
              </a:rPr>
              <a:t>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Object[] </a:t>
            </a:r>
            <a:r>
              <a:rPr lang="en-US" sz="1800" b="1" dirty="0" err="1">
                <a:latin typeface="Garamond" panose="02020404030301010803" pitchFamily="18" charset="0"/>
              </a:rPr>
              <a:t>toArray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враћа све елементе скупа као низ објеката </a:t>
            </a:r>
            <a:r>
              <a:rPr lang="sr-Cyrl-RS" sz="1800" i="1" dirty="0">
                <a:latin typeface="Garamond" panose="02020404030301010803" pitchFamily="18" charset="0"/>
              </a:rPr>
              <a:t>	</a:t>
            </a:r>
            <a:endParaRPr lang="en-US" sz="1800" i="1" dirty="0">
              <a:latin typeface="Garamond" panose="02020404030301010803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Колекцијски интерфејси</a:t>
            </a:r>
            <a:r>
              <a:rPr lang="en-US" kern="0" dirty="0">
                <a:solidFill>
                  <a:srgbClr val="3366FF"/>
                </a:solidFill>
              </a:rPr>
              <a:t> (7)</a:t>
            </a:r>
            <a:endParaRPr lang="sr-Latn-CS" kern="0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Уређење у колекцији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84313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anose="02020404030301010803" pitchFamily="18" charset="0"/>
              </a:rPr>
              <a:t>Како се одређује начин на који ће се сортирати елементи у колекцији? </a:t>
            </a:r>
            <a:endParaRPr lang="sr-Latn-RS" altLang="en-US" sz="2400" kern="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anose="02020404030301010803" pitchFamily="18" charset="0"/>
              </a:rPr>
              <a:t>Обично  се претпоставља да се у колекцију додају елементи који имплементирају интерфејс </a:t>
            </a:r>
            <a:r>
              <a:rPr lang="en-US" altLang="en-US" sz="1800" kern="0" dirty="0"/>
              <a:t>Comparable</a:t>
            </a:r>
            <a:r>
              <a:rPr lang="en-US" altLang="en-US" sz="2400" kern="0" dirty="0">
                <a:latin typeface="Garamond" panose="02020404030301010803" pitchFamily="18" charset="0"/>
              </a:rPr>
              <a:t>. </a:t>
            </a:r>
          </a:p>
          <a:p>
            <a:pPr marL="0" indent="0">
              <a:buNone/>
            </a:pP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	public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interf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ace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Comparable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int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compareTo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T other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sr-Latn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endParaRPr lang="sr-Latn-RS" altLang="en-US" sz="2400" kern="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anose="02020404030301010803" pitchFamily="18" charset="0"/>
              </a:rPr>
              <a:t>Позив </a:t>
            </a:r>
            <a:r>
              <a:rPr lang="en-US" altLang="en-US" sz="1800" kern="0" dirty="0" err="1"/>
              <a:t>a.compareTo</a:t>
            </a:r>
            <a:r>
              <a:rPr lang="en-US" altLang="en-US" sz="1800" kern="0" dirty="0"/>
              <a:t>(b)</a:t>
            </a:r>
            <a:r>
              <a:rPr lang="en-US" altLang="en-US" sz="2400" kern="0" dirty="0">
                <a:latin typeface="Garamond" panose="02020404030301010803" pitchFamily="18" charset="0"/>
              </a:rPr>
              <a:t>  </a:t>
            </a:r>
            <a:r>
              <a:rPr lang="sr-Cyrl-RS" altLang="en-US" sz="2400" kern="0" dirty="0">
                <a:latin typeface="Garamond" panose="02020404030301010803" pitchFamily="18" charset="0"/>
              </a:rPr>
              <a:t>враћа:</a:t>
            </a:r>
          </a:p>
          <a:p>
            <a:pPr marL="457200" indent="-457200"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anose="02020404030301010803" pitchFamily="18" charset="0"/>
              </a:rPr>
              <a:t> </a:t>
            </a:r>
            <a:r>
              <a:rPr lang="sr-Cyrl-RS" altLang="en-US" sz="1800" kern="0" dirty="0"/>
              <a:t>0</a:t>
            </a:r>
            <a:r>
              <a:rPr lang="sr-Cyrl-RS" altLang="en-US" sz="1800" kern="0" dirty="0">
                <a:latin typeface="Garamond" panose="02020404030301010803" pitchFamily="18" charset="0"/>
              </a:rPr>
              <a:t> </a:t>
            </a:r>
            <a:r>
              <a:rPr lang="sr-Cyrl-RS" altLang="en-US" sz="2400" kern="0" dirty="0">
                <a:latin typeface="Garamond" panose="02020404030301010803" pitchFamily="18" charset="0"/>
              </a:rPr>
              <a:t>ако су </a:t>
            </a:r>
            <a:r>
              <a:rPr lang="en-US" altLang="en-US" sz="1800" kern="0" dirty="0"/>
              <a:t>a</a:t>
            </a:r>
            <a:r>
              <a:rPr lang="en-US" altLang="en-US" sz="1800" kern="0" dirty="0">
                <a:latin typeface="Garamond" panose="02020404030301010803" pitchFamily="18" charset="0"/>
              </a:rPr>
              <a:t> </a:t>
            </a:r>
            <a:r>
              <a:rPr lang="sr-Cyrl-RS" altLang="en-US" sz="2400" kern="0" dirty="0">
                <a:latin typeface="Garamond" panose="02020404030301010803" pitchFamily="18" charset="0"/>
              </a:rPr>
              <a:t>и </a:t>
            </a:r>
            <a:r>
              <a:rPr lang="en-US" altLang="en-US" sz="1800" kern="0" dirty="0"/>
              <a:t>b</a:t>
            </a:r>
            <a:r>
              <a:rPr lang="en-US" altLang="en-US" sz="1800" kern="0" dirty="0">
                <a:latin typeface="Garamond" panose="02020404030301010803" pitchFamily="18" charset="0"/>
              </a:rPr>
              <a:t> </a:t>
            </a:r>
            <a:r>
              <a:rPr lang="sr-Cyrl-RS" altLang="en-US" sz="2400" kern="0" dirty="0">
                <a:latin typeface="Garamond" panose="02020404030301010803" pitchFamily="18" charset="0"/>
              </a:rPr>
              <a:t>једнаки, </a:t>
            </a:r>
          </a:p>
          <a:p>
            <a:pPr marL="457200" indent="-457200"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anose="02020404030301010803" pitchFamily="18" charset="0"/>
              </a:rPr>
              <a:t>негативан цео број ако </a:t>
            </a:r>
            <a:r>
              <a:rPr lang="en-US" altLang="en-US" sz="1800" kern="0" dirty="0"/>
              <a:t>a</a:t>
            </a:r>
            <a:r>
              <a:rPr lang="en-US" altLang="en-US" sz="1800" kern="0" dirty="0">
                <a:latin typeface="Garamond" panose="02020404030301010803" pitchFamily="18" charset="0"/>
              </a:rPr>
              <a:t> </a:t>
            </a:r>
            <a:r>
              <a:rPr lang="sr-Cyrl-RS" altLang="en-US" sz="2400" kern="0" dirty="0">
                <a:latin typeface="Garamond" panose="02020404030301010803" pitchFamily="18" charset="0"/>
              </a:rPr>
              <a:t>треба да се налази испред </a:t>
            </a:r>
            <a:r>
              <a:rPr lang="en-US" altLang="en-US" sz="1800" kern="0" dirty="0"/>
              <a:t>b</a:t>
            </a:r>
            <a:r>
              <a:rPr lang="en-US" altLang="en-US" sz="1800" kern="0" dirty="0">
                <a:latin typeface="Garamond" panose="02020404030301010803" pitchFamily="18" charset="0"/>
              </a:rPr>
              <a:t> </a:t>
            </a:r>
            <a:r>
              <a:rPr lang="sr-Cyrl-RS" altLang="en-US" sz="2400" kern="0" dirty="0">
                <a:latin typeface="Garamond" panose="02020404030301010803" pitchFamily="18" charset="0"/>
              </a:rPr>
              <a:t>у сортираном поретку, </a:t>
            </a:r>
          </a:p>
          <a:p>
            <a:pPr marL="457200" indent="-457200"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anose="02020404030301010803" pitchFamily="18" charset="0"/>
              </a:rPr>
              <a:t>или позитиван цео број ако </a:t>
            </a:r>
            <a:r>
              <a:rPr lang="en-US" altLang="en-US" sz="1800" kern="0" dirty="0"/>
              <a:t>a</a:t>
            </a:r>
            <a:r>
              <a:rPr lang="en-US" altLang="en-US" sz="1800" kern="0" dirty="0">
                <a:latin typeface="Garamond" panose="02020404030301010803" pitchFamily="18" charset="0"/>
              </a:rPr>
              <a:t> </a:t>
            </a:r>
            <a:r>
              <a:rPr lang="sr-Cyrl-RS" altLang="en-US" sz="2400" kern="0" dirty="0">
                <a:latin typeface="Garamond" panose="02020404030301010803" pitchFamily="18" charset="0"/>
              </a:rPr>
              <a:t>треба да се налази иза </a:t>
            </a:r>
            <a:r>
              <a:rPr lang="en-US" altLang="en-US" sz="1800" kern="0" dirty="0"/>
              <a:t>b</a:t>
            </a:r>
            <a:r>
              <a:rPr lang="en-US" altLang="en-US" sz="2400" kern="0" dirty="0">
                <a:latin typeface="Garamond" panose="02020404030301010803" pitchFamily="18" charset="0"/>
              </a:rPr>
              <a:t>. </a:t>
            </a:r>
            <a:endParaRPr lang="sr-Cyrl-RS" altLang="en-US" sz="2400" kern="0" dirty="0">
              <a:latin typeface="Garamond" panose="02020404030301010803" pitchFamily="18" charset="0"/>
            </a:endParaRPr>
          </a:p>
          <a:p>
            <a:pPr marL="0" indent="0"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n-US" altLang="en-US" sz="1800" kern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Уређење у колекцији</a:t>
            </a:r>
            <a:r>
              <a:rPr lang="en-US" kern="0" dirty="0">
                <a:solidFill>
                  <a:srgbClr val="3366FF"/>
                </a:solidFill>
              </a:rPr>
              <a:t> (2)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536" y="1484784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anose="02020404030301010803" pitchFamily="18" charset="0"/>
              </a:rPr>
              <a:t>Дата класа може имплементирати интерфејс само једном.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anose="02020404030301010803" pitchFamily="18" charset="0"/>
              </a:rPr>
              <a:t>Али шта ако треба да се сортира</a:t>
            </a:r>
            <a:r>
              <a:rPr lang="en-US" altLang="en-US" sz="2400" kern="0" dirty="0">
                <a:latin typeface="Garamond" panose="02020404030301010803" pitchFamily="18" charset="0"/>
              </a:rPr>
              <a:t> </a:t>
            </a:r>
            <a:r>
              <a:rPr lang="sr-Cyrl-RS" altLang="en-US" sz="2400" kern="0" dirty="0">
                <a:latin typeface="Garamond" panose="02020404030301010803" pitchFamily="18" charset="0"/>
              </a:rPr>
              <a:t>колекција елемената по различитим критеријумима?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anose="02020404030301010803" pitchFamily="18" charset="0"/>
              </a:rPr>
              <a:t>Надаље, шта да се учини ако су потребни сортирани примерци класе чији дизајнер није имплементирао интерфејс </a:t>
            </a:r>
            <a:r>
              <a:rPr lang="en-US" altLang="en-US" sz="2000" kern="0" dirty="0"/>
              <a:t>Comparable</a:t>
            </a:r>
            <a:r>
              <a:rPr lang="sr-Cyrl-RS" altLang="en-US" sz="2400" kern="0" dirty="0">
                <a:latin typeface="Garamond" panose="02020404030301010803" pitchFamily="18" charset="0"/>
              </a:rPr>
              <a:t>?</a:t>
            </a:r>
            <a:endParaRPr lang="en-US" altLang="en-US" sz="2400" kern="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anose="02020404030301010803" pitchFamily="18" charset="0"/>
              </a:rPr>
              <a:t>Може се обезбедити да колекција користи различите методе поређења, тако што се конструктору колекције прослеђује објекат који имплементира интерфејс </a:t>
            </a:r>
            <a:r>
              <a:rPr lang="en-US" altLang="en-US" sz="2000" kern="0" dirty="0"/>
              <a:t>Comparator</a:t>
            </a:r>
            <a:r>
              <a:rPr lang="en-US" altLang="en-US" sz="2400" kern="0" dirty="0">
                <a:latin typeface="Garamond" panose="02020404030301010803" pitchFamily="18" charset="0"/>
              </a:rPr>
              <a:t>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anose="02020404030301010803" pitchFamily="18" charset="0"/>
              </a:rPr>
              <a:t>Интерфејс </a:t>
            </a:r>
            <a:r>
              <a:rPr lang="en-US" altLang="en-US" sz="2000" kern="0" dirty="0"/>
              <a:t>Comparator</a:t>
            </a:r>
            <a:r>
              <a:rPr lang="sr-Cyrl-RS" altLang="en-US" sz="2000" kern="0" dirty="0">
                <a:latin typeface="Garamond" panose="02020404030301010803" pitchFamily="18" charset="0"/>
              </a:rPr>
              <a:t> </a:t>
            </a:r>
            <a:r>
              <a:rPr lang="sr-Cyrl-RS" altLang="en-US" sz="2400" kern="0" dirty="0">
                <a:latin typeface="Garamond" panose="02020404030301010803" pitchFamily="18" charset="0"/>
              </a:rPr>
              <a:t>декларише метод </a:t>
            </a:r>
            <a:r>
              <a:rPr lang="en-US" altLang="en-US" sz="2000" kern="0" dirty="0"/>
              <a:t>compare</a:t>
            </a:r>
            <a:r>
              <a:rPr lang="en-US" altLang="en-US" sz="2400" kern="0" dirty="0">
                <a:latin typeface="Garamond" panose="02020404030301010803" pitchFamily="18" charset="0"/>
              </a:rPr>
              <a:t>, </a:t>
            </a:r>
            <a:r>
              <a:rPr lang="sr-Cyrl-RS" altLang="en-US" sz="2400" kern="0" dirty="0">
                <a:latin typeface="Garamond" panose="02020404030301010803" pitchFamily="18" charset="0"/>
              </a:rPr>
              <a:t>који прихвата два параметра:</a:t>
            </a:r>
          </a:p>
          <a:p>
            <a:pPr marL="0" indent="0">
              <a:buNone/>
            </a:pPr>
            <a:r>
              <a:rPr lang="sr-Cyrl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	</a:t>
            </a:r>
            <a:r>
              <a:rPr lang="fr-FR" sz="1500" dirty="0">
                <a:solidFill>
                  <a:srgbClr val="8000FF"/>
                </a:solidFill>
                <a:latin typeface="Courier New" panose="02070309020205020404" pitchFamily="49" charset="0"/>
              </a:rPr>
              <a:t>public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interface </a:t>
            </a:r>
            <a:r>
              <a:rPr lang="fr-FR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Comparator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T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fr-FR" sz="1500" dirty="0" err="1">
                <a:solidFill>
                  <a:srgbClr val="8000FF"/>
                </a:solidFill>
                <a:latin typeface="Courier New" panose="02070309020205020404" pitchFamily="49" charset="0"/>
              </a:rPr>
              <a:t>int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compare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T a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,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T b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);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endParaRPr lang="fr-FR" sz="1500" dirty="0"/>
          </a:p>
          <a:p>
            <a:pPr marL="0" indent="0"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n-US" altLang="en-US" sz="1800" kern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Уређење у колекцији</a:t>
            </a:r>
            <a:r>
              <a:rPr lang="en-US" kern="0" dirty="0">
                <a:solidFill>
                  <a:srgbClr val="3366FF"/>
                </a:solidFill>
              </a:rPr>
              <a:t> (</a:t>
            </a:r>
            <a:r>
              <a:rPr lang="sr-Cyrl-RS" kern="0" dirty="0">
                <a:solidFill>
                  <a:srgbClr val="3366FF"/>
                </a:solidFill>
              </a:rPr>
              <a:t>3</a:t>
            </a:r>
            <a:r>
              <a:rPr lang="en-US" kern="0" dirty="0">
                <a:solidFill>
                  <a:srgbClr val="3366FF"/>
                </a:solidFill>
              </a:rPr>
              <a:t>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84313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anose="02020404030301010803" pitchFamily="18" charset="0"/>
              </a:rPr>
              <a:t>Метод </a:t>
            </a:r>
            <a:r>
              <a:rPr lang="en-US" altLang="en-US" sz="2000" kern="0" dirty="0"/>
              <a:t>compare</a:t>
            </a:r>
            <a:r>
              <a:rPr lang="en-US" altLang="en-US" sz="2000" kern="0" dirty="0">
                <a:latin typeface="Garamond" panose="02020404030301010803" pitchFamily="18" charset="0"/>
              </a:rPr>
              <a:t> </a:t>
            </a:r>
            <a:r>
              <a:rPr lang="sr-Cyrl-RS" altLang="en-US" sz="2400" kern="0" dirty="0">
                <a:latin typeface="Garamond" panose="02020404030301010803" pitchFamily="18" charset="0"/>
              </a:rPr>
              <a:t>интерфејса </a:t>
            </a:r>
            <a:r>
              <a:rPr lang="en-US" altLang="en-US" sz="2000" kern="0" dirty="0"/>
              <a:t>Comparator</a:t>
            </a:r>
            <a:r>
              <a:rPr lang="sr-Cyrl-RS" altLang="en-US" sz="2000" kern="0" dirty="0">
                <a:latin typeface="Garamond" panose="02020404030301010803" pitchFamily="18" charset="0"/>
              </a:rPr>
              <a:t> </a:t>
            </a:r>
            <a:r>
              <a:rPr lang="sr-Cyrl-RS" altLang="en-US" sz="2400" kern="0" dirty="0">
                <a:latin typeface="Garamond" panose="02020404030301010803" pitchFamily="18" charset="0"/>
              </a:rPr>
              <a:t>се понаша исто као и </a:t>
            </a:r>
            <a:r>
              <a:rPr lang="sr-Cyrl-RS" altLang="en-US" sz="2800" kern="0" dirty="0">
                <a:latin typeface="Garamond" panose="02020404030301010803" pitchFamily="18" charset="0"/>
              </a:rPr>
              <a:t>и </a:t>
            </a:r>
            <a:r>
              <a:rPr lang="en-US" altLang="en-US" sz="2000" kern="0" dirty="0" err="1"/>
              <a:t>compareTo</a:t>
            </a:r>
            <a:r>
              <a:rPr lang="en-US" altLang="en-US" sz="2400" kern="0" dirty="0">
                <a:latin typeface="Garamond" panose="02020404030301010803" pitchFamily="18" charset="0"/>
              </a:rPr>
              <a:t> </a:t>
            </a:r>
            <a:r>
              <a:rPr lang="sr-Cyrl-RS" altLang="en-US" sz="2400" kern="0" dirty="0">
                <a:latin typeface="Garamond" panose="02020404030301010803" pitchFamily="18" charset="0"/>
              </a:rPr>
              <a:t>метод</a:t>
            </a:r>
            <a:r>
              <a:rPr lang="en-US" altLang="en-US" sz="2400" kern="0" dirty="0">
                <a:latin typeface="Garamond" panose="02020404030301010803" pitchFamily="18" charset="0"/>
              </a:rPr>
              <a:t> </a:t>
            </a:r>
            <a:r>
              <a:rPr lang="sr-Cyrl-RS" altLang="en-US" sz="2400" kern="0" dirty="0">
                <a:latin typeface="Garamond" panose="02020404030301010803" pitchFamily="18" charset="0"/>
              </a:rPr>
              <a:t>интерфејса </a:t>
            </a:r>
            <a:r>
              <a:rPr lang="en-US" altLang="en-US" sz="2000" kern="0" dirty="0"/>
              <a:t>Comparable</a:t>
            </a:r>
            <a:r>
              <a:rPr lang="sr-Cyrl-RS" altLang="en-US" sz="2400" kern="0" dirty="0"/>
              <a:t>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anose="02020404030301010803" pitchFamily="18" charset="0"/>
              </a:rPr>
              <a:t>На пример, за сортирање елемената по њиховом опису, једноставно се дефинише класа која имплементира </a:t>
            </a:r>
            <a:r>
              <a:rPr lang="en-US" altLang="en-US" sz="2000" kern="0" dirty="0"/>
              <a:t>Comparator</a:t>
            </a:r>
            <a:r>
              <a:rPr lang="en-US" altLang="en-US" sz="2000" kern="0" dirty="0">
                <a:latin typeface="Garamond" panose="02020404030301010803" pitchFamily="18" charset="0"/>
              </a:rPr>
              <a:t> </a:t>
            </a:r>
            <a:r>
              <a:rPr lang="sr-Cyrl-RS" altLang="en-US" sz="2400" kern="0" dirty="0">
                <a:latin typeface="Garamond" panose="02020404030301010803" pitchFamily="18" charset="0"/>
              </a:rPr>
              <a:t>интерфејс:</a:t>
            </a:r>
          </a:p>
          <a:p>
            <a:pPr marL="0" indent="0">
              <a:buNone/>
            </a:pPr>
            <a:r>
              <a:rPr lang="sr-Cyrl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class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ItemComparator 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implements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Comparator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Item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public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int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compare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Item a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,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Item b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String descrA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a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getDescription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String descrB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b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getDescription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return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descrA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compareTo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descrB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endParaRPr lang="sr-Latn-RS" sz="1500" dirty="0"/>
          </a:p>
          <a:p>
            <a:pPr marL="0" indent="0"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sr-Cyrl-RS" altLang="en-US" sz="2400" kern="0" dirty="0">
              <a:latin typeface="Garamond" panose="02020404030301010803" pitchFamily="18" charset="0"/>
            </a:endParaRPr>
          </a:p>
          <a:p>
            <a:pPr marL="0" indent="0"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sr-Cyrl-RS" altLang="en-US" sz="2400" kern="0" dirty="0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1520" y="1484313"/>
            <a:ext cx="8713093" cy="4479925"/>
          </a:xfrm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Јава је на почетку испоручивана са малим скупом класа за најкорисније структуре података</a:t>
            </a:r>
            <a:r>
              <a:rPr lang="en-US" altLang="en-US" sz="2400" dirty="0">
                <a:latin typeface="Garamond" panose="02020404030301010803" pitchFamily="18" charset="0"/>
              </a:rPr>
              <a:t>:</a:t>
            </a:r>
            <a:r>
              <a:rPr lang="sr-Cyrl-RS" altLang="en-US" sz="2400" dirty="0">
                <a:latin typeface="Garamond" panose="02020404030301010803" pitchFamily="18" charset="0"/>
              </a:rPr>
              <a:t> класе </a:t>
            </a:r>
            <a:r>
              <a:rPr lang="en-US" altLang="en-US" sz="1800" dirty="0"/>
              <a:t>Vector</a:t>
            </a:r>
            <a:r>
              <a:rPr lang="en-US" altLang="en-US" sz="2400" dirty="0">
                <a:latin typeface="Garamond" panose="02020404030301010803" pitchFamily="18" charset="0"/>
              </a:rPr>
              <a:t>, </a:t>
            </a:r>
            <a:r>
              <a:rPr lang="en-US" altLang="en-US" sz="1800" dirty="0"/>
              <a:t>Stack</a:t>
            </a:r>
            <a:r>
              <a:rPr lang="en-US" altLang="en-US" sz="2400" dirty="0">
                <a:latin typeface="Garamond" panose="02020404030301010803" pitchFamily="18" charset="0"/>
              </a:rPr>
              <a:t>, </a:t>
            </a:r>
            <a:r>
              <a:rPr lang="en-US" altLang="en-US" sz="1800" dirty="0" err="1"/>
              <a:t>Hashtable</a:t>
            </a:r>
            <a:r>
              <a:rPr lang="en-US" altLang="en-US" sz="2400" dirty="0">
                <a:latin typeface="Garamond" panose="02020404030301010803" pitchFamily="18" charset="0"/>
              </a:rPr>
              <a:t>, </a:t>
            </a:r>
            <a:r>
              <a:rPr lang="en-US" altLang="en-US" sz="1800" dirty="0" err="1"/>
              <a:t>BitSet</a:t>
            </a:r>
            <a:r>
              <a:rPr lang="sr-Cyrl-RS" altLang="en-US" sz="18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и интерфејс</a:t>
            </a:r>
            <a:r>
              <a:rPr lang="en-US" altLang="en-US" sz="2400" dirty="0">
                <a:latin typeface="Garamond" panose="02020404030301010803" pitchFamily="18" charset="0"/>
              </a:rPr>
              <a:t> </a:t>
            </a:r>
            <a:r>
              <a:rPr lang="en-US" altLang="en-US" sz="1800" dirty="0"/>
              <a:t>Enumeration</a:t>
            </a:r>
            <a:r>
              <a:rPr lang="en-US" altLang="en-US" sz="18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су обезбеђивали рад са структурама података</a:t>
            </a:r>
            <a:r>
              <a:rPr lang="en-US" altLang="en-US" sz="2400" dirty="0">
                <a:latin typeface="Garamond" panose="02020404030301010803" pitchFamily="18" charset="0"/>
              </a:rPr>
              <a:t>.</a:t>
            </a:r>
            <a:endParaRPr lang="sr-Cyrl-R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У даљем развоју Јаве је требало помирити супротстављене захтеве: </a:t>
            </a:r>
            <a:endParaRPr lang="sr-Latn-RS" altLang="en-US" sz="2400" dirty="0">
              <a:latin typeface="Garamond" panose="02020404030301010803" pitchFamily="18" charset="0"/>
            </a:endParaRPr>
          </a:p>
          <a:p>
            <a:pPr lvl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1900" dirty="0">
                <a:latin typeface="Garamond" panose="02020404030301010803" pitchFamily="18" charset="0"/>
              </a:rPr>
              <a:t>библиотека за колекције треба да буде мала и да се лако може научити, </a:t>
            </a:r>
            <a:endParaRPr lang="sr-Latn-RS" altLang="en-US" sz="1900" dirty="0">
              <a:latin typeface="Garamond" panose="02020404030301010803" pitchFamily="18" charset="0"/>
            </a:endParaRPr>
          </a:p>
          <a:p>
            <a:pPr lvl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1900" dirty="0">
                <a:latin typeface="Garamond" panose="02020404030301010803" pitchFamily="18" charset="0"/>
              </a:rPr>
              <a:t>да не буде сложена као што је </a:t>
            </a:r>
            <a:r>
              <a:rPr lang="en-US" altLang="en-US" sz="1900" dirty="0">
                <a:latin typeface="Garamond" panose="02020404030301010803" pitchFamily="18" charset="0"/>
              </a:rPr>
              <a:t>STL</a:t>
            </a:r>
            <a:r>
              <a:rPr lang="sr-Cyrl-RS" altLang="en-US" sz="1900" dirty="0">
                <a:latin typeface="Garamond" panose="02020404030301010803" pitchFamily="18" charset="0"/>
              </a:rPr>
              <a:t> код</a:t>
            </a:r>
            <a:r>
              <a:rPr lang="en-US" altLang="en-US" sz="1900" dirty="0">
                <a:latin typeface="Garamond" panose="02020404030301010803" pitchFamily="18" charset="0"/>
              </a:rPr>
              <a:t> of C++, </a:t>
            </a:r>
            <a:r>
              <a:rPr lang="sr-Cyrl-RS" altLang="en-US" sz="1900" dirty="0">
                <a:latin typeface="Garamond" panose="02020404030301010803" pitchFamily="18" charset="0"/>
              </a:rPr>
              <a:t>али да омогући рад са генеричким алгоритмима на начин сличан оном који је уведен код </a:t>
            </a:r>
            <a:r>
              <a:rPr lang="en-US" altLang="en-US" sz="1900" dirty="0">
                <a:latin typeface="Garamond" panose="02020404030301010803" pitchFamily="18" charset="0"/>
              </a:rPr>
              <a:t>STL</a:t>
            </a:r>
            <a:r>
              <a:rPr lang="sr-Cyrl-RS" altLang="en-US" sz="1900" dirty="0">
                <a:latin typeface="Garamond" panose="02020404030301010803" pitchFamily="18" charset="0"/>
              </a:rPr>
              <a:t>-а. </a:t>
            </a:r>
            <a:endParaRPr lang="sr-Latn-RS" altLang="en-US" sz="1900" dirty="0">
              <a:latin typeface="Garamond" panose="02020404030301010803" pitchFamily="18" charset="0"/>
            </a:endParaRPr>
          </a:p>
          <a:p>
            <a:pPr lvl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1900" dirty="0">
                <a:latin typeface="Garamond" panose="02020404030301010803" pitchFamily="18" charset="0"/>
              </a:rPr>
              <a:t>Надаље, било је потребно да се старе, већ испоручене класе природно уклопе у нови оквир</a:t>
            </a:r>
            <a:r>
              <a:rPr lang="en-US" altLang="en-US" sz="1900" dirty="0">
                <a:latin typeface="Garamond" panose="02020404030301010803" pitchFamily="18" charset="0"/>
              </a:rPr>
              <a:t>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476375" y="404813"/>
            <a:ext cx="719931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Колекције</a:t>
            </a:r>
            <a:endParaRPr lang="sr-Latn-CS" kern="0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Уређење у колекцији</a:t>
            </a:r>
            <a:r>
              <a:rPr lang="en-US" kern="0" dirty="0">
                <a:solidFill>
                  <a:srgbClr val="3366FF"/>
                </a:solidFill>
              </a:rPr>
              <a:t> (</a:t>
            </a:r>
            <a:r>
              <a:rPr lang="sr-Cyrl-RS" kern="0" dirty="0">
                <a:solidFill>
                  <a:srgbClr val="3366FF"/>
                </a:solidFill>
              </a:rPr>
              <a:t>4</a:t>
            </a:r>
            <a:r>
              <a:rPr lang="en-US" kern="0" dirty="0">
                <a:solidFill>
                  <a:srgbClr val="3366FF"/>
                </a:solidFill>
              </a:rPr>
              <a:t>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84313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anose="02020404030301010803" pitchFamily="18" charset="0"/>
              </a:rPr>
              <a:t>Примећује се да овако направљен компаратор нема променљивих. Он је само власник метода за поређење.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anose="02020404030301010803" pitchFamily="18" charset="0"/>
              </a:rPr>
              <a:t>Такав објекат се обично назива функцијски објекат.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anose="02020404030301010803" pitchFamily="18" charset="0"/>
              </a:rPr>
              <a:t>Функцијски објекти су обично заједнички дефинисани при креирању, као примерци анонимних унутрашњих класа:</a:t>
            </a:r>
          </a:p>
          <a:p>
            <a:pPr marL="0" indent="0"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sr-Cyrl-RS" altLang="en-US" sz="2400" kern="0" dirty="0">
              <a:latin typeface="Garamond" panose="02020404030301010803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0704" y="3789040"/>
            <a:ext cx="81017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SortedSet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Item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sortByDescription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new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TreeSet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Item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new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Comparator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Item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&gt;()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public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int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compare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Item a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,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Item b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String descrA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a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getDescription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String descrB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b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getDescription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sr-Cyrl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return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descrA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compareTo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descrB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sr-Cyrl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sr-Cyrl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});</a:t>
            </a:r>
            <a:endParaRPr lang="sr-Latn-RS" sz="15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Уређење у колекцији</a:t>
            </a:r>
            <a:r>
              <a:rPr lang="en-US" kern="0" dirty="0">
                <a:solidFill>
                  <a:srgbClr val="3366FF"/>
                </a:solidFill>
              </a:rPr>
              <a:t> (</a:t>
            </a:r>
            <a:r>
              <a:rPr lang="sr-Cyrl-RS" kern="0" dirty="0">
                <a:solidFill>
                  <a:srgbClr val="3366FF"/>
                </a:solidFill>
              </a:rPr>
              <a:t>5</a:t>
            </a:r>
            <a:r>
              <a:rPr lang="en-US" kern="0" dirty="0">
                <a:solidFill>
                  <a:srgbClr val="3366FF"/>
                </a:solidFill>
              </a:rPr>
              <a:t>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98438" y="1422400"/>
            <a:ext cx="8869362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java.lang.Comparable</a:t>
            </a:r>
            <a:r>
              <a:rPr lang="en-US" sz="1800" b="1" dirty="0">
                <a:latin typeface="Garamond" panose="02020404030301010803" pitchFamily="18" charset="0"/>
              </a:rPr>
              <a:t>&lt;T&gt; 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int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compareTo</a:t>
            </a:r>
            <a:r>
              <a:rPr lang="en-US" sz="1800" b="1" dirty="0">
                <a:latin typeface="Garamond" panose="02020404030301010803" pitchFamily="18" charset="0"/>
              </a:rPr>
              <a:t>(T other)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Упоређује два објекта и враће негативну вредност ако текући објекат треба да буде испред објекта </a:t>
            </a:r>
            <a:r>
              <a:rPr lang="en-US" sz="1800" dirty="0">
                <a:latin typeface="Garamond" panose="02020404030301010803" pitchFamily="18" charset="0"/>
              </a:rPr>
              <a:t>other, </a:t>
            </a:r>
            <a:r>
              <a:rPr lang="sr-Cyrl-RS" sz="1800" dirty="0">
                <a:latin typeface="Garamond" panose="02020404030301010803" pitchFamily="18" charset="0"/>
              </a:rPr>
              <a:t>нулу ако се сматрају идентичним у сортираном поретку, или позитивну вредност ако текући објекат треба да буде после </a:t>
            </a:r>
            <a:r>
              <a:rPr lang="en-US" sz="1800" dirty="0">
                <a:latin typeface="Garamond" panose="02020404030301010803" pitchFamily="18" charset="0"/>
              </a:rPr>
              <a:t>other-a.</a:t>
            </a:r>
            <a:endParaRPr lang="sr-Cyrl-RS" sz="1800" i="1" dirty="0">
              <a:latin typeface="Garamond" panose="02020404030301010803" pitchFamily="18" charset="0"/>
            </a:endParaRPr>
          </a:p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java.lang.Comparator</a:t>
            </a:r>
            <a:r>
              <a:rPr lang="en-US" sz="1800" b="1" dirty="0">
                <a:latin typeface="Garamond" panose="02020404030301010803" pitchFamily="18" charset="0"/>
              </a:rPr>
              <a:t>&lt;T&gt; 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int</a:t>
            </a:r>
            <a:r>
              <a:rPr lang="en-US" sz="1800" b="1" dirty="0">
                <a:latin typeface="Garamond" panose="02020404030301010803" pitchFamily="18" charset="0"/>
              </a:rPr>
              <a:t> compare(T a, T b)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Упоређује два објекта и враћа негативну вредност ако је </a:t>
            </a:r>
            <a:r>
              <a:rPr lang="en-US" sz="1800" dirty="0">
                <a:latin typeface="Garamond" panose="02020404030301010803" pitchFamily="18" charset="0"/>
              </a:rPr>
              <a:t>a </a:t>
            </a:r>
            <a:r>
              <a:rPr lang="sr-Cyrl-RS" sz="1800" dirty="0">
                <a:latin typeface="Garamond" panose="02020404030301010803" pitchFamily="18" charset="0"/>
              </a:rPr>
              <a:t>испред </a:t>
            </a:r>
            <a:r>
              <a:rPr lang="en-US" sz="1800" dirty="0">
                <a:latin typeface="Garamond" panose="02020404030301010803" pitchFamily="18" charset="0"/>
              </a:rPr>
              <a:t>b, </a:t>
            </a:r>
            <a:r>
              <a:rPr lang="sr-Cyrl-RS" sz="1800" dirty="0">
                <a:latin typeface="Garamond" panose="02020404030301010803" pitchFamily="18" charset="0"/>
              </a:rPr>
              <a:t>нулу ако се сматрају идентичним у сортираном поретку, или позитивну вредност ако је </a:t>
            </a:r>
            <a:r>
              <a:rPr lang="en-US" sz="1800" dirty="0">
                <a:latin typeface="Garamond" panose="02020404030301010803" pitchFamily="18" charset="0"/>
              </a:rPr>
              <a:t>a </a:t>
            </a:r>
            <a:r>
              <a:rPr lang="sr-Cyrl-RS" sz="1800" dirty="0">
                <a:latin typeface="Garamond" panose="02020404030301010803" pitchFamily="18" charset="0"/>
              </a:rPr>
              <a:t>иза </a:t>
            </a:r>
            <a:r>
              <a:rPr lang="en-US" sz="1800" dirty="0">
                <a:latin typeface="Garamond" panose="02020404030301010803" pitchFamily="18" charset="0"/>
              </a:rPr>
              <a:t>b.</a:t>
            </a:r>
            <a:endParaRPr lang="sr-Cyrl-RS" sz="1800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endParaRPr lang="sr-Cyrl-RS" sz="1800" dirty="0">
              <a:latin typeface="Garamond" panose="02020404030301010803" pitchFamily="18" charset="0"/>
            </a:endParaRPr>
          </a:p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java.util.SortedSet</a:t>
            </a:r>
            <a:r>
              <a:rPr lang="en-US" sz="1800" b="1" dirty="0">
                <a:latin typeface="Garamond" panose="02020404030301010803" pitchFamily="18" charset="0"/>
              </a:rPr>
              <a:t>&lt;E&gt;  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Comparator&lt;? super E&gt; comparator()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Враће компаратор коришћен за сортирање елемената, или </a:t>
            </a:r>
            <a:r>
              <a:rPr lang="en-US" sz="1800" dirty="0">
                <a:latin typeface="Garamond" panose="02020404030301010803" pitchFamily="18" charset="0"/>
              </a:rPr>
              <a:t>null </a:t>
            </a:r>
            <a:r>
              <a:rPr lang="sr-Cyrl-RS" sz="1800" dirty="0">
                <a:latin typeface="Garamond" panose="02020404030301010803" pitchFamily="18" charset="0"/>
              </a:rPr>
              <a:t>ако су елементи упоређивани методом </a:t>
            </a:r>
            <a:r>
              <a:rPr lang="en-US" sz="1800" dirty="0" err="1">
                <a:latin typeface="Garamond" panose="02020404030301010803" pitchFamily="18" charset="0"/>
              </a:rPr>
              <a:t>compareTo</a:t>
            </a:r>
            <a:r>
              <a:rPr lang="en-US" sz="1800" dirty="0">
                <a:latin typeface="Garamond" panose="02020404030301010803" pitchFamily="18" charset="0"/>
              </a:rPr>
              <a:t> </a:t>
            </a:r>
            <a:r>
              <a:rPr lang="sr-Cyrl-RS" sz="1800" dirty="0">
                <a:latin typeface="Garamond" panose="02020404030301010803" pitchFamily="18" charset="0"/>
              </a:rPr>
              <a:t>интерфејса </a:t>
            </a:r>
            <a:r>
              <a:rPr lang="en-US" sz="1800" dirty="0">
                <a:latin typeface="Garamond" panose="02020404030301010803" pitchFamily="18" charset="0"/>
              </a:rPr>
              <a:t>Comparable.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dirty="0">
                <a:latin typeface="Garamond" panose="02020404030301010803" pitchFamily="18" charset="0"/>
              </a:rPr>
              <a:t> </a:t>
            </a:r>
            <a:r>
              <a:rPr lang="en-US" sz="1800" b="1" dirty="0">
                <a:latin typeface="Garamond" panose="02020404030301010803" pitchFamily="18" charset="0"/>
              </a:rPr>
              <a:t>E first()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 E last()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Враће први или последњи елемент у сортираној колекцији.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Колекције у оквиру ЈДК-а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84313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itchFamily="18" charset="0"/>
              </a:rPr>
              <a:t>Најчешће коришћене класе доступне у Јава библиотеци :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2000" kern="0" dirty="0" err="1"/>
              <a:t>LinkedList</a:t>
            </a:r>
            <a:r>
              <a:rPr lang="sr-Cyrl-RS" altLang="en-US" sz="2000" kern="0" dirty="0">
                <a:latin typeface="Garamond" pitchFamily="18" charset="0"/>
              </a:rPr>
              <a:t> </a:t>
            </a:r>
            <a:r>
              <a:rPr lang="sr-Cyrl-RS" altLang="en-US" sz="2400" kern="0" dirty="0">
                <a:latin typeface="Garamond" pitchFamily="18" charset="0"/>
              </a:rPr>
              <a:t>- повезана секвенца која дозвољава уметање и брисање са</a:t>
            </a:r>
            <a:r>
              <a:rPr lang="sr-Latn-RS" altLang="en-US" sz="2400" kern="0" dirty="0">
                <a:latin typeface="Garamond" pitchFamily="18" charset="0"/>
              </a:rPr>
              <a:t> </a:t>
            </a:r>
            <a:r>
              <a:rPr lang="sr-Cyrl-RS" altLang="en-US" sz="2400" kern="0" dirty="0">
                <a:latin typeface="Garamond" pitchFamily="18" charset="0"/>
              </a:rPr>
              <a:t>било ког места</a:t>
            </a:r>
            <a:r>
              <a:rPr lang="sr-Latn-RS" altLang="en-US" sz="2400" kern="0" dirty="0">
                <a:latin typeface="Garamond" pitchFamily="18" charset="0"/>
              </a:rPr>
              <a:t>.</a:t>
            </a:r>
            <a:endParaRPr lang="sr-Cyrl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2000" kern="0" dirty="0" err="1"/>
              <a:t>ArrayList</a:t>
            </a:r>
            <a:r>
              <a:rPr lang="en-US" altLang="en-US" sz="2000" kern="0" dirty="0">
                <a:latin typeface="Garamond" pitchFamily="18" charset="0"/>
              </a:rPr>
              <a:t> </a:t>
            </a:r>
            <a:r>
              <a:rPr lang="sr-Cyrl-RS" altLang="en-US" sz="2400" kern="0" dirty="0">
                <a:latin typeface="Garamond" pitchFamily="18" charset="0"/>
              </a:rPr>
              <a:t>- индексирана секвенца која се смањује и расте</a:t>
            </a:r>
            <a:r>
              <a:rPr lang="sr-Latn-RS" altLang="en-US" sz="2400" kern="0" dirty="0">
                <a:latin typeface="Garamond" pitchFamily="18" charset="0"/>
              </a:rPr>
              <a:t> </a:t>
            </a:r>
            <a:r>
              <a:rPr lang="sr-Cyrl-RS" altLang="en-US" sz="2400" kern="0" dirty="0">
                <a:latin typeface="Garamond" pitchFamily="18" charset="0"/>
              </a:rPr>
              <a:t>динамички</a:t>
            </a:r>
            <a:r>
              <a:rPr lang="sr-Latn-RS" altLang="en-US" sz="2400" kern="0" dirty="0">
                <a:latin typeface="Garamond" pitchFamily="18" charset="0"/>
              </a:rPr>
              <a:t>.</a:t>
            </a:r>
            <a:endParaRPr lang="sr-Cyrl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2000" kern="0" dirty="0" err="1"/>
              <a:t>HashSet</a:t>
            </a:r>
            <a:r>
              <a:rPr lang="sr-Cyrl-RS" altLang="en-US" sz="2000" kern="0" dirty="0">
                <a:latin typeface="Garamond" pitchFamily="18" charset="0"/>
              </a:rPr>
              <a:t> </a:t>
            </a:r>
            <a:r>
              <a:rPr lang="sr-Cyrl-RS" altLang="en-US" sz="2400" kern="0" dirty="0">
                <a:latin typeface="Garamond" pitchFamily="18" charset="0"/>
              </a:rPr>
              <a:t>- неповезана колекција која не прихвата дупликат</a:t>
            </a:r>
            <a:r>
              <a:rPr lang="sr-Latn-RS" altLang="en-US" sz="2400" kern="0" dirty="0">
                <a:latin typeface="Garamond" pitchFamily="18" charset="0"/>
              </a:rPr>
              <a:t> </a:t>
            </a:r>
            <a:br>
              <a:rPr lang="sr-Latn-RS" altLang="en-US" sz="2400" kern="0" dirty="0">
                <a:latin typeface="Garamond" pitchFamily="18" charset="0"/>
              </a:rPr>
            </a:br>
            <a:r>
              <a:rPr lang="sr-Cyrl-RS" altLang="en-US" sz="2400" kern="0" dirty="0">
                <a:latin typeface="Garamond" pitchFamily="18" charset="0"/>
              </a:rPr>
              <a:t>(хеш скуп)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2000" kern="0" dirty="0" err="1"/>
              <a:t>TreeSet</a:t>
            </a:r>
            <a:r>
              <a:rPr lang="en-US" altLang="en-US" sz="2000" kern="0" dirty="0">
                <a:latin typeface="Garamond" pitchFamily="18" charset="0"/>
              </a:rPr>
              <a:t> </a:t>
            </a:r>
            <a:r>
              <a:rPr lang="sr-Cyrl-RS" altLang="en-US" sz="2000" kern="0" dirty="0">
                <a:latin typeface="Garamond" pitchFamily="18" charset="0"/>
              </a:rPr>
              <a:t> </a:t>
            </a:r>
            <a:r>
              <a:rPr lang="sr-Cyrl-RS" altLang="en-US" sz="2400" kern="0" dirty="0">
                <a:latin typeface="Garamond" pitchFamily="18" charset="0"/>
              </a:rPr>
              <a:t>- сортирани скуп (дрвоидни скуп)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2000" kern="0" dirty="0" err="1"/>
              <a:t>PriorityQueue</a:t>
            </a:r>
            <a:r>
              <a:rPr lang="sr-Cyrl-RS" altLang="en-US" sz="2000" kern="0" dirty="0">
                <a:latin typeface="Garamond" pitchFamily="18" charset="0"/>
              </a:rPr>
              <a:t> </a:t>
            </a:r>
            <a:r>
              <a:rPr lang="sr-Cyrl-RS" altLang="en-US" sz="2400" kern="0" dirty="0">
                <a:latin typeface="Garamond" pitchFamily="18" charset="0"/>
              </a:rPr>
              <a:t>- колекција која дозвољава уклањање елемента са</a:t>
            </a:r>
            <a:r>
              <a:rPr lang="sr-Latn-RS" altLang="en-US" sz="2400" kern="0" dirty="0">
                <a:latin typeface="Garamond" pitchFamily="18" charset="0"/>
              </a:rPr>
              <a:t> </a:t>
            </a:r>
            <a:r>
              <a:rPr lang="sr-Cyrl-RS" altLang="en-US" sz="2400" kern="0" dirty="0">
                <a:latin typeface="Garamond" pitchFamily="18" charset="0"/>
              </a:rPr>
              <a:t>почетка (ред са приоритетима)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2000" kern="0" dirty="0" err="1"/>
              <a:t>HashMap</a:t>
            </a:r>
            <a:r>
              <a:rPr lang="sr-Cyrl-RS" altLang="en-US" sz="2000" kern="0" dirty="0">
                <a:latin typeface="Garamond" pitchFamily="18" charset="0"/>
              </a:rPr>
              <a:t> </a:t>
            </a:r>
            <a:r>
              <a:rPr lang="sr-Cyrl-RS" altLang="en-US" sz="2400" kern="0" dirty="0">
                <a:latin typeface="Garamond" pitchFamily="18" charset="0"/>
              </a:rPr>
              <a:t>– каталог, тј. колекција структура са паровима </a:t>
            </a:r>
            <a:br>
              <a:rPr lang="sr-Cyrl-RS" altLang="en-US" sz="2400" kern="0" dirty="0">
                <a:latin typeface="Garamond" pitchFamily="18" charset="0"/>
              </a:rPr>
            </a:br>
            <a:r>
              <a:rPr lang="sr-Cyrl-RS" altLang="en-US" sz="2400" kern="0" dirty="0">
                <a:latin typeface="Garamond" pitchFamily="18" charset="0"/>
              </a:rPr>
              <a:t>                  кључ/вредност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2000" kern="0" dirty="0" err="1"/>
              <a:t>TreeMap</a:t>
            </a:r>
            <a:r>
              <a:rPr lang="en-US" altLang="en-US" sz="2000" kern="0" dirty="0">
                <a:latin typeface="Garamond" pitchFamily="18" charset="0"/>
              </a:rPr>
              <a:t> </a:t>
            </a:r>
            <a:r>
              <a:rPr lang="sr-Cyrl-RS" altLang="en-US" sz="2000" kern="0" dirty="0">
                <a:latin typeface="Garamond" pitchFamily="18" charset="0"/>
              </a:rPr>
              <a:t> </a:t>
            </a:r>
            <a:r>
              <a:rPr lang="sr-Cyrl-RS" altLang="en-US" sz="2400" kern="0" dirty="0">
                <a:latin typeface="Garamond" pitchFamily="18" charset="0"/>
              </a:rPr>
              <a:t>- каталог са сортираним кључевима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Колекције у оквиру ЈДК-а (2)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84313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sr-Cyrl-RS" altLang="en-US" sz="2400" kern="0" dirty="0">
              <a:latin typeface="Garamond" pitchFamily="18" charset="0"/>
            </a:endParaRPr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950" y="1916113"/>
            <a:ext cx="7450138" cy="45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88938" y="1484313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itchFamily="18" charset="0"/>
              </a:rPr>
              <a:t>Хијерархија апстрактних и конкретних класа у ЈДК-у:</a:t>
            </a:r>
            <a:endParaRPr lang="en-US" altLang="en-US" sz="1800" kern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Повезана листа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84313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Постоји битна разлика између повезаних листа и </a:t>
            </a:r>
            <a:r>
              <a:rPr lang="ru-RU" altLang="en-US" sz="2400" kern="0" dirty="0" err="1">
                <a:latin typeface="Garamond" pitchFamily="18" charset="0"/>
              </a:rPr>
              <a:t>обичних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колекција</a:t>
            </a:r>
            <a:r>
              <a:rPr lang="sr-Latn-RS" altLang="en-US" sz="2400" kern="0" dirty="0">
                <a:latin typeface="Garamond" pitchFamily="18" charset="0"/>
              </a:rPr>
              <a:t>: </a:t>
            </a:r>
            <a:r>
              <a:rPr lang="sr-Cyrl-RS" altLang="en-US" sz="2400" kern="0" dirty="0">
                <a:latin typeface="Garamond" pitchFamily="18" charset="0"/>
              </a:rPr>
              <a:t>к</a:t>
            </a:r>
            <a:r>
              <a:rPr lang="ru-RU" altLang="en-US" sz="2400" kern="0" dirty="0">
                <a:latin typeface="Garamond" pitchFamily="18" charset="0"/>
              </a:rPr>
              <a:t>од повезане листе је важна позиција објекта.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У пракси је често потребно додати елементе у средину листе.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Коришћење</a:t>
            </a:r>
            <a:r>
              <a:rPr lang="ru-RU" altLang="en-US" sz="2400" kern="0" dirty="0">
                <a:latin typeface="Garamond" pitchFamily="18" charset="0"/>
              </a:rPr>
              <a:t> итератора за додавање елемената има смисла једино код колекције са природним поретком.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Тако</a:t>
            </a:r>
            <a:r>
              <a:rPr lang="ru-RU" altLang="en-US" sz="2400" kern="0" dirty="0">
                <a:latin typeface="Garamond" pitchFamily="18" charset="0"/>
              </a:rPr>
              <a:t>, на пример, за разлику од листе, каталог података тј. мапа не захтева никакав </a:t>
            </a:r>
            <a:r>
              <a:rPr lang="ru-RU" altLang="en-US" sz="2400" kern="0" dirty="0" err="1">
                <a:latin typeface="Garamond" pitchFamily="18" charset="0"/>
              </a:rPr>
              <a:t>редослед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елемената</a:t>
            </a:r>
            <a:r>
              <a:rPr lang="ru-RU" altLang="en-US" sz="2400" kern="0" dirty="0">
                <a:latin typeface="Garamond" pitchFamily="18" charset="0"/>
              </a:rPr>
              <a:t>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Према</a:t>
            </a:r>
            <a:r>
              <a:rPr lang="ru-RU" altLang="en-US" sz="2400" kern="0" dirty="0">
                <a:latin typeface="Garamond" pitchFamily="18" charset="0"/>
              </a:rPr>
              <a:t> томе, нема метода </a:t>
            </a:r>
            <a:r>
              <a:rPr lang="en-US" altLang="en-US" sz="2000" kern="0" dirty="0"/>
              <a:t>add</a:t>
            </a:r>
            <a:r>
              <a:rPr lang="en-US" altLang="en-US" sz="20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у интерфејсу </a:t>
            </a:r>
            <a:r>
              <a:rPr lang="en-US" altLang="en-US" sz="2000" kern="0" dirty="0"/>
              <a:t>Iterator</a:t>
            </a:r>
            <a:r>
              <a:rPr lang="en-US" altLang="en-US" sz="2400" kern="0" dirty="0">
                <a:latin typeface="Garamond" pitchFamily="18" charset="0"/>
              </a:rPr>
              <a:t>, </a:t>
            </a:r>
            <a:r>
              <a:rPr lang="ru-RU" altLang="en-US" sz="2400" kern="0" dirty="0">
                <a:latin typeface="Garamond" pitchFamily="18" charset="0"/>
              </a:rPr>
              <a:t>али постоји подинтерфејс </a:t>
            </a:r>
            <a:r>
              <a:rPr lang="en-US" altLang="en-US" sz="2000" kern="0" dirty="0" err="1"/>
              <a:t>ListIterator</a:t>
            </a:r>
            <a:r>
              <a:rPr lang="en-US" altLang="en-US" sz="2400" kern="0" dirty="0">
                <a:latin typeface="Garamond" pitchFamily="18" charset="0"/>
              </a:rPr>
              <a:t>, </a:t>
            </a:r>
            <a:r>
              <a:rPr lang="ru-RU" altLang="en-US" sz="2400" kern="0" dirty="0">
                <a:latin typeface="Garamond" pitchFamily="18" charset="0"/>
              </a:rPr>
              <a:t>који садржи метод </a:t>
            </a:r>
            <a:r>
              <a:rPr lang="en-US" altLang="en-US" sz="2000" kern="0" dirty="0"/>
              <a:t>add</a:t>
            </a:r>
            <a:r>
              <a:rPr lang="en-US" altLang="en-US" sz="2400" kern="0" dirty="0">
                <a:latin typeface="Garamond" pitchFamily="18" charset="0"/>
              </a:rPr>
              <a:t>:</a:t>
            </a:r>
          </a:p>
          <a:p>
            <a:pPr marL="0" indent="0">
              <a:buNone/>
            </a:pPr>
            <a:r>
              <a:rPr lang="sr-Cyrl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interface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ListIterator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extends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Iterator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void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add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 element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);</a:t>
            </a:r>
            <a:endParaRPr lang="sr-Cyrl-RS" sz="1500" b="1" dirty="0">
              <a:solidFill>
                <a:srgbClr val="00008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	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…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endParaRPr lang="sr-Latn-RS" sz="1500" dirty="0"/>
          </a:p>
          <a:p>
            <a:pPr marL="0" indent="0">
              <a:spcBef>
                <a:spcPts val="0"/>
              </a:spcBef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sr-Cyrl-RS" altLang="en-US" sz="1800" kern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Повезана листа (2)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84313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Metod </a:t>
            </a:r>
            <a:r>
              <a:rPr lang="ru-RU" altLang="en-US" sz="2000" kern="0" dirty="0"/>
              <a:t>add</a:t>
            </a:r>
            <a:r>
              <a:rPr lang="ru-RU" altLang="en-US" sz="20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додаје нови елемент испред позиције итератора.</a:t>
            </a:r>
            <a:endParaRPr lang="en-U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anose="02020404030301010803" pitchFamily="18" charset="0"/>
              </a:rPr>
              <a:t>Непосредно</a:t>
            </a:r>
            <a:r>
              <a:rPr lang="ru-RU" altLang="en-US" sz="2400" kern="0" dirty="0">
                <a:latin typeface="Garamond" panose="02020404030301010803" pitchFamily="18" charset="0"/>
              </a:rPr>
              <a:t> након позива </a:t>
            </a:r>
            <a:r>
              <a:rPr lang="en-US" altLang="en-US" sz="2000" kern="0" dirty="0"/>
              <a:t>next</a:t>
            </a:r>
            <a:r>
              <a:rPr lang="en-US" altLang="en-US" sz="2400" kern="0" dirty="0">
                <a:latin typeface="Garamond" panose="02020404030301010803" pitchFamily="18" charset="0"/>
              </a:rPr>
              <a:t>, </a:t>
            </a:r>
            <a:r>
              <a:rPr lang="ru-RU" altLang="en-US" sz="2400" kern="0" dirty="0">
                <a:latin typeface="Garamond" panose="02020404030301010803" pitchFamily="18" charset="0"/>
              </a:rPr>
              <a:t>метод </a:t>
            </a:r>
            <a:r>
              <a:rPr lang="en-US" altLang="en-US" sz="2000" kern="0" dirty="0"/>
              <a:t>remove</a:t>
            </a:r>
            <a:r>
              <a:rPr lang="en-US" altLang="en-US" sz="2000" kern="0" dirty="0">
                <a:latin typeface="Garamond" panose="02020404030301010803" pitchFamily="18" charset="0"/>
              </a:rPr>
              <a:t> </a:t>
            </a:r>
            <a:r>
              <a:rPr lang="ru-RU" altLang="en-US" sz="2400" kern="0" dirty="0">
                <a:latin typeface="Garamond" panose="02020404030301010803" pitchFamily="18" charset="0"/>
              </a:rPr>
              <a:t>уклања елемент лево од итератора.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anose="02020404030301010803" pitchFamily="18" charset="0"/>
              </a:rPr>
              <a:t>Међутим</a:t>
            </a:r>
            <a:r>
              <a:rPr lang="ru-RU" altLang="en-US" sz="2400" kern="0" dirty="0">
                <a:latin typeface="Garamond" panose="02020404030301010803" pitchFamily="18" charset="0"/>
              </a:rPr>
              <a:t>,</a:t>
            </a:r>
            <a:r>
              <a:rPr lang="en-US" altLang="en-US" sz="2400" kern="0" dirty="0">
                <a:latin typeface="Garamond" panose="02020404030301010803" pitchFamily="18" charset="0"/>
              </a:rPr>
              <a:t> </a:t>
            </a:r>
            <a:r>
              <a:rPr lang="ru-RU" altLang="en-US" sz="2400" kern="0" dirty="0">
                <a:latin typeface="Garamond" panose="02020404030301010803" pitchFamily="18" charset="0"/>
              </a:rPr>
              <a:t>ако је </a:t>
            </a:r>
            <a:r>
              <a:rPr lang="sr-Cyrl-RS" altLang="en-US" sz="2400" kern="0" dirty="0">
                <a:latin typeface="Garamond" panose="02020404030301010803" pitchFamily="18" charset="0"/>
              </a:rPr>
              <a:t>био</a:t>
            </a:r>
            <a:r>
              <a:rPr lang="ru-RU" altLang="en-US" sz="2400" kern="0" dirty="0">
                <a:latin typeface="Garamond" panose="02020404030301010803" pitchFamily="18" charset="0"/>
              </a:rPr>
              <a:t> позван метод </a:t>
            </a:r>
            <a:r>
              <a:rPr lang="en-US" altLang="en-US" sz="2000" kern="0" dirty="0"/>
              <a:t>previous</a:t>
            </a:r>
            <a:r>
              <a:rPr lang="en-US" altLang="en-US" sz="2400" kern="0" dirty="0">
                <a:latin typeface="Garamond" panose="02020404030301010803" pitchFamily="18" charset="0"/>
              </a:rPr>
              <a:t>, </a:t>
            </a:r>
            <a:r>
              <a:rPr lang="ru-RU" altLang="en-US" sz="2400" kern="0" dirty="0">
                <a:latin typeface="Garamond" panose="02020404030301010803" pitchFamily="18" charset="0"/>
              </a:rPr>
              <a:t>уклања се елемент десно. Није могуће звати </a:t>
            </a:r>
            <a:r>
              <a:rPr lang="en-US" altLang="en-US" sz="2000" kern="0" dirty="0"/>
              <a:t>remove</a:t>
            </a:r>
            <a:r>
              <a:rPr lang="en-US" altLang="en-US" sz="2000" kern="0" dirty="0">
                <a:latin typeface="Garamond" panose="02020404030301010803" pitchFamily="18" charset="0"/>
              </a:rPr>
              <a:t> </a:t>
            </a:r>
            <a:r>
              <a:rPr lang="ru-RU" altLang="en-US" sz="2400" kern="0" dirty="0">
                <a:latin typeface="Garamond" panose="02020404030301010803" pitchFamily="18" charset="0"/>
              </a:rPr>
              <a:t>два пута узастопно.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anose="02020404030301010803" pitchFamily="18" charset="0"/>
              </a:rPr>
              <a:t>Метод </a:t>
            </a:r>
            <a:r>
              <a:rPr lang="en-US" altLang="en-US" sz="2000" kern="0" dirty="0"/>
              <a:t>set</a:t>
            </a:r>
            <a:r>
              <a:rPr lang="en-US" altLang="en-US" sz="2000" kern="0" dirty="0">
                <a:latin typeface="Garamond" panose="02020404030301010803" pitchFamily="18" charset="0"/>
              </a:rPr>
              <a:t> </a:t>
            </a:r>
            <a:r>
              <a:rPr lang="ru-RU" altLang="en-US" sz="2400" kern="0" dirty="0">
                <a:latin typeface="Garamond" panose="02020404030301010803" pitchFamily="18" charset="0"/>
              </a:rPr>
              <a:t>замењује последњи елемент враћен позивом метода </a:t>
            </a:r>
            <a:r>
              <a:rPr lang="en-US" altLang="en-US" sz="2000" kern="0" dirty="0"/>
              <a:t>next</a:t>
            </a:r>
            <a:r>
              <a:rPr lang="en-US" altLang="en-US" sz="2000" kern="0" dirty="0">
                <a:latin typeface="Garamond" panose="02020404030301010803" pitchFamily="18" charset="0"/>
              </a:rPr>
              <a:t> </a:t>
            </a:r>
            <a:r>
              <a:rPr lang="ru-RU" altLang="en-US" sz="2400" kern="0" dirty="0">
                <a:latin typeface="Garamond" panose="02020404030301010803" pitchFamily="18" charset="0"/>
              </a:rPr>
              <a:t>или </a:t>
            </a:r>
            <a:r>
              <a:rPr lang="en-US" altLang="en-US" sz="2000" kern="0" dirty="0"/>
              <a:t>previous</a:t>
            </a:r>
            <a:r>
              <a:rPr lang="sr-Cyrl-RS" altLang="en-US" sz="2000" kern="0" dirty="0">
                <a:latin typeface="Garamond" panose="02020404030301010803" pitchFamily="18" charset="0"/>
              </a:rPr>
              <a:t> </a:t>
            </a:r>
            <a:r>
              <a:rPr lang="ru-RU" altLang="en-US" sz="2400" kern="0" dirty="0">
                <a:latin typeface="Garamond" panose="02020404030301010803" pitchFamily="18" charset="0"/>
              </a:rPr>
              <a:t>новим елементом.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Повезана листа (</a:t>
            </a:r>
            <a:r>
              <a:rPr lang="en-US" kern="0" dirty="0">
                <a:solidFill>
                  <a:srgbClr val="3366FF"/>
                </a:solidFill>
              </a:rPr>
              <a:t>3</a:t>
            </a:r>
            <a:r>
              <a:rPr lang="sr-Cyrl-RS" kern="0" dirty="0">
                <a:solidFill>
                  <a:srgbClr val="3366FF"/>
                </a:solidFill>
              </a:rPr>
              <a:t>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84313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За разлику од метода </a:t>
            </a:r>
            <a:r>
              <a:rPr lang="en-US" altLang="en-US" sz="2000" kern="0" dirty="0"/>
              <a:t>add</a:t>
            </a:r>
            <a:r>
              <a:rPr lang="en-US" altLang="en-US" sz="20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интерфејса </a:t>
            </a:r>
            <a:r>
              <a:rPr lang="en-US" altLang="en-US" sz="2000" kern="0" dirty="0"/>
              <a:t>Collection</a:t>
            </a:r>
            <a:r>
              <a:rPr lang="en-US" altLang="en-US" sz="2400" kern="0" dirty="0">
                <a:latin typeface="Garamond" pitchFamily="18" charset="0"/>
              </a:rPr>
              <a:t>, </a:t>
            </a:r>
            <a:r>
              <a:rPr lang="ru-RU" altLang="en-US" sz="2400" kern="0" dirty="0">
                <a:latin typeface="Garamond" pitchFamily="18" charset="0"/>
              </a:rPr>
              <a:t>овај метод не враћа </a:t>
            </a:r>
            <a:r>
              <a:rPr lang="en-US" altLang="en-US" sz="2000" kern="0" dirty="0" err="1"/>
              <a:t>boolean</a:t>
            </a:r>
            <a:r>
              <a:rPr lang="en-US" altLang="en-US" sz="2000" kern="0" dirty="0">
                <a:latin typeface="Garamond" pitchFamily="18" charset="0"/>
              </a:rPr>
              <a:t> </a:t>
            </a:r>
            <a:r>
              <a:rPr lang="en-US" altLang="en-US" sz="2400" kern="0" dirty="0">
                <a:latin typeface="Garamond" pitchFamily="18" charset="0"/>
              </a:rPr>
              <a:t>-</a:t>
            </a:r>
            <a:r>
              <a:rPr lang="sr-Cyrl-RS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претпоставља се да операција </a:t>
            </a:r>
            <a:r>
              <a:rPr lang="en-US" altLang="en-US" sz="2000" kern="0" dirty="0"/>
              <a:t>add</a:t>
            </a:r>
            <a:r>
              <a:rPr lang="en-US" altLang="en-US" sz="20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увек мења листу.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Надаље, интерфејс </a:t>
            </a:r>
            <a:r>
              <a:rPr lang="en-US" altLang="en-US" sz="2000" kern="0" dirty="0" err="1"/>
              <a:t>ListIterator</a:t>
            </a:r>
            <a:r>
              <a:rPr lang="en-US" altLang="en-US" sz="20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поседује два метода која се могу користити за обилажење листе </a:t>
            </a:r>
            <a:r>
              <a:rPr lang="ru-RU" altLang="en-US" sz="2400" kern="0" dirty="0" err="1">
                <a:latin typeface="Garamond" pitchFamily="18" charset="0"/>
              </a:rPr>
              <a:t>уназад</a:t>
            </a:r>
            <a:r>
              <a:rPr lang="ru-RU" altLang="en-US" sz="2400" kern="0" dirty="0">
                <a:latin typeface="Garamond" pitchFamily="18" charset="0"/>
              </a:rPr>
              <a:t>: </a:t>
            </a:r>
          </a:p>
          <a:p>
            <a:pPr marL="857250" lvl="1" indent="-457200"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kern="0" dirty="0"/>
              <a:t>E previous()</a:t>
            </a:r>
          </a:p>
          <a:p>
            <a:pPr marL="857250" lvl="1" indent="-457200">
              <a:spcBef>
                <a:spcPts val="0"/>
              </a:spcBef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kern="0" dirty="0" err="1"/>
              <a:t>boolean</a:t>
            </a:r>
            <a:r>
              <a:rPr lang="en-US" altLang="en-US" sz="1800" kern="0" dirty="0"/>
              <a:t> </a:t>
            </a:r>
            <a:r>
              <a:rPr lang="en-US" altLang="en-US" sz="1800" kern="0" dirty="0" err="1"/>
              <a:t>hasPrevious</a:t>
            </a:r>
            <a:r>
              <a:rPr lang="en-US" altLang="en-US" sz="1800" kern="0" dirty="0"/>
              <a:t>()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Метод </a:t>
            </a:r>
            <a:r>
              <a:rPr lang="en-US" altLang="en-US" sz="2000" kern="0" dirty="0" err="1"/>
              <a:t>listIterator</a:t>
            </a:r>
            <a:r>
              <a:rPr lang="en-US" altLang="en-US" sz="20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класе </a:t>
            </a:r>
            <a:r>
              <a:rPr lang="en-US" altLang="en-US" sz="2000" kern="0" dirty="0" err="1"/>
              <a:t>LinkedList</a:t>
            </a:r>
            <a:r>
              <a:rPr lang="en-US" altLang="en-US" sz="20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враћа итератор, објекат класе која имплементира интерфејс </a:t>
            </a:r>
            <a:r>
              <a:rPr lang="en-US" altLang="en-US" sz="2000" kern="0" dirty="0" err="1"/>
              <a:t>ListIterator</a:t>
            </a:r>
            <a:r>
              <a:rPr lang="en-US" altLang="en-US" sz="2400" kern="0" dirty="0">
                <a:latin typeface="Garamond" pitchFamily="18" charset="0"/>
              </a:rPr>
              <a:t>.</a:t>
            </a:r>
          </a:p>
          <a:p>
            <a:pPr marL="0" indent="0">
              <a:buNone/>
            </a:pPr>
            <a:r>
              <a:rPr lang="sr-Cyrl-RS" sz="2000" kern="0" dirty="0"/>
              <a:t>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ListIterator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String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iter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osoblje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listIterator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endParaRPr lang="sr-Latn-RS" sz="1500" dirty="0"/>
          </a:p>
          <a:p>
            <a:pPr marL="0" indent="0"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ru-RU" altLang="en-US" sz="1800" kern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Повезана листа (</a:t>
            </a:r>
            <a:r>
              <a:rPr lang="en-US" kern="0" dirty="0">
                <a:solidFill>
                  <a:srgbClr val="3366FF"/>
                </a:solidFill>
              </a:rPr>
              <a:t>4</a:t>
            </a:r>
            <a:r>
              <a:rPr lang="sr-Cyrl-RS" kern="0" dirty="0">
                <a:solidFill>
                  <a:srgbClr val="3366FF"/>
                </a:solidFill>
              </a:rPr>
              <a:t>)</a:t>
            </a:r>
            <a:endParaRPr lang="sr-Latn-CS" kern="0" dirty="0">
              <a:solidFill>
                <a:srgbClr val="3366FF"/>
              </a:solidFill>
            </a:endParaRPr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700213"/>
            <a:ext cx="8964613" cy="484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Повезана листа (5)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84313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Многи корисни методи за оперисање повезаним листама декларисани су у интерфејсу </a:t>
            </a:r>
            <a:r>
              <a:rPr lang="en-US" altLang="en-US" sz="2000" kern="0" dirty="0"/>
              <a:t>Collection</a:t>
            </a:r>
            <a:r>
              <a:rPr lang="en-US" altLang="en-US" sz="2400" kern="0" dirty="0">
                <a:latin typeface="Garamond" pitchFamily="18" charset="0"/>
              </a:rPr>
              <a:t>. </a:t>
            </a:r>
            <a:endParaRPr lang="sr-Cyrl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Они су, већим делом, имплементирани у суперкласи </a:t>
            </a:r>
            <a:r>
              <a:rPr lang="en-US" altLang="en-US" sz="2000" kern="0" dirty="0" err="1"/>
              <a:t>AbstractCollection</a:t>
            </a:r>
            <a:r>
              <a:rPr lang="en-US" altLang="en-US" sz="20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класе </a:t>
            </a:r>
            <a:r>
              <a:rPr lang="en-US" altLang="en-US" sz="2000" kern="0" dirty="0" err="1"/>
              <a:t>LinkedList</a:t>
            </a:r>
            <a:r>
              <a:rPr lang="en-US" altLang="en-US" sz="2400" kern="0" dirty="0">
                <a:latin typeface="Garamond" pitchFamily="18" charset="0"/>
              </a:rPr>
              <a:t>. </a:t>
            </a:r>
            <a:endParaRPr lang="sr-Cyrl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Повезана</a:t>
            </a:r>
            <a:r>
              <a:rPr lang="ru-RU" altLang="en-US" sz="2400" kern="0" dirty="0">
                <a:latin typeface="Garamond" pitchFamily="18" charset="0"/>
              </a:rPr>
              <a:t> листа не подржава брз случајан приступ.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Ако</a:t>
            </a:r>
            <a:r>
              <a:rPr lang="ru-RU" altLang="en-US" sz="2400" kern="0" dirty="0">
                <a:latin typeface="Garamond" pitchFamily="18" charset="0"/>
              </a:rPr>
              <a:t> желимо да видимо </a:t>
            </a:r>
            <a:r>
              <a:rPr lang="en-US" altLang="en-US" sz="2400" kern="0" dirty="0">
                <a:latin typeface="Garamond" pitchFamily="18" charset="0"/>
              </a:rPr>
              <a:t>n-</a:t>
            </a:r>
            <a:r>
              <a:rPr lang="ru-RU" altLang="en-US" sz="2400" kern="0" dirty="0">
                <a:latin typeface="Garamond" pitchFamily="18" charset="0"/>
              </a:rPr>
              <a:t>ти елемент, морамо да пођемо од почетка и најпре пређемо преко првих </a:t>
            </a:r>
            <a:r>
              <a:rPr lang="en-US" altLang="en-US" sz="2400" kern="0" dirty="0">
                <a:latin typeface="Garamond" pitchFamily="18" charset="0"/>
              </a:rPr>
              <a:t>n-1 </a:t>
            </a:r>
            <a:r>
              <a:rPr lang="ru-RU" altLang="en-US" sz="2400" kern="0" dirty="0">
                <a:latin typeface="Garamond" pitchFamily="18" charset="0"/>
              </a:rPr>
              <a:t>елемената. Не постоји пречица. </a:t>
            </a:r>
            <a:endParaRPr lang="ru-RU" altLang="en-US" sz="2000" kern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Повезана листа (6)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84313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Дакле, програмери обично не користе повезане листе у ситуацијама у којима је потребно приступати елементима коришћењем целобројног индекса.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Без обзира на то, класа </a:t>
            </a:r>
            <a:r>
              <a:rPr lang="en-US" altLang="en-US" sz="2400" kern="0" dirty="0" err="1">
                <a:latin typeface="Garamond" pitchFamily="18" charset="0"/>
              </a:rPr>
              <a:t>LinkedList</a:t>
            </a:r>
            <a:r>
              <a:rPr lang="en-US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поседује метод </a:t>
            </a:r>
            <a:r>
              <a:rPr lang="en-US" altLang="en-US" sz="2400" kern="0" dirty="0">
                <a:latin typeface="Garamond" pitchFamily="18" charset="0"/>
              </a:rPr>
              <a:t>get</a:t>
            </a:r>
            <a:r>
              <a:rPr lang="sr-Cyrl-RS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који омогућује приступ одређеном </a:t>
            </a:r>
            <a:r>
              <a:rPr lang="ru-RU" altLang="en-US" sz="2400" kern="0" dirty="0" err="1">
                <a:latin typeface="Garamond" pitchFamily="18" charset="0"/>
              </a:rPr>
              <a:t>елементу</a:t>
            </a:r>
            <a:r>
              <a:rPr lang="ru-RU" altLang="en-US" sz="2400" kern="0" dirty="0">
                <a:latin typeface="Garamond" pitchFamily="18" charset="0"/>
              </a:rPr>
              <a:t>:</a:t>
            </a:r>
          </a:p>
          <a:p>
            <a:pPr marL="0" indent="0">
              <a:buNone/>
            </a:pP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LinkedList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String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lista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…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String obj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lista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get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n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);</a:t>
            </a:r>
            <a:endParaRPr lang="sr-Latn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n-US" altLang="en-US" sz="2400" kern="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569325" cy="4479925"/>
          </a:xfrm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Као код свих модерних библиотека за структуре података, </a:t>
            </a:r>
            <a:br>
              <a:rPr lang="sr-Cyrl-RS" altLang="en-US" sz="2400" dirty="0">
                <a:latin typeface="Garamond" panose="02020404030301010803" pitchFamily="18" charset="0"/>
              </a:rPr>
            </a:br>
            <a:r>
              <a:rPr lang="sr-Cyrl-RS" altLang="en-US" sz="2400" dirty="0">
                <a:latin typeface="Garamond" panose="02020404030301010803" pitchFamily="18" charset="0"/>
              </a:rPr>
              <a:t>и овде је интерфејс одвојен од имплементације</a:t>
            </a:r>
            <a:r>
              <a:rPr lang="en-US" altLang="en-US" sz="2400" dirty="0">
                <a:latin typeface="Garamond" panose="02020404030301010803" pitchFamily="18" charset="0"/>
              </a:rPr>
              <a:t>. </a:t>
            </a:r>
            <a:endParaRPr lang="sr-Cyrl-R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Начин одвајања ће бити детаљније приказан на структури података </a:t>
            </a:r>
            <a:r>
              <a:rPr lang="sr-Cyrl-RS" altLang="en-US" sz="2400" u="sng" dirty="0">
                <a:latin typeface="Garamond" panose="02020404030301010803" pitchFamily="18" charset="0"/>
              </a:rPr>
              <a:t>ред</a:t>
            </a:r>
            <a:r>
              <a:rPr lang="sr-Cyrl-RS" altLang="en-US" sz="2400" dirty="0">
                <a:latin typeface="Garamond" panose="02020404030301010803" pitchFamily="18" charset="0"/>
              </a:rPr>
              <a:t>, која се користи када елементе треба обрађивати по редоследу приспећа (енг. </a:t>
            </a:r>
            <a:r>
              <a:rPr lang="en-US" altLang="en-US" sz="2400" dirty="0">
                <a:latin typeface="Garamond" panose="02020404030301010803" pitchFamily="18" charset="0"/>
              </a:rPr>
              <a:t>first in, first out - FIFO</a:t>
            </a:r>
            <a:r>
              <a:rPr lang="sr-Cyrl-RS" altLang="en-US" sz="2400" dirty="0">
                <a:latin typeface="Garamond" panose="02020404030301010803" pitchFamily="18" charset="0"/>
              </a:rPr>
              <a:t>)</a:t>
            </a:r>
            <a:r>
              <a:rPr lang="en-US" altLang="en-US" sz="2400" dirty="0">
                <a:latin typeface="Garamond" panose="02020404030301010803" pitchFamily="18" charset="0"/>
              </a:rPr>
              <a:t>. 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476375" y="404813"/>
            <a:ext cx="75596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Интерфејс и имплементација</a:t>
            </a:r>
            <a:endParaRPr lang="sr-Latn-CS" kern="0" dirty="0">
              <a:solidFill>
                <a:srgbClr val="3366FF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644900"/>
            <a:ext cx="5864225" cy="264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98438" y="1422400"/>
            <a:ext cx="8869362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java.util.LinkedList</a:t>
            </a:r>
            <a:r>
              <a:rPr lang="en-US" sz="1800" b="1" dirty="0">
                <a:latin typeface="Garamond" panose="02020404030301010803" pitchFamily="18" charset="0"/>
              </a:rPr>
              <a:t>&lt;E&gt;  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LinkedList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прави празну повезану листу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LinkedList</a:t>
            </a:r>
            <a:r>
              <a:rPr lang="en-US" sz="1800" b="1" dirty="0">
                <a:latin typeface="Garamond" panose="02020404030301010803" pitchFamily="18" charset="0"/>
              </a:rPr>
              <a:t>(Collection&lt;?</a:t>
            </a:r>
            <a:r>
              <a:rPr lang="en-US" sz="1800" b="1" dirty="0" err="1">
                <a:latin typeface="Garamond" panose="02020404030301010803" pitchFamily="18" charset="0"/>
              </a:rPr>
              <a:t>extendsE</a:t>
            </a:r>
            <a:r>
              <a:rPr lang="en-US" sz="1800" b="1" dirty="0">
                <a:latin typeface="Garamond" panose="02020404030301010803" pitchFamily="18" charset="0"/>
              </a:rPr>
              <a:t>&gt; elements)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прави листу и додаје све елементе из колекције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void </a:t>
            </a:r>
            <a:r>
              <a:rPr lang="en-US" sz="1800" b="1" dirty="0" err="1">
                <a:latin typeface="Garamond" panose="02020404030301010803" pitchFamily="18" charset="0"/>
              </a:rPr>
              <a:t>addFirst</a:t>
            </a:r>
            <a:r>
              <a:rPr lang="en-US" sz="1800" b="1" dirty="0">
                <a:latin typeface="Garamond" panose="02020404030301010803" pitchFamily="18" charset="0"/>
              </a:rPr>
              <a:t>(E element)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додаје елемент на почетак листе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void </a:t>
            </a:r>
            <a:r>
              <a:rPr lang="en-US" sz="1800" b="1" dirty="0" err="1">
                <a:latin typeface="Garamond" panose="02020404030301010803" pitchFamily="18" charset="0"/>
              </a:rPr>
              <a:t>addLast</a:t>
            </a:r>
            <a:r>
              <a:rPr lang="en-US" sz="1800" b="1" dirty="0">
                <a:latin typeface="Garamond" panose="02020404030301010803" pitchFamily="18" charset="0"/>
              </a:rPr>
              <a:t>(E element) 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додаје елемент на крај листе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E </a:t>
            </a:r>
            <a:r>
              <a:rPr lang="en-US" sz="1800" b="1" dirty="0" err="1">
                <a:latin typeface="Garamond" panose="02020404030301010803" pitchFamily="18" charset="0"/>
              </a:rPr>
              <a:t>getFirst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враће елемент са почетка листе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E </a:t>
            </a:r>
            <a:r>
              <a:rPr lang="en-US" sz="1800" b="1" dirty="0" err="1">
                <a:latin typeface="Garamond" panose="02020404030301010803" pitchFamily="18" charset="0"/>
              </a:rPr>
              <a:t>getLast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враће елемент са краја листе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E </a:t>
            </a:r>
            <a:r>
              <a:rPr lang="en-US" sz="1800" b="1" dirty="0" err="1">
                <a:latin typeface="Garamond" panose="02020404030301010803" pitchFamily="18" charset="0"/>
              </a:rPr>
              <a:t>removeFirst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брише и враће елемент са поцетка листе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E </a:t>
            </a:r>
            <a:r>
              <a:rPr lang="en-US" sz="1800" b="1" dirty="0" err="1">
                <a:latin typeface="Garamond" panose="02020404030301010803" pitchFamily="18" charset="0"/>
              </a:rPr>
              <a:t>removeLast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брише и враћа елемент са краја листе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Повезана листа (7)</a:t>
            </a:r>
            <a:endParaRPr lang="sr-Latn-CS" kern="0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5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Низовна листа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84313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Интерфејс листе представља уређену колекцију у којој је позиција у листи елемента битна.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Постоје два правила за приступ елементима: преко итератора, као и метода </a:t>
            </a:r>
            <a:r>
              <a:rPr lang="ru-RU" altLang="en-US" sz="2000" kern="0" dirty="0"/>
              <a:t>get</a:t>
            </a:r>
            <a:r>
              <a:rPr lang="ru-RU" altLang="en-US" sz="20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и </a:t>
            </a:r>
            <a:r>
              <a:rPr lang="ru-RU" altLang="en-US" sz="2000" kern="0" dirty="0"/>
              <a:t>set</a:t>
            </a:r>
            <a:r>
              <a:rPr lang="ru-RU" altLang="en-US" sz="20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за директан приступ.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Други метод  није препоручив за повезану листу али има смисла за низове.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Ова</a:t>
            </a:r>
            <a:r>
              <a:rPr lang="ru-RU" altLang="en-US" sz="2400" kern="0" dirty="0">
                <a:latin typeface="Garamond" pitchFamily="18" charset="0"/>
              </a:rPr>
              <a:t> класа, исто као </a:t>
            </a:r>
            <a:r>
              <a:rPr lang="ru-RU" altLang="en-US" sz="2000" kern="0" dirty="0"/>
              <a:t>LinkedList</a:t>
            </a:r>
            <a:r>
              <a:rPr lang="ru-RU" altLang="en-US" sz="2400" kern="0" dirty="0">
                <a:latin typeface="Garamond" pitchFamily="18" charset="0"/>
              </a:rPr>
              <a:t>, такође имплементира интерфејс </a:t>
            </a:r>
            <a:r>
              <a:rPr lang="ru-RU" altLang="en-US" sz="2000" kern="0" dirty="0"/>
              <a:t>List</a:t>
            </a:r>
            <a:r>
              <a:rPr lang="ru-RU" altLang="en-US" sz="2400" kern="0" dirty="0">
                <a:latin typeface="Garamond" pitchFamily="18" charset="0"/>
              </a:rPr>
              <a:t>. </a:t>
            </a:r>
            <a:endParaRPr lang="sr-Latn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Низовна</a:t>
            </a:r>
            <a:r>
              <a:rPr lang="ru-RU" altLang="en-US" sz="2400" kern="0" dirty="0">
                <a:latin typeface="Garamond" pitchFamily="18" charset="0"/>
              </a:rPr>
              <a:t> листа енкапсулкира низ динамички </a:t>
            </a:r>
            <a:r>
              <a:rPr lang="ru-RU" altLang="en-US" sz="2400" kern="0" dirty="0" err="1">
                <a:latin typeface="Garamond" pitchFamily="18" charset="0"/>
              </a:rPr>
              <a:t>алоцираних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објеката</a:t>
            </a:r>
            <a:r>
              <a:rPr lang="sr-Latn-RS" altLang="en-US" sz="2400" kern="0" dirty="0">
                <a:latin typeface="Garamond" pitchFamily="18" charset="0"/>
              </a:rPr>
              <a:t> </a:t>
            </a:r>
            <a:r>
              <a:rPr lang="sr-Cyrl-RS" altLang="en-US" sz="2400" kern="0" dirty="0">
                <a:latin typeface="Garamond" pitchFamily="18" charset="0"/>
              </a:rPr>
              <a:t>који индексирају елементе листе. </a:t>
            </a:r>
            <a:endParaRPr lang="ru-RU" altLang="en-US" sz="2400" kern="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Низовна листа</a:t>
            </a:r>
            <a:r>
              <a:rPr lang="en-US" kern="0" dirty="0">
                <a:solidFill>
                  <a:srgbClr val="3366FF"/>
                </a:solidFill>
              </a:rPr>
              <a:t> (2)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84313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itchFamily="18" charset="0"/>
              </a:rPr>
              <a:t>Методи</a:t>
            </a:r>
            <a:r>
              <a:rPr lang="en-US" altLang="en-US" sz="2400" kern="0" dirty="0">
                <a:latin typeface="Garamond" pitchFamily="18" charset="0"/>
              </a:rPr>
              <a:t> </a:t>
            </a:r>
            <a:r>
              <a:rPr lang="en-US" altLang="en-US" sz="2000" kern="0" dirty="0"/>
              <a:t>size</a:t>
            </a:r>
            <a:r>
              <a:rPr lang="en-US" altLang="en-US" sz="2400" kern="0" dirty="0">
                <a:latin typeface="Garamond" pitchFamily="18" charset="0"/>
              </a:rPr>
              <a:t>, </a:t>
            </a:r>
            <a:r>
              <a:rPr lang="en-US" altLang="en-US" sz="2000" kern="0" dirty="0" err="1"/>
              <a:t>isEmpty</a:t>
            </a:r>
            <a:r>
              <a:rPr lang="en-US" altLang="en-US" sz="2400" kern="0" dirty="0">
                <a:latin typeface="Garamond" pitchFamily="18" charset="0"/>
              </a:rPr>
              <a:t>, </a:t>
            </a:r>
            <a:r>
              <a:rPr lang="en-US" altLang="en-US" sz="2000" kern="0" dirty="0"/>
              <a:t>get</a:t>
            </a:r>
            <a:r>
              <a:rPr lang="en-US" altLang="en-US" sz="2400" kern="0" dirty="0">
                <a:latin typeface="Garamond" pitchFamily="18" charset="0"/>
              </a:rPr>
              <a:t>, </a:t>
            </a:r>
            <a:r>
              <a:rPr lang="en-US" altLang="en-US" sz="2000" kern="0" dirty="0"/>
              <a:t>set</a:t>
            </a:r>
            <a:r>
              <a:rPr lang="en-US" altLang="en-US" sz="2400" kern="0" dirty="0">
                <a:latin typeface="Garamond" pitchFamily="18" charset="0"/>
              </a:rPr>
              <a:t>, </a:t>
            </a:r>
            <a:r>
              <a:rPr lang="en-US" altLang="en-US" sz="2000" kern="0" dirty="0"/>
              <a:t>iterator</a:t>
            </a:r>
            <a:r>
              <a:rPr lang="en-US" altLang="en-US" sz="2400" kern="0" dirty="0">
                <a:latin typeface="Garamond" pitchFamily="18" charset="0"/>
              </a:rPr>
              <a:t>, </a:t>
            </a:r>
            <a:r>
              <a:rPr lang="sr-Cyrl-RS" altLang="en-US" sz="2400" kern="0" dirty="0">
                <a:latin typeface="Garamond" pitchFamily="18" charset="0"/>
              </a:rPr>
              <a:t>и </a:t>
            </a:r>
            <a:r>
              <a:rPr lang="en-US" altLang="en-US" sz="2000" kern="0" dirty="0" err="1"/>
              <a:t>listIterator</a:t>
            </a:r>
            <a:r>
              <a:rPr lang="en-US" altLang="en-US" sz="2000" kern="0" dirty="0">
                <a:latin typeface="Garamond" pitchFamily="18" charset="0"/>
              </a:rPr>
              <a:t> </a:t>
            </a:r>
            <a:r>
              <a:rPr lang="sr-Cyrl-RS" altLang="en-US" sz="2400" kern="0" dirty="0">
                <a:latin typeface="Garamond" pitchFamily="18" charset="0"/>
              </a:rPr>
              <a:t>се извршавају за константно време. </a:t>
            </a:r>
            <a:endParaRPr lang="sr-Latn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itchFamily="18" charset="0"/>
              </a:rPr>
              <a:t>Додавање елемента дуже траје него што је то случај са </a:t>
            </a:r>
            <a:r>
              <a:rPr lang="en-US" altLang="en-US" sz="2000" kern="0" dirty="0" err="1"/>
              <a:t>LinkedList</a:t>
            </a:r>
            <a:r>
              <a:rPr lang="en-US" altLang="en-US" sz="2000" kern="0" dirty="0">
                <a:latin typeface="Garamond" pitchFamily="18" charset="0"/>
              </a:rPr>
              <a:t> </a:t>
            </a:r>
            <a:r>
              <a:rPr lang="sr-Cyrl-RS" altLang="en-US" sz="2400" kern="0" dirty="0">
                <a:latin typeface="Garamond" pitchFamily="18" charset="0"/>
              </a:rPr>
              <a:t>имплементацијом, али је зато бржи приступ елементу преко његовог индекса.</a:t>
            </a:r>
            <a:r>
              <a:rPr lang="en-US" altLang="en-US" sz="2400" kern="0" dirty="0">
                <a:latin typeface="Garamond" pitchFamily="18" charset="0"/>
              </a:rPr>
              <a:t> </a:t>
            </a:r>
            <a:endParaRPr lang="sr-Latn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itchFamily="18" charset="0"/>
              </a:rPr>
              <a:t>Сваки примерак класе</a:t>
            </a:r>
            <a:r>
              <a:rPr lang="en-US" altLang="en-US" sz="2400" kern="0" dirty="0">
                <a:latin typeface="Garamond" pitchFamily="18" charset="0"/>
              </a:rPr>
              <a:t> </a:t>
            </a:r>
            <a:r>
              <a:rPr lang="en-US" altLang="en-US" sz="2000" kern="0" dirty="0" err="1"/>
              <a:t>ArrayList</a:t>
            </a:r>
            <a:r>
              <a:rPr lang="en-US" altLang="en-US" sz="2000" kern="0" dirty="0">
                <a:latin typeface="Garamond" pitchFamily="18" charset="0"/>
              </a:rPr>
              <a:t> </a:t>
            </a:r>
            <a:r>
              <a:rPr lang="sr-Cyrl-RS" altLang="en-US" sz="2400" kern="0" dirty="0">
                <a:latin typeface="Garamond" pitchFamily="18" charset="0"/>
              </a:rPr>
              <a:t>има свој капацитет</a:t>
            </a:r>
            <a:r>
              <a:rPr lang="en-US" altLang="en-US" sz="2400" kern="0" dirty="0">
                <a:latin typeface="Garamond" pitchFamily="18" charset="0"/>
              </a:rPr>
              <a:t>. </a:t>
            </a:r>
            <a:endParaRPr lang="sr-Cyrl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itchFamily="18" charset="0"/>
              </a:rPr>
              <a:t>Капацитет је величина низа који служи за смештај елемената листе</a:t>
            </a:r>
            <a:r>
              <a:rPr lang="en-US" altLang="en-US" sz="2400" kern="0" dirty="0">
                <a:latin typeface="Garamond" pitchFamily="18" charset="0"/>
              </a:rPr>
              <a:t>. </a:t>
            </a:r>
            <a:endParaRPr lang="sr-Cyrl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itchFamily="18" charset="0"/>
              </a:rPr>
              <a:t>Он аутоматски расте током додавања елемената у</a:t>
            </a:r>
            <a:r>
              <a:rPr lang="en-US" altLang="en-US" sz="2400" kern="0" dirty="0">
                <a:latin typeface="Garamond" pitchFamily="18" charset="0"/>
              </a:rPr>
              <a:t> </a:t>
            </a:r>
            <a:r>
              <a:rPr lang="en-US" altLang="en-US" sz="2000" kern="0" dirty="0" err="1"/>
              <a:t>ArrayList</a:t>
            </a:r>
            <a:r>
              <a:rPr lang="sr-Cyrl-RS" altLang="en-US" sz="2400" kern="0" dirty="0">
                <a:latin typeface="Garamond" pitchFamily="18" charset="0"/>
              </a:rPr>
              <a:t> објекат</a:t>
            </a:r>
            <a:r>
              <a:rPr lang="en-US" altLang="en-US" sz="2400" kern="0" dirty="0">
                <a:latin typeface="Garamond" pitchFamily="18" charset="0"/>
              </a:rPr>
              <a:t>. </a:t>
            </a:r>
            <a:endParaRPr lang="sr-Cyrl-RS" altLang="en-US" sz="2400" kern="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Низовна листа</a:t>
            </a:r>
            <a:r>
              <a:rPr lang="en-US" kern="0" dirty="0">
                <a:solidFill>
                  <a:srgbClr val="3366FF"/>
                </a:solidFill>
              </a:rPr>
              <a:t> (</a:t>
            </a:r>
            <a:r>
              <a:rPr lang="sr-Cyrl-RS" kern="0" dirty="0">
                <a:solidFill>
                  <a:srgbClr val="3366FF"/>
                </a:solidFill>
              </a:rPr>
              <a:t>3</a:t>
            </a:r>
            <a:r>
              <a:rPr lang="en-US" kern="0" dirty="0">
                <a:solidFill>
                  <a:srgbClr val="3366FF"/>
                </a:solidFill>
              </a:rPr>
              <a:t>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84313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itchFamily="18" charset="0"/>
              </a:rPr>
              <a:t>Класе </a:t>
            </a:r>
            <a:r>
              <a:rPr lang="en-US" altLang="en-US" sz="2000" kern="0" dirty="0" err="1"/>
              <a:t>ArrayList</a:t>
            </a:r>
            <a:r>
              <a:rPr lang="en-US" altLang="en-US" sz="2000" kern="0" dirty="0">
                <a:latin typeface="Garamond" pitchFamily="18" charset="0"/>
              </a:rPr>
              <a:t> </a:t>
            </a:r>
            <a:r>
              <a:rPr lang="sr-Cyrl-RS" altLang="en-US" sz="2400" kern="0" dirty="0">
                <a:latin typeface="Garamond" pitchFamily="18" charset="0"/>
              </a:rPr>
              <a:t>и </a:t>
            </a:r>
            <a:r>
              <a:rPr lang="en-US" altLang="en-US" sz="2000" kern="0" dirty="0"/>
              <a:t>Vector</a:t>
            </a:r>
            <a:r>
              <a:rPr lang="en-US" altLang="en-US" sz="2000" kern="0" dirty="0">
                <a:latin typeface="Garamond" pitchFamily="18" charset="0"/>
              </a:rPr>
              <a:t> </a:t>
            </a:r>
            <a:r>
              <a:rPr lang="sr-Cyrl-RS" altLang="en-US" sz="2400" kern="0" dirty="0">
                <a:latin typeface="Garamond" pitchFamily="18" charset="0"/>
              </a:rPr>
              <a:t>имплементирају интерфејс </a:t>
            </a:r>
            <a:r>
              <a:rPr lang="en-US" altLang="en-US" sz="2000" kern="0" dirty="0" err="1"/>
              <a:t>RandomAccess</a:t>
            </a:r>
            <a:r>
              <a:rPr lang="sr-Cyrl-RS" altLang="en-US" sz="2400" kern="0" dirty="0">
                <a:latin typeface="Garamond" pitchFamily="18" charset="0"/>
              </a:rPr>
              <a:t>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itchFamily="18" charset="0"/>
              </a:rPr>
              <a:t>Јава програмери који су ветерани користе класу </a:t>
            </a:r>
            <a:r>
              <a:rPr lang="en-US" altLang="en-US" sz="2000" kern="0" dirty="0"/>
              <a:t>Vector</a:t>
            </a:r>
            <a:r>
              <a:rPr lang="en-US" altLang="en-US" sz="2000" kern="0" dirty="0">
                <a:latin typeface="Garamond" pitchFamily="18" charset="0"/>
              </a:rPr>
              <a:t> </a:t>
            </a:r>
            <a:r>
              <a:rPr lang="sr-Cyrl-RS" altLang="en-US" sz="2400" kern="0" dirty="0">
                <a:latin typeface="Garamond" pitchFamily="18" charset="0"/>
              </a:rPr>
              <a:t>кад год им је потребан динамички низ.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itchFamily="18" charset="0"/>
              </a:rPr>
              <a:t>Зашто би требало користити </a:t>
            </a:r>
            <a:r>
              <a:rPr lang="en-US" altLang="en-US" sz="2000" kern="0" dirty="0" err="1"/>
              <a:t>ArrayList</a:t>
            </a:r>
            <a:r>
              <a:rPr lang="en-US" altLang="en-US" sz="2000" kern="0" dirty="0">
                <a:latin typeface="Garamond" pitchFamily="18" charset="0"/>
              </a:rPr>
              <a:t> </a:t>
            </a:r>
            <a:r>
              <a:rPr lang="sr-Cyrl-RS" altLang="en-US" sz="2400" kern="0" dirty="0">
                <a:latin typeface="Garamond" pitchFamily="18" charset="0"/>
              </a:rPr>
              <a:t>уместо </a:t>
            </a:r>
            <a:r>
              <a:rPr lang="en-US" altLang="en-US" sz="2000" kern="0" dirty="0"/>
              <a:t>Vector</a:t>
            </a:r>
            <a:r>
              <a:rPr lang="en-US" altLang="en-US" sz="2400" kern="0" dirty="0">
                <a:latin typeface="Garamond" pitchFamily="18" charset="0"/>
              </a:rPr>
              <a:t>? </a:t>
            </a:r>
            <a:endParaRPr lang="sr-Cyrl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itchFamily="18" charset="0"/>
              </a:rPr>
              <a:t>Сви методи класе </a:t>
            </a:r>
            <a:r>
              <a:rPr lang="en-US" altLang="en-US" sz="2000" kern="0" dirty="0"/>
              <a:t>Vector</a:t>
            </a:r>
            <a:r>
              <a:rPr lang="en-US" altLang="en-US" sz="2000" kern="0" dirty="0">
                <a:latin typeface="Garamond" pitchFamily="18" charset="0"/>
              </a:rPr>
              <a:t> </a:t>
            </a:r>
            <a:r>
              <a:rPr lang="sr-Cyrl-RS" altLang="en-US" sz="2400" kern="0" dirty="0">
                <a:latin typeface="Garamond" pitchFamily="18" charset="0"/>
              </a:rPr>
              <a:t>су синхронизовани што обезбеђује конзистенттност података у вишенитном програмирању, али успорава извршење метода.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itchFamily="18" charset="0"/>
              </a:rPr>
              <a:t>Насупрот томе, методи класе </a:t>
            </a:r>
            <a:r>
              <a:rPr lang="en-US" altLang="en-US" sz="2000" kern="0" dirty="0" err="1"/>
              <a:t>ArrayList</a:t>
            </a:r>
            <a:r>
              <a:rPr lang="en-US" altLang="en-US" sz="2000" kern="0" dirty="0">
                <a:latin typeface="Garamond" pitchFamily="18" charset="0"/>
              </a:rPr>
              <a:t> </a:t>
            </a:r>
            <a:r>
              <a:rPr lang="sr-Cyrl-RS" altLang="en-US" sz="2400" kern="0" dirty="0">
                <a:latin typeface="Garamond" pitchFamily="18" charset="0"/>
              </a:rPr>
              <a:t>нису синхронизовани, па их треба користиткад год није потребна синхронизација.</a:t>
            </a:r>
            <a:endParaRPr lang="en-US" altLang="en-US" sz="2400" kern="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Хеш скуп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84313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Повезане листе и низови дозвољавају убацивање елемената произвољно и притом воде рачуна о </a:t>
            </a:r>
            <a:r>
              <a:rPr lang="ru-RU" altLang="en-US" sz="2400" kern="0" dirty="0" err="1">
                <a:latin typeface="Garamond" pitchFamily="18" charset="0"/>
              </a:rPr>
              <a:t>њиховом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редоследу</a:t>
            </a:r>
            <a:r>
              <a:rPr lang="ru-RU" altLang="en-US" sz="2400" kern="0" dirty="0">
                <a:latin typeface="Garamond" pitchFamily="18" charset="0"/>
              </a:rPr>
              <a:t>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Међутим</a:t>
            </a:r>
            <a:r>
              <a:rPr lang="ru-RU" altLang="en-US" sz="2400" kern="0" dirty="0">
                <a:latin typeface="Garamond" pitchFamily="18" charset="0"/>
              </a:rPr>
              <a:t>, ако треба наћи елеменат а коме није запамћена позиција, потребно је претражити (у најгорем случају) све </a:t>
            </a:r>
            <a:r>
              <a:rPr lang="ru-RU" altLang="en-US" sz="2400" kern="0" dirty="0" err="1">
                <a:latin typeface="Garamond" pitchFamily="18" charset="0"/>
              </a:rPr>
              <a:t>елементе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колекције</a:t>
            </a:r>
            <a:r>
              <a:rPr lang="ru-RU" altLang="en-US" sz="2400" kern="0" dirty="0">
                <a:latin typeface="Garamond" pitchFamily="18" charset="0"/>
              </a:rPr>
              <a:t>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Уколико</a:t>
            </a:r>
            <a:r>
              <a:rPr lang="ru-RU" altLang="en-US" sz="2400" kern="0" dirty="0">
                <a:latin typeface="Garamond" pitchFamily="18" charset="0"/>
              </a:rPr>
              <a:t> је редослед елемената небитан, може се користити колекција која обезбеђује много бржи приступ </a:t>
            </a:r>
            <a:r>
              <a:rPr lang="ru-RU" altLang="en-US" sz="2400" kern="0" dirty="0" err="1">
                <a:latin typeface="Garamond" pitchFamily="18" charset="0"/>
              </a:rPr>
              <a:t>елементима</a:t>
            </a:r>
            <a:r>
              <a:rPr lang="ru-RU" altLang="en-US" sz="2400" kern="0" dirty="0">
                <a:latin typeface="Garamond" pitchFamily="18" charset="0"/>
              </a:rPr>
              <a:t>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Једино</a:t>
            </a:r>
            <a:r>
              <a:rPr lang="ru-RU" altLang="en-US" sz="2400" kern="0" dirty="0">
                <a:latin typeface="Garamond" pitchFamily="18" charset="0"/>
              </a:rPr>
              <a:t> је незгодно што се тада не зна ништа о редоследу елемената, већ их та структура организује по сопственом редоследу.</a:t>
            </a:r>
          </a:p>
          <a:p>
            <a:pPr marL="0" indent="0"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ru-RU" altLang="en-US" sz="2400" kern="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Хеш скуп (2)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84313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Добро позната структура за брзо проналазење елемената је хеш табела.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За </a:t>
            </a:r>
            <a:r>
              <a:rPr lang="ru-RU" altLang="en-US" sz="2400" kern="0" dirty="0" err="1">
                <a:latin typeface="Garamond" pitchFamily="18" charset="0"/>
              </a:rPr>
              <a:t>разлику</a:t>
            </a:r>
            <a:r>
              <a:rPr lang="ru-RU" altLang="en-US" sz="2400" kern="0" dirty="0">
                <a:latin typeface="Garamond" pitchFamily="18" charset="0"/>
              </a:rPr>
              <a:t> од </a:t>
            </a:r>
            <a:r>
              <a:rPr lang="ru-RU" altLang="en-US" sz="2400" kern="0" dirty="0" err="1">
                <a:latin typeface="Garamond" pitchFamily="18" charset="0"/>
              </a:rPr>
              <a:t>низова</a:t>
            </a:r>
            <a:r>
              <a:rPr lang="ru-RU" altLang="en-US" sz="2400" kern="0" dirty="0">
                <a:latin typeface="Garamond" pitchFamily="18" charset="0"/>
              </a:rPr>
              <a:t> код </a:t>
            </a:r>
            <a:r>
              <a:rPr lang="ru-RU" altLang="en-US" sz="2400" kern="0" dirty="0" err="1">
                <a:latin typeface="Garamond" pitchFamily="18" charset="0"/>
              </a:rPr>
              <a:t>којих</a:t>
            </a:r>
            <a:r>
              <a:rPr lang="ru-RU" altLang="en-US" sz="2400" kern="0" dirty="0">
                <a:latin typeface="Garamond" pitchFamily="18" charset="0"/>
              </a:rPr>
              <a:t> су </a:t>
            </a:r>
            <a:r>
              <a:rPr lang="ru-RU" altLang="en-US" sz="2400" kern="0" dirty="0" err="1">
                <a:latin typeface="Garamond" pitchFamily="18" charset="0"/>
              </a:rPr>
              <a:t>индекси</a:t>
            </a:r>
            <a:r>
              <a:rPr lang="ru-RU" altLang="en-US" sz="2400" kern="0" dirty="0">
                <a:latin typeface="Garamond" pitchFamily="18" charset="0"/>
              </a:rPr>
              <a:t> цели </a:t>
            </a:r>
            <a:r>
              <a:rPr lang="ru-RU" altLang="en-US" sz="2400" kern="0" dirty="0" err="1">
                <a:latin typeface="Garamond" pitchFamily="18" charset="0"/>
              </a:rPr>
              <a:t>бројеви</a:t>
            </a:r>
            <a:r>
              <a:rPr lang="ru-RU" altLang="en-US" sz="2400" kern="0" dirty="0">
                <a:latin typeface="Garamond" pitchFamily="18" charset="0"/>
              </a:rPr>
              <a:t>, </a:t>
            </a:r>
            <a:r>
              <a:rPr lang="ru-RU" altLang="en-US" sz="2400" kern="0" dirty="0" err="1">
                <a:latin typeface="Garamond" pitchFamily="18" charset="0"/>
              </a:rPr>
              <a:t>овде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је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позиција</a:t>
            </a:r>
            <a:r>
              <a:rPr lang="ru-RU" altLang="en-US" sz="2400" kern="0" dirty="0">
                <a:latin typeface="Garamond" pitchFamily="18" charset="0"/>
              </a:rPr>
              <a:t> у </a:t>
            </a:r>
            <a:r>
              <a:rPr lang="ru-RU" altLang="en-US" sz="2400" kern="0" dirty="0" err="1">
                <a:latin typeface="Garamond" pitchFamily="18" charset="0"/>
              </a:rPr>
              <a:t>структури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одређена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произвољним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објектом</a:t>
            </a:r>
            <a:r>
              <a:rPr lang="ru-RU" altLang="en-US" sz="2400" kern="0" dirty="0">
                <a:latin typeface="Garamond" pitchFamily="18" charset="0"/>
              </a:rPr>
              <a:t>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Ипак</a:t>
            </a:r>
            <a:r>
              <a:rPr lang="ru-RU" altLang="en-US" sz="2400" kern="0" dirty="0">
                <a:latin typeface="Garamond" pitchFamily="18" charset="0"/>
              </a:rPr>
              <a:t>, имплицитно се </a:t>
            </a:r>
            <a:r>
              <a:rPr lang="ru-RU" altLang="en-US" sz="2400" kern="0" dirty="0" err="1">
                <a:latin typeface="Garamond" pitchFamily="18" charset="0"/>
              </a:rPr>
              <a:t>захтева</a:t>
            </a:r>
            <a:r>
              <a:rPr lang="ru-RU" altLang="en-US" sz="2400" kern="0" dirty="0">
                <a:latin typeface="Garamond" pitchFamily="18" charset="0"/>
              </a:rPr>
              <a:t> да </a:t>
            </a:r>
            <a:r>
              <a:rPr lang="ru-RU" altLang="en-US" sz="2400" kern="0" dirty="0" err="1">
                <a:latin typeface="Garamond" pitchFamily="18" charset="0"/>
              </a:rPr>
              <a:t>сваком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објекту</a:t>
            </a:r>
            <a:r>
              <a:rPr lang="ru-RU" altLang="en-US" sz="2400" kern="0" dirty="0">
                <a:latin typeface="Garamond" pitchFamily="18" charset="0"/>
              </a:rPr>
              <a:t> буде </a:t>
            </a:r>
            <a:r>
              <a:rPr lang="ru-RU" altLang="en-US" sz="2400" kern="0" dirty="0" err="1">
                <a:latin typeface="Garamond" pitchFamily="18" charset="0"/>
              </a:rPr>
              <a:t>придружен</a:t>
            </a:r>
            <a:r>
              <a:rPr lang="ru-RU" altLang="en-US" sz="2400" kern="0" dirty="0">
                <a:latin typeface="Garamond" pitchFamily="18" charset="0"/>
              </a:rPr>
              <a:t> цели </a:t>
            </a:r>
            <a:r>
              <a:rPr lang="ru-RU" altLang="en-US" sz="2400" kern="0" dirty="0" err="1">
                <a:latin typeface="Garamond" pitchFamily="18" charset="0"/>
              </a:rPr>
              <a:t>број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тако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што</a:t>
            </a:r>
            <a:r>
              <a:rPr lang="ru-RU" altLang="en-US" sz="2400" kern="0" dirty="0">
                <a:latin typeface="Garamond" pitchFamily="18" charset="0"/>
              </a:rPr>
              <a:t> се </a:t>
            </a:r>
            <a:r>
              <a:rPr lang="ru-RU" altLang="en-US" sz="2400" kern="0" dirty="0" err="1">
                <a:latin typeface="Garamond" pitchFamily="18" charset="0"/>
              </a:rPr>
              <a:t>рачуна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његов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тзв</a:t>
            </a:r>
            <a:r>
              <a:rPr lang="ru-RU" altLang="en-US" sz="2400" kern="0" dirty="0">
                <a:latin typeface="Garamond" pitchFamily="18" charset="0"/>
              </a:rPr>
              <a:t>. </a:t>
            </a:r>
            <a:r>
              <a:rPr lang="ru-RU" altLang="en-US" sz="2400" kern="0" dirty="0" err="1">
                <a:latin typeface="Garamond" pitchFamily="18" charset="0"/>
              </a:rPr>
              <a:t>хеш</a:t>
            </a:r>
            <a:r>
              <a:rPr lang="ru-RU" altLang="en-US" sz="2400" kern="0" dirty="0">
                <a:latin typeface="Garamond" pitchFamily="18" charset="0"/>
              </a:rPr>
              <a:t>-код.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Да би се </a:t>
            </a:r>
            <a:r>
              <a:rPr lang="ru-RU" altLang="en-US" sz="2400" kern="0" dirty="0" err="1">
                <a:latin typeface="Garamond" pitchFamily="18" charset="0"/>
              </a:rPr>
              <a:t>конзистетно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дефинисао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хеш</a:t>
            </a:r>
            <a:r>
              <a:rPr lang="ru-RU" altLang="en-US" sz="2400" kern="0" dirty="0">
                <a:latin typeface="Garamond" pitchFamily="18" charset="0"/>
              </a:rPr>
              <a:t>-код за </a:t>
            </a:r>
            <a:r>
              <a:rPr lang="ru-RU" altLang="en-US" sz="2400" kern="0" dirty="0" err="1">
                <a:latin typeface="Garamond" pitchFamily="18" charset="0"/>
              </a:rPr>
              <a:t>неки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објекат</a:t>
            </a:r>
            <a:r>
              <a:rPr lang="ru-RU" altLang="en-US" sz="2400" kern="0" dirty="0">
                <a:latin typeface="Garamond" pitchFamily="18" charset="0"/>
              </a:rPr>
              <a:t>, </a:t>
            </a:r>
            <a:r>
              <a:rPr lang="ru-RU" altLang="en-US" sz="2400" kern="0" dirty="0" err="1">
                <a:latin typeface="Garamond" pitchFamily="18" charset="0"/>
              </a:rPr>
              <a:t>програмер</a:t>
            </a:r>
            <a:r>
              <a:rPr lang="ru-RU" altLang="en-US" sz="2400" kern="0" dirty="0">
                <a:latin typeface="Garamond" pitchFamily="18" charset="0"/>
              </a:rPr>
              <a:t> мора </a:t>
            </a:r>
            <a:r>
              <a:rPr lang="ru-RU" altLang="en-US" sz="2400" kern="0" dirty="0" err="1">
                <a:latin typeface="Garamond" pitchFamily="18" charset="0"/>
              </a:rPr>
              <a:t>редефинисати</a:t>
            </a:r>
            <a:r>
              <a:rPr lang="ru-RU" altLang="en-US" sz="2400" kern="0" dirty="0">
                <a:latin typeface="Garamond" pitchFamily="18" charset="0"/>
              </a:rPr>
              <a:t> две методе: </a:t>
            </a:r>
            <a:r>
              <a:rPr lang="ru-RU" altLang="en-US" sz="2000" kern="0" dirty="0" err="1"/>
              <a:t>ha</a:t>
            </a:r>
            <a:r>
              <a:rPr lang="en-US" altLang="en-US" sz="2000" kern="0" dirty="0"/>
              <a:t>s</a:t>
            </a:r>
            <a:r>
              <a:rPr lang="ru-RU" altLang="en-US" sz="2000" kern="0" dirty="0"/>
              <a:t>h</a:t>
            </a:r>
            <a:r>
              <a:rPr lang="en-US" altLang="en-US" sz="2000" kern="0" dirty="0"/>
              <a:t>C</a:t>
            </a:r>
            <a:r>
              <a:rPr lang="ru-RU" altLang="en-US" sz="2000" kern="0" dirty="0" err="1"/>
              <a:t>ode</a:t>
            </a:r>
            <a:r>
              <a:rPr lang="ru-RU" altLang="en-US" sz="2000" kern="0" dirty="0"/>
              <a:t> </a:t>
            </a:r>
            <a:r>
              <a:rPr lang="ru-RU" altLang="en-US" sz="2400" kern="0" dirty="0">
                <a:latin typeface="Garamond" panose="02020404030301010803" pitchFamily="18" charset="0"/>
              </a:rPr>
              <a:t>и</a:t>
            </a:r>
            <a:r>
              <a:rPr lang="ru-RU" altLang="en-US" sz="2000" kern="0" dirty="0"/>
              <a:t> </a:t>
            </a:r>
            <a:r>
              <a:rPr lang="ru-RU" altLang="en-US" sz="2000" kern="0" dirty="0" err="1"/>
              <a:t>equals</a:t>
            </a:r>
            <a:r>
              <a:rPr lang="ru-RU" altLang="en-US" sz="2400" kern="0" dirty="0"/>
              <a:t>.</a:t>
            </a:r>
            <a:endParaRPr lang="sr-Latn-RS" altLang="en-US" sz="2400" kern="0" dirty="0"/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itchFamily="18" charset="0"/>
              </a:rPr>
              <a:t>Притом мора бити испуњено да </a:t>
            </a:r>
            <a:r>
              <a:rPr lang="ru-RU" altLang="en-US" sz="2400" kern="0" dirty="0" err="1">
                <a:latin typeface="Garamond" pitchFamily="18" charset="0"/>
              </a:rPr>
              <a:t>ако</a:t>
            </a:r>
            <a:r>
              <a:rPr lang="ru-RU" altLang="en-US" sz="2400" kern="0" dirty="0">
                <a:latin typeface="Garamond" pitchFamily="18" charset="0"/>
              </a:rPr>
              <a:t> важи </a:t>
            </a:r>
            <a:r>
              <a:rPr lang="ru-RU" altLang="en-US" sz="2000" kern="0" dirty="0"/>
              <a:t>a.equals(b)</a:t>
            </a:r>
            <a:r>
              <a:rPr lang="ru-RU" altLang="en-US" sz="2400" kern="0" dirty="0">
                <a:latin typeface="Garamond" pitchFamily="18" charset="0"/>
              </a:rPr>
              <a:t>,онда </a:t>
            </a:r>
            <a:r>
              <a:rPr lang="ru-RU" altLang="en-US" sz="2000" kern="0" dirty="0"/>
              <a:t>a</a:t>
            </a:r>
            <a:r>
              <a:rPr lang="ru-RU" altLang="en-US" sz="20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и </a:t>
            </a:r>
            <a:r>
              <a:rPr lang="ru-RU" altLang="en-US" sz="2000" kern="0" dirty="0"/>
              <a:t>b</a:t>
            </a:r>
            <a:r>
              <a:rPr lang="ru-RU" altLang="en-US" sz="20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морају имати исти </a:t>
            </a:r>
            <a:r>
              <a:rPr lang="ru-RU" altLang="en-US" sz="2400" kern="0" dirty="0" err="1">
                <a:latin typeface="Garamond" pitchFamily="18" charset="0"/>
              </a:rPr>
              <a:t>хеш</a:t>
            </a:r>
            <a:r>
              <a:rPr lang="ru-RU" altLang="en-US" sz="2400" kern="0" dirty="0">
                <a:latin typeface="Garamond" pitchFamily="18" charset="0"/>
              </a:rPr>
              <a:t>-код.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Хеш скуп (3)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84313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Отворена хеш табела је обично реализована као низ повезаних листи.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За проналазење места објекта у хеш табели, израчунава се хеш-код и дели се по модулу </a:t>
            </a:r>
            <a:r>
              <a:rPr lang="ru-RU" altLang="en-US" sz="2400" kern="0" dirty="0" err="1">
                <a:latin typeface="Garamond" pitchFamily="18" charset="0"/>
              </a:rPr>
              <a:t>са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димензијом</a:t>
            </a:r>
            <a:r>
              <a:rPr lang="ru-RU" altLang="en-US" sz="2400" kern="0" dirty="0">
                <a:latin typeface="Garamond" pitchFamily="18" charset="0"/>
              </a:rPr>
              <a:t> низа.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Резултат</a:t>
            </a:r>
            <a:r>
              <a:rPr lang="ru-RU" altLang="en-US" sz="2400" kern="0" dirty="0">
                <a:latin typeface="Garamond" pitchFamily="18" charset="0"/>
              </a:rPr>
              <a:t> је индекс члана у низу тј. индекс повезане листе која садржи дати елеменат.</a:t>
            </a:r>
          </a:p>
          <a:p>
            <a:pPr marL="0" indent="0"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ru-RU" altLang="en-US" sz="2400" kern="0" dirty="0">
              <a:latin typeface="Garamond" pitchFamily="18" charset="0"/>
            </a:endParaRPr>
          </a:p>
        </p:txBody>
      </p:sp>
      <p:pic>
        <p:nvPicPr>
          <p:cNvPr id="389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49080"/>
            <a:ext cx="3550753" cy="2527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Хеш скуп (4)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07504" y="1484313"/>
            <a:ext cx="8928546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Да би се одредила позиција објекта у табели, израчунава се његов хеш-к</a:t>
            </a:r>
            <a:r>
              <a:rPr lang="en-US" altLang="en-US" sz="2400" kern="0" dirty="0">
                <a:latin typeface="Garamond" pitchFamily="18" charset="0"/>
              </a:rPr>
              <a:t>ô</a:t>
            </a:r>
            <a:r>
              <a:rPr lang="ru-RU" altLang="en-US" sz="2400" kern="0" dirty="0">
                <a:latin typeface="Garamond" pitchFamily="18" charset="0"/>
              </a:rPr>
              <a:t>д и нађе остатак при дељењу са укупним бројем </a:t>
            </a:r>
            <a:r>
              <a:rPr lang="sr-Cyrl-RS" altLang="en-US" sz="2400" kern="0" dirty="0">
                <a:latin typeface="Garamond" pitchFamily="18" charset="0"/>
              </a:rPr>
              <a:t>листи</a:t>
            </a:r>
            <a:r>
              <a:rPr lang="en-US" altLang="en-US" sz="2400" kern="0" dirty="0">
                <a:latin typeface="Garamond" pitchFamily="18" charset="0"/>
              </a:rPr>
              <a:t>. </a:t>
            </a:r>
            <a:endParaRPr lang="sr-Cyrl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Тако</a:t>
            </a:r>
            <a:r>
              <a:rPr lang="ru-RU" altLang="en-US" sz="2400" kern="0" dirty="0">
                <a:latin typeface="Garamond" pitchFamily="18" charset="0"/>
              </a:rPr>
              <a:t> добијени број је индекс </a:t>
            </a:r>
            <a:r>
              <a:rPr lang="sr-Cyrl-RS" altLang="en-US" sz="2400" kern="0" dirty="0">
                <a:latin typeface="Garamond" pitchFamily="18" charset="0"/>
              </a:rPr>
              <a:t>листе</a:t>
            </a:r>
            <a:r>
              <a:rPr lang="en-US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који садржи дати елемент.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Неизбежно је да се понекад деси да </a:t>
            </a:r>
            <a:r>
              <a:rPr lang="ru-RU" altLang="en-US" sz="2400" kern="0" dirty="0" err="1">
                <a:latin typeface="Garamond" pitchFamily="18" charset="0"/>
              </a:rPr>
              <a:t>има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више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елемената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којима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одговара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исти</a:t>
            </a:r>
            <a:r>
              <a:rPr lang="ru-RU" altLang="en-US" sz="2400" kern="0" dirty="0">
                <a:latin typeface="Garamond" pitchFamily="18" charset="0"/>
              </a:rPr>
              <a:t> индекс листе и тада долази до тзв. колизије.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У том случају, нови објекат се пореди са свим објектима из </a:t>
            </a:r>
            <a:r>
              <a:rPr lang="sr-Cyrl-RS" altLang="en-US" sz="2400" kern="0" dirty="0">
                <a:latin typeface="Garamond" pitchFamily="18" charset="0"/>
              </a:rPr>
              <a:t>листе</a:t>
            </a:r>
            <a:r>
              <a:rPr lang="en-US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како би се видело да ли је већ присутан.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Ако</a:t>
            </a:r>
            <a:r>
              <a:rPr lang="ru-RU" altLang="en-US" sz="2400" kern="0" dirty="0">
                <a:latin typeface="Garamond" pitchFamily="18" charset="0"/>
              </a:rPr>
              <a:t> хеш-к</a:t>
            </a:r>
            <a:r>
              <a:rPr lang="en-US" altLang="en-US" sz="2400" kern="0" dirty="0">
                <a:latin typeface="Garamond" pitchFamily="18" charset="0"/>
              </a:rPr>
              <a:t>ô</a:t>
            </a:r>
            <a:r>
              <a:rPr lang="ru-RU" altLang="en-US" sz="2400" kern="0" dirty="0">
                <a:latin typeface="Garamond" pitchFamily="18" charset="0"/>
              </a:rPr>
              <a:t>дови имају разумну случајну дистрибуцију и број </a:t>
            </a:r>
            <a:r>
              <a:rPr lang="sr-Cyrl-RS" altLang="en-US" sz="2400" kern="0" dirty="0">
                <a:latin typeface="Garamond" pitchFamily="18" charset="0"/>
              </a:rPr>
              <a:t>листи</a:t>
            </a:r>
            <a:r>
              <a:rPr lang="ru-RU" altLang="en-US" sz="2400" kern="0" dirty="0">
                <a:latin typeface="Garamond" pitchFamily="18" charset="0"/>
              </a:rPr>
              <a:t> довољно велик, требало би да буде потребно свега неколико поређења.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Хеш скуп (5)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84313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Ако</a:t>
            </a:r>
            <a:r>
              <a:rPr lang="ru-RU" altLang="en-US" sz="2400" kern="0" dirty="0">
                <a:latin typeface="Garamond" pitchFamily="18" charset="0"/>
              </a:rPr>
              <a:t> се превише објеката убаци у хеш-табелу, број колизија расте, а перформансе опадају.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Обично се број листи се поставља на нешто између 75% и 150% очекиваног броја елемената.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Стандардна</a:t>
            </a:r>
            <a:r>
              <a:rPr lang="ru-RU" altLang="en-US" sz="2400" kern="0" dirty="0">
                <a:latin typeface="Garamond" pitchFamily="18" charset="0"/>
              </a:rPr>
              <a:t> библиотека за број листи користи степене двојке, подразумевано 16. и свака вредност која се зада за број листи аутоматски бива заокружена на следећи степен двојке.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Ако се хеш-табела препуни, неопходно је да буде </a:t>
            </a:r>
            <a:r>
              <a:rPr lang="ru-RU" altLang="en-US" sz="2400" kern="0" dirty="0" err="1">
                <a:latin typeface="Garamond" pitchFamily="18" charset="0"/>
              </a:rPr>
              <a:t>рехеширана</a:t>
            </a:r>
            <a:r>
              <a:rPr lang="ru-RU" altLang="en-US" sz="2400" kern="0" dirty="0">
                <a:latin typeface="Garamond" pitchFamily="18" charset="0"/>
              </a:rPr>
              <a:t>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Да би се табела рехеширала, неопходно је да се креира табела са већим бројем листи, а </a:t>
            </a:r>
            <a:r>
              <a:rPr lang="ru-RU" altLang="en-US" sz="2400" kern="0" dirty="0" err="1">
                <a:latin typeface="Garamond" pitchFamily="18" charset="0"/>
              </a:rPr>
              <a:t>сви</a:t>
            </a:r>
            <a:r>
              <a:rPr lang="ru-RU" altLang="en-US" sz="2400" kern="0" dirty="0">
                <a:latin typeface="Garamond" pitchFamily="18" charset="0"/>
              </a:rPr>
              <a:t> елементи убаце у </a:t>
            </a:r>
            <a:r>
              <a:rPr lang="ru-RU" altLang="en-US" sz="2400" kern="0" dirty="0" err="1">
                <a:latin typeface="Garamond" pitchFamily="18" charset="0"/>
              </a:rPr>
              <a:t>нову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табелу</a:t>
            </a:r>
            <a:r>
              <a:rPr lang="ru-RU" altLang="en-US" sz="2400" kern="0" dirty="0">
                <a:latin typeface="Garamond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Хеш скуп (6)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84313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Хеш табела се користи за имплементацију неколико важних структура </a:t>
            </a:r>
            <a:r>
              <a:rPr lang="ru-RU" altLang="en-US" sz="2400" kern="0" dirty="0" err="1">
                <a:latin typeface="Garamond" pitchFamily="18" charset="0"/>
              </a:rPr>
              <a:t>података</a:t>
            </a:r>
            <a:r>
              <a:rPr lang="ru-RU" altLang="en-US" sz="2400" kern="0" dirty="0">
                <a:latin typeface="Garamond" pitchFamily="18" charset="0"/>
              </a:rPr>
              <a:t>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Најједноставнија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ме</a:t>
            </a:r>
            <a:r>
              <a:rPr lang="sr-Cyrl-RS" altLang="en-US" sz="2400" kern="0" dirty="0">
                <a:latin typeface="Garamond" pitchFamily="18" charset="0"/>
              </a:rPr>
              <a:t>ђ</a:t>
            </a:r>
            <a:r>
              <a:rPr lang="ru-RU" altLang="en-US" sz="2400" kern="0" dirty="0">
                <a:latin typeface="Garamond" pitchFamily="18" charset="0"/>
              </a:rPr>
              <a:t>у њима је скуп. То је колекција елемената без понављања.</a:t>
            </a:r>
            <a:r>
              <a:rPr lang="en-US" altLang="en-US" sz="2400" kern="0" dirty="0">
                <a:latin typeface="Garamond" pitchFamily="18" charset="0"/>
              </a:rPr>
              <a:t> </a:t>
            </a:r>
            <a:endParaRPr lang="sr-Cyrl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itchFamily="18" charset="0"/>
              </a:rPr>
              <a:t>ЈДК садржи </a:t>
            </a:r>
            <a:r>
              <a:rPr lang="ru-RU" altLang="en-US" sz="2400" kern="0" dirty="0">
                <a:latin typeface="Garamond" pitchFamily="18" charset="0"/>
              </a:rPr>
              <a:t>класу</a:t>
            </a:r>
            <a:r>
              <a:rPr lang="en-US" altLang="en-US" sz="2400" kern="0" dirty="0">
                <a:latin typeface="Garamond" pitchFamily="18" charset="0"/>
              </a:rPr>
              <a:t> </a:t>
            </a:r>
            <a:r>
              <a:rPr lang="en-US" altLang="en-US" sz="2000" kern="0" dirty="0" err="1"/>
              <a:t>HashSet</a:t>
            </a:r>
            <a:r>
              <a:rPr lang="ru-RU" altLang="en-US" sz="20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која имплементира скуп базиран на хеш табели.</a:t>
            </a:r>
            <a:r>
              <a:rPr lang="en-US" altLang="en-US" sz="2400" kern="0" dirty="0">
                <a:latin typeface="Garamond" pitchFamily="18" charset="0"/>
              </a:rPr>
              <a:t> </a:t>
            </a:r>
            <a:endParaRPr lang="sr-Cyrl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2000" kern="0" dirty="0" err="1"/>
              <a:t>HashSet</a:t>
            </a:r>
            <a:r>
              <a:rPr lang="ru-RU" altLang="en-US" sz="20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се користи једино кад</a:t>
            </a:r>
            <a:r>
              <a:rPr lang="en-US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редослед елемената у колекцији није </a:t>
            </a:r>
            <a:r>
              <a:rPr lang="ru-RU" altLang="en-US" sz="2400" kern="0" dirty="0" err="1">
                <a:latin typeface="Garamond" pitchFamily="18" charset="0"/>
              </a:rPr>
              <a:t>битан</a:t>
            </a:r>
            <a:r>
              <a:rPr lang="en-US" altLang="en-US" sz="2400" kern="0" dirty="0">
                <a:latin typeface="Garamond" pitchFamily="18" charset="0"/>
              </a:rPr>
              <a:t>.</a:t>
            </a:r>
            <a:endParaRPr lang="sr-Latn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itchFamily="18" charset="0"/>
              </a:rPr>
              <a:t>Основне методе су: </a:t>
            </a:r>
          </a:p>
          <a:p>
            <a:pPr marL="857250" lvl="1" indent="-457200"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1900" kern="0" dirty="0">
                <a:latin typeface="Garamond" pitchFamily="18" charset="0"/>
              </a:rPr>
              <a:t>додавање елемента у скуп, </a:t>
            </a:r>
          </a:p>
          <a:p>
            <a:pPr marL="857250" lvl="1" indent="-457200"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1900" kern="0" dirty="0">
                <a:latin typeface="Garamond" pitchFamily="18" charset="0"/>
              </a:rPr>
              <a:t>провера да ли је елемент у скупу, </a:t>
            </a:r>
          </a:p>
          <a:p>
            <a:pPr marL="857250" lvl="1" indent="-457200"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1900" kern="0" dirty="0">
                <a:latin typeface="Garamond" pitchFamily="18" charset="0"/>
              </a:rPr>
              <a:t>избацивање из скупа, </a:t>
            </a:r>
          </a:p>
          <a:p>
            <a:pPr marL="857250" lvl="1" indent="-457200"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1900" kern="0" dirty="0">
                <a:latin typeface="Garamond" pitchFamily="18" charset="0"/>
              </a:rPr>
              <a:t>итерирање скупа у привидно произвољном редоследу.</a:t>
            </a:r>
            <a:endParaRPr lang="ru-RU" altLang="en-US" sz="1900" kern="0" dirty="0">
              <a:latin typeface="Garamond" pitchFamily="18" charset="0"/>
            </a:endParaRPr>
          </a:p>
          <a:p>
            <a:pPr marL="0" indent="0"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ru-RU" altLang="en-US" sz="2400" kern="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569325" cy="4479925"/>
          </a:xfrm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Минимална форма интерфејса за ред има следећи облик:</a:t>
            </a:r>
            <a:endParaRPr lang="sr-Cyrl-RS" sz="1500" dirty="0">
              <a:solidFill>
                <a:srgbClr val="008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8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008000"/>
                </a:solidFill>
                <a:latin typeface="Courier New" panose="02070309020205020404" pitchFamily="49" charset="0"/>
              </a:rPr>
              <a:t>// pojednostavljena verzija reda iz standardne biblioteke </a:t>
            </a:r>
            <a:r>
              <a:rPr lang="sr-Cyrl-RS" sz="1500" dirty="0">
                <a:solidFill>
                  <a:srgbClr val="008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interface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Queue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void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add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 element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 remove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int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size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endParaRPr lang="sr-Cyrl-R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Интерфејс не говори ништа о томе на који ће начин ред бити имплементиран (као кружни низ, као повезана листа или на неки трећи начин).</a:t>
            </a:r>
            <a:endParaRPr lang="en-US" altLang="en-US" sz="2400" dirty="0">
              <a:latin typeface="Garamond" panose="02020404030301010803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476375" y="404813"/>
            <a:ext cx="75596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Интерфејс и имплементација (2)</a:t>
            </a:r>
            <a:endParaRPr lang="sr-Latn-CS" kern="0" dirty="0">
              <a:solidFill>
                <a:srgbClr val="3366FF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389438"/>
            <a:ext cx="2133600" cy="233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08" y="4941168"/>
            <a:ext cx="5524500" cy="156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31640" y="1916832"/>
            <a:ext cx="6624736" cy="15841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uiExpand="1" build="p"/>
      <p:bldP spid="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Хеш скуп (7)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98438" y="1422400"/>
            <a:ext cx="8869362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java.util.HashSet</a:t>
            </a:r>
            <a:r>
              <a:rPr lang="en-US" sz="1800" b="1" dirty="0">
                <a:latin typeface="Garamond" panose="02020404030301010803" pitchFamily="18" charset="0"/>
              </a:rPr>
              <a:t>&lt;E&gt;   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HashSet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креира празан каталог.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HashSet</a:t>
            </a:r>
            <a:r>
              <a:rPr lang="en-US" sz="1800" b="1" dirty="0">
                <a:latin typeface="Garamond" panose="02020404030301010803" pitchFamily="18" charset="0"/>
              </a:rPr>
              <a:t>(Collection&lt;? extends E&gt; el</a:t>
            </a:r>
            <a:r>
              <a:rPr lang="sr-Cyrl-RS" sz="1800" b="1" dirty="0">
                <a:latin typeface="Garamond" panose="02020404030301010803" pitchFamily="18" charset="0"/>
              </a:rPr>
              <a:t>е</a:t>
            </a:r>
            <a:r>
              <a:rPr lang="en-US" sz="1800" b="1" dirty="0" err="1">
                <a:latin typeface="Garamond" panose="02020404030301010803" pitchFamily="18" charset="0"/>
              </a:rPr>
              <a:t>ments</a:t>
            </a:r>
            <a:r>
              <a:rPr lang="en-US" sz="1800" b="1" dirty="0">
                <a:latin typeface="Garamond" panose="02020404030301010803" pitchFamily="18" charset="0"/>
              </a:rPr>
              <a:t>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креира каталог и у њега додаје све елементе из колекције.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HashSet</a:t>
            </a:r>
            <a:r>
              <a:rPr lang="en-US" sz="1800" b="1" dirty="0">
                <a:latin typeface="Garamond" panose="02020404030301010803" pitchFamily="18" charset="0"/>
              </a:rPr>
              <a:t>(</a:t>
            </a:r>
            <a:r>
              <a:rPr lang="en-US" sz="1800" b="1" dirty="0" err="1">
                <a:latin typeface="Garamond" panose="02020404030301010803" pitchFamily="18" charset="0"/>
              </a:rPr>
              <a:t>int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initialCapacity</a:t>
            </a:r>
            <a:r>
              <a:rPr lang="en-US" sz="1800" b="1" dirty="0">
                <a:latin typeface="Garamond" panose="02020404030301010803" pitchFamily="18" charset="0"/>
              </a:rPr>
              <a:t>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креира празан каталог одређеног капацитета.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HashSet</a:t>
            </a:r>
            <a:r>
              <a:rPr lang="en-US" sz="1800" b="1" dirty="0">
                <a:latin typeface="Garamond" panose="02020404030301010803" pitchFamily="18" charset="0"/>
              </a:rPr>
              <a:t>(</a:t>
            </a:r>
            <a:r>
              <a:rPr lang="en-US" sz="1800" b="1" dirty="0" err="1">
                <a:latin typeface="Garamond" panose="02020404030301010803" pitchFamily="18" charset="0"/>
              </a:rPr>
              <a:t>int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initialCapacity,float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loadFactor</a:t>
            </a:r>
            <a:r>
              <a:rPr lang="en-US" sz="1800" b="1" dirty="0">
                <a:latin typeface="Garamond" panose="02020404030301010803" pitchFamily="18" charset="0"/>
              </a:rPr>
              <a:t>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креира празан каталог одређеног капацитета и датог фактора пуњења (број између 0.0 1.0 који одредјује проценат при поновном хеширању).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endParaRPr lang="en-US" sz="1800" dirty="0">
              <a:latin typeface="Garamond" panose="02020404030301010803" pitchFamily="18" charset="0"/>
            </a:endParaRPr>
          </a:p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java.lang.Object</a:t>
            </a:r>
            <a:r>
              <a:rPr lang="en-US" sz="1800" b="1" dirty="0">
                <a:latin typeface="Garamond" panose="02020404030301010803" pitchFamily="18" charset="0"/>
              </a:rPr>
              <a:t>   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int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hashCode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враће хеш</a:t>
            </a:r>
            <a:r>
              <a:rPr lang="en-US" sz="1800" dirty="0">
                <a:latin typeface="Garamond" panose="02020404030301010803" pitchFamily="18" charset="0"/>
              </a:rPr>
              <a:t>-</a:t>
            </a:r>
            <a:r>
              <a:rPr lang="sr-Cyrl-RS" sz="1800" dirty="0">
                <a:latin typeface="Garamond" panose="02020404030301010803" pitchFamily="18" charset="0"/>
              </a:rPr>
              <a:t>код за објекат </a:t>
            </a:r>
            <a:r>
              <a:rPr lang="en-US" sz="1800" dirty="0">
                <a:latin typeface="Garamond" panose="02020404030301010803" pitchFamily="18" charset="0"/>
              </a:rPr>
              <a:t>this. </a:t>
            </a:r>
            <a:r>
              <a:rPr lang="sr-Cyrl-RS" sz="1800" dirty="0">
                <a:latin typeface="Garamond" panose="02020404030301010803" pitchFamily="18" charset="0"/>
              </a:rPr>
              <a:t>Хеш</a:t>
            </a:r>
            <a:r>
              <a:rPr lang="en-US" sz="1800" dirty="0">
                <a:latin typeface="Garamond" panose="02020404030301010803" pitchFamily="18" charset="0"/>
              </a:rPr>
              <a:t>-</a:t>
            </a:r>
            <a:r>
              <a:rPr lang="sr-Cyrl-RS" sz="1800" dirty="0">
                <a:latin typeface="Garamond" panose="02020404030301010803" pitchFamily="18" charset="0"/>
              </a:rPr>
              <a:t>код може бити цео, позитиван и негативан. Дефиниција </a:t>
            </a:r>
            <a:r>
              <a:rPr lang="en-US" sz="1800" dirty="0">
                <a:latin typeface="Garamond" panose="02020404030301010803" pitchFamily="18" charset="0"/>
              </a:rPr>
              <a:t>equals </a:t>
            </a:r>
            <a:r>
              <a:rPr lang="sr-Cyrl-RS" sz="1800" dirty="0">
                <a:latin typeface="Garamond" panose="02020404030301010803" pitchFamily="18" charset="0"/>
              </a:rPr>
              <a:t>и </a:t>
            </a:r>
            <a:r>
              <a:rPr lang="en-US" sz="1800" dirty="0" err="1">
                <a:latin typeface="Garamond" panose="02020404030301010803" pitchFamily="18" charset="0"/>
              </a:rPr>
              <a:t>hashCode</a:t>
            </a:r>
            <a:r>
              <a:rPr lang="en-US" sz="1800" dirty="0">
                <a:latin typeface="Garamond" panose="02020404030301010803" pitchFamily="18" charset="0"/>
              </a:rPr>
              <a:t> </a:t>
            </a:r>
            <a:r>
              <a:rPr lang="sr-Cyrl-RS" sz="1800" dirty="0">
                <a:latin typeface="Garamond" panose="02020404030301010803" pitchFamily="18" charset="0"/>
              </a:rPr>
              <a:t>морају бити сагласни: ако </a:t>
            </a:r>
            <a:r>
              <a:rPr lang="en-US" sz="1800" dirty="0">
                <a:latin typeface="Garamond" panose="02020404030301010803" pitchFamily="18" charset="0"/>
              </a:rPr>
              <a:t>x.</a:t>
            </a:r>
            <a:r>
              <a:rPr lang="sr-Cyrl-RS" sz="1800" dirty="0">
                <a:latin typeface="Garamond" panose="02020404030301010803" pitchFamily="18" charset="0"/>
              </a:rPr>
              <a:t>е</a:t>
            </a:r>
            <a:r>
              <a:rPr lang="en-US" sz="1800" dirty="0" err="1">
                <a:latin typeface="Garamond" panose="02020404030301010803" pitchFamily="18" charset="0"/>
              </a:rPr>
              <a:t>quals</a:t>
            </a:r>
            <a:r>
              <a:rPr lang="en-US" sz="1800" dirty="0">
                <a:latin typeface="Garamond" panose="02020404030301010803" pitchFamily="18" charset="0"/>
              </a:rPr>
              <a:t>(y) </a:t>
            </a:r>
            <a:r>
              <a:rPr lang="sr-Cyrl-RS" sz="1800" dirty="0">
                <a:latin typeface="Garamond" panose="02020404030301010803" pitchFamily="18" charset="0"/>
              </a:rPr>
              <a:t>враће </a:t>
            </a:r>
            <a:r>
              <a:rPr lang="en-US" sz="1800" dirty="0">
                <a:latin typeface="Garamond" panose="02020404030301010803" pitchFamily="18" charset="0"/>
              </a:rPr>
              <a:t>true, </a:t>
            </a:r>
            <a:r>
              <a:rPr lang="sr-Cyrl-RS" sz="1800" dirty="0">
                <a:latin typeface="Garamond" panose="02020404030301010803" pitchFamily="18" charset="0"/>
              </a:rPr>
              <a:t>онда </a:t>
            </a:r>
            <a:r>
              <a:rPr lang="en-US" sz="1800" dirty="0" err="1">
                <a:latin typeface="Garamond" panose="02020404030301010803" pitchFamily="18" charset="0"/>
              </a:rPr>
              <a:t>x.hashCode</a:t>
            </a:r>
            <a:r>
              <a:rPr lang="en-US" sz="1800" dirty="0">
                <a:latin typeface="Garamond" panose="02020404030301010803" pitchFamily="18" charset="0"/>
              </a:rPr>
              <a:t>() </a:t>
            </a:r>
            <a:r>
              <a:rPr lang="sr-Cyrl-RS" sz="1800" dirty="0">
                <a:latin typeface="Garamond" panose="02020404030301010803" pitchFamily="18" charset="0"/>
              </a:rPr>
              <a:t>мора бити исти као </a:t>
            </a:r>
            <a:r>
              <a:rPr lang="en-US" sz="1800" dirty="0" err="1">
                <a:latin typeface="Garamond" panose="02020404030301010803" pitchFamily="18" charset="0"/>
              </a:rPr>
              <a:t>y.hashCode</a:t>
            </a:r>
            <a:r>
              <a:rPr lang="en-US" sz="1800" dirty="0">
                <a:latin typeface="Garamond" panose="02020404030301010803" pitchFamily="18" charset="0"/>
              </a:rPr>
              <a:t>().</a:t>
            </a:r>
          </a:p>
          <a:p>
            <a:pPr>
              <a:spcBef>
                <a:spcPts val="0"/>
              </a:spcBef>
              <a:defRPr/>
            </a:pPr>
            <a:endParaRPr lang="sr-Cyrl-RS" sz="1800" dirty="0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Дрвоидни скуп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12875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Дрвоидни скупови су слични хеш скуповима, али уз </a:t>
            </a:r>
            <a:r>
              <a:rPr lang="ru-RU" altLang="en-US" sz="2400" kern="0" dirty="0" err="1">
                <a:latin typeface="Garamond" pitchFamily="18" charset="0"/>
              </a:rPr>
              <a:t>разлику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што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је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дрвоидни</a:t>
            </a:r>
            <a:r>
              <a:rPr lang="ru-RU" altLang="en-US" sz="2400" kern="0" dirty="0">
                <a:latin typeface="Garamond" pitchFamily="18" charset="0"/>
              </a:rPr>
              <a:t> скуп  је </a:t>
            </a:r>
            <a:r>
              <a:rPr lang="ru-RU" altLang="en-US" sz="2400" kern="0" dirty="0" err="1">
                <a:latin typeface="Garamond" pitchFamily="18" charset="0"/>
              </a:rPr>
              <a:t>сортирана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колекција</a:t>
            </a:r>
            <a:r>
              <a:rPr lang="ru-RU" altLang="en-US" sz="2400" kern="0" dirty="0">
                <a:latin typeface="Garamond" pitchFamily="18" charset="0"/>
              </a:rPr>
              <a:t>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Тто</a:t>
            </a:r>
            <a:r>
              <a:rPr lang="ru-RU" altLang="en-US" sz="2400" kern="0" dirty="0">
                <a:latin typeface="Garamond" pitchFamily="18" charset="0"/>
              </a:rPr>
              <a:t> значи да се могу додавати елементе у колекцију произвољним редоследом а да се при пролазу кроз колекцију елементи аутоматски обилазе у сортираном поретку.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b="1" kern="0" dirty="0">
                <a:latin typeface="Garamond" pitchFamily="18" charset="0"/>
              </a:rPr>
              <a:t>Пример. </a:t>
            </a:r>
            <a:r>
              <a:rPr lang="ru-RU" altLang="en-US" sz="2400" kern="0" dirty="0">
                <a:latin typeface="Garamond" pitchFamily="18" charset="0"/>
              </a:rPr>
              <a:t>Претпоставимо да се додају нике у дрвоидни скуп и потом се приказују елементи који су додати у </a:t>
            </a:r>
            <a:r>
              <a:rPr lang="ru-RU" altLang="en-US" sz="2400" kern="0" dirty="0" err="1">
                <a:latin typeface="Garamond" pitchFamily="18" charset="0"/>
              </a:rPr>
              <a:t>колекцију</a:t>
            </a:r>
            <a:r>
              <a:rPr lang="ru-RU" altLang="en-US" sz="2400" kern="0" dirty="0">
                <a:latin typeface="Garamond" pitchFamily="18" charset="0"/>
              </a:rPr>
              <a:t>.</a:t>
            </a: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SortedSet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String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sorter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new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TreeSet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String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sorter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add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808080"/>
                </a:solidFill>
                <a:latin typeface="Courier New" panose="02070309020205020404" pitchFamily="49" charset="0"/>
              </a:rPr>
              <a:t>"Bob"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sorter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add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808080"/>
                </a:solidFill>
                <a:latin typeface="Courier New" panose="02070309020205020404" pitchFamily="49" charset="0"/>
              </a:rPr>
              <a:t>"Amy"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sorter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add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808080"/>
                </a:solidFill>
                <a:latin typeface="Courier New" panose="02070309020205020404" pitchFamily="49" charset="0"/>
              </a:rPr>
              <a:t>"Carl"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for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String s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: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sorter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System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println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ru-RU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Као</a:t>
            </a:r>
            <a:r>
              <a:rPr lang="ru-RU" altLang="en-US" sz="2400" kern="0" dirty="0">
                <a:latin typeface="Garamond" pitchFamily="18" charset="0"/>
              </a:rPr>
              <a:t> што се може очекивати, приказани елементи су сортирани</a:t>
            </a:r>
            <a:r>
              <a:rPr lang="en-US" altLang="en-US" sz="2400" kern="0" dirty="0">
                <a:latin typeface="Garamond" pitchFamily="18" charset="0"/>
              </a:rPr>
              <a:t>: </a:t>
            </a:r>
          </a:p>
          <a:p>
            <a:pPr marL="0" indent="0"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kern="0" dirty="0"/>
              <a:t>Amy Bob Carl. </a:t>
            </a:r>
          </a:p>
        </p:txBody>
      </p:sp>
      <p:sp>
        <p:nvSpPr>
          <p:cNvPr id="2" name="Rectangle 1"/>
          <p:cNvSpPr/>
          <p:nvPr/>
        </p:nvSpPr>
        <p:spPr>
          <a:xfrm>
            <a:off x="1331913" y="4221088"/>
            <a:ext cx="5688359" cy="16561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Дрвоидни скуп (2)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12875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Као што име класе говори, сортирање се извршава по принципу дрволике структуре података.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Сваки</a:t>
            </a:r>
            <a:r>
              <a:rPr lang="ru-RU" altLang="en-US" sz="2400" kern="0" dirty="0">
                <a:latin typeface="Garamond" pitchFamily="18" charset="0"/>
              </a:rPr>
              <a:t> пут када се елемент дода у дрво, он се поставља на одговарајућу позицију дрвета.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Стога, итератори увек посећују елементе у </a:t>
            </a:r>
            <a:r>
              <a:rPr lang="ru-RU" altLang="en-US" sz="2400" kern="0" dirty="0" err="1">
                <a:latin typeface="Garamond" pitchFamily="18" charset="0"/>
              </a:rPr>
              <a:t>сортираном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поретку</a:t>
            </a:r>
            <a:r>
              <a:rPr lang="ru-RU" altLang="en-US" sz="2400" kern="0" dirty="0">
                <a:latin typeface="Garamond" pitchFamily="18" charset="0"/>
              </a:rPr>
              <a:t>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Подразумевано</a:t>
            </a:r>
            <a:r>
              <a:rPr lang="ru-RU" altLang="en-US" sz="2400" kern="0" dirty="0">
                <a:latin typeface="Garamond" pitchFamily="18" charset="0"/>
              </a:rPr>
              <a:t>, се претпоставља да се убацују елементи класе која имплементира </a:t>
            </a:r>
            <a:r>
              <a:rPr lang="ru-RU" altLang="en-US" sz="2400" kern="0" dirty="0" err="1">
                <a:latin typeface="Garamond" pitchFamily="18" charset="0"/>
              </a:rPr>
              <a:t>интерфејс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000" kern="0" dirty="0" err="1"/>
              <a:t>Comparable</a:t>
            </a:r>
            <a:r>
              <a:rPr lang="ru-RU" altLang="en-US" sz="2400" kern="0" dirty="0">
                <a:latin typeface="Garamond" pitchFamily="18" charset="0"/>
              </a:rPr>
              <a:t>!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Ако</a:t>
            </a:r>
            <a:r>
              <a:rPr lang="ru-RU" altLang="en-US" sz="2400" kern="0" dirty="0">
                <a:latin typeface="Garamond" pitchFamily="18" charset="0"/>
              </a:rPr>
              <a:t> убацујемо сопствене објекте, тада морамо сами дефинисати поредак имплементирањем интерфејса </a:t>
            </a:r>
            <a:r>
              <a:rPr lang="en-US" altLang="en-US" sz="2000" kern="0" dirty="0"/>
              <a:t>Comparable</a:t>
            </a:r>
            <a:r>
              <a:rPr lang="en-US" altLang="en-US" sz="2400" kern="0" dirty="0">
                <a:latin typeface="Garamond" pitchFamily="18" charset="0"/>
              </a:rPr>
              <a:t>. </a:t>
            </a:r>
            <a:endParaRPr lang="sr-Cyrl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itchFamily="18" charset="0"/>
              </a:rPr>
              <a:t>Алтернативно, </a:t>
            </a:r>
            <a:r>
              <a:rPr lang="ru-RU" altLang="en-US" sz="2400" kern="0" dirty="0">
                <a:latin typeface="Garamond" panose="02020404030301010803" pitchFamily="18" charset="0"/>
              </a:rPr>
              <a:t>конструктору </a:t>
            </a:r>
            <a:r>
              <a:rPr lang="ru-RU" altLang="en-US" sz="2400" kern="0" dirty="0" err="1">
                <a:latin typeface="Garamond" panose="02020404030301010803" pitchFamily="18" charset="0"/>
              </a:rPr>
              <a:t>класе</a:t>
            </a:r>
            <a:r>
              <a:rPr lang="ru-RU" altLang="en-US" sz="2400" kern="0" dirty="0">
                <a:latin typeface="Garamond" panose="02020404030301010803" pitchFamily="18" charset="0"/>
              </a:rPr>
              <a:t> </a:t>
            </a:r>
            <a:r>
              <a:rPr lang="ru-RU" altLang="en-US" sz="2000" kern="0" dirty="0" err="1"/>
              <a:t>TreeSet</a:t>
            </a:r>
            <a:r>
              <a:rPr lang="ru-RU" altLang="en-US" sz="2000" kern="0" dirty="0"/>
              <a:t> </a:t>
            </a:r>
            <a:r>
              <a:rPr lang="ru-RU" altLang="en-US" sz="2400" kern="0" dirty="0" err="1">
                <a:latin typeface="Garamond" panose="02020404030301010803" pitchFamily="18" charset="0"/>
              </a:rPr>
              <a:t>може</a:t>
            </a:r>
            <a:r>
              <a:rPr lang="ru-RU" altLang="en-US" sz="2400" kern="0" dirty="0">
                <a:latin typeface="Garamond" panose="02020404030301010803" pitchFamily="18" charset="0"/>
              </a:rPr>
              <a:t> се </a:t>
            </a:r>
            <a:r>
              <a:rPr lang="ru-RU" altLang="en-US" sz="2400" kern="0" dirty="0" err="1">
                <a:latin typeface="Garamond" panose="02020404030301010803" pitchFamily="18" charset="0"/>
              </a:rPr>
              <a:t>проследити</a:t>
            </a:r>
            <a:r>
              <a:rPr lang="ru-RU" altLang="en-US" sz="2400" kern="0" dirty="0">
                <a:latin typeface="Garamond" panose="02020404030301010803" pitchFamily="18" charset="0"/>
              </a:rPr>
              <a:t> </a:t>
            </a:r>
            <a:r>
              <a:rPr lang="ru-RU" altLang="en-US" sz="2400" kern="0" dirty="0" err="1">
                <a:latin typeface="Garamond" panose="02020404030301010803" pitchFamily="18" charset="0"/>
              </a:rPr>
              <a:t>објекат</a:t>
            </a:r>
            <a:r>
              <a:rPr lang="ru-RU" altLang="en-US" sz="2400" kern="0" dirty="0">
                <a:latin typeface="Garamond" panose="02020404030301010803" pitchFamily="18" charset="0"/>
              </a:rPr>
              <a:t> </a:t>
            </a:r>
            <a:r>
              <a:rPr lang="ru-RU" altLang="en-US" sz="2400" kern="0" dirty="0" err="1">
                <a:latin typeface="Garamond" panose="02020404030301010803" pitchFamily="18" charset="0"/>
              </a:rPr>
              <a:t>која</a:t>
            </a:r>
            <a:r>
              <a:rPr lang="ru-RU" altLang="en-US" sz="2400" kern="0" dirty="0">
                <a:latin typeface="Garamond" panose="02020404030301010803" pitchFamily="18" charset="0"/>
              </a:rPr>
              <a:t> </a:t>
            </a:r>
            <a:r>
              <a:rPr lang="ru-RU" altLang="en-US" sz="2400" kern="0" dirty="0" err="1">
                <a:latin typeface="Garamond" panose="02020404030301010803" pitchFamily="18" charset="0"/>
              </a:rPr>
              <a:t>имплементира</a:t>
            </a:r>
            <a:r>
              <a:rPr lang="ru-RU" altLang="en-US" sz="2400" kern="0" dirty="0">
                <a:latin typeface="Garamond" panose="02020404030301010803" pitchFamily="18" charset="0"/>
              </a:rPr>
              <a:t> </a:t>
            </a:r>
            <a:r>
              <a:rPr lang="ru-RU" altLang="en-US" sz="2400" kern="0" dirty="0" err="1">
                <a:latin typeface="Garamond" panose="02020404030301010803" pitchFamily="18" charset="0"/>
              </a:rPr>
              <a:t>интерфејс</a:t>
            </a:r>
            <a:r>
              <a:rPr lang="ru-RU" altLang="en-US" sz="2400" kern="0" dirty="0">
                <a:latin typeface="Garamond" panose="02020404030301010803" pitchFamily="18" charset="0"/>
              </a:rPr>
              <a:t> </a:t>
            </a:r>
            <a:r>
              <a:rPr lang="ru-RU" altLang="en-US" sz="2000" kern="0" dirty="0" err="1"/>
              <a:t>Comparator</a:t>
            </a:r>
            <a:r>
              <a:rPr lang="ru-RU" altLang="en-US" sz="2400" kern="0" dirty="0">
                <a:latin typeface="Garamond" panose="02020404030301010803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Дрвоидни скуп (3)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12875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anose="02020404030301010803" pitchFamily="18" charset="0"/>
              </a:rPr>
              <a:t>Додавање</a:t>
            </a:r>
            <a:r>
              <a:rPr lang="ru-RU" altLang="en-US" sz="2400" kern="0" dirty="0">
                <a:latin typeface="Garamond" panose="02020404030301010803" pitchFamily="18" charset="0"/>
              </a:rPr>
              <a:t> елемената дрвету је спорије од додавања хеш табели, али је много брже од постављања елемената на право место у низу или повезаној листи.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anose="02020404030301010803" pitchFamily="18" charset="0"/>
              </a:rPr>
              <a:t>Ако</a:t>
            </a:r>
            <a:r>
              <a:rPr lang="ru-RU" altLang="en-US" sz="2400" kern="0" dirty="0">
                <a:latin typeface="Garamond" panose="02020404030301010803" pitchFamily="18" charset="0"/>
              </a:rPr>
              <a:t> дрво садржи </a:t>
            </a:r>
            <a:r>
              <a:rPr lang="ru-RU" altLang="en-US" sz="2000" kern="0" dirty="0"/>
              <a:t>n</a:t>
            </a:r>
            <a:r>
              <a:rPr lang="ru-RU" altLang="en-US" sz="2000" kern="0" dirty="0">
                <a:latin typeface="Garamond" panose="02020404030301010803" pitchFamily="18" charset="0"/>
              </a:rPr>
              <a:t> </a:t>
            </a:r>
            <a:r>
              <a:rPr lang="ru-RU" altLang="en-US" sz="2400" kern="0" dirty="0">
                <a:latin typeface="Garamond" panose="02020404030301010803" pitchFamily="18" charset="0"/>
              </a:rPr>
              <a:t>елемената, тада је у просеку потребно </a:t>
            </a:r>
            <a:r>
              <a:rPr lang="ru-RU" altLang="en-US" sz="2000" kern="0" dirty="0"/>
              <a:t>log</a:t>
            </a:r>
            <a:r>
              <a:rPr lang="ru-RU" altLang="en-US" sz="2000" kern="0" baseline="-25000" dirty="0"/>
              <a:t>2</a:t>
            </a:r>
            <a:r>
              <a:rPr lang="ru-RU" altLang="en-US" sz="2000" kern="0" dirty="0"/>
              <a:t>n</a:t>
            </a:r>
            <a:r>
              <a:rPr lang="ru-RU" altLang="en-US" sz="2000" kern="0" dirty="0">
                <a:latin typeface="Garamond" panose="02020404030301010803" pitchFamily="18" charset="0"/>
              </a:rPr>
              <a:t> </a:t>
            </a:r>
            <a:r>
              <a:rPr lang="ru-RU" altLang="en-US" sz="2400" kern="0" dirty="0">
                <a:latin typeface="Garamond" panose="02020404030301010803" pitchFamily="18" charset="0"/>
              </a:rPr>
              <a:t>поређења да би се нашла права позиција за нови елемент.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anose="02020404030301010803" pitchFamily="18" charset="0"/>
              </a:rPr>
              <a:t>Ако</a:t>
            </a:r>
            <a:r>
              <a:rPr lang="ru-RU" altLang="en-US" sz="2400" kern="0" dirty="0">
                <a:latin typeface="Garamond" panose="02020404030301010803" pitchFamily="18" charset="0"/>
              </a:rPr>
              <a:t> дрво садржи </a:t>
            </a:r>
            <a:r>
              <a:rPr lang="ru-RU" altLang="en-US" sz="2000" kern="0" dirty="0"/>
              <a:t>1000</a:t>
            </a:r>
            <a:r>
              <a:rPr lang="ru-RU" altLang="en-US" sz="2000" kern="0" dirty="0">
                <a:latin typeface="Garamond" panose="02020404030301010803" pitchFamily="18" charset="0"/>
              </a:rPr>
              <a:t> </a:t>
            </a:r>
            <a:r>
              <a:rPr lang="ru-RU" altLang="en-US" sz="2400" kern="0" dirty="0">
                <a:latin typeface="Garamond" panose="02020404030301010803" pitchFamily="18" charset="0"/>
              </a:rPr>
              <a:t>елемената, додавање новог захтева око </a:t>
            </a:r>
            <a:r>
              <a:rPr lang="ru-RU" altLang="en-US" sz="2000" kern="0" dirty="0"/>
              <a:t>10</a:t>
            </a:r>
            <a:r>
              <a:rPr lang="ru-RU" altLang="en-US" sz="2000" kern="0" dirty="0">
                <a:latin typeface="Garamond" panose="02020404030301010803" pitchFamily="18" charset="0"/>
              </a:rPr>
              <a:t> </a:t>
            </a:r>
            <a:r>
              <a:rPr lang="ru-RU" altLang="en-US" sz="2400" kern="0" dirty="0">
                <a:latin typeface="Garamond" panose="02020404030301010803" pitchFamily="18" charset="0"/>
              </a:rPr>
              <a:t>поређења - много више него код додавања елемента у хеш скуп.</a:t>
            </a:r>
          </a:p>
          <a:p>
            <a:pPr marL="0" indent="0"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n-US" altLang="en-US" sz="1800" kern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Дрвоидни скуп (4)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98438" y="1422400"/>
            <a:ext cx="8869362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spcBef>
                <a:spcPct val="0"/>
              </a:spcBef>
              <a:buClrTx/>
            </a:pPr>
            <a:r>
              <a:rPr lang="ru-RU" altLang="en-US" sz="2400" dirty="0" err="1">
                <a:latin typeface="Garamond" panose="02020404030301010803" pitchFamily="18" charset="0"/>
              </a:rPr>
              <a:t>Поставља</a:t>
            </a:r>
            <a:r>
              <a:rPr lang="ru-RU" altLang="en-US" sz="2400" dirty="0">
                <a:latin typeface="Garamond" panose="02020404030301010803" pitchFamily="18" charset="0"/>
              </a:rPr>
              <a:t> се </a:t>
            </a:r>
            <a:r>
              <a:rPr lang="ru-RU" altLang="en-US" sz="2400" dirty="0" err="1">
                <a:latin typeface="Garamond" panose="02020404030301010803" pitchFamily="18" charset="0"/>
              </a:rPr>
              <a:t>питање</a:t>
            </a:r>
            <a:r>
              <a:rPr lang="ru-RU" altLang="en-US" sz="2400" dirty="0">
                <a:latin typeface="Garamond" panose="02020404030301010803" pitchFamily="18" charset="0"/>
              </a:rPr>
              <a:t> да ли треба </a:t>
            </a:r>
            <a:r>
              <a:rPr lang="ru-RU" altLang="en-US" sz="2400" dirty="0" err="1">
                <a:latin typeface="Garamond" panose="02020404030301010803" pitchFamily="18" charset="0"/>
              </a:rPr>
              <a:t>увек</a:t>
            </a:r>
            <a:r>
              <a:rPr lang="ru-RU" altLang="en-US" sz="2400" dirty="0">
                <a:latin typeface="Garamond" panose="02020404030301010803" pitchFamily="18" charset="0"/>
              </a:rPr>
              <a:t> да се </a:t>
            </a:r>
            <a:r>
              <a:rPr lang="ru-RU" altLang="en-US" sz="2400" dirty="0" err="1">
                <a:latin typeface="Garamond" panose="02020404030301010803" pitchFamily="18" charset="0"/>
              </a:rPr>
              <a:t>користи</a:t>
            </a:r>
            <a:r>
              <a:rPr lang="ru-RU" altLang="en-US" sz="2400" dirty="0">
                <a:latin typeface="Garamond" panose="02020404030301010803" pitchFamily="18" charset="0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</a:rPr>
              <a:t>дрво</a:t>
            </a:r>
            <a:r>
              <a:rPr lang="ru-RU" altLang="en-US" sz="2400" dirty="0">
                <a:latin typeface="Garamond" panose="02020404030301010803" pitchFamily="18" charset="0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</a:rPr>
              <a:t>уместо</a:t>
            </a:r>
            <a:r>
              <a:rPr lang="ru-RU" altLang="en-US" sz="2400" dirty="0">
                <a:latin typeface="Garamond" panose="02020404030301010803" pitchFamily="18" charset="0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</a:rPr>
              <a:t>хеш</a:t>
            </a:r>
            <a:r>
              <a:rPr lang="ru-RU" altLang="en-US" sz="2400" dirty="0">
                <a:latin typeface="Garamond" panose="02020404030301010803" pitchFamily="18" charset="0"/>
              </a:rPr>
              <a:t> скупа? </a:t>
            </a:r>
          </a:p>
          <a:p>
            <a:pPr marL="342900" indent="-342900">
              <a:spcBef>
                <a:spcPct val="0"/>
              </a:spcBef>
              <a:buClrTx/>
            </a:pPr>
            <a:r>
              <a:rPr lang="ru-RU" altLang="en-US" sz="2400" dirty="0" err="1">
                <a:latin typeface="Garamond" panose="02020404030301010803" pitchFamily="18" charset="0"/>
              </a:rPr>
              <a:t>Наиме</a:t>
            </a:r>
            <a:r>
              <a:rPr lang="ru-RU" altLang="en-US" sz="2400" dirty="0">
                <a:latin typeface="Garamond" panose="02020404030301010803" pitchFamily="18" charset="0"/>
              </a:rPr>
              <a:t>, </a:t>
            </a:r>
            <a:r>
              <a:rPr lang="ru-RU" altLang="en-US" sz="2400" dirty="0" err="1">
                <a:latin typeface="Garamond" panose="02020404030301010803" pitchFamily="18" charset="0"/>
              </a:rPr>
              <a:t>додавање</a:t>
            </a:r>
            <a:r>
              <a:rPr lang="ru-RU" altLang="en-US" sz="2400" dirty="0">
                <a:latin typeface="Garamond" panose="02020404030301010803" pitchFamily="18" charset="0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</a:rPr>
              <a:t>елемената</a:t>
            </a:r>
            <a:r>
              <a:rPr lang="ru-RU" altLang="en-US" sz="2400" dirty="0">
                <a:latin typeface="Garamond" panose="02020404030301010803" pitchFamily="18" charset="0"/>
              </a:rPr>
              <a:t> не </a:t>
            </a:r>
            <a:r>
              <a:rPr lang="ru-RU" altLang="en-US" sz="2400" dirty="0" err="1">
                <a:latin typeface="Garamond" panose="02020404030301010803" pitchFamily="18" charset="0"/>
              </a:rPr>
              <a:t>изгледа</a:t>
            </a:r>
            <a:r>
              <a:rPr lang="ru-RU" altLang="en-US" sz="2400" dirty="0">
                <a:latin typeface="Garamond" panose="02020404030301010803" pitchFamily="18" charset="0"/>
              </a:rPr>
              <a:t> да </a:t>
            </a:r>
            <a:r>
              <a:rPr lang="ru-RU" altLang="en-US" sz="2400" dirty="0" err="1">
                <a:latin typeface="Garamond" panose="02020404030301010803" pitchFamily="18" charset="0"/>
              </a:rPr>
              <a:t>захтева</a:t>
            </a:r>
            <a:r>
              <a:rPr lang="ru-RU" altLang="en-US" sz="2400" dirty="0">
                <a:latin typeface="Garamond" panose="02020404030301010803" pitchFamily="18" charset="0"/>
              </a:rPr>
              <a:t> много времена, а </a:t>
            </a:r>
            <a:r>
              <a:rPr lang="ru-RU" altLang="en-US" sz="2400" dirty="0" err="1">
                <a:latin typeface="Garamond" panose="02020404030301010803" pitchFamily="18" charset="0"/>
              </a:rPr>
              <a:t>елементи</a:t>
            </a:r>
            <a:r>
              <a:rPr lang="ru-RU" altLang="en-US" sz="2400" dirty="0">
                <a:latin typeface="Garamond" panose="02020404030301010803" pitchFamily="18" charset="0"/>
              </a:rPr>
              <a:t> се </a:t>
            </a:r>
            <a:r>
              <a:rPr lang="ru-RU" altLang="en-US" sz="2400" dirty="0" err="1">
                <a:latin typeface="Garamond" panose="02020404030301010803" pitchFamily="18" charset="0"/>
              </a:rPr>
              <a:t>аутоматски</a:t>
            </a:r>
            <a:r>
              <a:rPr lang="ru-RU" altLang="en-US" sz="2400" dirty="0">
                <a:latin typeface="Garamond" panose="02020404030301010803" pitchFamily="18" charset="0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</a:rPr>
              <a:t>сортирају</a:t>
            </a:r>
            <a:r>
              <a:rPr lang="ru-RU" altLang="en-US" sz="2400" dirty="0">
                <a:latin typeface="Garamond" panose="02020404030301010803" pitchFamily="18" charset="0"/>
              </a:rPr>
              <a:t>. </a:t>
            </a:r>
          </a:p>
          <a:p>
            <a:pPr marL="342900" indent="-342900">
              <a:spcBef>
                <a:spcPct val="0"/>
              </a:spcBef>
              <a:buClrTx/>
            </a:pPr>
            <a:r>
              <a:rPr lang="ru-RU" altLang="en-US" sz="2400" dirty="0" err="1">
                <a:latin typeface="Garamond" panose="02020404030301010803" pitchFamily="18" charset="0"/>
              </a:rPr>
              <a:t>Одговор</a:t>
            </a:r>
            <a:r>
              <a:rPr lang="ru-RU" altLang="en-US" sz="2400" dirty="0">
                <a:latin typeface="Garamond" panose="02020404030301010803" pitchFamily="18" charset="0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</a:rPr>
              <a:t>је</a:t>
            </a:r>
            <a:r>
              <a:rPr lang="ru-RU" altLang="en-US" sz="2400" dirty="0">
                <a:latin typeface="Garamond" panose="02020404030301010803" pitchFamily="18" charset="0"/>
              </a:rPr>
              <a:t> да то </a:t>
            </a:r>
            <a:r>
              <a:rPr lang="ru-RU" altLang="en-US" sz="2400" dirty="0" err="1">
                <a:latin typeface="Garamond" panose="02020404030301010803" pitchFamily="18" charset="0"/>
              </a:rPr>
              <a:t>зависи</a:t>
            </a:r>
            <a:r>
              <a:rPr lang="ru-RU" altLang="en-US" sz="2400" dirty="0">
                <a:latin typeface="Garamond" panose="02020404030301010803" pitchFamily="18" charset="0"/>
              </a:rPr>
              <a:t> од </a:t>
            </a:r>
            <a:r>
              <a:rPr lang="ru-RU" altLang="en-US" sz="2400" dirty="0" err="1">
                <a:latin typeface="Garamond" panose="02020404030301010803" pitchFamily="18" charset="0"/>
              </a:rPr>
              <a:t>података</a:t>
            </a:r>
            <a:r>
              <a:rPr lang="ru-RU" altLang="en-US" sz="2400" dirty="0">
                <a:latin typeface="Garamond" panose="02020404030301010803" pitchFamily="18" charset="0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</a:rPr>
              <a:t>који</a:t>
            </a:r>
            <a:r>
              <a:rPr lang="ru-RU" altLang="en-US" sz="2400" dirty="0">
                <a:latin typeface="Garamond" panose="02020404030301010803" pitchFamily="18" charset="0"/>
              </a:rPr>
              <a:t> се </a:t>
            </a:r>
            <a:r>
              <a:rPr lang="ru-RU" altLang="en-US" sz="2400" dirty="0" err="1">
                <a:latin typeface="Garamond" panose="02020404030301010803" pitchFamily="18" charset="0"/>
              </a:rPr>
              <a:t>смештају</a:t>
            </a:r>
            <a:r>
              <a:rPr lang="ru-RU" altLang="en-US" sz="2400" dirty="0">
                <a:latin typeface="Garamond" panose="02020404030301010803" pitchFamily="18" charset="0"/>
              </a:rPr>
              <a:t> у </a:t>
            </a:r>
            <a:r>
              <a:rPr lang="ru-RU" altLang="en-US" sz="2400" dirty="0" err="1">
                <a:latin typeface="Garamond" panose="02020404030301010803" pitchFamily="18" charset="0"/>
              </a:rPr>
              <a:t>колекцију</a:t>
            </a:r>
            <a:r>
              <a:rPr lang="ru-RU" altLang="en-US" sz="2400" dirty="0">
                <a:latin typeface="Garamond" panose="02020404030301010803" pitchFamily="18" charset="0"/>
              </a:rPr>
              <a:t>:</a:t>
            </a:r>
          </a:p>
          <a:p>
            <a:pPr marL="457200" indent="-457200">
              <a:spcBef>
                <a:spcPct val="0"/>
              </a:spcBef>
              <a:buClrTx/>
              <a:buFont typeface="+mj-lt"/>
              <a:buAutoNum type="arabicPeriod"/>
            </a:pPr>
            <a:r>
              <a:rPr lang="ru-RU" altLang="en-US" sz="2400" dirty="0" err="1">
                <a:latin typeface="Garamond" panose="02020404030301010803" pitchFamily="18" charset="0"/>
              </a:rPr>
              <a:t>Ако</a:t>
            </a:r>
            <a:r>
              <a:rPr lang="ru-RU" altLang="en-US" sz="2400" dirty="0">
                <a:latin typeface="Garamond" panose="02020404030301010803" pitchFamily="18" charset="0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</a:rPr>
              <a:t>нису</a:t>
            </a:r>
            <a:r>
              <a:rPr lang="ru-RU" altLang="en-US" sz="2400" dirty="0">
                <a:latin typeface="Garamond" panose="02020404030301010803" pitchFamily="18" charset="0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</a:rPr>
              <a:t>потребни</a:t>
            </a:r>
            <a:r>
              <a:rPr lang="ru-RU" altLang="en-US" sz="2400" dirty="0">
                <a:latin typeface="Garamond" panose="02020404030301010803" pitchFamily="18" charset="0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</a:rPr>
              <a:t>сортирани</a:t>
            </a:r>
            <a:r>
              <a:rPr lang="ru-RU" altLang="en-US" sz="2400" dirty="0">
                <a:latin typeface="Garamond" panose="02020404030301010803" pitchFamily="18" charset="0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</a:rPr>
              <a:t>подаци</a:t>
            </a:r>
            <a:r>
              <a:rPr lang="ru-RU" altLang="en-US" sz="2400" dirty="0">
                <a:latin typeface="Garamond" panose="02020404030301010803" pitchFamily="18" charset="0"/>
              </a:rPr>
              <a:t>, нема разлога да се </a:t>
            </a:r>
            <a:r>
              <a:rPr lang="ru-RU" altLang="en-US" sz="2400" dirty="0" err="1">
                <a:latin typeface="Garamond" panose="02020404030301010803" pitchFamily="18" charset="0"/>
              </a:rPr>
              <a:t>троши</a:t>
            </a:r>
            <a:r>
              <a:rPr lang="ru-RU" altLang="en-US" sz="2400" dirty="0">
                <a:latin typeface="Garamond" panose="02020404030301010803" pitchFamily="18" charset="0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</a:rPr>
              <a:t>време</a:t>
            </a:r>
            <a:r>
              <a:rPr lang="ru-RU" altLang="en-US" sz="2400" dirty="0">
                <a:latin typeface="Garamond" panose="02020404030301010803" pitchFamily="18" charset="0"/>
              </a:rPr>
              <a:t> на </a:t>
            </a:r>
            <a:r>
              <a:rPr lang="ru-RU" altLang="en-US" sz="2400" dirty="0" err="1">
                <a:latin typeface="Garamond" panose="02020404030301010803" pitchFamily="18" charset="0"/>
              </a:rPr>
              <a:t>сувишно</a:t>
            </a:r>
            <a:r>
              <a:rPr lang="ru-RU" altLang="en-US" sz="2400" dirty="0">
                <a:latin typeface="Garamond" panose="02020404030301010803" pitchFamily="18" charset="0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</a:rPr>
              <a:t>сортирање</a:t>
            </a:r>
            <a:r>
              <a:rPr lang="ru-RU" altLang="en-US" sz="2400" dirty="0">
                <a:latin typeface="Garamond" panose="02020404030301010803" pitchFamily="18" charset="0"/>
              </a:rPr>
              <a:t>. </a:t>
            </a:r>
          </a:p>
          <a:p>
            <a:pPr marL="457200" indent="-457200">
              <a:spcBef>
                <a:spcPct val="0"/>
              </a:spcBef>
              <a:buClrTx/>
              <a:buFont typeface="+mj-lt"/>
              <a:buAutoNum type="arabicPeriod"/>
            </a:pPr>
            <a:r>
              <a:rPr lang="ru-RU" altLang="en-US" sz="2400" dirty="0">
                <a:latin typeface="Garamond" panose="02020404030301010803" pitchFamily="18" charset="0"/>
              </a:rPr>
              <a:t>Много </a:t>
            </a:r>
            <a:r>
              <a:rPr lang="ru-RU" altLang="en-US" sz="2400" dirty="0" err="1">
                <a:latin typeface="Garamond" panose="02020404030301010803" pitchFamily="18" charset="0"/>
              </a:rPr>
              <a:t>важније</a:t>
            </a:r>
            <a:r>
              <a:rPr lang="ru-RU" altLang="en-US" sz="2400" dirty="0">
                <a:latin typeface="Garamond" panose="02020404030301010803" pitchFamily="18" charset="0"/>
              </a:rPr>
              <a:t>, </a:t>
            </a:r>
            <a:r>
              <a:rPr lang="ru-RU" altLang="en-US" sz="2400" dirty="0" err="1">
                <a:latin typeface="Garamond" panose="02020404030301010803" pitchFamily="18" charset="0"/>
              </a:rPr>
              <a:t>неке</a:t>
            </a:r>
            <a:r>
              <a:rPr lang="ru-RU" altLang="en-US" sz="2400" dirty="0">
                <a:latin typeface="Garamond" panose="02020404030301010803" pitchFamily="18" charset="0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</a:rPr>
              <a:t>податке</a:t>
            </a:r>
            <a:r>
              <a:rPr lang="ru-RU" altLang="en-US" sz="2400" dirty="0">
                <a:latin typeface="Garamond" panose="02020404030301010803" pitchFamily="18" charset="0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</a:rPr>
              <a:t>је</a:t>
            </a:r>
            <a:r>
              <a:rPr lang="ru-RU" altLang="en-US" sz="2400" dirty="0">
                <a:latin typeface="Garamond" panose="02020404030301010803" pitchFamily="18" charset="0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</a:rPr>
              <a:t>веома</a:t>
            </a:r>
            <a:r>
              <a:rPr lang="ru-RU" altLang="en-US" sz="2400" dirty="0">
                <a:latin typeface="Garamond" panose="02020404030301010803" pitchFamily="18" charset="0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</a:rPr>
              <a:t>тешко</a:t>
            </a:r>
            <a:r>
              <a:rPr lang="ru-RU" altLang="en-US" sz="2400" dirty="0">
                <a:latin typeface="Garamond" panose="02020404030301010803" pitchFamily="18" charset="0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</a:rPr>
              <a:t>сортирати</a:t>
            </a:r>
            <a:r>
              <a:rPr lang="ru-RU" altLang="en-US" sz="2400" dirty="0">
                <a:latin typeface="Garamond" panose="02020404030301010803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Дрвоидни скуп (5)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98438" y="1422400"/>
            <a:ext cx="8869362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java.lang.Comparable</a:t>
            </a:r>
            <a:r>
              <a:rPr lang="en-US" sz="1800" b="1" dirty="0">
                <a:latin typeface="Garamond" panose="02020404030301010803" pitchFamily="18" charset="0"/>
              </a:rPr>
              <a:t>&lt;T&gt;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int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compareTo</a:t>
            </a:r>
            <a:r>
              <a:rPr lang="en-US" sz="1800" b="1" dirty="0">
                <a:latin typeface="Garamond" panose="02020404030301010803" pitchFamily="18" charset="0"/>
              </a:rPr>
              <a:t>(T other)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пореди текући и објекат </a:t>
            </a:r>
            <a:r>
              <a:rPr lang="en-US" sz="1800" dirty="0">
                <a:latin typeface="Garamond" panose="02020404030301010803" pitchFamily="18" charset="0"/>
              </a:rPr>
              <a:t>other </a:t>
            </a:r>
            <a:r>
              <a:rPr lang="sr-Cyrl-RS" sz="1800" dirty="0">
                <a:latin typeface="Garamond" panose="02020404030301010803" pitchFamily="18" charset="0"/>
              </a:rPr>
              <a:t>и враћа негативну вредност ако текући објекат долази испред </a:t>
            </a:r>
            <a:r>
              <a:rPr lang="en-US" sz="1800" dirty="0">
                <a:latin typeface="Garamond" panose="02020404030301010803" pitchFamily="18" charset="0"/>
              </a:rPr>
              <a:t>other, 0 </a:t>
            </a:r>
            <a:r>
              <a:rPr lang="sr-Cyrl-RS" sz="1800" dirty="0">
                <a:latin typeface="Garamond" panose="02020404030301010803" pitchFamily="18" charset="0"/>
              </a:rPr>
              <a:t>ако су идентични у сортираном поретку, а позитивну вредност иначе.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sr-Cyrl-RS" sz="1800" dirty="0">
              <a:latin typeface="Garamond" panose="02020404030301010803" pitchFamily="18" charset="0"/>
            </a:endParaRPr>
          </a:p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java.util.Comparator</a:t>
            </a:r>
            <a:r>
              <a:rPr lang="en-US" sz="1800" b="1" dirty="0">
                <a:latin typeface="Garamond" panose="02020404030301010803" pitchFamily="18" charset="0"/>
              </a:rPr>
              <a:t>&lt;T&gt;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int</a:t>
            </a:r>
            <a:r>
              <a:rPr lang="en-US" sz="1800" b="1" dirty="0">
                <a:latin typeface="Garamond" panose="02020404030301010803" pitchFamily="18" charset="0"/>
              </a:rPr>
              <a:t> compare(T a, T b)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пореди два објекта и враћа негативну вредноста ако </a:t>
            </a:r>
            <a:r>
              <a:rPr lang="en-US" sz="1800" dirty="0">
                <a:latin typeface="Garamond" panose="02020404030301010803" pitchFamily="18" charset="0"/>
              </a:rPr>
              <a:t>a </a:t>
            </a:r>
            <a:r>
              <a:rPr lang="sr-Cyrl-RS" sz="1800" dirty="0">
                <a:latin typeface="Garamond" panose="02020404030301010803" pitchFamily="18" charset="0"/>
              </a:rPr>
              <a:t>долази испред </a:t>
            </a:r>
            <a:r>
              <a:rPr lang="en-US" sz="1800" dirty="0">
                <a:latin typeface="Garamond" panose="02020404030301010803" pitchFamily="18" charset="0"/>
              </a:rPr>
              <a:t>b, 0 </a:t>
            </a:r>
            <a:r>
              <a:rPr lang="sr-Cyrl-RS" sz="1800" dirty="0">
                <a:latin typeface="Garamond" panose="02020404030301010803" pitchFamily="18" charset="0"/>
              </a:rPr>
              <a:t>ако су идентични у сортираном поретку, а позитивну вредност иначе.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sr-Cyrl-RS" sz="1800" dirty="0">
              <a:latin typeface="Garamond" panose="02020404030301010803" pitchFamily="18" charset="0"/>
            </a:endParaRPr>
          </a:p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java.util.SortedSet</a:t>
            </a:r>
            <a:r>
              <a:rPr lang="en-US" sz="1800" b="1" dirty="0">
                <a:latin typeface="Garamond" panose="02020404030301010803" pitchFamily="18" charset="0"/>
              </a:rPr>
              <a:t>&lt;E&gt;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Comparator&lt;? super E&gt; comparator()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враћа компаратор који се користи за сортирање елемената или </a:t>
            </a:r>
            <a:r>
              <a:rPr lang="en-US" sz="1800" dirty="0">
                <a:latin typeface="Garamond" panose="02020404030301010803" pitchFamily="18" charset="0"/>
              </a:rPr>
              <a:t>null </a:t>
            </a:r>
            <a:r>
              <a:rPr lang="sr-Cyrl-RS" sz="1800" dirty="0">
                <a:latin typeface="Garamond" panose="02020404030301010803" pitchFamily="18" charset="0"/>
              </a:rPr>
              <a:t>ако се елементи пореде методом </a:t>
            </a:r>
            <a:r>
              <a:rPr lang="en-US" sz="1800" dirty="0" err="1">
                <a:latin typeface="Garamond" panose="02020404030301010803" pitchFamily="18" charset="0"/>
              </a:rPr>
              <a:t>compareTo</a:t>
            </a:r>
            <a:r>
              <a:rPr lang="en-US" sz="1800" dirty="0">
                <a:latin typeface="Garamond" panose="02020404030301010803" pitchFamily="18" charset="0"/>
              </a:rPr>
              <a:t>() </a:t>
            </a:r>
            <a:r>
              <a:rPr lang="sr-Cyrl-RS" sz="1800" dirty="0">
                <a:latin typeface="Garamond" panose="02020404030301010803" pitchFamily="18" charset="0"/>
              </a:rPr>
              <a:t>интерфејса </a:t>
            </a:r>
            <a:r>
              <a:rPr lang="en-US" sz="1800" dirty="0">
                <a:latin typeface="Garamond" panose="02020404030301010803" pitchFamily="18" charset="0"/>
              </a:rPr>
              <a:t>Comparable.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E first()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E last()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враћа најмањи или највећи елемент сортираног скупа.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Дрвоидни скуп (6)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98438" y="1422400"/>
            <a:ext cx="8869362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java.util.NavigableSet</a:t>
            </a:r>
            <a:r>
              <a:rPr lang="en-US" sz="1800" b="1" dirty="0">
                <a:latin typeface="Garamond" panose="02020404030301010803" pitchFamily="18" charset="0"/>
              </a:rPr>
              <a:t>&lt;E&gt;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E higher(E value)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E lower(E value)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враћа најмањи елемент &gt;</a:t>
            </a:r>
            <a:r>
              <a:rPr lang="en-US" sz="1800" dirty="0">
                <a:latin typeface="Garamond" panose="02020404030301010803" pitchFamily="18" charset="0"/>
              </a:rPr>
              <a:t>value </a:t>
            </a:r>
            <a:r>
              <a:rPr lang="sr-Cyrl-RS" sz="1800" dirty="0">
                <a:latin typeface="Garamond" panose="02020404030301010803" pitchFamily="18" charset="0"/>
              </a:rPr>
              <a:t>или највећи елемент &lt;</a:t>
            </a:r>
            <a:r>
              <a:rPr lang="en-US" sz="1800" dirty="0">
                <a:latin typeface="Garamond" panose="02020404030301010803" pitchFamily="18" charset="0"/>
              </a:rPr>
              <a:t>value </a:t>
            </a:r>
            <a:r>
              <a:rPr lang="sr-Cyrl-RS" sz="1800" dirty="0">
                <a:latin typeface="Garamond" panose="02020404030301010803" pitchFamily="18" charset="0"/>
              </a:rPr>
              <a:t>или </a:t>
            </a:r>
            <a:r>
              <a:rPr lang="en-US" sz="1800" dirty="0">
                <a:latin typeface="Garamond" panose="02020404030301010803" pitchFamily="18" charset="0"/>
              </a:rPr>
              <a:t>null </a:t>
            </a:r>
            <a:r>
              <a:rPr lang="sr-Cyrl-RS" sz="1800" dirty="0">
                <a:latin typeface="Garamond" panose="02020404030301010803" pitchFamily="18" charset="0"/>
              </a:rPr>
              <a:t>ако такав елемент не постоји.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E ceiling(E value)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E floor(E value)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враћа најмањи елемент &gt;=</a:t>
            </a:r>
            <a:r>
              <a:rPr lang="en-US" sz="1800" dirty="0">
                <a:latin typeface="Garamond" panose="02020404030301010803" pitchFamily="18" charset="0"/>
              </a:rPr>
              <a:t>value </a:t>
            </a:r>
            <a:r>
              <a:rPr lang="sr-Cyrl-RS" sz="1800" dirty="0">
                <a:latin typeface="Garamond" panose="02020404030301010803" pitchFamily="18" charset="0"/>
              </a:rPr>
              <a:t>или највећи елемент &lt;=</a:t>
            </a:r>
            <a:r>
              <a:rPr lang="en-US" sz="1800" dirty="0">
                <a:latin typeface="Garamond" panose="02020404030301010803" pitchFamily="18" charset="0"/>
              </a:rPr>
              <a:t>value </a:t>
            </a:r>
            <a:r>
              <a:rPr lang="sr-Cyrl-RS" sz="1800" dirty="0">
                <a:latin typeface="Garamond" panose="02020404030301010803" pitchFamily="18" charset="0"/>
              </a:rPr>
              <a:t>или </a:t>
            </a:r>
            <a:r>
              <a:rPr lang="en-US" sz="1800" dirty="0">
                <a:latin typeface="Garamond" panose="02020404030301010803" pitchFamily="18" charset="0"/>
              </a:rPr>
              <a:t>null </a:t>
            </a:r>
            <a:r>
              <a:rPr lang="sr-Cyrl-RS" sz="1800" dirty="0">
                <a:latin typeface="Garamond" panose="02020404030301010803" pitchFamily="18" charset="0"/>
              </a:rPr>
              <a:t>ако такав елемент не постоји.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E </a:t>
            </a:r>
            <a:r>
              <a:rPr lang="en-US" sz="1800" b="1" dirty="0" err="1">
                <a:latin typeface="Garamond" panose="02020404030301010803" pitchFamily="18" charset="0"/>
              </a:rPr>
              <a:t>pollFirst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E </a:t>
            </a:r>
            <a:r>
              <a:rPr lang="en-US" sz="1800" b="1" dirty="0" err="1">
                <a:latin typeface="Garamond" panose="02020404030301010803" pitchFamily="18" charset="0"/>
              </a:rPr>
              <a:t>pollLast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уклања и враћа најмањи или највећи елемент скупа или </a:t>
            </a:r>
            <a:r>
              <a:rPr lang="en-US" sz="1800" dirty="0">
                <a:latin typeface="Garamond" panose="02020404030301010803" pitchFamily="18" charset="0"/>
              </a:rPr>
              <a:t>null </a:t>
            </a:r>
            <a:r>
              <a:rPr lang="sr-Cyrl-RS" sz="1800" dirty="0">
                <a:latin typeface="Garamond" panose="02020404030301010803" pitchFamily="18" charset="0"/>
              </a:rPr>
              <a:t>ако је скуп празан.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Iterator&lt;E&gt; </a:t>
            </a:r>
            <a:r>
              <a:rPr lang="en-US" sz="1800" b="1" dirty="0" err="1">
                <a:latin typeface="Garamond" panose="02020404030301010803" pitchFamily="18" charset="0"/>
              </a:rPr>
              <a:t>descendingIterator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sr-Cyrl-RS" sz="1800" dirty="0">
                <a:latin typeface="Garamond" panose="02020404030301010803" pitchFamily="18" charset="0"/>
              </a:rPr>
              <a:t>враћа итератор који обилази скуп у опадајућем смеру.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Дрвоидни скуп (7)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98438" y="1422400"/>
            <a:ext cx="886936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java.util.TreeSet</a:t>
            </a:r>
            <a:r>
              <a:rPr lang="en-US" sz="1800" b="1" dirty="0">
                <a:latin typeface="Garamond" panose="02020404030301010803" pitchFamily="18" charset="0"/>
              </a:rPr>
              <a:t>&lt;E&gt;   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TreeSet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Конструише дрво за чување </a:t>
            </a:r>
            <a:r>
              <a:rPr lang="en-US" sz="1800" dirty="0">
                <a:latin typeface="Garamond" panose="02020404030301010803" pitchFamily="18" charset="0"/>
              </a:rPr>
              <a:t>Comparable </a:t>
            </a:r>
            <a:r>
              <a:rPr lang="sr-Cyrl-RS" sz="1800" dirty="0">
                <a:latin typeface="Garamond" panose="02020404030301010803" pitchFamily="18" charset="0"/>
              </a:rPr>
              <a:t>објеката.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TreeSet</a:t>
            </a:r>
            <a:r>
              <a:rPr lang="en-US" sz="1800" b="1" dirty="0">
                <a:latin typeface="Garamond" panose="02020404030301010803" pitchFamily="18" charset="0"/>
              </a:rPr>
              <a:t>(Comparator&lt;? Super E&gt; c)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Конструише дрво и користи дати компаратор за сортирање елемената.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TreeSet</a:t>
            </a:r>
            <a:r>
              <a:rPr lang="en-US" sz="1800" b="1" dirty="0">
                <a:latin typeface="Garamond" panose="02020404030301010803" pitchFamily="18" charset="0"/>
              </a:rPr>
              <a:t>(</a:t>
            </a:r>
            <a:r>
              <a:rPr lang="en-US" sz="1800" b="1" dirty="0" err="1">
                <a:latin typeface="Garamond" panose="02020404030301010803" pitchFamily="18" charset="0"/>
              </a:rPr>
              <a:t>SortedSet</a:t>
            </a:r>
            <a:r>
              <a:rPr lang="en-US" sz="1800" b="1" dirty="0">
                <a:latin typeface="Garamond" panose="02020404030301010803" pitchFamily="18" charset="0"/>
              </a:rPr>
              <a:t>&lt;? extends E&gt; elements)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Конструише дрво, додаје све елементе из сортиране колекције, и користи исти компаратор као и сортирани скуп прослеђен као аргумент позива метода.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Ред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12875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Редови омогућују ефикасно додавање елемената на крај и уклањање елемената са почетка. </a:t>
            </a:r>
            <a:endParaRPr lang="sr-Latn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Ред са два краја, (енг. </a:t>
            </a:r>
            <a:r>
              <a:rPr lang="en-US" altLang="en-US" sz="2400" kern="0" dirty="0" err="1">
                <a:latin typeface="Garamond" pitchFamily="18" charset="0"/>
              </a:rPr>
              <a:t>deque</a:t>
            </a:r>
            <a:r>
              <a:rPr lang="sr-Cyrl-RS" altLang="en-US" sz="2400" kern="0" dirty="0">
                <a:latin typeface="Garamond" pitchFamily="18" charset="0"/>
              </a:rPr>
              <a:t>)</a:t>
            </a:r>
            <a:r>
              <a:rPr lang="en-US" altLang="en-US" sz="2400" kern="0" dirty="0">
                <a:latin typeface="Garamond" pitchFamily="18" charset="0"/>
              </a:rPr>
              <a:t>, </a:t>
            </a:r>
            <a:r>
              <a:rPr lang="ru-RU" altLang="en-US" sz="2400" kern="0" dirty="0">
                <a:latin typeface="Garamond" pitchFamily="18" charset="0"/>
              </a:rPr>
              <a:t>омогућује ефикасно додавање и уклањање елемената и са почетка и са краја. </a:t>
            </a:r>
            <a:endParaRPr lang="sr-Latn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Додавање</a:t>
            </a:r>
            <a:r>
              <a:rPr lang="ru-RU" altLang="en-US" sz="2400" kern="0" dirty="0">
                <a:latin typeface="Garamond" pitchFamily="18" charset="0"/>
              </a:rPr>
              <a:t> елемената у средину није подржано. </a:t>
            </a:r>
            <a:endParaRPr lang="sr-Latn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2400" kern="0" dirty="0">
                <a:latin typeface="Garamond" pitchFamily="18" charset="0"/>
              </a:rPr>
              <a:t>Java SE 6 </a:t>
            </a:r>
            <a:r>
              <a:rPr lang="ru-RU" altLang="en-US" sz="2400" kern="0" dirty="0">
                <a:latin typeface="Garamond" pitchFamily="18" charset="0"/>
              </a:rPr>
              <a:t>уводи интерфејс </a:t>
            </a:r>
            <a:r>
              <a:rPr lang="en-US" altLang="en-US" sz="2000" kern="0" dirty="0" err="1"/>
              <a:t>Deque</a:t>
            </a:r>
            <a:r>
              <a:rPr lang="en-US" altLang="en-US" sz="2400" kern="0" dirty="0">
                <a:latin typeface="Garamond" pitchFamily="18" charset="0"/>
              </a:rPr>
              <a:t>. </a:t>
            </a:r>
            <a:r>
              <a:rPr lang="ru-RU" altLang="en-US" sz="2400" kern="0" dirty="0">
                <a:latin typeface="Garamond" pitchFamily="18" charset="0"/>
              </a:rPr>
              <a:t>Овај интерфејс имплементирају класе </a:t>
            </a:r>
            <a:r>
              <a:rPr lang="en-US" altLang="en-US" sz="2000" kern="0" dirty="0" err="1"/>
              <a:t>ArrayDeque</a:t>
            </a:r>
            <a:r>
              <a:rPr lang="en-US" altLang="en-US" sz="20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и </a:t>
            </a:r>
            <a:r>
              <a:rPr lang="en-US" altLang="en-US" sz="2000" kern="0" dirty="0" err="1"/>
              <a:t>LinkedList</a:t>
            </a:r>
            <a:r>
              <a:rPr lang="en-US" altLang="en-US" sz="2400" kern="0" dirty="0">
                <a:latin typeface="Garamond" pitchFamily="18" charset="0"/>
              </a:rPr>
              <a:t>, </a:t>
            </a:r>
            <a:r>
              <a:rPr lang="ru-RU" altLang="en-US" sz="2400" kern="0" dirty="0">
                <a:latin typeface="Garamond" pitchFamily="18" charset="0"/>
              </a:rPr>
              <a:t>при чему обе обезбеђују колекције чија величина расте по потреби.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Ред (2)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12875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 err="1">
                <a:latin typeface="Garamond" panose="02020404030301010803" pitchFamily="18" charset="0"/>
              </a:rPr>
              <a:t>java.util.Queue</a:t>
            </a:r>
            <a:r>
              <a:rPr lang="en-US" altLang="en-US" sz="1800" b="1" kern="0" dirty="0">
                <a:latin typeface="Garamond" panose="02020404030301010803" pitchFamily="18" charset="0"/>
              </a:rPr>
              <a:t>&lt;E&gt;</a:t>
            </a:r>
          </a:p>
          <a:p>
            <a:pPr>
              <a:spcBef>
                <a:spcPts val="0"/>
              </a:spcBef>
              <a:buClrTx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 err="1">
                <a:latin typeface="Garamond" panose="02020404030301010803" pitchFamily="18" charset="0"/>
              </a:rPr>
              <a:t>boolean</a:t>
            </a:r>
            <a:r>
              <a:rPr lang="en-US" altLang="en-US" sz="1800" b="1" kern="0" dirty="0">
                <a:latin typeface="Garamond" panose="02020404030301010803" pitchFamily="18" charset="0"/>
              </a:rPr>
              <a:t> add(E element)</a:t>
            </a:r>
          </a:p>
          <a:p>
            <a:pPr>
              <a:spcBef>
                <a:spcPts val="0"/>
              </a:spcBef>
              <a:buClrTx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 err="1">
                <a:latin typeface="Garamond" panose="02020404030301010803" pitchFamily="18" charset="0"/>
              </a:rPr>
              <a:t>boolean</a:t>
            </a:r>
            <a:r>
              <a:rPr lang="en-US" altLang="en-US" sz="1800" b="1" kern="0" dirty="0">
                <a:latin typeface="Garamond" panose="02020404030301010803" pitchFamily="18" charset="0"/>
              </a:rPr>
              <a:t> offer(E element)</a:t>
            </a:r>
            <a:br>
              <a:rPr lang="sr-Cyrl-RS" altLang="en-US" sz="1800" b="1" kern="0" dirty="0">
                <a:latin typeface="Garamond" panose="02020404030301010803" pitchFamily="18" charset="0"/>
              </a:rPr>
            </a:br>
            <a:r>
              <a:rPr lang="ru-RU" altLang="en-US" sz="1800" kern="0" dirty="0">
                <a:latin typeface="Garamond" panose="02020404030301010803" pitchFamily="18" charset="0"/>
              </a:rPr>
              <a:t>додаје дати елемент на крај и враћа </a:t>
            </a:r>
            <a:r>
              <a:rPr lang="en-US" altLang="en-US" sz="1800" kern="0" dirty="0">
                <a:latin typeface="Garamond" panose="02020404030301010803" pitchFamily="18" charset="0"/>
              </a:rPr>
              <a:t>true </a:t>
            </a:r>
            <a:r>
              <a:rPr lang="ru-RU" altLang="en-US" sz="1800" kern="0" dirty="0">
                <a:latin typeface="Garamond" panose="02020404030301010803" pitchFamily="18" charset="0"/>
              </a:rPr>
              <a:t>када ред није пун. Ако је ред пун, први метод избацује </a:t>
            </a:r>
            <a:r>
              <a:rPr lang="en-US" altLang="en-US" sz="1800" kern="0" dirty="0" err="1">
                <a:latin typeface="Garamond" panose="02020404030301010803" pitchFamily="18" charset="0"/>
              </a:rPr>
              <a:t>IllegalStateException</a:t>
            </a:r>
            <a:r>
              <a:rPr lang="en-US" altLang="en-US" sz="1800" kern="0" dirty="0">
                <a:latin typeface="Garamond" panose="02020404030301010803" pitchFamily="18" charset="0"/>
              </a:rPr>
              <a:t>, </a:t>
            </a:r>
            <a:r>
              <a:rPr lang="ru-RU" altLang="en-US" sz="1800" kern="0" dirty="0">
                <a:latin typeface="Garamond" panose="02020404030301010803" pitchFamily="18" charset="0"/>
              </a:rPr>
              <a:t>а други враћа </a:t>
            </a:r>
            <a:r>
              <a:rPr lang="en-US" altLang="en-US" sz="1800" kern="0" dirty="0">
                <a:latin typeface="Garamond" panose="02020404030301010803" pitchFamily="18" charset="0"/>
              </a:rPr>
              <a:t>false.</a:t>
            </a:r>
          </a:p>
          <a:p>
            <a:pPr>
              <a:spcBef>
                <a:spcPts val="0"/>
              </a:spcBef>
              <a:buClrTx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>
                <a:latin typeface="Garamond" panose="02020404030301010803" pitchFamily="18" charset="0"/>
              </a:rPr>
              <a:t>E remove()</a:t>
            </a:r>
          </a:p>
          <a:p>
            <a:pPr>
              <a:spcBef>
                <a:spcPts val="0"/>
              </a:spcBef>
              <a:buClrTx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>
                <a:latin typeface="Garamond" panose="02020404030301010803" pitchFamily="18" charset="0"/>
              </a:rPr>
              <a:t>E poll()</a:t>
            </a:r>
            <a:br>
              <a:rPr lang="sr-Cyrl-RS" altLang="en-US" sz="1800" b="1" kern="0" dirty="0">
                <a:latin typeface="Garamond" panose="02020404030301010803" pitchFamily="18" charset="0"/>
              </a:rPr>
            </a:br>
            <a:r>
              <a:rPr lang="ru-RU" altLang="en-US" sz="1800" kern="0" dirty="0">
                <a:latin typeface="Garamond" panose="02020404030301010803" pitchFamily="18" charset="0"/>
              </a:rPr>
              <a:t>уклања и враћа елемент са почетка реда када ред није празан. Ако је ред празан, први метод избацује </a:t>
            </a:r>
            <a:r>
              <a:rPr lang="en-US" altLang="en-US" sz="1800" kern="0" dirty="0" err="1">
                <a:latin typeface="Garamond" panose="02020404030301010803" pitchFamily="18" charset="0"/>
              </a:rPr>
              <a:t>NoSuchElementException</a:t>
            </a:r>
            <a:r>
              <a:rPr lang="en-US" altLang="en-US" sz="1800" kern="0" dirty="0">
                <a:latin typeface="Garamond" panose="02020404030301010803" pitchFamily="18" charset="0"/>
              </a:rPr>
              <a:t>, </a:t>
            </a:r>
            <a:r>
              <a:rPr lang="ru-RU" altLang="en-US" sz="1800" kern="0" dirty="0">
                <a:latin typeface="Garamond" panose="02020404030301010803" pitchFamily="18" charset="0"/>
              </a:rPr>
              <a:t>а други враћа </a:t>
            </a:r>
            <a:r>
              <a:rPr lang="en-US" altLang="en-US" sz="1800" kern="0" dirty="0">
                <a:latin typeface="Garamond" panose="02020404030301010803" pitchFamily="18" charset="0"/>
              </a:rPr>
              <a:t>null.</a:t>
            </a:r>
          </a:p>
          <a:p>
            <a:pPr>
              <a:spcBef>
                <a:spcPts val="0"/>
              </a:spcBef>
              <a:buClrTx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>
                <a:latin typeface="Garamond" panose="02020404030301010803" pitchFamily="18" charset="0"/>
              </a:rPr>
              <a:t>E element()</a:t>
            </a:r>
          </a:p>
          <a:p>
            <a:pPr>
              <a:spcBef>
                <a:spcPts val="0"/>
              </a:spcBef>
              <a:buClrTx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>
                <a:latin typeface="Garamond" panose="02020404030301010803" pitchFamily="18" charset="0"/>
              </a:rPr>
              <a:t>E peek()</a:t>
            </a:r>
            <a:br>
              <a:rPr lang="sr-Cyrl-RS" altLang="en-US" sz="1800" b="1" kern="0" dirty="0">
                <a:latin typeface="Garamond" panose="02020404030301010803" pitchFamily="18" charset="0"/>
              </a:rPr>
            </a:br>
            <a:r>
              <a:rPr lang="ru-RU" altLang="en-US" sz="1800" kern="0" dirty="0">
                <a:latin typeface="Garamond" panose="02020404030301010803" pitchFamily="18" charset="0"/>
              </a:rPr>
              <a:t>враћа елемент са почетка реда не уклањајући га када ред није празан. Ако је ред празан, први елемент избацује </a:t>
            </a:r>
            <a:r>
              <a:rPr lang="en-US" altLang="en-US" sz="1800" kern="0" dirty="0" err="1">
                <a:latin typeface="Garamond" panose="02020404030301010803" pitchFamily="18" charset="0"/>
              </a:rPr>
              <a:t>NoSuchElementException</a:t>
            </a:r>
            <a:r>
              <a:rPr lang="en-US" altLang="en-US" sz="1800" kern="0" dirty="0">
                <a:latin typeface="Garamond" panose="02020404030301010803" pitchFamily="18" charset="0"/>
              </a:rPr>
              <a:t>, </a:t>
            </a:r>
            <a:r>
              <a:rPr lang="ru-RU" altLang="en-US" sz="1800" kern="0" dirty="0">
                <a:latin typeface="Garamond" panose="02020404030301010803" pitchFamily="18" charset="0"/>
              </a:rPr>
              <a:t>а други враћа </a:t>
            </a:r>
            <a:r>
              <a:rPr lang="en-US" altLang="en-US" sz="1800" kern="0" dirty="0">
                <a:latin typeface="Garamond" panose="02020404030301010803" pitchFamily="18" charset="0"/>
              </a:rPr>
              <a:t>null.</a:t>
            </a:r>
            <a:endParaRPr lang="ru-RU" altLang="en-US" sz="1800" kern="0" dirty="0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569325" cy="4479925"/>
          </a:xfrm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Свака од имплеметација је одређена класом која имплементира интерфејс </a:t>
            </a:r>
            <a:r>
              <a:rPr lang="en-US" altLang="en-US" sz="1800" dirty="0"/>
              <a:t>Queue</a:t>
            </a:r>
            <a:r>
              <a:rPr lang="en-US" altLang="en-US" sz="2400" dirty="0">
                <a:latin typeface="Garamond" panose="02020404030301010803" pitchFamily="18" charset="0"/>
              </a:rPr>
              <a:t>. </a:t>
            </a:r>
            <a:endParaRPr lang="sr-Cyrl-RS" altLang="en-US" sz="2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sr-Cyrl-RS" sz="1500" dirty="0">
              <a:solidFill>
                <a:srgbClr val="8000FF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class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CircularArrayQueue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implements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Queue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CircularArrayQueue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int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capacity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public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void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add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 element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public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E remove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public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int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size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private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[]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elements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private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int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head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private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int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tail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endParaRPr lang="sr-Latn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spcBef>
                <a:spcPct val="0"/>
              </a:spcBef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sr-Cyrl-RS" altLang="en-US" sz="1800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476375" y="404813"/>
            <a:ext cx="75596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Интерфејс и имплементација (3)</a:t>
            </a:r>
            <a:endParaRPr lang="sr-Latn-CS" kern="0" dirty="0">
              <a:solidFill>
                <a:srgbClr val="3366FF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3716338"/>
            <a:ext cx="2133600" cy="233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7544" y="2564904"/>
            <a:ext cx="5688781" cy="30243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7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7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72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Ред (3)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325563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 err="1">
                <a:latin typeface="Garamond" panose="02020404030301010803" pitchFamily="18" charset="0"/>
              </a:rPr>
              <a:t>java.util.Deque</a:t>
            </a:r>
            <a:r>
              <a:rPr lang="en-US" altLang="en-US" sz="1800" b="1" kern="0" dirty="0">
                <a:latin typeface="Garamond" panose="02020404030301010803" pitchFamily="18" charset="0"/>
              </a:rPr>
              <a:t>&lt;E&gt;</a:t>
            </a:r>
          </a:p>
          <a:p>
            <a:pPr>
              <a:spcBef>
                <a:spcPts val="0"/>
              </a:spcBef>
              <a:buClrTx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>
                <a:latin typeface="Garamond" panose="02020404030301010803" pitchFamily="18" charset="0"/>
              </a:rPr>
              <a:t>void </a:t>
            </a:r>
            <a:r>
              <a:rPr lang="en-US" altLang="en-US" sz="1800" b="1" kern="0" dirty="0" err="1">
                <a:latin typeface="Garamond" panose="02020404030301010803" pitchFamily="18" charset="0"/>
              </a:rPr>
              <a:t>addFirst</a:t>
            </a:r>
            <a:r>
              <a:rPr lang="en-US" altLang="en-US" sz="1800" b="1" kern="0" dirty="0">
                <a:latin typeface="Garamond" panose="02020404030301010803" pitchFamily="18" charset="0"/>
              </a:rPr>
              <a:t>(E element)</a:t>
            </a:r>
            <a:r>
              <a:rPr lang="sr-Cyrl-RS" altLang="en-US" sz="1800" b="1" kern="0" dirty="0">
                <a:latin typeface="Garamond" panose="02020404030301010803" pitchFamily="18" charset="0"/>
              </a:rPr>
              <a:t>          </a:t>
            </a:r>
          </a:p>
          <a:p>
            <a:pPr>
              <a:spcBef>
                <a:spcPts val="0"/>
              </a:spcBef>
              <a:buClrTx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>
                <a:latin typeface="Garamond" panose="02020404030301010803" pitchFamily="18" charset="0"/>
              </a:rPr>
              <a:t>void </a:t>
            </a:r>
            <a:r>
              <a:rPr lang="en-US" altLang="en-US" sz="1800" b="1" kern="0" dirty="0" err="1">
                <a:latin typeface="Garamond" panose="02020404030301010803" pitchFamily="18" charset="0"/>
              </a:rPr>
              <a:t>addLast</a:t>
            </a:r>
            <a:r>
              <a:rPr lang="en-US" altLang="en-US" sz="1800" b="1" kern="0" dirty="0">
                <a:latin typeface="Garamond" panose="02020404030301010803" pitchFamily="18" charset="0"/>
              </a:rPr>
              <a:t>(E element)</a:t>
            </a:r>
          </a:p>
          <a:p>
            <a:pPr>
              <a:spcBef>
                <a:spcPts val="0"/>
              </a:spcBef>
              <a:buClrTx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 err="1">
                <a:latin typeface="Garamond" panose="02020404030301010803" pitchFamily="18" charset="0"/>
              </a:rPr>
              <a:t>boolean</a:t>
            </a:r>
            <a:r>
              <a:rPr lang="en-US" altLang="en-US" sz="1800" b="1" kern="0" dirty="0">
                <a:latin typeface="Garamond" panose="02020404030301010803" pitchFamily="18" charset="0"/>
              </a:rPr>
              <a:t> </a:t>
            </a:r>
            <a:r>
              <a:rPr lang="en-US" altLang="en-US" sz="1800" b="1" kern="0" dirty="0" err="1">
                <a:latin typeface="Garamond" panose="02020404030301010803" pitchFamily="18" charset="0"/>
              </a:rPr>
              <a:t>offerFirst</a:t>
            </a:r>
            <a:r>
              <a:rPr lang="en-US" altLang="en-US" sz="1800" b="1" kern="0" dirty="0">
                <a:latin typeface="Garamond" panose="02020404030301010803" pitchFamily="18" charset="0"/>
              </a:rPr>
              <a:t>(E element)</a:t>
            </a:r>
            <a:r>
              <a:rPr lang="sr-Cyrl-RS" altLang="en-US" sz="1800" b="1" kern="0" dirty="0">
                <a:latin typeface="Garamond" panose="02020404030301010803" pitchFamily="18" charset="0"/>
              </a:rPr>
              <a:t>  </a:t>
            </a:r>
          </a:p>
          <a:p>
            <a:pPr>
              <a:spcBef>
                <a:spcPts val="0"/>
              </a:spcBef>
              <a:buClrTx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 err="1">
                <a:latin typeface="Garamond" panose="02020404030301010803" pitchFamily="18" charset="0"/>
              </a:rPr>
              <a:t>boolean</a:t>
            </a:r>
            <a:r>
              <a:rPr lang="en-US" altLang="en-US" sz="1800" b="1" kern="0" dirty="0">
                <a:latin typeface="Garamond" panose="02020404030301010803" pitchFamily="18" charset="0"/>
              </a:rPr>
              <a:t> </a:t>
            </a:r>
            <a:r>
              <a:rPr lang="en-US" altLang="en-US" sz="1800" b="1" kern="0" dirty="0" err="1">
                <a:latin typeface="Garamond" panose="02020404030301010803" pitchFamily="18" charset="0"/>
              </a:rPr>
              <a:t>offerLast</a:t>
            </a:r>
            <a:r>
              <a:rPr lang="en-US" altLang="en-US" sz="1800" b="1" kern="0" dirty="0">
                <a:latin typeface="Garamond" panose="02020404030301010803" pitchFamily="18" charset="0"/>
              </a:rPr>
              <a:t>(E element)</a:t>
            </a:r>
            <a:br>
              <a:rPr lang="sr-Cyrl-RS" altLang="en-US" sz="1800" b="1" kern="0" dirty="0">
                <a:latin typeface="Garamond" panose="02020404030301010803" pitchFamily="18" charset="0"/>
              </a:rPr>
            </a:br>
            <a:r>
              <a:rPr lang="sr-Cyrl-RS" altLang="en-US" sz="1800" kern="0" dirty="0">
                <a:latin typeface="Garamond" panose="02020404030301010803" pitchFamily="18" charset="0"/>
              </a:rPr>
              <a:t>додаје дати елемент на почетак или крај када ред није пун. Ако је ред пун, прва два метода избацују </a:t>
            </a:r>
            <a:r>
              <a:rPr lang="en-US" altLang="en-US" sz="1800" kern="0" dirty="0" err="1">
                <a:latin typeface="Garamond" panose="02020404030301010803" pitchFamily="18" charset="0"/>
              </a:rPr>
              <a:t>IllegalStateException</a:t>
            </a:r>
            <a:r>
              <a:rPr lang="en-US" altLang="en-US" sz="1800" kern="0" dirty="0">
                <a:latin typeface="Garamond" panose="02020404030301010803" pitchFamily="18" charset="0"/>
              </a:rPr>
              <a:t>, </a:t>
            </a:r>
            <a:r>
              <a:rPr lang="sr-Cyrl-RS" altLang="en-US" sz="1800" kern="0" dirty="0">
                <a:latin typeface="Garamond" panose="02020404030301010803" pitchFamily="18" charset="0"/>
              </a:rPr>
              <a:t>а последња два враћају </a:t>
            </a:r>
            <a:r>
              <a:rPr lang="en-US" altLang="en-US" sz="1800" kern="0" dirty="0">
                <a:latin typeface="Garamond" panose="02020404030301010803" pitchFamily="18" charset="0"/>
              </a:rPr>
              <a:t>false.</a:t>
            </a:r>
            <a:endParaRPr lang="sr-Cyrl-RS" altLang="en-US" sz="1800" kern="0" dirty="0">
              <a:latin typeface="Garamond" panose="02020404030301010803" pitchFamily="18" charset="0"/>
            </a:endParaRPr>
          </a:p>
          <a:p>
            <a:pPr>
              <a:spcBef>
                <a:spcPts val="0"/>
              </a:spcBef>
              <a:buClrTx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>
                <a:latin typeface="Garamond" panose="02020404030301010803" pitchFamily="18" charset="0"/>
              </a:rPr>
              <a:t>E </a:t>
            </a:r>
            <a:r>
              <a:rPr lang="en-US" altLang="en-US" sz="1800" b="1" kern="0" dirty="0" err="1">
                <a:latin typeface="Garamond" panose="02020404030301010803" pitchFamily="18" charset="0"/>
              </a:rPr>
              <a:t>removeFirst</a:t>
            </a:r>
            <a:r>
              <a:rPr lang="en-US" altLang="en-US" sz="1800" b="1" kern="0" dirty="0">
                <a:latin typeface="Garamond" panose="02020404030301010803" pitchFamily="18" charset="0"/>
              </a:rPr>
              <a:t>()</a:t>
            </a:r>
            <a:r>
              <a:rPr lang="sr-Cyrl-RS" altLang="en-US" sz="1800" b="1" kern="0" dirty="0">
                <a:latin typeface="Garamond" panose="02020404030301010803" pitchFamily="18" charset="0"/>
              </a:rPr>
              <a:t>      </a:t>
            </a:r>
          </a:p>
          <a:p>
            <a:pPr>
              <a:spcBef>
                <a:spcPts val="0"/>
              </a:spcBef>
              <a:buClrTx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>
                <a:latin typeface="Garamond" panose="02020404030301010803" pitchFamily="18" charset="0"/>
              </a:rPr>
              <a:t>E </a:t>
            </a:r>
            <a:r>
              <a:rPr lang="en-US" altLang="en-US" sz="1800" b="1" kern="0" dirty="0" err="1">
                <a:latin typeface="Garamond" panose="02020404030301010803" pitchFamily="18" charset="0"/>
              </a:rPr>
              <a:t>removeLast</a:t>
            </a:r>
            <a:r>
              <a:rPr lang="en-US" altLang="en-US" sz="1800" b="1" kern="0" dirty="0">
                <a:latin typeface="Garamond" panose="02020404030301010803" pitchFamily="18" charset="0"/>
              </a:rPr>
              <a:t>()</a:t>
            </a:r>
          </a:p>
          <a:p>
            <a:pPr>
              <a:spcBef>
                <a:spcPts val="0"/>
              </a:spcBef>
              <a:buClrTx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>
                <a:latin typeface="Garamond" panose="02020404030301010803" pitchFamily="18" charset="0"/>
              </a:rPr>
              <a:t>E </a:t>
            </a:r>
            <a:r>
              <a:rPr lang="en-US" altLang="en-US" sz="1800" b="1" kern="0" dirty="0" err="1">
                <a:latin typeface="Garamond" panose="02020404030301010803" pitchFamily="18" charset="0"/>
              </a:rPr>
              <a:t>pollFirst</a:t>
            </a:r>
            <a:r>
              <a:rPr lang="en-US" altLang="en-US" sz="1800" b="1" kern="0" dirty="0">
                <a:latin typeface="Garamond" panose="02020404030301010803" pitchFamily="18" charset="0"/>
              </a:rPr>
              <a:t>()</a:t>
            </a:r>
            <a:r>
              <a:rPr lang="sr-Cyrl-RS" altLang="en-US" sz="1800" b="1" kern="0" dirty="0">
                <a:latin typeface="Garamond" panose="02020404030301010803" pitchFamily="18" charset="0"/>
              </a:rPr>
              <a:t>            </a:t>
            </a:r>
          </a:p>
          <a:p>
            <a:pPr>
              <a:spcBef>
                <a:spcPts val="0"/>
              </a:spcBef>
              <a:buClrTx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>
                <a:latin typeface="Garamond" panose="02020404030301010803" pitchFamily="18" charset="0"/>
              </a:rPr>
              <a:t>E </a:t>
            </a:r>
            <a:r>
              <a:rPr lang="en-US" altLang="en-US" sz="1800" b="1" kern="0" dirty="0" err="1">
                <a:latin typeface="Garamond" panose="02020404030301010803" pitchFamily="18" charset="0"/>
              </a:rPr>
              <a:t>pollLast</a:t>
            </a:r>
            <a:r>
              <a:rPr lang="en-US" altLang="en-US" sz="1800" b="1" kern="0" dirty="0">
                <a:latin typeface="Garamond" panose="02020404030301010803" pitchFamily="18" charset="0"/>
              </a:rPr>
              <a:t>()</a:t>
            </a:r>
            <a:br>
              <a:rPr lang="sr-Cyrl-RS" altLang="en-US" sz="1800" b="1" kern="0" dirty="0">
                <a:latin typeface="Garamond" panose="02020404030301010803" pitchFamily="18" charset="0"/>
              </a:rPr>
            </a:br>
            <a:r>
              <a:rPr lang="ru-RU" altLang="en-US" sz="1800" kern="0" dirty="0">
                <a:latin typeface="Garamond" panose="02020404030301010803" pitchFamily="18" charset="0"/>
              </a:rPr>
              <a:t>уклања и враћа елемент са почетка или краја када ред није празан. Ако је ред празан, прва два метода избацују </a:t>
            </a:r>
            <a:r>
              <a:rPr lang="en-US" altLang="en-US" sz="1800" kern="0" dirty="0" err="1">
                <a:latin typeface="Garamond" panose="02020404030301010803" pitchFamily="18" charset="0"/>
              </a:rPr>
              <a:t>NoSuchElementException</a:t>
            </a:r>
            <a:r>
              <a:rPr lang="en-US" altLang="en-US" sz="1800" kern="0" dirty="0">
                <a:latin typeface="Garamond" panose="02020404030301010803" pitchFamily="18" charset="0"/>
              </a:rPr>
              <a:t>, </a:t>
            </a:r>
            <a:r>
              <a:rPr lang="ru-RU" altLang="en-US" sz="1800" kern="0" dirty="0">
                <a:latin typeface="Garamond" panose="02020404030301010803" pitchFamily="18" charset="0"/>
              </a:rPr>
              <a:t>а последња два враћају </a:t>
            </a:r>
            <a:r>
              <a:rPr lang="en-US" altLang="en-US" sz="1800" kern="0" dirty="0">
                <a:latin typeface="Garamond" panose="02020404030301010803" pitchFamily="18" charset="0"/>
              </a:rPr>
              <a:t>null.</a:t>
            </a:r>
          </a:p>
          <a:p>
            <a:pPr>
              <a:spcBef>
                <a:spcPts val="0"/>
              </a:spcBef>
              <a:buClrTx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>
                <a:latin typeface="Garamond" panose="02020404030301010803" pitchFamily="18" charset="0"/>
              </a:rPr>
              <a:t>E </a:t>
            </a:r>
            <a:r>
              <a:rPr lang="en-US" altLang="en-US" sz="1800" b="1" kern="0" dirty="0" err="1">
                <a:latin typeface="Garamond" panose="02020404030301010803" pitchFamily="18" charset="0"/>
              </a:rPr>
              <a:t>getFirst</a:t>
            </a:r>
            <a:r>
              <a:rPr lang="en-US" altLang="en-US" sz="1800" b="1" kern="0" dirty="0">
                <a:latin typeface="Garamond" panose="02020404030301010803" pitchFamily="18" charset="0"/>
              </a:rPr>
              <a:t>()</a:t>
            </a:r>
            <a:r>
              <a:rPr lang="sr-Cyrl-RS" altLang="en-US" sz="1800" b="1" kern="0" dirty="0">
                <a:latin typeface="Garamond" panose="02020404030301010803" pitchFamily="18" charset="0"/>
              </a:rPr>
              <a:t>             </a:t>
            </a:r>
            <a:r>
              <a:rPr lang="en-US" altLang="en-US" sz="1800" b="1" kern="0" dirty="0">
                <a:latin typeface="Garamond" panose="02020404030301010803" pitchFamily="18" charset="0"/>
              </a:rPr>
              <a:t>E </a:t>
            </a:r>
            <a:r>
              <a:rPr lang="en-US" altLang="en-US" sz="1800" b="1" kern="0" dirty="0" err="1">
                <a:latin typeface="Garamond" panose="02020404030301010803" pitchFamily="18" charset="0"/>
              </a:rPr>
              <a:t>getLast</a:t>
            </a:r>
            <a:r>
              <a:rPr lang="en-US" altLang="en-US" sz="1800" b="1" kern="0" dirty="0">
                <a:latin typeface="Garamond" panose="02020404030301010803" pitchFamily="18" charset="0"/>
              </a:rPr>
              <a:t>()</a:t>
            </a:r>
          </a:p>
          <a:p>
            <a:pPr>
              <a:spcBef>
                <a:spcPts val="0"/>
              </a:spcBef>
              <a:buClrTx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>
                <a:latin typeface="Garamond" panose="02020404030301010803" pitchFamily="18" charset="0"/>
              </a:rPr>
              <a:t>E </a:t>
            </a:r>
            <a:r>
              <a:rPr lang="en-US" altLang="en-US" sz="1800" b="1" kern="0" dirty="0" err="1">
                <a:latin typeface="Garamond" panose="02020404030301010803" pitchFamily="18" charset="0"/>
              </a:rPr>
              <a:t>peekFirst</a:t>
            </a:r>
            <a:r>
              <a:rPr lang="en-US" altLang="en-US" sz="1800" b="1" kern="0" dirty="0">
                <a:latin typeface="Garamond" panose="02020404030301010803" pitchFamily="18" charset="0"/>
              </a:rPr>
              <a:t>()</a:t>
            </a:r>
            <a:r>
              <a:rPr lang="sr-Cyrl-RS" altLang="en-US" sz="1800" b="1" kern="0" dirty="0">
                <a:latin typeface="Garamond" panose="02020404030301010803" pitchFamily="18" charset="0"/>
              </a:rPr>
              <a:t>          </a:t>
            </a:r>
            <a:r>
              <a:rPr lang="en-US" altLang="en-US" sz="1800" b="1" kern="0" dirty="0">
                <a:latin typeface="Garamond" panose="02020404030301010803" pitchFamily="18" charset="0"/>
              </a:rPr>
              <a:t>E </a:t>
            </a:r>
            <a:r>
              <a:rPr lang="en-US" altLang="en-US" sz="1800" b="1" kern="0" dirty="0" err="1">
                <a:latin typeface="Garamond" panose="02020404030301010803" pitchFamily="18" charset="0"/>
              </a:rPr>
              <a:t>peekLast</a:t>
            </a:r>
            <a:r>
              <a:rPr lang="en-US" altLang="en-US" sz="1800" b="1" kern="0" dirty="0">
                <a:latin typeface="Garamond" panose="02020404030301010803" pitchFamily="18" charset="0"/>
              </a:rPr>
              <a:t>()</a:t>
            </a:r>
            <a:br>
              <a:rPr lang="sr-Cyrl-RS" altLang="en-US" sz="1800" b="1" kern="0" dirty="0">
                <a:latin typeface="Garamond" panose="02020404030301010803" pitchFamily="18" charset="0"/>
              </a:rPr>
            </a:br>
            <a:r>
              <a:rPr lang="ru-RU" altLang="en-US" sz="1800" kern="0" dirty="0">
                <a:latin typeface="Garamond" panose="02020404030301010803" pitchFamily="18" charset="0"/>
              </a:rPr>
              <a:t>враћа елемент са почетка или краја реда не уклањајући га када ред није празан. Ако је ред празан, прва два метода избацују </a:t>
            </a:r>
            <a:r>
              <a:rPr lang="en-US" altLang="en-US" sz="1800" kern="0" dirty="0" err="1">
                <a:latin typeface="Garamond" panose="02020404030301010803" pitchFamily="18" charset="0"/>
              </a:rPr>
              <a:t>NoSuchElementException</a:t>
            </a:r>
            <a:r>
              <a:rPr lang="en-US" altLang="en-US" sz="1800" kern="0" dirty="0">
                <a:latin typeface="Garamond" panose="02020404030301010803" pitchFamily="18" charset="0"/>
              </a:rPr>
              <a:t>, </a:t>
            </a:r>
            <a:r>
              <a:rPr lang="ru-RU" altLang="en-US" sz="1800" kern="0" dirty="0">
                <a:latin typeface="Garamond" panose="02020404030301010803" pitchFamily="18" charset="0"/>
              </a:rPr>
              <a:t>а последња два враћају </a:t>
            </a:r>
            <a:r>
              <a:rPr lang="en-US" altLang="en-US" sz="1800" kern="0" dirty="0">
                <a:latin typeface="Garamond" panose="02020404030301010803" pitchFamily="18" charset="0"/>
              </a:rPr>
              <a:t>null.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n-US" altLang="en-US" sz="1800" kern="0" dirty="0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Ред (4)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12875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 err="1">
                <a:latin typeface="Garamond" panose="02020404030301010803" pitchFamily="18" charset="0"/>
              </a:rPr>
              <a:t>java.util.ArrayDeque</a:t>
            </a:r>
            <a:r>
              <a:rPr lang="en-US" altLang="en-US" sz="1800" b="1" kern="0" dirty="0">
                <a:latin typeface="Garamond" panose="02020404030301010803" pitchFamily="18" charset="0"/>
              </a:rPr>
              <a:t>&lt;E&gt;</a:t>
            </a:r>
          </a:p>
          <a:p>
            <a:pPr>
              <a:spcBef>
                <a:spcPts val="0"/>
              </a:spcBef>
              <a:buClrTx/>
              <a:buFont typeface="Wingdings" pitchFamily="2" charset="2"/>
              <a:buChar char="§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 err="1">
                <a:latin typeface="Garamond" panose="02020404030301010803" pitchFamily="18" charset="0"/>
              </a:rPr>
              <a:t>ArrayDeque</a:t>
            </a:r>
            <a:r>
              <a:rPr lang="en-US" altLang="en-US" sz="1800" b="1" kern="0" dirty="0">
                <a:latin typeface="Garamond" panose="02020404030301010803" pitchFamily="18" charset="0"/>
              </a:rPr>
              <a:t>()</a:t>
            </a:r>
          </a:p>
          <a:p>
            <a:pPr>
              <a:spcBef>
                <a:spcPts val="0"/>
              </a:spcBef>
              <a:buClrTx/>
              <a:buFont typeface="Wingdings" pitchFamily="2" charset="2"/>
              <a:buChar char="§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 err="1">
                <a:latin typeface="Garamond" panose="02020404030301010803" pitchFamily="18" charset="0"/>
              </a:rPr>
              <a:t>ArrayDeque</a:t>
            </a:r>
            <a:r>
              <a:rPr lang="en-US" altLang="en-US" sz="1800" b="1" kern="0" dirty="0">
                <a:latin typeface="Garamond" panose="02020404030301010803" pitchFamily="18" charset="0"/>
              </a:rPr>
              <a:t>(</a:t>
            </a:r>
            <a:r>
              <a:rPr lang="en-US" altLang="en-US" sz="1800" b="1" kern="0" dirty="0" err="1">
                <a:latin typeface="Garamond" panose="02020404030301010803" pitchFamily="18" charset="0"/>
              </a:rPr>
              <a:t>int</a:t>
            </a:r>
            <a:r>
              <a:rPr lang="en-US" altLang="en-US" sz="1800" b="1" kern="0" dirty="0">
                <a:latin typeface="Garamond" panose="02020404030301010803" pitchFamily="18" charset="0"/>
              </a:rPr>
              <a:t> </a:t>
            </a:r>
            <a:r>
              <a:rPr lang="en-US" altLang="en-US" sz="1800" b="1" kern="0" dirty="0" err="1">
                <a:latin typeface="Garamond" panose="02020404030301010803" pitchFamily="18" charset="0"/>
              </a:rPr>
              <a:t>initialCapacity</a:t>
            </a:r>
            <a:r>
              <a:rPr lang="en-US" altLang="en-US" sz="1800" b="1" kern="0" dirty="0">
                <a:latin typeface="Garamond" panose="02020404030301010803" pitchFamily="18" charset="0"/>
              </a:rPr>
              <a:t>)</a:t>
            </a:r>
            <a:br>
              <a:rPr lang="sr-Cyrl-RS" altLang="en-US" sz="1800" b="1" kern="0" dirty="0">
                <a:latin typeface="Garamond" panose="02020404030301010803" pitchFamily="18" charset="0"/>
              </a:rPr>
            </a:br>
            <a:r>
              <a:rPr lang="sr-Cyrl-RS" altLang="en-US" sz="1800" kern="0" dirty="0">
                <a:latin typeface="Garamond" panose="02020404030301010803" pitchFamily="18" charset="0"/>
              </a:rPr>
              <a:t>конструише неограничени </a:t>
            </a:r>
            <a:r>
              <a:rPr lang="en-US" altLang="en-US" sz="1800" kern="0" dirty="0" err="1">
                <a:latin typeface="Garamond" panose="02020404030301010803" pitchFamily="18" charset="0"/>
              </a:rPr>
              <a:t>deque</a:t>
            </a:r>
            <a:r>
              <a:rPr lang="en-US" altLang="en-US" sz="1800" kern="0" dirty="0">
                <a:latin typeface="Garamond" panose="02020404030301010803" pitchFamily="18" charset="0"/>
              </a:rPr>
              <a:t> </a:t>
            </a:r>
            <a:r>
              <a:rPr lang="sr-Cyrl-RS" altLang="en-US" sz="1800" kern="0" dirty="0">
                <a:latin typeface="Garamond" panose="02020404030301010803" pitchFamily="18" charset="0"/>
              </a:rPr>
              <a:t>иницијалног капацитета 16 или задатог иницијалног капацитета.</a:t>
            </a:r>
            <a:endParaRPr lang="ru-RU" altLang="en-US" sz="1800" kern="0" dirty="0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Ред са приоритетом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12875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Редови са приоритетом враћају елементе у сортираном поретку мада су претходно унесени у произвољном поретку.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Пр</a:t>
            </a:r>
            <a:r>
              <a:rPr lang="sr-Latn-RS" altLang="en-US" sz="2400" kern="0" dirty="0">
                <a:latin typeface="Garamond" pitchFamily="18" charset="0"/>
              </a:rPr>
              <a:t>e</a:t>
            </a:r>
            <a:r>
              <a:rPr lang="ru-RU" altLang="en-US" sz="2400" kern="0" dirty="0" err="1">
                <a:latin typeface="Garamond" pitchFamily="18" charset="0"/>
              </a:rPr>
              <a:t>цизније</a:t>
            </a:r>
            <a:r>
              <a:rPr lang="ru-RU" altLang="en-US" sz="2400" kern="0" dirty="0">
                <a:latin typeface="Garamond" pitchFamily="18" charset="0"/>
              </a:rPr>
              <a:t>, кад год се позове </a:t>
            </a:r>
            <a:r>
              <a:rPr lang="ru-RU" altLang="en-US" sz="1800" kern="0" dirty="0"/>
              <a:t>remove</a:t>
            </a:r>
            <a:r>
              <a:rPr lang="ru-RU" altLang="en-US" sz="2400" kern="0" dirty="0">
                <a:latin typeface="Garamond" pitchFamily="18" charset="0"/>
              </a:rPr>
              <a:t> метод, добија се тренутно најмањи елемент у реду са приоритетом.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Редови</a:t>
            </a:r>
            <a:r>
              <a:rPr lang="ru-RU" altLang="en-US" sz="2400" kern="0" dirty="0">
                <a:latin typeface="Garamond" pitchFamily="18" charset="0"/>
              </a:rPr>
              <a:t> са приоритетом користе једну елегантну и ефикасну структуру података, која се зове гомила (енг. heap). </a:t>
            </a:r>
            <a:endParaRPr lang="sr-Latn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То је самоорганизовано бинарно дрво, у ком операције </a:t>
            </a:r>
            <a:r>
              <a:rPr lang="ru-RU" altLang="en-US" sz="1800" kern="0" dirty="0"/>
              <a:t>add</a:t>
            </a:r>
            <a:r>
              <a:rPr lang="ru-RU" altLang="en-US" sz="2400" kern="0" dirty="0">
                <a:latin typeface="Garamond" pitchFamily="18" charset="0"/>
              </a:rPr>
              <a:t> и </a:t>
            </a:r>
            <a:r>
              <a:rPr lang="ru-RU" altLang="en-US" sz="1800" kern="0" dirty="0"/>
              <a:t>remove</a:t>
            </a:r>
            <a:r>
              <a:rPr lang="ru-RU" altLang="en-US" sz="2400" kern="0" dirty="0">
                <a:latin typeface="Garamond" pitchFamily="18" charset="0"/>
              </a:rPr>
              <a:t> проузрокују да најмањи елемент гравитира ка </a:t>
            </a:r>
            <a:r>
              <a:rPr lang="ru-RU" altLang="en-US" sz="2400" kern="0" dirty="0" err="1">
                <a:latin typeface="Garamond" pitchFamily="18" charset="0"/>
              </a:rPr>
              <a:t>корену</a:t>
            </a:r>
            <a:r>
              <a:rPr lang="ru-RU" altLang="en-US" sz="2400" kern="0" dirty="0">
                <a:latin typeface="Garamond" pitchFamily="18" charset="0"/>
              </a:rPr>
              <a:t> па нема потребе да се троши време на сортирање свих елемената.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Ред са приоритетом (2)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12875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r-Cyrl-RS" altLang="en-US" sz="2400" kern="0" dirty="0">
                <a:latin typeface="Garamond" pitchFamily="18" charset="0"/>
              </a:rPr>
              <a:t>Редови </a:t>
            </a:r>
            <a:r>
              <a:rPr lang="ru-RU" altLang="en-US" sz="2400" kern="0" dirty="0" err="1">
                <a:latin typeface="Garamond" pitchFamily="18" charset="0"/>
              </a:rPr>
              <a:t>са</a:t>
            </a:r>
            <a:r>
              <a:rPr lang="ru-RU" altLang="en-US" sz="2400" kern="0" dirty="0">
                <a:latin typeface="Garamond" pitchFamily="18" charset="0"/>
              </a:rPr>
              <a:t> приоритетом могу да чувају елементе </a:t>
            </a:r>
            <a:r>
              <a:rPr lang="ru-RU" altLang="en-US" sz="2400" kern="0" dirty="0" err="1">
                <a:latin typeface="Garamond" pitchFamily="18" charset="0"/>
              </a:rPr>
              <a:t>класе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sr-Cyrl-RS" altLang="en-US" sz="2400" kern="0" dirty="0">
                <a:latin typeface="Garamond" pitchFamily="18" charset="0"/>
              </a:rPr>
              <a:t>које су упоредиве.</a:t>
            </a:r>
            <a:endParaRPr lang="ru-RU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Типично коришење за редове са приоритетом је распоређивање послова. </a:t>
            </a:r>
          </a:p>
          <a:p>
            <a:pPr lvl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1900" kern="0" dirty="0" err="1">
                <a:latin typeface="Garamond" pitchFamily="18" charset="0"/>
              </a:rPr>
              <a:t>Сваки</a:t>
            </a:r>
            <a:r>
              <a:rPr lang="ru-RU" altLang="en-US" sz="1900" kern="0" dirty="0">
                <a:latin typeface="Garamond" pitchFamily="18" charset="0"/>
              </a:rPr>
              <a:t> посао има приоритет. </a:t>
            </a:r>
          </a:p>
          <a:p>
            <a:pPr lvl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1900" kern="0" dirty="0" err="1">
                <a:latin typeface="Garamond" pitchFamily="18" charset="0"/>
              </a:rPr>
              <a:t>Послови</a:t>
            </a:r>
            <a:r>
              <a:rPr lang="ru-RU" altLang="en-US" sz="1900" kern="0" dirty="0">
                <a:latin typeface="Garamond" pitchFamily="18" charset="0"/>
              </a:rPr>
              <a:t> се додају у случајном поретку. </a:t>
            </a:r>
          </a:p>
          <a:p>
            <a:pPr lvl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1900" kern="0" dirty="0">
                <a:latin typeface="Garamond" pitchFamily="18" charset="0"/>
              </a:rPr>
              <a:t>Било кад када се може започети нови посао, посао са највећим приоритетом (тј.најмањом вредношћу) се уклања из реда. </a:t>
            </a:r>
            <a:endParaRPr lang="en-US" altLang="en-US" sz="19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 err="1">
                <a:latin typeface="Garamond" panose="02020404030301010803" pitchFamily="18" charset="0"/>
              </a:rPr>
              <a:t>java.util.PriorityQueue</a:t>
            </a:r>
            <a:r>
              <a:rPr lang="en-US" altLang="en-US" sz="1800" kern="0" dirty="0">
                <a:latin typeface="Garamond" panose="02020404030301010803" pitchFamily="18" charset="0"/>
              </a:rPr>
              <a:t>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 err="1">
                <a:latin typeface="Garamond" panose="02020404030301010803" pitchFamily="18" charset="0"/>
              </a:rPr>
              <a:t>PriorityQueue</a:t>
            </a:r>
            <a:r>
              <a:rPr lang="en-US" altLang="en-US" sz="1800" b="1" kern="0" dirty="0">
                <a:latin typeface="Garamond" panose="02020404030301010803" pitchFamily="18" charset="0"/>
              </a:rPr>
              <a:t>()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 err="1">
                <a:latin typeface="Garamond" panose="02020404030301010803" pitchFamily="18" charset="0"/>
              </a:rPr>
              <a:t>PriorityQueue</a:t>
            </a:r>
            <a:r>
              <a:rPr lang="en-US" altLang="en-US" sz="1800" b="1" kern="0" dirty="0">
                <a:latin typeface="Garamond" panose="02020404030301010803" pitchFamily="18" charset="0"/>
              </a:rPr>
              <a:t>(</a:t>
            </a:r>
            <a:r>
              <a:rPr lang="en-US" altLang="en-US" sz="1800" b="1" kern="0" dirty="0" err="1">
                <a:latin typeface="Garamond" panose="02020404030301010803" pitchFamily="18" charset="0"/>
              </a:rPr>
              <a:t>int</a:t>
            </a:r>
            <a:r>
              <a:rPr lang="en-US" altLang="en-US" sz="1800" b="1" kern="0" dirty="0">
                <a:latin typeface="Garamond" panose="02020404030301010803" pitchFamily="18" charset="0"/>
              </a:rPr>
              <a:t> </a:t>
            </a:r>
            <a:r>
              <a:rPr lang="en-US" altLang="en-US" sz="1800" b="1" kern="0" dirty="0" err="1">
                <a:latin typeface="Garamond" panose="02020404030301010803" pitchFamily="18" charset="0"/>
              </a:rPr>
              <a:t>initialCapacity</a:t>
            </a:r>
            <a:r>
              <a:rPr lang="en-US" altLang="en-US" sz="1800" b="1" kern="0" dirty="0">
                <a:latin typeface="Garamond" panose="02020404030301010803" pitchFamily="18" charset="0"/>
              </a:rPr>
              <a:t> )</a:t>
            </a:r>
            <a:br>
              <a:rPr lang="en-US" altLang="en-US" sz="1800" b="1" kern="0" dirty="0">
                <a:latin typeface="Garamond" panose="02020404030301010803" pitchFamily="18" charset="0"/>
              </a:rPr>
            </a:br>
            <a:r>
              <a:rPr lang="ru-RU" altLang="en-US" sz="1800" kern="0" dirty="0" err="1">
                <a:latin typeface="Garamond" panose="02020404030301010803" pitchFamily="18" charset="0"/>
              </a:rPr>
              <a:t>Конструише</a:t>
            </a:r>
            <a:r>
              <a:rPr lang="ru-RU" altLang="en-US" sz="1800" kern="0" dirty="0">
                <a:latin typeface="Garamond" panose="02020404030301010803" pitchFamily="18" charset="0"/>
              </a:rPr>
              <a:t> структуру за </a:t>
            </a:r>
            <a:r>
              <a:rPr lang="ru-RU" altLang="en-US" sz="1800" kern="0" dirty="0" err="1">
                <a:latin typeface="Garamond" panose="02020404030301010803" pitchFamily="18" charset="0"/>
              </a:rPr>
              <a:t>чување</a:t>
            </a:r>
            <a:r>
              <a:rPr lang="ru-RU" altLang="en-US" sz="1800" kern="0" dirty="0">
                <a:latin typeface="Garamond" panose="02020404030301010803" pitchFamily="18" charset="0"/>
              </a:rPr>
              <a:t> </a:t>
            </a:r>
            <a:r>
              <a:rPr lang="ru-RU" altLang="en-US" sz="1800" kern="0" dirty="0" err="1">
                <a:latin typeface="Garamond" panose="02020404030301010803" pitchFamily="18" charset="0"/>
              </a:rPr>
              <a:t>објеката</a:t>
            </a:r>
            <a:r>
              <a:rPr lang="ru-RU" altLang="en-US" sz="1800" kern="0" dirty="0">
                <a:latin typeface="Garamond" panose="02020404030301010803" pitchFamily="18" charset="0"/>
              </a:rPr>
              <a:t> </a:t>
            </a:r>
            <a:r>
              <a:rPr lang="ru-RU" altLang="en-US" sz="1800" kern="0" dirty="0" err="1">
                <a:latin typeface="Garamond" panose="02020404030301010803" pitchFamily="18" charset="0"/>
              </a:rPr>
              <a:t>који</a:t>
            </a:r>
            <a:r>
              <a:rPr lang="ru-RU" altLang="en-US" sz="1800" kern="0" dirty="0">
                <a:latin typeface="Garamond" panose="02020404030301010803" pitchFamily="18" charset="0"/>
              </a:rPr>
              <a:t> </a:t>
            </a:r>
            <a:r>
              <a:rPr lang="ru-RU" altLang="en-US" sz="1800" kern="0" dirty="0" err="1">
                <a:latin typeface="Garamond" panose="02020404030301010803" pitchFamily="18" charset="0"/>
              </a:rPr>
              <a:t>подржавају</a:t>
            </a:r>
            <a:r>
              <a:rPr lang="ru-RU" altLang="en-US" sz="1800" kern="0" dirty="0">
                <a:latin typeface="Garamond" panose="02020404030301010803" pitchFamily="18" charset="0"/>
              </a:rPr>
              <a:t> </a:t>
            </a:r>
            <a:r>
              <a:rPr lang="en-US" altLang="en-US" sz="1800" kern="0" dirty="0">
                <a:latin typeface="Garamond" panose="02020404030301010803" pitchFamily="18" charset="0"/>
              </a:rPr>
              <a:t>Comparable</a:t>
            </a:r>
            <a:r>
              <a:rPr lang="ru-RU" altLang="en-US" sz="1800" kern="0" dirty="0">
                <a:latin typeface="Garamond" panose="02020404030301010803" pitchFamily="18" charset="0"/>
              </a:rPr>
              <a:t>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altLang="en-US" sz="1800" b="1" kern="0" dirty="0" err="1">
                <a:latin typeface="Garamond" panose="02020404030301010803" pitchFamily="18" charset="0"/>
              </a:rPr>
              <a:t>PriorityQueue</a:t>
            </a:r>
            <a:r>
              <a:rPr lang="en-US" altLang="en-US" sz="1800" b="1" kern="0" dirty="0">
                <a:latin typeface="Garamond" panose="02020404030301010803" pitchFamily="18" charset="0"/>
              </a:rPr>
              <a:t>(</a:t>
            </a:r>
            <a:r>
              <a:rPr lang="en-US" altLang="en-US" sz="1800" b="1" kern="0" dirty="0" err="1">
                <a:latin typeface="Garamond" panose="02020404030301010803" pitchFamily="18" charset="0"/>
              </a:rPr>
              <a:t>int</a:t>
            </a:r>
            <a:r>
              <a:rPr lang="en-US" altLang="en-US" sz="1800" b="1" kern="0" dirty="0">
                <a:latin typeface="Garamond" panose="02020404030301010803" pitchFamily="18" charset="0"/>
              </a:rPr>
              <a:t> </a:t>
            </a:r>
            <a:r>
              <a:rPr lang="en-US" altLang="en-US" sz="1800" b="1" kern="0" dirty="0" err="1">
                <a:latin typeface="Garamond" panose="02020404030301010803" pitchFamily="18" charset="0"/>
              </a:rPr>
              <a:t>initialCapacity</a:t>
            </a:r>
            <a:r>
              <a:rPr lang="en-US" altLang="en-US" sz="1800" b="1" kern="0" dirty="0">
                <a:latin typeface="Garamond" panose="02020404030301010803" pitchFamily="18" charset="0"/>
              </a:rPr>
              <a:t>, Comparator&lt;? super E&gt; c )</a:t>
            </a:r>
            <a:br>
              <a:rPr lang="en-US" altLang="en-US" sz="1800" b="1" kern="0" dirty="0">
                <a:latin typeface="Garamond" panose="02020404030301010803" pitchFamily="18" charset="0"/>
              </a:rPr>
            </a:br>
            <a:r>
              <a:rPr lang="ru-RU" altLang="en-US" sz="1800" kern="0" dirty="0" err="1">
                <a:latin typeface="Garamond" panose="02020404030301010803" pitchFamily="18" charset="0"/>
              </a:rPr>
              <a:t>Конструише</a:t>
            </a:r>
            <a:r>
              <a:rPr lang="ru-RU" altLang="en-US" sz="1800" kern="0" dirty="0">
                <a:latin typeface="Garamond" panose="02020404030301010803" pitchFamily="18" charset="0"/>
              </a:rPr>
              <a:t> </a:t>
            </a:r>
            <a:r>
              <a:rPr lang="ru-RU" altLang="en-US" sz="1800" kern="0" dirty="0" err="1">
                <a:latin typeface="Garamond" panose="02020404030301010803" pitchFamily="18" charset="0"/>
              </a:rPr>
              <a:t>дрво</a:t>
            </a:r>
            <a:r>
              <a:rPr lang="sr-Cyrl-RS" altLang="en-US" sz="1800" kern="0" dirty="0">
                <a:latin typeface="Garamond" panose="02020404030301010803" pitchFamily="18" charset="0"/>
              </a:rPr>
              <a:t>идну</a:t>
            </a:r>
            <a:r>
              <a:rPr lang="ru-RU" altLang="en-US" sz="1800" kern="0" dirty="0">
                <a:latin typeface="Garamond" panose="02020404030301010803" pitchFamily="18" charset="0"/>
              </a:rPr>
              <a:t> структуру и </a:t>
            </a:r>
            <a:r>
              <a:rPr lang="ru-RU" altLang="en-US" sz="1800" kern="0" dirty="0" err="1">
                <a:latin typeface="Garamond" panose="02020404030301010803" pitchFamily="18" charset="0"/>
              </a:rPr>
              <a:t>користи</a:t>
            </a:r>
            <a:r>
              <a:rPr lang="ru-RU" altLang="en-US" sz="1800" kern="0" dirty="0">
                <a:latin typeface="Garamond" panose="02020404030301010803" pitchFamily="18" charset="0"/>
              </a:rPr>
              <a:t> </a:t>
            </a:r>
            <a:r>
              <a:rPr lang="ru-RU" altLang="en-US" sz="1800" kern="0" dirty="0" err="1">
                <a:latin typeface="Garamond" panose="02020404030301010803" pitchFamily="18" charset="0"/>
              </a:rPr>
              <a:t>прослеђени</a:t>
            </a:r>
            <a:r>
              <a:rPr lang="ru-RU" altLang="en-US" sz="1800" kern="0" dirty="0">
                <a:latin typeface="Garamond" panose="02020404030301010803" pitchFamily="18" charset="0"/>
              </a:rPr>
              <a:t> компаратор за </a:t>
            </a:r>
            <a:r>
              <a:rPr lang="ru-RU" altLang="en-US" sz="1800" kern="0" dirty="0" err="1">
                <a:latin typeface="Garamond" panose="02020404030301010803" pitchFamily="18" charset="0"/>
              </a:rPr>
              <a:t>упоређење</a:t>
            </a:r>
            <a:r>
              <a:rPr lang="ru-RU" altLang="en-US" sz="1800" kern="0" dirty="0">
                <a:latin typeface="Garamond" panose="02020404030301010803" pitchFamily="18" charset="0"/>
              </a:rPr>
              <a:t> </a:t>
            </a:r>
            <a:r>
              <a:rPr lang="ru-RU" altLang="en-US" sz="1800" kern="0" dirty="0" err="1">
                <a:latin typeface="Garamond" panose="02020404030301010803" pitchFamily="18" charset="0"/>
              </a:rPr>
              <a:t>елемената</a:t>
            </a:r>
            <a:r>
              <a:rPr lang="ru-RU" altLang="en-US" sz="1800" kern="0" dirty="0">
                <a:latin typeface="Garamond" panose="02020404030301010803" pitchFamily="18" charset="0"/>
              </a:rPr>
              <a:t> при </a:t>
            </a:r>
            <a:r>
              <a:rPr lang="ru-RU" altLang="en-US" sz="1800" kern="0" dirty="0" err="1">
                <a:latin typeface="Garamond" panose="02020404030301010803" pitchFamily="18" charset="0"/>
              </a:rPr>
              <a:t>смештају</a:t>
            </a:r>
            <a:r>
              <a:rPr lang="ru-RU" altLang="en-US" sz="1800" kern="0" dirty="0">
                <a:latin typeface="Garamond" panose="02020404030301010803" pitchFamily="18" charset="0"/>
              </a:rPr>
              <a:t> у </a:t>
            </a:r>
            <a:r>
              <a:rPr lang="ru-RU" altLang="en-US" sz="1800" kern="0" dirty="0" err="1">
                <a:latin typeface="Garamond" panose="02020404030301010803" pitchFamily="18" charset="0"/>
              </a:rPr>
              <a:t>дрво</a:t>
            </a:r>
            <a:r>
              <a:rPr lang="ru-RU" altLang="en-US" sz="1800" kern="0" dirty="0">
                <a:latin typeface="Garamond" panose="02020404030301010803" pitchFamily="18" charset="0"/>
              </a:rPr>
              <a:t>.</a:t>
            </a:r>
          </a:p>
          <a:p>
            <a:pPr marL="0" indent="0"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ru-RU" altLang="en-US" sz="2400" kern="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Каталози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07504" y="1412875"/>
            <a:ext cx="8928546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Скупови су колекције уз помоћу којих се брзо проналазе постојећи елементи. </a:t>
            </a:r>
            <a:endParaRPr lang="sr-Latn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Чешћа</a:t>
            </a:r>
            <a:r>
              <a:rPr lang="ru-RU" altLang="en-US" sz="2400" kern="0" dirty="0">
                <a:latin typeface="Garamond" pitchFamily="18" charset="0"/>
              </a:rPr>
              <a:t> ситуација у којо се поседује нека кључна информација, и треба да се на основу ње пронађете дотични елемент. </a:t>
            </a:r>
            <a:endParaRPr lang="sr-Latn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Структуре података у облику </a:t>
            </a:r>
            <a:r>
              <a:rPr lang="ru-RU" altLang="en-US" sz="2400" b="1" kern="0" dirty="0">
                <a:latin typeface="Garamond" pitchFamily="18" charset="0"/>
              </a:rPr>
              <a:t>каталога</a:t>
            </a:r>
            <a:r>
              <a:rPr lang="ru-RU" altLang="en-US" sz="2400" kern="0" dirty="0">
                <a:latin typeface="Garamond" pitchFamily="18" charset="0"/>
              </a:rPr>
              <a:t> служе за ту </a:t>
            </a:r>
            <a:r>
              <a:rPr lang="ru-RU" altLang="en-US" sz="2400" kern="0" dirty="0" err="1">
                <a:latin typeface="Garamond" pitchFamily="18" charset="0"/>
              </a:rPr>
              <a:t>сврху</a:t>
            </a:r>
            <a:r>
              <a:rPr lang="ru-RU" altLang="en-US" sz="2400" kern="0" dirty="0">
                <a:latin typeface="Garamond" pitchFamily="18" charset="0"/>
              </a:rPr>
              <a:t>.</a:t>
            </a:r>
            <a:endParaRPr lang="sr-Latn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Каталози</a:t>
            </a:r>
            <a:r>
              <a:rPr lang="ru-RU" altLang="en-US" sz="2400" kern="0" dirty="0">
                <a:latin typeface="Garamond" pitchFamily="18" charset="0"/>
              </a:rPr>
              <a:t> чувају </a:t>
            </a:r>
            <a:r>
              <a:rPr lang="ru-RU" altLang="en-US" sz="2400" kern="0" dirty="0" err="1">
                <a:latin typeface="Garamond" pitchFamily="18" charset="0"/>
              </a:rPr>
              <a:t>парове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кључ</a:t>
            </a:r>
            <a:r>
              <a:rPr lang="ru-RU" altLang="en-US" sz="2400" kern="0" dirty="0">
                <a:latin typeface="Garamond" pitchFamily="18" charset="0"/>
              </a:rPr>
              <a:t>/</a:t>
            </a:r>
            <a:r>
              <a:rPr lang="ru-RU" altLang="en-US" sz="2400" kern="0" dirty="0" err="1">
                <a:latin typeface="Garamond" pitchFamily="18" charset="0"/>
              </a:rPr>
              <a:t>вредност</a:t>
            </a:r>
            <a:r>
              <a:rPr lang="sr-Latn-RS" altLang="en-US" sz="2400" kern="0" dirty="0">
                <a:latin typeface="Garamond" pitchFamily="18" charset="0"/>
              </a:rPr>
              <a:t> </a:t>
            </a:r>
            <a:r>
              <a:rPr lang="sr-Cyrl-RS" altLang="en-US" sz="2400" kern="0" dirty="0">
                <a:latin typeface="Garamond" pitchFamily="18" charset="0"/>
              </a:rPr>
              <a:t>и к</a:t>
            </a:r>
            <a:r>
              <a:rPr lang="ru-RU" altLang="en-US" sz="2400" kern="0" dirty="0">
                <a:latin typeface="Garamond" pitchFamily="18" charset="0"/>
              </a:rPr>
              <a:t>од њих се лако може пронаћи вредност ако се наведе кључ.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На пример, може се чувати табела службеника, где су кључеви ниске - службенички идентификатори, а вредности објекти типа </a:t>
            </a:r>
            <a:r>
              <a:rPr lang="ru-RU" altLang="en-US" sz="2000" kern="0" dirty="0"/>
              <a:t>Employee</a:t>
            </a:r>
            <a:r>
              <a:rPr lang="ru-RU" altLang="en-US" sz="2400" kern="0" dirty="0">
                <a:latin typeface="Garamond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Каталози (2)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12875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Јава библиотека подржава две главне имплементације за каталоге: </a:t>
            </a:r>
            <a:r>
              <a:rPr lang="ru-RU" altLang="en-US" sz="2000" kern="0" dirty="0"/>
              <a:t>HashMap</a:t>
            </a:r>
            <a:r>
              <a:rPr lang="ru-RU" altLang="en-US" sz="20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и </a:t>
            </a:r>
            <a:r>
              <a:rPr lang="ru-RU" altLang="en-US" sz="2000" kern="0" dirty="0"/>
              <a:t>TreeMap</a:t>
            </a:r>
            <a:r>
              <a:rPr lang="ru-RU" altLang="en-US" sz="2400" kern="0" dirty="0">
                <a:latin typeface="Garamond" pitchFamily="18" charset="0"/>
              </a:rPr>
              <a:t>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Обе класе имплементирају </a:t>
            </a:r>
            <a:r>
              <a:rPr lang="ru-RU" altLang="en-US" sz="2000" kern="0" dirty="0"/>
              <a:t>Map</a:t>
            </a:r>
            <a:r>
              <a:rPr lang="ru-RU" altLang="en-US" sz="20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интерфејс.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Хеш</a:t>
            </a:r>
            <a:r>
              <a:rPr lang="ru-RU" altLang="en-US" sz="2400" kern="0" dirty="0">
                <a:latin typeface="Garamond" pitchFamily="18" charset="0"/>
              </a:rPr>
              <a:t> каталог не сортира кључеве, за разлику од дрвоидног каталога који </a:t>
            </a:r>
            <a:r>
              <a:rPr lang="ru-RU" altLang="en-US" sz="2400" kern="0" dirty="0" err="1">
                <a:latin typeface="Garamond" pitchFamily="18" charset="0"/>
              </a:rPr>
              <a:t>користи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поредак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кључева</a:t>
            </a:r>
            <a:r>
              <a:rPr lang="ru-RU" altLang="en-US" sz="2400" kern="0" dirty="0">
                <a:latin typeface="Garamond" pitchFamily="18" charset="0"/>
              </a:rPr>
              <a:t>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Да ли користити хеш каталог или дрвоидни каталог? </a:t>
            </a:r>
            <a:br>
              <a:rPr lang="ru-RU" altLang="en-US" sz="2400" kern="0" dirty="0">
                <a:latin typeface="Garamond" pitchFamily="18" charset="0"/>
              </a:rPr>
            </a:br>
            <a:r>
              <a:rPr lang="ru-RU" altLang="en-US" sz="2400" kern="0" dirty="0" err="1">
                <a:latin typeface="Garamond" pitchFamily="18" charset="0"/>
              </a:rPr>
              <a:t>Као</a:t>
            </a:r>
            <a:r>
              <a:rPr lang="ru-RU" altLang="en-US" sz="2400" kern="0" dirty="0">
                <a:latin typeface="Garamond" pitchFamily="18" charset="0"/>
              </a:rPr>
              <a:t> и са скуповима, хеширање је нешто брже, и то је бољи избор </a:t>
            </a:r>
            <a:r>
              <a:rPr lang="ru-RU" altLang="en-US" sz="2400" kern="0" dirty="0" err="1">
                <a:latin typeface="Garamond" pitchFamily="18" charset="0"/>
              </a:rPr>
              <a:t>уколико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кључеви</a:t>
            </a:r>
            <a:r>
              <a:rPr lang="ru-RU" altLang="en-US" sz="2400" kern="0" dirty="0">
                <a:latin typeface="Garamond" pitchFamily="18" charset="0"/>
              </a:rPr>
              <a:t> не </a:t>
            </a:r>
            <a:r>
              <a:rPr lang="ru-RU" altLang="en-US" sz="2400" kern="0" dirty="0" err="1">
                <a:latin typeface="Garamond" pitchFamily="18" charset="0"/>
              </a:rPr>
              <a:t>морају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бити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сортирани</a:t>
            </a:r>
            <a:r>
              <a:rPr lang="ru-RU" altLang="en-US" sz="2400" kern="0" dirty="0">
                <a:latin typeface="Garamond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Каталози (3)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12875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b="1" kern="0" dirty="0">
                <a:latin typeface="Garamond" pitchFamily="18" charset="0"/>
              </a:rPr>
              <a:t>Пример. </a:t>
            </a: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Map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String</a:t>
            </a:r>
            <a:r>
              <a:rPr lang="en-US" sz="1500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,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Employee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staff 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new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HashMap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String</a:t>
            </a:r>
            <a:r>
              <a:rPr lang="en-US" sz="1500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,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Employee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&gt;();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Employee harry 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new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Employe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“Harry Hacker“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staff</a:t>
            </a:r>
            <a:r>
              <a:rPr lang="en-US" sz="1500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put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“987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-</a:t>
            </a:r>
            <a:r>
              <a:rPr lang="en-US" sz="1500" dirty="0">
                <a:solidFill>
                  <a:srgbClr val="FF8000"/>
                </a:solidFill>
                <a:latin typeface="Courier New" panose="02070309020205020404" pitchFamily="49" charset="0"/>
              </a:rPr>
              <a:t>98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-</a:t>
            </a:r>
            <a:r>
              <a:rPr lang="en-US" sz="1500" dirty="0">
                <a:solidFill>
                  <a:srgbClr val="FF8000"/>
                </a:solidFill>
                <a:latin typeface="Courier New" panose="02070309020205020404" pitchFamily="49" charset="0"/>
              </a:rPr>
              <a:t>9996“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,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harry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);</a:t>
            </a:r>
            <a:endParaRPr lang="ru-RU" altLang="en-US" sz="2400" b="1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Кад</a:t>
            </a:r>
            <a:r>
              <a:rPr lang="ru-RU" altLang="en-US" sz="2400" kern="0" dirty="0">
                <a:latin typeface="Garamond" pitchFamily="18" charset="0"/>
              </a:rPr>
              <a:t> год се додаје објекат у каталог, мора се добро дефинисати кључ.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У претходном  примеру, кључ је ниска, а одговарајућа вредност је објекат типа </a:t>
            </a:r>
            <a:r>
              <a:rPr lang="en-US" altLang="en-US" sz="2000" kern="0" dirty="0"/>
              <a:t>Employee</a:t>
            </a:r>
            <a:r>
              <a:rPr lang="en-US" altLang="en-US" sz="2400" kern="0" dirty="0">
                <a:latin typeface="Garamond" pitchFamily="18" charset="0"/>
              </a:rPr>
              <a:t>. </a:t>
            </a:r>
            <a:endParaRPr lang="sr-Cyrl-RS" altLang="en-US" sz="2400" kern="0" dirty="0">
              <a:latin typeface="Garamond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b="1" kern="0" dirty="0">
                <a:latin typeface="Garamond" pitchFamily="18" charset="0"/>
              </a:rPr>
              <a:t>Пример. </a:t>
            </a:r>
            <a:r>
              <a:rPr lang="ru-RU" altLang="en-US" sz="2400" kern="0" dirty="0" err="1">
                <a:latin typeface="Garamond" pitchFamily="18" charset="0"/>
              </a:rPr>
              <a:t>Добијање</a:t>
            </a:r>
            <a:r>
              <a:rPr lang="ru-RU" altLang="en-US" sz="2400" kern="0" dirty="0">
                <a:latin typeface="Garamond" pitchFamily="18" charset="0"/>
              </a:rPr>
              <a:t> објекта који се налази у каталогу на основу кључа се реализује на следећи начин: </a:t>
            </a: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String s 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“987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-</a:t>
            </a:r>
            <a:r>
              <a:rPr lang="en-US" sz="1500" dirty="0">
                <a:solidFill>
                  <a:srgbClr val="FF8000"/>
                </a:solidFill>
                <a:latin typeface="Courier New" panose="02070309020205020404" pitchFamily="49" charset="0"/>
              </a:rPr>
              <a:t>98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-</a:t>
            </a:r>
            <a:r>
              <a:rPr lang="en-US" sz="1500" dirty="0">
                <a:solidFill>
                  <a:srgbClr val="FF8000"/>
                </a:solidFill>
                <a:latin typeface="Courier New" panose="02070309020205020404" pitchFamily="49" charset="0"/>
              </a:rPr>
              <a:t>9996“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staff</a:t>
            </a:r>
            <a:r>
              <a:rPr lang="en-US" sz="1500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get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);</a:t>
            </a:r>
            <a:endParaRPr lang="en-US" sz="1500" dirty="0"/>
          </a:p>
          <a:p>
            <a:pPr marL="0" indent="0"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ru-RU" altLang="en-US" sz="2400" kern="0" dirty="0">
              <a:latin typeface="Garamond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31913" y="1844824"/>
            <a:ext cx="6984503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3" name="Rectangle 2"/>
          <p:cNvSpPr/>
          <p:nvPr/>
        </p:nvSpPr>
        <p:spPr>
          <a:xfrm>
            <a:off x="1331913" y="5013176"/>
            <a:ext cx="2952055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Каталози (4)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12875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Ако нема сачуване информације у каталогу за дати кључ, тада метод </a:t>
            </a:r>
            <a:r>
              <a:rPr lang="ru-RU" altLang="en-US" sz="2000" kern="0" dirty="0"/>
              <a:t>get</a:t>
            </a:r>
            <a:r>
              <a:rPr lang="ru-RU" altLang="en-US" sz="20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враћа </a:t>
            </a:r>
            <a:r>
              <a:rPr lang="ru-RU" altLang="en-US" sz="2000" kern="0" dirty="0"/>
              <a:t>null</a:t>
            </a:r>
            <a:r>
              <a:rPr lang="ru-RU" altLang="en-US" sz="20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Кључеви морају бити јединствени. Не могу се сачувати две вредности са истим кључем.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Ако</a:t>
            </a:r>
            <a:r>
              <a:rPr lang="ru-RU" altLang="en-US" sz="2400" kern="0" dirty="0">
                <a:latin typeface="Garamond" pitchFamily="18" charset="0"/>
              </a:rPr>
              <a:t> се позове </a:t>
            </a:r>
            <a:r>
              <a:rPr lang="ru-RU" altLang="en-US" sz="2000" kern="0" dirty="0"/>
              <a:t>set</a:t>
            </a:r>
            <a:r>
              <a:rPr lang="ru-RU" altLang="en-US" sz="20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метод два пута за исти кључ, тада друга вредност замењујепрву.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Метод </a:t>
            </a:r>
            <a:r>
              <a:rPr lang="ru-RU" altLang="en-US" sz="2000" kern="0" dirty="0"/>
              <a:t>remove</a:t>
            </a:r>
            <a:r>
              <a:rPr lang="ru-RU" altLang="en-US" sz="20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брише елемент са датим кључем из каталога.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Метод </a:t>
            </a:r>
            <a:r>
              <a:rPr lang="ru-RU" altLang="en-US" sz="2000" kern="0" dirty="0"/>
              <a:t>size</a:t>
            </a:r>
            <a:r>
              <a:rPr lang="ru-RU" altLang="en-US" sz="2000" kern="0" dirty="0">
                <a:latin typeface="Garamond" pitchFamily="18" charset="0"/>
              </a:rPr>
              <a:t> </a:t>
            </a:r>
            <a:r>
              <a:rPr lang="ru-RU" altLang="en-US" sz="2400" kern="0" dirty="0">
                <a:latin typeface="Garamond" pitchFamily="18" charset="0"/>
              </a:rPr>
              <a:t>враћа број елемената у каталогу.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Каталози (5)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288" y="1412875"/>
            <a:ext cx="8640762" cy="4479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Каталог није самостална колекција у ЈДК-у, </a:t>
            </a:r>
            <a:r>
              <a:rPr lang="ru-RU" altLang="en-US" sz="2400" kern="0" dirty="0" err="1">
                <a:latin typeface="Garamond" pitchFamily="18" charset="0"/>
              </a:rPr>
              <a:t>тј</a:t>
            </a:r>
            <a:r>
              <a:rPr lang="ru-RU" altLang="en-US" sz="2400" kern="0" dirty="0">
                <a:latin typeface="Garamond" pitchFamily="18" charset="0"/>
              </a:rPr>
              <a:t>. </a:t>
            </a:r>
            <a:r>
              <a:rPr lang="ru-RU" altLang="en-US" sz="2400" kern="0" dirty="0" err="1">
                <a:latin typeface="Garamond" pitchFamily="18" charset="0"/>
              </a:rPr>
              <a:t>састоји</a:t>
            </a:r>
            <a:r>
              <a:rPr lang="ru-RU" altLang="en-US" sz="2400" kern="0" dirty="0">
                <a:latin typeface="Garamond" pitchFamily="18" charset="0"/>
              </a:rPr>
              <a:t> се из </a:t>
            </a:r>
            <a:r>
              <a:rPr lang="ru-RU" altLang="en-US" sz="2400" kern="0" dirty="0" err="1">
                <a:latin typeface="Garamond" pitchFamily="18" charset="0"/>
              </a:rPr>
              <a:t>више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погледа</a:t>
            </a:r>
            <a:r>
              <a:rPr lang="ru-RU" altLang="en-US" sz="2400" kern="0" dirty="0">
                <a:latin typeface="Garamond" pitchFamily="18" charset="0"/>
              </a:rPr>
              <a:t> (подструктура). 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Постоје</a:t>
            </a:r>
            <a:r>
              <a:rPr lang="ru-RU" altLang="en-US" sz="2400" kern="0" dirty="0">
                <a:latin typeface="Garamond" pitchFamily="18" charset="0"/>
              </a:rPr>
              <a:t> три погледа: скуп кључева, колекција (није скуп) вредности, те скуп </a:t>
            </a:r>
            <a:r>
              <a:rPr lang="ru-RU" altLang="en-US" sz="2400" kern="0" dirty="0" err="1">
                <a:latin typeface="Garamond" pitchFamily="18" charset="0"/>
              </a:rPr>
              <a:t>парова</a:t>
            </a:r>
            <a:r>
              <a:rPr lang="ru-RU" altLang="en-US" sz="2400" kern="0" dirty="0">
                <a:latin typeface="Garamond" pitchFamily="18" charset="0"/>
              </a:rPr>
              <a:t> </a:t>
            </a:r>
            <a:r>
              <a:rPr lang="ru-RU" altLang="en-US" sz="2400" kern="0" dirty="0" err="1">
                <a:latin typeface="Garamond" pitchFamily="18" charset="0"/>
              </a:rPr>
              <a:t>кључ</a:t>
            </a:r>
            <a:r>
              <a:rPr lang="ru-RU" altLang="en-US" sz="2400" kern="0" dirty="0">
                <a:latin typeface="Garamond" pitchFamily="18" charset="0"/>
              </a:rPr>
              <a:t>/</a:t>
            </a:r>
            <a:r>
              <a:rPr lang="ru-RU" altLang="en-US" sz="2400" kern="0" dirty="0" err="1">
                <a:latin typeface="Garamond" pitchFamily="18" charset="0"/>
              </a:rPr>
              <a:t>вредност</a:t>
            </a:r>
            <a:r>
              <a:rPr lang="ru-RU" altLang="en-US" sz="2400" kern="0" dirty="0">
                <a:latin typeface="Garamond" pitchFamily="18" charset="0"/>
              </a:rPr>
              <a:t>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 err="1">
                <a:latin typeface="Garamond" pitchFamily="18" charset="0"/>
              </a:rPr>
              <a:t>Кључеви</a:t>
            </a:r>
            <a:r>
              <a:rPr lang="ru-RU" altLang="en-US" sz="2400" kern="0" dirty="0">
                <a:latin typeface="Garamond" pitchFamily="18" charset="0"/>
              </a:rPr>
              <a:t> и парови кључ/вредност образују скуп због тога јер може бити само једна копија кључа у колекцији.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ru-RU" altLang="en-US" sz="2400" kern="0" dirty="0">
                <a:latin typeface="Garamond" pitchFamily="18" charset="0"/>
              </a:rPr>
              <a:t>Ова три претходно побројана погледа обезбеђују методе:</a:t>
            </a: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Set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K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keySet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Collection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K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values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Set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Map</a:t>
            </a:r>
            <a:r>
              <a:rPr lang="en-US" sz="1500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Entry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K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,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V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&gt;&gt;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entrySet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en-US" sz="1500" dirty="0"/>
          </a:p>
          <a:p>
            <a:pPr marL="0" indent="0"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br>
              <a:rPr lang="ru-RU" altLang="en-US" sz="2400" kern="0" dirty="0">
                <a:latin typeface="Garamond" pitchFamily="18" charset="0"/>
              </a:rPr>
            </a:br>
            <a:endParaRPr lang="ru-RU" altLang="en-US" sz="2400" kern="0" dirty="0">
              <a:latin typeface="Garamond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31912" y="4221088"/>
            <a:ext cx="3672135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Каталози (6)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98438" y="1422400"/>
            <a:ext cx="8869362" cy="535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java.util.Map</a:t>
            </a:r>
            <a:r>
              <a:rPr lang="en-US" sz="1800" b="1" dirty="0">
                <a:latin typeface="Garamond" panose="02020404030301010803" pitchFamily="18" charset="0"/>
              </a:rPr>
              <a:t>&lt;K, V&gt;   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V get(K key)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враће вредност кључа, тј. враће објекат на који показује кључ, или </a:t>
            </a:r>
            <a:r>
              <a:rPr lang="en-US" sz="1800" dirty="0">
                <a:latin typeface="Garamond" panose="02020404030301010803" pitchFamily="18" charset="0"/>
              </a:rPr>
              <a:t>null </a:t>
            </a:r>
            <a:r>
              <a:rPr lang="sr-Cyrl-RS" sz="1800" dirty="0">
                <a:latin typeface="Garamond" panose="02020404030301010803" pitchFamily="18" charset="0"/>
              </a:rPr>
              <a:t>ако се кључ не налази у каталогу. Кључ може бити </a:t>
            </a:r>
            <a:r>
              <a:rPr lang="en-US" sz="1800" dirty="0">
                <a:latin typeface="Garamond" panose="02020404030301010803" pitchFamily="18" charset="0"/>
              </a:rPr>
              <a:t>null.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V put(K key, V value)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убацује у каталог пар кључ/вредност. Ако кључ већ постоји, тада нови објекат замењује стари, претходни на који је показивао кључ. Овај метод враће стару вредност за дати кључ, или </a:t>
            </a:r>
            <a:r>
              <a:rPr lang="en-US" sz="1800" dirty="0">
                <a:latin typeface="Garamond" panose="02020404030301010803" pitchFamily="18" charset="0"/>
              </a:rPr>
              <a:t>null </a:t>
            </a:r>
            <a:r>
              <a:rPr lang="sr-Cyrl-RS" sz="1800" dirty="0">
                <a:latin typeface="Garamond" panose="02020404030301010803" pitchFamily="18" charset="0"/>
              </a:rPr>
              <a:t>ако кључ претходно није био дефинисан. Кључ може бити </a:t>
            </a:r>
            <a:r>
              <a:rPr lang="en-US" sz="1800" dirty="0">
                <a:latin typeface="Garamond" panose="02020404030301010803" pitchFamily="18" charset="0"/>
              </a:rPr>
              <a:t>null, </a:t>
            </a:r>
            <a:r>
              <a:rPr lang="sr-Cyrl-RS" sz="1800" dirty="0">
                <a:latin typeface="Garamond" panose="02020404030301010803" pitchFamily="18" charset="0"/>
              </a:rPr>
              <a:t>али вредност не сме бити </a:t>
            </a:r>
            <a:r>
              <a:rPr lang="en-US" sz="1800" dirty="0">
                <a:latin typeface="Garamond" panose="02020404030301010803" pitchFamily="18" charset="0"/>
              </a:rPr>
              <a:t>null.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void </a:t>
            </a:r>
            <a:r>
              <a:rPr lang="en-US" sz="1800" b="1" dirty="0" err="1">
                <a:latin typeface="Garamond" panose="02020404030301010803" pitchFamily="18" charset="0"/>
              </a:rPr>
              <a:t>putAll</a:t>
            </a:r>
            <a:r>
              <a:rPr lang="en-US" sz="1800" b="1" dirty="0">
                <a:latin typeface="Garamond" panose="02020404030301010803" pitchFamily="18" charset="0"/>
              </a:rPr>
              <a:t>(Map&lt;? extends K, ? extends V&gt; entries)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убацује све елементе из спецификованог каталога </a:t>
            </a:r>
            <a:r>
              <a:rPr lang="en-US" sz="1800" dirty="0">
                <a:latin typeface="Garamond" panose="02020404030301010803" pitchFamily="18" charset="0"/>
              </a:rPr>
              <a:t>entries </a:t>
            </a:r>
            <a:r>
              <a:rPr lang="sr-Cyrl-RS" sz="1800" dirty="0">
                <a:latin typeface="Garamond" panose="02020404030301010803" pitchFamily="18" charset="0"/>
              </a:rPr>
              <a:t>у овај каталог.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containsKey</a:t>
            </a:r>
            <a:r>
              <a:rPr lang="en-US" sz="1800" b="1" dirty="0">
                <a:latin typeface="Garamond" panose="02020404030301010803" pitchFamily="18" charset="0"/>
              </a:rPr>
              <a:t>(Object key)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враће </a:t>
            </a:r>
            <a:r>
              <a:rPr lang="en-US" sz="1800" dirty="0">
                <a:latin typeface="Garamond" panose="02020404030301010803" pitchFamily="18" charset="0"/>
              </a:rPr>
              <a:t>true </a:t>
            </a:r>
            <a:r>
              <a:rPr lang="sr-Cyrl-RS" sz="1800" dirty="0">
                <a:latin typeface="Garamond" panose="02020404030301010803" pitchFamily="18" charset="0"/>
              </a:rPr>
              <a:t>ако је кључ већ у каталогу.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boolean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containsValue</a:t>
            </a:r>
            <a:r>
              <a:rPr lang="en-US" sz="1800" b="1" dirty="0">
                <a:latin typeface="Garamond" panose="02020404030301010803" pitchFamily="18" charset="0"/>
              </a:rPr>
              <a:t>(Object value)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враће </a:t>
            </a:r>
            <a:r>
              <a:rPr lang="en-US" sz="1800" dirty="0">
                <a:latin typeface="Garamond" panose="02020404030301010803" pitchFamily="18" charset="0"/>
              </a:rPr>
              <a:t>true </a:t>
            </a:r>
            <a:r>
              <a:rPr lang="sr-Cyrl-RS" sz="1800" dirty="0">
                <a:latin typeface="Garamond" panose="02020404030301010803" pitchFamily="18" charset="0"/>
              </a:rPr>
              <a:t>ако је вредност већ у каталогу.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Set&lt;</a:t>
            </a:r>
            <a:r>
              <a:rPr lang="en-US" sz="1800" b="1" dirty="0" err="1">
                <a:latin typeface="Garamond" panose="02020404030301010803" pitchFamily="18" charset="0"/>
              </a:rPr>
              <a:t>Map.Entry</a:t>
            </a:r>
            <a:r>
              <a:rPr lang="en-US" sz="1800" b="1" dirty="0">
                <a:latin typeface="Garamond" panose="02020404030301010803" pitchFamily="18" charset="0"/>
              </a:rPr>
              <a:t>&lt;K, V&gt;&gt; </a:t>
            </a:r>
            <a:r>
              <a:rPr lang="en-US" sz="1800" b="1" dirty="0" err="1">
                <a:latin typeface="Garamond" panose="02020404030301010803" pitchFamily="18" charset="0"/>
              </a:rPr>
              <a:t>entrySet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враће скуп погледа објеката типа </a:t>
            </a:r>
            <a:r>
              <a:rPr lang="en-US" sz="1800" dirty="0" err="1">
                <a:latin typeface="Garamond" panose="02020404030301010803" pitchFamily="18" charset="0"/>
              </a:rPr>
              <a:t>Map.Entry</a:t>
            </a:r>
            <a:r>
              <a:rPr lang="en-US" sz="1800" dirty="0">
                <a:latin typeface="Garamond" panose="02020404030301010803" pitchFamily="18" charset="0"/>
              </a:rPr>
              <a:t>, </a:t>
            </a:r>
            <a:r>
              <a:rPr lang="sr-Cyrl-RS" sz="1800" dirty="0">
                <a:latin typeface="Garamond" panose="02020404030301010803" pitchFamily="18" charset="0"/>
              </a:rPr>
              <a:t>парове кључ/вредност из каталога. Могу се избрисати елементп овог скупа и они ће бити избрисани из каталога, али се не могу додавати елементи.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569325" cy="4479925"/>
          </a:xfrm>
        </p:spPr>
        <p:txBody>
          <a:bodyPr/>
          <a:lstStyle/>
          <a:p>
            <a:pPr marL="0" indent="0">
              <a:buNone/>
            </a:pP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class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LinkedListQueue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implements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Queue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LinkedListQueue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public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void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add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 element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public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E remove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public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int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size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private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Link head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private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Link tail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endParaRPr lang="sr-Latn-RS" sz="1500" dirty="0"/>
          </a:p>
          <a:p>
            <a:pPr marL="0" indent="0">
              <a:spcBef>
                <a:spcPct val="0"/>
              </a:spcBef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altLang="en-US" sz="1800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476375" y="404813"/>
            <a:ext cx="75596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Интерфејс и имплементација (4)</a:t>
            </a:r>
            <a:endParaRPr lang="sr-Latn-CS" kern="0" dirty="0">
              <a:solidFill>
                <a:srgbClr val="3366FF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4365625"/>
            <a:ext cx="5524500" cy="156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95288" y="1484313"/>
            <a:ext cx="5400848" cy="28087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7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Каталози (6)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98438" y="1422400"/>
            <a:ext cx="8869362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java.util.Map</a:t>
            </a:r>
            <a:r>
              <a:rPr lang="en-US" sz="1800" b="1" dirty="0">
                <a:latin typeface="Garamond" panose="02020404030301010803" pitchFamily="18" charset="0"/>
              </a:rPr>
              <a:t>&lt;K, V&gt;   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Set&lt;K&gt; </a:t>
            </a:r>
            <a:r>
              <a:rPr lang="en-US" sz="1800" b="1" dirty="0" err="1">
                <a:latin typeface="Garamond" panose="02020404030301010803" pitchFamily="18" charset="0"/>
              </a:rPr>
              <a:t>keySet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враће скуп свих кључева у каталогу. Могу се избрисати елементи овог скупа и кључеви и вредности на њима биће избрисани из каталога, али се не могу додавати елементи.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Collection&lt;V&gt; values()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враће вредности свих вредности у каталогу. Могу се избрисати елементи овог скупа и кључеви и вредности на њима биће избрисани из каталога, али се не могу додавати елементи.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endParaRPr lang="sr-Cyrl-RS" sz="1800" dirty="0">
              <a:latin typeface="Garamond" panose="02020404030301010803" pitchFamily="18" charset="0"/>
            </a:endParaRPr>
          </a:p>
          <a:p>
            <a:pPr>
              <a:spcBef>
                <a:spcPts val="0"/>
              </a:spcBef>
              <a:defRPr/>
            </a:pPr>
            <a:r>
              <a:rPr lang="sr-Cyrl-RS" sz="1800" b="1" dirty="0">
                <a:latin typeface="Garamond" panose="02020404030301010803" pitchFamily="18" charset="0"/>
              </a:rPr>
              <a:t>java.util.Map.Entry&lt;K, V&gt;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sr-Cyrl-RS" sz="1800" b="1" dirty="0">
                <a:latin typeface="Garamond" panose="02020404030301010803" pitchFamily="18" charset="0"/>
              </a:rPr>
              <a:t>K getKey()</a:t>
            </a:r>
            <a:endParaRPr lang="en-US" sz="1800" b="1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sr-Cyrl-RS" sz="1800" b="1" dirty="0">
                <a:latin typeface="Garamond" panose="02020404030301010803" pitchFamily="18" charset="0"/>
              </a:rPr>
              <a:t>V getValue()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враћа кључ или вредност за ову величину.</a:t>
            </a:r>
            <a:endParaRPr lang="en-US" sz="1800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sr-Cyrl-RS" sz="1800" b="1" dirty="0">
                <a:latin typeface="Garamond" panose="02020404030301010803" pitchFamily="18" charset="0"/>
              </a:rPr>
              <a:t>V setValue(V newValue)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поставља вредност у елементу каталога и враћа стару вредност.</a:t>
            </a:r>
            <a:endParaRPr lang="en-US" sz="1800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endParaRPr lang="sr-Cyrl-RS" sz="1800" dirty="0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Каталози (7)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98438" y="1422400"/>
            <a:ext cx="8869362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java.util.SortedMap</a:t>
            </a:r>
            <a:r>
              <a:rPr lang="en-US" sz="1800" b="1" dirty="0">
                <a:latin typeface="Garamond" panose="02020404030301010803" pitchFamily="18" charset="0"/>
              </a:rPr>
              <a:t>&lt;K, V&gt;   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Comparator&lt;? super K&gt; comparator()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враћа компаратор коришћен за сортирање кључева, или нулл ако су кључеви упоређени са </a:t>
            </a:r>
            <a:r>
              <a:rPr lang="en-US" sz="1800" dirty="0" err="1">
                <a:latin typeface="Garamond" panose="02020404030301010803" pitchFamily="18" charset="0"/>
              </a:rPr>
              <a:t>compareTo</a:t>
            </a:r>
            <a:r>
              <a:rPr lang="sr-Cyrl-RS" sz="1800" dirty="0">
                <a:latin typeface="Garamond" panose="02020404030301010803" pitchFamily="18" charset="0"/>
              </a:rPr>
              <a:t> методом интерфејса</a:t>
            </a:r>
            <a:r>
              <a:rPr lang="en-US" sz="1800" dirty="0">
                <a:latin typeface="Garamond" panose="02020404030301010803" pitchFamily="18" charset="0"/>
              </a:rPr>
              <a:t> Comparable</a:t>
            </a:r>
            <a:r>
              <a:rPr lang="sr-Cyrl-RS" sz="1800" dirty="0">
                <a:latin typeface="Garamond" panose="02020404030301010803" pitchFamily="18" charset="0"/>
              </a:rPr>
              <a:t>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K </a:t>
            </a:r>
            <a:r>
              <a:rPr lang="en-US" sz="1800" b="1" dirty="0" err="1">
                <a:latin typeface="Garamond" panose="02020404030301010803" pitchFamily="18" charset="0"/>
              </a:rPr>
              <a:t>firstKey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1800" b="1" dirty="0">
                <a:latin typeface="Garamond" panose="02020404030301010803" pitchFamily="18" charset="0"/>
              </a:rPr>
              <a:t>K </a:t>
            </a:r>
            <a:r>
              <a:rPr lang="en-US" sz="1800" b="1" dirty="0" err="1">
                <a:latin typeface="Garamond" panose="02020404030301010803" pitchFamily="18" charset="0"/>
              </a:rPr>
              <a:t>lastKey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  <a:br>
              <a:rPr lang="sr-Cyrl-R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враћа најмањи и највећи кључ у каталогу.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endParaRPr lang="sr-Cyrl-RS" sz="1800" dirty="0">
              <a:latin typeface="Garamond" panose="02020404030301010803" pitchFamily="18" charset="0"/>
            </a:endParaRPr>
          </a:p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java.util.HashMap</a:t>
            </a:r>
            <a:r>
              <a:rPr lang="en-US" sz="1800" b="1" dirty="0">
                <a:latin typeface="Garamond" panose="02020404030301010803" pitchFamily="18" charset="0"/>
              </a:rPr>
              <a:t>&lt;K, V&gt;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HashMap</a:t>
            </a:r>
            <a:r>
              <a:rPr lang="en-US" sz="1800" b="1" dirty="0">
                <a:latin typeface="Garamond" panose="02020404030301010803" pitchFamily="18" charset="0"/>
              </a:rPr>
              <a:t>()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HashMap</a:t>
            </a:r>
            <a:r>
              <a:rPr lang="en-US" sz="1800" b="1" dirty="0">
                <a:latin typeface="Garamond" panose="02020404030301010803" pitchFamily="18" charset="0"/>
              </a:rPr>
              <a:t>(</a:t>
            </a:r>
            <a:r>
              <a:rPr lang="en-US" sz="1800" b="1" dirty="0" err="1">
                <a:latin typeface="Garamond" panose="02020404030301010803" pitchFamily="18" charset="0"/>
              </a:rPr>
              <a:t>int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initialCapacity</a:t>
            </a:r>
            <a:r>
              <a:rPr lang="en-US" sz="1800" b="1" dirty="0">
                <a:latin typeface="Garamond" panose="02020404030301010803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HashMap</a:t>
            </a:r>
            <a:r>
              <a:rPr lang="en-US" sz="1800" b="1" dirty="0">
                <a:latin typeface="Garamond" panose="02020404030301010803" pitchFamily="18" charset="0"/>
              </a:rPr>
              <a:t>(</a:t>
            </a:r>
            <a:r>
              <a:rPr lang="en-US" sz="1800" b="1" dirty="0" err="1">
                <a:latin typeface="Garamond" panose="02020404030301010803" pitchFamily="18" charset="0"/>
              </a:rPr>
              <a:t>int</a:t>
            </a:r>
            <a:r>
              <a:rPr lang="en-US" sz="1800" b="1" dirty="0">
                <a:latin typeface="Garamond" panose="02020404030301010803" pitchFamily="18" charset="0"/>
              </a:rPr>
              <a:t> </a:t>
            </a:r>
            <a:r>
              <a:rPr lang="en-US" sz="1800" b="1" dirty="0" err="1">
                <a:latin typeface="Garamond" panose="02020404030301010803" pitchFamily="18" charset="0"/>
              </a:rPr>
              <a:t>initialCapacity</a:t>
            </a:r>
            <a:r>
              <a:rPr lang="en-US" sz="1800" b="1" dirty="0">
                <a:latin typeface="Garamond" panose="02020404030301010803" pitchFamily="18" charset="0"/>
              </a:rPr>
              <a:t>, float </a:t>
            </a:r>
            <a:r>
              <a:rPr lang="en-US" sz="1800" b="1" dirty="0" err="1">
                <a:latin typeface="Garamond" panose="02020404030301010803" pitchFamily="18" charset="0"/>
              </a:rPr>
              <a:t>loadFactor</a:t>
            </a:r>
            <a:r>
              <a:rPr lang="en-US" sz="1800" b="1" dirty="0">
                <a:latin typeface="Garamond" panose="02020404030301010803" pitchFamily="18" charset="0"/>
              </a:rPr>
              <a:t>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конструише празну хеш мапу са наведеним капацитетом, и  фактором испуњености (број</a:t>
            </a:r>
            <a:r>
              <a:rPr lang="en-US" sz="1800" dirty="0">
                <a:latin typeface="Garamond" panose="02020404030301010803" pitchFamily="18" charset="0"/>
              </a:rPr>
              <a:t> </a:t>
            </a:r>
            <a:r>
              <a:rPr lang="sr-Cyrl-RS" sz="1800" dirty="0">
                <a:latin typeface="Garamond" panose="02020404030301010803" pitchFamily="18" charset="0"/>
              </a:rPr>
              <a:t>између 0.0 и 1.0 који одређује када ће хеш табела бити поново хеширана у већу). Подразумевани фактор испуњености је 0.75.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endParaRPr lang="sr-Cyrl-RS" sz="1800" dirty="0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31913" y="404813"/>
            <a:ext cx="78120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Каталози (</a:t>
            </a:r>
            <a:r>
              <a:rPr lang="en-US" kern="0" dirty="0">
                <a:solidFill>
                  <a:srgbClr val="3366FF"/>
                </a:solidFill>
              </a:rPr>
              <a:t>8</a:t>
            </a:r>
            <a:r>
              <a:rPr lang="sr-Cyrl-RS" kern="0" dirty="0">
                <a:solidFill>
                  <a:srgbClr val="3366FF"/>
                </a:solidFill>
              </a:rPr>
              <a:t>)</a:t>
            </a:r>
            <a:endParaRPr lang="sr-Latn-CS" kern="0" dirty="0">
              <a:solidFill>
                <a:srgbClr val="3366FF"/>
              </a:solidFill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98438" y="1422400"/>
            <a:ext cx="886936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java.util</a:t>
            </a:r>
            <a:r>
              <a:rPr lang="en-US" sz="1800" b="1" dirty="0">
                <a:latin typeface="Garamond" panose="02020404030301010803" pitchFamily="18" charset="0"/>
              </a:rPr>
              <a:t>.</a:t>
            </a:r>
            <a:r>
              <a:rPr lang="sr-Latn-RS" sz="1800" b="1" dirty="0">
                <a:latin typeface="Garamond" panose="02020404030301010803" pitchFamily="18" charset="0"/>
              </a:rPr>
              <a:t>Tree</a:t>
            </a:r>
            <a:r>
              <a:rPr lang="en-US" sz="1800" b="1" dirty="0">
                <a:latin typeface="Garamond" panose="02020404030301010803" pitchFamily="18" charset="0"/>
              </a:rPr>
              <a:t>Map&lt;K, V&gt;</a:t>
            </a:r>
            <a:endParaRPr lang="sr-Cyrl-RS" sz="1800" b="1" dirty="0">
              <a:latin typeface="Garamond" panose="020204040303010108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TreeMap</a:t>
            </a:r>
            <a:r>
              <a:rPr lang="en-US" sz="1800" b="1" dirty="0">
                <a:latin typeface="Garamond" panose="02020404030301010803" pitchFamily="18" charset="0"/>
              </a:rPr>
              <a:t>(Comparator&lt;? super K&gt; c)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креира дрвоидни каталог и користи наведени компаратор за сортирање кључева.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TreeMap</a:t>
            </a:r>
            <a:r>
              <a:rPr lang="en-US" sz="1800" b="1" dirty="0">
                <a:latin typeface="Garamond" panose="02020404030301010803" pitchFamily="18" charset="0"/>
              </a:rPr>
              <a:t>(Map&lt;? extends K, ? extends V&gt; entries)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конструише дрвоидни каталог и додаје све </a:t>
            </a:r>
            <a:r>
              <a:rPr lang="en-US" sz="1800" dirty="0">
                <a:latin typeface="Garamond" panose="02020404030301010803" pitchFamily="18" charset="0"/>
              </a:rPr>
              <a:t>entries </a:t>
            </a:r>
            <a:r>
              <a:rPr lang="sr-Cyrl-RS" sz="1800" dirty="0">
                <a:latin typeface="Garamond" panose="02020404030301010803" pitchFamily="18" charset="0"/>
              </a:rPr>
              <a:t>из каталога-аргумента.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b="1" dirty="0" err="1">
                <a:latin typeface="Garamond" panose="02020404030301010803" pitchFamily="18" charset="0"/>
              </a:rPr>
              <a:t>TreeMap</a:t>
            </a:r>
            <a:r>
              <a:rPr lang="en-US" sz="1800" b="1" dirty="0">
                <a:latin typeface="Garamond" panose="02020404030301010803" pitchFamily="18" charset="0"/>
              </a:rPr>
              <a:t>(</a:t>
            </a:r>
            <a:r>
              <a:rPr lang="en-US" sz="1800" b="1" dirty="0" err="1">
                <a:latin typeface="Garamond" panose="02020404030301010803" pitchFamily="18" charset="0"/>
              </a:rPr>
              <a:t>SortedMap</a:t>
            </a:r>
            <a:r>
              <a:rPr lang="en-US" sz="1800" b="1" dirty="0">
                <a:latin typeface="Garamond" panose="02020404030301010803" pitchFamily="18" charset="0"/>
              </a:rPr>
              <a:t>&lt;? extends K, ? extends V&gt; entries)</a:t>
            </a:r>
            <a:br>
              <a:rPr lang="en-US" sz="1800" b="1" dirty="0">
                <a:latin typeface="Garamond" panose="02020404030301010803" pitchFamily="18" charset="0"/>
              </a:rPr>
            </a:br>
            <a:r>
              <a:rPr lang="sr-Cyrl-RS" sz="1800" dirty="0">
                <a:latin typeface="Garamond" panose="02020404030301010803" pitchFamily="18" charset="0"/>
              </a:rPr>
              <a:t>конструише дрвоидни каталог, додаје све </a:t>
            </a:r>
            <a:r>
              <a:rPr lang="en-US" sz="1800" dirty="0">
                <a:latin typeface="Garamond" panose="02020404030301010803" pitchFamily="18" charset="0"/>
              </a:rPr>
              <a:t>entries </a:t>
            </a:r>
            <a:r>
              <a:rPr lang="sr-Cyrl-RS" sz="1800" dirty="0">
                <a:latin typeface="Garamond" panose="02020404030301010803" pitchFamily="18" charset="0"/>
              </a:rPr>
              <a:t>из наведеног каталога и користи наведени компаратор за сортирање кључева.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533400" y="1427163"/>
            <a:ext cx="8502650" cy="506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buClrTx/>
            </a:pP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Генерички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колекцијски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интерфејси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имају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огромну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предност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- потребно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имплементирати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своје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алгоритме само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једанпут</a:t>
            </a:r>
            <a:r>
              <a:rPr lang="sr-Cyrl-RS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.</a:t>
            </a:r>
          </a:p>
          <a:p>
            <a:pPr marL="342900" indent="-342900" eaLnBrk="1" hangingPunct="1">
              <a:spcBef>
                <a:spcPct val="0"/>
              </a:spcBef>
              <a:buClrTx/>
            </a:pPr>
            <a:r>
              <a:rPr lang="sr-Cyrl-RS" altLang="en-US" sz="2400" b="1" dirty="0">
                <a:latin typeface="Garamond" panose="02020404030301010803" pitchFamily="18" charset="0"/>
                <a:ea typeface="MS PGothic" panose="020B0600070205080204" pitchFamily="34" charset="-128"/>
              </a:rPr>
              <a:t>Пример. </a:t>
            </a:r>
            <a:r>
              <a:rPr lang="sr-Cyrl-RS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Р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азмотримо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једноставан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алгоритам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за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израчунавање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максималног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елемента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колекције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. За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највећи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елемент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низа:</a:t>
            </a:r>
          </a:p>
          <a:p>
            <a:pPr>
              <a:buNone/>
            </a:pP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	</a:t>
            </a:r>
            <a:r>
              <a:rPr lang="en-U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if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</a:t>
            </a:r>
            <a:r>
              <a:rPr lang="en-US" sz="1500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length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==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dirty="0">
                <a:solidFill>
                  <a:srgbClr val="FF8000"/>
                </a:solidFill>
                <a:latin typeface="Courier New" panose="02070309020205020404" pitchFamily="49" charset="0"/>
              </a:rPr>
              <a:t>0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throw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new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NoSuchElementException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Latn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buNone/>
            </a:pP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T largest 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a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[</a:t>
            </a:r>
            <a:r>
              <a:rPr lang="en-US" sz="1500" dirty="0">
                <a:solidFill>
                  <a:srgbClr val="FF8000"/>
                </a:solidFill>
                <a:latin typeface="Courier New" panose="02070309020205020404" pitchFamily="49" charset="0"/>
              </a:rPr>
              <a:t>0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];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Latn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buNone/>
            </a:pPr>
            <a:r>
              <a:rPr lang="sr-Latn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for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en-US" sz="1500" dirty="0" err="1">
                <a:solidFill>
                  <a:srgbClr val="8000FF"/>
                </a:solidFill>
                <a:latin typeface="Courier New" panose="02070309020205020404" pitchFamily="49" charset="0"/>
              </a:rPr>
              <a:t>int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dirty="0">
                <a:solidFill>
                  <a:srgbClr val="FF8000"/>
                </a:solidFill>
                <a:latin typeface="Courier New" panose="02070309020205020404" pitchFamily="49" charset="0"/>
              </a:rPr>
              <a:t>1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</a:t>
            </a:r>
            <a:r>
              <a:rPr lang="en-US" sz="1500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length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++)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Latn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buNone/>
            </a:pPr>
            <a:r>
              <a:rPr lang="sr-Latn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en-U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if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largest</a:t>
            </a:r>
            <a:r>
              <a:rPr lang="en-US" sz="1500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compareTo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a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[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])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dirty="0">
                <a:solidFill>
                  <a:srgbClr val="FF8000"/>
                </a:solidFill>
                <a:latin typeface="Courier New" panose="02070309020205020404" pitchFamily="49" charset="0"/>
              </a:rPr>
              <a:t>0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Latn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buNone/>
            </a:pP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largest 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a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[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];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Latn-RS" altLang="en-US" sz="2400" dirty="0">
              <a:latin typeface="Garamond" panose="02020404030301010803" pitchFamily="18" charset="0"/>
              <a:ea typeface="MS PGothic" panose="020B0600070205080204" pitchFamily="34" charset="-128"/>
            </a:endParaRPr>
          </a:p>
          <a:p>
            <a:pPr marL="342900" indent="-342900" eaLnBrk="1" hangingPunct="1">
              <a:spcBef>
                <a:spcPct val="0"/>
              </a:spcBef>
              <a:buClrTx/>
            </a:pP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Налажење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максимума </a:t>
            </a:r>
            <a:r>
              <a:rPr lang="sr-Cyrl-RS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низовне листе је 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незнатно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другачије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:</a:t>
            </a:r>
          </a:p>
          <a:p>
            <a:pPr>
              <a:buNone/>
            </a:pP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	if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v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size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>
                <a:solidFill>
                  <a:srgbClr val="FF8000"/>
                </a:solidFill>
                <a:latin typeface="Courier New" panose="02070309020205020404" pitchFamily="49" charset="0"/>
              </a:rPr>
              <a:t>0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throw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new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NoSuchElementException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buNone/>
            </a:pP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T largest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v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get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FF8000"/>
                </a:solidFill>
                <a:latin typeface="Courier New" panose="02070309020205020404" pitchFamily="49" charset="0"/>
              </a:rPr>
              <a:t>0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buNone/>
            </a:pPr>
            <a:r>
              <a:rPr lang="sr-Latn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for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int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i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>
                <a:solidFill>
                  <a:srgbClr val="FF8000"/>
                </a:solidFill>
                <a:latin typeface="Courier New" panose="02070309020205020404" pitchFamily="49" charset="0"/>
              </a:rPr>
              <a:t>1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i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v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size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i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++)</a:t>
            </a:r>
            <a:endParaRPr lang="sr-Latn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buNone/>
            </a:pPr>
            <a:r>
              <a:rPr lang="sr-Latn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if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largest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compareTo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v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get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>
                <a:solidFill>
                  <a:srgbClr val="FF8000"/>
                </a:solidFill>
                <a:latin typeface="Courier New" panose="02070309020205020404" pitchFamily="49" charset="0"/>
              </a:rPr>
              <a:t>0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buNone/>
            </a:pP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	largest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v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get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 dirty="0">
              <a:ea typeface="MS PGothic" panose="020B0600070205080204" pitchFamily="34" charset="-128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1371600" y="549275"/>
            <a:ext cx="7772400" cy="86836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sr-Cyrl-RS" kern="0" dirty="0">
                <a:solidFill>
                  <a:srgbClr val="0070C0"/>
                </a:solidFill>
              </a:rPr>
              <a:t>К</a:t>
            </a:r>
            <a:r>
              <a:rPr lang="sr-Cyrl-CS" kern="0" dirty="0">
                <a:solidFill>
                  <a:srgbClr val="0070C0"/>
                </a:solidFill>
              </a:rPr>
              <a:t>олекције и генерици (</a:t>
            </a:r>
            <a:r>
              <a:rPr lang="en-US" kern="0" dirty="0">
                <a:solidFill>
                  <a:srgbClr val="0070C0"/>
                </a:solidFill>
              </a:rPr>
              <a:t>1</a:t>
            </a:r>
            <a:r>
              <a:rPr lang="sr-Cyrl-CS" kern="0" dirty="0">
                <a:solidFill>
                  <a:srgbClr val="0070C0"/>
                </a:solidFill>
              </a:rPr>
              <a:t>)</a:t>
            </a:r>
            <a:endParaRPr lang="en-US" kern="0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71600" y="3068960"/>
            <a:ext cx="6440760" cy="13681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5" name="Rectangle 4"/>
          <p:cNvSpPr/>
          <p:nvPr/>
        </p:nvSpPr>
        <p:spPr>
          <a:xfrm>
            <a:off x="1371600" y="4792099"/>
            <a:ext cx="6440760" cy="13681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5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533400" y="1427163"/>
            <a:ext cx="8502650" cy="5318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buClrTx/>
            </a:pPr>
            <a:r>
              <a:rPr lang="sr-Cyrl-RS" altLang="en-US" sz="2400" b="1" dirty="0">
                <a:latin typeface="Garamond" panose="02020404030301010803" pitchFamily="18" charset="0"/>
                <a:ea typeface="MS PGothic" panose="020B0600070205080204" pitchFamily="34" charset="-128"/>
              </a:rPr>
              <a:t>Пример (наставак). </a:t>
            </a:r>
            <a:r>
              <a:rPr lang="sr-Cyrl-RS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У повезаној листи немамо ефикасан случајан приступ, али можемо користити итератор:</a:t>
            </a:r>
            <a:endParaRPr lang="sr-Latn-RS" altLang="en-US" sz="2400" dirty="0">
              <a:latin typeface="Garamond" panose="02020404030301010803" pitchFamily="18" charset="0"/>
              <a:ea typeface="MS PGothic" panose="020B0600070205080204" pitchFamily="34" charset="-128"/>
            </a:endParaRPr>
          </a:p>
          <a:p>
            <a:pPr>
              <a:buNone/>
            </a:pP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	if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l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isEmpty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throw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new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NoSuchElementException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buNone/>
            </a:pP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Iterator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iter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l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iterator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buNone/>
            </a:pP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T largest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iter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next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buNone/>
            </a:pPr>
            <a:r>
              <a:rPr lang="sr-Latn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while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iter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hasNext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buNone/>
            </a:pP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T next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iter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next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buNone/>
            </a:pPr>
            <a:r>
              <a:rPr lang="sr-Latn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if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largest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compareTo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next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>
                <a:solidFill>
                  <a:srgbClr val="FF8000"/>
                </a:solidFill>
                <a:latin typeface="Courier New" panose="02070309020205020404" pitchFamily="49" charset="0"/>
              </a:rPr>
              <a:t>0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buNone/>
            </a:pP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		largest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next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buNone/>
            </a:pPr>
            <a:r>
              <a:rPr lang="sr-Latn-RS" sz="15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endParaRPr lang="sr-Latn-RS" altLang="en-US" sz="2400" dirty="0">
              <a:latin typeface="Garamond" panose="02020404030301010803" pitchFamily="18" charset="0"/>
              <a:ea typeface="MS PGothic" panose="020B0600070205080204" pitchFamily="34" charset="-128"/>
            </a:endParaRPr>
          </a:p>
          <a:p>
            <a:pPr marL="342900" indent="-342900" eaLnBrk="1" hangingPunct="1">
              <a:spcBef>
                <a:spcPct val="0"/>
              </a:spcBef>
              <a:buClrTx/>
            </a:pPr>
            <a:r>
              <a:rPr lang="sr-Cyrl-RS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Ове петље су напорне за писање и омогућују грешке. Пожељно је да се избегне понављање тестирања и имплементација мноштва метода попут:</a:t>
            </a:r>
          </a:p>
          <a:p>
            <a:pPr>
              <a:buNone/>
            </a:pP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	</a:t>
            </a:r>
            <a:r>
              <a:rPr lang="fr-FR" sz="1500" dirty="0" err="1">
                <a:solidFill>
                  <a:srgbClr val="8000FF"/>
                </a:solidFill>
                <a:latin typeface="Courier New" panose="02070309020205020404" pitchFamily="49" charset="0"/>
              </a:rPr>
              <a:t>static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T </a:t>
            </a:r>
            <a:r>
              <a:rPr lang="fr-FR" sz="15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extends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Comparable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T max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T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[]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a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Latn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buNone/>
            </a:pP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fr-FR" sz="1500" dirty="0" err="1">
                <a:solidFill>
                  <a:srgbClr val="8000FF"/>
                </a:solidFill>
                <a:latin typeface="Courier New" panose="02070309020205020404" pitchFamily="49" charset="0"/>
              </a:rPr>
              <a:t>static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T </a:t>
            </a:r>
            <a:r>
              <a:rPr lang="fr-FR" sz="15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extends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Comparable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T max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fr-FR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ArrayList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T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v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Latn-R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buNone/>
            </a:pP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fr-FR" sz="1500" dirty="0" err="1">
                <a:solidFill>
                  <a:srgbClr val="8000FF"/>
                </a:solidFill>
                <a:latin typeface="Courier New" panose="02070309020205020404" pitchFamily="49" charset="0"/>
              </a:rPr>
              <a:t>static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T </a:t>
            </a:r>
            <a:r>
              <a:rPr lang="fr-FR" sz="15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extends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fr-FR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Comparabla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T max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fr-FR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LinkedList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T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fr-FR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l</a:t>
            </a:r>
            <a:r>
              <a:rPr lang="fr-FR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endParaRPr lang="fr-FR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 dirty="0">
              <a:ea typeface="MS PGothic" panose="020B0600070205080204" pitchFamily="34" charset="-128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1371600" y="549275"/>
            <a:ext cx="7772400" cy="86836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sr-Cyrl-RS" kern="0" dirty="0">
                <a:solidFill>
                  <a:srgbClr val="0070C0"/>
                </a:solidFill>
              </a:rPr>
              <a:t>К</a:t>
            </a:r>
            <a:r>
              <a:rPr lang="sr-Cyrl-CS" kern="0" dirty="0">
                <a:solidFill>
                  <a:srgbClr val="0070C0"/>
                </a:solidFill>
              </a:rPr>
              <a:t>олекције и генерици (</a:t>
            </a:r>
            <a:r>
              <a:rPr lang="en-US" kern="0" dirty="0">
                <a:solidFill>
                  <a:srgbClr val="0070C0"/>
                </a:solidFill>
              </a:rPr>
              <a:t>2</a:t>
            </a:r>
            <a:r>
              <a:rPr lang="sr-Cyrl-CS" kern="0" dirty="0">
                <a:solidFill>
                  <a:srgbClr val="0070C0"/>
                </a:solidFill>
              </a:rPr>
              <a:t>)</a:t>
            </a:r>
            <a:endParaRPr lang="en-US" kern="0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71600" y="2204864"/>
            <a:ext cx="6152728" cy="21602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3" name="Rectangle 2"/>
          <p:cNvSpPr/>
          <p:nvPr/>
        </p:nvSpPr>
        <p:spPr>
          <a:xfrm>
            <a:off x="1475656" y="5517232"/>
            <a:ext cx="6048672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5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533400" y="1325563"/>
            <a:ext cx="8502650" cy="5869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buClrTx/>
            </a:pPr>
            <a:r>
              <a:rPr lang="sr-Cyrl-RS" altLang="en-US" sz="2400" b="1" dirty="0">
                <a:latin typeface="Garamond" panose="02020404030301010803" pitchFamily="18" charset="0"/>
                <a:ea typeface="MS PGothic" panose="020B0600070205080204" pitchFamily="34" charset="-128"/>
              </a:rPr>
              <a:t>Пример (наставак). 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Ту на сцену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ступају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колекцијски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интерфејси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. </a:t>
            </a:r>
            <a:endParaRPr lang="sr-Latn-RS" altLang="en-US" sz="2400" dirty="0">
              <a:latin typeface="Garamond" panose="02020404030301010803" pitchFamily="18" charset="0"/>
              <a:ea typeface="MS PGothic" panose="020B0600070205080204" pitchFamily="34" charset="-128"/>
            </a:endParaRPr>
          </a:p>
          <a:p>
            <a:pPr marL="342900" indent="-342900" eaLnBrk="1" hangingPunct="1">
              <a:spcBef>
                <a:spcPct val="0"/>
              </a:spcBef>
              <a:buClrTx/>
            </a:pP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Треба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осмислити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минимални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колекцијски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интерфејс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који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потребан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за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ефикасан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алгоритам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. </a:t>
            </a:r>
          </a:p>
          <a:p>
            <a:pPr marL="342900" indent="-342900" eaLnBrk="1" hangingPunct="1">
              <a:spcBef>
                <a:spcPct val="0"/>
              </a:spcBef>
              <a:buClrTx/>
            </a:pP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Израчунавање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максимума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може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се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урадити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просто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итерирањем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кроз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елементе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.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Имплементација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метода </a:t>
            </a:r>
            <a:r>
              <a:rPr lang="ru-RU" altLang="en-US" sz="2000" dirty="0" err="1">
                <a:ea typeface="MS PGothic" panose="020B0600070205080204" pitchFamily="34" charset="-128"/>
              </a:rPr>
              <a:t>max</a:t>
            </a:r>
            <a:r>
              <a:rPr lang="ru-RU" altLang="en-US" sz="20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тако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да прихвата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објекат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ма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које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класе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која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имплементира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интерфејс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000" dirty="0" err="1">
                <a:ea typeface="MS PGothic" panose="020B0600070205080204" pitchFamily="34" charset="-128"/>
              </a:rPr>
              <a:t>Collection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:</a:t>
            </a:r>
            <a:endParaRPr lang="en-US" altLang="en-US" sz="1800" dirty="0">
              <a:ea typeface="MS PGothic" panose="020B0600070205080204" pitchFamily="34" charset="-128"/>
            </a:endParaRPr>
          </a:p>
          <a:p>
            <a:pPr>
              <a:buNone/>
            </a:pPr>
            <a:endParaRPr lang="sr-Latn-RS" sz="1500" dirty="0">
              <a:solidFill>
                <a:srgbClr val="8000FF"/>
              </a:solidFill>
              <a:latin typeface="Courier New" panose="02070309020205020404" pitchFamily="49" charset="0"/>
            </a:endParaRPr>
          </a:p>
          <a:p>
            <a:pPr>
              <a:buNone/>
            </a:pPr>
            <a:r>
              <a:rPr lang="sr-Latn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	</a:t>
            </a:r>
            <a:r>
              <a:rPr lang="sr-Latn-RS" sz="1300" dirty="0">
                <a:solidFill>
                  <a:srgbClr val="8000FF"/>
                </a:solidFill>
                <a:latin typeface="Courier New" panose="02070309020205020404" pitchFamily="49" charset="0"/>
              </a:rPr>
              <a:t>public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300" dirty="0">
                <a:solidFill>
                  <a:srgbClr val="8000FF"/>
                </a:solidFill>
                <a:latin typeface="Courier New" panose="02070309020205020404" pitchFamily="49" charset="0"/>
              </a:rPr>
              <a:t>static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T </a:t>
            </a:r>
            <a:r>
              <a:rPr lang="sr-Latn-RS" sz="1300" b="1" dirty="0">
                <a:solidFill>
                  <a:srgbClr val="0000FF"/>
                </a:solidFill>
                <a:latin typeface="Courier New" panose="02070309020205020404" pitchFamily="49" charset="0"/>
              </a:rPr>
              <a:t>extends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Comparable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T max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Collection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T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c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){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buNone/>
            </a:pPr>
            <a:r>
              <a:rPr lang="sr-Latn-RS" sz="1300" b="1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300" b="1" dirty="0">
                <a:solidFill>
                  <a:srgbClr val="0000FF"/>
                </a:solidFill>
                <a:latin typeface="Courier New" panose="02070309020205020404" pitchFamily="49" charset="0"/>
              </a:rPr>
              <a:t>if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c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isEmpty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())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300" b="1" dirty="0">
                <a:solidFill>
                  <a:srgbClr val="0000FF"/>
                </a:solidFill>
                <a:latin typeface="Courier New" panose="02070309020205020404" pitchFamily="49" charset="0"/>
              </a:rPr>
              <a:t>throw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300" b="1" dirty="0">
                <a:solidFill>
                  <a:srgbClr val="0000FF"/>
                </a:solidFill>
                <a:latin typeface="Courier New" panose="02070309020205020404" pitchFamily="49" charset="0"/>
              </a:rPr>
              <a:t>new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NoSuchElementException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				Iterator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T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iter 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c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iterator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buNone/>
            </a:pP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		T largest 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iter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next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buNone/>
            </a:pPr>
            <a:r>
              <a:rPr lang="sr-Latn-RS" sz="1300" b="1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300" b="1" dirty="0">
                <a:solidFill>
                  <a:srgbClr val="0000FF"/>
                </a:solidFill>
                <a:latin typeface="Courier New" panose="02070309020205020404" pitchFamily="49" charset="0"/>
              </a:rPr>
              <a:t>while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iter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hasNext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())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{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buNone/>
            </a:pP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			T next 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iter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next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();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buNone/>
            </a:pPr>
            <a:r>
              <a:rPr lang="sr-Latn-RS" sz="1300" b="1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sr-Latn-RS" sz="1300" b="1" dirty="0">
                <a:solidFill>
                  <a:srgbClr val="0000FF"/>
                </a:solidFill>
                <a:latin typeface="Courier New" panose="02070309020205020404" pitchFamily="49" charset="0"/>
              </a:rPr>
              <a:t>if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largest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compareTo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next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300" dirty="0">
                <a:solidFill>
                  <a:srgbClr val="FF8000"/>
                </a:solidFill>
                <a:latin typeface="Courier New" panose="02070309020205020404" pitchFamily="49" charset="0"/>
              </a:rPr>
              <a:t>0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buNone/>
            </a:pP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				largest 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next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;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buNone/>
            </a:pPr>
            <a:r>
              <a:rPr lang="sr-Latn-RS" sz="1300" b="1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buNone/>
            </a:pPr>
            <a:r>
              <a:rPr lang="sr-Latn-RS" sz="1300" b="1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300" b="1" dirty="0">
                <a:solidFill>
                  <a:srgbClr val="0000FF"/>
                </a:solidFill>
                <a:latin typeface="Courier New" panose="02070309020205020404" pitchFamily="49" charset="0"/>
              </a:rPr>
              <a:t>return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largest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;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buNone/>
            </a:pPr>
            <a:r>
              <a:rPr lang="sr-Latn-RS" sz="13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300" b="1" dirty="0">
                <a:solidFill>
                  <a:srgbClr val="000080"/>
                </a:solidFill>
                <a:latin typeface="Courier New" panose="02070309020205020404" pitchFamily="49" charset="0"/>
              </a:rPr>
              <a:t>}</a:t>
            </a:r>
            <a:r>
              <a:rPr lang="sr-Latn-RS" sz="13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 dirty="0">
              <a:ea typeface="MS PGothic" panose="020B0600070205080204" pitchFamily="34" charset="-128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1371600" y="549275"/>
            <a:ext cx="7772400" cy="86836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sr-Cyrl-RS" kern="0" dirty="0">
                <a:solidFill>
                  <a:srgbClr val="0070C0"/>
                </a:solidFill>
              </a:rPr>
              <a:t>К</a:t>
            </a:r>
            <a:r>
              <a:rPr lang="sr-Cyrl-CS" kern="0" dirty="0">
                <a:solidFill>
                  <a:srgbClr val="0070C0"/>
                </a:solidFill>
              </a:rPr>
              <a:t>олекције и генерици (</a:t>
            </a:r>
            <a:r>
              <a:rPr lang="en-US" kern="0" dirty="0">
                <a:solidFill>
                  <a:srgbClr val="0070C0"/>
                </a:solidFill>
              </a:rPr>
              <a:t>3</a:t>
            </a:r>
            <a:r>
              <a:rPr lang="sr-Cyrl-CS" kern="0" dirty="0">
                <a:solidFill>
                  <a:srgbClr val="0070C0"/>
                </a:solidFill>
              </a:rPr>
              <a:t>)</a:t>
            </a:r>
            <a:endParaRPr lang="en-US" kern="0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71600" y="4221088"/>
            <a:ext cx="6368752" cy="26369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5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5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107504" y="1325563"/>
            <a:ext cx="8928546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buClrTx/>
            </a:pPr>
            <a:r>
              <a:rPr lang="sr-Cyrl-RS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Генерици су моћан концепт, који се користи у сортирању, бинарној претрази и још неким корисним алгоритмима.</a:t>
            </a:r>
          </a:p>
          <a:p>
            <a:pPr marL="342900" indent="-342900" eaLnBrk="1" hangingPunct="1">
              <a:spcBef>
                <a:spcPct val="0"/>
              </a:spcBef>
              <a:buClrTx/>
            </a:pP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Како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метод </a:t>
            </a:r>
            <a:r>
              <a:rPr lang="ru-RU" altLang="en-US" sz="2000" dirty="0" err="1">
                <a:ea typeface="MS PGothic" panose="020B0600070205080204" pitchFamily="34" charset="-128"/>
              </a:rPr>
              <a:t>sort</a:t>
            </a:r>
            <a:r>
              <a:rPr lang="ru-RU" altLang="en-US" sz="20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сортира листу? </a:t>
            </a:r>
            <a:b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</a:b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Алгоритми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за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сортирање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у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књигама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су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презентовани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за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низове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и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користе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директан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приступ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елементима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. </a:t>
            </a:r>
            <a:endParaRPr lang="sr-Latn-RS" altLang="en-US" sz="2400" dirty="0">
              <a:latin typeface="Garamond" panose="02020404030301010803" pitchFamily="18" charset="0"/>
              <a:ea typeface="MS PGothic" panose="020B0600070205080204" pitchFamily="34" charset="-128"/>
            </a:endParaRPr>
          </a:p>
          <a:p>
            <a:pPr marL="342900" indent="-342900" eaLnBrk="1" hangingPunct="1">
              <a:spcBef>
                <a:spcPct val="0"/>
              </a:spcBef>
              <a:buClrTx/>
            </a:pP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Међутим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, листа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колекција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и нема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случајан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приступ</a:t>
            </a:r>
            <a:r>
              <a:rPr lang="en-US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?</a:t>
            </a:r>
          </a:p>
          <a:p>
            <a:pPr marL="342900" indent="-342900" eaLnBrk="1" hangingPunct="1">
              <a:spcBef>
                <a:spcPct val="0"/>
              </a:spcBef>
              <a:buClrTx/>
            </a:pP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Имплементација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у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Јави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просто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прекопира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све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елементе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у низ, сортира га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користећи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варијанту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merge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sort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алгоритма, 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затим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копира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сортирану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секвенцу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натраг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у листу.</a:t>
            </a:r>
          </a:p>
          <a:p>
            <a:pPr marL="342900" indent="-342900" eaLnBrk="1" hangingPunct="1">
              <a:spcBef>
                <a:spcPct val="0"/>
              </a:spcBef>
              <a:buClrTx/>
            </a:pP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Merge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sort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алгоритам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коришћен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у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библиотеци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за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нијансу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спорији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од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quick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sort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-а, али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има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једну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предност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: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стабилан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,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тј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. не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врши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размену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једнаких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елемената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. </a:t>
            </a:r>
          </a:p>
          <a:p>
            <a:pPr marL="342900" indent="-342900" eaLnBrk="1" hangingPunct="1">
              <a:spcBef>
                <a:spcPct val="0"/>
              </a:spcBef>
              <a:buClrTx/>
            </a:pP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Зашто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нам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битан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поредак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једнаких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елемената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? </a:t>
            </a:r>
            <a:endParaRPr lang="en-US" altLang="en-US" sz="2400" dirty="0">
              <a:latin typeface="Garamond" panose="02020404030301010803" pitchFamily="18" charset="0"/>
              <a:ea typeface="MS PGothic" panose="020B0600070205080204" pitchFamily="34" charset="-128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1371600" y="549275"/>
            <a:ext cx="7772400" cy="86836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sr-Cyrl-RS" kern="0" dirty="0">
                <a:solidFill>
                  <a:srgbClr val="0070C0"/>
                </a:solidFill>
              </a:rPr>
              <a:t>ЈДК к</a:t>
            </a:r>
            <a:r>
              <a:rPr lang="sr-Cyrl-CS" kern="0" dirty="0">
                <a:solidFill>
                  <a:srgbClr val="0070C0"/>
                </a:solidFill>
              </a:rPr>
              <a:t>олекције и генерици</a:t>
            </a:r>
            <a:endParaRPr lang="en-US" kern="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533400" y="1325563"/>
            <a:ext cx="850265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buClrTx/>
            </a:pPr>
            <a:r>
              <a:rPr lang="ru-RU" altLang="en-US" sz="2400" b="1" dirty="0">
                <a:latin typeface="Garamond" panose="02020404030301010803" pitchFamily="18" charset="0"/>
                <a:ea typeface="MS PGothic" panose="020B0600070205080204" pitchFamily="34" charset="-128"/>
              </a:rPr>
              <a:t>Пример. 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Следи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уобичајени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сценарио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.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Претпоставимо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да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имамо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листу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запослених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која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већ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сортирана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по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имену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. </a:t>
            </a:r>
            <a:endParaRPr lang="en-US" altLang="en-US" sz="2400" dirty="0">
              <a:latin typeface="Garamond" panose="02020404030301010803" pitchFamily="18" charset="0"/>
              <a:ea typeface="MS PGothic" panose="020B0600070205080204" pitchFamily="34" charset="-128"/>
            </a:endParaRPr>
          </a:p>
          <a:p>
            <a:pPr marL="342900" indent="-342900" eaLnBrk="1" hangingPunct="1">
              <a:spcBef>
                <a:spcPct val="0"/>
              </a:spcBef>
              <a:buClrTx/>
            </a:pP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Сада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сортирамо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по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заради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.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Шта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се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дешава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запосленима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који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имају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исту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зараду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? </a:t>
            </a:r>
            <a:endParaRPr lang="en-US" altLang="en-US" sz="2400" dirty="0">
              <a:latin typeface="Garamond" panose="02020404030301010803" pitchFamily="18" charset="0"/>
              <a:ea typeface="MS PGothic" panose="020B0600070205080204" pitchFamily="34" charset="-128"/>
            </a:endParaRPr>
          </a:p>
          <a:p>
            <a:pPr marL="342900" indent="-342900" eaLnBrk="1" hangingPunct="1">
              <a:spcBef>
                <a:spcPct val="0"/>
              </a:spcBef>
              <a:buClrTx/>
            </a:pP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Када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сортирање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стабилно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, 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алгоритам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сортирања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merge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sort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,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поредак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по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имену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бива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очуван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. Другим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речима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,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излаз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листа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сортирана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најпре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по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заради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, а потом по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имену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.</a:t>
            </a:r>
          </a:p>
          <a:p>
            <a:pPr marL="342900" indent="-342900" eaLnBrk="1" hangingPunct="1">
              <a:spcBef>
                <a:spcPct val="0"/>
              </a:spcBef>
              <a:buClrTx/>
            </a:pPr>
            <a:r>
              <a:rPr lang="sr-Cyrl-RS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Класа </a:t>
            </a:r>
            <a:r>
              <a:rPr lang="en-US" altLang="en-US" sz="2000" dirty="0">
                <a:ea typeface="MS PGothic" panose="020B0600070205080204" pitchFamily="34" charset="-128"/>
              </a:rPr>
              <a:t>Collections</a:t>
            </a:r>
            <a:r>
              <a:rPr lang="en-US" altLang="en-US" sz="20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поседује метод </a:t>
            </a:r>
            <a:r>
              <a:rPr lang="en-US" altLang="en-US" sz="2000" dirty="0">
                <a:ea typeface="MS PGothic" panose="020B0600070205080204" pitchFamily="34" charset="-128"/>
              </a:rPr>
              <a:t>shuffle</a:t>
            </a:r>
            <a:r>
              <a:rPr lang="en-US" altLang="en-US" sz="20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који случајно пермутује редослед елемената у листи.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sr-Cyrl-RS" altLang="en-US" sz="2400" b="1" dirty="0">
                <a:latin typeface="Garamond" panose="02020404030301010803" pitchFamily="18" charset="0"/>
                <a:ea typeface="MS PGothic" panose="020B0600070205080204" pitchFamily="34" charset="-128"/>
              </a:rPr>
              <a:t>Пример.</a:t>
            </a:r>
            <a:r>
              <a:rPr lang="sr-Cyrl-RS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Мешање карата</a:t>
            </a:r>
          </a:p>
          <a:p>
            <a:pPr>
              <a:buNone/>
            </a:pP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ArrayList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Karta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karte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…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en-U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buNone/>
            </a:pP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Collections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shuffle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karte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 dirty="0">
              <a:ea typeface="MS PGothic" panose="020B0600070205080204" pitchFamily="34" charset="-128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1371600" y="549275"/>
            <a:ext cx="7772400" cy="86836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sr-Cyrl-RS" kern="0" dirty="0">
                <a:solidFill>
                  <a:srgbClr val="0070C0"/>
                </a:solidFill>
              </a:rPr>
              <a:t>ЈДК к</a:t>
            </a:r>
            <a:r>
              <a:rPr lang="sr-Cyrl-CS" kern="0" dirty="0">
                <a:solidFill>
                  <a:srgbClr val="0070C0"/>
                </a:solidFill>
              </a:rPr>
              <a:t>олекције и генерици (2)</a:t>
            </a:r>
            <a:endParaRPr lang="en-US" kern="0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75656" y="5013176"/>
            <a:ext cx="324036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533400" y="1446213"/>
            <a:ext cx="8502650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ts val="600"/>
              </a:spcBef>
              <a:buClrTx/>
            </a:pP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Метод </a:t>
            </a:r>
            <a:r>
              <a:rPr lang="en-US" altLang="en-US" sz="2000" dirty="0" err="1">
                <a:ea typeface="MS PGothic" panose="020B0600070205080204" pitchFamily="34" charset="-128"/>
              </a:rPr>
              <a:t>binarySearch</a:t>
            </a:r>
            <a:r>
              <a:rPr lang="en-US" altLang="en-US" sz="20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класе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en-US" altLang="en-US" sz="2000" dirty="0">
                <a:ea typeface="MS PGothic" panose="020B0600070205080204" pitchFamily="34" charset="-128"/>
              </a:rPr>
              <a:t>Collections</a:t>
            </a:r>
            <a:r>
              <a:rPr lang="en-US" altLang="en-US" sz="20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имплементира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бинарну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претрагу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. </a:t>
            </a:r>
            <a:endParaRPr lang="en-US" altLang="en-US" sz="2400" dirty="0">
              <a:latin typeface="Garamond" panose="02020404030301010803" pitchFamily="18" charset="0"/>
              <a:ea typeface="MS PGothic" panose="020B0600070205080204" pitchFamily="34" charset="-128"/>
            </a:endParaRPr>
          </a:p>
          <a:p>
            <a:pPr marL="342900" indent="-342900" eaLnBrk="1" hangingPunct="1">
              <a:spcBef>
                <a:spcPts val="600"/>
              </a:spcBef>
              <a:buClrTx/>
            </a:pP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Наравно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,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колекција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мора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претходно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бити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сортирана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или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ће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алгоритам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вратити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погрешан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резултат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. </a:t>
            </a:r>
            <a:endParaRPr lang="en-US" altLang="en-US" sz="2400" dirty="0">
              <a:latin typeface="Garamond" panose="02020404030301010803" pitchFamily="18" charset="0"/>
              <a:ea typeface="MS PGothic" panose="020B0600070205080204" pitchFamily="34" charset="-128"/>
            </a:endParaRPr>
          </a:p>
          <a:p>
            <a:pPr eaLnBrk="1" hangingPunct="1">
              <a:spcBef>
                <a:spcPts val="600"/>
              </a:spcBef>
              <a:buClrTx/>
              <a:buNone/>
            </a:pPr>
            <a:endParaRPr lang="en-US" altLang="en-US" sz="2400" dirty="0">
              <a:latin typeface="Garamond" panose="02020404030301010803" pitchFamily="18" charset="0"/>
              <a:ea typeface="MS PGothic" panose="020B0600070205080204" pitchFamily="34" charset="-128"/>
            </a:endParaRPr>
          </a:p>
          <a:p>
            <a:pPr>
              <a:buNone/>
            </a:pP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Collections</a:t>
            </a:r>
            <a:r>
              <a:rPr lang="en-US" sz="1500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binarySearch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c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,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element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buNone/>
            </a:pP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Collections</a:t>
            </a:r>
            <a:r>
              <a:rPr lang="en-US" sz="1500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binarySearch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c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,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element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,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comparator</a:t>
            </a:r>
            <a:r>
              <a:rPr lang="en-U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);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 eaLnBrk="1" hangingPunct="1">
              <a:spcBef>
                <a:spcPts val="600"/>
              </a:spcBef>
              <a:buClrTx/>
              <a:buNone/>
            </a:pPr>
            <a:endParaRPr lang="en-US" altLang="en-US" sz="2400" dirty="0">
              <a:latin typeface="Garamond" panose="02020404030301010803" pitchFamily="18" charset="0"/>
              <a:ea typeface="MS PGothic" panose="020B0600070205080204" pitchFamily="34" charset="-128"/>
            </a:endParaRPr>
          </a:p>
          <a:p>
            <a:pPr marL="342900" indent="-342900" eaLnBrk="1" hangingPunct="1">
              <a:spcBef>
                <a:spcPts val="600"/>
              </a:spcBef>
              <a:buClrTx/>
            </a:pP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Повратна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вредност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≥0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означава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индекс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пронађеног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елемента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у складу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коришћеним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поређењем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.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Ако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повратна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вредност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негативна, не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постоји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тражени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елемент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у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колекцији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.</a:t>
            </a:r>
            <a:endParaRPr lang="en-US" altLang="en-US" sz="2400" dirty="0">
              <a:latin typeface="Garamond" panose="02020404030301010803" pitchFamily="18" charset="0"/>
              <a:ea typeface="MS PGothic" panose="020B0600070205080204" pitchFamily="34" charset="-128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1371600" y="549275"/>
            <a:ext cx="7772400" cy="86836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sr-Cyrl-RS" kern="0" dirty="0">
                <a:solidFill>
                  <a:srgbClr val="0070C0"/>
                </a:solidFill>
              </a:rPr>
              <a:t>ЈДК к</a:t>
            </a:r>
            <a:r>
              <a:rPr lang="sr-Cyrl-CS" kern="0" dirty="0">
                <a:solidFill>
                  <a:srgbClr val="0070C0"/>
                </a:solidFill>
              </a:rPr>
              <a:t>олекције и генерици (3)</a:t>
            </a:r>
            <a:endParaRPr lang="en-US" kern="0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71600" y="3429000"/>
            <a:ext cx="6296744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107504" y="1446213"/>
            <a:ext cx="8928546" cy="509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ts val="600"/>
              </a:spcBef>
              <a:buClrTx/>
            </a:pP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Међутим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,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повратна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вредност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се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може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користити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за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израчунавање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позиције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на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коју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треба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уметнути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000" dirty="0" err="1">
                <a:ea typeface="MS PGothic" panose="020B0600070205080204" pitchFamily="34" charset="-128"/>
              </a:rPr>
              <a:t>element</a:t>
            </a:r>
            <a:r>
              <a:rPr lang="ru-RU" altLang="en-US" sz="20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у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колекцију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како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би она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остала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сортирана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. </a:t>
            </a:r>
            <a:endParaRPr lang="en-US" altLang="en-US" sz="2400" dirty="0">
              <a:latin typeface="Garamond" panose="02020404030301010803" pitchFamily="18" charset="0"/>
              <a:ea typeface="MS PGothic" panose="020B0600070205080204" pitchFamily="34" charset="-128"/>
            </a:endParaRPr>
          </a:p>
          <a:p>
            <a:pPr marL="342900" indent="-342900" eaLnBrk="1" hangingPunct="1">
              <a:spcBef>
                <a:spcPts val="600"/>
              </a:spcBef>
              <a:buClrTx/>
            </a:pP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Та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позиција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:</a:t>
            </a:r>
            <a:r>
              <a:rPr lang="en-US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1800" dirty="0" err="1">
                <a:ea typeface="MS PGothic" panose="020B0600070205080204" pitchFamily="34" charset="-128"/>
              </a:rPr>
              <a:t>insertionPoint</a:t>
            </a:r>
            <a:r>
              <a:rPr lang="ru-RU" altLang="en-US" sz="1800" dirty="0">
                <a:ea typeface="MS PGothic" panose="020B0600070205080204" pitchFamily="34" charset="-128"/>
              </a:rPr>
              <a:t> = -i - 1;</a:t>
            </a:r>
            <a:endParaRPr lang="en-US" altLang="en-US" sz="1800" dirty="0">
              <a:ea typeface="MS PGothic" panose="020B0600070205080204" pitchFamily="34" charset="-128"/>
            </a:endParaRPr>
          </a:p>
          <a:p>
            <a:pPr marL="342900" indent="-342900" eaLnBrk="1" hangingPunct="1">
              <a:spcBef>
                <a:spcPts val="600"/>
              </a:spcBef>
              <a:buClrTx/>
            </a:pP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Није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просто -i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јер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онда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би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вредност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0 била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двосмислена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. Другим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речима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,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операција</a:t>
            </a:r>
            <a:r>
              <a:rPr lang="en-US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:</a:t>
            </a:r>
          </a:p>
          <a:p>
            <a:pPr>
              <a:buNone/>
            </a:pPr>
            <a:r>
              <a:rPr lang="en-U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if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i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>
                <a:solidFill>
                  <a:srgbClr val="FF8000"/>
                </a:solidFill>
                <a:latin typeface="Courier New" panose="02070309020205020404" pitchFamily="49" charset="0"/>
              </a:rPr>
              <a:t>0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en-US" sz="15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buNone/>
            </a:pP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c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add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(-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i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-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>
                <a:solidFill>
                  <a:srgbClr val="FF8000"/>
                </a:solidFill>
                <a:latin typeface="Courier New" panose="02070309020205020404" pitchFamily="49" charset="0"/>
              </a:rPr>
              <a:t>1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,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element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 eaLnBrk="1" hangingPunct="1">
              <a:spcBef>
                <a:spcPts val="600"/>
              </a:spcBef>
              <a:buClrTx/>
              <a:buFontTx/>
              <a:buNone/>
            </a:pPr>
            <a:r>
              <a:rPr lang="en-US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   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додаје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елемент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на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исправну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позицију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.</a:t>
            </a:r>
          </a:p>
          <a:p>
            <a:pPr marL="342900" indent="-342900" eaLnBrk="1" hangingPunct="1">
              <a:spcBef>
                <a:spcPts val="600"/>
              </a:spcBef>
              <a:buClrTx/>
            </a:pP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Како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би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имала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смисла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,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бинарна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претрага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захтева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случајан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приступ</a:t>
            </a:r>
            <a:r>
              <a:rPr lang="en-US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тако да м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етод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000" dirty="0" err="1">
                <a:ea typeface="MS PGothic" panose="020B0600070205080204" pitchFamily="34" charset="-128"/>
              </a:rPr>
              <a:t>binarySearch</a:t>
            </a:r>
            <a:r>
              <a:rPr lang="ru-RU" altLang="en-US" sz="20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проверава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да ли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задата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листа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имплементира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интерфејс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000" dirty="0" err="1">
                <a:ea typeface="MS PGothic" panose="020B0600070205080204" pitchFamily="34" charset="-128"/>
              </a:rPr>
              <a:t>RandomAccess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!</a:t>
            </a:r>
          </a:p>
          <a:p>
            <a:pPr marL="342900" indent="-342900" eaLnBrk="1" hangingPunct="1">
              <a:spcBef>
                <a:spcPts val="600"/>
              </a:spcBef>
              <a:buClrTx/>
            </a:pP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Ако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да,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онда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ради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бинарну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, а иначе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линеарну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24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претрагу</a:t>
            </a:r>
            <a:r>
              <a:rPr lang="ru-RU" altLang="en-US" sz="2400" dirty="0">
                <a:latin typeface="Garamond" panose="02020404030301010803" pitchFamily="18" charset="0"/>
                <a:ea typeface="MS PGothic" panose="020B0600070205080204" pitchFamily="34" charset="-128"/>
              </a:rPr>
              <a:t>. </a:t>
            </a:r>
            <a:endParaRPr lang="en-US" altLang="en-US" sz="2400" dirty="0">
              <a:latin typeface="Garamond" panose="02020404030301010803" pitchFamily="18" charset="0"/>
              <a:ea typeface="MS PGothic" panose="020B0600070205080204" pitchFamily="34" charset="-128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1371600" y="549275"/>
            <a:ext cx="7772400" cy="86836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sr-Cyrl-RS" kern="0" dirty="0">
                <a:solidFill>
                  <a:srgbClr val="0070C0"/>
                </a:solidFill>
              </a:rPr>
              <a:t>ЈДК к</a:t>
            </a:r>
            <a:r>
              <a:rPr lang="sr-Cyrl-CS" kern="0" dirty="0">
                <a:solidFill>
                  <a:srgbClr val="0070C0"/>
                </a:solidFill>
              </a:rPr>
              <a:t>олекције и генерици (4)</a:t>
            </a:r>
            <a:endParaRPr lang="en-US" kern="0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43608" y="3861048"/>
            <a:ext cx="3672408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569325" cy="4479925"/>
          </a:xfrm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Када програм користи колекцију, он не мора знати која је имплементација колекције стварно коришћена</a:t>
            </a:r>
            <a:r>
              <a:rPr lang="en-US" altLang="en-US" sz="2400" dirty="0">
                <a:latin typeface="Garamond" panose="02020404030301010803" pitchFamily="18" charset="0"/>
              </a:rPr>
              <a:t>. </a:t>
            </a:r>
            <a:endParaRPr lang="sr-Cyrl-R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Стога, има смисла да се конкретна класа користи само при креирању објекта, а да се за чување референце на објекат користи тип интерфејса</a:t>
            </a:r>
            <a:r>
              <a:rPr lang="en-US" altLang="en-US" sz="2400" dirty="0">
                <a:latin typeface="Garamond" panose="02020404030301010803" pitchFamily="18" charset="0"/>
              </a:rPr>
              <a:t>.</a:t>
            </a:r>
          </a:p>
          <a:p>
            <a:pPr marL="0" indent="0">
              <a:buNone/>
            </a:pP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Queue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Customer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expressLane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new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CircularArrayQueue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Customer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&gt;(</a:t>
            </a:r>
            <a:r>
              <a:rPr lang="sr-Latn-RS" sz="1500" dirty="0">
                <a:solidFill>
                  <a:srgbClr val="FF8000"/>
                </a:solidFill>
                <a:latin typeface="Courier New" panose="02070309020205020404" pitchFamily="49" charset="0"/>
              </a:rPr>
              <a:t>100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   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expressLane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add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new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Customer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808080"/>
                </a:solidFill>
                <a:latin typeface="Courier New" panose="02070309020205020404" pitchFamily="49" charset="0"/>
              </a:rPr>
              <a:t>"Harry"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На овај начин се, чак иако дође до предомишљања, лако може користити и другачија имплементација</a:t>
            </a:r>
            <a:r>
              <a:rPr lang="en-US" altLang="en-US" sz="2400" dirty="0">
                <a:latin typeface="Garamond" panose="02020404030301010803" pitchFamily="18" charset="0"/>
              </a:rPr>
              <a:t>. </a:t>
            </a:r>
            <a:endParaRPr lang="sr-Cyrl-R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На пример, ако се донесе одлука да је</a:t>
            </a:r>
            <a:r>
              <a:rPr lang="en-US" altLang="en-US" sz="2400" dirty="0">
                <a:latin typeface="Garamond" panose="02020404030301010803" pitchFamily="18" charset="0"/>
              </a:rPr>
              <a:t> </a:t>
            </a:r>
            <a:r>
              <a:rPr lang="en-US" altLang="en-US" sz="1800" dirty="0" err="1"/>
              <a:t>LinkedListQueue</a:t>
            </a:r>
            <a:r>
              <a:rPr lang="en-US" altLang="en-US" sz="20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>
                <a:latin typeface="Garamond" panose="02020404030301010803" pitchFamily="18" charset="0"/>
              </a:rPr>
              <a:t>ипак бољи избор, тада код постаје:</a:t>
            </a:r>
          </a:p>
          <a:p>
            <a:pPr marL="0" indent="0"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Queue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Customer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expressLane 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new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LinkedListQueue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&lt;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Customer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&gt;();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expressLane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.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add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b="1" dirty="0">
                <a:solidFill>
                  <a:srgbClr val="0000FF"/>
                </a:solidFill>
                <a:latin typeface="Courier New" panose="02070309020205020404" pitchFamily="49" charset="0"/>
              </a:rPr>
              <a:t>new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Customer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808080"/>
                </a:solidFill>
                <a:latin typeface="Courier New" panose="02070309020205020404" pitchFamily="49" charset="0"/>
              </a:rPr>
              <a:t>"Harry"</a:t>
            </a:r>
            <a:r>
              <a:rPr lang="sr-Latn-RS" sz="1500" b="1" dirty="0">
                <a:solidFill>
                  <a:srgbClr val="000080"/>
                </a:solidFill>
                <a:latin typeface="Courier New" panose="02070309020205020404" pitchFamily="49" charset="0"/>
              </a:rPr>
              <a:t>));</a:t>
            </a:r>
            <a:endParaRPr lang="sr-Latn-RS" sz="1500" dirty="0"/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altLang="en-US" sz="2400" dirty="0">
              <a:latin typeface="Garamond" panose="02020404030301010803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476375" y="404813"/>
            <a:ext cx="75596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Интерфејс и имплементација (5)</a:t>
            </a:r>
            <a:endParaRPr lang="sr-Latn-CS" kern="0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533400" y="1446213"/>
            <a:ext cx="8502650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java.util.Collections</a:t>
            </a:r>
            <a:endParaRPr lang="en-US" altLang="en-US" sz="1800" b="1" dirty="0">
              <a:latin typeface="Garamond" panose="02020404030301010803" pitchFamily="18" charset="0"/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static &lt;T extends Comparable&lt;? super T&gt;&gt; void sort(List&lt;T&gt; elements)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static &lt;T&gt; void sort(List&lt;T&gt; elements, Comparator&lt;? super T&gt; c)</a:t>
            </a:r>
            <a:br>
              <a:rPr lang="sr-Cyrl-R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</a:b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сортира </a:t>
            </a:r>
            <a:r>
              <a:rPr lang="ru-RU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елементе</a:t>
            </a: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листе </a:t>
            </a:r>
            <a:r>
              <a:rPr lang="ru-RU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користећи</a:t>
            </a: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стабилни</a:t>
            </a: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алгоритам</a:t>
            </a: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. </a:t>
            </a:r>
            <a:r>
              <a:rPr lang="ru-RU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Временска</a:t>
            </a: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сложеност</a:t>
            </a: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алгоритма </a:t>
            </a:r>
            <a:r>
              <a:rPr lang="ru-RU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</a:t>
            </a: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O(n log n), </a:t>
            </a: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где </a:t>
            </a:r>
            <a:r>
              <a:rPr lang="ru-RU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</a:t>
            </a: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n </a:t>
            </a:r>
            <a:r>
              <a:rPr lang="ru-RU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дужина</a:t>
            </a: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листе.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static void shuffle(List&lt;?&gt; elements)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static void shuffle(List&lt;?&gt; elements, Random r)</a:t>
            </a:r>
            <a:br>
              <a:rPr lang="sr-Cyrl-R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</a:br>
            <a:r>
              <a:rPr lang="ru-RU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случајно</a:t>
            </a: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меша </a:t>
            </a:r>
            <a:r>
              <a:rPr lang="ru-RU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елементе</a:t>
            </a: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листе. </a:t>
            </a:r>
            <a:r>
              <a:rPr lang="ru-RU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Временска</a:t>
            </a: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сложеност</a:t>
            </a: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алгоритма </a:t>
            </a:r>
            <a:r>
              <a:rPr lang="ru-RU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</a:t>
            </a: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b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</a:b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O(n a(n)), </a:t>
            </a: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где </a:t>
            </a:r>
            <a:r>
              <a:rPr lang="ru-RU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</a:t>
            </a: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n </a:t>
            </a:r>
            <a:r>
              <a:rPr lang="ru-RU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дужина</a:t>
            </a: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листе, док </a:t>
            </a:r>
            <a:r>
              <a:rPr lang="ru-RU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је</a:t>
            </a: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a(n) </a:t>
            </a:r>
            <a:r>
              <a:rPr lang="ru-RU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просечно</a:t>
            </a: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ru-RU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време</a:t>
            </a: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приступа </a:t>
            </a:r>
            <a:r>
              <a:rPr lang="ru-RU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елементу</a:t>
            </a:r>
            <a:r>
              <a:rPr lang="ru-RU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static &lt;T&gt; Comparator&lt;T&gt; 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reverseOrder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()</a:t>
            </a:r>
            <a:br>
              <a:rPr lang="sr-Cyrl-R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</a:b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враћа компаратор који сортира елементе у обрнутом поретку од поретка одређеног методом </a:t>
            </a:r>
            <a:r>
              <a:rPr lang="en-US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compareTo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() </a:t>
            </a: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интерфејса 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Comparable.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static &lt;T&gt; 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Compator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&lt;T&gt; 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reverseOrder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(Comparator&lt;T&gt; comp)</a:t>
            </a:r>
            <a:br>
              <a:rPr lang="sr-Cyrl-R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</a:b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враћа компаратор који сортира елементе у обрнутом поретку од поретка одређеног компаратором 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comp.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1371600" y="549275"/>
            <a:ext cx="7772400" cy="86836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sr-Cyrl-RS" kern="0" dirty="0">
                <a:solidFill>
                  <a:srgbClr val="0070C0"/>
                </a:solidFill>
              </a:rPr>
              <a:t>ЈДК к</a:t>
            </a:r>
            <a:r>
              <a:rPr lang="sr-Cyrl-CS" kern="0" dirty="0">
                <a:solidFill>
                  <a:srgbClr val="0070C0"/>
                </a:solidFill>
              </a:rPr>
              <a:t>олекције и генерици (5)</a:t>
            </a:r>
            <a:endParaRPr lang="en-US" kern="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533400" y="1446213"/>
            <a:ext cx="850265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java.util.Collections</a:t>
            </a:r>
            <a:endParaRPr lang="en-US" altLang="en-US" sz="1800" b="1" dirty="0">
              <a:latin typeface="Garamond" panose="02020404030301010803" pitchFamily="18" charset="0"/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static &lt;T extends 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Comprable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&lt;? super T&gt;&gt; </a:t>
            </a:r>
            <a:br>
              <a:rPr lang="sr-Latn-R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</a:br>
            <a:r>
              <a:rPr lang="sr-Latn-R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				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int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binarySearch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(List&lt;T&gt; elements, T key)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static &lt;T&gt; 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int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binarySearch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(List&lt;T&gt; elements, T key, Comparator&lt;? super T&gt; c)</a:t>
            </a:r>
            <a:br>
              <a:rPr lang="sr-Cyrl-R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</a:b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тражи кључ у сортираној листи, користећи линеарну претрагу ако 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elements </a:t>
            </a: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не имплементира </a:t>
            </a:r>
            <a:r>
              <a:rPr lang="en-US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RandomAccess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интерфејс, а бинарну у супротном. </a:t>
            </a:r>
            <a:br>
              <a:rPr lang="sr-Latn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</a:b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Временска сложеност алгоритма је 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O(a(n) log</a:t>
            </a: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n), </a:t>
            </a: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где је 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n </a:t>
            </a: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дужина листе, док је 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a(n) </a:t>
            </a: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просечно време приступа елементу. </a:t>
            </a:r>
            <a:br>
              <a:rPr lang="sr-Latn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</a:b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static &lt;T extends Comparable&lt;? super T&gt;&gt; T min(Collection&lt;T&gt; elements)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static &lt;T extends Comparable&lt;? super T&gt;&gt; T max(Collection&lt;T&gt; elements)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static &lt;T&gt; min(Collection&lt;T&gt; elements, Comparator&lt;? super T&gt; c)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static &lt;T&gt; max(Collection&lt;T&gt; elements, Comparator&lt;? super T&gt; c)</a:t>
            </a:r>
            <a:br>
              <a:rPr lang="sr-Cyrl-R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</a:b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враћа најмањи или највећи елемент у колекцији (ограничења за типске параметре су упрошћена због једноставности).</a:t>
            </a:r>
            <a:endParaRPr lang="en-US" altLang="en-US" sz="1800" dirty="0">
              <a:latin typeface="Garamond" panose="02020404030301010803" pitchFamily="18" charset="0"/>
              <a:ea typeface="MS PGothic" panose="020B0600070205080204" pitchFamily="34" charset="-128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1371600" y="549275"/>
            <a:ext cx="7772400" cy="86836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sr-Cyrl-RS" kern="0" dirty="0">
                <a:solidFill>
                  <a:srgbClr val="0070C0"/>
                </a:solidFill>
              </a:rPr>
              <a:t>ЈДК к</a:t>
            </a:r>
            <a:r>
              <a:rPr lang="sr-Cyrl-CS" kern="0" dirty="0">
                <a:solidFill>
                  <a:srgbClr val="0070C0"/>
                </a:solidFill>
              </a:rPr>
              <a:t>олекције и генерици (6)</a:t>
            </a:r>
            <a:endParaRPr lang="en-US" kern="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533400" y="1446213"/>
            <a:ext cx="850265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java.util.Collections</a:t>
            </a:r>
            <a:endParaRPr lang="en-US" altLang="en-US" sz="1800" b="1" dirty="0">
              <a:latin typeface="Garamond" panose="02020404030301010803" pitchFamily="18" charset="0"/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static &lt;T&gt; void copy(List&lt;? super T&gt; to, List&lt;T&gt; from)</a:t>
            </a:r>
            <a:br>
              <a:rPr lang="sr-Cyrl-R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</a:b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копира све елементе из изворне листе на исте позиције у одредишној листи. Одредишна листа мора бити дуга бар колико изворишна.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static &lt;T&gt; void fill(List&lt;? super T&gt; l, T value)</a:t>
            </a:r>
            <a:b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</a:b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попуњава све позиције у листи истом вредношћу.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static &lt;T&gt; 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boolean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addAll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(Collection&lt;? super T&gt; c, T… values)</a:t>
            </a:r>
            <a:br>
              <a:rPr lang="sr-Cyrl-R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</a:b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додаје све вредности у дату колекцију и враћа 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true </a:t>
            </a: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ако је тиме колекција промењена.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static &lt;T&gt; 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boolean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replaceAll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(List&lt;T&gt; l, T 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oldValue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, T 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newValue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)</a:t>
            </a:r>
            <a:br>
              <a:rPr lang="sr-Cyrl-R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</a:b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замењује све елементе једнаке старој вредности новом вредношћу.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static 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int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indexOfSubList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(List&lt;?&gt; l, List&lt;?&gt; s)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static 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int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lastIndexOfSubList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(List&lt;?&gt; l, List&lt;?&gt; s)</a:t>
            </a:r>
            <a:br>
              <a:rPr lang="sr-Cyrl-R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</a:b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враћа индекс прве или последње подлисте од 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l </a:t>
            </a: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једнаке са 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s </a:t>
            </a: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или -1 ако нема такве подлисте у 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l.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static void swap(List&lt;?&gt; l, 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int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i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, 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int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 j)</a:t>
            </a:r>
            <a:br>
              <a:rPr lang="sr-Cyrl-R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</a:b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размењује елементе на датим позицијама.</a:t>
            </a:r>
            <a:endParaRPr lang="en-US" altLang="en-US" sz="1800" dirty="0">
              <a:latin typeface="Garamond" panose="02020404030301010803" pitchFamily="18" charset="0"/>
              <a:ea typeface="MS PGothic" panose="020B0600070205080204" pitchFamily="34" charset="-128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1371600" y="549275"/>
            <a:ext cx="7772400" cy="86836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sr-Cyrl-RS" kern="0" dirty="0">
                <a:solidFill>
                  <a:srgbClr val="0070C0"/>
                </a:solidFill>
              </a:rPr>
              <a:t>ЈДК к</a:t>
            </a:r>
            <a:r>
              <a:rPr lang="sr-Cyrl-CS" kern="0" dirty="0">
                <a:solidFill>
                  <a:srgbClr val="0070C0"/>
                </a:solidFill>
              </a:rPr>
              <a:t>олекције и генерици (7)</a:t>
            </a:r>
            <a:endParaRPr lang="en-US" kern="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533400" y="1446213"/>
            <a:ext cx="8502650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java.util.Collections</a:t>
            </a:r>
            <a:endParaRPr lang="en-US" altLang="en-US" sz="1800" b="1" dirty="0">
              <a:latin typeface="Garamond" panose="02020404030301010803" pitchFamily="18" charset="0"/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static void reverse(List&lt;?&gt; l)</a:t>
            </a:r>
            <a:br>
              <a:rPr lang="sr-Cyrl-R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</a:b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обрће редослед елемената у листи. Временска сложеност алгоритма је 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O(n), </a:t>
            </a: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где је 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n </a:t>
            </a: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дужина листе.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static void rotate(List&lt;?&gt; l, 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int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 d)</a:t>
            </a:r>
            <a:br>
              <a:rPr lang="sr-Cyrl-R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</a:b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ротира елементе листе, померајући елемент са индексом </a:t>
            </a:r>
            <a:r>
              <a:rPr lang="en-US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i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</a:t>
            </a: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на позицију </a:t>
            </a:r>
            <a:b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</a:b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(</a:t>
            </a:r>
            <a:r>
              <a:rPr lang="en-US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i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+ d) % </a:t>
            </a:r>
            <a:r>
              <a:rPr lang="en-US" altLang="en-US" sz="1800" dirty="0" err="1">
                <a:latin typeface="Garamond" panose="02020404030301010803" pitchFamily="18" charset="0"/>
                <a:ea typeface="MS PGothic" panose="020B0600070205080204" pitchFamily="34" charset="-128"/>
              </a:rPr>
              <a:t>l.size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().</a:t>
            </a: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 Временска сложеност алгоритма је 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O(n), </a:t>
            </a: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где је 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n </a:t>
            </a: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дужина листе.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static </a:t>
            </a: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int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 frequency(Collection&lt;?&gt; c, Object o)</a:t>
            </a:r>
            <a:br>
              <a:rPr lang="sr-Cyrl-R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</a:b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враћа број елемената листе једнаких датом објекту.</a:t>
            </a: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 err="1">
                <a:latin typeface="Garamond" panose="02020404030301010803" pitchFamily="18" charset="0"/>
                <a:ea typeface="MS PGothic" panose="020B0600070205080204" pitchFamily="34" charset="-128"/>
              </a:rPr>
              <a:t>boolean</a:t>
            </a:r>
            <a:r>
              <a:rPr lang="en-U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  <a:t> disjoint(Collection&lt;?&gt; c1, Collection&lt;?&gt; c2)</a:t>
            </a:r>
            <a:br>
              <a:rPr lang="sr-Cyrl-RS" altLang="en-US" sz="1800" b="1" dirty="0">
                <a:latin typeface="Garamond" panose="02020404030301010803" pitchFamily="18" charset="0"/>
                <a:ea typeface="MS PGothic" panose="020B0600070205080204" pitchFamily="34" charset="-128"/>
              </a:rPr>
            </a:b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враћа </a:t>
            </a:r>
            <a:r>
              <a:rPr lang="en-U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true </a:t>
            </a:r>
            <a:r>
              <a:rPr lang="sr-Cyrl-RS" altLang="en-US" sz="1800" dirty="0">
                <a:latin typeface="Garamond" panose="02020404030301010803" pitchFamily="18" charset="0"/>
                <a:ea typeface="MS PGothic" panose="020B0600070205080204" pitchFamily="34" charset="-128"/>
              </a:rPr>
              <a:t>ако колекције немају заједничких елемената.</a:t>
            </a:r>
            <a:endParaRPr lang="en-US" altLang="en-US" sz="1800" dirty="0">
              <a:latin typeface="Garamond" panose="02020404030301010803" pitchFamily="18" charset="0"/>
              <a:ea typeface="MS PGothic" panose="020B0600070205080204" pitchFamily="34" charset="-128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1371600" y="549275"/>
            <a:ext cx="7772400" cy="86836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sr-Cyrl-RS" kern="0" dirty="0">
                <a:solidFill>
                  <a:srgbClr val="0070C0"/>
                </a:solidFill>
              </a:rPr>
              <a:t>ЈДК к</a:t>
            </a:r>
            <a:r>
              <a:rPr lang="sr-Cyrl-CS" kern="0" dirty="0">
                <a:solidFill>
                  <a:srgbClr val="0070C0"/>
                </a:solidFill>
              </a:rPr>
              <a:t>олекције и генерици (8)</a:t>
            </a:r>
            <a:endParaRPr lang="en-US" kern="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311525" y="427038"/>
            <a:ext cx="5832475" cy="914400"/>
          </a:xfrm>
        </p:spPr>
        <p:txBody>
          <a:bodyPr/>
          <a:lstStyle/>
          <a:p>
            <a:pPr eaLnBrk="1" hangingPunct="1"/>
            <a:r>
              <a:rPr lang="sr-Cyrl-RS" altLang="en-US">
                <a:solidFill>
                  <a:srgbClr val="3366FF"/>
                </a:solidFill>
              </a:rPr>
              <a:t>Захвалница</a:t>
            </a:r>
            <a:endParaRPr lang="sr-Latn-CS" altLang="en-US">
              <a:solidFill>
                <a:srgbClr val="3366FF"/>
              </a:solidFill>
            </a:endParaRPr>
          </a:p>
        </p:txBody>
      </p:sp>
      <p:sp>
        <p:nvSpPr>
          <p:cNvPr id="8197" name="Text Box 3"/>
          <p:cNvSpPr txBox="1">
            <a:spLocks noChangeArrowheads="1"/>
          </p:cNvSpPr>
          <p:nvPr/>
        </p:nvSpPr>
        <p:spPr bwMode="auto">
          <a:xfrm>
            <a:off x="304800" y="1628775"/>
            <a:ext cx="8610600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sr-Cyrl-RS" altLang="en-US" sz="2600">
                <a:solidFill>
                  <a:srgbClr val="000073"/>
                </a:solidFill>
                <a:latin typeface="Garamond" panose="02020404030301010803" pitchFamily="18" charset="0"/>
              </a:rPr>
              <a:t>Велики део материјала који је укључен у ову презентацију је преузет из презентације коју је раније (у време када је он држао курс Објектно орјентисано програмирање) направио проф. др Душан Тошић.</a:t>
            </a:r>
          </a:p>
          <a:p>
            <a:pPr eaLnBrk="1" hangingPunct="1">
              <a:buClrTx/>
              <a:buFontTx/>
              <a:buNone/>
            </a:pPr>
            <a:r>
              <a:rPr lang="sr-Cyrl-RS" altLang="en-US" sz="2600">
                <a:solidFill>
                  <a:srgbClr val="000073"/>
                </a:solidFill>
                <a:latin typeface="Garamond" panose="02020404030301010803" pitchFamily="18" charset="0"/>
              </a:rPr>
              <a:t>Хвала проф. Тошићу што се сагласио са укључивањем тог материјала у садашњу презентацији, као и на помоћи коју ми је пружио током конципцирања и реализације курса. </a:t>
            </a:r>
          </a:p>
          <a:p>
            <a:pPr eaLnBrk="1" hangingPunct="1">
              <a:buClrTx/>
              <a:buFontTx/>
              <a:buNone/>
            </a:pPr>
            <a:r>
              <a:rPr lang="sr-Cyrl-RS" altLang="en-US" sz="2600">
                <a:solidFill>
                  <a:srgbClr val="000073"/>
                </a:solidFill>
                <a:latin typeface="Garamond" panose="02020404030301010803" pitchFamily="18" charset="0"/>
              </a:rPr>
              <a:t>Надаље, један део материјала је преузет од колегинице Марије Милановић. </a:t>
            </a:r>
          </a:p>
          <a:p>
            <a:pPr eaLnBrk="1" hangingPunct="1">
              <a:buClrTx/>
              <a:buFontTx/>
              <a:buNone/>
            </a:pPr>
            <a:r>
              <a:rPr lang="sr-Cyrl-RS" altLang="en-US" sz="2600">
                <a:solidFill>
                  <a:srgbClr val="000073"/>
                </a:solidFill>
                <a:latin typeface="Garamond" panose="02020404030301010803" pitchFamily="18" charset="0"/>
              </a:rPr>
              <a:t>Хвала Марији Милановић на помоћи у реализацији ове презентације.</a:t>
            </a:r>
            <a:endParaRPr lang="sr-Latn-CS" altLang="en-US" sz="2600">
              <a:solidFill>
                <a:srgbClr val="000073"/>
              </a:solidFill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569325" cy="4479925"/>
          </a:xfrm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Зашто би се давала предност једној имплементацији у односу на другу?</a:t>
            </a:r>
            <a:r>
              <a:rPr lang="en-US" altLang="en-US" sz="2400" dirty="0">
                <a:latin typeface="Garamond" panose="02020404030301010803" pitchFamily="18" charset="0"/>
              </a:rPr>
              <a:t> </a:t>
            </a:r>
            <a:endParaRPr lang="sr-Cyrl-R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Интерфејс ништа не казује о ефикасности имплементације.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Кружни низ је нешто ефикаснији од повезане листе. Међутим, како је то уобичајено, за његово коришћење треба платити додатну цену</a:t>
            </a:r>
            <a:r>
              <a:rPr lang="en-US" altLang="en-US" sz="2400" dirty="0">
                <a:latin typeface="Garamond" panose="02020404030301010803" pitchFamily="18" charset="0"/>
              </a:rPr>
              <a:t>.</a:t>
            </a:r>
            <a:endParaRPr lang="sr-Cyrl-RS" altLang="en-US" sz="2400" dirty="0">
              <a:latin typeface="Garamond" panose="02020404030301010803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Кружни низ је ограничена колекција и она има коначан капацитет.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sr-Cyrl-RS" altLang="en-US" sz="2400" dirty="0">
                <a:latin typeface="Garamond" panose="02020404030301010803" pitchFamily="18" charset="0"/>
              </a:rPr>
              <a:t>Ако није унапред позната горња граница броја објеката који ће бити у колекцији, тада је боље користити мање ефикасну имплементацију која је заснована на повезаној листи</a:t>
            </a:r>
            <a:r>
              <a:rPr lang="en-US" altLang="en-US" sz="2400" dirty="0">
                <a:latin typeface="Garamond" panose="02020404030301010803" pitchFamily="18" charset="0"/>
              </a:rPr>
              <a:t>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476375" y="404813"/>
            <a:ext cx="75596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r-Cyrl-RS" kern="0" dirty="0">
                <a:solidFill>
                  <a:srgbClr val="3366FF"/>
                </a:solidFill>
              </a:rPr>
              <a:t>Интерфејс и имплементација (6)</a:t>
            </a:r>
            <a:endParaRPr lang="sr-Latn-CS" kern="0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</p:bldLst>
  </p:timing>
</p:sld>
</file>

<file path=ppt/theme/theme1.xml><?xml version="1.0" encoding="utf-8"?>
<a:theme xmlns:a="http://schemas.openxmlformats.org/drawingml/2006/main" name="4_Watermark">
  <a:themeElements>
    <a:clrScheme name="2_Watermar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2_Waterm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5480</TotalTime>
  <Words>4778</Words>
  <Application>Microsoft Office PowerPoint</Application>
  <PresentationFormat>On-screen Show (4:3)</PresentationFormat>
  <Paragraphs>716</Paragraphs>
  <Slides>84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93" baseType="lpstr">
      <vt:lpstr>MS PGothic</vt:lpstr>
      <vt:lpstr>Arial</vt:lpstr>
      <vt:lpstr>Calibri</vt:lpstr>
      <vt:lpstr>Courier New</vt:lpstr>
      <vt:lpstr>Garamond</vt:lpstr>
      <vt:lpstr>Times</vt:lpstr>
      <vt:lpstr>Times New Roman</vt:lpstr>
      <vt:lpstr>Wingdings</vt:lpstr>
      <vt:lpstr>4_Watermark</vt:lpstr>
      <vt:lpstr>Објектно орјентисано програмирање</vt:lpstr>
      <vt:lpstr>Колекције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Захвалница</vt:lpstr>
    </vt:vector>
  </TitlesOfParts>
  <Company>Matf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OOP</dc:subject>
  <dc:creator>Vladimir Filipovic;Dusan Tosic</dc:creator>
  <cp:lastModifiedBy>aleksandar.kartelj aleksandar.kartelj</cp:lastModifiedBy>
  <cp:revision>264</cp:revision>
  <dcterms:created xsi:type="dcterms:W3CDTF">2003-12-23T00:19:00Z</dcterms:created>
  <dcterms:modified xsi:type="dcterms:W3CDTF">2018-05-16T13:26:36Z</dcterms:modified>
</cp:coreProperties>
</file>