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4" r:id="rId1"/>
  </p:sldMasterIdLst>
  <p:sldIdLst>
    <p:sldId id="256" r:id="rId2"/>
    <p:sldId id="264" r:id="rId3"/>
    <p:sldId id="259" r:id="rId4"/>
    <p:sldId id="257" r:id="rId5"/>
    <p:sldId id="258" r:id="rId6"/>
    <p:sldId id="266" r:id="rId7"/>
    <p:sldId id="260" r:id="rId8"/>
    <p:sldId id="265" r:id="rId9"/>
    <p:sldId id="263" r:id="rId10"/>
    <p:sldId id="268" r:id="rId11"/>
    <p:sldId id="262" r:id="rId12"/>
    <p:sldId id="267" r:id="rId13"/>
  </p:sldIdLst>
  <p:sldSz cx="9144000" cy="6858000" type="screen4x3"/>
  <p:notesSz cx="6858000" cy="9144000"/>
  <p:embeddedFontLst>
    <p:embeddedFont>
      <p:font typeface="YUTms" panose="020B0604020202020204"/>
      <p:regular r:id="rId14"/>
    </p:embeddedFont>
    <p:embeddedFont>
      <p:font typeface="Times YU" panose="02027200000000000000"/>
      <p:regular r:id="rId15"/>
    </p:embeddedFont>
    <p:embeddedFont>
      <p:font typeface="Garamond" panose="02020404030301010803" pitchFamily="18" charset="0"/>
      <p:regular r:id="rId16"/>
      <p:bold r:id="rId17"/>
      <p:italic r:id="rId1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FF0066"/>
    <a:srgbClr val="FF5050"/>
    <a:srgbClr val="003399"/>
    <a:srgbClr val="9900CC"/>
    <a:srgbClr val="CC0000"/>
    <a:srgbClr val="99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 autoAdjust="0"/>
    <p:restoredTop sz="94610" autoAdjust="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latin typeface="Arial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defRPr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fld id="{850F1D05-176D-4BE8-99E9-C67CF43541A3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273807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66589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566642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425049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83996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3059113" y="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>
              <a:buClr>
                <a:srgbClr val="000000"/>
              </a:buClr>
              <a:buSzPct val="100000"/>
              <a:buFont typeface="Times New Roman" pitchFamily="16" charset="0"/>
              <a:buNone/>
              <a:defRPr sz="1000">
                <a:solidFill>
                  <a:srgbClr val="6767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sr-Cyrl-RS"/>
              <a:t>Објектно орјентисано програмирање</a:t>
            </a:r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07775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text styles</a:t>
            </a:r>
          </a:p>
          <a:p>
            <a:pPr lvl="1"/>
            <a:r>
              <a:rPr lang="sr-Latn-CS" altLang="en-US" smtClean="0"/>
              <a:t>Second level</a:t>
            </a:r>
          </a:p>
          <a:p>
            <a:pPr lvl="2"/>
            <a:r>
              <a:rPr lang="sr-Latn-CS" altLang="en-US" smtClean="0"/>
              <a:t>Third level</a:t>
            </a:r>
          </a:p>
          <a:p>
            <a:pPr lvl="3"/>
            <a:r>
              <a:rPr lang="sr-Latn-CS" altLang="en-US" smtClean="0"/>
              <a:t>Fourth level</a:t>
            </a:r>
          </a:p>
          <a:p>
            <a:pPr lvl="4"/>
            <a:r>
              <a:rPr lang="sr-Latn-CS" altLang="en-US" smtClean="0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93125" y="274638"/>
            <a:ext cx="4603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fld id="{9EFADBC4-DC84-4824-91BE-7FA38520105C}" type="slidenum">
              <a:rPr lang="en-U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sr-Cyrl-R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sr-Latn-RS" altLang="sr-Latn-RS" sz="800">
                <a:solidFill>
                  <a:srgbClr val="6767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n-US" altLang="sr-Latn-RS" sz="800">
              <a:solidFill>
                <a:srgbClr val="6767FF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 smtClean="0">
                <a:solidFill>
                  <a:srgbClr val="FFFFFF"/>
                </a:solidFill>
                <a:cs typeface="Arial" pitchFamily="34" charset="0"/>
              </a:rPr>
              <a:t>vladaf@matf.bg.ac.</a:t>
            </a:r>
            <a:r>
              <a:rPr lang="en-US" altLang="en-US" sz="800" smtClean="0">
                <a:solidFill>
                  <a:srgbClr val="FFFFFF"/>
                </a:solidFill>
                <a:cs typeface="Arial" pitchFamily="34" charset="0"/>
              </a:rPr>
              <a:t>rs</a:t>
            </a:r>
            <a:endParaRPr lang="sr-Latn-CS" altLang="en-US" sz="800" smtClean="0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altLang="en-US" sz="800" dirty="0" smtClean="0">
                <a:solidFill>
                  <a:srgbClr val="000000"/>
                </a:solidFill>
                <a:cs typeface="Arial" pitchFamily="34" charset="0"/>
              </a:rPr>
              <a:t>{</a:t>
            </a:r>
            <a:r>
              <a:rPr lang="sr-Latn-CS" altLang="en-US" sz="800" dirty="0" smtClean="0">
                <a:solidFill>
                  <a:srgbClr val="000000"/>
                </a:solidFill>
                <a:cs typeface="Arial" pitchFamily="34" charset="0"/>
              </a:rPr>
              <a:t>vladaf</a:t>
            </a:r>
            <a:r>
              <a:rPr lang="en-US" altLang="en-US" sz="800" dirty="0" smtClean="0">
                <a:solidFill>
                  <a:srgbClr val="000000"/>
                </a:solidFill>
                <a:cs typeface="Arial" pitchFamily="34" charset="0"/>
              </a:rPr>
              <a:t>,</a:t>
            </a:r>
            <a:r>
              <a:rPr lang="en-US" altLang="en-US" sz="800" dirty="0" err="1" smtClean="0">
                <a:solidFill>
                  <a:srgbClr val="000000"/>
                </a:solidFill>
                <a:cs typeface="Arial" pitchFamily="34" charset="0"/>
              </a:rPr>
              <a:t>kartelj</a:t>
            </a:r>
            <a:r>
              <a:rPr lang="en-US" altLang="en-US" sz="800" smtClean="0">
                <a:solidFill>
                  <a:srgbClr val="000000"/>
                </a:solidFill>
                <a:cs typeface="Arial" pitchFamily="34" charset="0"/>
              </a:rPr>
              <a:t>}</a:t>
            </a:r>
            <a:r>
              <a:rPr lang="sr-Latn-CS" altLang="en-US" sz="800" smtClean="0">
                <a:solidFill>
                  <a:srgbClr val="000000"/>
                </a:solidFill>
                <a:cs typeface="Arial" pitchFamily="34" charset="0"/>
              </a:rPr>
              <a:t>@matf.bg.ac.</a:t>
            </a:r>
            <a:r>
              <a:rPr lang="en-US" altLang="en-US" sz="800" dirty="0" err="1" smtClean="0">
                <a:solidFill>
                  <a:srgbClr val="000000"/>
                </a:solidFill>
                <a:cs typeface="Arial" pitchFamily="34" charset="0"/>
              </a:rPr>
              <a:t>rs</a:t>
            </a:r>
            <a:endParaRPr lang="sr-Latn-CS" altLang="en-US" sz="800" dirty="0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 smtClean="0"/>
              <a:t>Математички факултет</a:t>
            </a:r>
            <a:endParaRPr lang="en-US" sz="800" smtClean="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r-Cyrl-RS" smtClean="0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as.org/javacourse/" TargetMode="External"/><Relationship Id="rId2" Type="http://schemas.openxmlformats.org/officeDocument/2006/relationships/hyperlink" Target="http://www.bruceeckel.com/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computer-books.us/java.php" TargetMode="External"/><Relationship Id="rId4" Type="http://schemas.openxmlformats.org/officeDocument/2006/relationships/hyperlink" Target="http://math.hws.edu/javanote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racle.com/javase/tutorial/java/index.html" TargetMode="External"/><Relationship Id="rId3" Type="http://schemas.openxmlformats.org/officeDocument/2006/relationships/hyperlink" Target="http://docs.oracle.com/javase/tutorial/index.html" TargetMode="External"/><Relationship Id="rId7" Type="http://schemas.openxmlformats.org/officeDocument/2006/relationships/hyperlink" Target="http://docs.oracle.com/javase/tutorial/" TargetMode="External"/><Relationship Id="rId2" Type="http://schemas.openxmlformats.org/officeDocument/2006/relationships/hyperlink" Target="http://sr.wikipedia.org/sr/&#1032;&#1072;&#1074;&#1072;_(&#1087;&#1088;&#1086;&#1075;&#1088;&#1072;&#1084;&#1089;&#1082;&#1080;_&#1112;&#1077;&#1079;&#1080;&#1082;)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java.com/en/java_in_action/" TargetMode="External"/><Relationship Id="rId11" Type="http://schemas.openxmlformats.org/officeDocument/2006/relationships/hyperlink" Target="http://www.javaworld.com/" TargetMode="External"/><Relationship Id="rId5" Type="http://schemas.openxmlformats.org/officeDocument/2006/relationships/hyperlink" Target="http://en.wikipedia.org/wiki/Java_(programming_language)" TargetMode="External"/><Relationship Id="rId10" Type="http://schemas.openxmlformats.org/officeDocument/2006/relationships/hyperlink" Target="http://www.javabeginner.com/" TargetMode="External"/><Relationship Id="rId4" Type="http://schemas.openxmlformats.org/officeDocument/2006/relationships/hyperlink" Target="http://javasvet.rs/doc/40/uskocite-u-javu.html" TargetMode="External"/><Relationship Id="rId9" Type="http://schemas.openxmlformats.org/officeDocument/2006/relationships/hyperlink" Target="http://www.oracle.com/technetwork/java/index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Cyrl-RS" altLang="en-US" sz="5400" smtClean="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 smtClean="0">
              <a:solidFill>
                <a:srgbClr val="3366FF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sr-Cyrl-RS" altLang="en-US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sz="2400" dirty="0" smtClean="0">
                <a:hlinkClick r:id="rId2"/>
              </a:rPr>
              <a:t>vladaf@matf.bg.ac.</a:t>
            </a:r>
            <a:r>
              <a:rPr lang="en-US" altLang="en-US" sz="2400" dirty="0" err="1" smtClean="0">
                <a:hlinkClick r:id="rId2"/>
              </a:rPr>
              <a:t>rs</a:t>
            </a:r>
            <a:endParaRPr lang="sr-Latn-RS" altLang="en-US" sz="2400" dirty="0" smtClean="0"/>
          </a:p>
          <a:p>
            <a:pPr eaLnBrk="1" hangingPunct="1"/>
            <a:r>
              <a:rPr lang="sr-Cyrl-RS" altLang="en-US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dirty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2400" dirty="0">
                <a:hlinkClick r:id="rId3"/>
              </a:rPr>
              <a:t>k</a:t>
            </a:r>
            <a:r>
              <a:rPr lang="sr-Latn-RS" altLang="en-US" sz="2400" dirty="0" smtClean="0">
                <a:hlinkClick r:id="rId3"/>
              </a:rPr>
              <a:t>artelj</a:t>
            </a:r>
            <a:r>
              <a:rPr lang="en-US" altLang="en-US" sz="2400" smtClean="0">
                <a:hlinkClick r:id="rId3"/>
              </a:rPr>
              <a:t>@matf.bg.ac.rs</a:t>
            </a:r>
            <a:endParaRPr lang="en-US" altLang="en-US" sz="2400" smtClean="0"/>
          </a:p>
          <a:p>
            <a:pPr eaLnBrk="1" hangingPunct="1"/>
            <a:endParaRPr lang="sr-Latn-RS" altLang="en-US" sz="2400" dirty="0"/>
          </a:p>
          <a:p>
            <a:pPr eaLnBrk="1" hangingPunct="1"/>
            <a:endParaRPr lang="sr-Latn-C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1.</a:t>
            </a:r>
            <a:r>
              <a:rPr lang="sr-Latn-C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Концепција курса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Cyrl-RS" altLang="en-US" smtClean="0">
                <a:latin typeface="Garamond" panose="02020404030301010803" pitchFamily="18" charset="0"/>
              </a:rPr>
              <a:t>Предавања</a:t>
            </a:r>
            <a:endParaRPr lang="sr-Latn-CS" altLang="en-US" smtClean="0">
              <a:latin typeface="Garamond" panose="02020404030301010803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8313" y="2205038"/>
            <a:ext cx="83010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/>
            </a:pPr>
            <a:r>
              <a:rPr lang="sr-Cyrl-RS" sz="3200" kern="0" dirty="0">
                <a:latin typeface="Garamond" pitchFamily="18" charset="0"/>
              </a:rPr>
              <a:t>Вежбе</a:t>
            </a:r>
            <a:endParaRPr lang="sr-Latn-CS" sz="3200" kern="0" dirty="0">
              <a:latin typeface="Garamond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8313" y="2781300"/>
            <a:ext cx="83724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Cyrl-RS" altLang="en-US">
                <a:latin typeface="Garamond" panose="02020404030301010803" pitchFamily="18" charset="0"/>
              </a:rPr>
              <a:t>Практични рад</a:t>
            </a:r>
            <a:endParaRPr lang="sr-Latn-CS" altLang="en-US">
              <a:latin typeface="Garamond" panose="02020404030301010803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8313" y="3429000"/>
            <a:ext cx="8372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/>
            </a:pPr>
            <a:r>
              <a:rPr lang="sr-Cyrl-RS" sz="3200" kern="0" dirty="0">
                <a:latin typeface="Garamond" pitchFamily="18" charset="0"/>
              </a:rPr>
              <a:t>Домаћи задаци, консултације и завршни испит</a:t>
            </a:r>
            <a:endParaRPr lang="sr-Latn-CS" sz="32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2.</a:t>
            </a:r>
            <a:r>
              <a:rPr lang="sr-Latn-C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Бодовање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r-Latn-CS" altLang="en-US" dirty="0" smtClean="0">
                <a:latin typeface="Garamond" panose="02020404030301010803" pitchFamily="18" charset="0"/>
              </a:rPr>
              <a:t>2</a:t>
            </a:r>
            <a:r>
              <a:rPr lang="en-US" altLang="en-US" dirty="0" smtClean="0">
                <a:latin typeface="Garamond" panose="02020404030301010803" pitchFamily="18" charset="0"/>
              </a:rPr>
              <a:t>5</a:t>
            </a:r>
            <a:r>
              <a:rPr lang="sr-Latn-CS" altLang="en-US" dirty="0" smtClean="0">
                <a:latin typeface="Garamond" panose="02020404030301010803" pitchFamily="18" charset="0"/>
              </a:rPr>
              <a:t> </a:t>
            </a:r>
            <a:r>
              <a:rPr lang="sr-Cyrl-RS" altLang="en-US" dirty="0" smtClean="0">
                <a:latin typeface="Garamond" panose="02020404030301010803" pitchFamily="18" charset="0"/>
              </a:rPr>
              <a:t>поена носи колоквијум</a:t>
            </a:r>
            <a:endParaRPr lang="sr-Latn-CS" altLang="en-US" dirty="0" smtClean="0">
              <a:latin typeface="Garamond" panose="02020404030301010803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68313" y="2132856"/>
            <a:ext cx="8229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sr-Cyrl-RS" altLang="en-US" dirty="0">
                <a:latin typeface="Garamond" panose="02020404030301010803" pitchFamily="18" charset="0"/>
              </a:rPr>
              <a:t> </a:t>
            </a:r>
            <a:r>
              <a:rPr lang="sr-Cyrl-RS" altLang="en-US" dirty="0" smtClean="0">
                <a:latin typeface="Garamond" panose="02020404030301010803" pitchFamily="18" charset="0"/>
              </a:rPr>
              <a:t>Минималан број поена за </a:t>
            </a:r>
            <a:r>
              <a:rPr lang="sr-Cyrl-RS" altLang="en-US" dirty="0">
                <a:latin typeface="Garamond" panose="02020404030301010803" pitchFamily="18" charset="0"/>
              </a:rPr>
              <a:t>излазак на писмени је </a:t>
            </a:r>
            <a:r>
              <a:rPr lang="en-US" altLang="en-US" dirty="0" smtClean="0">
                <a:latin typeface="Garamond" panose="02020404030301010803" pitchFamily="18" charset="0"/>
              </a:rPr>
              <a:t>5</a:t>
            </a:r>
            <a:r>
              <a:rPr lang="sr-Cyrl-RS" altLang="en-US" dirty="0" smtClean="0">
                <a:latin typeface="Garamond" panose="02020404030301010803" pitchFamily="18" charset="0"/>
              </a:rPr>
              <a:t> </a:t>
            </a:r>
            <a:r>
              <a:rPr lang="sr-Cyrl-RS" altLang="en-US" dirty="0">
                <a:latin typeface="Garamond" panose="02020404030301010803" pitchFamily="18" charset="0"/>
              </a:rPr>
              <a:t>поена </a:t>
            </a:r>
            <a:r>
              <a:rPr lang="sr-Cyrl-RS" altLang="en-US" dirty="0" smtClean="0">
                <a:latin typeface="Garamond" panose="02020404030301010803" pitchFamily="18" charset="0"/>
              </a:rPr>
              <a:t>на</a:t>
            </a:r>
            <a:r>
              <a:rPr lang="en-US" altLang="en-US" dirty="0" smtClean="0">
                <a:latin typeface="Garamond" panose="02020404030301010803" pitchFamily="18" charset="0"/>
              </a:rPr>
              <a:t> </a:t>
            </a:r>
            <a:r>
              <a:rPr lang="sr-Cyrl-RS" altLang="en-US" dirty="0" smtClean="0">
                <a:latin typeface="Garamond" panose="02020404030301010803" pitchFamily="18" charset="0"/>
              </a:rPr>
              <a:t>колоквијуму.</a:t>
            </a:r>
            <a:endParaRPr lang="sr-Latn-CS" altLang="en-US" sz="3200" dirty="0">
              <a:latin typeface="Garamond" panose="02020404030301010803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8313" y="3123284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/>
            </a:pPr>
            <a:r>
              <a:rPr lang="sr-Latn-CS" sz="3200" kern="0" dirty="0">
                <a:latin typeface="Garamond" pitchFamily="18" charset="0"/>
              </a:rPr>
              <a:t>40 </a:t>
            </a:r>
            <a:r>
              <a:rPr lang="sr-Cyrl-RS" sz="3200" kern="0" dirty="0">
                <a:latin typeface="Garamond" pitchFamily="18" charset="0"/>
              </a:rPr>
              <a:t>поена носи писмени</a:t>
            </a:r>
            <a:endParaRPr lang="sr-Latn-CS" sz="3200" kern="0" dirty="0">
              <a:latin typeface="Garamond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8312" y="3717851"/>
            <a:ext cx="84241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sr-Cyrl-RS" altLang="en-US" dirty="0">
                <a:latin typeface="Garamond" panose="02020404030301010803" pitchFamily="18" charset="0"/>
              </a:rPr>
              <a:t> </a:t>
            </a:r>
            <a:r>
              <a:rPr lang="sr-Cyrl-RS" altLang="en-US" dirty="0" smtClean="0">
                <a:latin typeface="Garamond" panose="02020404030301010803" pitchFamily="18" charset="0"/>
              </a:rPr>
              <a:t>Минималан број поена за </a:t>
            </a:r>
            <a:r>
              <a:rPr lang="sr-Cyrl-RS" altLang="en-US" dirty="0">
                <a:latin typeface="Garamond" panose="02020404030301010803" pitchFamily="18" charset="0"/>
              </a:rPr>
              <a:t>излазак на усмени је</a:t>
            </a:r>
            <a:r>
              <a:rPr lang="sr-Latn-CS" altLang="en-US" dirty="0">
                <a:latin typeface="Garamond" panose="02020404030301010803" pitchFamily="18" charset="0"/>
              </a:rPr>
              <a:t> </a:t>
            </a:r>
            <a:r>
              <a:rPr lang="sr-Cyrl-RS" altLang="en-US" dirty="0" smtClean="0">
                <a:latin typeface="Garamond" panose="02020404030301010803" pitchFamily="18" charset="0"/>
              </a:rPr>
              <a:t>20</a:t>
            </a:r>
            <a:r>
              <a:rPr lang="sr-Latn-CS" altLang="en-US" dirty="0" smtClean="0">
                <a:latin typeface="Garamond" panose="02020404030301010803" pitchFamily="18" charset="0"/>
              </a:rPr>
              <a:t> </a:t>
            </a:r>
            <a:r>
              <a:rPr lang="sr-Cyrl-RS" altLang="en-US" dirty="0">
                <a:latin typeface="Garamond" panose="02020404030301010803" pitchFamily="18" charset="0"/>
              </a:rPr>
              <a:t>поена на </a:t>
            </a:r>
            <a:r>
              <a:rPr lang="sr-Cyrl-RS" altLang="en-US" dirty="0" smtClean="0">
                <a:latin typeface="Garamond" panose="02020404030301010803" pitchFamily="18" charset="0"/>
              </a:rPr>
              <a:t>писменом.</a:t>
            </a:r>
            <a:endParaRPr lang="sr-Latn-CS" altLang="en-US" dirty="0">
              <a:latin typeface="Garamond" panose="02020404030301010803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68313" y="4365104"/>
            <a:ext cx="82296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/>
            </a:pPr>
            <a:r>
              <a:rPr lang="sr-Latn-CS" sz="3200" kern="0" dirty="0">
                <a:latin typeface="Garamond" pitchFamily="18" charset="0"/>
              </a:rPr>
              <a:t>35 </a:t>
            </a:r>
            <a:r>
              <a:rPr lang="sr-Cyrl-RS" sz="3200" kern="0" dirty="0">
                <a:latin typeface="Garamond" pitchFamily="18" charset="0"/>
              </a:rPr>
              <a:t>поена носи </a:t>
            </a:r>
            <a:r>
              <a:rPr lang="sr-Cyrl-RS" sz="3200" kern="0" dirty="0" smtClean="0">
                <a:latin typeface="Garamond" pitchFamily="18" charset="0"/>
              </a:rPr>
              <a:t>усмени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39552" y="4897258"/>
            <a:ext cx="84241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sr-Cyrl-RS" altLang="en-US" dirty="0" smtClean="0">
                <a:latin typeface="Garamond" panose="02020404030301010803" pitchFamily="18" charset="0"/>
              </a:rPr>
              <a:t>Минималан број поена на усменом је 15, </a:t>
            </a:r>
            <a:br>
              <a:rPr lang="sr-Cyrl-RS" altLang="en-US" dirty="0" smtClean="0">
                <a:latin typeface="Garamond" panose="02020404030301010803" pitchFamily="18" charset="0"/>
              </a:rPr>
            </a:br>
            <a:r>
              <a:rPr lang="sr-Cyrl-RS" altLang="en-US" dirty="0" smtClean="0">
                <a:latin typeface="Garamond" panose="02020404030301010803" pitchFamily="18" charset="0"/>
              </a:rPr>
              <a:t>при чему студент мора имати најмање 5 поена </a:t>
            </a:r>
            <a:br>
              <a:rPr lang="sr-Cyrl-RS" altLang="en-US" dirty="0" smtClean="0">
                <a:latin typeface="Garamond" panose="02020404030301010803" pitchFamily="18" charset="0"/>
              </a:rPr>
            </a:br>
            <a:r>
              <a:rPr lang="sr-Cyrl-RS" altLang="en-US" dirty="0" smtClean="0">
                <a:latin typeface="Garamond" panose="02020404030301010803" pitchFamily="18" charset="0"/>
              </a:rPr>
              <a:t>на сваком од три постављена питања.</a:t>
            </a:r>
            <a:endParaRPr lang="sr-Latn-CS" altLang="en-US" dirty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620713"/>
            <a:ext cx="6769100" cy="7620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3.</a:t>
            </a:r>
            <a:r>
              <a:rPr lang="sr-Latn-C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Садржај курса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441325" y="1184275"/>
            <a:ext cx="930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sr-Latn-CS" altLang="en-US" sz="2400">
              <a:latin typeface="Times New Roman" panose="02020603050405020304" pitchFamily="18" charset="0"/>
            </a:endParaRP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304800" y="1435100"/>
            <a:ext cx="88392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Latn-CS" altLang="en-US" sz="2800" dirty="0">
                <a:latin typeface="YUTms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Програмски језик Јава</a:t>
            </a:r>
            <a:r>
              <a:rPr lang="sr-Latn-CS" altLang="en-US" sz="2800" dirty="0">
                <a:latin typeface="Garamond" panose="02020404030301010803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Latn-CS" altLang="en-US" sz="2800" dirty="0">
                <a:latin typeface="Garamond" panose="02020404030301010803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Увод у објектно-орјентисану парадигму</a:t>
            </a:r>
            <a:r>
              <a:rPr lang="sr-Latn-CS" altLang="en-US" sz="2800" dirty="0">
                <a:latin typeface="Garamond" panose="02020404030301010803" pitchFamily="18" charset="0"/>
              </a:rPr>
              <a:t> </a:t>
            </a:r>
            <a:r>
              <a:rPr lang="sr-Latn-CS" altLang="en-US" sz="2800" dirty="0" smtClean="0">
                <a:latin typeface="Garamond" panose="02020404030301010803" pitchFamily="18" charset="0"/>
              </a:rPr>
              <a:t/>
            </a:r>
            <a:br>
              <a:rPr lang="sr-Latn-CS" altLang="en-US" sz="2800" dirty="0" smtClean="0">
                <a:latin typeface="Garamond" panose="02020404030301010803" pitchFamily="18" charset="0"/>
              </a:rPr>
            </a:br>
            <a:r>
              <a:rPr lang="sr-Latn-CS" altLang="en-US" sz="2800" dirty="0" smtClean="0">
                <a:latin typeface="Garamond" panose="02020404030301010803" pitchFamily="18" charset="0"/>
              </a:rPr>
              <a:t>(</a:t>
            </a:r>
            <a:r>
              <a:rPr lang="sr-Cyrl-RS" altLang="en-US" sz="2800" dirty="0">
                <a:latin typeface="Garamond" panose="02020404030301010803" pitchFamily="18" charset="0"/>
              </a:rPr>
              <a:t>основни појмови</a:t>
            </a:r>
            <a:r>
              <a:rPr lang="sr-Latn-CS" altLang="en-US" sz="2800" dirty="0">
                <a:latin typeface="Garamond" panose="02020404030301010803" pitchFamily="18" charset="0"/>
              </a:rPr>
              <a:t>: </a:t>
            </a:r>
            <a:r>
              <a:rPr lang="sr-Cyrl-RS" altLang="en-US" sz="2800" dirty="0">
                <a:latin typeface="Garamond" panose="02020404030301010803" pitchFamily="18" charset="0"/>
              </a:rPr>
              <a:t>објекат</a:t>
            </a:r>
            <a:r>
              <a:rPr lang="sr-Latn-C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метод,</a:t>
            </a:r>
            <a:r>
              <a:rPr lang="sr-Latn-CS" altLang="en-US" sz="2800" dirty="0" smtClean="0">
                <a:latin typeface="Garamond" panose="02020404030301010803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класа</a:t>
            </a:r>
            <a:r>
              <a:rPr lang="sr-Latn-C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>
                <a:latin typeface="Garamond" panose="02020404030301010803" pitchFamily="18" charset="0"/>
              </a:rPr>
              <a:t>наслеђивање</a:t>
            </a:r>
            <a:r>
              <a:rPr lang="sr-Latn-CS" altLang="en-US" sz="2800" dirty="0">
                <a:latin typeface="Garamond" panose="02020404030301010803" pitchFamily="18" charset="0"/>
              </a:rPr>
              <a:t>).</a:t>
            </a:r>
          </a:p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Latn-CS" altLang="en-US" sz="2800" dirty="0">
                <a:latin typeface="Garamond" panose="02020404030301010803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Прости типови података</a:t>
            </a:r>
            <a:r>
              <a:rPr lang="sr-Latn-C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>
                <a:latin typeface="Garamond" panose="02020404030301010803" pitchFamily="18" charset="0"/>
              </a:rPr>
              <a:t>променљиве</a:t>
            </a:r>
            <a:r>
              <a:rPr lang="sr-Latn-C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>
                <a:latin typeface="Garamond" panose="02020404030301010803" pitchFamily="18" charset="0"/>
              </a:rPr>
              <a:t>изрази</a:t>
            </a:r>
            <a:r>
              <a:rPr lang="sr-Latn-CS" altLang="en-US" sz="2800" dirty="0" smtClean="0">
                <a:latin typeface="Garamond" panose="02020404030301010803" pitchFamily="18" charset="0"/>
              </a:rPr>
              <a:t>,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 додела.</a:t>
            </a:r>
            <a:endParaRPr lang="sr-Latn-C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Контролне </a:t>
            </a:r>
            <a:r>
              <a:rPr lang="sr-Cyrl-RS" altLang="en-US" sz="2800" dirty="0">
                <a:latin typeface="Garamond" panose="02020404030301010803" pitchFamily="18" charset="0"/>
              </a:rPr>
              <a:t>структуре</a:t>
            </a:r>
            <a:r>
              <a:rPr lang="sr-Latn-CS" altLang="en-US" sz="2800" dirty="0">
                <a:latin typeface="Garamond" panose="02020404030301010803" pitchFamily="18" charset="0"/>
              </a:rPr>
              <a:t> (</a:t>
            </a:r>
            <a:r>
              <a:rPr lang="sr-Cyrl-RS" altLang="en-US" sz="2800" dirty="0">
                <a:latin typeface="Garamond" panose="02020404030301010803" pitchFamily="18" charset="0"/>
              </a:rPr>
              <a:t>гранање и итерација</a:t>
            </a:r>
            <a:r>
              <a:rPr lang="sr-Latn-CS" altLang="en-US" sz="2800" dirty="0">
                <a:latin typeface="Garamond" panose="02020404030301010803" pitchFamily="18" charset="0"/>
              </a:rPr>
              <a:t>). </a:t>
            </a: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Рад </a:t>
            </a:r>
            <a:r>
              <a:rPr lang="sr-Cyrl-RS" altLang="en-US" sz="2800" dirty="0">
                <a:latin typeface="Garamond" panose="02020404030301010803" pitchFamily="18" charset="0"/>
              </a:rPr>
              <a:t>са методима</a:t>
            </a:r>
            <a:r>
              <a:rPr lang="sr-Latn-CS" altLang="en-US" sz="2800" dirty="0">
                <a:latin typeface="Garamond" panose="02020404030301010803" pitchFamily="18" charset="0"/>
              </a:rPr>
              <a:t>, </a:t>
            </a:r>
            <a:r>
              <a:rPr lang="sr-Cyrl-RS" altLang="en-US" sz="2800" dirty="0">
                <a:latin typeface="Garamond" panose="02020404030301010803" pitchFamily="18" charset="0"/>
              </a:rPr>
              <a:t>пренос параметара</a:t>
            </a:r>
            <a:r>
              <a:rPr lang="sr-Latn-CS" altLang="en-US" sz="2800" dirty="0">
                <a:latin typeface="Garamond" panose="02020404030301010803" pitchFamily="18" charset="0"/>
              </a:rPr>
              <a:t>.</a:t>
            </a:r>
            <a:endParaRPr lang="sr-Cyrl-R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sr-Cyrl-RS" altLang="en-US" sz="2800" dirty="0">
                <a:latin typeface="Garamond" panose="02020404030301010803" pitchFamily="18" charset="0"/>
              </a:rPr>
              <a:t>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Једноставне </a:t>
            </a:r>
            <a:r>
              <a:rPr lang="sr-Cyrl-RS" altLang="en-US" sz="2800" dirty="0">
                <a:latin typeface="Garamond" panose="02020404030301010803" pitchFamily="18" charset="0"/>
              </a:rPr>
              <a:t>структуре података: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низови </a:t>
            </a:r>
            <a:r>
              <a:rPr lang="sr-Cyrl-RS" altLang="en-US" sz="2800" dirty="0">
                <a:latin typeface="Garamond" panose="02020404030301010803" pitchFamily="18" charset="0"/>
              </a:rPr>
              <a:t>и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ниске</a:t>
            </a:r>
            <a:r>
              <a:rPr lang="sr-Latn-CS" altLang="en-US" sz="2800" dirty="0" smtClean="0">
                <a:latin typeface="Garamond" panose="02020404030301010803" pitchFamily="18" charset="0"/>
              </a:rPr>
              <a:t>.</a:t>
            </a:r>
            <a:endParaRPr lang="sr-Cyrl-RS" altLang="en-US" sz="2800" dirty="0" smtClean="0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549275"/>
            <a:ext cx="6478587" cy="9906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3.</a:t>
            </a:r>
            <a:r>
              <a:rPr lang="en-U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Садржај курса (2)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708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2400">
              <a:latin typeface="Times New Roman" panose="02020603050405020304" pitchFamily="18" charset="0"/>
            </a:endParaRPr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304800" y="1514475"/>
            <a:ext cx="853440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Коришћење </a:t>
            </a:r>
            <a:r>
              <a:rPr lang="sr-Cyrl-RS" altLang="en-US" sz="2800" dirty="0">
                <a:latin typeface="Garamond" panose="02020404030301010803" pitchFamily="18" charset="0"/>
              </a:rPr>
              <a:t>„уграђених“ тј. „готових“ класа.</a:t>
            </a: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Поткласе </a:t>
            </a:r>
            <a:r>
              <a:rPr lang="sr-Cyrl-RS" altLang="en-US" sz="2800" dirty="0">
                <a:latin typeface="Garamond" panose="02020404030301010803" pitchFamily="18" charset="0"/>
              </a:rPr>
              <a:t>и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наслеђивање</a:t>
            </a:r>
            <a:r>
              <a:rPr lang="sr-Cyrl-RS" altLang="en-US" sz="2800" dirty="0">
                <a:latin typeface="Garamond" panose="02020404030301010803" pitchFamily="18" charset="0"/>
              </a:rPr>
              <a:t>.</a:t>
            </a:r>
            <a:endParaRPr lang="en-U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Апстрактне </a:t>
            </a:r>
            <a:r>
              <a:rPr lang="sr-Cyrl-RS" altLang="en-US" sz="2800" dirty="0">
                <a:latin typeface="Garamond" panose="02020404030301010803" pitchFamily="18" charset="0"/>
              </a:rPr>
              <a:t>класе и интерфејси.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Библиотека </a:t>
            </a:r>
            <a:r>
              <a:rPr lang="sr-Cyrl-RS" altLang="en-US" sz="2800" dirty="0">
                <a:latin typeface="Garamond" panose="02020404030301010803" pitchFamily="18" charset="0"/>
              </a:rPr>
              <a:t>класа, пакети и унутрашње класе.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Изузеци</a:t>
            </a:r>
            <a:r>
              <a:rPr lang="sr-Cyrl-RS" altLang="en-US" sz="2800" dirty="0">
                <a:latin typeface="Garamond" panose="02020404030301010803" pitchFamily="18" charset="0"/>
              </a:rPr>
              <a:t>, хватање и обрада изузетака.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Енумерисани </a:t>
            </a:r>
            <a:r>
              <a:rPr lang="sr-Cyrl-RS" altLang="en-US" sz="2800" dirty="0">
                <a:latin typeface="Garamond" panose="02020404030301010803" pitchFamily="18" charset="0"/>
              </a:rPr>
              <a:t>типови.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Генерички </a:t>
            </a:r>
            <a:r>
              <a:rPr lang="sr-Cyrl-RS" altLang="en-US" sz="2800" dirty="0">
                <a:latin typeface="Garamond" panose="02020404030301010803" pitchFamily="18" charset="0"/>
              </a:rPr>
              <a:t>типови. </a:t>
            </a:r>
            <a:endParaRPr lang="sr-Latn-CS" altLang="en-US" sz="2800" dirty="0">
              <a:latin typeface="Garamond" panose="02020404030301010803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Колекцијске </a:t>
            </a:r>
            <a:r>
              <a:rPr lang="sr-Cyrl-RS" altLang="en-US" sz="2800" dirty="0">
                <a:latin typeface="Garamond" panose="02020404030301010803" pitchFamily="18" charset="0"/>
              </a:rPr>
              <a:t>класе и начин њиховог коришћења</a:t>
            </a:r>
            <a:r>
              <a:rPr lang="sr-Latn-CS" altLang="en-US" sz="28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549275"/>
            <a:ext cx="6478587" cy="9906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3.</a:t>
            </a:r>
            <a:r>
              <a:rPr lang="en-U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Садржај курса (3)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708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sr-Latn-CS" altLang="en-US" sz="2400">
              <a:latin typeface="Times New Roman" panose="02020603050405020304" pitchFamily="18" charset="0"/>
            </a:endParaRPr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304800" y="1514475"/>
            <a:ext cx="85344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Улаз </a:t>
            </a:r>
            <a:r>
              <a:rPr lang="sr-Cyrl-RS" altLang="en-US" sz="2800" dirty="0">
                <a:latin typeface="Garamond" panose="02020404030301010803" pitchFamily="18" charset="0"/>
              </a:rPr>
              <a:t>и излаз у програмском језику Јава.</a:t>
            </a:r>
          </a:p>
          <a:p>
            <a:pPr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800" dirty="0" smtClean="0">
                <a:latin typeface="Garamond" panose="02020404030301010803" pitchFamily="18" charset="0"/>
              </a:rPr>
              <a:t> </a:t>
            </a:r>
            <a:r>
              <a:rPr lang="sr-Latn-CS" altLang="en-US" sz="2800" dirty="0" smtClean="0">
                <a:latin typeface="Garamond" panose="02020404030301010803" pitchFamily="18" charset="0"/>
              </a:rPr>
              <a:t>Java </a:t>
            </a:r>
            <a:r>
              <a:rPr lang="sr-Latn-CS" altLang="en-US" sz="2800" dirty="0">
                <a:latin typeface="Garamond" panose="02020404030301010803" pitchFamily="18" charset="0"/>
              </a:rPr>
              <a:t>FX</a:t>
            </a:r>
            <a:r>
              <a:rPr lang="sr-Cyrl-RS" altLang="en-US" sz="2800" dirty="0">
                <a:latin typeface="Garamond" panose="02020404030301010803" pitchFamily="18" charset="0"/>
              </a:rPr>
              <a:t> окружење</a:t>
            </a:r>
            <a:r>
              <a:rPr lang="sr-Latn-CS" altLang="en-US" sz="2800" dirty="0">
                <a:latin typeface="Garamond" panose="02020404030301010803" pitchFamily="18" charset="0"/>
              </a:rPr>
              <a:t> </a:t>
            </a:r>
            <a:r>
              <a:rPr lang="sr-Cyrl-RS" altLang="en-US" sz="2800" dirty="0">
                <a:latin typeface="Garamond" panose="02020404030301010803" pitchFamily="18" charset="0"/>
              </a:rPr>
              <a:t>за рад са графичким </a:t>
            </a:r>
            <a:r>
              <a:rPr lang="sr-Cyrl-RS" altLang="en-US" sz="2800" dirty="0" smtClean="0">
                <a:latin typeface="Garamond" panose="02020404030301010803" pitchFamily="18" charset="0"/>
              </a:rPr>
              <a:t>интерфејсом:</a:t>
            </a:r>
          </a:p>
          <a:p>
            <a:pPr lvl="1"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300" dirty="0" smtClean="0">
                <a:latin typeface="Garamond" panose="02020404030301010803" pitchFamily="18" charset="0"/>
              </a:rPr>
              <a:t> Цртање помоћу </a:t>
            </a:r>
            <a:r>
              <a:rPr lang="sr-Latn-CS" altLang="en-US" sz="2300" dirty="0" smtClean="0">
                <a:latin typeface="Garamond" panose="02020404030301010803" pitchFamily="18" charset="0"/>
              </a:rPr>
              <a:t>Java FX</a:t>
            </a:r>
            <a:r>
              <a:rPr lang="sr-Cyrl-RS" altLang="en-US" sz="2300" dirty="0" smtClean="0">
                <a:latin typeface="Garamond" panose="02020404030301010803" pitchFamily="18" charset="0"/>
              </a:rPr>
              <a:t>.</a:t>
            </a:r>
          </a:p>
          <a:p>
            <a:pPr lvl="1"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300" dirty="0" smtClean="0">
                <a:latin typeface="Garamond" panose="02020404030301010803" pitchFamily="18" charset="0"/>
              </a:rPr>
              <a:t> Догађаји код </a:t>
            </a:r>
            <a:r>
              <a:rPr lang="sr-Latn-CS" altLang="en-US" sz="2300" dirty="0" smtClean="0">
                <a:latin typeface="Garamond" panose="02020404030301010803" pitchFamily="18" charset="0"/>
              </a:rPr>
              <a:t>Java FX</a:t>
            </a:r>
            <a:r>
              <a:rPr lang="sr-Cyrl-RS" altLang="en-US" sz="2300" dirty="0" smtClean="0">
                <a:latin typeface="Garamond" panose="02020404030301010803" pitchFamily="18" charset="0"/>
              </a:rPr>
              <a:t>.</a:t>
            </a:r>
          </a:p>
          <a:p>
            <a:pPr lvl="1"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300" dirty="0" smtClean="0">
                <a:latin typeface="Garamond" panose="02020404030301010803" pitchFamily="18" charset="0"/>
              </a:rPr>
              <a:t> Особине </a:t>
            </a:r>
            <a:r>
              <a:rPr lang="sr-Cyrl-RS" altLang="en-US" sz="2300" dirty="0">
                <a:latin typeface="Garamond" panose="02020404030301010803" pitchFamily="18" charset="0"/>
              </a:rPr>
              <a:t>и повезивање код </a:t>
            </a:r>
            <a:r>
              <a:rPr lang="sr-Latn-CS" altLang="en-US" sz="2300" dirty="0">
                <a:latin typeface="Garamond" panose="02020404030301010803" pitchFamily="18" charset="0"/>
              </a:rPr>
              <a:t>Java FX</a:t>
            </a:r>
            <a:r>
              <a:rPr lang="sr-Cyrl-RS" altLang="en-US" sz="2300" dirty="0">
                <a:latin typeface="Garamond" panose="02020404030301010803" pitchFamily="18" charset="0"/>
              </a:rPr>
              <a:t>.</a:t>
            </a:r>
          </a:p>
          <a:p>
            <a:pPr lvl="1" eaLnBrk="1" hangingPunct="1">
              <a:spcBef>
                <a:spcPct val="50000"/>
              </a:spcBef>
              <a:buClrTx/>
              <a:buFontTx/>
              <a:buChar char="•"/>
            </a:pPr>
            <a:r>
              <a:rPr lang="sr-Cyrl-RS" altLang="en-US" sz="2300" dirty="0" smtClean="0">
                <a:latin typeface="Garamond" panose="02020404030301010803" pitchFamily="18" charset="0"/>
              </a:rPr>
              <a:t> Анимације </a:t>
            </a:r>
            <a:r>
              <a:rPr lang="sr-Cyrl-RS" altLang="en-US" sz="2300" dirty="0">
                <a:latin typeface="Garamond" panose="02020404030301010803" pitchFamily="18" charset="0"/>
              </a:rPr>
              <a:t>код </a:t>
            </a:r>
            <a:r>
              <a:rPr lang="sr-Latn-CS" altLang="en-US" sz="2300" dirty="0">
                <a:latin typeface="Garamond" panose="02020404030301010803" pitchFamily="18" charset="0"/>
              </a:rPr>
              <a:t>Java FX</a:t>
            </a:r>
            <a:r>
              <a:rPr lang="sr-Cyrl-RS" altLang="en-US" sz="2300" dirty="0">
                <a:latin typeface="Garamond" panose="02020404030301010803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4.</a:t>
            </a:r>
            <a:r>
              <a:rPr lang="sr-Latn-C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Литература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2349500"/>
            <a:ext cx="8610600" cy="441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M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Ivanović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Z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Budimac, 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M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Radovanović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D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dirty="0" err="1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Mitrović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lang="en-US" sz="2600" b="1" i="1" dirty="0" err="1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Objektno-orijentisano</a:t>
            </a:r>
            <a:r>
              <a:rPr lang="en-US" sz="2600" b="1" i="1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programiranje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i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programski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jezik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Java</a:t>
            </a: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lang="sv-SE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Sigra </a:t>
            </a:r>
            <a:r>
              <a:rPr lang="sv-SE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star, 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Нови Сад</a:t>
            </a:r>
            <a:r>
              <a:rPr lang="sv-SE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lang="sv-SE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2016.</a:t>
            </a:r>
            <a:endParaRPr lang="en-US" sz="2600" dirty="0" smtClean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en-U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C 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 </a:t>
            </a:r>
            <a:r>
              <a:rPr lang="en-US" sz="2600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Horstmann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G Cornell, </a:t>
            </a:r>
            <a:r>
              <a:rPr lang="en-US" sz="2600" b="1" i="1" dirty="0" err="1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Jezgro</a:t>
            </a:r>
            <a:r>
              <a:rPr lang="en-US" sz="2600" b="1" i="1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Jave</a:t>
            </a:r>
            <a:r>
              <a:rPr lang="sr-Cyrl-R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Tom 1</a:t>
            </a:r>
            <a:r>
              <a:rPr lang="sr-Cyrl-R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- О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snove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CET,</a:t>
            </a:r>
            <a:r>
              <a:rPr kumimoji="1"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Београд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200</a:t>
            </a:r>
            <a:r>
              <a:rPr kumimoji="1"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8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endParaRPr kumimoji="1" lang="en-US" sz="2600" dirty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C . </a:t>
            </a:r>
            <a:r>
              <a:rPr lang="en-US" sz="2600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Horstmann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G Cornell, </a:t>
            </a:r>
            <a:r>
              <a:rPr lang="en-US" sz="2600" b="1" i="1" dirty="0" err="1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Jezgro</a:t>
            </a:r>
            <a:r>
              <a:rPr lang="en-US" sz="2600" b="1" i="1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Jave</a:t>
            </a:r>
            <a:r>
              <a:rPr lang="sr-Cyrl-R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Tom 2 </a:t>
            </a:r>
            <a:r>
              <a:rPr lang="sr-Cyrl-R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–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Napredne</a:t>
            </a:r>
            <a:r>
              <a:rPr lang="en-U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en-US" sz="2600" b="1" i="1" dirty="0" err="1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tehnike</a:t>
            </a:r>
            <a:r>
              <a:rPr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CET,</a:t>
            </a:r>
            <a:r>
              <a:rPr kumimoji="1"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Београд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200</a:t>
            </a:r>
            <a:r>
              <a:rPr kumimoji="1"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8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  <a:endParaRPr lang="sr-Cyrl-RS" sz="2600" dirty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I. Horton, </a:t>
            </a:r>
            <a:r>
              <a:rPr kumimoji="1" lang="sr-Latn-C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Java2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CET,</a:t>
            </a:r>
            <a:r>
              <a:rPr kumimoji="1"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Београд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200</a:t>
            </a:r>
            <a:r>
              <a:rPr kumimoji="1"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6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</a:t>
            </a: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kumimoji="1" lang="sr-Latn-C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K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. Arnold, J.Gosling</a:t>
            </a:r>
            <a:r>
              <a:rPr kumimoji="1" lang="en-U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D. Holmes, </a:t>
            </a:r>
            <a:r>
              <a:rPr kumimoji="1" lang="sr-Latn-CS" sz="2600" b="1" i="1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Programski jezik Java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CET, </a:t>
            </a:r>
            <a:r>
              <a:rPr kumimoji="1"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Београд</a:t>
            </a:r>
            <a:r>
              <a:rPr kumimoji="1"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, 2001.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55650" y="1628775"/>
            <a:ext cx="678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2800">
                <a:solidFill>
                  <a:srgbClr val="9900CC"/>
                </a:solidFill>
              </a:rPr>
              <a:t>4</a:t>
            </a:r>
            <a:r>
              <a:rPr lang="sr-Latn-CS" altLang="en-US" sz="2800">
                <a:solidFill>
                  <a:srgbClr val="9900CC"/>
                </a:solidFill>
              </a:rPr>
              <a:t>.1. </a:t>
            </a:r>
            <a:r>
              <a:rPr lang="sr-Cyrl-RS" altLang="en-US" sz="2800">
                <a:solidFill>
                  <a:srgbClr val="9900CC"/>
                </a:solidFill>
              </a:rPr>
              <a:t>Литература на српском језику </a:t>
            </a:r>
            <a:endParaRPr lang="sr-Latn-CS" altLang="en-US" sz="28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4.</a:t>
            </a:r>
            <a:r>
              <a:rPr lang="sr-Latn-CS" altLang="en-US" smtClean="0">
                <a:solidFill>
                  <a:srgbClr val="3366FF"/>
                </a:solidFill>
              </a:rPr>
              <a:t> </a:t>
            </a:r>
            <a:r>
              <a:rPr lang="sr-Cyrl-RS" altLang="en-US" smtClean="0">
                <a:solidFill>
                  <a:srgbClr val="3366FF"/>
                </a:solidFill>
              </a:rPr>
              <a:t>Литература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2349500"/>
            <a:ext cx="8610600" cy="353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Слајдови са предавања</a:t>
            </a:r>
            <a:r>
              <a:rPr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</a:b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(</a:t>
            </a: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нису и не могу бити замена за праву литературу)</a:t>
            </a:r>
            <a:r>
              <a:rPr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Скрипта са задацима</a:t>
            </a:r>
            <a:r>
              <a:rPr lang="sr-Latn-C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 </a:t>
            </a: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са вежби 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/>
            </a:r>
            <a:b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</a:b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(</a:t>
            </a: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укључује и већи број решених испитних задатака)</a:t>
            </a:r>
            <a:endParaRPr lang="en-US" sz="2600" dirty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Слајдови са </a:t>
            </a: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вежби</a:t>
            </a:r>
          </a:p>
          <a:p>
            <a:pPr marL="514350" indent="-514350" eaLnBrk="0" hangingPunct="0">
              <a:spcBef>
                <a:spcPct val="20000"/>
              </a:spcBef>
              <a:buFont typeface="Times YU" pitchFamily="18" charset="0"/>
              <a:buAutoNum type="arabicPeriod"/>
              <a:defRPr/>
            </a:pP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У току је писање уџбеника на српском језику, </a:t>
            </a:r>
            <a:b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</a:br>
            <a:r>
              <a:rPr lang="sr-Cyrl-RS" sz="2600" dirty="0" smtClean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поглавља уџбеника ће бити сукцесивно додавана на сајт предмета. 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755650" y="1628775"/>
            <a:ext cx="678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sr-Cyrl-RS" altLang="en-US" sz="2800">
                <a:solidFill>
                  <a:srgbClr val="9900CC"/>
                </a:solidFill>
              </a:rPr>
              <a:t>4</a:t>
            </a:r>
            <a:r>
              <a:rPr lang="sr-Latn-CS" altLang="en-US" sz="2800">
                <a:solidFill>
                  <a:srgbClr val="9900CC"/>
                </a:solidFill>
              </a:rPr>
              <a:t>.1. </a:t>
            </a:r>
            <a:r>
              <a:rPr lang="sr-Cyrl-RS" altLang="en-US" sz="2800">
                <a:solidFill>
                  <a:srgbClr val="9900CC"/>
                </a:solidFill>
              </a:rPr>
              <a:t>Литература на српском језику (2) </a:t>
            </a:r>
            <a:endParaRPr lang="sr-Latn-CS" altLang="en-US" sz="2800">
              <a:solidFill>
                <a:srgbClr val="99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385888"/>
            <a:ext cx="6981825" cy="820737"/>
          </a:xfrm>
        </p:spPr>
        <p:txBody>
          <a:bodyPr/>
          <a:lstStyle/>
          <a:p>
            <a:pPr eaLnBrk="1" hangingPunct="1"/>
            <a:r>
              <a:rPr lang="sr-Cyrl-RS" altLang="en-US" sz="2800" smtClean="0">
                <a:solidFill>
                  <a:srgbClr val="9900CC"/>
                </a:solidFill>
              </a:rPr>
              <a:t>4</a:t>
            </a:r>
            <a:r>
              <a:rPr lang="sr-Latn-CS" altLang="en-US" sz="2800" smtClean="0">
                <a:solidFill>
                  <a:srgbClr val="9900CC"/>
                </a:solidFill>
              </a:rPr>
              <a:t>.2. </a:t>
            </a:r>
            <a:r>
              <a:rPr lang="sr-Cyrl-RS" altLang="en-US" sz="2800" smtClean="0">
                <a:solidFill>
                  <a:srgbClr val="9900CC"/>
                </a:solidFill>
              </a:rPr>
              <a:t>Литература на енглеском језику</a:t>
            </a:r>
            <a:endParaRPr lang="sr-Latn-CS" altLang="en-US" sz="2800" smtClean="0">
              <a:solidFill>
                <a:srgbClr val="9900CC"/>
              </a:solidFill>
            </a:endParaRPr>
          </a:p>
        </p:txBody>
      </p:sp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381000" y="2174875"/>
            <a:ext cx="84582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ClrTx/>
              <a:buFontTx/>
              <a:buAutoNum type="arabicPeriod"/>
            </a:pPr>
            <a:r>
              <a:rPr lang="sr-Latn-CS" altLang="en-US" sz="2600">
                <a:latin typeface="Garamond" panose="02020404030301010803" pitchFamily="18" charset="0"/>
              </a:rPr>
              <a:t>C. Horstmann and G. Cornell: </a:t>
            </a:r>
            <a:r>
              <a:rPr lang="sr-Latn-CS" altLang="en-US" sz="2600" b="1" i="1">
                <a:latin typeface="Garamond" panose="02020404030301010803" pitchFamily="18" charset="0"/>
              </a:rPr>
              <a:t>Core JAVA,</a:t>
            </a:r>
            <a:r>
              <a:rPr lang="sr-Latn-CS" altLang="en-US" sz="2600" b="1">
                <a:latin typeface="Garamond" panose="02020404030301010803" pitchFamily="18" charset="0"/>
              </a:rPr>
              <a:t> </a:t>
            </a:r>
            <a:r>
              <a:rPr lang="sr-Latn-CS" altLang="en-US" sz="2600" b="1" i="1">
                <a:latin typeface="Garamond" panose="02020404030301010803" pitchFamily="18" charset="0"/>
              </a:rPr>
              <a:t>Volume I Fundamental</a:t>
            </a:r>
            <a:r>
              <a:rPr lang="sr-Latn-CS" altLang="en-US" sz="2600" i="1">
                <a:latin typeface="Garamond" panose="02020404030301010803" pitchFamily="18" charset="0"/>
              </a:rPr>
              <a:t>s</a:t>
            </a:r>
            <a:r>
              <a:rPr lang="sr-Latn-CS" altLang="en-US" sz="2600">
                <a:latin typeface="Garamond" panose="02020404030301010803" pitchFamily="18" charset="0"/>
              </a:rPr>
              <a:t>, Sun Microsystems, Inc. 2005.</a:t>
            </a:r>
          </a:p>
          <a:p>
            <a:pPr eaLnBrk="1" hangingPunct="1">
              <a:spcBef>
                <a:spcPct val="40000"/>
              </a:spcBef>
              <a:buClrTx/>
              <a:buFontTx/>
              <a:buAutoNum type="arabicPeriod"/>
            </a:pPr>
            <a:r>
              <a:rPr lang="sr-Latn-CS" altLang="en-US" sz="2600">
                <a:latin typeface="Garamond" panose="02020404030301010803" pitchFamily="18" charset="0"/>
              </a:rPr>
              <a:t>C. Horstmann and G. Cornell: </a:t>
            </a:r>
            <a:r>
              <a:rPr lang="sr-Latn-CS" altLang="en-US" sz="2600" b="1" i="1">
                <a:latin typeface="Garamond" panose="02020404030301010803" pitchFamily="18" charset="0"/>
              </a:rPr>
              <a:t>Core JAVA, Volume II        Advanced Fetures</a:t>
            </a:r>
            <a:r>
              <a:rPr lang="sr-Latn-CS" altLang="en-US" sz="2600">
                <a:latin typeface="Garamond" panose="02020404030301010803" pitchFamily="18" charset="0"/>
              </a:rPr>
              <a:t>, Sun Microsystems, Inc. 2005.</a:t>
            </a:r>
            <a:endParaRPr kumimoji="1" lang="sr-Latn-CS" altLang="en-US" sz="2600">
              <a:latin typeface="Garamond" panose="02020404030301010803" pitchFamily="18" charset="0"/>
            </a:endParaRPr>
          </a:p>
          <a:p>
            <a:pPr>
              <a:spcBef>
                <a:spcPct val="40000"/>
              </a:spcBef>
              <a:buClrTx/>
              <a:buFont typeface="Times YU" pitchFamily="18" charset="0"/>
              <a:buAutoNum type="arabicPeriod" startAt="3"/>
            </a:pPr>
            <a:r>
              <a:rPr kumimoji="1" lang="en-US" altLang="en-US" sz="2600">
                <a:latin typeface="Garamond" panose="02020404030301010803" pitchFamily="18" charset="0"/>
              </a:rPr>
              <a:t>P. Niemeyer, J. Peck, </a:t>
            </a:r>
            <a:r>
              <a:rPr kumimoji="1" lang="en-US" altLang="en-US" sz="2600" b="1" i="1">
                <a:latin typeface="Garamond" panose="02020404030301010803" pitchFamily="18" charset="0"/>
              </a:rPr>
              <a:t>Exploring Java</a:t>
            </a:r>
            <a:r>
              <a:rPr kumimoji="1" lang="en-US" altLang="en-US" sz="2600">
                <a:latin typeface="Garamond" panose="02020404030301010803" pitchFamily="18" charset="0"/>
              </a:rPr>
              <a:t>, O’Reilly, 1996.</a:t>
            </a:r>
            <a:endParaRPr kumimoji="1" lang="sr-Latn-CS" altLang="en-US" sz="2600">
              <a:latin typeface="Garamond" panose="02020404030301010803" pitchFamily="18" charset="0"/>
            </a:endParaRPr>
          </a:p>
          <a:p>
            <a:pPr>
              <a:spcBef>
                <a:spcPct val="40000"/>
              </a:spcBef>
              <a:buClrTx/>
              <a:buFont typeface="Times YU" pitchFamily="18" charset="0"/>
              <a:buAutoNum type="arabicPeriod" startAt="3"/>
            </a:pPr>
            <a:r>
              <a:rPr kumimoji="1" lang="en-US" altLang="en-US" sz="2600">
                <a:latin typeface="Garamond" panose="02020404030301010803" pitchFamily="18" charset="0"/>
              </a:rPr>
              <a:t>K. Arnold, J. Gosling, </a:t>
            </a:r>
            <a:r>
              <a:rPr kumimoji="1" lang="en-US" altLang="en-US" sz="2600" b="1" i="1">
                <a:latin typeface="Garamond" panose="02020404030301010803" pitchFamily="18" charset="0"/>
              </a:rPr>
              <a:t>The Java Programming Language</a:t>
            </a:r>
            <a:r>
              <a:rPr kumimoji="1" lang="en-US" altLang="en-US" sz="2600">
                <a:latin typeface="Garamond" panose="02020404030301010803" pitchFamily="18" charset="0"/>
              </a:rPr>
              <a:t>, Addison Wesly, 1996.</a:t>
            </a:r>
            <a:endParaRPr kumimoji="1" lang="sr-Cyrl-RS" altLang="en-US" sz="2600">
              <a:latin typeface="Garamond" panose="02020404030301010803" pitchFamily="18" charset="0"/>
            </a:endParaRPr>
          </a:p>
          <a:p>
            <a:pPr>
              <a:spcBef>
                <a:spcPct val="40000"/>
              </a:spcBef>
              <a:buClrTx/>
              <a:buFont typeface="Times YU" pitchFamily="18" charset="0"/>
              <a:buAutoNum type="arabicPeriod" startAt="3"/>
            </a:pPr>
            <a:r>
              <a:rPr kumimoji="1" lang="en-US" altLang="en-US" sz="2600">
                <a:latin typeface="Garamond" panose="02020404030301010803" pitchFamily="18" charset="0"/>
              </a:rPr>
              <a:t>J.L. Weawer, W. Gao, S. Chin, D. Iverson, J.Vos, </a:t>
            </a:r>
            <a:r>
              <a:rPr kumimoji="1" lang="en-US" altLang="en-US" sz="2600" b="1" i="1">
                <a:latin typeface="Garamond" panose="02020404030301010803" pitchFamily="18" charset="0"/>
              </a:rPr>
              <a:t>Pro JavaFX  2</a:t>
            </a:r>
            <a:r>
              <a:rPr kumimoji="1" lang="en-US" altLang="en-US" sz="2600">
                <a:latin typeface="Garamond" panose="02020404030301010803" pitchFamily="18" charset="0"/>
              </a:rPr>
              <a:t>, Apress, 2012.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3713" y="427038"/>
            <a:ext cx="58324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smtClean="0">
                <a:solidFill>
                  <a:srgbClr val="3366FF"/>
                </a:solidFill>
              </a:rPr>
              <a:t>4.</a:t>
            </a:r>
            <a:r>
              <a:rPr lang="sr-Latn-CS" kern="0" smtClean="0">
                <a:solidFill>
                  <a:srgbClr val="3366FF"/>
                </a:solidFill>
              </a:rPr>
              <a:t> </a:t>
            </a:r>
            <a:r>
              <a:rPr lang="sr-Cyrl-RS" kern="0" smtClean="0">
                <a:solidFill>
                  <a:srgbClr val="3366FF"/>
                </a:solidFill>
              </a:rPr>
              <a:t>Литература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385888"/>
            <a:ext cx="6981825" cy="820737"/>
          </a:xfrm>
        </p:spPr>
        <p:txBody>
          <a:bodyPr/>
          <a:lstStyle/>
          <a:p>
            <a:pPr eaLnBrk="1" hangingPunct="1"/>
            <a:r>
              <a:rPr lang="sr-Cyrl-RS" altLang="en-US" sz="2800" smtClean="0">
                <a:solidFill>
                  <a:srgbClr val="9900CC"/>
                </a:solidFill>
              </a:rPr>
              <a:t>4</a:t>
            </a:r>
            <a:r>
              <a:rPr lang="sr-Latn-CS" altLang="en-US" sz="2800" smtClean="0">
                <a:solidFill>
                  <a:srgbClr val="9900CC"/>
                </a:solidFill>
              </a:rPr>
              <a:t>.2. </a:t>
            </a:r>
            <a:r>
              <a:rPr lang="sr-Cyrl-RS" altLang="en-US" sz="2800" smtClean="0">
                <a:solidFill>
                  <a:srgbClr val="9900CC"/>
                </a:solidFill>
              </a:rPr>
              <a:t>Литература на енглеском језику (2)</a:t>
            </a:r>
            <a:endParaRPr lang="sr-Latn-CS" altLang="en-US" sz="2800" smtClean="0">
              <a:solidFill>
                <a:srgbClr val="9900CC"/>
              </a:solidFill>
            </a:endParaRPr>
          </a:p>
        </p:txBody>
      </p:sp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381000" y="2174875"/>
            <a:ext cx="845820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40000"/>
              </a:spcBef>
              <a:buFont typeface="+mj-lt"/>
              <a:buAutoNum type="arabicPeriod" startAt="6"/>
              <a:defRPr/>
            </a:pPr>
            <a:r>
              <a:rPr kumimoji="1" lang="en-US" altLang="en-US" sz="2600" dirty="0">
                <a:latin typeface="Garamond" pitchFamily="18" charset="0"/>
              </a:rPr>
              <a:t>C. </a:t>
            </a:r>
            <a:r>
              <a:rPr kumimoji="1" lang="en-US" altLang="en-US" sz="2600" dirty="0" err="1">
                <a:latin typeface="Garamond" pitchFamily="18" charset="0"/>
              </a:rPr>
              <a:t>Dea</a:t>
            </a:r>
            <a:r>
              <a:rPr kumimoji="1" lang="en-US" altLang="en-US" sz="2600" dirty="0">
                <a:latin typeface="Garamond" pitchFamily="18" charset="0"/>
              </a:rPr>
              <a:t>, </a:t>
            </a:r>
            <a:r>
              <a:rPr kumimoji="1" lang="en-US" altLang="en-US" sz="2600" b="1" i="1" dirty="0" err="1">
                <a:latin typeface="Garamond" pitchFamily="18" charset="0"/>
              </a:rPr>
              <a:t>JavaFX</a:t>
            </a:r>
            <a:r>
              <a:rPr kumimoji="1" lang="en-US" altLang="en-US" sz="2600" b="1" i="1" dirty="0">
                <a:latin typeface="Garamond" pitchFamily="18" charset="0"/>
              </a:rPr>
              <a:t> – Introduction by Example</a:t>
            </a:r>
            <a:r>
              <a:rPr kumimoji="1" lang="en-US" altLang="en-US" sz="2600" dirty="0">
                <a:latin typeface="Garamond" pitchFamily="18" charset="0"/>
              </a:rPr>
              <a:t>, </a:t>
            </a:r>
            <a:r>
              <a:rPr kumimoji="1" lang="en-US" altLang="en-US" sz="2600" dirty="0" err="1">
                <a:latin typeface="Garamond" pitchFamily="18" charset="0"/>
              </a:rPr>
              <a:t>Apress</a:t>
            </a:r>
            <a:r>
              <a:rPr kumimoji="1" lang="en-US" altLang="en-US" sz="2600" dirty="0">
                <a:latin typeface="Garamond" pitchFamily="18" charset="0"/>
              </a:rPr>
              <a:t>, 2012.</a:t>
            </a:r>
          </a:p>
          <a:p>
            <a:pPr>
              <a:spcBef>
                <a:spcPct val="40000"/>
              </a:spcBef>
              <a:buFont typeface="Arial" charset="0"/>
              <a:buAutoNum type="arabicPeriod" startAt="6"/>
              <a:defRPr/>
            </a:pPr>
            <a:r>
              <a:rPr kumimoji="1" lang="en-US" sz="2600" dirty="0" smtClean="0">
                <a:latin typeface="Garamond" pitchFamily="18" charset="0"/>
              </a:rPr>
              <a:t>B. </a:t>
            </a:r>
            <a:r>
              <a:rPr kumimoji="1" lang="en-US" sz="2600" dirty="0" err="1" smtClean="0">
                <a:latin typeface="Garamond" pitchFamily="18" charset="0"/>
              </a:rPr>
              <a:t>Eckel</a:t>
            </a:r>
            <a:r>
              <a:rPr kumimoji="1" lang="en-US" sz="2600" dirty="0" smtClean="0">
                <a:latin typeface="Garamond" pitchFamily="18" charset="0"/>
              </a:rPr>
              <a:t>, </a:t>
            </a:r>
            <a:r>
              <a:rPr kumimoji="1" lang="en-US" sz="2600" b="1" i="1" dirty="0" smtClean="0">
                <a:latin typeface="Garamond" pitchFamily="18" charset="0"/>
              </a:rPr>
              <a:t>Thinking in Java</a:t>
            </a:r>
            <a:r>
              <a:rPr kumimoji="1" lang="en-US" sz="2600" dirty="0" smtClean="0">
                <a:latin typeface="Garamond" pitchFamily="18" charset="0"/>
              </a:rPr>
              <a:t>, </a:t>
            </a:r>
            <a:r>
              <a:rPr kumimoji="1" lang="en-US" sz="2600" dirty="0" smtClean="0">
                <a:latin typeface="Garamond" pitchFamily="18" charset="0"/>
                <a:hlinkClick r:id="rId2"/>
              </a:rPr>
              <a:t>http://www.bruceeckel.com/</a:t>
            </a:r>
            <a:r>
              <a:rPr kumimoji="1" lang="en-US" sz="2600" dirty="0" smtClean="0">
                <a:latin typeface="Garamond" pitchFamily="18" charset="0"/>
              </a:rPr>
              <a:t> </a:t>
            </a:r>
            <a:endParaRPr kumimoji="1" lang="sr-Cyrl-RS" sz="2600" dirty="0" smtClean="0">
              <a:latin typeface="Garamond" pitchFamily="18" charset="0"/>
            </a:endParaRPr>
          </a:p>
          <a:p>
            <a:pPr>
              <a:spcBef>
                <a:spcPct val="40000"/>
              </a:spcBef>
              <a:buFont typeface="Arial" charset="0"/>
              <a:buAutoNum type="arabicPeriod" startAt="6"/>
              <a:defRPr/>
            </a:pPr>
            <a:r>
              <a:rPr kumimoji="1" lang="sr-Cyrl-RS" sz="2600" dirty="0" smtClean="0">
                <a:latin typeface="Garamond" pitchFamily="18" charset="0"/>
              </a:rPr>
              <a:t>А. </a:t>
            </a:r>
            <a:r>
              <a:rPr kumimoji="1" lang="en-US" sz="2600" dirty="0" smtClean="0">
                <a:latin typeface="Garamond" pitchFamily="18" charset="0"/>
              </a:rPr>
              <a:t>B</a:t>
            </a:r>
            <a:r>
              <a:rPr kumimoji="1" lang="sr-Cyrl-RS" sz="2600" dirty="0" smtClean="0">
                <a:latin typeface="Garamond" pitchFamily="18" charset="0"/>
              </a:rPr>
              <a:t>. </a:t>
            </a:r>
            <a:r>
              <a:rPr kumimoji="1" lang="en-US" sz="2600" dirty="0" smtClean="0">
                <a:latin typeface="Garamond" pitchFamily="18" charset="0"/>
              </a:rPr>
              <a:t>Downey, </a:t>
            </a:r>
            <a:r>
              <a:rPr kumimoji="1" lang="en-US" sz="2600" b="1" dirty="0" smtClean="0">
                <a:latin typeface="Garamond" pitchFamily="18" charset="0"/>
              </a:rPr>
              <a:t>How to Think Like a Computer Scientist</a:t>
            </a:r>
            <a:r>
              <a:rPr kumimoji="1" lang="sr-Cyrl-RS" sz="2600" dirty="0" smtClean="0">
                <a:latin typeface="Garamond" pitchFamily="18" charset="0"/>
              </a:rPr>
              <a:t>,</a:t>
            </a:r>
            <a:r>
              <a:rPr kumimoji="1" lang="en-US" sz="2600" dirty="0" smtClean="0">
                <a:latin typeface="Garamond" pitchFamily="18" charset="0"/>
              </a:rPr>
              <a:t> </a:t>
            </a:r>
            <a:r>
              <a:rPr kumimoji="1" lang="en-US" sz="2600" dirty="0" smtClean="0">
                <a:latin typeface="Garamond" pitchFamily="18" charset="0"/>
                <a:hlinkClick r:id="rId3"/>
              </a:rPr>
              <a:t>http://www.vias.org/javacourse/</a:t>
            </a:r>
            <a:r>
              <a:rPr kumimoji="1" lang="en-US" sz="2600" dirty="0" smtClean="0">
                <a:latin typeface="Garamond" pitchFamily="18" charset="0"/>
              </a:rPr>
              <a:t> </a:t>
            </a:r>
          </a:p>
          <a:p>
            <a:pPr>
              <a:spcBef>
                <a:spcPct val="40000"/>
              </a:spcBef>
              <a:buFont typeface="Arial" charset="0"/>
              <a:buAutoNum type="arabicPeriod" startAt="6"/>
              <a:defRPr/>
            </a:pPr>
            <a:r>
              <a:rPr kumimoji="1" lang="sr-Latn-RS" sz="2600" dirty="0" smtClean="0">
                <a:latin typeface="Garamond" pitchFamily="18" charset="0"/>
              </a:rPr>
              <a:t>D.J. Eck, </a:t>
            </a:r>
            <a:r>
              <a:rPr kumimoji="1" lang="en-US" sz="2600" b="1" dirty="0" smtClean="0">
                <a:latin typeface="Garamond" pitchFamily="18" charset="0"/>
              </a:rPr>
              <a:t>Introduction to Programming Using Java</a:t>
            </a:r>
            <a:r>
              <a:rPr kumimoji="1" lang="sr-Latn-RS" sz="2600" dirty="0" smtClean="0">
                <a:latin typeface="Garamond" pitchFamily="18" charset="0"/>
              </a:rPr>
              <a:t>, </a:t>
            </a:r>
            <a:r>
              <a:rPr kumimoji="1" lang="sr-Latn-RS" sz="2600" dirty="0" smtClean="0">
                <a:latin typeface="Garamond" pitchFamily="18" charset="0"/>
                <a:hlinkClick r:id="rId4"/>
              </a:rPr>
              <a:t>http://math.hws.edu/javanotes/</a:t>
            </a:r>
            <a:r>
              <a:rPr kumimoji="1" lang="sr-Latn-RS" sz="2600" dirty="0" smtClean="0">
                <a:latin typeface="Garamond" pitchFamily="18" charset="0"/>
              </a:rPr>
              <a:t> </a:t>
            </a:r>
            <a:r>
              <a:rPr kumimoji="1" lang="sr-Cyrl-RS" sz="2600" dirty="0" smtClean="0">
                <a:latin typeface="Garamond" pitchFamily="18" charset="0"/>
              </a:rPr>
              <a:t> </a:t>
            </a:r>
          </a:p>
          <a:p>
            <a:pPr marL="0" indent="0">
              <a:spcBef>
                <a:spcPct val="40000"/>
              </a:spcBef>
              <a:defRPr/>
            </a:pPr>
            <a:r>
              <a:rPr kumimoji="1" lang="sr-Cyrl-RS" sz="2600" dirty="0" smtClean="0">
                <a:latin typeface="Garamond" pitchFamily="18" charset="0"/>
              </a:rPr>
              <a:t>Списак легално доступних књига из Јаве на адреси </a:t>
            </a:r>
            <a:r>
              <a:rPr kumimoji="1" lang="en-US" sz="2600" dirty="0" smtClean="0">
                <a:latin typeface="Garamond" pitchFamily="18" charset="0"/>
                <a:hlinkClick r:id="rId5"/>
              </a:rPr>
              <a:t>http://www.computer-books.us/java.php</a:t>
            </a:r>
            <a:r>
              <a:rPr kumimoji="1" lang="sr-Cyrl-RS" sz="2600" dirty="0" smtClean="0">
                <a:latin typeface="Garamond" pitchFamily="18" charset="0"/>
              </a:rPr>
              <a:t> </a:t>
            </a:r>
            <a:endParaRPr kumimoji="1" lang="en-US" sz="2600" dirty="0" smtClean="0">
              <a:latin typeface="Garamond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763713" y="427038"/>
            <a:ext cx="58324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sr-Cyrl-RS" kern="0" smtClean="0">
                <a:solidFill>
                  <a:srgbClr val="3366FF"/>
                </a:solidFill>
              </a:rPr>
              <a:t>4.</a:t>
            </a:r>
            <a:r>
              <a:rPr lang="sr-Latn-CS" kern="0" smtClean="0">
                <a:solidFill>
                  <a:srgbClr val="3366FF"/>
                </a:solidFill>
              </a:rPr>
              <a:t> </a:t>
            </a:r>
            <a:r>
              <a:rPr lang="sr-Cyrl-RS" kern="0" smtClean="0">
                <a:solidFill>
                  <a:srgbClr val="3366FF"/>
                </a:solidFill>
              </a:rPr>
              <a:t>Литература</a:t>
            </a:r>
            <a:endParaRPr lang="sr-Latn-CS" kern="0" dirty="0" smtClean="0">
              <a:solidFill>
                <a:srgbClr val="33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333375"/>
            <a:ext cx="6835775" cy="11430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5. Корисне адресе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395288" y="1676400"/>
            <a:ext cx="8229600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2"/>
              </a:rPr>
              <a:t>http://sr.wikipedia.org/sr/Јава_(програмски_језик) </a:t>
            </a:r>
            <a:endParaRPr lang="en-US" altLang="en-US" sz="2400">
              <a:hlinkClick r:id="rId3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4"/>
              </a:rPr>
              <a:t>http://javasvet.rs/doc/40/uskocite-u-javu.html </a:t>
            </a:r>
            <a:endParaRPr lang="en-US" altLang="en-US" sz="2400">
              <a:hlinkClick r:id="rId3"/>
            </a:endParaRPr>
          </a:p>
          <a:p>
            <a:pPr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5"/>
              </a:rPr>
              <a:t>http://en.wikipedia.org/wiki/Java_(programming_language) </a:t>
            </a:r>
            <a:endParaRPr lang="en-US" altLang="en-US" sz="2400">
              <a:hlinkClick r:id="rId3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6"/>
              </a:rPr>
              <a:t>http://www.java.com/en/java_in_action/</a:t>
            </a:r>
            <a:endParaRPr lang="en-US" altLang="en-US" sz="2400">
              <a:hlinkClick r:id="rId3"/>
            </a:endParaRPr>
          </a:p>
          <a:p>
            <a:pPr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7"/>
              </a:rPr>
              <a:t>http://docs.oracle.com/javase/tutorial/ </a:t>
            </a:r>
            <a:endParaRPr lang="en-US" altLang="en-US" sz="2400">
              <a:hlinkClick r:id="rId3"/>
            </a:endParaRPr>
          </a:p>
          <a:p>
            <a:pPr>
              <a:buClr>
                <a:schemeClr val="accent2"/>
              </a:buClr>
              <a:buFontTx/>
              <a:buNone/>
            </a:pPr>
            <a:r>
              <a:rPr lang="en-US" altLang="en-US" sz="2400">
                <a:hlinkClick r:id="rId8"/>
              </a:rPr>
              <a:t>http://docs.oracle.com/javase/tutorial/java/index.html</a:t>
            </a:r>
            <a:endParaRPr kumimoji="1" lang="en-US" altLang="en-US" sz="2400">
              <a:latin typeface="Garamond" panose="02020404030301010803" pitchFamily="18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Times YU" pitchFamily="18" charset="0"/>
              <a:buNone/>
            </a:pPr>
            <a:r>
              <a:rPr lang="en-US" altLang="en-US" sz="2400">
                <a:hlinkClick r:id="rId9"/>
              </a:rPr>
              <a:t>http://www.oracle.com/technetwork/java/index.html</a:t>
            </a:r>
            <a:endParaRPr lang="sr-Cyrl-RS" altLang="en-US" sz="2400"/>
          </a:p>
          <a:p>
            <a:pPr>
              <a:buClr>
                <a:schemeClr val="accent2"/>
              </a:buClr>
              <a:buFontTx/>
              <a:buNone/>
            </a:pPr>
            <a:r>
              <a:rPr lang="en-US" altLang="en-US" sz="2400">
                <a:hlinkClick r:id="rId10"/>
              </a:rPr>
              <a:t>http://www.javabeginner.com/</a:t>
            </a:r>
            <a:endParaRPr lang="sr-Cyrl-RS" altLang="en-US" sz="2400"/>
          </a:p>
          <a:p>
            <a:pPr>
              <a:buClr>
                <a:schemeClr val="accent2"/>
              </a:buClr>
              <a:buFontTx/>
              <a:buNone/>
            </a:pPr>
            <a:r>
              <a:rPr lang="en-US" altLang="en-US" sz="2400">
                <a:hlinkClick r:id="rId11"/>
              </a:rPr>
              <a:t>http://www.javaworld.com/ </a:t>
            </a:r>
            <a:endParaRPr lang="en-US" altLang="en-US" sz="2400">
              <a:hlinkClick r:id="rId3"/>
            </a:endParaRPr>
          </a:p>
          <a:p>
            <a:pPr>
              <a:buClr>
                <a:schemeClr val="accent2"/>
              </a:buClr>
              <a:buFont typeface="Times YU" pitchFamily="18" charset="0"/>
              <a:buNone/>
            </a:pPr>
            <a:r>
              <a:rPr lang="sr-Cyrl-RS" altLang="en-US">
                <a:latin typeface="Garamond" panose="02020404030301010803" pitchFamily="18" charset="0"/>
              </a:rPr>
              <a:t>Веб</a:t>
            </a:r>
            <a:r>
              <a:rPr lang="en-US" altLang="en-US">
                <a:latin typeface="Garamond" panose="02020404030301010803" pitchFamily="18" charset="0"/>
              </a:rPr>
              <a:t> </a:t>
            </a:r>
            <a:r>
              <a:rPr lang="sr-Cyrl-RS" altLang="en-US">
                <a:latin typeface="Garamond" panose="02020404030301010803" pitchFamily="18" charset="0"/>
              </a:rPr>
              <a:t>претраживачи</a:t>
            </a:r>
            <a:endParaRPr lang="en-US" altLang="en-US"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4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4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427038"/>
            <a:ext cx="5832475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Захвалница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defRPr/>
            </a:pP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 eaLnBrk="0" hangingPunct="0">
              <a:spcBef>
                <a:spcPct val="20000"/>
              </a:spcBef>
              <a:defRPr/>
            </a:pPr>
            <a:endParaRPr lang="sr-Cyrl-RS" sz="2600" dirty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sr-Cyrl-RS" sz="2600" dirty="0">
                <a:solidFill>
                  <a:schemeClr val="accent1">
                    <a:lumMod val="25000"/>
                  </a:schemeClr>
                </a:solidFill>
                <a:latin typeface="Garamond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  <a:endParaRPr lang="sr-Latn-CS" sz="2600" dirty="0">
              <a:solidFill>
                <a:schemeClr val="accent1">
                  <a:lumMod val="2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647</Words>
  <Application>Microsoft Office PowerPoint</Application>
  <PresentationFormat>On-screen Show (4:3)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YUTms</vt:lpstr>
      <vt:lpstr>Times YU</vt:lpstr>
      <vt:lpstr>Wingdings</vt:lpstr>
      <vt:lpstr>Arial</vt:lpstr>
      <vt:lpstr>Times New Roman</vt:lpstr>
      <vt:lpstr>Garamond</vt:lpstr>
      <vt:lpstr>4_Watermark</vt:lpstr>
      <vt:lpstr>Објектно орјентисано програмирање</vt:lpstr>
      <vt:lpstr>1. Концепција курса</vt:lpstr>
      <vt:lpstr>2. Бодовање</vt:lpstr>
      <vt:lpstr>3. Садржај курса</vt:lpstr>
      <vt:lpstr>3. Садржај курса (2)</vt:lpstr>
      <vt:lpstr>3. Садржај курса (3)</vt:lpstr>
      <vt:lpstr>4. Литература</vt:lpstr>
      <vt:lpstr>4. Литература</vt:lpstr>
      <vt:lpstr>4.2. Литература на енглеском језику</vt:lpstr>
      <vt:lpstr>4.2. Литература на енглеском језику (2)</vt:lpstr>
      <vt:lpstr>5. Корисне адресе</vt:lpstr>
      <vt:lpstr>Захвалница</vt:lpstr>
    </vt:vector>
  </TitlesOfParts>
  <Company>Matf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Uvod u programiranje</dc:title>
  <dc:subject>OOP</dc:subject>
  <dc:creator>Vladimir Filipovic;Dusan Tosic</dc:creator>
  <cp:lastModifiedBy>aca</cp:lastModifiedBy>
  <cp:revision>122</cp:revision>
  <dcterms:created xsi:type="dcterms:W3CDTF">2003-10-13T19:51:43Z</dcterms:created>
  <dcterms:modified xsi:type="dcterms:W3CDTF">2018-02-21T11:20:02Z</dcterms:modified>
</cp:coreProperties>
</file>