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741" r:id="rId2"/>
  </p:sldMasterIdLst>
  <p:notesMasterIdLst>
    <p:notesMasterId r:id="rId41"/>
  </p:notesMasterIdLst>
  <p:sldIdLst>
    <p:sldId id="256" r:id="rId3"/>
    <p:sldId id="257" r:id="rId4"/>
    <p:sldId id="259" r:id="rId5"/>
    <p:sldId id="315" r:id="rId6"/>
    <p:sldId id="264" r:id="rId7"/>
    <p:sldId id="265" r:id="rId8"/>
    <p:sldId id="317" r:id="rId9"/>
    <p:sldId id="268" r:id="rId10"/>
    <p:sldId id="270" r:id="rId11"/>
    <p:sldId id="318" r:id="rId12"/>
    <p:sldId id="272" r:id="rId13"/>
    <p:sldId id="274" r:id="rId14"/>
    <p:sldId id="344" r:id="rId15"/>
    <p:sldId id="319" r:id="rId16"/>
    <p:sldId id="277" r:id="rId17"/>
    <p:sldId id="278" r:id="rId18"/>
    <p:sldId id="279" r:id="rId19"/>
    <p:sldId id="281" r:id="rId20"/>
    <p:sldId id="345" r:id="rId21"/>
    <p:sldId id="282" r:id="rId22"/>
    <p:sldId id="283" r:id="rId23"/>
    <p:sldId id="320" r:id="rId24"/>
    <p:sldId id="323" r:id="rId25"/>
    <p:sldId id="286" r:id="rId26"/>
    <p:sldId id="289" r:id="rId27"/>
    <p:sldId id="290" r:id="rId28"/>
    <p:sldId id="309" r:id="rId29"/>
    <p:sldId id="310" r:id="rId30"/>
    <p:sldId id="327" r:id="rId31"/>
    <p:sldId id="311" r:id="rId32"/>
    <p:sldId id="348" r:id="rId33"/>
    <p:sldId id="349" r:id="rId34"/>
    <p:sldId id="354" r:id="rId35"/>
    <p:sldId id="357" r:id="rId36"/>
    <p:sldId id="360" r:id="rId37"/>
    <p:sldId id="363" r:id="rId38"/>
    <p:sldId id="364" r:id="rId39"/>
    <p:sldId id="338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atang" pitchFamily="18" charset="-127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atang" pitchFamily="18" charset="-127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atang" pitchFamily="18" charset="-127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atang" pitchFamily="18" charset="-127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atang" pitchFamily="18" charset="-127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atang" pitchFamily="18" charset="-127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atang" pitchFamily="18" charset="-127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atang" pitchFamily="18" charset="-127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atang" pitchFamily="18" charset="-127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859" autoAdjust="0"/>
  </p:normalViewPr>
  <p:slideViewPr>
    <p:cSldViewPr>
      <p:cViewPr varScale="1">
        <p:scale>
          <a:sx n="61" d="100"/>
          <a:sy n="61" d="100"/>
        </p:scale>
        <p:origin x="20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1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1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#2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192CED-5284-6842-A2CE-43637359B0CB}" type="doc">
      <dgm:prSet loTypeId="urn:microsoft.com/office/officeart/2005/8/layout/hList1" loCatId="list" qsTypeId="urn:microsoft.com/office/officeart/2005/8/quickstyle/simple4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281E5B53-1732-5F47-A578-AB0E3A9B5E4C}">
      <dgm:prSet phldrT="[Text]"/>
      <dgm:spPr/>
      <dgm:t>
        <a:bodyPr/>
        <a:lstStyle/>
        <a:p>
          <a:r>
            <a:rPr lang="en-US" dirty="0"/>
            <a:t>Main objectives of an OS:</a:t>
          </a:r>
        </a:p>
      </dgm:t>
    </dgm:pt>
    <dgm:pt modelId="{6DF8C72F-1C3C-3D43-905B-F9DFAE34F209}" type="parTrans" cxnId="{5B740C4A-9D68-0540-AC76-45932CD65954}">
      <dgm:prSet/>
      <dgm:spPr/>
      <dgm:t>
        <a:bodyPr/>
        <a:lstStyle/>
        <a:p>
          <a:endParaRPr lang="en-US"/>
        </a:p>
      </dgm:t>
    </dgm:pt>
    <dgm:pt modelId="{2FC987E5-D027-8846-8A97-F16D9257E1AC}" type="sibTrans" cxnId="{5B740C4A-9D68-0540-AC76-45932CD65954}">
      <dgm:prSet/>
      <dgm:spPr/>
      <dgm:t>
        <a:bodyPr/>
        <a:lstStyle/>
        <a:p>
          <a:endParaRPr lang="en-US"/>
        </a:p>
      </dgm:t>
    </dgm:pt>
    <dgm:pt modelId="{AE3CB80F-D45F-E54C-B692-4738A2A6039C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dirty="0"/>
            <a:t>Convenience</a:t>
          </a:r>
        </a:p>
      </dgm:t>
    </dgm:pt>
    <dgm:pt modelId="{DB5EC823-6039-A143-9B39-EB225C90CC38}" type="parTrans" cxnId="{47A89D49-60B4-FB40-9C5D-FFE581254201}">
      <dgm:prSet/>
      <dgm:spPr/>
      <dgm:t>
        <a:bodyPr/>
        <a:lstStyle/>
        <a:p>
          <a:endParaRPr lang="en-US"/>
        </a:p>
      </dgm:t>
    </dgm:pt>
    <dgm:pt modelId="{E262F30B-1A1E-F747-A185-5455263EE08A}" type="sibTrans" cxnId="{47A89D49-60B4-FB40-9C5D-FFE581254201}">
      <dgm:prSet/>
      <dgm:spPr/>
      <dgm:t>
        <a:bodyPr/>
        <a:lstStyle/>
        <a:p>
          <a:endParaRPr lang="en-US"/>
        </a:p>
      </dgm:t>
    </dgm:pt>
    <dgm:pt modelId="{3A3FFD4A-4BD3-2543-98AF-A41B2CAE779A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dirty="0"/>
            <a:t>Efficiency</a:t>
          </a:r>
        </a:p>
      </dgm:t>
    </dgm:pt>
    <dgm:pt modelId="{75A774D8-A8A4-404D-9CFE-DAF3C9EE383B}" type="parTrans" cxnId="{73BA040D-3549-934C-A652-24BEA66255F8}">
      <dgm:prSet/>
      <dgm:spPr/>
      <dgm:t>
        <a:bodyPr/>
        <a:lstStyle/>
        <a:p>
          <a:endParaRPr lang="en-US"/>
        </a:p>
      </dgm:t>
    </dgm:pt>
    <dgm:pt modelId="{AE569C84-AD83-C840-9BA6-D0F860817D5B}" type="sibTrans" cxnId="{73BA040D-3549-934C-A652-24BEA66255F8}">
      <dgm:prSet/>
      <dgm:spPr/>
      <dgm:t>
        <a:bodyPr/>
        <a:lstStyle/>
        <a:p>
          <a:endParaRPr lang="en-US"/>
        </a:p>
      </dgm:t>
    </dgm:pt>
    <dgm:pt modelId="{F96F4B0F-02F7-4D4B-9036-26B336493CAE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dirty="0"/>
            <a:t>Ability to evolve</a:t>
          </a:r>
        </a:p>
      </dgm:t>
    </dgm:pt>
    <dgm:pt modelId="{9A2A829F-7768-884C-9C37-31113093ABE1}" type="parTrans" cxnId="{8C55C725-3252-FA46-BC16-D392FA3244E1}">
      <dgm:prSet/>
      <dgm:spPr/>
      <dgm:t>
        <a:bodyPr/>
        <a:lstStyle/>
        <a:p>
          <a:endParaRPr lang="en-US"/>
        </a:p>
      </dgm:t>
    </dgm:pt>
    <dgm:pt modelId="{B8510BF0-F2AE-0444-B9D0-63BA3E5B4B8B}" type="sibTrans" cxnId="{8C55C725-3252-FA46-BC16-D392FA3244E1}">
      <dgm:prSet/>
      <dgm:spPr/>
      <dgm:t>
        <a:bodyPr/>
        <a:lstStyle/>
        <a:p>
          <a:endParaRPr lang="en-US"/>
        </a:p>
      </dgm:t>
    </dgm:pt>
    <dgm:pt modelId="{5C3B6204-B418-A242-B9D0-60EB91680625}" type="pres">
      <dgm:prSet presAssocID="{1C192CED-5284-6842-A2CE-43637359B0CB}" presName="Name0" presStyleCnt="0">
        <dgm:presLayoutVars>
          <dgm:dir/>
          <dgm:animLvl val="lvl"/>
          <dgm:resizeHandles val="exact"/>
        </dgm:presLayoutVars>
      </dgm:prSet>
      <dgm:spPr/>
    </dgm:pt>
    <dgm:pt modelId="{F2E06192-AEAE-0C49-902F-729236FB5629}" type="pres">
      <dgm:prSet presAssocID="{281E5B53-1732-5F47-A578-AB0E3A9B5E4C}" presName="composite" presStyleCnt="0"/>
      <dgm:spPr/>
    </dgm:pt>
    <dgm:pt modelId="{1AE4A990-5AA0-034B-8CCF-8670DC0A0746}" type="pres">
      <dgm:prSet presAssocID="{281E5B53-1732-5F47-A578-AB0E3A9B5E4C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D90CF14F-E010-5649-9AC4-6BBF9E914CA0}" type="pres">
      <dgm:prSet presAssocID="{281E5B53-1732-5F47-A578-AB0E3A9B5E4C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72C97C0B-1912-DC41-AF8F-8B9E282AF6FD}" type="presOf" srcId="{281E5B53-1732-5F47-A578-AB0E3A9B5E4C}" destId="{1AE4A990-5AA0-034B-8CCF-8670DC0A0746}" srcOrd="0" destOrd="0" presId="urn:microsoft.com/office/officeart/2005/8/layout/hList1"/>
    <dgm:cxn modelId="{73BA040D-3549-934C-A652-24BEA66255F8}" srcId="{281E5B53-1732-5F47-A578-AB0E3A9B5E4C}" destId="{3A3FFD4A-4BD3-2543-98AF-A41B2CAE779A}" srcOrd="1" destOrd="0" parTransId="{75A774D8-A8A4-404D-9CFE-DAF3C9EE383B}" sibTransId="{AE569C84-AD83-C840-9BA6-D0F860817D5B}"/>
    <dgm:cxn modelId="{8C55C725-3252-FA46-BC16-D392FA3244E1}" srcId="{281E5B53-1732-5F47-A578-AB0E3A9B5E4C}" destId="{F96F4B0F-02F7-4D4B-9036-26B336493CAE}" srcOrd="2" destOrd="0" parTransId="{9A2A829F-7768-884C-9C37-31113093ABE1}" sibTransId="{B8510BF0-F2AE-0444-B9D0-63BA3E5B4B8B}"/>
    <dgm:cxn modelId="{47A89D49-60B4-FB40-9C5D-FFE581254201}" srcId="{281E5B53-1732-5F47-A578-AB0E3A9B5E4C}" destId="{AE3CB80F-D45F-E54C-B692-4738A2A6039C}" srcOrd="0" destOrd="0" parTransId="{DB5EC823-6039-A143-9B39-EB225C90CC38}" sibTransId="{E262F30B-1A1E-F747-A185-5455263EE08A}"/>
    <dgm:cxn modelId="{5B740C4A-9D68-0540-AC76-45932CD65954}" srcId="{1C192CED-5284-6842-A2CE-43637359B0CB}" destId="{281E5B53-1732-5F47-A578-AB0E3A9B5E4C}" srcOrd="0" destOrd="0" parTransId="{6DF8C72F-1C3C-3D43-905B-F9DFAE34F209}" sibTransId="{2FC987E5-D027-8846-8A97-F16D9257E1AC}"/>
    <dgm:cxn modelId="{47C3F956-F19B-C843-99EB-8353B4B3672A}" type="presOf" srcId="{F96F4B0F-02F7-4D4B-9036-26B336493CAE}" destId="{D90CF14F-E010-5649-9AC4-6BBF9E914CA0}" srcOrd="0" destOrd="2" presId="urn:microsoft.com/office/officeart/2005/8/layout/hList1"/>
    <dgm:cxn modelId="{F6A52685-68B4-9E44-B5F2-05FD0D475D15}" type="presOf" srcId="{AE3CB80F-D45F-E54C-B692-4738A2A6039C}" destId="{D90CF14F-E010-5649-9AC4-6BBF9E914CA0}" srcOrd="0" destOrd="0" presId="urn:microsoft.com/office/officeart/2005/8/layout/hList1"/>
    <dgm:cxn modelId="{3A9FA08E-64EA-0D47-AE28-8B305EB8A206}" type="presOf" srcId="{1C192CED-5284-6842-A2CE-43637359B0CB}" destId="{5C3B6204-B418-A242-B9D0-60EB91680625}" srcOrd="0" destOrd="0" presId="urn:microsoft.com/office/officeart/2005/8/layout/hList1"/>
    <dgm:cxn modelId="{689B13D3-DAC2-294E-A08B-39951FEE76A7}" type="presOf" srcId="{3A3FFD4A-4BD3-2543-98AF-A41B2CAE779A}" destId="{D90CF14F-E010-5649-9AC4-6BBF9E914CA0}" srcOrd="0" destOrd="1" presId="urn:microsoft.com/office/officeart/2005/8/layout/hList1"/>
    <dgm:cxn modelId="{A22C2972-2A62-DB4C-A870-D2834B64A72C}" type="presParOf" srcId="{5C3B6204-B418-A242-B9D0-60EB91680625}" destId="{F2E06192-AEAE-0C49-902F-729236FB5629}" srcOrd="0" destOrd="0" presId="urn:microsoft.com/office/officeart/2005/8/layout/hList1"/>
    <dgm:cxn modelId="{699662D9-C356-6E43-8F80-FB763087BF08}" type="presParOf" srcId="{F2E06192-AEAE-0C49-902F-729236FB5629}" destId="{1AE4A990-5AA0-034B-8CCF-8670DC0A0746}" srcOrd="0" destOrd="0" presId="urn:microsoft.com/office/officeart/2005/8/layout/hList1"/>
    <dgm:cxn modelId="{F259A4CD-7B63-B447-8FD9-6E7CA4ECDD16}" type="presParOf" srcId="{F2E06192-AEAE-0C49-902F-729236FB5629}" destId="{D90CF14F-E010-5649-9AC4-6BBF9E914CA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ACCD92-B1BC-0A42-953B-F3E640C7BD29}" type="doc">
      <dgm:prSet loTypeId="urn:microsoft.com/office/officeart/2005/8/layout/arrow2" loCatId="process" qsTypeId="urn:microsoft.com/office/officeart/2005/8/quickstyle/simple4" qsCatId="simple" csTypeId="urn:microsoft.com/office/officeart/2005/8/colors/accent1_2#3" csCatId="accent1" phldr="1"/>
      <dgm:spPr/>
    </dgm:pt>
    <dgm:pt modelId="{38FC8F8D-C424-8146-9E56-AD1DDF760111}">
      <dgm:prSet phldrT="[Text]" custT="1"/>
      <dgm:spPr/>
      <dgm:t>
        <a:bodyPr/>
        <a:lstStyle/>
        <a:p>
          <a:r>
            <a:rPr lang="en-NZ" sz="1800" dirty="0"/>
            <a:t>Serial Processing</a:t>
          </a:r>
          <a:endParaRPr lang="en-US" sz="1800" dirty="0"/>
        </a:p>
      </dgm:t>
    </dgm:pt>
    <dgm:pt modelId="{D0A62D74-7E0B-B242-8B35-D7A6B1083D31}" type="parTrans" cxnId="{7D3C728B-F740-AC43-9F3A-C47B814E5089}">
      <dgm:prSet/>
      <dgm:spPr/>
      <dgm:t>
        <a:bodyPr/>
        <a:lstStyle/>
        <a:p>
          <a:endParaRPr lang="en-US"/>
        </a:p>
      </dgm:t>
    </dgm:pt>
    <dgm:pt modelId="{4BF9B6E4-5CE0-7C40-ACE9-2C6A5EA145F7}" type="sibTrans" cxnId="{7D3C728B-F740-AC43-9F3A-C47B814E5089}">
      <dgm:prSet/>
      <dgm:spPr/>
      <dgm:t>
        <a:bodyPr/>
        <a:lstStyle/>
        <a:p>
          <a:endParaRPr lang="en-US"/>
        </a:p>
      </dgm:t>
    </dgm:pt>
    <dgm:pt modelId="{D9810BAD-2715-BF45-BF3B-6AB8E45EE25A}">
      <dgm:prSet custT="1"/>
      <dgm:spPr/>
      <dgm:t>
        <a:bodyPr/>
        <a:lstStyle/>
        <a:p>
          <a:r>
            <a:rPr lang="en-NZ" sz="1800" dirty="0"/>
            <a:t>Simple Batch Systems</a:t>
          </a:r>
        </a:p>
      </dgm:t>
    </dgm:pt>
    <dgm:pt modelId="{A7494285-C8ED-F248-AEC8-913A1E2E837E}" type="parTrans" cxnId="{1DE82A49-0AB5-0347-85E5-B4E74FB74FCA}">
      <dgm:prSet/>
      <dgm:spPr/>
      <dgm:t>
        <a:bodyPr/>
        <a:lstStyle/>
        <a:p>
          <a:endParaRPr lang="en-US"/>
        </a:p>
      </dgm:t>
    </dgm:pt>
    <dgm:pt modelId="{3253F9A0-6251-A642-AE74-6B9C371975BC}" type="sibTrans" cxnId="{1DE82A49-0AB5-0347-85E5-B4E74FB74FCA}">
      <dgm:prSet/>
      <dgm:spPr/>
      <dgm:t>
        <a:bodyPr/>
        <a:lstStyle/>
        <a:p>
          <a:endParaRPr lang="en-US"/>
        </a:p>
      </dgm:t>
    </dgm:pt>
    <dgm:pt modelId="{A66F7EE8-B277-D248-99D3-4CD126540C8A}">
      <dgm:prSet custT="1"/>
      <dgm:spPr/>
      <dgm:t>
        <a:bodyPr/>
        <a:lstStyle/>
        <a:p>
          <a:r>
            <a:rPr lang="en-NZ" sz="1800" dirty="0"/>
            <a:t>Multiprogrammed Batch Systems</a:t>
          </a:r>
        </a:p>
      </dgm:t>
    </dgm:pt>
    <dgm:pt modelId="{38AC00E7-9EEB-AA46-92D7-B69F40E88CB4}" type="parTrans" cxnId="{451DF095-1C94-234D-A748-F8277292FC1F}">
      <dgm:prSet/>
      <dgm:spPr/>
      <dgm:t>
        <a:bodyPr/>
        <a:lstStyle/>
        <a:p>
          <a:endParaRPr lang="en-US"/>
        </a:p>
      </dgm:t>
    </dgm:pt>
    <dgm:pt modelId="{F51F151C-E8E6-534A-A204-713718F1E875}" type="sibTrans" cxnId="{451DF095-1C94-234D-A748-F8277292FC1F}">
      <dgm:prSet/>
      <dgm:spPr/>
      <dgm:t>
        <a:bodyPr/>
        <a:lstStyle/>
        <a:p>
          <a:endParaRPr lang="en-US"/>
        </a:p>
      </dgm:t>
    </dgm:pt>
    <dgm:pt modelId="{9386885E-542C-A045-80DD-541DAB382580}">
      <dgm:prSet custT="1"/>
      <dgm:spPr/>
      <dgm:t>
        <a:bodyPr/>
        <a:lstStyle/>
        <a:p>
          <a:r>
            <a:rPr lang="en-NZ" sz="1800" dirty="0"/>
            <a:t>Time Sharing Systems</a:t>
          </a:r>
        </a:p>
      </dgm:t>
    </dgm:pt>
    <dgm:pt modelId="{568757CA-AC16-7F43-B8F6-583978CFEC40}" type="parTrans" cxnId="{049F5EB9-BDD5-B249-B755-3016A45FC8DA}">
      <dgm:prSet/>
      <dgm:spPr/>
      <dgm:t>
        <a:bodyPr/>
        <a:lstStyle/>
        <a:p>
          <a:endParaRPr lang="en-US"/>
        </a:p>
      </dgm:t>
    </dgm:pt>
    <dgm:pt modelId="{B3B68821-6B75-224A-99DE-9B3A4C5EF08C}" type="sibTrans" cxnId="{049F5EB9-BDD5-B249-B755-3016A45FC8DA}">
      <dgm:prSet/>
      <dgm:spPr/>
      <dgm:t>
        <a:bodyPr/>
        <a:lstStyle/>
        <a:p>
          <a:endParaRPr lang="en-US"/>
        </a:p>
      </dgm:t>
    </dgm:pt>
    <dgm:pt modelId="{094A77E0-A09E-2B4F-9792-0313B70CB70F}" type="pres">
      <dgm:prSet presAssocID="{6EACCD92-B1BC-0A42-953B-F3E640C7BD29}" presName="arrowDiagram" presStyleCnt="0">
        <dgm:presLayoutVars>
          <dgm:chMax val="5"/>
          <dgm:dir/>
          <dgm:resizeHandles val="exact"/>
        </dgm:presLayoutVars>
      </dgm:prSet>
      <dgm:spPr/>
    </dgm:pt>
    <dgm:pt modelId="{7274B0A6-A780-AC4D-A192-A17A96D7D56B}" type="pres">
      <dgm:prSet presAssocID="{6EACCD92-B1BC-0A42-953B-F3E640C7BD29}" presName="arrow" presStyleLbl="bgShp" presStyleIdx="0" presStyleCnt="1"/>
      <dgm:spPr>
        <a:ln>
          <a:solidFill>
            <a:schemeClr val="accent1">
              <a:lumMod val="75000"/>
            </a:schemeClr>
          </a:solidFill>
        </a:ln>
      </dgm:spPr>
    </dgm:pt>
    <dgm:pt modelId="{AC30B1C0-E642-C343-9491-3D29EF5B9ACA}" type="pres">
      <dgm:prSet presAssocID="{6EACCD92-B1BC-0A42-953B-F3E640C7BD29}" presName="arrowDiagram4" presStyleCnt="0"/>
      <dgm:spPr/>
    </dgm:pt>
    <dgm:pt modelId="{14244A61-2F42-FE4C-B4AE-14F538A72BD4}" type="pres">
      <dgm:prSet presAssocID="{38FC8F8D-C424-8146-9E56-AD1DDF760111}" presName="bullet4a" presStyleLbl="node1" presStyleIdx="0" presStyleCnt="4"/>
      <dgm:spPr/>
    </dgm:pt>
    <dgm:pt modelId="{68990ADE-EECC-A843-9CB8-385F4DCE6884}" type="pres">
      <dgm:prSet presAssocID="{38FC8F8D-C424-8146-9E56-AD1DDF760111}" presName="textBox4a" presStyleLbl="revTx" presStyleIdx="0" presStyleCnt="4" custScaleY="51143">
        <dgm:presLayoutVars>
          <dgm:bulletEnabled val="1"/>
        </dgm:presLayoutVars>
      </dgm:prSet>
      <dgm:spPr/>
    </dgm:pt>
    <dgm:pt modelId="{9AA8AB03-D64A-C342-B37C-4CCC9DA9EB94}" type="pres">
      <dgm:prSet presAssocID="{D9810BAD-2715-BF45-BF3B-6AB8E45EE25A}" presName="bullet4b" presStyleLbl="node1" presStyleIdx="1" presStyleCnt="4"/>
      <dgm:spPr/>
    </dgm:pt>
    <dgm:pt modelId="{CD842123-1D21-A749-9096-4D7D760BAAD9}" type="pres">
      <dgm:prSet presAssocID="{D9810BAD-2715-BF45-BF3B-6AB8E45EE25A}" presName="textBox4b" presStyleLbl="revTx" presStyleIdx="1" presStyleCnt="4" custScaleY="39942" custLinFactNeighborX="-4726" custLinFactNeighborY="-3817">
        <dgm:presLayoutVars>
          <dgm:bulletEnabled val="1"/>
        </dgm:presLayoutVars>
      </dgm:prSet>
      <dgm:spPr/>
    </dgm:pt>
    <dgm:pt modelId="{36778976-587A-8042-87A9-FC1C9FD954F8}" type="pres">
      <dgm:prSet presAssocID="{A66F7EE8-B277-D248-99D3-4CD126540C8A}" presName="bullet4c" presStyleLbl="node1" presStyleIdx="2" presStyleCnt="4"/>
      <dgm:spPr/>
    </dgm:pt>
    <dgm:pt modelId="{D9519E44-3DC2-2543-B587-8A3BE587954F}" type="pres">
      <dgm:prSet presAssocID="{A66F7EE8-B277-D248-99D3-4CD126540C8A}" presName="textBox4c" presStyleLbl="revTx" presStyleIdx="2" presStyleCnt="4" custScaleX="143550" custScaleY="26063" custLinFactNeighborX="-6990" custLinFactNeighborY="-16934">
        <dgm:presLayoutVars>
          <dgm:bulletEnabled val="1"/>
        </dgm:presLayoutVars>
      </dgm:prSet>
      <dgm:spPr/>
    </dgm:pt>
    <dgm:pt modelId="{6C5317EB-E0BB-C646-8AC7-1B8FB3CE6475}" type="pres">
      <dgm:prSet presAssocID="{9386885E-542C-A045-80DD-541DAB382580}" presName="bullet4d" presStyleLbl="node1" presStyleIdx="3" presStyleCnt="4"/>
      <dgm:spPr/>
    </dgm:pt>
    <dgm:pt modelId="{9DBEC3F6-5D1C-984A-A8A3-A5F0342491D8}" type="pres">
      <dgm:prSet presAssocID="{9386885E-542C-A045-80DD-541DAB382580}" presName="textBox4d" presStyleLbl="revTx" presStyleIdx="3" presStyleCnt="4" custScaleX="86877" custScaleY="31888" custLinFactNeighborX="-17456" custLinFactNeighborY="-17576">
        <dgm:presLayoutVars>
          <dgm:bulletEnabled val="1"/>
        </dgm:presLayoutVars>
      </dgm:prSet>
      <dgm:spPr/>
    </dgm:pt>
  </dgm:ptLst>
  <dgm:cxnLst>
    <dgm:cxn modelId="{3E17B52C-3B06-9A45-8584-9180A0C1BA59}" type="presOf" srcId="{A66F7EE8-B277-D248-99D3-4CD126540C8A}" destId="{D9519E44-3DC2-2543-B587-8A3BE587954F}" srcOrd="0" destOrd="0" presId="urn:microsoft.com/office/officeart/2005/8/layout/arrow2"/>
    <dgm:cxn modelId="{1098CD43-3096-BD47-8C93-BE8058CF148F}" type="presOf" srcId="{D9810BAD-2715-BF45-BF3B-6AB8E45EE25A}" destId="{CD842123-1D21-A749-9096-4D7D760BAAD9}" srcOrd="0" destOrd="0" presId="urn:microsoft.com/office/officeart/2005/8/layout/arrow2"/>
    <dgm:cxn modelId="{1DE82A49-0AB5-0347-85E5-B4E74FB74FCA}" srcId="{6EACCD92-B1BC-0A42-953B-F3E640C7BD29}" destId="{D9810BAD-2715-BF45-BF3B-6AB8E45EE25A}" srcOrd="1" destOrd="0" parTransId="{A7494285-C8ED-F248-AEC8-913A1E2E837E}" sibTransId="{3253F9A0-6251-A642-AE74-6B9C371975BC}"/>
    <dgm:cxn modelId="{7D3C728B-F740-AC43-9F3A-C47B814E5089}" srcId="{6EACCD92-B1BC-0A42-953B-F3E640C7BD29}" destId="{38FC8F8D-C424-8146-9E56-AD1DDF760111}" srcOrd="0" destOrd="0" parTransId="{D0A62D74-7E0B-B242-8B35-D7A6B1083D31}" sibTransId="{4BF9B6E4-5CE0-7C40-ACE9-2C6A5EA145F7}"/>
    <dgm:cxn modelId="{C067DF8D-A81E-9E43-A8DD-02D5C2A61521}" type="presOf" srcId="{38FC8F8D-C424-8146-9E56-AD1DDF760111}" destId="{68990ADE-EECC-A843-9CB8-385F4DCE6884}" srcOrd="0" destOrd="0" presId="urn:microsoft.com/office/officeart/2005/8/layout/arrow2"/>
    <dgm:cxn modelId="{451DF095-1C94-234D-A748-F8277292FC1F}" srcId="{6EACCD92-B1BC-0A42-953B-F3E640C7BD29}" destId="{A66F7EE8-B277-D248-99D3-4CD126540C8A}" srcOrd="2" destOrd="0" parTransId="{38AC00E7-9EEB-AA46-92D7-B69F40E88CB4}" sibTransId="{F51F151C-E8E6-534A-A204-713718F1E875}"/>
    <dgm:cxn modelId="{A2D78A9C-6247-FA4B-8F51-CF2E89D0314E}" type="presOf" srcId="{6EACCD92-B1BC-0A42-953B-F3E640C7BD29}" destId="{094A77E0-A09E-2B4F-9792-0313B70CB70F}" srcOrd="0" destOrd="0" presId="urn:microsoft.com/office/officeart/2005/8/layout/arrow2"/>
    <dgm:cxn modelId="{049F5EB9-BDD5-B249-B755-3016A45FC8DA}" srcId="{6EACCD92-B1BC-0A42-953B-F3E640C7BD29}" destId="{9386885E-542C-A045-80DD-541DAB382580}" srcOrd="3" destOrd="0" parTransId="{568757CA-AC16-7F43-B8F6-583978CFEC40}" sibTransId="{B3B68821-6B75-224A-99DE-9B3A4C5EF08C}"/>
    <dgm:cxn modelId="{C60BA0FC-7A21-7742-8D6D-2BDD77849218}" type="presOf" srcId="{9386885E-542C-A045-80DD-541DAB382580}" destId="{9DBEC3F6-5D1C-984A-A8A3-A5F0342491D8}" srcOrd="0" destOrd="0" presId="urn:microsoft.com/office/officeart/2005/8/layout/arrow2"/>
    <dgm:cxn modelId="{46527C7F-AD19-654B-8049-936FB0BB1089}" type="presParOf" srcId="{094A77E0-A09E-2B4F-9792-0313B70CB70F}" destId="{7274B0A6-A780-AC4D-A192-A17A96D7D56B}" srcOrd="0" destOrd="0" presId="urn:microsoft.com/office/officeart/2005/8/layout/arrow2"/>
    <dgm:cxn modelId="{847C3373-70A5-1249-BA32-96D85E38ED12}" type="presParOf" srcId="{094A77E0-A09E-2B4F-9792-0313B70CB70F}" destId="{AC30B1C0-E642-C343-9491-3D29EF5B9ACA}" srcOrd="1" destOrd="0" presId="urn:microsoft.com/office/officeart/2005/8/layout/arrow2"/>
    <dgm:cxn modelId="{2589D7C4-5754-F443-AF55-E833CB97E3B6}" type="presParOf" srcId="{AC30B1C0-E642-C343-9491-3D29EF5B9ACA}" destId="{14244A61-2F42-FE4C-B4AE-14F538A72BD4}" srcOrd="0" destOrd="0" presId="urn:microsoft.com/office/officeart/2005/8/layout/arrow2"/>
    <dgm:cxn modelId="{DCB3901E-6D9E-BB49-AA70-0398A4AB7AD5}" type="presParOf" srcId="{AC30B1C0-E642-C343-9491-3D29EF5B9ACA}" destId="{68990ADE-EECC-A843-9CB8-385F4DCE6884}" srcOrd="1" destOrd="0" presId="urn:microsoft.com/office/officeart/2005/8/layout/arrow2"/>
    <dgm:cxn modelId="{F88F0E2D-7C58-9949-9774-10884A5650A2}" type="presParOf" srcId="{AC30B1C0-E642-C343-9491-3D29EF5B9ACA}" destId="{9AA8AB03-D64A-C342-B37C-4CCC9DA9EB94}" srcOrd="2" destOrd="0" presId="urn:microsoft.com/office/officeart/2005/8/layout/arrow2"/>
    <dgm:cxn modelId="{4B8DD314-032A-6B47-B2DB-2862EB78707A}" type="presParOf" srcId="{AC30B1C0-E642-C343-9491-3D29EF5B9ACA}" destId="{CD842123-1D21-A749-9096-4D7D760BAAD9}" srcOrd="3" destOrd="0" presId="urn:microsoft.com/office/officeart/2005/8/layout/arrow2"/>
    <dgm:cxn modelId="{A33190B4-80C4-C34A-A93A-C56AF89424ED}" type="presParOf" srcId="{AC30B1C0-E642-C343-9491-3D29EF5B9ACA}" destId="{36778976-587A-8042-87A9-FC1C9FD954F8}" srcOrd="4" destOrd="0" presId="urn:microsoft.com/office/officeart/2005/8/layout/arrow2"/>
    <dgm:cxn modelId="{B3BF463C-A526-BC4C-B31D-7702EF0A6A73}" type="presParOf" srcId="{AC30B1C0-E642-C343-9491-3D29EF5B9ACA}" destId="{D9519E44-3DC2-2543-B587-8A3BE587954F}" srcOrd="5" destOrd="0" presId="urn:microsoft.com/office/officeart/2005/8/layout/arrow2"/>
    <dgm:cxn modelId="{7EF211CC-4E58-D349-9A1C-21EB30F85E98}" type="presParOf" srcId="{AC30B1C0-E642-C343-9491-3D29EF5B9ACA}" destId="{6C5317EB-E0BB-C646-8AC7-1B8FB3CE6475}" srcOrd="6" destOrd="0" presId="urn:microsoft.com/office/officeart/2005/8/layout/arrow2"/>
    <dgm:cxn modelId="{6EA5EE19-B83B-9B4D-B222-76DA85BACAE3}" type="presParOf" srcId="{AC30B1C0-E642-C343-9491-3D29EF5B9ACA}" destId="{9DBEC3F6-5D1C-984A-A8A3-A5F0342491D8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7151B0-83C3-794C-A7E2-D21129B208D7}" type="doc">
      <dgm:prSet loTypeId="urn:microsoft.com/office/officeart/2005/8/layout/list1" loCatId="list" qsTypeId="urn:microsoft.com/office/officeart/2005/8/quickstyle/simple4" qsCatId="simple" csTypeId="urn:microsoft.com/office/officeart/2005/8/colors/accent1_2#5" csCatId="accent1"/>
      <dgm:spPr/>
      <dgm:t>
        <a:bodyPr/>
        <a:lstStyle/>
        <a:p>
          <a:endParaRPr lang="en-US"/>
        </a:p>
      </dgm:t>
    </dgm:pt>
    <dgm:pt modelId="{E168AA11-920C-F54C-B7DB-C5951AA2D585}">
      <dgm:prSet/>
      <dgm:spPr/>
      <dgm:t>
        <a:bodyPr/>
        <a:lstStyle/>
        <a:p>
          <a:pPr rtl="0"/>
          <a:r>
            <a:rPr lang="en-US" dirty="0"/>
            <a:t>Memory protection for monitor</a:t>
          </a:r>
        </a:p>
      </dgm:t>
    </dgm:pt>
    <dgm:pt modelId="{F1036FCF-F430-704B-9E6B-F3162B4934A4}" type="parTrans" cxnId="{E41F4A20-25D7-6049-B731-2FD60920E3A6}">
      <dgm:prSet/>
      <dgm:spPr/>
      <dgm:t>
        <a:bodyPr/>
        <a:lstStyle/>
        <a:p>
          <a:endParaRPr lang="en-US"/>
        </a:p>
      </dgm:t>
    </dgm:pt>
    <dgm:pt modelId="{F75CB714-0475-A247-A48A-0DB700B76C4A}" type="sibTrans" cxnId="{E41F4A20-25D7-6049-B731-2FD60920E3A6}">
      <dgm:prSet/>
      <dgm:spPr/>
      <dgm:t>
        <a:bodyPr/>
        <a:lstStyle/>
        <a:p>
          <a:endParaRPr lang="en-US"/>
        </a:p>
      </dgm:t>
    </dgm:pt>
    <dgm:pt modelId="{84FE2259-F5AC-9044-B8EB-8A19BA1733A8}">
      <dgm:prSet/>
      <dgm:spPr/>
      <dgm:t>
        <a:bodyPr/>
        <a:lstStyle/>
        <a:p>
          <a:pPr rtl="0"/>
          <a:r>
            <a:rPr lang="en-US" dirty="0"/>
            <a:t>while the user program is executing, it must not alter the memory area containing the monitor</a:t>
          </a:r>
        </a:p>
      </dgm:t>
    </dgm:pt>
    <dgm:pt modelId="{0DB568A9-7598-704F-9A1B-A7B019083813}" type="parTrans" cxnId="{868306BA-8CCA-1C43-BD53-8B6AD97319B8}">
      <dgm:prSet/>
      <dgm:spPr/>
      <dgm:t>
        <a:bodyPr/>
        <a:lstStyle/>
        <a:p>
          <a:endParaRPr lang="en-US"/>
        </a:p>
      </dgm:t>
    </dgm:pt>
    <dgm:pt modelId="{2415265B-BCAA-BE49-8909-3AE41F1CEA1E}" type="sibTrans" cxnId="{868306BA-8CCA-1C43-BD53-8B6AD97319B8}">
      <dgm:prSet/>
      <dgm:spPr/>
      <dgm:t>
        <a:bodyPr/>
        <a:lstStyle/>
        <a:p>
          <a:endParaRPr lang="en-US"/>
        </a:p>
      </dgm:t>
    </dgm:pt>
    <dgm:pt modelId="{3C55AC7B-1880-3346-A9F5-9D14FE371C13}">
      <dgm:prSet/>
      <dgm:spPr/>
      <dgm:t>
        <a:bodyPr/>
        <a:lstStyle/>
        <a:p>
          <a:pPr rtl="0"/>
          <a:r>
            <a:rPr lang="en-US" dirty="0"/>
            <a:t>Timer</a:t>
          </a:r>
        </a:p>
      </dgm:t>
    </dgm:pt>
    <dgm:pt modelId="{DA4122A3-D505-944E-B831-76E0E97F5E1A}" type="parTrans" cxnId="{1B19FFA6-539C-F54F-96EE-69F16551E422}">
      <dgm:prSet/>
      <dgm:spPr/>
      <dgm:t>
        <a:bodyPr/>
        <a:lstStyle/>
        <a:p>
          <a:endParaRPr lang="en-US"/>
        </a:p>
      </dgm:t>
    </dgm:pt>
    <dgm:pt modelId="{D422DDD9-FDCA-AB4A-8586-DE5C835334E3}" type="sibTrans" cxnId="{1B19FFA6-539C-F54F-96EE-69F16551E422}">
      <dgm:prSet/>
      <dgm:spPr/>
      <dgm:t>
        <a:bodyPr/>
        <a:lstStyle/>
        <a:p>
          <a:endParaRPr lang="en-US"/>
        </a:p>
      </dgm:t>
    </dgm:pt>
    <dgm:pt modelId="{38C5B09A-C990-BA43-A557-1F98A71B0347}">
      <dgm:prSet/>
      <dgm:spPr/>
      <dgm:t>
        <a:bodyPr/>
        <a:lstStyle/>
        <a:p>
          <a:pPr rtl="0"/>
          <a:r>
            <a:rPr lang="en-US" dirty="0"/>
            <a:t>prevents a job from monopolizing the system</a:t>
          </a:r>
        </a:p>
      </dgm:t>
    </dgm:pt>
    <dgm:pt modelId="{C22858B8-555F-9E48-860B-841F1548B9BF}" type="parTrans" cxnId="{935578C4-E7A4-0F41-B2CC-8EB9491486F8}">
      <dgm:prSet/>
      <dgm:spPr/>
      <dgm:t>
        <a:bodyPr/>
        <a:lstStyle/>
        <a:p>
          <a:endParaRPr lang="en-US"/>
        </a:p>
      </dgm:t>
    </dgm:pt>
    <dgm:pt modelId="{7E3BCDBB-0A59-C74E-97DB-63FDAE82954D}" type="sibTrans" cxnId="{935578C4-E7A4-0F41-B2CC-8EB9491486F8}">
      <dgm:prSet/>
      <dgm:spPr/>
      <dgm:t>
        <a:bodyPr/>
        <a:lstStyle/>
        <a:p>
          <a:endParaRPr lang="en-US"/>
        </a:p>
      </dgm:t>
    </dgm:pt>
    <dgm:pt modelId="{91271169-0AFC-DE4B-8AC9-A91FEED8AE1F}">
      <dgm:prSet/>
      <dgm:spPr/>
      <dgm:t>
        <a:bodyPr/>
        <a:lstStyle/>
        <a:p>
          <a:pPr rtl="0"/>
          <a:r>
            <a:rPr lang="en-US" dirty="0"/>
            <a:t>Privileged instructions</a:t>
          </a:r>
        </a:p>
      </dgm:t>
    </dgm:pt>
    <dgm:pt modelId="{2B42B865-B071-6A4C-B298-E4885E4E631A}" type="parTrans" cxnId="{DB0CEECF-0037-4C41-BE4C-624B659A1DAF}">
      <dgm:prSet/>
      <dgm:spPr/>
      <dgm:t>
        <a:bodyPr/>
        <a:lstStyle/>
        <a:p>
          <a:endParaRPr lang="en-US"/>
        </a:p>
      </dgm:t>
    </dgm:pt>
    <dgm:pt modelId="{E92463EB-0EE3-604C-96B3-B5BFB1BA60FB}" type="sibTrans" cxnId="{DB0CEECF-0037-4C41-BE4C-624B659A1DAF}">
      <dgm:prSet/>
      <dgm:spPr/>
      <dgm:t>
        <a:bodyPr/>
        <a:lstStyle/>
        <a:p>
          <a:endParaRPr lang="en-US"/>
        </a:p>
      </dgm:t>
    </dgm:pt>
    <dgm:pt modelId="{E3EB5B32-DAE8-084B-9C55-4E15A60723ED}">
      <dgm:prSet/>
      <dgm:spPr/>
      <dgm:t>
        <a:bodyPr/>
        <a:lstStyle/>
        <a:p>
          <a:pPr rtl="0"/>
          <a:r>
            <a:rPr lang="en-US" dirty="0"/>
            <a:t>can only be executed by the monitor</a:t>
          </a:r>
        </a:p>
      </dgm:t>
    </dgm:pt>
    <dgm:pt modelId="{7A268D61-5057-B149-BE7B-AA3EE351397C}" type="parTrans" cxnId="{30322F38-77BC-7941-A149-9689B60C4338}">
      <dgm:prSet/>
      <dgm:spPr/>
      <dgm:t>
        <a:bodyPr/>
        <a:lstStyle/>
        <a:p>
          <a:endParaRPr lang="en-US"/>
        </a:p>
      </dgm:t>
    </dgm:pt>
    <dgm:pt modelId="{DBA2282E-AB01-9D46-83F3-EF32BDAD296B}" type="sibTrans" cxnId="{30322F38-77BC-7941-A149-9689B60C4338}">
      <dgm:prSet/>
      <dgm:spPr/>
      <dgm:t>
        <a:bodyPr/>
        <a:lstStyle/>
        <a:p>
          <a:endParaRPr lang="en-US"/>
        </a:p>
      </dgm:t>
    </dgm:pt>
    <dgm:pt modelId="{262BBE38-279B-314A-BA9C-D727BB0FDC92}">
      <dgm:prSet/>
      <dgm:spPr/>
      <dgm:t>
        <a:bodyPr/>
        <a:lstStyle/>
        <a:p>
          <a:pPr rtl="0"/>
          <a:r>
            <a:rPr lang="en-US" dirty="0"/>
            <a:t>Interrupts</a:t>
          </a:r>
        </a:p>
      </dgm:t>
    </dgm:pt>
    <dgm:pt modelId="{3B2FF056-FCC8-8D4F-994A-A01D63DA5CD9}" type="parTrans" cxnId="{C9F28926-672C-F64D-B018-B5F0F5D79E34}">
      <dgm:prSet/>
      <dgm:spPr/>
      <dgm:t>
        <a:bodyPr/>
        <a:lstStyle/>
        <a:p>
          <a:endParaRPr lang="en-US"/>
        </a:p>
      </dgm:t>
    </dgm:pt>
    <dgm:pt modelId="{2F7DE086-CAD4-A24B-AD21-148FD7FF13A3}" type="sibTrans" cxnId="{C9F28926-672C-F64D-B018-B5F0F5D79E34}">
      <dgm:prSet/>
      <dgm:spPr/>
      <dgm:t>
        <a:bodyPr/>
        <a:lstStyle/>
        <a:p>
          <a:endParaRPr lang="en-US"/>
        </a:p>
      </dgm:t>
    </dgm:pt>
    <dgm:pt modelId="{286E021D-AAE7-3045-85D5-5E61BC0DEF81}">
      <dgm:prSet/>
      <dgm:spPr/>
      <dgm:t>
        <a:bodyPr/>
        <a:lstStyle/>
        <a:p>
          <a:pPr rtl="0"/>
          <a:r>
            <a:rPr lang="en-US" dirty="0"/>
            <a:t>gives OS more flexibility in controlling user programs</a:t>
          </a:r>
        </a:p>
      </dgm:t>
    </dgm:pt>
    <dgm:pt modelId="{A77A0EA1-2CB3-7D44-86D0-19696DAF5113}" type="parTrans" cxnId="{9926E97F-5B57-8342-A5F8-094907E9E425}">
      <dgm:prSet/>
      <dgm:spPr/>
      <dgm:t>
        <a:bodyPr/>
        <a:lstStyle/>
        <a:p>
          <a:endParaRPr lang="en-US"/>
        </a:p>
      </dgm:t>
    </dgm:pt>
    <dgm:pt modelId="{B67E2129-EF89-8A48-A57C-7C56BA199FF7}" type="sibTrans" cxnId="{9926E97F-5B57-8342-A5F8-094907E9E425}">
      <dgm:prSet/>
      <dgm:spPr/>
      <dgm:t>
        <a:bodyPr/>
        <a:lstStyle/>
        <a:p>
          <a:endParaRPr lang="en-US"/>
        </a:p>
      </dgm:t>
    </dgm:pt>
    <dgm:pt modelId="{67E7C6A6-13EF-714B-B10A-4FB9F6CDFFE7}" type="pres">
      <dgm:prSet presAssocID="{2D7151B0-83C3-794C-A7E2-D21129B208D7}" presName="linear" presStyleCnt="0">
        <dgm:presLayoutVars>
          <dgm:dir/>
          <dgm:animLvl val="lvl"/>
          <dgm:resizeHandles val="exact"/>
        </dgm:presLayoutVars>
      </dgm:prSet>
      <dgm:spPr/>
    </dgm:pt>
    <dgm:pt modelId="{A9843400-7960-4E4F-9E66-CEFCFC5239A0}" type="pres">
      <dgm:prSet presAssocID="{E168AA11-920C-F54C-B7DB-C5951AA2D585}" presName="parentLin" presStyleCnt="0"/>
      <dgm:spPr/>
    </dgm:pt>
    <dgm:pt modelId="{296822B1-67B9-3946-B9B5-9AFC9B76B1DD}" type="pres">
      <dgm:prSet presAssocID="{E168AA11-920C-F54C-B7DB-C5951AA2D585}" presName="parentLeftMargin" presStyleLbl="node1" presStyleIdx="0" presStyleCnt="4"/>
      <dgm:spPr/>
    </dgm:pt>
    <dgm:pt modelId="{149ADC22-A787-BD43-AE53-1E5F9F0EF60D}" type="pres">
      <dgm:prSet presAssocID="{E168AA11-920C-F54C-B7DB-C5951AA2D58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390032A-177B-F847-A182-AF71BCAFBE8E}" type="pres">
      <dgm:prSet presAssocID="{E168AA11-920C-F54C-B7DB-C5951AA2D585}" presName="negativeSpace" presStyleCnt="0"/>
      <dgm:spPr/>
    </dgm:pt>
    <dgm:pt modelId="{E16CAC94-6033-ED45-9937-89B21B10E203}" type="pres">
      <dgm:prSet presAssocID="{E168AA11-920C-F54C-B7DB-C5951AA2D585}" presName="childText" presStyleLbl="conFgAcc1" presStyleIdx="0" presStyleCnt="4">
        <dgm:presLayoutVars>
          <dgm:bulletEnabled val="1"/>
        </dgm:presLayoutVars>
      </dgm:prSet>
      <dgm:spPr/>
    </dgm:pt>
    <dgm:pt modelId="{2D930EDF-A178-4B42-B854-012114ED6F5F}" type="pres">
      <dgm:prSet presAssocID="{F75CB714-0475-A247-A48A-0DB700B76C4A}" presName="spaceBetweenRectangles" presStyleCnt="0"/>
      <dgm:spPr/>
    </dgm:pt>
    <dgm:pt modelId="{93E8F457-8658-3E40-B98A-F49742498160}" type="pres">
      <dgm:prSet presAssocID="{3C55AC7B-1880-3346-A9F5-9D14FE371C13}" presName="parentLin" presStyleCnt="0"/>
      <dgm:spPr/>
    </dgm:pt>
    <dgm:pt modelId="{111B7E38-12E6-374B-B02A-3E9484792A81}" type="pres">
      <dgm:prSet presAssocID="{3C55AC7B-1880-3346-A9F5-9D14FE371C13}" presName="parentLeftMargin" presStyleLbl="node1" presStyleIdx="0" presStyleCnt="4"/>
      <dgm:spPr/>
    </dgm:pt>
    <dgm:pt modelId="{EFED6759-161A-0247-881A-8697555D7731}" type="pres">
      <dgm:prSet presAssocID="{3C55AC7B-1880-3346-A9F5-9D14FE371C1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C9C8137-B0AD-D14F-B352-7066C95D9CB5}" type="pres">
      <dgm:prSet presAssocID="{3C55AC7B-1880-3346-A9F5-9D14FE371C13}" presName="negativeSpace" presStyleCnt="0"/>
      <dgm:spPr/>
    </dgm:pt>
    <dgm:pt modelId="{C121F52B-3C08-654C-83AE-2EAF2AB55D38}" type="pres">
      <dgm:prSet presAssocID="{3C55AC7B-1880-3346-A9F5-9D14FE371C13}" presName="childText" presStyleLbl="conFgAcc1" presStyleIdx="1" presStyleCnt="4">
        <dgm:presLayoutVars>
          <dgm:bulletEnabled val="1"/>
        </dgm:presLayoutVars>
      </dgm:prSet>
      <dgm:spPr/>
    </dgm:pt>
    <dgm:pt modelId="{DCFCEA22-975D-9343-ACAC-4DF0C3753744}" type="pres">
      <dgm:prSet presAssocID="{D422DDD9-FDCA-AB4A-8586-DE5C835334E3}" presName="spaceBetweenRectangles" presStyleCnt="0"/>
      <dgm:spPr/>
    </dgm:pt>
    <dgm:pt modelId="{A00CDB56-F37A-DF49-A4D3-E01D3B8D6DCE}" type="pres">
      <dgm:prSet presAssocID="{91271169-0AFC-DE4B-8AC9-A91FEED8AE1F}" presName="parentLin" presStyleCnt="0"/>
      <dgm:spPr/>
    </dgm:pt>
    <dgm:pt modelId="{09C3FAAE-8F88-9747-B07C-EC9FCDDEA243}" type="pres">
      <dgm:prSet presAssocID="{91271169-0AFC-DE4B-8AC9-A91FEED8AE1F}" presName="parentLeftMargin" presStyleLbl="node1" presStyleIdx="1" presStyleCnt="4"/>
      <dgm:spPr/>
    </dgm:pt>
    <dgm:pt modelId="{F1A4EEB2-F42C-DC47-9AAD-66A3C8EDB4FF}" type="pres">
      <dgm:prSet presAssocID="{91271169-0AFC-DE4B-8AC9-A91FEED8AE1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84CF245-23B4-8149-82F3-961FAE282666}" type="pres">
      <dgm:prSet presAssocID="{91271169-0AFC-DE4B-8AC9-A91FEED8AE1F}" presName="negativeSpace" presStyleCnt="0"/>
      <dgm:spPr/>
    </dgm:pt>
    <dgm:pt modelId="{5DD7CB04-61EF-8749-9728-DC4AEA3DB611}" type="pres">
      <dgm:prSet presAssocID="{91271169-0AFC-DE4B-8AC9-A91FEED8AE1F}" presName="childText" presStyleLbl="conFgAcc1" presStyleIdx="2" presStyleCnt="4">
        <dgm:presLayoutVars>
          <dgm:bulletEnabled val="1"/>
        </dgm:presLayoutVars>
      </dgm:prSet>
      <dgm:spPr/>
    </dgm:pt>
    <dgm:pt modelId="{D31626AE-EE24-F348-9CB9-6B38BB82C065}" type="pres">
      <dgm:prSet presAssocID="{E92463EB-0EE3-604C-96B3-B5BFB1BA60FB}" presName="spaceBetweenRectangles" presStyleCnt="0"/>
      <dgm:spPr/>
    </dgm:pt>
    <dgm:pt modelId="{CBCC4874-7EAF-4E40-83CC-1D1C21485996}" type="pres">
      <dgm:prSet presAssocID="{262BBE38-279B-314A-BA9C-D727BB0FDC92}" presName="parentLin" presStyleCnt="0"/>
      <dgm:spPr/>
    </dgm:pt>
    <dgm:pt modelId="{DCC88935-A0C0-8A43-9BAD-3C89B397511F}" type="pres">
      <dgm:prSet presAssocID="{262BBE38-279B-314A-BA9C-D727BB0FDC92}" presName="parentLeftMargin" presStyleLbl="node1" presStyleIdx="2" presStyleCnt="4"/>
      <dgm:spPr/>
    </dgm:pt>
    <dgm:pt modelId="{80D85195-02CD-764C-97FD-8C9D668486D7}" type="pres">
      <dgm:prSet presAssocID="{262BBE38-279B-314A-BA9C-D727BB0FDC92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4807788D-684F-934E-99CD-351AF075FD2C}" type="pres">
      <dgm:prSet presAssocID="{262BBE38-279B-314A-BA9C-D727BB0FDC92}" presName="negativeSpace" presStyleCnt="0"/>
      <dgm:spPr/>
    </dgm:pt>
    <dgm:pt modelId="{7A96011C-FD4C-4E48-A721-EBACBA9C917E}" type="pres">
      <dgm:prSet presAssocID="{262BBE38-279B-314A-BA9C-D727BB0FDC92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E41F4A20-25D7-6049-B731-2FD60920E3A6}" srcId="{2D7151B0-83C3-794C-A7E2-D21129B208D7}" destId="{E168AA11-920C-F54C-B7DB-C5951AA2D585}" srcOrd="0" destOrd="0" parTransId="{F1036FCF-F430-704B-9E6B-F3162B4934A4}" sibTransId="{F75CB714-0475-A247-A48A-0DB700B76C4A}"/>
    <dgm:cxn modelId="{C9F28926-672C-F64D-B018-B5F0F5D79E34}" srcId="{2D7151B0-83C3-794C-A7E2-D21129B208D7}" destId="{262BBE38-279B-314A-BA9C-D727BB0FDC92}" srcOrd="3" destOrd="0" parTransId="{3B2FF056-FCC8-8D4F-994A-A01D63DA5CD9}" sibTransId="{2F7DE086-CAD4-A24B-AD21-148FD7FF13A3}"/>
    <dgm:cxn modelId="{C9365B28-F5FE-8749-AE4D-B93729A9999C}" type="presOf" srcId="{91271169-0AFC-DE4B-8AC9-A91FEED8AE1F}" destId="{F1A4EEB2-F42C-DC47-9AAD-66A3C8EDB4FF}" srcOrd="1" destOrd="0" presId="urn:microsoft.com/office/officeart/2005/8/layout/list1"/>
    <dgm:cxn modelId="{30322F38-77BC-7941-A149-9689B60C4338}" srcId="{91271169-0AFC-DE4B-8AC9-A91FEED8AE1F}" destId="{E3EB5B32-DAE8-084B-9C55-4E15A60723ED}" srcOrd="0" destOrd="0" parTransId="{7A268D61-5057-B149-BE7B-AA3EE351397C}" sibTransId="{DBA2282E-AB01-9D46-83F3-EF32BDAD296B}"/>
    <dgm:cxn modelId="{57A35C60-BAB0-E942-A55B-33947DF510A3}" type="presOf" srcId="{2D7151B0-83C3-794C-A7E2-D21129B208D7}" destId="{67E7C6A6-13EF-714B-B10A-4FB9F6CDFFE7}" srcOrd="0" destOrd="0" presId="urn:microsoft.com/office/officeart/2005/8/layout/list1"/>
    <dgm:cxn modelId="{49A3FB69-6BDA-234A-A14A-5C302DD3F34D}" type="presOf" srcId="{91271169-0AFC-DE4B-8AC9-A91FEED8AE1F}" destId="{09C3FAAE-8F88-9747-B07C-EC9FCDDEA243}" srcOrd="0" destOrd="0" presId="urn:microsoft.com/office/officeart/2005/8/layout/list1"/>
    <dgm:cxn modelId="{66099A6E-6178-434C-97C6-94D84B4D3C2C}" type="presOf" srcId="{286E021D-AAE7-3045-85D5-5E61BC0DEF81}" destId="{7A96011C-FD4C-4E48-A721-EBACBA9C917E}" srcOrd="0" destOrd="0" presId="urn:microsoft.com/office/officeart/2005/8/layout/list1"/>
    <dgm:cxn modelId="{23025154-3D2C-044F-8963-6EF03F73400E}" type="presOf" srcId="{84FE2259-F5AC-9044-B8EB-8A19BA1733A8}" destId="{E16CAC94-6033-ED45-9937-89B21B10E203}" srcOrd="0" destOrd="0" presId="urn:microsoft.com/office/officeart/2005/8/layout/list1"/>
    <dgm:cxn modelId="{80B60059-425E-9B4B-A1B4-669D145CA82B}" type="presOf" srcId="{3C55AC7B-1880-3346-A9F5-9D14FE371C13}" destId="{111B7E38-12E6-374B-B02A-3E9484792A81}" srcOrd="0" destOrd="0" presId="urn:microsoft.com/office/officeart/2005/8/layout/list1"/>
    <dgm:cxn modelId="{45AD767A-C98F-694C-9ED7-ED7D89F35B1B}" type="presOf" srcId="{262BBE38-279B-314A-BA9C-D727BB0FDC92}" destId="{DCC88935-A0C0-8A43-9BAD-3C89B397511F}" srcOrd="0" destOrd="0" presId="urn:microsoft.com/office/officeart/2005/8/layout/list1"/>
    <dgm:cxn modelId="{8C64537F-DF8A-4A4A-B849-09575FAF6906}" type="presOf" srcId="{38C5B09A-C990-BA43-A557-1F98A71B0347}" destId="{C121F52B-3C08-654C-83AE-2EAF2AB55D38}" srcOrd="0" destOrd="0" presId="urn:microsoft.com/office/officeart/2005/8/layout/list1"/>
    <dgm:cxn modelId="{9926E97F-5B57-8342-A5F8-094907E9E425}" srcId="{262BBE38-279B-314A-BA9C-D727BB0FDC92}" destId="{286E021D-AAE7-3045-85D5-5E61BC0DEF81}" srcOrd="0" destOrd="0" parTransId="{A77A0EA1-2CB3-7D44-86D0-19696DAF5113}" sibTransId="{B67E2129-EF89-8A48-A57C-7C56BA199FF7}"/>
    <dgm:cxn modelId="{8011BC84-6C39-BE43-862D-38BB608E1E94}" type="presOf" srcId="{E168AA11-920C-F54C-B7DB-C5951AA2D585}" destId="{296822B1-67B9-3946-B9B5-9AFC9B76B1DD}" srcOrd="0" destOrd="0" presId="urn:microsoft.com/office/officeart/2005/8/layout/list1"/>
    <dgm:cxn modelId="{09554A93-09B6-D047-861E-3DBC30E408AB}" type="presOf" srcId="{E168AA11-920C-F54C-B7DB-C5951AA2D585}" destId="{149ADC22-A787-BD43-AE53-1E5F9F0EF60D}" srcOrd="1" destOrd="0" presId="urn:microsoft.com/office/officeart/2005/8/layout/list1"/>
    <dgm:cxn modelId="{1B19FFA6-539C-F54F-96EE-69F16551E422}" srcId="{2D7151B0-83C3-794C-A7E2-D21129B208D7}" destId="{3C55AC7B-1880-3346-A9F5-9D14FE371C13}" srcOrd="1" destOrd="0" parTransId="{DA4122A3-D505-944E-B831-76E0E97F5E1A}" sibTransId="{D422DDD9-FDCA-AB4A-8586-DE5C835334E3}"/>
    <dgm:cxn modelId="{868306BA-8CCA-1C43-BD53-8B6AD97319B8}" srcId="{E168AA11-920C-F54C-B7DB-C5951AA2D585}" destId="{84FE2259-F5AC-9044-B8EB-8A19BA1733A8}" srcOrd="0" destOrd="0" parTransId="{0DB568A9-7598-704F-9A1B-A7B019083813}" sibTransId="{2415265B-BCAA-BE49-8909-3AE41F1CEA1E}"/>
    <dgm:cxn modelId="{7E11F4C1-A6D5-E141-BB67-D7A948F3AD34}" type="presOf" srcId="{E3EB5B32-DAE8-084B-9C55-4E15A60723ED}" destId="{5DD7CB04-61EF-8749-9728-DC4AEA3DB611}" srcOrd="0" destOrd="0" presId="urn:microsoft.com/office/officeart/2005/8/layout/list1"/>
    <dgm:cxn modelId="{935578C4-E7A4-0F41-B2CC-8EB9491486F8}" srcId="{3C55AC7B-1880-3346-A9F5-9D14FE371C13}" destId="{38C5B09A-C990-BA43-A557-1F98A71B0347}" srcOrd="0" destOrd="0" parTransId="{C22858B8-555F-9E48-860B-841F1548B9BF}" sibTransId="{7E3BCDBB-0A59-C74E-97DB-63FDAE82954D}"/>
    <dgm:cxn modelId="{4E6D85CE-302E-BA4C-9FCE-B6445D5CF6CA}" type="presOf" srcId="{3C55AC7B-1880-3346-A9F5-9D14FE371C13}" destId="{EFED6759-161A-0247-881A-8697555D7731}" srcOrd="1" destOrd="0" presId="urn:microsoft.com/office/officeart/2005/8/layout/list1"/>
    <dgm:cxn modelId="{DB0CEECF-0037-4C41-BE4C-624B659A1DAF}" srcId="{2D7151B0-83C3-794C-A7E2-D21129B208D7}" destId="{91271169-0AFC-DE4B-8AC9-A91FEED8AE1F}" srcOrd="2" destOrd="0" parTransId="{2B42B865-B071-6A4C-B298-E4885E4E631A}" sibTransId="{E92463EB-0EE3-604C-96B3-B5BFB1BA60FB}"/>
    <dgm:cxn modelId="{ECE497DA-E69B-D34B-AB46-25980F65898D}" type="presOf" srcId="{262BBE38-279B-314A-BA9C-D727BB0FDC92}" destId="{80D85195-02CD-764C-97FD-8C9D668486D7}" srcOrd="1" destOrd="0" presId="urn:microsoft.com/office/officeart/2005/8/layout/list1"/>
    <dgm:cxn modelId="{28D4C49C-F8A3-3446-B26E-F191C47E2DCA}" type="presParOf" srcId="{67E7C6A6-13EF-714B-B10A-4FB9F6CDFFE7}" destId="{A9843400-7960-4E4F-9E66-CEFCFC5239A0}" srcOrd="0" destOrd="0" presId="urn:microsoft.com/office/officeart/2005/8/layout/list1"/>
    <dgm:cxn modelId="{21CA7546-47BE-8E48-A994-436FD9DC063B}" type="presParOf" srcId="{A9843400-7960-4E4F-9E66-CEFCFC5239A0}" destId="{296822B1-67B9-3946-B9B5-9AFC9B76B1DD}" srcOrd="0" destOrd="0" presId="urn:microsoft.com/office/officeart/2005/8/layout/list1"/>
    <dgm:cxn modelId="{2E21B6BD-A3BB-8545-A8F6-5A80753CF35A}" type="presParOf" srcId="{A9843400-7960-4E4F-9E66-CEFCFC5239A0}" destId="{149ADC22-A787-BD43-AE53-1E5F9F0EF60D}" srcOrd="1" destOrd="0" presId="urn:microsoft.com/office/officeart/2005/8/layout/list1"/>
    <dgm:cxn modelId="{E12CB786-CF3F-BD4E-9EFE-345CA9B16B07}" type="presParOf" srcId="{67E7C6A6-13EF-714B-B10A-4FB9F6CDFFE7}" destId="{9390032A-177B-F847-A182-AF71BCAFBE8E}" srcOrd="1" destOrd="0" presId="urn:microsoft.com/office/officeart/2005/8/layout/list1"/>
    <dgm:cxn modelId="{3AD14C62-C079-684B-B0C4-8925AA81CB93}" type="presParOf" srcId="{67E7C6A6-13EF-714B-B10A-4FB9F6CDFFE7}" destId="{E16CAC94-6033-ED45-9937-89B21B10E203}" srcOrd="2" destOrd="0" presId="urn:microsoft.com/office/officeart/2005/8/layout/list1"/>
    <dgm:cxn modelId="{D85FCC9D-39B8-F448-8F2F-B639A543E94B}" type="presParOf" srcId="{67E7C6A6-13EF-714B-B10A-4FB9F6CDFFE7}" destId="{2D930EDF-A178-4B42-B854-012114ED6F5F}" srcOrd="3" destOrd="0" presId="urn:microsoft.com/office/officeart/2005/8/layout/list1"/>
    <dgm:cxn modelId="{99F3F39A-1F21-734E-979C-899DB2364828}" type="presParOf" srcId="{67E7C6A6-13EF-714B-B10A-4FB9F6CDFFE7}" destId="{93E8F457-8658-3E40-B98A-F49742498160}" srcOrd="4" destOrd="0" presId="urn:microsoft.com/office/officeart/2005/8/layout/list1"/>
    <dgm:cxn modelId="{D84B2969-37AE-2F45-B361-FC2E12D98293}" type="presParOf" srcId="{93E8F457-8658-3E40-B98A-F49742498160}" destId="{111B7E38-12E6-374B-B02A-3E9484792A81}" srcOrd="0" destOrd="0" presId="urn:microsoft.com/office/officeart/2005/8/layout/list1"/>
    <dgm:cxn modelId="{1AC5925A-F473-E74B-BE05-B96192025652}" type="presParOf" srcId="{93E8F457-8658-3E40-B98A-F49742498160}" destId="{EFED6759-161A-0247-881A-8697555D7731}" srcOrd="1" destOrd="0" presId="urn:microsoft.com/office/officeart/2005/8/layout/list1"/>
    <dgm:cxn modelId="{E207216B-FBBD-1D43-87AA-6B974C93E2E4}" type="presParOf" srcId="{67E7C6A6-13EF-714B-B10A-4FB9F6CDFFE7}" destId="{FC9C8137-B0AD-D14F-B352-7066C95D9CB5}" srcOrd="5" destOrd="0" presId="urn:microsoft.com/office/officeart/2005/8/layout/list1"/>
    <dgm:cxn modelId="{F7000289-8C24-2A4E-A831-186352DBA273}" type="presParOf" srcId="{67E7C6A6-13EF-714B-B10A-4FB9F6CDFFE7}" destId="{C121F52B-3C08-654C-83AE-2EAF2AB55D38}" srcOrd="6" destOrd="0" presId="urn:microsoft.com/office/officeart/2005/8/layout/list1"/>
    <dgm:cxn modelId="{4EE924BC-AF6A-DE4F-8319-779360B56E9D}" type="presParOf" srcId="{67E7C6A6-13EF-714B-B10A-4FB9F6CDFFE7}" destId="{DCFCEA22-975D-9343-ACAC-4DF0C3753744}" srcOrd="7" destOrd="0" presId="urn:microsoft.com/office/officeart/2005/8/layout/list1"/>
    <dgm:cxn modelId="{86C27372-68EC-B744-A3A2-6A4987C737A0}" type="presParOf" srcId="{67E7C6A6-13EF-714B-B10A-4FB9F6CDFFE7}" destId="{A00CDB56-F37A-DF49-A4D3-E01D3B8D6DCE}" srcOrd="8" destOrd="0" presId="urn:microsoft.com/office/officeart/2005/8/layout/list1"/>
    <dgm:cxn modelId="{BE77A76F-DD20-3D4F-B060-F8F8A50FF92C}" type="presParOf" srcId="{A00CDB56-F37A-DF49-A4D3-E01D3B8D6DCE}" destId="{09C3FAAE-8F88-9747-B07C-EC9FCDDEA243}" srcOrd="0" destOrd="0" presId="urn:microsoft.com/office/officeart/2005/8/layout/list1"/>
    <dgm:cxn modelId="{7ED4B2B8-CAE9-5B43-B1FC-CEDFE0E648AF}" type="presParOf" srcId="{A00CDB56-F37A-DF49-A4D3-E01D3B8D6DCE}" destId="{F1A4EEB2-F42C-DC47-9AAD-66A3C8EDB4FF}" srcOrd="1" destOrd="0" presId="urn:microsoft.com/office/officeart/2005/8/layout/list1"/>
    <dgm:cxn modelId="{69ED556E-EFED-7F4B-AB97-49AB3EB55B1D}" type="presParOf" srcId="{67E7C6A6-13EF-714B-B10A-4FB9F6CDFFE7}" destId="{D84CF245-23B4-8149-82F3-961FAE282666}" srcOrd="9" destOrd="0" presId="urn:microsoft.com/office/officeart/2005/8/layout/list1"/>
    <dgm:cxn modelId="{12509060-B562-EF4D-8A16-2693185B23B6}" type="presParOf" srcId="{67E7C6A6-13EF-714B-B10A-4FB9F6CDFFE7}" destId="{5DD7CB04-61EF-8749-9728-DC4AEA3DB611}" srcOrd="10" destOrd="0" presId="urn:microsoft.com/office/officeart/2005/8/layout/list1"/>
    <dgm:cxn modelId="{377FE1F1-F733-6042-B5E9-861D04E11321}" type="presParOf" srcId="{67E7C6A6-13EF-714B-B10A-4FB9F6CDFFE7}" destId="{D31626AE-EE24-F348-9CB9-6B38BB82C065}" srcOrd="11" destOrd="0" presId="urn:microsoft.com/office/officeart/2005/8/layout/list1"/>
    <dgm:cxn modelId="{D139584F-C0D6-F747-B328-8B430A0B5903}" type="presParOf" srcId="{67E7C6A6-13EF-714B-B10A-4FB9F6CDFFE7}" destId="{CBCC4874-7EAF-4E40-83CC-1D1C21485996}" srcOrd="12" destOrd="0" presId="urn:microsoft.com/office/officeart/2005/8/layout/list1"/>
    <dgm:cxn modelId="{9690C2F9-551C-9546-B4F4-5AB32946B355}" type="presParOf" srcId="{CBCC4874-7EAF-4E40-83CC-1D1C21485996}" destId="{DCC88935-A0C0-8A43-9BAD-3C89B397511F}" srcOrd="0" destOrd="0" presId="urn:microsoft.com/office/officeart/2005/8/layout/list1"/>
    <dgm:cxn modelId="{3B43613C-69AF-3C4D-8D73-9AA5B569D5E7}" type="presParOf" srcId="{CBCC4874-7EAF-4E40-83CC-1D1C21485996}" destId="{80D85195-02CD-764C-97FD-8C9D668486D7}" srcOrd="1" destOrd="0" presId="urn:microsoft.com/office/officeart/2005/8/layout/list1"/>
    <dgm:cxn modelId="{4717AB40-5612-FB47-8B67-9B236A81E985}" type="presParOf" srcId="{67E7C6A6-13EF-714B-B10A-4FB9F6CDFFE7}" destId="{4807788D-684F-934E-99CD-351AF075FD2C}" srcOrd="13" destOrd="0" presId="urn:microsoft.com/office/officeart/2005/8/layout/list1"/>
    <dgm:cxn modelId="{F66F47B9-FC6C-8149-B999-BAE00D5FFC99}" type="presParOf" srcId="{67E7C6A6-13EF-714B-B10A-4FB9F6CDFFE7}" destId="{7A96011C-FD4C-4E48-A721-EBACBA9C917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33217E-0BA9-1741-9BC9-D46EA55AF191}" type="doc">
      <dgm:prSet loTypeId="urn:microsoft.com/office/officeart/2005/8/layout/hList6" loCatId="list" qsTypeId="urn:microsoft.com/office/officeart/2005/8/quickstyle/simple4" qsCatId="simple" csTypeId="urn:microsoft.com/office/officeart/2005/8/colors/accent1_2#6" csCatId="accent1"/>
      <dgm:spPr/>
      <dgm:t>
        <a:bodyPr/>
        <a:lstStyle/>
        <a:p>
          <a:endParaRPr lang="en-US"/>
        </a:p>
      </dgm:t>
    </dgm:pt>
    <dgm:pt modelId="{65151A8C-E5F1-E84A-8D59-9577CB8EDE1C}">
      <dgm:prSet/>
      <dgm:spPr/>
      <dgm:t>
        <a:bodyPr/>
        <a:lstStyle/>
        <a:p>
          <a:pPr rtl="0"/>
          <a:r>
            <a:rPr lang="en-US" dirty="0"/>
            <a:t>User Mode</a:t>
          </a:r>
        </a:p>
      </dgm:t>
    </dgm:pt>
    <dgm:pt modelId="{5C70AA69-59F5-A447-B129-D3692DAB33CE}" type="parTrans" cxnId="{B7A1762C-4E00-1348-93C6-AC5611E7371A}">
      <dgm:prSet/>
      <dgm:spPr/>
      <dgm:t>
        <a:bodyPr/>
        <a:lstStyle/>
        <a:p>
          <a:endParaRPr lang="en-US"/>
        </a:p>
      </dgm:t>
    </dgm:pt>
    <dgm:pt modelId="{859E7ADA-F317-EC45-A3AA-9D0E80B4BF8B}" type="sibTrans" cxnId="{B7A1762C-4E00-1348-93C6-AC5611E7371A}">
      <dgm:prSet/>
      <dgm:spPr/>
      <dgm:t>
        <a:bodyPr/>
        <a:lstStyle/>
        <a:p>
          <a:endParaRPr lang="en-US"/>
        </a:p>
      </dgm:t>
    </dgm:pt>
    <dgm:pt modelId="{7DCB2BB2-725D-AB4D-8742-9C675046D766}">
      <dgm:prSet/>
      <dgm:spPr/>
      <dgm:t>
        <a:bodyPr/>
        <a:lstStyle/>
        <a:p>
          <a:pPr rtl="0"/>
          <a:r>
            <a:rPr lang="en-US" dirty="0"/>
            <a:t>user program executes in user mode </a:t>
          </a:r>
        </a:p>
      </dgm:t>
    </dgm:pt>
    <dgm:pt modelId="{056F9CD2-FFE5-7640-A9C8-E5B1CC9BCBB7}" type="parTrans" cxnId="{8CA977E5-2336-0244-B6D7-5FEB6EAF7666}">
      <dgm:prSet/>
      <dgm:spPr/>
      <dgm:t>
        <a:bodyPr/>
        <a:lstStyle/>
        <a:p>
          <a:endParaRPr lang="en-US"/>
        </a:p>
      </dgm:t>
    </dgm:pt>
    <dgm:pt modelId="{D4FF9F22-952A-7946-9831-9D5AF1B599CD}" type="sibTrans" cxnId="{8CA977E5-2336-0244-B6D7-5FEB6EAF7666}">
      <dgm:prSet/>
      <dgm:spPr/>
      <dgm:t>
        <a:bodyPr/>
        <a:lstStyle/>
        <a:p>
          <a:endParaRPr lang="en-US"/>
        </a:p>
      </dgm:t>
    </dgm:pt>
    <dgm:pt modelId="{F34AEFB7-B7EE-0540-AA61-DCE568FF95ED}">
      <dgm:prSet/>
      <dgm:spPr/>
      <dgm:t>
        <a:bodyPr/>
        <a:lstStyle/>
        <a:p>
          <a:pPr rtl="0"/>
          <a:r>
            <a:rPr lang="en-US" dirty="0"/>
            <a:t>certain areas of memory are protected from user access</a:t>
          </a:r>
        </a:p>
      </dgm:t>
    </dgm:pt>
    <dgm:pt modelId="{E57D61B8-B54D-8C43-B41E-3E45B93ACA17}" type="parTrans" cxnId="{1A0049D4-AD30-6F4E-BA8B-45446C5AF2E4}">
      <dgm:prSet/>
      <dgm:spPr/>
      <dgm:t>
        <a:bodyPr/>
        <a:lstStyle/>
        <a:p>
          <a:endParaRPr lang="en-US"/>
        </a:p>
      </dgm:t>
    </dgm:pt>
    <dgm:pt modelId="{3FD3279B-0950-9742-99D3-96EEBBEF92D5}" type="sibTrans" cxnId="{1A0049D4-AD30-6F4E-BA8B-45446C5AF2E4}">
      <dgm:prSet/>
      <dgm:spPr/>
      <dgm:t>
        <a:bodyPr/>
        <a:lstStyle/>
        <a:p>
          <a:endParaRPr lang="en-US"/>
        </a:p>
      </dgm:t>
    </dgm:pt>
    <dgm:pt modelId="{A5DFD8D0-15EC-5345-B0D6-66229A227EC8}">
      <dgm:prSet/>
      <dgm:spPr/>
      <dgm:t>
        <a:bodyPr/>
        <a:lstStyle/>
        <a:p>
          <a:pPr rtl="0"/>
          <a:r>
            <a:rPr lang="en-US" dirty="0"/>
            <a:t>certain instructions may not be executed</a:t>
          </a:r>
        </a:p>
      </dgm:t>
    </dgm:pt>
    <dgm:pt modelId="{49E45765-8C20-0944-87A6-CCAB3F931C15}" type="parTrans" cxnId="{A1905759-3725-7B4C-AB71-0D8959DBE3AA}">
      <dgm:prSet/>
      <dgm:spPr/>
      <dgm:t>
        <a:bodyPr/>
        <a:lstStyle/>
        <a:p>
          <a:endParaRPr lang="en-US"/>
        </a:p>
      </dgm:t>
    </dgm:pt>
    <dgm:pt modelId="{96BB15FE-09DC-F241-A9EF-BF18CB9B5B4C}" type="sibTrans" cxnId="{A1905759-3725-7B4C-AB71-0D8959DBE3AA}">
      <dgm:prSet/>
      <dgm:spPr/>
      <dgm:t>
        <a:bodyPr/>
        <a:lstStyle/>
        <a:p>
          <a:endParaRPr lang="en-US"/>
        </a:p>
      </dgm:t>
    </dgm:pt>
    <dgm:pt modelId="{A8DD81A0-FE94-7142-8520-E6D5E4A4E957}">
      <dgm:prSet/>
      <dgm:spPr/>
      <dgm:t>
        <a:bodyPr/>
        <a:lstStyle/>
        <a:p>
          <a:pPr rtl="0"/>
          <a:r>
            <a:rPr lang="en-US" dirty="0"/>
            <a:t>Kernel Mode</a:t>
          </a:r>
        </a:p>
      </dgm:t>
    </dgm:pt>
    <dgm:pt modelId="{8413BC65-3A20-F749-B0AF-DCB34BC1E73E}" type="parTrans" cxnId="{F4BDCF99-792A-6A4D-9EAD-12F48A6A2CF6}">
      <dgm:prSet/>
      <dgm:spPr/>
      <dgm:t>
        <a:bodyPr/>
        <a:lstStyle/>
        <a:p>
          <a:endParaRPr lang="en-US"/>
        </a:p>
      </dgm:t>
    </dgm:pt>
    <dgm:pt modelId="{6F2F872C-EB3F-7346-989E-8B22174FFB8C}" type="sibTrans" cxnId="{F4BDCF99-792A-6A4D-9EAD-12F48A6A2CF6}">
      <dgm:prSet/>
      <dgm:spPr/>
      <dgm:t>
        <a:bodyPr/>
        <a:lstStyle/>
        <a:p>
          <a:endParaRPr lang="en-US"/>
        </a:p>
      </dgm:t>
    </dgm:pt>
    <dgm:pt modelId="{70D89978-F865-334F-A941-4AF766991439}">
      <dgm:prSet/>
      <dgm:spPr/>
      <dgm:t>
        <a:bodyPr/>
        <a:lstStyle/>
        <a:p>
          <a:pPr rtl="0"/>
          <a:r>
            <a:rPr lang="en-US" dirty="0"/>
            <a:t>monitor executes in kernel mode</a:t>
          </a:r>
        </a:p>
      </dgm:t>
    </dgm:pt>
    <dgm:pt modelId="{0D8A6E0B-2805-7F44-B8A9-E56E808FA4B2}" type="parTrans" cxnId="{21A20B55-DE25-E74B-BC11-03F38F4E142E}">
      <dgm:prSet/>
      <dgm:spPr/>
      <dgm:t>
        <a:bodyPr/>
        <a:lstStyle/>
        <a:p>
          <a:endParaRPr lang="en-US"/>
        </a:p>
      </dgm:t>
    </dgm:pt>
    <dgm:pt modelId="{85B34EE6-D50C-C54F-B4EB-629B50465A18}" type="sibTrans" cxnId="{21A20B55-DE25-E74B-BC11-03F38F4E142E}">
      <dgm:prSet/>
      <dgm:spPr/>
      <dgm:t>
        <a:bodyPr/>
        <a:lstStyle/>
        <a:p>
          <a:endParaRPr lang="en-US"/>
        </a:p>
      </dgm:t>
    </dgm:pt>
    <dgm:pt modelId="{23C2248C-310F-9045-A1DE-EB1A0A998144}">
      <dgm:prSet/>
      <dgm:spPr/>
      <dgm:t>
        <a:bodyPr/>
        <a:lstStyle/>
        <a:p>
          <a:pPr rtl="0"/>
          <a:r>
            <a:rPr lang="en-US" dirty="0"/>
            <a:t>privileged instructions may be executed</a:t>
          </a:r>
        </a:p>
      </dgm:t>
    </dgm:pt>
    <dgm:pt modelId="{C11CCC40-78D6-C64E-B5C1-63B25BB0FA07}" type="parTrans" cxnId="{9BF5E802-0139-0E44-88B0-B6BF0C7DA309}">
      <dgm:prSet/>
      <dgm:spPr/>
      <dgm:t>
        <a:bodyPr/>
        <a:lstStyle/>
        <a:p>
          <a:endParaRPr lang="en-US"/>
        </a:p>
      </dgm:t>
    </dgm:pt>
    <dgm:pt modelId="{81BF2CBE-26D2-0C43-B2ED-0DC9A9AAB891}" type="sibTrans" cxnId="{9BF5E802-0139-0E44-88B0-B6BF0C7DA309}">
      <dgm:prSet/>
      <dgm:spPr/>
      <dgm:t>
        <a:bodyPr/>
        <a:lstStyle/>
        <a:p>
          <a:endParaRPr lang="en-US"/>
        </a:p>
      </dgm:t>
    </dgm:pt>
    <dgm:pt modelId="{7E6F021F-0CB0-124B-A677-644B0E074CAA}">
      <dgm:prSet/>
      <dgm:spPr/>
      <dgm:t>
        <a:bodyPr/>
        <a:lstStyle/>
        <a:p>
          <a:pPr rtl="0"/>
          <a:r>
            <a:rPr lang="en-US" dirty="0"/>
            <a:t>protected areas of memory may be accessed</a:t>
          </a:r>
        </a:p>
      </dgm:t>
    </dgm:pt>
    <dgm:pt modelId="{714DAF6C-70BD-A742-867A-169968D2E7E5}" type="parTrans" cxnId="{C82D3699-53F9-2E4F-8543-552FE5594A84}">
      <dgm:prSet/>
      <dgm:spPr/>
      <dgm:t>
        <a:bodyPr/>
        <a:lstStyle/>
        <a:p>
          <a:endParaRPr lang="en-US"/>
        </a:p>
      </dgm:t>
    </dgm:pt>
    <dgm:pt modelId="{76738D4F-9AE5-5D42-80D1-2A9725D5F6E7}" type="sibTrans" cxnId="{C82D3699-53F9-2E4F-8543-552FE5594A84}">
      <dgm:prSet/>
      <dgm:spPr/>
      <dgm:t>
        <a:bodyPr/>
        <a:lstStyle/>
        <a:p>
          <a:endParaRPr lang="en-US"/>
        </a:p>
      </dgm:t>
    </dgm:pt>
    <dgm:pt modelId="{BCDE8873-8877-4847-9033-32C067255720}" type="pres">
      <dgm:prSet presAssocID="{2D33217E-0BA9-1741-9BC9-D46EA55AF191}" presName="Name0" presStyleCnt="0">
        <dgm:presLayoutVars>
          <dgm:dir/>
          <dgm:resizeHandles val="exact"/>
        </dgm:presLayoutVars>
      </dgm:prSet>
      <dgm:spPr/>
    </dgm:pt>
    <dgm:pt modelId="{92A33E13-DCDF-E341-9AC4-85F30FCF821E}" type="pres">
      <dgm:prSet presAssocID="{65151A8C-E5F1-E84A-8D59-9577CB8EDE1C}" presName="node" presStyleLbl="node1" presStyleIdx="0" presStyleCnt="2">
        <dgm:presLayoutVars>
          <dgm:bulletEnabled val="1"/>
        </dgm:presLayoutVars>
      </dgm:prSet>
      <dgm:spPr/>
    </dgm:pt>
    <dgm:pt modelId="{95A7415E-FDDB-BF42-95CF-3D91DCBD136B}" type="pres">
      <dgm:prSet presAssocID="{859E7ADA-F317-EC45-A3AA-9D0E80B4BF8B}" presName="sibTrans" presStyleCnt="0"/>
      <dgm:spPr/>
    </dgm:pt>
    <dgm:pt modelId="{B00B1CAD-B259-2E45-8456-48DD193C9431}" type="pres">
      <dgm:prSet presAssocID="{A8DD81A0-FE94-7142-8520-E6D5E4A4E957}" presName="node" presStyleLbl="node1" presStyleIdx="1" presStyleCnt="2">
        <dgm:presLayoutVars>
          <dgm:bulletEnabled val="1"/>
        </dgm:presLayoutVars>
      </dgm:prSet>
      <dgm:spPr/>
    </dgm:pt>
  </dgm:ptLst>
  <dgm:cxnLst>
    <dgm:cxn modelId="{9BF5E802-0139-0E44-88B0-B6BF0C7DA309}" srcId="{A8DD81A0-FE94-7142-8520-E6D5E4A4E957}" destId="{23C2248C-310F-9045-A1DE-EB1A0A998144}" srcOrd="1" destOrd="0" parTransId="{C11CCC40-78D6-C64E-B5C1-63B25BB0FA07}" sibTransId="{81BF2CBE-26D2-0C43-B2ED-0DC9A9AAB891}"/>
    <dgm:cxn modelId="{E999431D-555E-5245-BFE4-8A63F70AD90B}" type="presOf" srcId="{7E6F021F-0CB0-124B-A677-644B0E074CAA}" destId="{B00B1CAD-B259-2E45-8456-48DD193C9431}" srcOrd="0" destOrd="3" presId="urn:microsoft.com/office/officeart/2005/8/layout/hList6"/>
    <dgm:cxn modelId="{B7A1762C-4E00-1348-93C6-AC5611E7371A}" srcId="{2D33217E-0BA9-1741-9BC9-D46EA55AF191}" destId="{65151A8C-E5F1-E84A-8D59-9577CB8EDE1C}" srcOrd="0" destOrd="0" parTransId="{5C70AA69-59F5-A447-B129-D3692DAB33CE}" sibTransId="{859E7ADA-F317-EC45-A3AA-9D0E80B4BF8B}"/>
    <dgm:cxn modelId="{7E5F4739-C0B5-7347-95F3-1F0DFC293E7A}" type="presOf" srcId="{A8DD81A0-FE94-7142-8520-E6D5E4A4E957}" destId="{B00B1CAD-B259-2E45-8456-48DD193C9431}" srcOrd="0" destOrd="0" presId="urn:microsoft.com/office/officeart/2005/8/layout/hList6"/>
    <dgm:cxn modelId="{16D5224A-9ED7-664E-A9B0-FB7731089F3F}" type="presOf" srcId="{23C2248C-310F-9045-A1DE-EB1A0A998144}" destId="{B00B1CAD-B259-2E45-8456-48DD193C9431}" srcOrd="0" destOrd="2" presId="urn:microsoft.com/office/officeart/2005/8/layout/hList6"/>
    <dgm:cxn modelId="{F22CE56C-F876-4A4B-8B67-7EDEA20314E7}" type="presOf" srcId="{A5DFD8D0-15EC-5345-B0D6-66229A227EC8}" destId="{92A33E13-DCDF-E341-9AC4-85F30FCF821E}" srcOrd="0" destOrd="3" presId="urn:microsoft.com/office/officeart/2005/8/layout/hList6"/>
    <dgm:cxn modelId="{9A381D51-8EFB-6641-A8CF-EF11DAD4EA76}" type="presOf" srcId="{7DCB2BB2-725D-AB4D-8742-9C675046D766}" destId="{92A33E13-DCDF-E341-9AC4-85F30FCF821E}" srcOrd="0" destOrd="1" presId="urn:microsoft.com/office/officeart/2005/8/layout/hList6"/>
    <dgm:cxn modelId="{21A20B55-DE25-E74B-BC11-03F38F4E142E}" srcId="{A8DD81A0-FE94-7142-8520-E6D5E4A4E957}" destId="{70D89978-F865-334F-A941-4AF766991439}" srcOrd="0" destOrd="0" parTransId="{0D8A6E0B-2805-7F44-B8A9-E56E808FA4B2}" sibTransId="{85B34EE6-D50C-C54F-B4EB-629B50465A18}"/>
    <dgm:cxn modelId="{A1905759-3725-7B4C-AB71-0D8959DBE3AA}" srcId="{65151A8C-E5F1-E84A-8D59-9577CB8EDE1C}" destId="{A5DFD8D0-15EC-5345-B0D6-66229A227EC8}" srcOrd="2" destOrd="0" parTransId="{49E45765-8C20-0944-87A6-CCAB3F931C15}" sibTransId="{96BB15FE-09DC-F241-A9EF-BF18CB9B5B4C}"/>
    <dgm:cxn modelId="{0CCF4282-5470-2844-9339-7280897DF6F9}" type="presOf" srcId="{2D33217E-0BA9-1741-9BC9-D46EA55AF191}" destId="{BCDE8873-8877-4847-9033-32C067255720}" srcOrd="0" destOrd="0" presId="urn:microsoft.com/office/officeart/2005/8/layout/hList6"/>
    <dgm:cxn modelId="{C82D3699-53F9-2E4F-8543-552FE5594A84}" srcId="{A8DD81A0-FE94-7142-8520-E6D5E4A4E957}" destId="{7E6F021F-0CB0-124B-A677-644B0E074CAA}" srcOrd="2" destOrd="0" parTransId="{714DAF6C-70BD-A742-867A-169968D2E7E5}" sibTransId="{76738D4F-9AE5-5D42-80D1-2A9725D5F6E7}"/>
    <dgm:cxn modelId="{F4BDCF99-792A-6A4D-9EAD-12F48A6A2CF6}" srcId="{2D33217E-0BA9-1741-9BC9-D46EA55AF191}" destId="{A8DD81A0-FE94-7142-8520-E6D5E4A4E957}" srcOrd="1" destOrd="0" parTransId="{8413BC65-3A20-F749-B0AF-DCB34BC1E73E}" sibTransId="{6F2F872C-EB3F-7346-989E-8B22174FFB8C}"/>
    <dgm:cxn modelId="{1A0049D4-AD30-6F4E-BA8B-45446C5AF2E4}" srcId="{65151A8C-E5F1-E84A-8D59-9577CB8EDE1C}" destId="{F34AEFB7-B7EE-0540-AA61-DCE568FF95ED}" srcOrd="1" destOrd="0" parTransId="{E57D61B8-B54D-8C43-B41E-3E45B93ACA17}" sibTransId="{3FD3279B-0950-9742-99D3-96EEBBEF92D5}"/>
    <dgm:cxn modelId="{5D4309DF-B615-A74A-9835-2D82D7DB808E}" type="presOf" srcId="{70D89978-F865-334F-A941-4AF766991439}" destId="{B00B1CAD-B259-2E45-8456-48DD193C9431}" srcOrd="0" destOrd="1" presId="urn:microsoft.com/office/officeart/2005/8/layout/hList6"/>
    <dgm:cxn modelId="{FBA987E3-6481-0E47-B854-AEC20EB8E5B0}" type="presOf" srcId="{65151A8C-E5F1-E84A-8D59-9577CB8EDE1C}" destId="{92A33E13-DCDF-E341-9AC4-85F30FCF821E}" srcOrd="0" destOrd="0" presId="urn:microsoft.com/office/officeart/2005/8/layout/hList6"/>
    <dgm:cxn modelId="{8CA977E5-2336-0244-B6D7-5FEB6EAF7666}" srcId="{65151A8C-E5F1-E84A-8D59-9577CB8EDE1C}" destId="{7DCB2BB2-725D-AB4D-8742-9C675046D766}" srcOrd="0" destOrd="0" parTransId="{056F9CD2-FFE5-7640-A9C8-E5B1CC9BCBB7}" sibTransId="{D4FF9F22-952A-7946-9831-9D5AF1B599CD}"/>
    <dgm:cxn modelId="{D5A5C5E9-BC98-9C41-9A84-D102D7C0415C}" type="presOf" srcId="{F34AEFB7-B7EE-0540-AA61-DCE568FF95ED}" destId="{92A33E13-DCDF-E341-9AC4-85F30FCF821E}" srcOrd="0" destOrd="2" presId="urn:microsoft.com/office/officeart/2005/8/layout/hList6"/>
    <dgm:cxn modelId="{38691C63-E03C-7C4E-BB4E-37CA3D0B5494}" type="presParOf" srcId="{BCDE8873-8877-4847-9033-32C067255720}" destId="{92A33E13-DCDF-E341-9AC4-85F30FCF821E}" srcOrd="0" destOrd="0" presId="urn:microsoft.com/office/officeart/2005/8/layout/hList6"/>
    <dgm:cxn modelId="{B41E27CA-9E9C-6149-8AAA-6D7A77D4CD9C}" type="presParOf" srcId="{BCDE8873-8877-4847-9033-32C067255720}" destId="{95A7415E-FDDB-BF42-95CF-3D91DCBD136B}" srcOrd="1" destOrd="0" presId="urn:microsoft.com/office/officeart/2005/8/layout/hList6"/>
    <dgm:cxn modelId="{F4B6BC09-516B-D14F-A728-AF5398C45ADB}" type="presParOf" srcId="{BCDE8873-8877-4847-9033-32C067255720}" destId="{B00B1CAD-B259-2E45-8456-48DD193C9431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855130A-29F0-F642-9E61-612068599FA0}" type="doc">
      <dgm:prSet loTypeId="urn:microsoft.com/office/officeart/2005/8/layout/arrow4" loCatId="relationship" qsTypeId="urn:microsoft.com/office/officeart/2005/8/quickstyle/simple4" qsCatId="simple" csTypeId="urn:microsoft.com/office/officeart/2005/8/colors/accent1_2#7" csCatId="accent1" phldr="1"/>
      <dgm:spPr/>
      <dgm:t>
        <a:bodyPr/>
        <a:lstStyle/>
        <a:p>
          <a:endParaRPr lang="en-US"/>
        </a:p>
      </dgm:t>
    </dgm:pt>
    <dgm:pt modelId="{A24F98F6-36FD-D04C-8704-4CEB5FEA9904}">
      <dgm:prSet phldrT="[Text]"/>
      <dgm:spPr/>
      <dgm:t>
        <a:bodyPr/>
        <a:lstStyle/>
        <a:p>
          <a:r>
            <a:rPr lang="en-NZ" dirty="0"/>
            <a:t>Major advances in development include:</a:t>
          </a:r>
          <a:endParaRPr lang="en-US" dirty="0"/>
        </a:p>
      </dgm:t>
    </dgm:pt>
    <dgm:pt modelId="{D616917C-FDE8-564E-96B2-34255CC5FE55}" type="parTrans" cxnId="{CC7462AA-0345-3441-85A6-77FAE5A6E1E9}">
      <dgm:prSet/>
      <dgm:spPr/>
      <dgm:t>
        <a:bodyPr/>
        <a:lstStyle/>
        <a:p>
          <a:endParaRPr lang="en-US"/>
        </a:p>
      </dgm:t>
    </dgm:pt>
    <dgm:pt modelId="{7BC2E810-41DE-0B4C-BE4B-9870E5701CA1}" type="sibTrans" cxnId="{CC7462AA-0345-3441-85A6-77FAE5A6E1E9}">
      <dgm:prSet/>
      <dgm:spPr/>
      <dgm:t>
        <a:bodyPr/>
        <a:lstStyle/>
        <a:p>
          <a:endParaRPr lang="en-US"/>
        </a:p>
      </dgm:t>
    </dgm:pt>
    <dgm:pt modelId="{523756CB-372E-4D49-B7DF-B245FB249AD9}">
      <dgm:prSet/>
      <dgm:spPr/>
      <dgm:t>
        <a:bodyPr/>
        <a:lstStyle/>
        <a:p>
          <a:r>
            <a:rPr lang="en-NZ" dirty="0"/>
            <a:t>Memory management</a:t>
          </a:r>
        </a:p>
      </dgm:t>
    </dgm:pt>
    <dgm:pt modelId="{B358F5FF-44D2-5D4D-8049-20CA308DC74E}" type="parTrans" cxnId="{7B6518F6-FB94-164F-9AC2-F91FDA0105D3}">
      <dgm:prSet/>
      <dgm:spPr/>
      <dgm:t>
        <a:bodyPr/>
        <a:lstStyle/>
        <a:p>
          <a:endParaRPr lang="en-US"/>
        </a:p>
      </dgm:t>
    </dgm:pt>
    <dgm:pt modelId="{603F579B-206C-BF44-9242-058274272965}" type="sibTrans" cxnId="{7B6518F6-FB94-164F-9AC2-F91FDA0105D3}">
      <dgm:prSet/>
      <dgm:spPr/>
      <dgm:t>
        <a:bodyPr/>
        <a:lstStyle/>
        <a:p>
          <a:endParaRPr lang="en-US"/>
        </a:p>
      </dgm:t>
    </dgm:pt>
    <dgm:pt modelId="{FF245EE7-C83E-5B47-8A3E-136648D8D292}">
      <dgm:prSet/>
      <dgm:spPr/>
      <dgm:t>
        <a:bodyPr/>
        <a:lstStyle/>
        <a:p>
          <a:r>
            <a:rPr lang="en-NZ" dirty="0"/>
            <a:t>Information protection and security</a:t>
          </a:r>
        </a:p>
      </dgm:t>
    </dgm:pt>
    <dgm:pt modelId="{3564378D-3B82-AC4D-A525-481C451026E1}" type="parTrans" cxnId="{30FDEFA1-D49A-9A4A-88EE-B0FD05429983}">
      <dgm:prSet/>
      <dgm:spPr/>
      <dgm:t>
        <a:bodyPr/>
        <a:lstStyle/>
        <a:p>
          <a:endParaRPr lang="en-US"/>
        </a:p>
      </dgm:t>
    </dgm:pt>
    <dgm:pt modelId="{BBE9E839-7438-944F-96C9-347593A304BC}" type="sibTrans" cxnId="{30FDEFA1-D49A-9A4A-88EE-B0FD05429983}">
      <dgm:prSet/>
      <dgm:spPr/>
      <dgm:t>
        <a:bodyPr/>
        <a:lstStyle/>
        <a:p>
          <a:endParaRPr lang="en-US"/>
        </a:p>
      </dgm:t>
    </dgm:pt>
    <dgm:pt modelId="{95CDE5FE-57B7-064B-A8F4-8EFABE9E6465}">
      <dgm:prSet/>
      <dgm:spPr/>
      <dgm:t>
        <a:bodyPr/>
        <a:lstStyle/>
        <a:p>
          <a:r>
            <a:rPr lang="en-NZ" dirty="0"/>
            <a:t>Scheduling and resource management</a:t>
          </a:r>
        </a:p>
      </dgm:t>
    </dgm:pt>
    <dgm:pt modelId="{09BDD069-77EA-BF4E-A941-32A0DF3B9362}" type="parTrans" cxnId="{019A10A6-3034-D440-968F-98DC29A00C9C}">
      <dgm:prSet/>
      <dgm:spPr/>
      <dgm:t>
        <a:bodyPr/>
        <a:lstStyle/>
        <a:p>
          <a:endParaRPr lang="en-US"/>
        </a:p>
      </dgm:t>
    </dgm:pt>
    <dgm:pt modelId="{E82831B4-AD52-364B-AAF4-E5688CC0740A}" type="sibTrans" cxnId="{019A10A6-3034-D440-968F-98DC29A00C9C}">
      <dgm:prSet/>
      <dgm:spPr/>
      <dgm:t>
        <a:bodyPr/>
        <a:lstStyle/>
        <a:p>
          <a:endParaRPr lang="en-US"/>
        </a:p>
      </dgm:t>
    </dgm:pt>
    <dgm:pt modelId="{810A9439-9D32-3742-9DF9-6B4C78C1C6DB}">
      <dgm:prSet/>
      <dgm:spPr/>
      <dgm:t>
        <a:bodyPr/>
        <a:lstStyle/>
        <a:p>
          <a:r>
            <a:rPr lang="en-NZ" dirty="0"/>
            <a:t>System structure</a:t>
          </a:r>
        </a:p>
      </dgm:t>
    </dgm:pt>
    <dgm:pt modelId="{E2F78BBC-8614-AA46-AA47-2AB8BCF94951}" type="parTrans" cxnId="{71F1B338-B596-7A41-8224-444281A60327}">
      <dgm:prSet/>
      <dgm:spPr/>
      <dgm:t>
        <a:bodyPr/>
        <a:lstStyle/>
        <a:p>
          <a:endParaRPr lang="en-US"/>
        </a:p>
      </dgm:t>
    </dgm:pt>
    <dgm:pt modelId="{35259D12-D1BB-ED44-ACA2-3B2FF09E9FA9}" type="sibTrans" cxnId="{71F1B338-B596-7A41-8224-444281A60327}">
      <dgm:prSet/>
      <dgm:spPr/>
      <dgm:t>
        <a:bodyPr/>
        <a:lstStyle/>
        <a:p>
          <a:endParaRPr lang="en-US"/>
        </a:p>
      </dgm:t>
    </dgm:pt>
    <dgm:pt modelId="{809B340C-6BC8-AD4E-AC8A-CED78DE84919}">
      <dgm:prSet phldrT="[Text]"/>
      <dgm:spPr/>
      <dgm:t>
        <a:bodyPr/>
        <a:lstStyle/>
        <a:p>
          <a:r>
            <a:rPr lang="en-NZ"/>
            <a:t>Processes</a:t>
          </a:r>
          <a:endParaRPr lang="en-US" dirty="0"/>
        </a:p>
      </dgm:t>
    </dgm:pt>
    <dgm:pt modelId="{4450FEEC-FD5F-E94B-8FA2-1FCED69CE33E}" type="parTrans" cxnId="{DCC3A39C-D581-7E40-8642-BD0764128616}">
      <dgm:prSet/>
      <dgm:spPr/>
      <dgm:t>
        <a:bodyPr/>
        <a:lstStyle/>
        <a:p>
          <a:endParaRPr lang="en-US"/>
        </a:p>
      </dgm:t>
    </dgm:pt>
    <dgm:pt modelId="{544654C9-7587-B94C-B2C9-3094E981ABBD}" type="sibTrans" cxnId="{DCC3A39C-D581-7E40-8642-BD0764128616}">
      <dgm:prSet/>
      <dgm:spPr/>
      <dgm:t>
        <a:bodyPr/>
        <a:lstStyle/>
        <a:p>
          <a:endParaRPr lang="en-US"/>
        </a:p>
      </dgm:t>
    </dgm:pt>
    <dgm:pt modelId="{70258A1D-64C8-F147-BFF2-67185B356AEB}" type="pres">
      <dgm:prSet presAssocID="{2855130A-29F0-F642-9E61-612068599FA0}" presName="compositeShape" presStyleCnt="0">
        <dgm:presLayoutVars>
          <dgm:chMax val="2"/>
          <dgm:dir/>
          <dgm:resizeHandles val="exact"/>
        </dgm:presLayoutVars>
      </dgm:prSet>
      <dgm:spPr/>
    </dgm:pt>
    <dgm:pt modelId="{23F7FC10-09A1-3847-BFBC-2B58715396DE}" type="pres">
      <dgm:prSet presAssocID="{A24F98F6-36FD-D04C-8704-4CEB5FEA9904}" presName="upArrow" presStyleLbl="node1" presStyleIdx="0" presStyleCnt="1"/>
      <dgm:spPr>
        <a:solidFill>
          <a:schemeClr val="accent6"/>
        </a:solidFill>
      </dgm:spPr>
    </dgm:pt>
    <dgm:pt modelId="{034B72AF-7DDE-9145-BEBA-D89E86DFBE7E}" type="pres">
      <dgm:prSet presAssocID="{A24F98F6-36FD-D04C-8704-4CEB5FEA9904}" presName="upArrowText" presStyleLbl="revTx" presStyleIdx="0" presStyleCnt="1">
        <dgm:presLayoutVars>
          <dgm:chMax val="0"/>
          <dgm:bulletEnabled val="1"/>
        </dgm:presLayoutVars>
      </dgm:prSet>
      <dgm:spPr/>
    </dgm:pt>
  </dgm:ptLst>
  <dgm:cxnLst>
    <dgm:cxn modelId="{64B24E0B-0D10-8246-9ABF-4D42F5141945}" type="presOf" srcId="{809B340C-6BC8-AD4E-AC8A-CED78DE84919}" destId="{034B72AF-7DDE-9145-BEBA-D89E86DFBE7E}" srcOrd="0" destOrd="1" presId="urn:microsoft.com/office/officeart/2005/8/layout/arrow4"/>
    <dgm:cxn modelId="{423C3E25-28EE-7E43-B1D3-54BFE8AE4E16}" type="presOf" srcId="{A24F98F6-36FD-D04C-8704-4CEB5FEA9904}" destId="{034B72AF-7DDE-9145-BEBA-D89E86DFBE7E}" srcOrd="0" destOrd="0" presId="urn:microsoft.com/office/officeart/2005/8/layout/arrow4"/>
    <dgm:cxn modelId="{71F1B338-B596-7A41-8224-444281A60327}" srcId="{A24F98F6-36FD-D04C-8704-4CEB5FEA9904}" destId="{810A9439-9D32-3742-9DF9-6B4C78C1C6DB}" srcOrd="4" destOrd="0" parTransId="{E2F78BBC-8614-AA46-AA47-2AB8BCF94951}" sibTransId="{35259D12-D1BB-ED44-ACA2-3B2FF09E9FA9}"/>
    <dgm:cxn modelId="{8601854C-1B4D-7548-BC58-9C7DD7C30FC8}" type="presOf" srcId="{523756CB-372E-4D49-B7DF-B245FB249AD9}" destId="{034B72AF-7DDE-9145-BEBA-D89E86DFBE7E}" srcOrd="0" destOrd="2" presId="urn:microsoft.com/office/officeart/2005/8/layout/arrow4"/>
    <dgm:cxn modelId="{64011F79-9887-0643-9946-75167D4DF640}" type="presOf" srcId="{810A9439-9D32-3742-9DF9-6B4C78C1C6DB}" destId="{034B72AF-7DDE-9145-BEBA-D89E86DFBE7E}" srcOrd="0" destOrd="5" presId="urn:microsoft.com/office/officeart/2005/8/layout/arrow4"/>
    <dgm:cxn modelId="{926AB292-EAA2-5948-9377-25F2BED18CEB}" type="presOf" srcId="{FF245EE7-C83E-5B47-8A3E-136648D8D292}" destId="{034B72AF-7DDE-9145-BEBA-D89E86DFBE7E}" srcOrd="0" destOrd="3" presId="urn:microsoft.com/office/officeart/2005/8/layout/arrow4"/>
    <dgm:cxn modelId="{DCC3A39C-D581-7E40-8642-BD0764128616}" srcId="{A24F98F6-36FD-D04C-8704-4CEB5FEA9904}" destId="{809B340C-6BC8-AD4E-AC8A-CED78DE84919}" srcOrd="0" destOrd="0" parTransId="{4450FEEC-FD5F-E94B-8FA2-1FCED69CE33E}" sibTransId="{544654C9-7587-B94C-B2C9-3094E981ABBD}"/>
    <dgm:cxn modelId="{30FDEFA1-D49A-9A4A-88EE-B0FD05429983}" srcId="{A24F98F6-36FD-D04C-8704-4CEB5FEA9904}" destId="{FF245EE7-C83E-5B47-8A3E-136648D8D292}" srcOrd="2" destOrd="0" parTransId="{3564378D-3B82-AC4D-A525-481C451026E1}" sibTransId="{BBE9E839-7438-944F-96C9-347593A304BC}"/>
    <dgm:cxn modelId="{019A10A6-3034-D440-968F-98DC29A00C9C}" srcId="{A24F98F6-36FD-D04C-8704-4CEB5FEA9904}" destId="{95CDE5FE-57B7-064B-A8F4-8EFABE9E6465}" srcOrd="3" destOrd="0" parTransId="{09BDD069-77EA-BF4E-A941-32A0DF3B9362}" sibTransId="{E82831B4-AD52-364B-AAF4-E5688CC0740A}"/>
    <dgm:cxn modelId="{C820F7A8-7E2E-4D40-8C99-0F61D8F69FE0}" type="presOf" srcId="{95CDE5FE-57B7-064B-A8F4-8EFABE9E6465}" destId="{034B72AF-7DDE-9145-BEBA-D89E86DFBE7E}" srcOrd="0" destOrd="4" presId="urn:microsoft.com/office/officeart/2005/8/layout/arrow4"/>
    <dgm:cxn modelId="{CC7462AA-0345-3441-85A6-77FAE5A6E1E9}" srcId="{2855130A-29F0-F642-9E61-612068599FA0}" destId="{A24F98F6-36FD-D04C-8704-4CEB5FEA9904}" srcOrd="0" destOrd="0" parTransId="{D616917C-FDE8-564E-96B2-34255CC5FE55}" sibTransId="{7BC2E810-41DE-0B4C-BE4B-9870E5701CA1}"/>
    <dgm:cxn modelId="{181165EC-03D2-D049-8812-9D584D343C21}" type="presOf" srcId="{2855130A-29F0-F642-9E61-612068599FA0}" destId="{70258A1D-64C8-F147-BFF2-67185B356AEB}" srcOrd="0" destOrd="0" presId="urn:microsoft.com/office/officeart/2005/8/layout/arrow4"/>
    <dgm:cxn modelId="{7B6518F6-FB94-164F-9AC2-F91FDA0105D3}" srcId="{A24F98F6-36FD-D04C-8704-4CEB5FEA9904}" destId="{523756CB-372E-4D49-B7DF-B245FB249AD9}" srcOrd="1" destOrd="0" parTransId="{B358F5FF-44D2-5D4D-8049-20CA308DC74E}" sibTransId="{603F579B-206C-BF44-9242-058274272965}"/>
    <dgm:cxn modelId="{656B6D29-E03E-074B-93D9-64B6CC15B355}" type="presParOf" srcId="{70258A1D-64C8-F147-BFF2-67185B356AEB}" destId="{23F7FC10-09A1-3847-BFBC-2B58715396DE}" srcOrd="0" destOrd="0" presId="urn:microsoft.com/office/officeart/2005/8/layout/arrow4"/>
    <dgm:cxn modelId="{093B0B57-4D9E-8241-8BAE-9D8591359DC4}" type="presParOf" srcId="{70258A1D-64C8-F147-BFF2-67185B356AEB}" destId="{034B72AF-7DDE-9145-BEBA-D89E86DFBE7E}" srcOrd="1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0CD640B-1ED1-E545-8C95-FC3B3A514613}" type="doc">
      <dgm:prSet loTypeId="urn:microsoft.com/office/officeart/2005/8/layout/lProcess2" loCatId="list" qsTypeId="urn:microsoft.com/office/officeart/2005/8/quickstyle/simple4" qsCatId="simple" csTypeId="urn:microsoft.com/office/officeart/2005/8/colors/accent1_2#8" csCatId="accent1" phldr="1"/>
      <dgm:spPr/>
      <dgm:t>
        <a:bodyPr/>
        <a:lstStyle/>
        <a:p>
          <a:endParaRPr lang="en-US"/>
        </a:p>
      </dgm:t>
    </dgm:pt>
    <dgm:pt modelId="{9C62BB11-5FF5-7445-973A-9CD6D2EC382F}">
      <dgm:prSet phldrT="[Text]" custT="1"/>
      <dgm:spPr/>
      <dgm:t>
        <a:bodyPr/>
        <a:lstStyle/>
        <a:p>
          <a:r>
            <a:rPr lang="en-US" sz="2600" dirty="0"/>
            <a:t>A </a:t>
          </a:r>
          <a:r>
            <a:rPr lang="en-US" sz="2600" i="1" dirty="0">
              <a:solidFill>
                <a:schemeClr val="accent1"/>
              </a:solidFill>
            </a:rPr>
            <a:t>process</a:t>
          </a:r>
          <a:r>
            <a:rPr lang="en-US" sz="2600" i="1" dirty="0"/>
            <a:t> </a:t>
          </a:r>
          <a:r>
            <a:rPr lang="en-US" sz="2600" dirty="0"/>
            <a:t>can be defined as:</a:t>
          </a:r>
        </a:p>
      </dgm:t>
    </dgm:pt>
    <dgm:pt modelId="{56F10605-F79F-3041-939F-8CE6A5D80164}" type="parTrans" cxnId="{D466C52E-900F-EA41-BFDD-0839C8F58BC7}">
      <dgm:prSet/>
      <dgm:spPr/>
      <dgm:t>
        <a:bodyPr/>
        <a:lstStyle/>
        <a:p>
          <a:endParaRPr lang="en-US"/>
        </a:p>
      </dgm:t>
    </dgm:pt>
    <dgm:pt modelId="{FAB5343E-48E2-874A-BC00-971D7E2412A5}" type="sibTrans" cxnId="{D466C52E-900F-EA41-BFDD-0839C8F58BC7}">
      <dgm:prSet/>
      <dgm:spPr/>
      <dgm:t>
        <a:bodyPr/>
        <a:lstStyle/>
        <a:p>
          <a:endParaRPr lang="en-US"/>
        </a:p>
      </dgm:t>
    </dgm:pt>
    <dgm:pt modelId="{95CBCD0F-6E16-1344-9F14-F981E96C6989}">
      <dgm:prSet custT="1"/>
      <dgm:spPr/>
      <dgm:t>
        <a:bodyPr/>
        <a:lstStyle/>
        <a:p>
          <a:r>
            <a:rPr lang="en-US" sz="1800" dirty="0">
              <a:solidFill>
                <a:schemeClr val="bg1"/>
              </a:solidFill>
            </a:rPr>
            <a:t>a program in execution</a:t>
          </a:r>
        </a:p>
      </dgm:t>
    </dgm:pt>
    <dgm:pt modelId="{EF05AB83-83E2-184A-B52C-5034A4B5B55A}" type="parTrans" cxnId="{63BB4037-112A-6840-A694-03E1BACE8C3E}">
      <dgm:prSet/>
      <dgm:spPr/>
      <dgm:t>
        <a:bodyPr/>
        <a:lstStyle/>
        <a:p>
          <a:endParaRPr lang="en-US"/>
        </a:p>
      </dgm:t>
    </dgm:pt>
    <dgm:pt modelId="{BFF519C2-BCDD-724D-BEC6-BF3130017AB8}" type="sibTrans" cxnId="{63BB4037-112A-6840-A694-03E1BACE8C3E}">
      <dgm:prSet/>
      <dgm:spPr/>
      <dgm:t>
        <a:bodyPr/>
        <a:lstStyle/>
        <a:p>
          <a:endParaRPr lang="en-US"/>
        </a:p>
      </dgm:t>
    </dgm:pt>
    <dgm:pt modelId="{4CA4B62F-7C46-3B41-A492-185F51A757D3}">
      <dgm:prSet custT="1"/>
      <dgm:spPr>
        <a:solidFill>
          <a:schemeClr val="accent6"/>
        </a:solidFill>
      </dgm:spPr>
      <dgm:t>
        <a:bodyPr/>
        <a:lstStyle/>
        <a:p>
          <a:r>
            <a:rPr lang="en-US" sz="1800" dirty="0">
              <a:solidFill>
                <a:schemeClr val="bg1"/>
              </a:solidFill>
            </a:rPr>
            <a:t>an instance of a running program</a:t>
          </a:r>
        </a:p>
      </dgm:t>
    </dgm:pt>
    <dgm:pt modelId="{143A724B-3349-C447-AB09-A6D7BE18F189}" type="parTrans" cxnId="{6B4DBA37-4F7C-804F-933F-319552022C65}">
      <dgm:prSet/>
      <dgm:spPr/>
      <dgm:t>
        <a:bodyPr/>
        <a:lstStyle/>
        <a:p>
          <a:endParaRPr lang="en-US"/>
        </a:p>
      </dgm:t>
    </dgm:pt>
    <dgm:pt modelId="{AFD4CA3E-8735-644F-9FF2-F62A60485800}" type="sibTrans" cxnId="{6B4DBA37-4F7C-804F-933F-319552022C65}">
      <dgm:prSet/>
      <dgm:spPr/>
      <dgm:t>
        <a:bodyPr/>
        <a:lstStyle/>
        <a:p>
          <a:endParaRPr lang="en-US"/>
        </a:p>
      </dgm:t>
    </dgm:pt>
    <dgm:pt modelId="{E4785D30-E0FF-1843-A381-4F0D089C2F66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>
              <a:solidFill>
                <a:schemeClr val="bg1"/>
              </a:solidFill>
            </a:rPr>
            <a:t>the entity that can be assigned to, and executed on, a processor</a:t>
          </a:r>
        </a:p>
      </dgm:t>
    </dgm:pt>
    <dgm:pt modelId="{B8046299-320D-A946-ACB6-3DB16AF4F31C}" type="parTrans" cxnId="{908EF44B-F8E8-1C41-96CA-7B1DB06D29DB}">
      <dgm:prSet/>
      <dgm:spPr/>
      <dgm:t>
        <a:bodyPr/>
        <a:lstStyle/>
        <a:p>
          <a:endParaRPr lang="en-US"/>
        </a:p>
      </dgm:t>
    </dgm:pt>
    <dgm:pt modelId="{9BBD65EA-C84E-3342-BFEF-54D109D2AF54}" type="sibTrans" cxnId="{908EF44B-F8E8-1C41-96CA-7B1DB06D29DB}">
      <dgm:prSet/>
      <dgm:spPr/>
      <dgm:t>
        <a:bodyPr/>
        <a:lstStyle/>
        <a:p>
          <a:endParaRPr lang="en-US"/>
        </a:p>
      </dgm:t>
    </dgm:pt>
    <dgm:pt modelId="{5C59D184-E519-A141-B217-726CFCF69A53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NZ" sz="1800" dirty="0">
              <a:solidFill>
                <a:schemeClr val="bg1"/>
              </a:solidFill>
            </a:rPr>
            <a:t>a unit of activity characterized by a single sequential thread of execution, a current state, and an associated set of system resources</a:t>
          </a:r>
          <a:endParaRPr lang="en-US" sz="1800" dirty="0">
            <a:solidFill>
              <a:schemeClr val="bg1"/>
            </a:solidFill>
          </a:endParaRPr>
        </a:p>
      </dgm:t>
    </dgm:pt>
    <dgm:pt modelId="{DA118F64-06A3-2E42-A162-CBF13C8F721F}" type="parTrans" cxnId="{DAD2B452-4B92-D946-BF47-B8B744F79DB3}">
      <dgm:prSet/>
      <dgm:spPr/>
      <dgm:t>
        <a:bodyPr/>
        <a:lstStyle/>
        <a:p>
          <a:endParaRPr lang="en-US"/>
        </a:p>
      </dgm:t>
    </dgm:pt>
    <dgm:pt modelId="{BA26C5EB-C056-0148-87C5-8714C3E0BABC}" type="sibTrans" cxnId="{DAD2B452-4B92-D946-BF47-B8B744F79DB3}">
      <dgm:prSet/>
      <dgm:spPr/>
      <dgm:t>
        <a:bodyPr/>
        <a:lstStyle/>
        <a:p>
          <a:endParaRPr lang="en-US"/>
        </a:p>
      </dgm:t>
    </dgm:pt>
    <dgm:pt modelId="{AA498229-2F44-AB4B-B8FF-9E8F57E7E1DB}" type="pres">
      <dgm:prSet presAssocID="{60CD640B-1ED1-E545-8C95-FC3B3A514613}" presName="theList" presStyleCnt="0">
        <dgm:presLayoutVars>
          <dgm:dir/>
          <dgm:animLvl val="lvl"/>
          <dgm:resizeHandles val="exact"/>
        </dgm:presLayoutVars>
      </dgm:prSet>
      <dgm:spPr/>
    </dgm:pt>
    <dgm:pt modelId="{3C5569B6-FD0B-C64E-ABFD-09FBCA665F0A}" type="pres">
      <dgm:prSet presAssocID="{9C62BB11-5FF5-7445-973A-9CD6D2EC382F}" presName="compNode" presStyleCnt="0"/>
      <dgm:spPr/>
    </dgm:pt>
    <dgm:pt modelId="{0CB26FD4-9907-2748-832C-F91F21C962A7}" type="pres">
      <dgm:prSet presAssocID="{9C62BB11-5FF5-7445-973A-9CD6D2EC382F}" presName="aNode" presStyleLbl="bgShp" presStyleIdx="0" presStyleCnt="1"/>
      <dgm:spPr/>
    </dgm:pt>
    <dgm:pt modelId="{723B4B6B-62E8-DD4A-8861-DC96C6708683}" type="pres">
      <dgm:prSet presAssocID="{9C62BB11-5FF5-7445-973A-9CD6D2EC382F}" presName="textNode" presStyleLbl="bgShp" presStyleIdx="0" presStyleCnt="1"/>
      <dgm:spPr/>
    </dgm:pt>
    <dgm:pt modelId="{CFB91E46-5524-5243-9298-3630DCA76CF4}" type="pres">
      <dgm:prSet presAssocID="{9C62BB11-5FF5-7445-973A-9CD6D2EC382F}" presName="compChildNode" presStyleCnt="0"/>
      <dgm:spPr/>
    </dgm:pt>
    <dgm:pt modelId="{5D51FDE5-4109-FF46-A900-15DEE9CCE2FF}" type="pres">
      <dgm:prSet presAssocID="{9C62BB11-5FF5-7445-973A-9CD6D2EC382F}" presName="theInnerList" presStyleCnt="0"/>
      <dgm:spPr/>
    </dgm:pt>
    <dgm:pt modelId="{9F6B7AC7-BCB3-4244-B25A-23CDDD94424B}" type="pres">
      <dgm:prSet presAssocID="{95CBCD0F-6E16-1344-9F14-F981E96C6989}" presName="childNode" presStyleLbl="node1" presStyleIdx="0" presStyleCnt="4" custScaleX="102373" custScaleY="174300" custLinFactNeighborX="0" custLinFactNeighborY="-42530">
        <dgm:presLayoutVars>
          <dgm:bulletEnabled val="1"/>
        </dgm:presLayoutVars>
      </dgm:prSet>
      <dgm:spPr/>
    </dgm:pt>
    <dgm:pt modelId="{33827AAA-650F-0443-AF63-677E041DFFDE}" type="pres">
      <dgm:prSet presAssocID="{95CBCD0F-6E16-1344-9F14-F981E96C6989}" presName="aSpace2" presStyleCnt="0"/>
      <dgm:spPr/>
    </dgm:pt>
    <dgm:pt modelId="{F3F77B7A-035D-B349-9DB8-48C9B0CD4D14}" type="pres">
      <dgm:prSet presAssocID="{4CA4B62F-7C46-3B41-A492-185F51A757D3}" presName="childNode" presStyleLbl="node1" presStyleIdx="1" presStyleCnt="4" custScaleX="104900" custScaleY="202192" custLinFactY="-23462" custLinFactNeighborX="0" custLinFactNeighborY="-100000">
        <dgm:presLayoutVars>
          <dgm:bulletEnabled val="1"/>
        </dgm:presLayoutVars>
      </dgm:prSet>
      <dgm:spPr/>
    </dgm:pt>
    <dgm:pt modelId="{95524E04-5C95-6D4A-A6D7-ED6AADF51D29}" type="pres">
      <dgm:prSet presAssocID="{4CA4B62F-7C46-3B41-A492-185F51A757D3}" presName="aSpace2" presStyleCnt="0"/>
      <dgm:spPr/>
    </dgm:pt>
    <dgm:pt modelId="{3F65BAAA-18B9-4047-82A7-7018E03752A1}" type="pres">
      <dgm:prSet presAssocID="{E4785D30-E0FF-1843-A381-4F0D089C2F66}" presName="childNode" presStyleLbl="node1" presStyleIdx="2" presStyleCnt="4" custScaleX="115011" custScaleY="240947" custLinFactY="-42566" custLinFactNeighborX="0" custLinFactNeighborY="-100000">
        <dgm:presLayoutVars>
          <dgm:bulletEnabled val="1"/>
        </dgm:presLayoutVars>
      </dgm:prSet>
      <dgm:spPr/>
    </dgm:pt>
    <dgm:pt modelId="{F01004BC-7CAF-1148-9C7F-8A4B94046671}" type="pres">
      <dgm:prSet presAssocID="{E4785D30-E0FF-1843-A381-4F0D089C2F66}" presName="aSpace2" presStyleCnt="0"/>
      <dgm:spPr/>
    </dgm:pt>
    <dgm:pt modelId="{A82AB75B-5168-3348-B180-A3053A31EAEA}" type="pres">
      <dgm:prSet presAssocID="{5C59D184-E519-A141-B217-726CFCF69A53}" presName="childNode" presStyleLbl="node1" presStyleIdx="3" presStyleCnt="4" custScaleX="125122" custScaleY="236131" custLinFactY="-56703" custLinFactNeighborX="0" custLinFactNeighborY="-100000">
        <dgm:presLayoutVars>
          <dgm:bulletEnabled val="1"/>
        </dgm:presLayoutVars>
      </dgm:prSet>
      <dgm:spPr/>
    </dgm:pt>
  </dgm:ptLst>
  <dgm:cxnLst>
    <dgm:cxn modelId="{973F1000-596F-7D48-BCC8-6D9046AB6034}" type="presOf" srcId="{5C59D184-E519-A141-B217-726CFCF69A53}" destId="{A82AB75B-5168-3348-B180-A3053A31EAEA}" srcOrd="0" destOrd="0" presId="urn:microsoft.com/office/officeart/2005/8/layout/lProcess2"/>
    <dgm:cxn modelId="{3263340F-8F88-3349-84AD-9CF7260031B4}" type="presOf" srcId="{9C62BB11-5FF5-7445-973A-9CD6D2EC382F}" destId="{0CB26FD4-9907-2748-832C-F91F21C962A7}" srcOrd="0" destOrd="0" presId="urn:microsoft.com/office/officeart/2005/8/layout/lProcess2"/>
    <dgm:cxn modelId="{735A3F12-10EE-ED47-8541-0F9849EEB686}" type="presOf" srcId="{9C62BB11-5FF5-7445-973A-9CD6D2EC382F}" destId="{723B4B6B-62E8-DD4A-8861-DC96C6708683}" srcOrd="1" destOrd="0" presId="urn:microsoft.com/office/officeart/2005/8/layout/lProcess2"/>
    <dgm:cxn modelId="{D466C52E-900F-EA41-BFDD-0839C8F58BC7}" srcId="{60CD640B-1ED1-E545-8C95-FC3B3A514613}" destId="{9C62BB11-5FF5-7445-973A-9CD6D2EC382F}" srcOrd="0" destOrd="0" parTransId="{56F10605-F79F-3041-939F-8CE6A5D80164}" sibTransId="{FAB5343E-48E2-874A-BC00-971D7E2412A5}"/>
    <dgm:cxn modelId="{63BB4037-112A-6840-A694-03E1BACE8C3E}" srcId="{9C62BB11-5FF5-7445-973A-9CD6D2EC382F}" destId="{95CBCD0F-6E16-1344-9F14-F981E96C6989}" srcOrd="0" destOrd="0" parTransId="{EF05AB83-83E2-184A-B52C-5034A4B5B55A}" sibTransId="{BFF519C2-BCDD-724D-BEC6-BF3130017AB8}"/>
    <dgm:cxn modelId="{6B4DBA37-4F7C-804F-933F-319552022C65}" srcId="{9C62BB11-5FF5-7445-973A-9CD6D2EC382F}" destId="{4CA4B62F-7C46-3B41-A492-185F51A757D3}" srcOrd="1" destOrd="0" parTransId="{143A724B-3349-C447-AB09-A6D7BE18F189}" sibTransId="{AFD4CA3E-8735-644F-9FF2-F62A60485800}"/>
    <dgm:cxn modelId="{E400583B-458F-5640-A0A0-36815301231A}" type="presOf" srcId="{4CA4B62F-7C46-3B41-A492-185F51A757D3}" destId="{F3F77B7A-035D-B349-9DB8-48C9B0CD4D14}" srcOrd="0" destOrd="0" presId="urn:microsoft.com/office/officeart/2005/8/layout/lProcess2"/>
    <dgm:cxn modelId="{CE84A345-0D29-754A-A01E-D3846FFE3C3F}" type="presOf" srcId="{95CBCD0F-6E16-1344-9F14-F981E96C6989}" destId="{9F6B7AC7-BCB3-4244-B25A-23CDDD94424B}" srcOrd="0" destOrd="0" presId="urn:microsoft.com/office/officeart/2005/8/layout/lProcess2"/>
    <dgm:cxn modelId="{908EF44B-F8E8-1C41-96CA-7B1DB06D29DB}" srcId="{9C62BB11-5FF5-7445-973A-9CD6D2EC382F}" destId="{E4785D30-E0FF-1843-A381-4F0D089C2F66}" srcOrd="2" destOrd="0" parTransId="{B8046299-320D-A946-ACB6-3DB16AF4F31C}" sibTransId="{9BBD65EA-C84E-3342-BFEF-54D109D2AF54}"/>
    <dgm:cxn modelId="{DAD2B452-4B92-D946-BF47-B8B744F79DB3}" srcId="{9C62BB11-5FF5-7445-973A-9CD6D2EC382F}" destId="{5C59D184-E519-A141-B217-726CFCF69A53}" srcOrd="3" destOrd="0" parTransId="{DA118F64-06A3-2E42-A162-CBF13C8F721F}" sibTransId="{BA26C5EB-C056-0148-87C5-8714C3E0BABC}"/>
    <dgm:cxn modelId="{D3D8EB54-146F-4347-9349-161A6B341FEA}" type="presOf" srcId="{60CD640B-1ED1-E545-8C95-FC3B3A514613}" destId="{AA498229-2F44-AB4B-B8FF-9E8F57E7E1DB}" srcOrd="0" destOrd="0" presId="urn:microsoft.com/office/officeart/2005/8/layout/lProcess2"/>
    <dgm:cxn modelId="{8D924FA3-5920-B643-B1CB-2120551B63A5}" type="presOf" srcId="{E4785D30-E0FF-1843-A381-4F0D089C2F66}" destId="{3F65BAAA-18B9-4047-82A7-7018E03752A1}" srcOrd="0" destOrd="0" presId="urn:microsoft.com/office/officeart/2005/8/layout/lProcess2"/>
    <dgm:cxn modelId="{70895E5F-7FFC-8E4C-8D54-A758AE61183F}" type="presParOf" srcId="{AA498229-2F44-AB4B-B8FF-9E8F57E7E1DB}" destId="{3C5569B6-FD0B-C64E-ABFD-09FBCA665F0A}" srcOrd="0" destOrd="0" presId="urn:microsoft.com/office/officeart/2005/8/layout/lProcess2"/>
    <dgm:cxn modelId="{E27D7651-7228-EA4A-9D51-FD9A42A931AA}" type="presParOf" srcId="{3C5569B6-FD0B-C64E-ABFD-09FBCA665F0A}" destId="{0CB26FD4-9907-2748-832C-F91F21C962A7}" srcOrd="0" destOrd="0" presId="urn:microsoft.com/office/officeart/2005/8/layout/lProcess2"/>
    <dgm:cxn modelId="{2DC6FD2B-760E-9E41-A078-53378CEBADA7}" type="presParOf" srcId="{3C5569B6-FD0B-C64E-ABFD-09FBCA665F0A}" destId="{723B4B6B-62E8-DD4A-8861-DC96C6708683}" srcOrd="1" destOrd="0" presId="urn:microsoft.com/office/officeart/2005/8/layout/lProcess2"/>
    <dgm:cxn modelId="{7F8009B7-C665-7340-9DEA-F237A411ADA0}" type="presParOf" srcId="{3C5569B6-FD0B-C64E-ABFD-09FBCA665F0A}" destId="{CFB91E46-5524-5243-9298-3630DCA76CF4}" srcOrd="2" destOrd="0" presId="urn:microsoft.com/office/officeart/2005/8/layout/lProcess2"/>
    <dgm:cxn modelId="{FE0DC388-AD7F-B341-8B57-7A4165E68326}" type="presParOf" srcId="{CFB91E46-5524-5243-9298-3630DCA76CF4}" destId="{5D51FDE5-4109-FF46-A900-15DEE9CCE2FF}" srcOrd="0" destOrd="0" presId="urn:microsoft.com/office/officeart/2005/8/layout/lProcess2"/>
    <dgm:cxn modelId="{B2000F17-B41A-7849-88E8-2CA0DA5F9314}" type="presParOf" srcId="{5D51FDE5-4109-FF46-A900-15DEE9CCE2FF}" destId="{9F6B7AC7-BCB3-4244-B25A-23CDDD94424B}" srcOrd="0" destOrd="0" presId="urn:microsoft.com/office/officeart/2005/8/layout/lProcess2"/>
    <dgm:cxn modelId="{88584D81-BA7E-9F42-B722-6A08D7BB4F02}" type="presParOf" srcId="{5D51FDE5-4109-FF46-A900-15DEE9CCE2FF}" destId="{33827AAA-650F-0443-AF63-677E041DFFDE}" srcOrd="1" destOrd="0" presId="urn:microsoft.com/office/officeart/2005/8/layout/lProcess2"/>
    <dgm:cxn modelId="{E165D6F4-6BA2-444F-AA91-85669C34975E}" type="presParOf" srcId="{5D51FDE5-4109-FF46-A900-15DEE9CCE2FF}" destId="{F3F77B7A-035D-B349-9DB8-48C9B0CD4D14}" srcOrd="2" destOrd="0" presId="urn:microsoft.com/office/officeart/2005/8/layout/lProcess2"/>
    <dgm:cxn modelId="{7C8AB816-6304-B647-98F2-7EF8E95511B7}" type="presParOf" srcId="{5D51FDE5-4109-FF46-A900-15DEE9CCE2FF}" destId="{95524E04-5C95-6D4A-A6D7-ED6AADF51D29}" srcOrd="3" destOrd="0" presId="urn:microsoft.com/office/officeart/2005/8/layout/lProcess2"/>
    <dgm:cxn modelId="{98A3E909-9371-794C-BEB7-165FA28A268A}" type="presParOf" srcId="{5D51FDE5-4109-FF46-A900-15DEE9CCE2FF}" destId="{3F65BAAA-18B9-4047-82A7-7018E03752A1}" srcOrd="4" destOrd="0" presId="urn:microsoft.com/office/officeart/2005/8/layout/lProcess2"/>
    <dgm:cxn modelId="{CECC3173-AD32-A543-9D3A-4D50CF5547DD}" type="presParOf" srcId="{5D51FDE5-4109-FF46-A900-15DEE9CCE2FF}" destId="{F01004BC-7CAF-1148-9C7F-8A4B94046671}" srcOrd="5" destOrd="0" presId="urn:microsoft.com/office/officeart/2005/8/layout/lProcess2"/>
    <dgm:cxn modelId="{9A38A8EB-542F-9B4A-BDA3-893DB7A7386C}" type="presParOf" srcId="{5D51FDE5-4109-FF46-A900-15DEE9CCE2FF}" destId="{A82AB75B-5168-3348-B180-A3053A31EAEA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A64BEDC-1FFA-2445-A2B4-71CB4B513E0F}" type="doc">
      <dgm:prSet loTypeId="urn:microsoft.com/office/officeart/2005/8/layout/vList2" loCatId="list" qsTypeId="urn:microsoft.com/office/officeart/2005/8/quickstyle/simple4" qsCatId="simple" csTypeId="urn:microsoft.com/office/officeart/2005/8/colors/accent1_2#16" csCatId="accent1" phldr="1"/>
      <dgm:spPr/>
      <dgm:t>
        <a:bodyPr/>
        <a:lstStyle/>
        <a:p>
          <a:endParaRPr lang="en-US"/>
        </a:p>
      </dgm:t>
    </dgm:pt>
    <dgm:pt modelId="{70F62A0C-A340-5C43-80D3-C5E6794DB9D8}">
      <dgm:prSet phldrT="[Text]"/>
      <dgm:spPr/>
      <dgm:t>
        <a:bodyPr/>
        <a:lstStyle/>
        <a:p>
          <a:r>
            <a:rPr lang="en-US" dirty="0"/>
            <a:t>Thread</a:t>
          </a:r>
        </a:p>
      </dgm:t>
    </dgm:pt>
    <dgm:pt modelId="{B7DB1E6B-AAB2-5F4C-945A-752ADE459ACE}" type="parTrans" cxnId="{3E5F3F0B-27B7-064B-8764-57F118DC0BCE}">
      <dgm:prSet/>
      <dgm:spPr/>
      <dgm:t>
        <a:bodyPr/>
        <a:lstStyle/>
        <a:p>
          <a:endParaRPr lang="en-US"/>
        </a:p>
      </dgm:t>
    </dgm:pt>
    <dgm:pt modelId="{2E8EE099-98FC-A647-A84C-323D637DB960}" type="sibTrans" cxnId="{3E5F3F0B-27B7-064B-8764-57F118DC0BCE}">
      <dgm:prSet/>
      <dgm:spPr/>
      <dgm:t>
        <a:bodyPr/>
        <a:lstStyle/>
        <a:p>
          <a:endParaRPr lang="en-US"/>
        </a:p>
      </dgm:t>
    </dgm:pt>
    <dgm:pt modelId="{CB611E91-19C4-E34C-86A3-7C4779BEFBDC}">
      <dgm:prSet/>
      <dgm:spPr/>
      <dgm:t>
        <a:bodyPr/>
        <a:lstStyle/>
        <a:p>
          <a:r>
            <a:rPr lang="en-US" dirty="0"/>
            <a:t>dispatchable unit of work</a:t>
          </a:r>
        </a:p>
      </dgm:t>
    </dgm:pt>
    <dgm:pt modelId="{D9229EAD-4CAD-6B45-B772-2D7247B8ABB4}" type="parTrans" cxnId="{B518D96B-CF99-3241-B868-0DBD1C54556D}">
      <dgm:prSet/>
      <dgm:spPr/>
      <dgm:t>
        <a:bodyPr/>
        <a:lstStyle/>
        <a:p>
          <a:endParaRPr lang="en-US"/>
        </a:p>
      </dgm:t>
    </dgm:pt>
    <dgm:pt modelId="{35BFE0A6-8A94-3E4E-A7AB-884FAEF3F832}" type="sibTrans" cxnId="{B518D96B-CF99-3241-B868-0DBD1C54556D}">
      <dgm:prSet/>
      <dgm:spPr/>
      <dgm:t>
        <a:bodyPr/>
        <a:lstStyle/>
        <a:p>
          <a:endParaRPr lang="en-US"/>
        </a:p>
      </dgm:t>
    </dgm:pt>
    <dgm:pt modelId="{19A9D586-6EC6-D54B-ADBD-F6D39C0A3CB8}">
      <dgm:prSet/>
      <dgm:spPr/>
      <dgm:t>
        <a:bodyPr/>
        <a:lstStyle/>
        <a:p>
          <a:r>
            <a:rPr lang="en-US" dirty="0"/>
            <a:t>includes a processor context and its own data area to enable subroutine branching</a:t>
          </a:r>
        </a:p>
      </dgm:t>
    </dgm:pt>
    <dgm:pt modelId="{F0CAF8C1-FB79-1A40-94D9-7E826D067DCC}" type="parTrans" cxnId="{F84FAD3C-DF9C-9B47-8E13-392BA5136403}">
      <dgm:prSet/>
      <dgm:spPr/>
      <dgm:t>
        <a:bodyPr/>
        <a:lstStyle/>
        <a:p>
          <a:endParaRPr lang="en-US"/>
        </a:p>
      </dgm:t>
    </dgm:pt>
    <dgm:pt modelId="{3446EC40-F06A-3F4E-BB3D-28BC3FA83DDE}" type="sibTrans" cxnId="{F84FAD3C-DF9C-9B47-8E13-392BA5136403}">
      <dgm:prSet/>
      <dgm:spPr/>
      <dgm:t>
        <a:bodyPr/>
        <a:lstStyle/>
        <a:p>
          <a:endParaRPr lang="en-US"/>
        </a:p>
      </dgm:t>
    </dgm:pt>
    <dgm:pt modelId="{8BDF6262-EF5E-9F42-91FD-53FA25A416EA}">
      <dgm:prSet/>
      <dgm:spPr/>
      <dgm:t>
        <a:bodyPr/>
        <a:lstStyle/>
        <a:p>
          <a:r>
            <a:rPr lang="en-US" dirty="0"/>
            <a:t>executes sequentially and is interruptible</a:t>
          </a:r>
        </a:p>
      </dgm:t>
    </dgm:pt>
    <dgm:pt modelId="{BC414CA7-CEAE-9448-8244-9F129A09435B}" type="parTrans" cxnId="{2D9BC46A-A922-1B48-992D-B38154DAAC10}">
      <dgm:prSet/>
      <dgm:spPr/>
      <dgm:t>
        <a:bodyPr/>
        <a:lstStyle/>
        <a:p>
          <a:endParaRPr lang="en-US"/>
        </a:p>
      </dgm:t>
    </dgm:pt>
    <dgm:pt modelId="{0586B2B2-B4EF-0742-B455-FD8657427BE1}" type="sibTrans" cxnId="{2D9BC46A-A922-1B48-992D-B38154DAAC10}">
      <dgm:prSet/>
      <dgm:spPr/>
      <dgm:t>
        <a:bodyPr/>
        <a:lstStyle/>
        <a:p>
          <a:endParaRPr lang="en-US"/>
        </a:p>
      </dgm:t>
    </dgm:pt>
    <dgm:pt modelId="{64A01B46-ADFB-334F-BEA5-FAA0E77296A3}">
      <dgm:prSet/>
      <dgm:spPr/>
      <dgm:t>
        <a:bodyPr/>
        <a:lstStyle/>
        <a:p>
          <a:r>
            <a:rPr lang="en-US" dirty="0"/>
            <a:t>Process </a:t>
          </a:r>
        </a:p>
      </dgm:t>
    </dgm:pt>
    <dgm:pt modelId="{5E2E3C9A-1D80-7E49-96F3-756EB29887C3}" type="parTrans" cxnId="{65D46421-B6EA-354B-81E2-8D264C304CAB}">
      <dgm:prSet/>
      <dgm:spPr/>
      <dgm:t>
        <a:bodyPr/>
        <a:lstStyle/>
        <a:p>
          <a:endParaRPr lang="en-US"/>
        </a:p>
      </dgm:t>
    </dgm:pt>
    <dgm:pt modelId="{4C25808B-B632-5645-A35B-69469FC6DCE9}" type="sibTrans" cxnId="{65D46421-B6EA-354B-81E2-8D264C304CAB}">
      <dgm:prSet/>
      <dgm:spPr/>
      <dgm:t>
        <a:bodyPr/>
        <a:lstStyle/>
        <a:p>
          <a:endParaRPr lang="en-US"/>
        </a:p>
      </dgm:t>
    </dgm:pt>
    <dgm:pt modelId="{A5483425-E586-134F-9A1E-D862D3F16E27}">
      <dgm:prSet/>
      <dgm:spPr/>
      <dgm:t>
        <a:bodyPr/>
        <a:lstStyle/>
        <a:p>
          <a:r>
            <a:rPr lang="en-US" dirty="0"/>
            <a:t>a collection of one or more threads and associated system resources</a:t>
          </a:r>
        </a:p>
      </dgm:t>
    </dgm:pt>
    <dgm:pt modelId="{989FCAAA-309A-F441-919A-6561D4259AC7}" type="parTrans" cxnId="{98E5EC7F-7818-1F4C-B693-E3D64303119C}">
      <dgm:prSet/>
      <dgm:spPr/>
      <dgm:t>
        <a:bodyPr/>
        <a:lstStyle/>
        <a:p>
          <a:endParaRPr lang="en-US"/>
        </a:p>
      </dgm:t>
    </dgm:pt>
    <dgm:pt modelId="{6726D3AC-BE0D-F143-9BF7-89B7DF712C32}" type="sibTrans" cxnId="{98E5EC7F-7818-1F4C-B693-E3D64303119C}">
      <dgm:prSet/>
      <dgm:spPr/>
      <dgm:t>
        <a:bodyPr/>
        <a:lstStyle/>
        <a:p>
          <a:endParaRPr lang="en-US"/>
        </a:p>
      </dgm:t>
    </dgm:pt>
    <dgm:pt modelId="{C9348E03-F0DE-334C-A511-B057467648D2}">
      <dgm:prSet/>
      <dgm:spPr/>
      <dgm:t>
        <a:bodyPr/>
        <a:lstStyle/>
        <a:p>
          <a:r>
            <a:rPr lang="en-US" dirty="0"/>
            <a:t>programmer has greater control over the modularity of the application and the timing of application related events</a:t>
          </a:r>
        </a:p>
      </dgm:t>
    </dgm:pt>
    <dgm:pt modelId="{FC311450-F9D4-734A-B19F-2E67CC2F6459}" type="parTrans" cxnId="{BEF7AABD-E549-354D-B8AB-400758B20A0F}">
      <dgm:prSet/>
      <dgm:spPr/>
      <dgm:t>
        <a:bodyPr/>
        <a:lstStyle/>
        <a:p>
          <a:endParaRPr lang="en-US"/>
        </a:p>
      </dgm:t>
    </dgm:pt>
    <dgm:pt modelId="{D453CDF1-D479-E247-9DDE-EBEE978ED664}" type="sibTrans" cxnId="{BEF7AABD-E549-354D-B8AB-400758B20A0F}">
      <dgm:prSet/>
      <dgm:spPr/>
      <dgm:t>
        <a:bodyPr/>
        <a:lstStyle/>
        <a:p>
          <a:endParaRPr lang="en-US"/>
        </a:p>
      </dgm:t>
    </dgm:pt>
    <dgm:pt modelId="{4118B874-B9DF-4340-B503-7A62112AD9AB}" type="pres">
      <dgm:prSet presAssocID="{5A64BEDC-1FFA-2445-A2B4-71CB4B513E0F}" presName="linear" presStyleCnt="0">
        <dgm:presLayoutVars>
          <dgm:animLvl val="lvl"/>
          <dgm:resizeHandles val="exact"/>
        </dgm:presLayoutVars>
      </dgm:prSet>
      <dgm:spPr/>
    </dgm:pt>
    <dgm:pt modelId="{26D4C4FB-FEAD-ED48-A0AE-2A84F6D6F3C5}" type="pres">
      <dgm:prSet presAssocID="{70F62A0C-A340-5C43-80D3-C5E6794DB9D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4FD0212-1D78-CE47-83E2-150D9E986556}" type="pres">
      <dgm:prSet presAssocID="{70F62A0C-A340-5C43-80D3-C5E6794DB9D8}" presName="childText" presStyleLbl="revTx" presStyleIdx="0" presStyleCnt="2">
        <dgm:presLayoutVars>
          <dgm:bulletEnabled val="1"/>
        </dgm:presLayoutVars>
      </dgm:prSet>
      <dgm:spPr/>
    </dgm:pt>
    <dgm:pt modelId="{A7FA07F0-CADB-7B40-BA4A-D97041E1B80A}" type="pres">
      <dgm:prSet presAssocID="{64A01B46-ADFB-334F-BEA5-FAA0E77296A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364D31BB-83A3-C745-980D-1D6C1545B46C}" type="pres">
      <dgm:prSet presAssocID="{64A01B46-ADFB-334F-BEA5-FAA0E77296A3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3E5F3F0B-27B7-064B-8764-57F118DC0BCE}" srcId="{5A64BEDC-1FFA-2445-A2B4-71CB4B513E0F}" destId="{70F62A0C-A340-5C43-80D3-C5E6794DB9D8}" srcOrd="0" destOrd="0" parTransId="{B7DB1E6B-AAB2-5F4C-945A-752ADE459ACE}" sibTransId="{2E8EE099-98FC-A647-A84C-323D637DB960}"/>
    <dgm:cxn modelId="{F2641421-533A-3B4E-93F6-1AE43C89D812}" type="presOf" srcId="{CB611E91-19C4-E34C-86A3-7C4779BEFBDC}" destId="{B4FD0212-1D78-CE47-83E2-150D9E986556}" srcOrd="0" destOrd="0" presId="urn:microsoft.com/office/officeart/2005/8/layout/vList2"/>
    <dgm:cxn modelId="{65D46421-B6EA-354B-81E2-8D264C304CAB}" srcId="{5A64BEDC-1FFA-2445-A2B4-71CB4B513E0F}" destId="{64A01B46-ADFB-334F-BEA5-FAA0E77296A3}" srcOrd="1" destOrd="0" parTransId="{5E2E3C9A-1D80-7E49-96F3-756EB29887C3}" sibTransId="{4C25808B-B632-5645-A35B-69469FC6DCE9}"/>
    <dgm:cxn modelId="{342AA93A-2F42-0743-8870-8B524BD4A0AF}" type="presOf" srcId="{70F62A0C-A340-5C43-80D3-C5E6794DB9D8}" destId="{26D4C4FB-FEAD-ED48-A0AE-2A84F6D6F3C5}" srcOrd="0" destOrd="0" presId="urn:microsoft.com/office/officeart/2005/8/layout/vList2"/>
    <dgm:cxn modelId="{F84FAD3C-DF9C-9B47-8E13-392BA5136403}" srcId="{70F62A0C-A340-5C43-80D3-C5E6794DB9D8}" destId="{19A9D586-6EC6-D54B-ADBD-F6D39C0A3CB8}" srcOrd="1" destOrd="0" parTransId="{F0CAF8C1-FB79-1A40-94D9-7E826D067DCC}" sibTransId="{3446EC40-F06A-3F4E-BB3D-28BC3FA83DDE}"/>
    <dgm:cxn modelId="{E2364F3E-2A20-C84E-B06C-2101EED5CD08}" type="presOf" srcId="{8BDF6262-EF5E-9F42-91FD-53FA25A416EA}" destId="{B4FD0212-1D78-CE47-83E2-150D9E986556}" srcOrd="0" destOrd="2" presId="urn:microsoft.com/office/officeart/2005/8/layout/vList2"/>
    <dgm:cxn modelId="{75615D66-37BB-DF4A-B770-69C7C3479CB7}" type="presOf" srcId="{A5483425-E586-134F-9A1E-D862D3F16E27}" destId="{364D31BB-83A3-C745-980D-1D6C1545B46C}" srcOrd="0" destOrd="0" presId="urn:microsoft.com/office/officeart/2005/8/layout/vList2"/>
    <dgm:cxn modelId="{2D9BC46A-A922-1B48-992D-B38154DAAC10}" srcId="{70F62A0C-A340-5C43-80D3-C5E6794DB9D8}" destId="{8BDF6262-EF5E-9F42-91FD-53FA25A416EA}" srcOrd="2" destOrd="0" parTransId="{BC414CA7-CEAE-9448-8244-9F129A09435B}" sibTransId="{0586B2B2-B4EF-0742-B455-FD8657427BE1}"/>
    <dgm:cxn modelId="{B518D96B-CF99-3241-B868-0DBD1C54556D}" srcId="{70F62A0C-A340-5C43-80D3-C5E6794DB9D8}" destId="{CB611E91-19C4-E34C-86A3-7C4779BEFBDC}" srcOrd="0" destOrd="0" parTransId="{D9229EAD-4CAD-6B45-B772-2D7247B8ABB4}" sibTransId="{35BFE0A6-8A94-3E4E-A7AB-884FAEF3F832}"/>
    <dgm:cxn modelId="{98E5EC7F-7818-1F4C-B693-E3D64303119C}" srcId="{64A01B46-ADFB-334F-BEA5-FAA0E77296A3}" destId="{A5483425-E586-134F-9A1E-D862D3F16E27}" srcOrd="0" destOrd="0" parTransId="{989FCAAA-309A-F441-919A-6561D4259AC7}" sibTransId="{6726D3AC-BE0D-F143-9BF7-89B7DF712C32}"/>
    <dgm:cxn modelId="{0D6B298E-B717-DD48-8730-732858141AC9}" type="presOf" srcId="{19A9D586-6EC6-D54B-ADBD-F6D39C0A3CB8}" destId="{B4FD0212-1D78-CE47-83E2-150D9E986556}" srcOrd="0" destOrd="1" presId="urn:microsoft.com/office/officeart/2005/8/layout/vList2"/>
    <dgm:cxn modelId="{BEF7AABD-E549-354D-B8AB-400758B20A0F}" srcId="{64A01B46-ADFB-334F-BEA5-FAA0E77296A3}" destId="{C9348E03-F0DE-334C-A511-B057467648D2}" srcOrd="1" destOrd="0" parTransId="{FC311450-F9D4-734A-B19F-2E67CC2F6459}" sibTransId="{D453CDF1-D479-E247-9DDE-EBEE978ED664}"/>
    <dgm:cxn modelId="{B8B1ADC4-44B9-9E48-9D12-81CD71732C13}" type="presOf" srcId="{64A01B46-ADFB-334F-BEA5-FAA0E77296A3}" destId="{A7FA07F0-CADB-7B40-BA4A-D97041E1B80A}" srcOrd="0" destOrd="0" presId="urn:microsoft.com/office/officeart/2005/8/layout/vList2"/>
    <dgm:cxn modelId="{5D8499E8-35A6-BC42-AAA4-2BC120BE9E2D}" type="presOf" srcId="{5A64BEDC-1FFA-2445-A2B4-71CB4B513E0F}" destId="{4118B874-B9DF-4340-B503-7A62112AD9AB}" srcOrd="0" destOrd="0" presId="urn:microsoft.com/office/officeart/2005/8/layout/vList2"/>
    <dgm:cxn modelId="{A6367FF1-3CBE-2C40-ACA8-92DF8D8DD6C2}" type="presOf" srcId="{C9348E03-F0DE-334C-A511-B057467648D2}" destId="{364D31BB-83A3-C745-980D-1D6C1545B46C}" srcOrd="0" destOrd="1" presId="urn:microsoft.com/office/officeart/2005/8/layout/vList2"/>
    <dgm:cxn modelId="{D34DBD31-7E29-6A45-B822-035D5E3E087B}" type="presParOf" srcId="{4118B874-B9DF-4340-B503-7A62112AD9AB}" destId="{26D4C4FB-FEAD-ED48-A0AE-2A84F6D6F3C5}" srcOrd="0" destOrd="0" presId="urn:microsoft.com/office/officeart/2005/8/layout/vList2"/>
    <dgm:cxn modelId="{12EAA771-DB8F-BE46-A242-48B76F1DC390}" type="presParOf" srcId="{4118B874-B9DF-4340-B503-7A62112AD9AB}" destId="{B4FD0212-1D78-CE47-83E2-150D9E986556}" srcOrd="1" destOrd="0" presId="urn:microsoft.com/office/officeart/2005/8/layout/vList2"/>
    <dgm:cxn modelId="{BF281ADD-0D00-0C41-8424-F1FD952CA7EF}" type="presParOf" srcId="{4118B874-B9DF-4340-B503-7A62112AD9AB}" destId="{A7FA07F0-CADB-7B40-BA4A-D97041E1B80A}" srcOrd="2" destOrd="0" presId="urn:microsoft.com/office/officeart/2005/8/layout/vList2"/>
    <dgm:cxn modelId="{884DC73B-9391-F244-ABF0-1C8852A247EE}" type="presParOf" srcId="{4118B874-B9DF-4340-B503-7A62112AD9AB}" destId="{364D31BB-83A3-C745-980D-1D6C1545B46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B66C26E-7658-3F4D-87B9-56DEA3DA1277}" type="doc">
      <dgm:prSet loTypeId="urn:microsoft.com/office/officeart/2005/8/layout/lProcess3" loCatId="process" qsTypeId="urn:microsoft.com/office/officeart/2005/8/quickstyle/simple4" qsCatId="simple" csTypeId="urn:microsoft.com/office/officeart/2005/8/colors/accent1_2#17" csCatId="accent1" phldr="1"/>
      <dgm:spPr/>
      <dgm:t>
        <a:bodyPr/>
        <a:lstStyle/>
        <a:p>
          <a:endParaRPr lang="en-US"/>
        </a:p>
      </dgm:t>
    </dgm:pt>
    <dgm:pt modelId="{45C10F6C-9BD7-944B-8325-8B0D9B8EC984}">
      <dgm:prSet/>
      <dgm:spPr/>
      <dgm:t>
        <a:bodyPr/>
        <a:lstStyle/>
        <a:p>
          <a:pPr rtl="0"/>
          <a:r>
            <a:rPr lang="en-US" b="1" dirty="0">
              <a:solidFill>
                <a:schemeClr val="bg1"/>
              </a:solidFill>
            </a:rPr>
            <a:t>Performance</a:t>
          </a:r>
          <a:endParaRPr lang="en-US" dirty="0">
            <a:solidFill>
              <a:schemeClr val="bg1"/>
            </a:solidFill>
          </a:endParaRPr>
        </a:p>
      </dgm:t>
    </dgm:pt>
    <dgm:pt modelId="{BF9FA86F-A34A-0D4F-BE03-5F0EFD3E18A5}" type="parTrans" cxnId="{A7639771-A054-A640-A2E0-393A86F514AE}">
      <dgm:prSet/>
      <dgm:spPr/>
      <dgm:t>
        <a:bodyPr/>
        <a:lstStyle/>
        <a:p>
          <a:endParaRPr lang="en-US"/>
        </a:p>
      </dgm:t>
    </dgm:pt>
    <dgm:pt modelId="{BD02FB20-CCBB-1843-B7AA-66A7500902F0}" type="sibTrans" cxnId="{A7639771-A054-A640-A2E0-393A86F514AE}">
      <dgm:prSet/>
      <dgm:spPr/>
      <dgm:t>
        <a:bodyPr/>
        <a:lstStyle/>
        <a:p>
          <a:endParaRPr lang="en-US"/>
        </a:p>
      </dgm:t>
    </dgm:pt>
    <dgm:pt modelId="{34014611-702B-E14A-AB3C-E6EE5CD85021}">
      <dgm:prSet custT="1"/>
      <dgm:spPr>
        <a:solidFill>
          <a:schemeClr val="accent6"/>
        </a:solidFill>
      </dgm:spPr>
      <dgm:t>
        <a:bodyPr/>
        <a:lstStyle/>
        <a:p>
          <a:pPr rtl="0"/>
          <a:r>
            <a:rPr lang="en-US" sz="1800" dirty="0">
              <a:solidFill>
                <a:schemeClr val="bg1"/>
              </a:solidFill>
            </a:rPr>
            <a:t>more than one process can be running simultaneously, each on a different processor</a:t>
          </a:r>
        </a:p>
      </dgm:t>
    </dgm:pt>
    <dgm:pt modelId="{81FD828F-CBAF-1A45-8F22-952BE85B029D}" type="parTrans" cxnId="{FA642E8C-E56B-6748-875A-AC2D82D3BF2F}">
      <dgm:prSet/>
      <dgm:spPr/>
      <dgm:t>
        <a:bodyPr/>
        <a:lstStyle/>
        <a:p>
          <a:endParaRPr lang="en-US"/>
        </a:p>
      </dgm:t>
    </dgm:pt>
    <dgm:pt modelId="{D9A4A5BB-6255-0048-9912-929FB0D76AF4}" type="sibTrans" cxnId="{FA642E8C-E56B-6748-875A-AC2D82D3BF2F}">
      <dgm:prSet/>
      <dgm:spPr/>
      <dgm:t>
        <a:bodyPr/>
        <a:lstStyle/>
        <a:p>
          <a:endParaRPr lang="en-US"/>
        </a:p>
      </dgm:t>
    </dgm:pt>
    <dgm:pt modelId="{DA435AE3-263E-064E-A7A6-A283FC2FF7B8}">
      <dgm:prSet/>
      <dgm:spPr/>
      <dgm:t>
        <a:bodyPr/>
        <a:lstStyle/>
        <a:p>
          <a:pPr rtl="0"/>
          <a:r>
            <a:rPr lang="en-US" b="1" dirty="0">
              <a:solidFill>
                <a:schemeClr val="bg1"/>
              </a:solidFill>
            </a:rPr>
            <a:t>Availability</a:t>
          </a:r>
          <a:endParaRPr lang="en-US" dirty="0">
            <a:solidFill>
              <a:schemeClr val="bg1"/>
            </a:solidFill>
          </a:endParaRPr>
        </a:p>
      </dgm:t>
    </dgm:pt>
    <dgm:pt modelId="{4CDC0589-0E9D-0D4C-A048-F037C4B96473}" type="parTrans" cxnId="{A530EFD6-B6E4-E14A-99E1-DCE46A12C659}">
      <dgm:prSet/>
      <dgm:spPr/>
      <dgm:t>
        <a:bodyPr/>
        <a:lstStyle/>
        <a:p>
          <a:endParaRPr lang="en-US"/>
        </a:p>
      </dgm:t>
    </dgm:pt>
    <dgm:pt modelId="{5E31FA71-5796-6D4F-87AA-8E1C07915CD0}" type="sibTrans" cxnId="{A530EFD6-B6E4-E14A-99E1-DCE46A12C659}">
      <dgm:prSet/>
      <dgm:spPr/>
      <dgm:t>
        <a:bodyPr/>
        <a:lstStyle/>
        <a:p>
          <a:endParaRPr lang="en-US"/>
        </a:p>
      </dgm:t>
    </dgm:pt>
    <dgm:pt modelId="{B6A6355D-3B1A-6A47-A3F9-BDF6C7EE5077}">
      <dgm:prSet custT="1"/>
      <dgm:spPr>
        <a:solidFill>
          <a:schemeClr val="accent6"/>
        </a:solidFill>
      </dgm:spPr>
      <dgm:t>
        <a:bodyPr/>
        <a:lstStyle/>
        <a:p>
          <a:pPr rtl="0"/>
          <a:r>
            <a:rPr lang="en-US" sz="1800" dirty="0">
              <a:solidFill>
                <a:schemeClr val="bg1"/>
              </a:solidFill>
            </a:rPr>
            <a:t>failure of a single process does not halt the system</a:t>
          </a:r>
        </a:p>
      </dgm:t>
    </dgm:pt>
    <dgm:pt modelId="{0698DECD-8033-094D-9155-260780D79C11}" type="parTrans" cxnId="{CBBB3CDA-3FCB-FE42-B649-4E9C4C023291}">
      <dgm:prSet/>
      <dgm:spPr/>
      <dgm:t>
        <a:bodyPr/>
        <a:lstStyle/>
        <a:p>
          <a:endParaRPr lang="en-US"/>
        </a:p>
      </dgm:t>
    </dgm:pt>
    <dgm:pt modelId="{75195BCC-5468-5045-B2C5-8087D3C72771}" type="sibTrans" cxnId="{CBBB3CDA-3FCB-FE42-B649-4E9C4C023291}">
      <dgm:prSet/>
      <dgm:spPr/>
      <dgm:t>
        <a:bodyPr/>
        <a:lstStyle/>
        <a:p>
          <a:endParaRPr lang="en-US"/>
        </a:p>
      </dgm:t>
    </dgm:pt>
    <dgm:pt modelId="{2C7E77CE-3A8F-6846-B646-004FD0DA38C8}">
      <dgm:prSet/>
      <dgm:spPr/>
      <dgm:t>
        <a:bodyPr/>
        <a:lstStyle/>
        <a:p>
          <a:pPr rtl="0"/>
          <a:r>
            <a:rPr lang="en-US" b="1" dirty="0">
              <a:solidFill>
                <a:schemeClr val="bg1"/>
              </a:solidFill>
            </a:rPr>
            <a:t>Incremental Growth</a:t>
          </a:r>
          <a:endParaRPr lang="en-US" dirty="0">
            <a:solidFill>
              <a:schemeClr val="bg1"/>
            </a:solidFill>
          </a:endParaRPr>
        </a:p>
      </dgm:t>
    </dgm:pt>
    <dgm:pt modelId="{A89C4313-91B0-BC45-B44C-342547E9FFC6}" type="parTrans" cxnId="{D17B2F4A-7055-3342-86D7-54D5482D72FF}">
      <dgm:prSet/>
      <dgm:spPr/>
      <dgm:t>
        <a:bodyPr/>
        <a:lstStyle/>
        <a:p>
          <a:endParaRPr lang="en-US"/>
        </a:p>
      </dgm:t>
    </dgm:pt>
    <dgm:pt modelId="{48B820C0-39BB-9144-8E2C-26EC5750BB54}" type="sibTrans" cxnId="{D17B2F4A-7055-3342-86D7-54D5482D72FF}">
      <dgm:prSet/>
      <dgm:spPr/>
      <dgm:t>
        <a:bodyPr/>
        <a:lstStyle/>
        <a:p>
          <a:endParaRPr lang="en-US"/>
        </a:p>
      </dgm:t>
    </dgm:pt>
    <dgm:pt modelId="{52762223-7F14-8542-BC7C-F76ED6127440}">
      <dgm:prSet custT="1"/>
      <dgm:spPr>
        <a:solidFill>
          <a:schemeClr val="accent6"/>
        </a:solidFill>
      </dgm:spPr>
      <dgm:t>
        <a:bodyPr/>
        <a:lstStyle/>
        <a:p>
          <a:pPr rtl="0"/>
          <a:r>
            <a:rPr lang="en-US" sz="1800" dirty="0">
              <a:solidFill>
                <a:schemeClr val="bg1"/>
              </a:solidFill>
            </a:rPr>
            <a:t>performance of a system can be enhanced by adding an additional processor</a:t>
          </a:r>
        </a:p>
      </dgm:t>
    </dgm:pt>
    <dgm:pt modelId="{7C412A29-1D23-364D-9729-5874FDB3C77A}" type="parTrans" cxnId="{D4685A31-CCA2-3244-A2D2-CD48CB9D145C}">
      <dgm:prSet/>
      <dgm:spPr/>
      <dgm:t>
        <a:bodyPr/>
        <a:lstStyle/>
        <a:p>
          <a:endParaRPr lang="en-US"/>
        </a:p>
      </dgm:t>
    </dgm:pt>
    <dgm:pt modelId="{49C14F09-DF81-ED4F-901D-5EFA3E0B11D1}" type="sibTrans" cxnId="{D4685A31-CCA2-3244-A2D2-CD48CB9D145C}">
      <dgm:prSet/>
      <dgm:spPr/>
      <dgm:t>
        <a:bodyPr/>
        <a:lstStyle/>
        <a:p>
          <a:endParaRPr lang="en-US"/>
        </a:p>
      </dgm:t>
    </dgm:pt>
    <dgm:pt modelId="{F4ACE233-0219-EE4C-9D0C-17E375974B83}">
      <dgm:prSet/>
      <dgm:spPr/>
      <dgm:t>
        <a:bodyPr/>
        <a:lstStyle/>
        <a:p>
          <a:pPr rtl="0"/>
          <a:r>
            <a:rPr lang="en-US" b="1" dirty="0">
              <a:solidFill>
                <a:schemeClr val="bg1"/>
              </a:solidFill>
            </a:rPr>
            <a:t>Scaling</a:t>
          </a:r>
          <a:endParaRPr lang="en-US" dirty="0">
            <a:solidFill>
              <a:schemeClr val="bg1"/>
            </a:solidFill>
          </a:endParaRPr>
        </a:p>
      </dgm:t>
    </dgm:pt>
    <dgm:pt modelId="{C9BF8693-76B9-3744-AED4-0E8127B07A8B}" type="parTrans" cxnId="{254A8FBB-1662-7D4B-AE0F-9A0692A5A7A8}">
      <dgm:prSet/>
      <dgm:spPr/>
      <dgm:t>
        <a:bodyPr/>
        <a:lstStyle/>
        <a:p>
          <a:endParaRPr lang="en-US"/>
        </a:p>
      </dgm:t>
    </dgm:pt>
    <dgm:pt modelId="{E22AB2F9-D743-064D-8B73-E74368FE4B15}" type="sibTrans" cxnId="{254A8FBB-1662-7D4B-AE0F-9A0692A5A7A8}">
      <dgm:prSet/>
      <dgm:spPr/>
      <dgm:t>
        <a:bodyPr/>
        <a:lstStyle/>
        <a:p>
          <a:endParaRPr lang="en-US"/>
        </a:p>
      </dgm:t>
    </dgm:pt>
    <dgm:pt modelId="{F4A8BD76-A775-7A4D-9877-C2AC9826E818}">
      <dgm:prSet custT="1"/>
      <dgm:spPr>
        <a:solidFill>
          <a:schemeClr val="accent6"/>
        </a:solidFill>
      </dgm:spPr>
      <dgm:t>
        <a:bodyPr/>
        <a:lstStyle/>
        <a:p>
          <a:pPr rtl="0"/>
          <a:r>
            <a:rPr lang="en-US" sz="1800" dirty="0">
              <a:solidFill>
                <a:schemeClr val="bg1"/>
              </a:solidFill>
            </a:rPr>
            <a:t>vendors can offer a range of products based on the number of processors configured in the system </a:t>
          </a:r>
        </a:p>
      </dgm:t>
    </dgm:pt>
    <dgm:pt modelId="{B3FEB357-0FE4-E54F-8347-5E3A5942DA66}" type="parTrans" cxnId="{2DEAC185-3E10-AB4C-9BB7-A4C091C506D4}">
      <dgm:prSet/>
      <dgm:spPr/>
      <dgm:t>
        <a:bodyPr/>
        <a:lstStyle/>
        <a:p>
          <a:endParaRPr lang="en-US"/>
        </a:p>
      </dgm:t>
    </dgm:pt>
    <dgm:pt modelId="{9FDA4D0E-A803-BF43-B763-B707184DF86D}" type="sibTrans" cxnId="{2DEAC185-3E10-AB4C-9BB7-A4C091C506D4}">
      <dgm:prSet/>
      <dgm:spPr/>
      <dgm:t>
        <a:bodyPr/>
        <a:lstStyle/>
        <a:p>
          <a:endParaRPr lang="en-US"/>
        </a:p>
      </dgm:t>
    </dgm:pt>
    <dgm:pt modelId="{1A79A4AA-F0D4-6B43-9AEF-AF99F39485AB}" type="pres">
      <dgm:prSet presAssocID="{BB66C26E-7658-3F4D-87B9-56DEA3DA1277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7D214221-B666-D24B-A131-F39DB444DFB7}" type="pres">
      <dgm:prSet presAssocID="{45C10F6C-9BD7-944B-8325-8B0D9B8EC984}" presName="horFlow" presStyleCnt="0"/>
      <dgm:spPr/>
    </dgm:pt>
    <dgm:pt modelId="{52A1816B-4E7E-2E48-8BDA-C4A334EFB13D}" type="pres">
      <dgm:prSet presAssocID="{45C10F6C-9BD7-944B-8325-8B0D9B8EC984}" presName="bigChev" presStyleLbl="node1" presStyleIdx="0" presStyleCnt="4"/>
      <dgm:spPr/>
    </dgm:pt>
    <dgm:pt modelId="{2578F17B-2004-294C-BB31-A5282AB1A3FC}" type="pres">
      <dgm:prSet presAssocID="{81FD828F-CBAF-1A45-8F22-952BE85B029D}" presName="parTrans" presStyleCnt="0"/>
      <dgm:spPr/>
    </dgm:pt>
    <dgm:pt modelId="{D1409364-D0A8-404B-A03C-74C180546E0E}" type="pres">
      <dgm:prSet presAssocID="{34014611-702B-E14A-AB3C-E6EE5CD85021}" presName="node" presStyleLbl="alignAccFollowNode1" presStyleIdx="0" presStyleCnt="4" custScaleX="216700">
        <dgm:presLayoutVars>
          <dgm:bulletEnabled val="1"/>
        </dgm:presLayoutVars>
      </dgm:prSet>
      <dgm:spPr/>
    </dgm:pt>
    <dgm:pt modelId="{0E65C198-D371-4E4D-B8BD-BD84F948610B}" type="pres">
      <dgm:prSet presAssocID="{45C10F6C-9BD7-944B-8325-8B0D9B8EC984}" presName="vSp" presStyleCnt="0"/>
      <dgm:spPr/>
    </dgm:pt>
    <dgm:pt modelId="{9B841B51-CE8E-B546-90A6-3F909014FA0B}" type="pres">
      <dgm:prSet presAssocID="{DA435AE3-263E-064E-A7A6-A283FC2FF7B8}" presName="horFlow" presStyleCnt="0"/>
      <dgm:spPr/>
    </dgm:pt>
    <dgm:pt modelId="{6EE4EF73-36EE-7D42-A45F-E6E41F881006}" type="pres">
      <dgm:prSet presAssocID="{DA435AE3-263E-064E-A7A6-A283FC2FF7B8}" presName="bigChev" presStyleLbl="node1" presStyleIdx="1" presStyleCnt="4"/>
      <dgm:spPr/>
    </dgm:pt>
    <dgm:pt modelId="{010C79D6-266C-E349-9765-9E43834FFDAD}" type="pres">
      <dgm:prSet presAssocID="{0698DECD-8033-094D-9155-260780D79C11}" presName="parTrans" presStyleCnt="0"/>
      <dgm:spPr/>
    </dgm:pt>
    <dgm:pt modelId="{65CA66AD-A686-A64E-B74D-33DC4C582B00}" type="pres">
      <dgm:prSet presAssocID="{B6A6355D-3B1A-6A47-A3F9-BDF6C7EE5077}" presName="node" presStyleLbl="alignAccFollowNode1" presStyleIdx="1" presStyleCnt="4" custScaleX="209223">
        <dgm:presLayoutVars>
          <dgm:bulletEnabled val="1"/>
        </dgm:presLayoutVars>
      </dgm:prSet>
      <dgm:spPr/>
    </dgm:pt>
    <dgm:pt modelId="{F4D11299-27B4-8C45-9186-D8FCA4BE396E}" type="pres">
      <dgm:prSet presAssocID="{DA435AE3-263E-064E-A7A6-A283FC2FF7B8}" presName="vSp" presStyleCnt="0"/>
      <dgm:spPr/>
    </dgm:pt>
    <dgm:pt modelId="{2C51EE73-276B-2343-A658-FAC8C7C4A323}" type="pres">
      <dgm:prSet presAssocID="{2C7E77CE-3A8F-6846-B646-004FD0DA38C8}" presName="horFlow" presStyleCnt="0"/>
      <dgm:spPr/>
    </dgm:pt>
    <dgm:pt modelId="{8F9EA938-DC97-864B-99D0-4FC17442E668}" type="pres">
      <dgm:prSet presAssocID="{2C7E77CE-3A8F-6846-B646-004FD0DA38C8}" presName="bigChev" presStyleLbl="node1" presStyleIdx="2" presStyleCnt="4"/>
      <dgm:spPr/>
    </dgm:pt>
    <dgm:pt modelId="{0D685C49-3FDD-C641-A13F-44442BFD78E5}" type="pres">
      <dgm:prSet presAssocID="{7C412A29-1D23-364D-9729-5874FDB3C77A}" presName="parTrans" presStyleCnt="0"/>
      <dgm:spPr/>
    </dgm:pt>
    <dgm:pt modelId="{8F69CEFB-EA93-B34B-B0E2-B6DC3736F014}" type="pres">
      <dgm:prSet presAssocID="{52762223-7F14-8542-BC7C-F76ED6127440}" presName="node" presStyleLbl="alignAccFollowNode1" presStyleIdx="2" presStyleCnt="4" custScaleX="198809">
        <dgm:presLayoutVars>
          <dgm:bulletEnabled val="1"/>
        </dgm:presLayoutVars>
      </dgm:prSet>
      <dgm:spPr/>
    </dgm:pt>
    <dgm:pt modelId="{22D7BABD-D664-CA4B-AA4D-DD282BB963B6}" type="pres">
      <dgm:prSet presAssocID="{2C7E77CE-3A8F-6846-B646-004FD0DA38C8}" presName="vSp" presStyleCnt="0"/>
      <dgm:spPr/>
    </dgm:pt>
    <dgm:pt modelId="{19E62D5F-4BF7-9341-B14E-1DC173A89B97}" type="pres">
      <dgm:prSet presAssocID="{F4ACE233-0219-EE4C-9D0C-17E375974B83}" presName="horFlow" presStyleCnt="0"/>
      <dgm:spPr/>
    </dgm:pt>
    <dgm:pt modelId="{875511A4-5AA0-AD4B-9347-384E886407FB}" type="pres">
      <dgm:prSet presAssocID="{F4ACE233-0219-EE4C-9D0C-17E375974B83}" presName="bigChev" presStyleLbl="node1" presStyleIdx="3" presStyleCnt="4"/>
      <dgm:spPr/>
    </dgm:pt>
    <dgm:pt modelId="{4E4803F3-D488-D746-88EB-241E9B39BDC2}" type="pres">
      <dgm:prSet presAssocID="{B3FEB357-0FE4-E54F-8347-5E3A5942DA66}" presName="parTrans" presStyleCnt="0"/>
      <dgm:spPr/>
    </dgm:pt>
    <dgm:pt modelId="{C6ADD55F-E00F-2644-A5F1-6B69A1D16E1D}" type="pres">
      <dgm:prSet presAssocID="{F4A8BD76-A775-7A4D-9877-C2AC9826E818}" presName="node" presStyleLbl="alignAccFollowNode1" presStyleIdx="3" presStyleCnt="4" custScaleX="221242">
        <dgm:presLayoutVars>
          <dgm:bulletEnabled val="1"/>
        </dgm:presLayoutVars>
      </dgm:prSet>
      <dgm:spPr/>
    </dgm:pt>
  </dgm:ptLst>
  <dgm:cxnLst>
    <dgm:cxn modelId="{296B4219-5373-DF4B-A73A-C0D547B2CFD4}" type="presOf" srcId="{2C7E77CE-3A8F-6846-B646-004FD0DA38C8}" destId="{8F9EA938-DC97-864B-99D0-4FC17442E668}" srcOrd="0" destOrd="0" presId="urn:microsoft.com/office/officeart/2005/8/layout/lProcess3"/>
    <dgm:cxn modelId="{D4685A31-CCA2-3244-A2D2-CD48CB9D145C}" srcId="{2C7E77CE-3A8F-6846-B646-004FD0DA38C8}" destId="{52762223-7F14-8542-BC7C-F76ED6127440}" srcOrd="0" destOrd="0" parTransId="{7C412A29-1D23-364D-9729-5874FDB3C77A}" sibTransId="{49C14F09-DF81-ED4F-901D-5EFA3E0B11D1}"/>
    <dgm:cxn modelId="{6E2BAD35-304F-7347-AF6C-85A1940BB650}" type="presOf" srcId="{45C10F6C-9BD7-944B-8325-8B0D9B8EC984}" destId="{52A1816B-4E7E-2E48-8BDA-C4A334EFB13D}" srcOrd="0" destOrd="0" presId="urn:microsoft.com/office/officeart/2005/8/layout/lProcess3"/>
    <dgm:cxn modelId="{D17B2F4A-7055-3342-86D7-54D5482D72FF}" srcId="{BB66C26E-7658-3F4D-87B9-56DEA3DA1277}" destId="{2C7E77CE-3A8F-6846-B646-004FD0DA38C8}" srcOrd="2" destOrd="0" parTransId="{A89C4313-91B0-BC45-B44C-342547E9FFC6}" sibTransId="{48B820C0-39BB-9144-8E2C-26EC5750BB54}"/>
    <dgm:cxn modelId="{087D984F-D540-B446-8CD8-2A176982A4B3}" type="presOf" srcId="{BB66C26E-7658-3F4D-87B9-56DEA3DA1277}" destId="{1A79A4AA-F0D4-6B43-9AEF-AF99F39485AB}" srcOrd="0" destOrd="0" presId="urn:microsoft.com/office/officeart/2005/8/layout/lProcess3"/>
    <dgm:cxn modelId="{A7639771-A054-A640-A2E0-393A86F514AE}" srcId="{BB66C26E-7658-3F4D-87B9-56DEA3DA1277}" destId="{45C10F6C-9BD7-944B-8325-8B0D9B8EC984}" srcOrd="0" destOrd="0" parTransId="{BF9FA86F-A34A-0D4F-BE03-5F0EFD3E18A5}" sibTransId="{BD02FB20-CCBB-1843-B7AA-66A7500902F0}"/>
    <dgm:cxn modelId="{2DEAC185-3E10-AB4C-9BB7-A4C091C506D4}" srcId="{F4ACE233-0219-EE4C-9D0C-17E375974B83}" destId="{F4A8BD76-A775-7A4D-9877-C2AC9826E818}" srcOrd="0" destOrd="0" parTransId="{B3FEB357-0FE4-E54F-8347-5E3A5942DA66}" sibTransId="{9FDA4D0E-A803-BF43-B763-B707184DF86D}"/>
    <dgm:cxn modelId="{EC8D4B86-9FCF-5240-9187-D218DC7FC136}" type="presOf" srcId="{52762223-7F14-8542-BC7C-F76ED6127440}" destId="{8F69CEFB-EA93-B34B-B0E2-B6DC3736F014}" srcOrd="0" destOrd="0" presId="urn:microsoft.com/office/officeart/2005/8/layout/lProcess3"/>
    <dgm:cxn modelId="{F23D8E87-BA59-A947-AFE2-817B252F5B9D}" type="presOf" srcId="{B6A6355D-3B1A-6A47-A3F9-BDF6C7EE5077}" destId="{65CA66AD-A686-A64E-B74D-33DC4C582B00}" srcOrd="0" destOrd="0" presId="urn:microsoft.com/office/officeart/2005/8/layout/lProcess3"/>
    <dgm:cxn modelId="{2605F38A-C1AE-8F4F-9BED-A15F1FF08CA8}" type="presOf" srcId="{F4A8BD76-A775-7A4D-9877-C2AC9826E818}" destId="{C6ADD55F-E00F-2644-A5F1-6B69A1D16E1D}" srcOrd="0" destOrd="0" presId="urn:microsoft.com/office/officeart/2005/8/layout/lProcess3"/>
    <dgm:cxn modelId="{FA642E8C-E56B-6748-875A-AC2D82D3BF2F}" srcId="{45C10F6C-9BD7-944B-8325-8B0D9B8EC984}" destId="{34014611-702B-E14A-AB3C-E6EE5CD85021}" srcOrd="0" destOrd="0" parTransId="{81FD828F-CBAF-1A45-8F22-952BE85B029D}" sibTransId="{D9A4A5BB-6255-0048-9912-929FB0D76AF4}"/>
    <dgm:cxn modelId="{254A8FBB-1662-7D4B-AE0F-9A0692A5A7A8}" srcId="{BB66C26E-7658-3F4D-87B9-56DEA3DA1277}" destId="{F4ACE233-0219-EE4C-9D0C-17E375974B83}" srcOrd="3" destOrd="0" parTransId="{C9BF8693-76B9-3744-AED4-0E8127B07A8B}" sibTransId="{E22AB2F9-D743-064D-8B73-E74368FE4B15}"/>
    <dgm:cxn modelId="{4110F8C3-B61C-884C-A601-C305624B1A90}" type="presOf" srcId="{34014611-702B-E14A-AB3C-E6EE5CD85021}" destId="{D1409364-D0A8-404B-A03C-74C180546E0E}" srcOrd="0" destOrd="0" presId="urn:microsoft.com/office/officeart/2005/8/layout/lProcess3"/>
    <dgm:cxn modelId="{A530EFD6-B6E4-E14A-99E1-DCE46A12C659}" srcId="{BB66C26E-7658-3F4D-87B9-56DEA3DA1277}" destId="{DA435AE3-263E-064E-A7A6-A283FC2FF7B8}" srcOrd="1" destOrd="0" parTransId="{4CDC0589-0E9D-0D4C-A048-F037C4B96473}" sibTransId="{5E31FA71-5796-6D4F-87AA-8E1C07915CD0}"/>
    <dgm:cxn modelId="{CBBB3CDA-3FCB-FE42-B649-4E9C4C023291}" srcId="{DA435AE3-263E-064E-A7A6-A283FC2FF7B8}" destId="{B6A6355D-3B1A-6A47-A3F9-BDF6C7EE5077}" srcOrd="0" destOrd="0" parTransId="{0698DECD-8033-094D-9155-260780D79C11}" sibTransId="{75195BCC-5468-5045-B2C5-8087D3C72771}"/>
    <dgm:cxn modelId="{5AF35FF6-B00D-164C-B65A-83402E05D6CE}" type="presOf" srcId="{F4ACE233-0219-EE4C-9D0C-17E375974B83}" destId="{875511A4-5AA0-AD4B-9347-384E886407FB}" srcOrd="0" destOrd="0" presId="urn:microsoft.com/office/officeart/2005/8/layout/lProcess3"/>
    <dgm:cxn modelId="{E0321AF7-F222-C245-8160-CF718430E93E}" type="presOf" srcId="{DA435AE3-263E-064E-A7A6-A283FC2FF7B8}" destId="{6EE4EF73-36EE-7D42-A45F-E6E41F881006}" srcOrd="0" destOrd="0" presId="urn:microsoft.com/office/officeart/2005/8/layout/lProcess3"/>
    <dgm:cxn modelId="{43A0B034-F94F-7D46-8F37-65BF4558B23F}" type="presParOf" srcId="{1A79A4AA-F0D4-6B43-9AEF-AF99F39485AB}" destId="{7D214221-B666-D24B-A131-F39DB444DFB7}" srcOrd="0" destOrd="0" presId="urn:microsoft.com/office/officeart/2005/8/layout/lProcess3"/>
    <dgm:cxn modelId="{351E85E8-3DAC-9A40-89B8-4793FC5AD2C7}" type="presParOf" srcId="{7D214221-B666-D24B-A131-F39DB444DFB7}" destId="{52A1816B-4E7E-2E48-8BDA-C4A334EFB13D}" srcOrd="0" destOrd="0" presId="urn:microsoft.com/office/officeart/2005/8/layout/lProcess3"/>
    <dgm:cxn modelId="{9BE2570F-3843-9E44-A0BC-FF9DF5267A5E}" type="presParOf" srcId="{7D214221-B666-D24B-A131-F39DB444DFB7}" destId="{2578F17B-2004-294C-BB31-A5282AB1A3FC}" srcOrd="1" destOrd="0" presId="urn:microsoft.com/office/officeart/2005/8/layout/lProcess3"/>
    <dgm:cxn modelId="{30745FF9-B597-6B41-97F5-D3959CD51BAA}" type="presParOf" srcId="{7D214221-B666-D24B-A131-F39DB444DFB7}" destId="{D1409364-D0A8-404B-A03C-74C180546E0E}" srcOrd="2" destOrd="0" presId="urn:microsoft.com/office/officeart/2005/8/layout/lProcess3"/>
    <dgm:cxn modelId="{BD84F754-D61E-B44E-BCF7-0E46E4A3D239}" type="presParOf" srcId="{1A79A4AA-F0D4-6B43-9AEF-AF99F39485AB}" destId="{0E65C198-D371-4E4D-B8BD-BD84F948610B}" srcOrd="1" destOrd="0" presId="urn:microsoft.com/office/officeart/2005/8/layout/lProcess3"/>
    <dgm:cxn modelId="{ED20933B-095E-C242-9E7D-9F9076355709}" type="presParOf" srcId="{1A79A4AA-F0D4-6B43-9AEF-AF99F39485AB}" destId="{9B841B51-CE8E-B546-90A6-3F909014FA0B}" srcOrd="2" destOrd="0" presId="urn:microsoft.com/office/officeart/2005/8/layout/lProcess3"/>
    <dgm:cxn modelId="{C19B1C80-584A-3A44-983F-38E0A79F916C}" type="presParOf" srcId="{9B841B51-CE8E-B546-90A6-3F909014FA0B}" destId="{6EE4EF73-36EE-7D42-A45F-E6E41F881006}" srcOrd="0" destOrd="0" presId="urn:microsoft.com/office/officeart/2005/8/layout/lProcess3"/>
    <dgm:cxn modelId="{19A75237-1D3D-B840-8B43-61B0AC3D9D2A}" type="presParOf" srcId="{9B841B51-CE8E-B546-90A6-3F909014FA0B}" destId="{010C79D6-266C-E349-9765-9E43834FFDAD}" srcOrd="1" destOrd="0" presId="urn:microsoft.com/office/officeart/2005/8/layout/lProcess3"/>
    <dgm:cxn modelId="{B01DD4AC-AC05-394B-AD16-7401F1A36EAF}" type="presParOf" srcId="{9B841B51-CE8E-B546-90A6-3F909014FA0B}" destId="{65CA66AD-A686-A64E-B74D-33DC4C582B00}" srcOrd="2" destOrd="0" presId="urn:microsoft.com/office/officeart/2005/8/layout/lProcess3"/>
    <dgm:cxn modelId="{336AF96D-DB41-3749-853C-1BF6FE050357}" type="presParOf" srcId="{1A79A4AA-F0D4-6B43-9AEF-AF99F39485AB}" destId="{F4D11299-27B4-8C45-9186-D8FCA4BE396E}" srcOrd="3" destOrd="0" presId="urn:microsoft.com/office/officeart/2005/8/layout/lProcess3"/>
    <dgm:cxn modelId="{B1F74D3F-2A3C-7D49-8FE6-D9ECF0CC5D8C}" type="presParOf" srcId="{1A79A4AA-F0D4-6B43-9AEF-AF99F39485AB}" destId="{2C51EE73-276B-2343-A658-FAC8C7C4A323}" srcOrd="4" destOrd="0" presId="urn:microsoft.com/office/officeart/2005/8/layout/lProcess3"/>
    <dgm:cxn modelId="{14E19C29-2C46-6344-8D3F-6EF444F52D4B}" type="presParOf" srcId="{2C51EE73-276B-2343-A658-FAC8C7C4A323}" destId="{8F9EA938-DC97-864B-99D0-4FC17442E668}" srcOrd="0" destOrd="0" presId="urn:microsoft.com/office/officeart/2005/8/layout/lProcess3"/>
    <dgm:cxn modelId="{883C896A-932B-8146-8D16-497F6442F1BF}" type="presParOf" srcId="{2C51EE73-276B-2343-A658-FAC8C7C4A323}" destId="{0D685C49-3FDD-C641-A13F-44442BFD78E5}" srcOrd="1" destOrd="0" presId="urn:microsoft.com/office/officeart/2005/8/layout/lProcess3"/>
    <dgm:cxn modelId="{25F71000-0BE7-3542-9DE0-77CBBE49CFDE}" type="presParOf" srcId="{2C51EE73-276B-2343-A658-FAC8C7C4A323}" destId="{8F69CEFB-EA93-B34B-B0E2-B6DC3736F014}" srcOrd="2" destOrd="0" presId="urn:microsoft.com/office/officeart/2005/8/layout/lProcess3"/>
    <dgm:cxn modelId="{ACEBFE39-839E-D946-9315-10FA3DF28718}" type="presParOf" srcId="{1A79A4AA-F0D4-6B43-9AEF-AF99F39485AB}" destId="{22D7BABD-D664-CA4B-AA4D-DD282BB963B6}" srcOrd="5" destOrd="0" presId="urn:microsoft.com/office/officeart/2005/8/layout/lProcess3"/>
    <dgm:cxn modelId="{48F678FC-146F-9E48-92D3-D217787FE610}" type="presParOf" srcId="{1A79A4AA-F0D4-6B43-9AEF-AF99F39485AB}" destId="{19E62D5F-4BF7-9341-B14E-1DC173A89B97}" srcOrd="6" destOrd="0" presId="urn:microsoft.com/office/officeart/2005/8/layout/lProcess3"/>
    <dgm:cxn modelId="{3A4FB95D-C2BE-B54A-9EA4-0CC34419DA9D}" type="presParOf" srcId="{19E62D5F-4BF7-9341-B14E-1DC173A89B97}" destId="{875511A4-5AA0-AD4B-9347-384E886407FB}" srcOrd="0" destOrd="0" presId="urn:microsoft.com/office/officeart/2005/8/layout/lProcess3"/>
    <dgm:cxn modelId="{84F9F335-F52D-3245-853F-0F6F711D58EF}" type="presParOf" srcId="{19E62D5F-4BF7-9341-B14E-1DC173A89B97}" destId="{4E4803F3-D488-D746-88EB-241E9B39BDC2}" srcOrd="1" destOrd="0" presId="urn:microsoft.com/office/officeart/2005/8/layout/lProcess3"/>
    <dgm:cxn modelId="{C4E51776-2C9C-3443-94BA-FD8A82792BCF}" type="presParOf" srcId="{19E62D5F-4BF7-9341-B14E-1DC173A89B97}" destId="{C6ADD55F-E00F-2644-A5F1-6B69A1D16E1D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76C3747-D6BF-9044-B478-977EC19ADD65}" type="doc">
      <dgm:prSet loTypeId="urn:microsoft.com/office/officeart/2005/8/layout/pyramid2" loCatId="pyramid" qsTypeId="urn:microsoft.com/office/officeart/2005/8/quickstyle/simple4" qsCatId="simple" csTypeId="urn:microsoft.com/office/officeart/2005/8/colors/accent1_2#20" csCatId="accent1" phldr="1"/>
      <dgm:spPr/>
    </dgm:pt>
    <dgm:pt modelId="{72AB407E-755E-CF4D-BA56-B41BBC5E2F23}">
      <dgm:prSet phldrT="[Text]"/>
      <dgm:spPr>
        <a:ln>
          <a:solidFill>
            <a:schemeClr val="accent6"/>
          </a:solidFill>
        </a:ln>
      </dgm:spPr>
      <dgm:t>
        <a:bodyPr/>
        <a:lstStyle/>
        <a:p>
          <a:r>
            <a:rPr lang="en-US" dirty="0"/>
            <a:t>hardware parallelism within each core processor, known as instruction level parallelism</a:t>
          </a:r>
        </a:p>
      </dgm:t>
    </dgm:pt>
    <dgm:pt modelId="{892B2E88-6AB6-9747-BEA9-963ACCC1580D}" type="parTrans" cxnId="{D7F23E11-7D1D-6541-9205-E27A9BDFABDC}">
      <dgm:prSet/>
      <dgm:spPr/>
      <dgm:t>
        <a:bodyPr/>
        <a:lstStyle/>
        <a:p>
          <a:endParaRPr lang="en-US"/>
        </a:p>
      </dgm:t>
    </dgm:pt>
    <dgm:pt modelId="{2C469FA6-1A6E-E948-815B-0B9F4E3D78DE}" type="sibTrans" cxnId="{D7F23E11-7D1D-6541-9205-E27A9BDFABDC}">
      <dgm:prSet/>
      <dgm:spPr/>
      <dgm:t>
        <a:bodyPr/>
        <a:lstStyle/>
        <a:p>
          <a:endParaRPr lang="en-US"/>
        </a:p>
      </dgm:t>
    </dgm:pt>
    <dgm:pt modelId="{6E151500-9625-304C-9353-5D58F0D42984}">
      <dgm:prSet/>
      <dgm:spPr>
        <a:ln>
          <a:solidFill>
            <a:schemeClr val="accent6"/>
          </a:solidFill>
        </a:ln>
      </dgm:spPr>
      <dgm:t>
        <a:bodyPr/>
        <a:lstStyle/>
        <a:p>
          <a:r>
            <a:rPr lang="en-US" dirty="0"/>
            <a:t>potential for multiprogramming and multithreaded execution within each processor</a:t>
          </a:r>
        </a:p>
      </dgm:t>
    </dgm:pt>
    <dgm:pt modelId="{6EAE68D1-EC02-9348-940F-DB8837FAA439}" type="parTrans" cxnId="{60B4DB38-F541-6C4F-AE46-FD1163B93AA0}">
      <dgm:prSet/>
      <dgm:spPr/>
      <dgm:t>
        <a:bodyPr/>
        <a:lstStyle/>
        <a:p>
          <a:endParaRPr lang="en-US"/>
        </a:p>
      </dgm:t>
    </dgm:pt>
    <dgm:pt modelId="{264CD669-0731-EF41-8FF0-B0332CF089C0}" type="sibTrans" cxnId="{60B4DB38-F541-6C4F-AE46-FD1163B93AA0}">
      <dgm:prSet/>
      <dgm:spPr/>
      <dgm:t>
        <a:bodyPr/>
        <a:lstStyle/>
        <a:p>
          <a:endParaRPr lang="en-US"/>
        </a:p>
      </dgm:t>
    </dgm:pt>
    <dgm:pt modelId="{5F3FCE9C-46BF-C245-B229-C2619EE0DBD1}">
      <dgm:prSet/>
      <dgm:spPr>
        <a:ln>
          <a:solidFill>
            <a:schemeClr val="accent6"/>
          </a:solidFill>
        </a:ln>
      </dgm:spPr>
      <dgm:t>
        <a:bodyPr/>
        <a:lstStyle/>
        <a:p>
          <a:r>
            <a:rPr lang="en-US" dirty="0"/>
            <a:t>potential for a single application to execute in concurrent                   processes or threads across multiple cores</a:t>
          </a:r>
        </a:p>
      </dgm:t>
    </dgm:pt>
    <dgm:pt modelId="{9143D711-9DB9-9546-AA63-58DBB58F8753}" type="parTrans" cxnId="{C60E6FE2-E7FA-374A-95D6-E486F862BE21}">
      <dgm:prSet/>
      <dgm:spPr/>
      <dgm:t>
        <a:bodyPr/>
        <a:lstStyle/>
        <a:p>
          <a:endParaRPr lang="en-US"/>
        </a:p>
      </dgm:t>
    </dgm:pt>
    <dgm:pt modelId="{9F6897A0-3920-B04D-8755-C76A1DA3799D}" type="sibTrans" cxnId="{C60E6FE2-E7FA-374A-95D6-E486F862BE21}">
      <dgm:prSet/>
      <dgm:spPr/>
      <dgm:t>
        <a:bodyPr/>
        <a:lstStyle/>
        <a:p>
          <a:endParaRPr lang="en-US"/>
        </a:p>
      </dgm:t>
    </dgm:pt>
    <dgm:pt modelId="{6B8994AE-F637-5245-A00C-01735E7CF3DA}" type="pres">
      <dgm:prSet presAssocID="{676C3747-D6BF-9044-B478-977EC19ADD65}" presName="compositeShape" presStyleCnt="0">
        <dgm:presLayoutVars>
          <dgm:dir/>
          <dgm:resizeHandles/>
        </dgm:presLayoutVars>
      </dgm:prSet>
      <dgm:spPr/>
    </dgm:pt>
    <dgm:pt modelId="{FD47DFC4-F116-384B-8311-1DA47811EBA8}" type="pres">
      <dgm:prSet presAssocID="{676C3747-D6BF-9044-B478-977EC19ADD65}" presName="pyramid" presStyleLbl="node1" presStyleIdx="0" presStyleCnt="1"/>
      <dgm:spPr/>
    </dgm:pt>
    <dgm:pt modelId="{405EC740-BC89-AB47-9BBA-830439C5FC42}" type="pres">
      <dgm:prSet presAssocID="{676C3747-D6BF-9044-B478-977EC19ADD65}" presName="theList" presStyleCnt="0"/>
      <dgm:spPr/>
    </dgm:pt>
    <dgm:pt modelId="{28D6FE2A-06A0-8946-BE62-371410770D3A}" type="pres">
      <dgm:prSet presAssocID="{72AB407E-755E-CF4D-BA56-B41BBC5E2F23}" presName="aNode" presStyleLbl="fgAcc1" presStyleIdx="0" presStyleCnt="3">
        <dgm:presLayoutVars>
          <dgm:bulletEnabled val="1"/>
        </dgm:presLayoutVars>
      </dgm:prSet>
      <dgm:spPr/>
    </dgm:pt>
    <dgm:pt modelId="{AE798A09-A9F1-6F4C-93DD-CB61D8EDB557}" type="pres">
      <dgm:prSet presAssocID="{72AB407E-755E-CF4D-BA56-B41BBC5E2F23}" presName="aSpace" presStyleCnt="0"/>
      <dgm:spPr/>
    </dgm:pt>
    <dgm:pt modelId="{8F1D499D-8424-A849-9418-80D6BBCB722D}" type="pres">
      <dgm:prSet presAssocID="{6E151500-9625-304C-9353-5D58F0D42984}" presName="aNode" presStyleLbl="fgAcc1" presStyleIdx="1" presStyleCnt="3">
        <dgm:presLayoutVars>
          <dgm:bulletEnabled val="1"/>
        </dgm:presLayoutVars>
      </dgm:prSet>
      <dgm:spPr/>
    </dgm:pt>
    <dgm:pt modelId="{0DEDD211-7A34-8B40-99E5-27C8B2A504E9}" type="pres">
      <dgm:prSet presAssocID="{6E151500-9625-304C-9353-5D58F0D42984}" presName="aSpace" presStyleCnt="0"/>
      <dgm:spPr/>
    </dgm:pt>
    <dgm:pt modelId="{59D77581-3DD3-234B-9639-73587DAE796F}" type="pres">
      <dgm:prSet presAssocID="{5F3FCE9C-46BF-C245-B229-C2619EE0DBD1}" presName="aNode" presStyleLbl="fgAcc1" presStyleIdx="2" presStyleCnt="3">
        <dgm:presLayoutVars>
          <dgm:bulletEnabled val="1"/>
        </dgm:presLayoutVars>
      </dgm:prSet>
      <dgm:spPr/>
    </dgm:pt>
    <dgm:pt modelId="{E4668E5A-46B5-C742-A90D-EC81E01105E0}" type="pres">
      <dgm:prSet presAssocID="{5F3FCE9C-46BF-C245-B229-C2619EE0DBD1}" presName="aSpace" presStyleCnt="0"/>
      <dgm:spPr/>
    </dgm:pt>
  </dgm:ptLst>
  <dgm:cxnLst>
    <dgm:cxn modelId="{D7F23E11-7D1D-6541-9205-E27A9BDFABDC}" srcId="{676C3747-D6BF-9044-B478-977EC19ADD65}" destId="{72AB407E-755E-CF4D-BA56-B41BBC5E2F23}" srcOrd="0" destOrd="0" parTransId="{892B2E88-6AB6-9747-BEA9-963ACCC1580D}" sibTransId="{2C469FA6-1A6E-E948-815B-0B9F4E3D78DE}"/>
    <dgm:cxn modelId="{60B4DB38-F541-6C4F-AE46-FD1163B93AA0}" srcId="{676C3747-D6BF-9044-B478-977EC19ADD65}" destId="{6E151500-9625-304C-9353-5D58F0D42984}" srcOrd="1" destOrd="0" parTransId="{6EAE68D1-EC02-9348-940F-DB8837FAA439}" sibTransId="{264CD669-0731-EF41-8FF0-B0332CF089C0}"/>
    <dgm:cxn modelId="{0BD94640-37C2-B045-978F-F03D1CC7195D}" type="presOf" srcId="{676C3747-D6BF-9044-B478-977EC19ADD65}" destId="{6B8994AE-F637-5245-A00C-01735E7CF3DA}" srcOrd="0" destOrd="0" presId="urn:microsoft.com/office/officeart/2005/8/layout/pyramid2"/>
    <dgm:cxn modelId="{640B809D-8B2B-DB49-9C4F-226CA96F2E1C}" type="presOf" srcId="{5F3FCE9C-46BF-C245-B229-C2619EE0DBD1}" destId="{59D77581-3DD3-234B-9639-73587DAE796F}" srcOrd="0" destOrd="0" presId="urn:microsoft.com/office/officeart/2005/8/layout/pyramid2"/>
    <dgm:cxn modelId="{C60E6FE2-E7FA-374A-95D6-E486F862BE21}" srcId="{676C3747-D6BF-9044-B478-977EC19ADD65}" destId="{5F3FCE9C-46BF-C245-B229-C2619EE0DBD1}" srcOrd="2" destOrd="0" parTransId="{9143D711-9DB9-9546-AA63-58DBB58F8753}" sibTransId="{9F6897A0-3920-B04D-8755-C76A1DA3799D}"/>
    <dgm:cxn modelId="{31150DEC-CD5B-AB4B-BDBB-F49E56E82A83}" type="presOf" srcId="{6E151500-9625-304C-9353-5D58F0D42984}" destId="{8F1D499D-8424-A849-9418-80D6BBCB722D}" srcOrd="0" destOrd="0" presId="urn:microsoft.com/office/officeart/2005/8/layout/pyramid2"/>
    <dgm:cxn modelId="{FB9C54EE-2E0E-4E4C-824B-3E4D434DD976}" type="presOf" srcId="{72AB407E-755E-CF4D-BA56-B41BBC5E2F23}" destId="{28D6FE2A-06A0-8946-BE62-371410770D3A}" srcOrd="0" destOrd="0" presId="urn:microsoft.com/office/officeart/2005/8/layout/pyramid2"/>
    <dgm:cxn modelId="{023A15E1-B398-4545-967D-393403163E71}" type="presParOf" srcId="{6B8994AE-F637-5245-A00C-01735E7CF3DA}" destId="{FD47DFC4-F116-384B-8311-1DA47811EBA8}" srcOrd="0" destOrd="0" presId="urn:microsoft.com/office/officeart/2005/8/layout/pyramid2"/>
    <dgm:cxn modelId="{6C5C71B9-CB40-CD4B-A22B-0E558B3D44FF}" type="presParOf" srcId="{6B8994AE-F637-5245-A00C-01735E7CF3DA}" destId="{405EC740-BC89-AB47-9BBA-830439C5FC42}" srcOrd="1" destOrd="0" presId="urn:microsoft.com/office/officeart/2005/8/layout/pyramid2"/>
    <dgm:cxn modelId="{2602F37C-2196-0D40-BD07-C62713BA0418}" type="presParOf" srcId="{405EC740-BC89-AB47-9BBA-830439C5FC42}" destId="{28D6FE2A-06A0-8946-BE62-371410770D3A}" srcOrd="0" destOrd="0" presId="urn:microsoft.com/office/officeart/2005/8/layout/pyramid2"/>
    <dgm:cxn modelId="{68B5F6C6-A495-DB48-A474-089F3DC13652}" type="presParOf" srcId="{405EC740-BC89-AB47-9BBA-830439C5FC42}" destId="{AE798A09-A9F1-6F4C-93DD-CB61D8EDB557}" srcOrd="1" destOrd="0" presId="urn:microsoft.com/office/officeart/2005/8/layout/pyramid2"/>
    <dgm:cxn modelId="{2A89838B-BB40-0E40-8FC6-DC4F011EF3CA}" type="presParOf" srcId="{405EC740-BC89-AB47-9BBA-830439C5FC42}" destId="{8F1D499D-8424-A849-9418-80D6BBCB722D}" srcOrd="2" destOrd="0" presId="urn:microsoft.com/office/officeart/2005/8/layout/pyramid2"/>
    <dgm:cxn modelId="{04CD521B-509B-1F4A-92B8-B2CE219F3A7E}" type="presParOf" srcId="{405EC740-BC89-AB47-9BBA-830439C5FC42}" destId="{0DEDD211-7A34-8B40-99E5-27C8B2A504E9}" srcOrd="3" destOrd="0" presId="urn:microsoft.com/office/officeart/2005/8/layout/pyramid2"/>
    <dgm:cxn modelId="{66C86918-4D96-E048-A9E4-C049CC5DD53D}" type="presParOf" srcId="{405EC740-BC89-AB47-9BBA-830439C5FC42}" destId="{59D77581-3DD3-234B-9639-73587DAE796F}" srcOrd="4" destOrd="0" presId="urn:microsoft.com/office/officeart/2005/8/layout/pyramid2"/>
    <dgm:cxn modelId="{2391AA8E-5F2A-0049-A579-1BFF4E04E08E}" type="presParOf" srcId="{405EC740-BC89-AB47-9BBA-830439C5FC42}" destId="{E4668E5A-46B5-C742-A90D-EC81E01105E0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E4A990-5AA0-034B-8CCF-8670DC0A0746}">
      <dsp:nvSpPr>
        <dsp:cNvPr id="0" name=""/>
        <dsp:cNvSpPr/>
      </dsp:nvSpPr>
      <dsp:spPr>
        <a:xfrm>
          <a:off x="0" y="6515"/>
          <a:ext cx="5257800" cy="7488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Main objectives of an OS:</a:t>
          </a:r>
        </a:p>
      </dsp:txBody>
      <dsp:txXfrm>
        <a:off x="0" y="6515"/>
        <a:ext cx="5257800" cy="748800"/>
      </dsp:txXfrm>
    </dsp:sp>
    <dsp:sp modelId="{D90CF14F-E010-5649-9AC4-6BBF9E914CA0}">
      <dsp:nvSpPr>
        <dsp:cNvPr id="0" name=""/>
        <dsp:cNvSpPr/>
      </dsp:nvSpPr>
      <dsp:spPr>
        <a:xfrm>
          <a:off x="0" y="755315"/>
          <a:ext cx="5257800" cy="149876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Convenience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Efficiency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Ability to evolve</a:t>
          </a:r>
        </a:p>
      </dsp:txBody>
      <dsp:txXfrm>
        <a:off x="0" y="755315"/>
        <a:ext cx="5257800" cy="14987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74B0A6-A780-AC4D-A192-A17A96D7D56B}">
      <dsp:nvSpPr>
        <dsp:cNvPr id="0" name=""/>
        <dsp:cNvSpPr/>
      </dsp:nvSpPr>
      <dsp:spPr>
        <a:xfrm>
          <a:off x="162559" y="0"/>
          <a:ext cx="6990080" cy="43688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accent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4244A61-2F42-FE4C-B4AE-14F538A72BD4}">
      <dsp:nvSpPr>
        <dsp:cNvPr id="0" name=""/>
        <dsp:cNvSpPr/>
      </dsp:nvSpPr>
      <dsp:spPr>
        <a:xfrm>
          <a:off x="851082" y="3248639"/>
          <a:ext cx="160771" cy="16077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990ADE-EECC-A843-9CB8-385F4DCE6884}">
      <dsp:nvSpPr>
        <dsp:cNvPr id="0" name=""/>
        <dsp:cNvSpPr/>
      </dsp:nvSpPr>
      <dsp:spPr>
        <a:xfrm>
          <a:off x="931468" y="3583026"/>
          <a:ext cx="1195303" cy="531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19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kern="1200" dirty="0"/>
            <a:t>Serial Processing</a:t>
          </a:r>
          <a:endParaRPr lang="en-US" sz="1800" kern="1200" dirty="0"/>
        </a:p>
      </dsp:txBody>
      <dsp:txXfrm>
        <a:off x="931468" y="3583026"/>
        <a:ext cx="1195303" cy="531771"/>
      </dsp:txXfrm>
    </dsp:sp>
    <dsp:sp modelId="{9AA8AB03-D64A-C342-B37C-4CCC9DA9EB94}">
      <dsp:nvSpPr>
        <dsp:cNvPr id="0" name=""/>
        <dsp:cNvSpPr/>
      </dsp:nvSpPr>
      <dsp:spPr>
        <a:xfrm>
          <a:off x="1986970" y="2232456"/>
          <a:ext cx="279603" cy="27960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842123-1D21-A749-9096-4D7D760BAAD9}">
      <dsp:nvSpPr>
        <dsp:cNvPr id="0" name=""/>
        <dsp:cNvSpPr/>
      </dsp:nvSpPr>
      <dsp:spPr>
        <a:xfrm>
          <a:off x="2057398" y="2895591"/>
          <a:ext cx="1467916" cy="797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156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kern="1200" dirty="0"/>
            <a:t>Simple Batch Systems</a:t>
          </a:r>
        </a:p>
      </dsp:txBody>
      <dsp:txXfrm>
        <a:off x="2057398" y="2895591"/>
        <a:ext cx="1467916" cy="797458"/>
      </dsp:txXfrm>
    </dsp:sp>
    <dsp:sp modelId="{36778976-587A-8042-87A9-FC1C9FD954F8}">
      <dsp:nvSpPr>
        <dsp:cNvPr id="0" name=""/>
        <dsp:cNvSpPr/>
      </dsp:nvSpPr>
      <dsp:spPr>
        <a:xfrm>
          <a:off x="3437412" y="1483644"/>
          <a:ext cx="370474" cy="37047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519E44-3DC2-2543-B587-8A3BE587954F}">
      <dsp:nvSpPr>
        <dsp:cNvPr id="0" name=""/>
        <dsp:cNvSpPr/>
      </dsp:nvSpPr>
      <dsp:spPr>
        <a:xfrm>
          <a:off x="3200403" y="2209796"/>
          <a:ext cx="2107194" cy="703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307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kern="1200" dirty="0"/>
            <a:t>Multiprogrammed Batch Systems</a:t>
          </a:r>
        </a:p>
      </dsp:txBody>
      <dsp:txXfrm>
        <a:off x="3200403" y="2209796"/>
        <a:ext cx="2107194" cy="703679"/>
      </dsp:txXfrm>
    </dsp:sp>
    <dsp:sp modelId="{6C5317EB-E0BB-C646-8AC7-1B8FB3CE6475}">
      <dsp:nvSpPr>
        <dsp:cNvPr id="0" name=""/>
        <dsp:cNvSpPr/>
      </dsp:nvSpPr>
      <dsp:spPr>
        <a:xfrm>
          <a:off x="5017170" y="988222"/>
          <a:ext cx="496295" cy="49629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BEC3F6-5D1C-984A-A8A3-A5F0342491D8}">
      <dsp:nvSpPr>
        <dsp:cNvPr id="0" name=""/>
        <dsp:cNvSpPr/>
      </dsp:nvSpPr>
      <dsp:spPr>
        <a:xfrm>
          <a:off x="5105396" y="1752594"/>
          <a:ext cx="1275282" cy="998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977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kern="1200" dirty="0"/>
            <a:t>Time Sharing Systems</a:t>
          </a:r>
        </a:p>
      </dsp:txBody>
      <dsp:txXfrm>
        <a:off x="5105396" y="1752594"/>
        <a:ext cx="1275282" cy="9988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6CAC94-6033-ED45-9937-89B21B10E203}">
      <dsp:nvSpPr>
        <dsp:cNvPr id="0" name=""/>
        <dsp:cNvSpPr/>
      </dsp:nvSpPr>
      <dsp:spPr>
        <a:xfrm>
          <a:off x="0" y="325140"/>
          <a:ext cx="8153400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2794" tIns="333248" rIns="632794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while the user program is executing, it must not alter the memory area containing the monitor</a:t>
          </a:r>
        </a:p>
      </dsp:txBody>
      <dsp:txXfrm>
        <a:off x="0" y="325140"/>
        <a:ext cx="8153400" cy="882000"/>
      </dsp:txXfrm>
    </dsp:sp>
    <dsp:sp modelId="{149ADC22-A787-BD43-AE53-1E5F9F0EF60D}">
      <dsp:nvSpPr>
        <dsp:cNvPr id="0" name=""/>
        <dsp:cNvSpPr/>
      </dsp:nvSpPr>
      <dsp:spPr>
        <a:xfrm>
          <a:off x="407670" y="88980"/>
          <a:ext cx="5707380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Memory protection for monitor</a:t>
          </a:r>
        </a:p>
      </dsp:txBody>
      <dsp:txXfrm>
        <a:off x="430727" y="112037"/>
        <a:ext cx="5661266" cy="426206"/>
      </dsp:txXfrm>
    </dsp:sp>
    <dsp:sp modelId="{C121F52B-3C08-654C-83AE-2EAF2AB55D38}">
      <dsp:nvSpPr>
        <dsp:cNvPr id="0" name=""/>
        <dsp:cNvSpPr/>
      </dsp:nvSpPr>
      <dsp:spPr>
        <a:xfrm>
          <a:off x="0" y="1529700"/>
          <a:ext cx="8153400" cy="667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2794" tIns="333248" rIns="632794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prevents a job from monopolizing the system</a:t>
          </a:r>
        </a:p>
      </dsp:txBody>
      <dsp:txXfrm>
        <a:off x="0" y="1529700"/>
        <a:ext cx="8153400" cy="667800"/>
      </dsp:txXfrm>
    </dsp:sp>
    <dsp:sp modelId="{EFED6759-161A-0247-881A-8697555D7731}">
      <dsp:nvSpPr>
        <dsp:cNvPr id="0" name=""/>
        <dsp:cNvSpPr/>
      </dsp:nvSpPr>
      <dsp:spPr>
        <a:xfrm>
          <a:off x="407670" y="1293540"/>
          <a:ext cx="5707380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Timer</a:t>
          </a:r>
        </a:p>
      </dsp:txBody>
      <dsp:txXfrm>
        <a:off x="430727" y="1316597"/>
        <a:ext cx="5661266" cy="426206"/>
      </dsp:txXfrm>
    </dsp:sp>
    <dsp:sp modelId="{5DD7CB04-61EF-8749-9728-DC4AEA3DB611}">
      <dsp:nvSpPr>
        <dsp:cNvPr id="0" name=""/>
        <dsp:cNvSpPr/>
      </dsp:nvSpPr>
      <dsp:spPr>
        <a:xfrm>
          <a:off x="0" y="2520060"/>
          <a:ext cx="8153400" cy="667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2794" tIns="333248" rIns="632794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can only be executed by the monitor</a:t>
          </a:r>
        </a:p>
      </dsp:txBody>
      <dsp:txXfrm>
        <a:off x="0" y="2520060"/>
        <a:ext cx="8153400" cy="667800"/>
      </dsp:txXfrm>
    </dsp:sp>
    <dsp:sp modelId="{F1A4EEB2-F42C-DC47-9AAD-66A3C8EDB4FF}">
      <dsp:nvSpPr>
        <dsp:cNvPr id="0" name=""/>
        <dsp:cNvSpPr/>
      </dsp:nvSpPr>
      <dsp:spPr>
        <a:xfrm>
          <a:off x="407670" y="2283900"/>
          <a:ext cx="5707380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Privileged instructions</a:t>
          </a:r>
        </a:p>
      </dsp:txBody>
      <dsp:txXfrm>
        <a:off x="430727" y="2306957"/>
        <a:ext cx="5661266" cy="426206"/>
      </dsp:txXfrm>
    </dsp:sp>
    <dsp:sp modelId="{7A96011C-FD4C-4E48-A721-EBACBA9C917E}">
      <dsp:nvSpPr>
        <dsp:cNvPr id="0" name=""/>
        <dsp:cNvSpPr/>
      </dsp:nvSpPr>
      <dsp:spPr>
        <a:xfrm>
          <a:off x="0" y="3510419"/>
          <a:ext cx="8153400" cy="667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2794" tIns="333248" rIns="632794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gives OS more flexibility in controlling user programs</a:t>
          </a:r>
        </a:p>
      </dsp:txBody>
      <dsp:txXfrm>
        <a:off x="0" y="3510419"/>
        <a:ext cx="8153400" cy="667800"/>
      </dsp:txXfrm>
    </dsp:sp>
    <dsp:sp modelId="{80D85195-02CD-764C-97FD-8C9D668486D7}">
      <dsp:nvSpPr>
        <dsp:cNvPr id="0" name=""/>
        <dsp:cNvSpPr/>
      </dsp:nvSpPr>
      <dsp:spPr>
        <a:xfrm>
          <a:off x="407670" y="3274259"/>
          <a:ext cx="5707380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Interrupts</a:t>
          </a:r>
        </a:p>
      </dsp:txBody>
      <dsp:txXfrm>
        <a:off x="430727" y="3297316"/>
        <a:ext cx="5661266" cy="4262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A33E13-DCDF-E341-9AC4-85F30FCF821E}">
      <dsp:nvSpPr>
        <dsp:cNvPr id="0" name=""/>
        <dsp:cNvSpPr/>
      </dsp:nvSpPr>
      <dsp:spPr>
        <a:xfrm rot="16200000">
          <a:off x="-185192" y="189234"/>
          <a:ext cx="4267200" cy="3888730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0" rIns="172858" bIns="0" numCol="1" spcCol="1270" anchor="t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User Mode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user program executes in user mode 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certain areas of memory are protected from user access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certain instructions may not be executed</a:t>
          </a:r>
        </a:p>
      </dsp:txBody>
      <dsp:txXfrm rot="5400000">
        <a:off x="4043" y="853439"/>
        <a:ext cx="3888730" cy="2560320"/>
      </dsp:txXfrm>
    </dsp:sp>
    <dsp:sp modelId="{B00B1CAD-B259-2E45-8456-48DD193C9431}">
      <dsp:nvSpPr>
        <dsp:cNvPr id="0" name=""/>
        <dsp:cNvSpPr/>
      </dsp:nvSpPr>
      <dsp:spPr>
        <a:xfrm rot="16200000">
          <a:off x="3995192" y="189234"/>
          <a:ext cx="4267200" cy="3888730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0" rIns="172858" bIns="0" numCol="1" spcCol="1270" anchor="t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Kernel Mode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monitor executes in kernel mode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privileged instructions may be executed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protected areas of memory may be accessed</a:t>
          </a:r>
        </a:p>
      </dsp:txBody>
      <dsp:txXfrm rot="5400000">
        <a:off x="4184427" y="853439"/>
        <a:ext cx="3888730" cy="25603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F7FC10-09A1-3847-BFBC-2B58715396DE}">
      <dsp:nvSpPr>
        <dsp:cNvPr id="0" name=""/>
        <dsp:cNvSpPr/>
      </dsp:nvSpPr>
      <dsp:spPr>
        <a:xfrm>
          <a:off x="350870" y="0"/>
          <a:ext cx="2313432" cy="2717800"/>
        </a:xfrm>
        <a:prstGeom prst="upArrow">
          <a:avLst/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4B72AF-7DDE-9145-BEBA-D89E86DFBE7E}">
      <dsp:nvSpPr>
        <dsp:cNvPr id="0" name=""/>
        <dsp:cNvSpPr/>
      </dsp:nvSpPr>
      <dsp:spPr>
        <a:xfrm>
          <a:off x="2733705" y="0"/>
          <a:ext cx="3925824" cy="2717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0" rIns="163576" bIns="163576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300" kern="1200" dirty="0"/>
            <a:t>Major advances in development include:</a:t>
          </a:r>
          <a:endParaRPr lang="en-US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1800" kern="1200"/>
            <a:t>Processes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1800" kern="1200" dirty="0"/>
            <a:t>Memory management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1800" kern="1200" dirty="0"/>
            <a:t>Information protection and security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1800" kern="1200" dirty="0"/>
            <a:t>Scheduling and resource management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1800" kern="1200" dirty="0"/>
            <a:t>System structure</a:t>
          </a:r>
        </a:p>
      </dsp:txBody>
      <dsp:txXfrm>
        <a:off x="2733705" y="0"/>
        <a:ext cx="3925824" cy="27178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B26FD4-9907-2748-832C-F91F21C962A7}">
      <dsp:nvSpPr>
        <dsp:cNvPr id="0" name=""/>
        <dsp:cNvSpPr/>
      </dsp:nvSpPr>
      <dsp:spPr>
        <a:xfrm>
          <a:off x="3683" y="0"/>
          <a:ext cx="7536433" cy="33528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 </a:t>
          </a:r>
          <a:r>
            <a:rPr lang="en-US" sz="2600" i="1" kern="1200" dirty="0">
              <a:solidFill>
                <a:schemeClr val="accent1"/>
              </a:solidFill>
            </a:rPr>
            <a:t>process</a:t>
          </a:r>
          <a:r>
            <a:rPr lang="en-US" sz="2600" i="1" kern="1200" dirty="0"/>
            <a:t> </a:t>
          </a:r>
          <a:r>
            <a:rPr lang="en-US" sz="2600" kern="1200" dirty="0"/>
            <a:t>can be defined as:</a:t>
          </a:r>
        </a:p>
      </dsp:txBody>
      <dsp:txXfrm>
        <a:off x="3683" y="0"/>
        <a:ext cx="7536433" cy="1005840"/>
      </dsp:txXfrm>
    </dsp:sp>
    <dsp:sp modelId="{9F6B7AC7-BCB3-4244-B25A-23CDDD94424B}">
      <dsp:nvSpPr>
        <dsp:cNvPr id="0" name=""/>
        <dsp:cNvSpPr/>
      </dsp:nvSpPr>
      <dsp:spPr>
        <a:xfrm>
          <a:off x="685790" y="990600"/>
          <a:ext cx="6172218" cy="4219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a program in execution</a:t>
          </a:r>
        </a:p>
      </dsp:txBody>
      <dsp:txXfrm>
        <a:off x="698149" y="1002959"/>
        <a:ext cx="6147500" cy="397240"/>
      </dsp:txXfrm>
    </dsp:sp>
    <dsp:sp modelId="{F3F77B7A-035D-B349-9DB8-48C9B0CD4D14}">
      <dsp:nvSpPr>
        <dsp:cNvPr id="0" name=""/>
        <dsp:cNvSpPr/>
      </dsp:nvSpPr>
      <dsp:spPr>
        <a:xfrm>
          <a:off x="609612" y="1371600"/>
          <a:ext cx="6324574" cy="489481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an instance of a running program</a:t>
          </a:r>
        </a:p>
      </dsp:txBody>
      <dsp:txXfrm>
        <a:off x="623948" y="1385936"/>
        <a:ext cx="6295902" cy="460809"/>
      </dsp:txXfrm>
    </dsp:sp>
    <dsp:sp modelId="{3F65BAAA-18B9-4047-82A7-7018E03752A1}">
      <dsp:nvSpPr>
        <dsp:cNvPr id="0" name=""/>
        <dsp:cNvSpPr/>
      </dsp:nvSpPr>
      <dsp:spPr>
        <a:xfrm>
          <a:off x="304809" y="1852077"/>
          <a:ext cx="6934181" cy="583302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the entity that can be assigned to, and executed on, a processor</a:t>
          </a:r>
        </a:p>
      </dsp:txBody>
      <dsp:txXfrm>
        <a:off x="321893" y="1869161"/>
        <a:ext cx="6900013" cy="549134"/>
      </dsp:txXfrm>
    </dsp:sp>
    <dsp:sp modelId="{A82AB75B-5168-3348-B180-A3053A31EAEA}">
      <dsp:nvSpPr>
        <dsp:cNvPr id="0" name=""/>
        <dsp:cNvSpPr/>
      </dsp:nvSpPr>
      <dsp:spPr>
        <a:xfrm>
          <a:off x="5" y="2438400"/>
          <a:ext cx="7543788" cy="571643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kern="1200" dirty="0">
              <a:solidFill>
                <a:schemeClr val="bg1"/>
              </a:solidFill>
            </a:rPr>
            <a:t>a unit of activity characterized by a single sequential thread of execution, a current state, and an associated set of system resources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16748" y="2455143"/>
        <a:ext cx="7510302" cy="53815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D4C4FB-FEAD-ED48-A0AE-2A84F6D6F3C5}">
      <dsp:nvSpPr>
        <dsp:cNvPr id="0" name=""/>
        <dsp:cNvSpPr/>
      </dsp:nvSpPr>
      <dsp:spPr>
        <a:xfrm>
          <a:off x="0" y="47894"/>
          <a:ext cx="8229600" cy="538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Thread</a:t>
          </a:r>
        </a:p>
      </dsp:txBody>
      <dsp:txXfrm>
        <a:off x="26273" y="74167"/>
        <a:ext cx="8177054" cy="485654"/>
      </dsp:txXfrm>
    </dsp:sp>
    <dsp:sp modelId="{B4FD0212-1D78-CE47-83E2-150D9E986556}">
      <dsp:nvSpPr>
        <dsp:cNvPr id="0" name=""/>
        <dsp:cNvSpPr/>
      </dsp:nvSpPr>
      <dsp:spPr>
        <a:xfrm>
          <a:off x="0" y="586095"/>
          <a:ext cx="8229600" cy="1118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dispatchable unit of work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includes a processor context and its own data area to enable subroutine branching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executes sequentially and is interruptible</a:t>
          </a:r>
        </a:p>
      </dsp:txBody>
      <dsp:txXfrm>
        <a:off x="0" y="586095"/>
        <a:ext cx="8229600" cy="1118835"/>
      </dsp:txXfrm>
    </dsp:sp>
    <dsp:sp modelId="{A7FA07F0-CADB-7B40-BA4A-D97041E1B80A}">
      <dsp:nvSpPr>
        <dsp:cNvPr id="0" name=""/>
        <dsp:cNvSpPr/>
      </dsp:nvSpPr>
      <dsp:spPr>
        <a:xfrm>
          <a:off x="0" y="1704930"/>
          <a:ext cx="8229600" cy="538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Process </a:t>
          </a:r>
        </a:p>
      </dsp:txBody>
      <dsp:txXfrm>
        <a:off x="26273" y="1731203"/>
        <a:ext cx="8177054" cy="485654"/>
      </dsp:txXfrm>
    </dsp:sp>
    <dsp:sp modelId="{364D31BB-83A3-C745-980D-1D6C1545B46C}">
      <dsp:nvSpPr>
        <dsp:cNvPr id="0" name=""/>
        <dsp:cNvSpPr/>
      </dsp:nvSpPr>
      <dsp:spPr>
        <a:xfrm>
          <a:off x="0" y="2243130"/>
          <a:ext cx="8229600" cy="833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a collection of one or more threads and associated system resources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programmer has greater control over the modularity of the application and the timing of application related events</a:t>
          </a:r>
        </a:p>
      </dsp:txBody>
      <dsp:txXfrm>
        <a:off x="0" y="2243130"/>
        <a:ext cx="8229600" cy="83317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A1816B-4E7E-2E48-8BDA-C4A334EFB13D}">
      <dsp:nvSpPr>
        <dsp:cNvPr id="0" name=""/>
        <dsp:cNvSpPr/>
      </dsp:nvSpPr>
      <dsp:spPr>
        <a:xfrm>
          <a:off x="1249107" y="892"/>
          <a:ext cx="2455664" cy="98226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</a:rPr>
            <a:t>Performance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1740240" y="892"/>
        <a:ext cx="1473399" cy="982265"/>
      </dsp:txXfrm>
    </dsp:sp>
    <dsp:sp modelId="{D1409364-D0A8-404B-A03C-74C180546E0E}">
      <dsp:nvSpPr>
        <dsp:cNvPr id="0" name=""/>
        <dsp:cNvSpPr/>
      </dsp:nvSpPr>
      <dsp:spPr>
        <a:xfrm>
          <a:off x="3385535" y="84385"/>
          <a:ext cx="4416781" cy="815280"/>
        </a:xfrm>
        <a:prstGeom prst="chevron">
          <a:avLst/>
        </a:prstGeom>
        <a:solidFill>
          <a:schemeClr val="accent6"/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more than one process can be running simultaneously, each on a different processor</a:t>
          </a:r>
        </a:p>
      </dsp:txBody>
      <dsp:txXfrm>
        <a:off x="3793175" y="84385"/>
        <a:ext cx="3601501" cy="815280"/>
      </dsp:txXfrm>
    </dsp:sp>
    <dsp:sp modelId="{6EE4EF73-36EE-7D42-A45F-E6E41F881006}">
      <dsp:nvSpPr>
        <dsp:cNvPr id="0" name=""/>
        <dsp:cNvSpPr/>
      </dsp:nvSpPr>
      <dsp:spPr>
        <a:xfrm>
          <a:off x="1249107" y="1120675"/>
          <a:ext cx="2455664" cy="98226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</a:rPr>
            <a:t>Availability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1740240" y="1120675"/>
        <a:ext cx="1473399" cy="982265"/>
      </dsp:txXfrm>
    </dsp:sp>
    <dsp:sp modelId="{65CA66AD-A686-A64E-B74D-33DC4C582B00}">
      <dsp:nvSpPr>
        <dsp:cNvPr id="0" name=""/>
        <dsp:cNvSpPr/>
      </dsp:nvSpPr>
      <dsp:spPr>
        <a:xfrm>
          <a:off x="3385535" y="1204168"/>
          <a:ext cx="4264385" cy="815280"/>
        </a:xfrm>
        <a:prstGeom prst="chevron">
          <a:avLst/>
        </a:prstGeom>
        <a:solidFill>
          <a:schemeClr val="accent6"/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failure of a single process does not halt the system</a:t>
          </a:r>
        </a:p>
      </dsp:txBody>
      <dsp:txXfrm>
        <a:off x="3793175" y="1204168"/>
        <a:ext cx="3449105" cy="815280"/>
      </dsp:txXfrm>
    </dsp:sp>
    <dsp:sp modelId="{8F9EA938-DC97-864B-99D0-4FC17442E668}">
      <dsp:nvSpPr>
        <dsp:cNvPr id="0" name=""/>
        <dsp:cNvSpPr/>
      </dsp:nvSpPr>
      <dsp:spPr>
        <a:xfrm>
          <a:off x="1249107" y="2240458"/>
          <a:ext cx="2455664" cy="98226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</a:rPr>
            <a:t>Incremental Growth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1740240" y="2240458"/>
        <a:ext cx="1473399" cy="982265"/>
      </dsp:txXfrm>
    </dsp:sp>
    <dsp:sp modelId="{8F69CEFB-EA93-B34B-B0E2-B6DC3736F014}">
      <dsp:nvSpPr>
        <dsp:cNvPr id="0" name=""/>
        <dsp:cNvSpPr/>
      </dsp:nvSpPr>
      <dsp:spPr>
        <a:xfrm>
          <a:off x="3385535" y="2323951"/>
          <a:ext cx="4052127" cy="815280"/>
        </a:xfrm>
        <a:prstGeom prst="chevron">
          <a:avLst/>
        </a:prstGeom>
        <a:solidFill>
          <a:schemeClr val="accent6"/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performance of a system can be enhanced by adding an additional processor</a:t>
          </a:r>
        </a:p>
      </dsp:txBody>
      <dsp:txXfrm>
        <a:off x="3793175" y="2323951"/>
        <a:ext cx="3236847" cy="815280"/>
      </dsp:txXfrm>
    </dsp:sp>
    <dsp:sp modelId="{875511A4-5AA0-AD4B-9347-384E886407FB}">
      <dsp:nvSpPr>
        <dsp:cNvPr id="0" name=""/>
        <dsp:cNvSpPr/>
      </dsp:nvSpPr>
      <dsp:spPr>
        <a:xfrm>
          <a:off x="1249107" y="3360241"/>
          <a:ext cx="2455664" cy="98226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</a:rPr>
            <a:t>Scaling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1740240" y="3360241"/>
        <a:ext cx="1473399" cy="982265"/>
      </dsp:txXfrm>
    </dsp:sp>
    <dsp:sp modelId="{C6ADD55F-E00F-2644-A5F1-6B69A1D16E1D}">
      <dsp:nvSpPr>
        <dsp:cNvPr id="0" name=""/>
        <dsp:cNvSpPr/>
      </dsp:nvSpPr>
      <dsp:spPr>
        <a:xfrm>
          <a:off x="3385535" y="3443733"/>
          <a:ext cx="4509357" cy="815280"/>
        </a:xfrm>
        <a:prstGeom prst="chevron">
          <a:avLst/>
        </a:prstGeom>
        <a:solidFill>
          <a:schemeClr val="accent6"/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vendors can offer a range of products based on the number of processors configured in the system </a:t>
          </a:r>
        </a:p>
      </dsp:txBody>
      <dsp:txXfrm>
        <a:off x="3793175" y="3443733"/>
        <a:ext cx="3694077" cy="81528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47DFC4-F116-384B-8311-1DA47811EBA8}">
      <dsp:nvSpPr>
        <dsp:cNvPr id="0" name=""/>
        <dsp:cNvSpPr/>
      </dsp:nvSpPr>
      <dsp:spPr>
        <a:xfrm>
          <a:off x="711199" y="0"/>
          <a:ext cx="4064000" cy="4064000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D6FE2A-06A0-8946-BE62-371410770D3A}">
      <dsp:nvSpPr>
        <dsp:cNvPr id="0" name=""/>
        <dsp:cNvSpPr/>
      </dsp:nvSpPr>
      <dsp:spPr>
        <a:xfrm>
          <a:off x="2743199" y="408582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hardware parallelism within each core processor, known as instruction level parallelism</a:t>
          </a:r>
        </a:p>
      </dsp:txBody>
      <dsp:txXfrm>
        <a:off x="2790161" y="455544"/>
        <a:ext cx="2547676" cy="868101"/>
      </dsp:txXfrm>
    </dsp:sp>
    <dsp:sp modelId="{8F1D499D-8424-A849-9418-80D6BBCB722D}">
      <dsp:nvSpPr>
        <dsp:cNvPr id="0" name=""/>
        <dsp:cNvSpPr/>
      </dsp:nvSpPr>
      <dsp:spPr>
        <a:xfrm>
          <a:off x="2743199" y="1490860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potential for multiprogramming and multithreaded execution within each processor</a:t>
          </a:r>
        </a:p>
      </dsp:txBody>
      <dsp:txXfrm>
        <a:off x="2790161" y="1537822"/>
        <a:ext cx="2547676" cy="868101"/>
      </dsp:txXfrm>
    </dsp:sp>
    <dsp:sp modelId="{59D77581-3DD3-234B-9639-73587DAE796F}">
      <dsp:nvSpPr>
        <dsp:cNvPr id="0" name=""/>
        <dsp:cNvSpPr/>
      </dsp:nvSpPr>
      <dsp:spPr>
        <a:xfrm>
          <a:off x="2743199" y="2573139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potential for a single application to execute in concurrent                   processes or threads across multiple cores</a:t>
          </a:r>
        </a:p>
      </dsp:txBody>
      <dsp:txXfrm>
        <a:off x="2790161" y="2620101"/>
        <a:ext cx="2547676" cy="8681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D9B49DA-EA90-411F-BFC1-EC1B7E85844E}" type="datetimeFigureOut">
              <a:rPr lang="en-US"/>
              <a:pPr>
                <a:defRPr/>
              </a:pPr>
              <a:t>12/10/2020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AB436E4-E817-4774-AD12-2CD57D24E8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7931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Times New Roman" pitchFamily="18" charset="0"/>
                <a:ea typeface="ＭＳ Ｐゴシック" pitchFamily="34" charset="-128"/>
              </a:rPr>
              <a:t>“</a:t>
            </a:r>
            <a:r>
              <a:rPr kumimoji="1" lang="en-US">
                <a:latin typeface="Times New Roman" pitchFamily="18" charset="0"/>
                <a:ea typeface="ＭＳ Ｐゴシック" pitchFamily="34" charset="-128"/>
              </a:rPr>
              <a:t>Operating Systems: Internal and Design Principles</a:t>
            </a:r>
            <a:r>
              <a:rPr lang="en-US">
                <a:latin typeface="Times New Roman" pitchFamily="18" charset="0"/>
                <a:ea typeface="ＭＳ Ｐゴシック" pitchFamily="34" charset="-128"/>
              </a:rPr>
              <a:t>”, 7/e, by William Stallings, Chapter 2 “</a:t>
            </a:r>
            <a:r>
              <a:rPr kumimoji="1" lang="en-GB">
                <a:latin typeface="Times New Roman" pitchFamily="18" charset="0"/>
                <a:ea typeface="ＭＳ Ｐゴシック" pitchFamily="34" charset="-128"/>
              </a:rPr>
              <a:t>Operating System Overview</a:t>
            </a:r>
            <a:r>
              <a:rPr lang="en-US">
                <a:latin typeface="Times New Roman" pitchFamily="18" charset="0"/>
                <a:ea typeface="ＭＳ Ｐゴシック" pitchFamily="34" charset="-128"/>
              </a:rPr>
              <a:t>”.</a:t>
            </a:r>
            <a:endParaRPr lang="en-AU">
              <a:latin typeface="Times New Roman" pitchFamily="18" charset="0"/>
              <a:ea typeface="ＭＳ Ｐゴシック" pitchFamily="34" charset="-128"/>
            </a:endParaRP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C33A3B-F307-470E-8D87-E2A174C1EB6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47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/>
              <a:t>Monitor point of view: The monitor controls the sequence of events. For this</a:t>
            </a:r>
          </a:p>
          <a:p>
            <a:r>
              <a:rPr lang="en-US"/>
              <a:t>to be so, much of the monitor must always be in main memory and available</a:t>
            </a:r>
          </a:p>
          <a:p>
            <a:r>
              <a:rPr lang="en-US"/>
              <a:t>for execution ( Figure 2.3 ). That portion is referred to as the </a:t>
            </a:r>
            <a:r>
              <a:rPr lang="en-US" b="1"/>
              <a:t>resident monitor .</a:t>
            </a:r>
          </a:p>
          <a:p>
            <a:r>
              <a:rPr lang="en-US"/>
              <a:t>The rest of the monitor consists of utilities and common functions that are</a:t>
            </a:r>
          </a:p>
          <a:p>
            <a:r>
              <a:rPr lang="en-US"/>
              <a:t>loaded as subroutines to the user program at the beginning of any job that</a:t>
            </a:r>
          </a:p>
          <a:p>
            <a:r>
              <a:rPr lang="en-US"/>
              <a:t>requires them. The monitor reads in jobs one at a time from the input device</a:t>
            </a:r>
          </a:p>
          <a:p>
            <a:r>
              <a:rPr lang="en-US"/>
              <a:t>(typically a card reader or magnetic tape drive). As it is read in, the current job</a:t>
            </a:r>
          </a:p>
          <a:p>
            <a:r>
              <a:rPr lang="en-US"/>
              <a:t>is placed in the user program area, and control is passed to this job. When the</a:t>
            </a:r>
          </a:p>
          <a:p>
            <a:r>
              <a:rPr lang="en-US"/>
              <a:t>job is completed, it returns control to the monitor, which immediately reads</a:t>
            </a:r>
          </a:p>
          <a:p>
            <a:r>
              <a:rPr lang="en-US"/>
              <a:t>in the next job. The results of each job are sent to an output device, such as a</a:t>
            </a:r>
          </a:p>
          <a:p>
            <a:r>
              <a:rPr lang="en-US"/>
              <a:t>printer, for delivery to the user.</a:t>
            </a:r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D0DFA2-C9EE-4A5D-B225-B8FF7740530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/>
              <a:t>The monitor, or batch OS, is simply a computer program. It relies on the ability</a:t>
            </a:r>
          </a:p>
          <a:p>
            <a:pPr>
              <a:defRPr/>
            </a:pPr>
            <a:r>
              <a:rPr lang="en-US" dirty="0"/>
              <a:t>of the processor to fetch instructions from various portions of main memory to</a:t>
            </a:r>
          </a:p>
          <a:p>
            <a:pPr>
              <a:defRPr/>
            </a:pPr>
            <a:r>
              <a:rPr lang="en-US" dirty="0"/>
              <a:t>alternately seize and relinquish control. Certain other hardware features are also</a:t>
            </a:r>
          </a:p>
          <a:p>
            <a:pPr>
              <a:defRPr/>
            </a:pPr>
            <a:r>
              <a:rPr lang="en-US" dirty="0"/>
              <a:t>desirable: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• </a:t>
            </a:r>
            <a:r>
              <a:rPr lang="en-US" b="1" dirty="0"/>
              <a:t>Memory protection: While the user program is executing, it must not alter the</a:t>
            </a:r>
          </a:p>
          <a:p>
            <a:pPr>
              <a:defRPr/>
            </a:pPr>
            <a:r>
              <a:rPr lang="en-US" dirty="0"/>
              <a:t>memory area containing the monitor. If such an attempt is made, the processor</a:t>
            </a:r>
          </a:p>
          <a:p>
            <a:pPr>
              <a:defRPr/>
            </a:pPr>
            <a:r>
              <a:rPr lang="en-US" dirty="0"/>
              <a:t>hardware should detect an error and transfer control to the monitor. The</a:t>
            </a:r>
          </a:p>
          <a:p>
            <a:pPr>
              <a:defRPr/>
            </a:pPr>
            <a:r>
              <a:rPr lang="en-US" dirty="0"/>
              <a:t>monitor would then abort the job, print out an error message, and load in the</a:t>
            </a:r>
          </a:p>
          <a:p>
            <a:pPr>
              <a:defRPr/>
            </a:pPr>
            <a:r>
              <a:rPr lang="en-US" dirty="0"/>
              <a:t>next job.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• </a:t>
            </a:r>
            <a:r>
              <a:rPr lang="en-US" b="1" dirty="0"/>
              <a:t>Timer: A timer is used to prevent a single job from monopolizing the system.</a:t>
            </a:r>
          </a:p>
          <a:p>
            <a:pPr>
              <a:defRPr/>
            </a:pPr>
            <a:r>
              <a:rPr lang="en-US" dirty="0"/>
              <a:t>The timer is set at the beginning of each job. If the timer expires, the user program</a:t>
            </a:r>
          </a:p>
          <a:p>
            <a:pPr>
              <a:defRPr/>
            </a:pPr>
            <a:r>
              <a:rPr lang="en-US" dirty="0"/>
              <a:t>is stopped, and control returns to the monitor.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• </a:t>
            </a:r>
            <a:r>
              <a:rPr lang="en-US" b="1" dirty="0"/>
              <a:t>Privileged instructions : Certain machine level instructions are designated privileged</a:t>
            </a:r>
          </a:p>
          <a:p>
            <a:pPr>
              <a:defRPr/>
            </a:pPr>
            <a:r>
              <a:rPr lang="en-US" dirty="0"/>
              <a:t>and can be executed only by the monitor. If the processor encounters</a:t>
            </a:r>
          </a:p>
          <a:p>
            <a:pPr>
              <a:defRPr/>
            </a:pPr>
            <a:r>
              <a:rPr lang="en-US" dirty="0"/>
              <a:t>such an instruction while executing a user program, an error occurs causing</a:t>
            </a:r>
          </a:p>
          <a:p>
            <a:pPr>
              <a:defRPr/>
            </a:pPr>
            <a:r>
              <a:rPr lang="en-US" dirty="0"/>
              <a:t>control to be transferred to the monitor. Among the privileged instructions</a:t>
            </a:r>
          </a:p>
          <a:p>
            <a:pPr>
              <a:defRPr/>
            </a:pPr>
            <a:r>
              <a:rPr lang="en-US" dirty="0"/>
              <a:t>are I/O instructions, so that the monitor retains control of all I/O devices. This</a:t>
            </a:r>
          </a:p>
          <a:p>
            <a:pPr>
              <a:defRPr/>
            </a:pPr>
            <a:r>
              <a:rPr lang="en-US" dirty="0"/>
              <a:t>prevents, for example, a user program from accidentally reading job control</a:t>
            </a:r>
          </a:p>
          <a:p>
            <a:pPr>
              <a:defRPr/>
            </a:pPr>
            <a:r>
              <a:rPr lang="en-US" dirty="0"/>
              <a:t>instructions from the next job. If a user program wishes to perform I/O, it must</a:t>
            </a:r>
          </a:p>
          <a:p>
            <a:pPr>
              <a:defRPr/>
            </a:pPr>
            <a:r>
              <a:rPr lang="en-US" dirty="0"/>
              <a:t>request that the monitor perform the operation for it.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b="1" dirty="0"/>
              <a:t>Interrupts : Early computer models did not have this capability. This feature</a:t>
            </a:r>
          </a:p>
          <a:p>
            <a:pPr>
              <a:defRPr/>
            </a:pPr>
            <a:r>
              <a:rPr lang="en-US" dirty="0"/>
              <a:t>gives the OS more flexibility in relinquishing control to and regaining control</a:t>
            </a:r>
          </a:p>
          <a:p>
            <a:pPr>
              <a:defRPr/>
            </a:pPr>
            <a:r>
              <a:rPr lang="en-US" dirty="0"/>
              <a:t>from user programs.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E545A3-8CE5-4A3A-A08C-5F59EE74CBA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29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Considerations of memory protection and privileged instructions lead to the</a:t>
            </a:r>
          </a:p>
          <a:p>
            <a:r>
              <a:rPr lang="en-US" dirty="0"/>
              <a:t>concept of modes of operation. A user program executes in a </a:t>
            </a:r>
            <a:r>
              <a:rPr lang="en-US" b="1" dirty="0"/>
              <a:t>user mode , in which</a:t>
            </a:r>
          </a:p>
          <a:p>
            <a:r>
              <a:rPr lang="en-US" dirty="0"/>
              <a:t>certain areas of memory are protected from the user’s use and in which certain</a:t>
            </a:r>
          </a:p>
          <a:p>
            <a:r>
              <a:rPr lang="en-US" dirty="0"/>
              <a:t>instructions may not be executed. The monitor executes in a system mode, or what</a:t>
            </a:r>
          </a:p>
          <a:p>
            <a:r>
              <a:rPr lang="en-US" dirty="0"/>
              <a:t>has come to be called </a:t>
            </a:r>
            <a:r>
              <a:rPr lang="en-US" b="1" dirty="0"/>
              <a:t>kernel mode , in which privileged instructions may be executed</a:t>
            </a:r>
          </a:p>
          <a:p>
            <a:r>
              <a:rPr lang="en-US" dirty="0"/>
              <a:t>and in which protected areas of memory may be accessed.</a:t>
            </a:r>
          </a:p>
          <a:p>
            <a:endParaRPr lang="en-US" dirty="0"/>
          </a:p>
          <a:p>
            <a:r>
              <a:rPr lang="en-US" dirty="0"/>
              <a:t>Of course, an OS can be built without these features. But computer vendors</a:t>
            </a:r>
          </a:p>
          <a:p>
            <a:r>
              <a:rPr lang="en-US" dirty="0"/>
              <a:t>quickly learned that the results were chaos, and so even relatively primitive batch</a:t>
            </a:r>
          </a:p>
          <a:p>
            <a:r>
              <a:rPr lang="en-US" dirty="0"/>
              <a:t>operating systems were provided with these hardware features.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4DFADE-38E1-42BC-8E02-A83848157FA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49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With a batch OS, processor time alternates between execution of user programs</a:t>
            </a:r>
          </a:p>
          <a:p>
            <a:r>
              <a:rPr lang="en-US"/>
              <a:t>and execution of the monitor. There have been two sacrifices: Some main</a:t>
            </a:r>
          </a:p>
          <a:p>
            <a:r>
              <a:rPr lang="en-US"/>
              <a:t>memory is now given over to the monitor and some processor time is consumed by</a:t>
            </a:r>
          </a:p>
          <a:p>
            <a:r>
              <a:rPr lang="en-US"/>
              <a:t>the monitor. Both of these are forms of overhead. Despite this overhead, the simple</a:t>
            </a:r>
          </a:p>
          <a:p>
            <a:r>
              <a:rPr lang="en-US"/>
              <a:t>batch system improves utilization of the computer.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968517-2008-430B-9C95-7B934F57A50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Even with the automatic job sequencing provided by a simple batch OS, the processor</a:t>
            </a:r>
          </a:p>
          <a:p>
            <a:r>
              <a:rPr lang="en-US"/>
              <a:t>is often idle. The problem is that I/O devices are slow compared to the processor.</a:t>
            </a:r>
          </a:p>
          <a:p>
            <a:r>
              <a:rPr lang="en-US"/>
              <a:t>Figure 2.4 details a representative calculation. The calculation concerns a program</a:t>
            </a:r>
          </a:p>
          <a:p>
            <a:r>
              <a:rPr lang="en-US"/>
              <a:t>that processes a file of records and performs, on average, 100 machine instructions</a:t>
            </a:r>
          </a:p>
          <a:p>
            <a:r>
              <a:rPr lang="en-US"/>
              <a:t>per record. In this example, the computer spends over 96% of its time waiting for</a:t>
            </a:r>
          </a:p>
          <a:p>
            <a:r>
              <a:rPr lang="en-US"/>
              <a:t>I/O devices to finish transferring data to and from the file.</a:t>
            </a:r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A03BC7-1931-4104-BE51-7753E7932BA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90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Figure 2.5a illustrates this situation, where we have a single program, referred to as uniprogramming. </a:t>
            </a:r>
          </a:p>
          <a:p>
            <a:r>
              <a:rPr lang="en-US"/>
              <a:t>The processor spends a certain amount of time executing, until it reaches an I/O instruction.</a:t>
            </a:r>
          </a:p>
          <a:p>
            <a:r>
              <a:rPr lang="en-US"/>
              <a:t>It must then wait until that I/O instruction concludes before proceeding.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5CD080-39E5-47FB-B2EF-CF4833AEFBE9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11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This inefficiency is not necessary. We know that there must be enough</a:t>
            </a:r>
          </a:p>
          <a:p>
            <a:r>
              <a:rPr lang="en-US"/>
              <a:t>memory to hold the OS (resident monitor) and one user program. Suppose that</a:t>
            </a:r>
          </a:p>
          <a:p>
            <a:r>
              <a:rPr lang="en-US"/>
              <a:t>there is room for the OS and two user programs. When one job needs to wait for</a:t>
            </a:r>
          </a:p>
          <a:p>
            <a:r>
              <a:rPr lang="en-US"/>
              <a:t>I/O, the processor can switch to the other job, which is likely not waiting for I/O</a:t>
            </a:r>
          </a:p>
          <a:p>
            <a:r>
              <a:rPr lang="en-US"/>
              <a:t>( Figure 2.5b 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B7DE61-2F7D-441E-B5C4-9C10363F0E3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31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Furthermore, we might expand memory to hold three, four, or more</a:t>
            </a:r>
          </a:p>
          <a:p>
            <a:r>
              <a:rPr lang="en-US"/>
              <a:t>programs and switch among all of them ( Figure 2.5c ). The approach is known as</a:t>
            </a:r>
          </a:p>
          <a:p>
            <a:r>
              <a:rPr lang="en-US" b="1"/>
              <a:t>multiprogramming , or multitasking . It is the central theme of modern operating</a:t>
            </a:r>
          </a:p>
          <a:p>
            <a:r>
              <a:rPr lang="en-US"/>
              <a:t>systems.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4B7C80-A8F7-436C-BEA9-5D46A20E75C9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52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To illustrate the benefit of multiprogramming, we give a simple example.</a:t>
            </a:r>
          </a:p>
          <a:p>
            <a:r>
              <a:rPr lang="en-US"/>
              <a:t>Consider a computer with 250 Mbytes of available memory (not used by the OS),</a:t>
            </a:r>
          </a:p>
          <a:p>
            <a:r>
              <a:rPr lang="en-US"/>
              <a:t>a disk, a terminal, and a printer. Three programs, JOB1, JOB2, and JOB3, are</a:t>
            </a:r>
          </a:p>
          <a:p>
            <a:r>
              <a:rPr lang="en-US"/>
              <a:t>submitted for execution at the same time, with the attributes listed in Table 2.1 .</a:t>
            </a:r>
          </a:p>
          <a:p>
            <a:r>
              <a:rPr lang="en-US"/>
              <a:t>We assume minimal processor requirements for JOB2 and JOB3 and continuous</a:t>
            </a:r>
          </a:p>
          <a:p>
            <a:r>
              <a:rPr lang="en-US"/>
              <a:t>disk and printer use by JOB3. For a simple batch environment, these jobs will be</a:t>
            </a:r>
          </a:p>
          <a:p>
            <a:r>
              <a:rPr lang="en-US"/>
              <a:t>executed in sequence. Thus, JOB1 completes in 5 minutes. JOB2 must wait until</a:t>
            </a:r>
          </a:p>
          <a:p>
            <a:r>
              <a:rPr lang="en-US"/>
              <a:t>the 5 minutes are over and then completes 15 minutes after that. JOB3 begins after</a:t>
            </a:r>
          </a:p>
          <a:p>
            <a:r>
              <a:rPr lang="en-US"/>
              <a:t>20 minutes and completes at 30 minutes from the time it was initially submitted.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72742F-63FF-4945-B179-C6CD868F5559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72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The average resource utilization, throughput, and response times are shown in the</a:t>
            </a:r>
          </a:p>
          <a:p>
            <a:r>
              <a:rPr lang="en-US"/>
              <a:t>uniprogramming column of Table 2.2 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A7DC32-4081-4CD0-94E5-401D39EE7F0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An OS is a program that controls the execution of application programs and acts as</a:t>
            </a:r>
          </a:p>
          <a:p>
            <a:r>
              <a:rPr lang="en-US"/>
              <a:t>an interface between applications and the computer hardware. It can be thought of</a:t>
            </a:r>
          </a:p>
          <a:p>
            <a:r>
              <a:rPr lang="en-US"/>
              <a:t>as having three objectives:</a:t>
            </a:r>
          </a:p>
          <a:p>
            <a:endParaRPr lang="en-US"/>
          </a:p>
          <a:p>
            <a:r>
              <a:rPr lang="en-US"/>
              <a:t>• </a:t>
            </a:r>
            <a:r>
              <a:rPr lang="en-US" b="1"/>
              <a:t>Convenience</a:t>
            </a:r>
            <a:r>
              <a:rPr lang="en-US"/>
              <a:t>: An OS makes a computer more convenient to use.</a:t>
            </a:r>
          </a:p>
          <a:p>
            <a:endParaRPr lang="en-US"/>
          </a:p>
          <a:p>
            <a:r>
              <a:rPr lang="en-US"/>
              <a:t>• </a:t>
            </a:r>
            <a:r>
              <a:rPr lang="en-US" b="1"/>
              <a:t>Efficiency: </a:t>
            </a:r>
            <a:r>
              <a:rPr lang="en-US"/>
              <a:t>An OS allows the computer system resources to be used in an efficient</a:t>
            </a:r>
          </a:p>
          <a:p>
            <a:r>
              <a:rPr lang="en-US"/>
              <a:t>manner.</a:t>
            </a:r>
          </a:p>
          <a:p>
            <a:endParaRPr lang="en-US"/>
          </a:p>
          <a:p>
            <a:r>
              <a:rPr lang="en-US"/>
              <a:t>• </a:t>
            </a:r>
            <a:r>
              <a:rPr lang="en-US" b="1"/>
              <a:t>Ability to evolve: </a:t>
            </a:r>
            <a:r>
              <a:rPr lang="en-US"/>
              <a:t>An OS should be constructed in such a way as to permit the</a:t>
            </a:r>
          </a:p>
          <a:p>
            <a:r>
              <a:rPr lang="en-US"/>
              <a:t>effective development, testing, and introduction of new system functions without</a:t>
            </a:r>
          </a:p>
          <a:p>
            <a:r>
              <a:rPr lang="en-US"/>
              <a:t>interfering with service.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1159E0-CB96-43C4-8CD7-EFB9FB27A72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1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Just as multiprogramming allows the processor to handle multiple batch jobs</a:t>
            </a:r>
          </a:p>
          <a:p>
            <a:r>
              <a:rPr lang="en-US"/>
              <a:t>at a time, multiprogramming can also be used to handle multiple interactive jobs. In</a:t>
            </a:r>
          </a:p>
          <a:p>
            <a:r>
              <a:rPr lang="en-US"/>
              <a:t>this latter case, the technique is referred to as </a:t>
            </a:r>
            <a:r>
              <a:rPr lang="en-US" b="1"/>
              <a:t>time sharing , because processor time is</a:t>
            </a:r>
          </a:p>
          <a:p>
            <a:r>
              <a:rPr lang="en-US"/>
              <a:t>shared among multiple users. In a time-sharing system, multiple users simultaneously</a:t>
            </a:r>
          </a:p>
          <a:p>
            <a:r>
              <a:rPr lang="en-US"/>
              <a:t>access the system through terminals, with the OS interleaving the execution of each</a:t>
            </a:r>
          </a:p>
          <a:p>
            <a:r>
              <a:rPr lang="en-US"/>
              <a:t>user program in a short burst or quantum of computation. Thus, if there are </a:t>
            </a:r>
            <a:r>
              <a:rPr lang="en-US" i="1"/>
              <a:t>n users</a:t>
            </a:r>
          </a:p>
          <a:p>
            <a:r>
              <a:rPr lang="en-US"/>
              <a:t>actively requesting service at one time, each user will only see on the average 1/ </a:t>
            </a:r>
            <a:r>
              <a:rPr lang="en-US" i="1"/>
              <a:t>n</a:t>
            </a:r>
          </a:p>
          <a:p>
            <a:r>
              <a:rPr lang="en-US"/>
              <a:t>of the effective computer capacity, not counting OS overhead. However, given the</a:t>
            </a:r>
          </a:p>
          <a:p>
            <a:r>
              <a:rPr lang="en-US"/>
              <a:t>relatively slow human reaction time, the response time on a properly designed system</a:t>
            </a:r>
          </a:p>
          <a:p>
            <a:r>
              <a:rPr lang="en-US"/>
              <a:t>should be similar to that on a dedicated computer.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4CF754-FE73-4B98-86ED-A9EA7C0C321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3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Both batch processing and time sharing use multiprogramming. The key</a:t>
            </a:r>
          </a:p>
          <a:p>
            <a:r>
              <a:rPr lang="en-US"/>
              <a:t>differences are listed in Table 2.3 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EF5217-2029-41A3-A07C-A09D0E6395F7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dirty="0"/>
              <a:t>One of the first time-sharing operating systems to be developed was the</a:t>
            </a:r>
          </a:p>
          <a:p>
            <a:pPr>
              <a:defRPr/>
            </a:pPr>
            <a:r>
              <a:rPr lang="en-US" dirty="0"/>
              <a:t>Compatible Time-Sharing System (CTSS) [CORB62], developed at MIT by a</a:t>
            </a:r>
          </a:p>
          <a:p>
            <a:pPr>
              <a:defRPr/>
            </a:pPr>
            <a:r>
              <a:rPr lang="en-US" dirty="0"/>
              <a:t>group known as Project MAC (Machine-Aided Cognition, or Multiple-Access</a:t>
            </a:r>
          </a:p>
          <a:p>
            <a:pPr>
              <a:defRPr/>
            </a:pPr>
            <a:r>
              <a:rPr lang="en-US" dirty="0"/>
              <a:t>Computers). The system was first developed for the IBM 709 in 1961 and later</a:t>
            </a:r>
          </a:p>
          <a:p>
            <a:pPr>
              <a:defRPr/>
            </a:pPr>
            <a:r>
              <a:rPr lang="en-US" dirty="0"/>
              <a:t>transferred to an IBM 7094.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Compared to later systems, CTSS is primitive. The system ran on a computer</a:t>
            </a:r>
          </a:p>
          <a:p>
            <a:pPr>
              <a:defRPr/>
            </a:pPr>
            <a:r>
              <a:rPr lang="en-US" dirty="0"/>
              <a:t>with 32,000 36-bit words of main memory, with the resident monitor consuming 5000</a:t>
            </a:r>
          </a:p>
          <a:p>
            <a:pPr>
              <a:defRPr/>
            </a:pPr>
            <a:r>
              <a:rPr lang="en-US" dirty="0"/>
              <a:t>of that. When control was to be assigned to an interactive user, the user’s program</a:t>
            </a:r>
          </a:p>
          <a:p>
            <a:pPr>
              <a:defRPr/>
            </a:pPr>
            <a:r>
              <a:rPr lang="en-US" dirty="0"/>
              <a:t>and data were loaded into the remaining 27,000 words of main memory. A program</a:t>
            </a:r>
          </a:p>
          <a:p>
            <a:pPr>
              <a:defRPr/>
            </a:pPr>
            <a:r>
              <a:rPr lang="en-US" dirty="0"/>
              <a:t>was always loaded to start at the location of the 5000th word; this simplified</a:t>
            </a:r>
          </a:p>
          <a:p>
            <a:pPr>
              <a:defRPr/>
            </a:pPr>
            <a:r>
              <a:rPr lang="en-US" dirty="0"/>
              <a:t>both the monitor and memory management. A system clock generated interrupts</a:t>
            </a:r>
          </a:p>
          <a:p>
            <a:pPr>
              <a:defRPr/>
            </a:pPr>
            <a:r>
              <a:rPr lang="en-US" dirty="0"/>
              <a:t>at a rate of approximately one every 0.2 seconds. At each clock interrupt, the OS</a:t>
            </a:r>
          </a:p>
          <a:p>
            <a:pPr>
              <a:defRPr/>
            </a:pPr>
            <a:r>
              <a:rPr lang="en-US" dirty="0"/>
              <a:t>regained control and could assign the processor to another user. This technique is</a:t>
            </a:r>
          </a:p>
          <a:p>
            <a:pPr>
              <a:defRPr/>
            </a:pPr>
            <a:r>
              <a:rPr lang="en-US" dirty="0"/>
              <a:t>known as </a:t>
            </a:r>
            <a:r>
              <a:rPr lang="en-US" b="1" dirty="0"/>
              <a:t>time slicing . Thus, at regular time intervals, the current user would be</a:t>
            </a:r>
          </a:p>
          <a:p>
            <a:pPr>
              <a:defRPr/>
            </a:pPr>
            <a:r>
              <a:rPr lang="en-US" dirty="0"/>
              <a:t>preempted and another user loaded in. To preserve the old user program status for</a:t>
            </a:r>
          </a:p>
          <a:p>
            <a:pPr>
              <a:defRPr/>
            </a:pPr>
            <a:r>
              <a:rPr lang="en-US" dirty="0"/>
              <a:t>later resumption, the old user programs and data were written out to disk before the</a:t>
            </a:r>
          </a:p>
          <a:p>
            <a:pPr>
              <a:defRPr/>
            </a:pPr>
            <a:r>
              <a:rPr lang="en-US" dirty="0"/>
              <a:t>new user programs and data were read in. Subsequently, the old user program code</a:t>
            </a:r>
          </a:p>
          <a:p>
            <a:pPr>
              <a:defRPr/>
            </a:pPr>
            <a:r>
              <a:rPr lang="en-US" dirty="0"/>
              <a:t>and data were restored in main memory when that program was next given a turn.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0C8F59-B39E-47B2-9216-A6417A1AF92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9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Operating systems are among the most complex pieces of software ever developed.</a:t>
            </a:r>
          </a:p>
          <a:p>
            <a:r>
              <a:rPr lang="en-US"/>
              <a:t>This reflects the challenge of trying to meet the difficult and in some cases</a:t>
            </a:r>
          </a:p>
          <a:p>
            <a:r>
              <a:rPr lang="en-US"/>
              <a:t>competing objectives of convenience, efficiency, and ability to evolve. [DENN80a]</a:t>
            </a:r>
          </a:p>
          <a:p>
            <a:r>
              <a:rPr lang="en-US"/>
              <a:t>proposes that there have been four major theoretical advances in the development</a:t>
            </a:r>
          </a:p>
          <a:p>
            <a:r>
              <a:rPr lang="en-US"/>
              <a:t>of operating systems:</a:t>
            </a:r>
          </a:p>
          <a:p>
            <a:endParaRPr lang="en-US"/>
          </a:p>
          <a:p>
            <a:r>
              <a:rPr lang="en-US"/>
              <a:t>• Processes</a:t>
            </a:r>
          </a:p>
          <a:p>
            <a:r>
              <a:rPr lang="en-US"/>
              <a:t>• Memory management</a:t>
            </a:r>
          </a:p>
          <a:p>
            <a:r>
              <a:rPr lang="en-US"/>
              <a:t>• Information protection and security</a:t>
            </a:r>
          </a:p>
          <a:p>
            <a:r>
              <a:rPr lang="en-US"/>
              <a:t>• Scheduling and resource management</a:t>
            </a:r>
          </a:p>
          <a:p>
            <a:endParaRPr lang="en-US"/>
          </a:p>
          <a:p>
            <a:r>
              <a:rPr lang="en-US"/>
              <a:t>Each advance is characterized by principles, or abstractions, developed to</a:t>
            </a:r>
          </a:p>
          <a:p>
            <a:r>
              <a:rPr lang="en-US"/>
              <a:t>meet difficult practical problems. Taken together, these five areas span many of</a:t>
            </a:r>
          </a:p>
          <a:p>
            <a:r>
              <a:rPr lang="en-US"/>
              <a:t>the key design and implementation issues of modern operating systems. The brief</a:t>
            </a:r>
          </a:p>
          <a:p>
            <a:r>
              <a:rPr lang="en-US"/>
              <a:t>review of these five areas in this section serves as an overview of much of the rest</a:t>
            </a:r>
          </a:p>
          <a:p>
            <a:r>
              <a:rPr lang="en-US"/>
              <a:t>of the text.</a:t>
            </a:r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3E4E9B-FEB1-4506-8414-BD1D7E07BA60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1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Central to the design of operating systems is the concept of </a:t>
            </a:r>
            <a:r>
              <a:rPr lang="en-US" i="1"/>
              <a:t>process. This term was</a:t>
            </a:r>
          </a:p>
          <a:p>
            <a:r>
              <a:rPr lang="en-US"/>
              <a:t>first used by the designers of Multics in the 1960s [DALE68]. It is a somewhat</a:t>
            </a:r>
          </a:p>
          <a:p>
            <a:r>
              <a:rPr lang="en-US"/>
              <a:t>more general term than </a:t>
            </a:r>
            <a:r>
              <a:rPr lang="en-US" i="1"/>
              <a:t>job. Many definitions have been given for the term process ,</a:t>
            </a:r>
          </a:p>
          <a:p>
            <a:r>
              <a:rPr lang="en-US"/>
              <a:t>including</a:t>
            </a:r>
          </a:p>
          <a:p>
            <a:r>
              <a:rPr lang="en-US"/>
              <a:t>• A program in execution</a:t>
            </a:r>
          </a:p>
          <a:p>
            <a:r>
              <a:rPr lang="en-US"/>
              <a:t>• An instance of a program running on a computer</a:t>
            </a:r>
          </a:p>
          <a:p>
            <a:r>
              <a:rPr lang="en-US"/>
              <a:t>• The entity that can be assigned to and executed on a processor</a:t>
            </a:r>
          </a:p>
          <a:p>
            <a:r>
              <a:rPr lang="en-US"/>
              <a:t>• A unit of activity characterized by a single sequential thread of execution, a</a:t>
            </a:r>
          </a:p>
          <a:p>
            <a:r>
              <a:rPr lang="en-US"/>
              <a:t>current state, and an associated set of system resources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4768BA-BB79-4325-8379-C8FF195911C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NZ" dirty="0"/>
              <a:t>We can think of a process as consisting of three components:</a:t>
            </a:r>
          </a:p>
          <a:p>
            <a:pPr lvl="1">
              <a:defRPr/>
            </a:pPr>
            <a:r>
              <a:rPr lang="en-NZ" dirty="0"/>
              <a:t>• An executable program</a:t>
            </a:r>
          </a:p>
          <a:p>
            <a:pPr lvl="1">
              <a:defRPr/>
            </a:pPr>
            <a:r>
              <a:rPr lang="en-NZ" dirty="0"/>
              <a:t>• The associated data needed by the program (variables, work space, buffers, etc.)</a:t>
            </a:r>
          </a:p>
          <a:p>
            <a:pPr lvl="1">
              <a:defRPr/>
            </a:pPr>
            <a:r>
              <a:rPr lang="en-NZ" dirty="0"/>
              <a:t>• The execution context of the program</a:t>
            </a:r>
          </a:p>
          <a:p>
            <a:pPr lvl="1">
              <a:defRPr/>
            </a:pPr>
            <a:endParaRPr lang="en-NZ" dirty="0"/>
          </a:p>
          <a:p>
            <a:pPr>
              <a:defRPr/>
            </a:pPr>
            <a:r>
              <a:rPr lang="en-NZ" dirty="0"/>
              <a:t>This last element is essential.</a:t>
            </a:r>
          </a:p>
          <a:p>
            <a:pPr>
              <a:defRPr/>
            </a:pPr>
            <a:endParaRPr lang="en-NZ" dirty="0"/>
          </a:p>
          <a:p>
            <a:pPr>
              <a:defRPr/>
            </a:pPr>
            <a:r>
              <a:rPr lang="en-NZ" dirty="0"/>
              <a:t>The execution context, or process state, is the internal data by which the OS is able to supervise and control the process.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NZ" dirty="0"/>
              <a:t> This internal information is separated from the process, because the OS has information not permitted to the process. </a:t>
            </a:r>
          </a:p>
          <a:p>
            <a:pPr>
              <a:buFont typeface="Arial" pitchFamily="34" charset="0"/>
              <a:buNone/>
              <a:defRPr/>
            </a:pPr>
            <a:endParaRPr lang="en-NZ" dirty="0"/>
          </a:p>
          <a:p>
            <a:pPr>
              <a:buFont typeface="Arial" pitchFamily="34" charset="0"/>
              <a:buNone/>
              <a:defRPr/>
            </a:pPr>
            <a:r>
              <a:rPr lang="en-NZ" dirty="0"/>
              <a:t>The context includes all of the information that the OS needs to manage the process and that the processor needs to execute the process properly including: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NZ" dirty="0"/>
              <a:t> contents of the various processor registers, such as the program counter and data registers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NZ" dirty="0"/>
              <a:t>And information of use to the OS, such as the priority of the process and whether the process is waiting for the completion of a particular I/O event.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D6A730-7CE8-4104-B723-DA80035531EB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en-US" dirty="0"/>
              <a:t>Figure 2.8 indicates a way in which processes may be managed. Two processes,</a:t>
            </a:r>
          </a:p>
          <a:p>
            <a:pPr>
              <a:defRPr/>
            </a:pPr>
            <a:r>
              <a:rPr lang="en-US" dirty="0"/>
              <a:t>A and B, exist in portions of main memory. That is, a block of memory is</a:t>
            </a:r>
          </a:p>
          <a:p>
            <a:pPr>
              <a:defRPr/>
            </a:pPr>
            <a:r>
              <a:rPr lang="en-US" dirty="0"/>
              <a:t>allocated to each process that contains the program, data, and context information.</a:t>
            </a:r>
          </a:p>
          <a:p>
            <a:pPr>
              <a:defRPr/>
            </a:pPr>
            <a:r>
              <a:rPr lang="en-US" dirty="0"/>
              <a:t>Each process is recorded in a process list built and maintained by the OS. The</a:t>
            </a:r>
          </a:p>
          <a:p>
            <a:pPr>
              <a:defRPr/>
            </a:pPr>
            <a:r>
              <a:rPr lang="en-US" dirty="0"/>
              <a:t>process list contains one entry for each process, which includes a pointer to the</a:t>
            </a:r>
          </a:p>
          <a:p>
            <a:pPr>
              <a:defRPr/>
            </a:pPr>
            <a:r>
              <a:rPr lang="en-US" dirty="0"/>
              <a:t>location of the block of memory that contains the process. The entry may also</a:t>
            </a:r>
          </a:p>
          <a:p>
            <a:pPr>
              <a:defRPr/>
            </a:pPr>
            <a:r>
              <a:rPr lang="en-US" dirty="0"/>
              <a:t>include part or all of the execution context of the process. The remainder of the</a:t>
            </a:r>
          </a:p>
          <a:p>
            <a:pPr>
              <a:defRPr/>
            </a:pPr>
            <a:r>
              <a:rPr lang="en-US" dirty="0"/>
              <a:t>execution context is stored elsewhere, perhaps with the process itself (as indicated</a:t>
            </a:r>
          </a:p>
          <a:p>
            <a:pPr>
              <a:defRPr/>
            </a:pPr>
            <a:r>
              <a:rPr lang="en-US" dirty="0"/>
              <a:t>in Figure 2.8 ) or frequently in a separate region of memory. The process index</a:t>
            </a:r>
          </a:p>
          <a:p>
            <a:pPr>
              <a:defRPr/>
            </a:pPr>
            <a:r>
              <a:rPr lang="en-US" dirty="0"/>
              <a:t>register contains the index into the process list of the process currently controlling</a:t>
            </a:r>
          </a:p>
          <a:p>
            <a:pPr>
              <a:defRPr/>
            </a:pPr>
            <a:r>
              <a:rPr lang="en-US" dirty="0"/>
              <a:t>the processor. The program counter points to the next instruction in that process</a:t>
            </a:r>
          </a:p>
          <a:p>
            <a:pPr>
              <a:defRPr/>
            </a:pPr>
            <a:r>
              <a:rPr lang="en-US" dirty="0"/>
              <a:t>to be executed. The base and limit registers define the region in memory occupied</a:t>
            </a:r>
          </a:p>
          <a:p>
            <a:pPr>
              <a:defRPr/>
            </a:pPr>
            <a:r>
              <a:rPr lang="en-US" dirty="0"/>
              <a:t>by the process: The base register is the starting address of the region of memory</a:t>
            </a:r>
          </a:p>
          <a:p>
            <a:pPr>
              <a:defRPr/>
            </a:pPr>
            <a:r>
              <a:rPr lang="en-US" dirty="0"/>
              <a:t>and the limit is the size of the region (in bytes or words). The program counter and</a:t>
            </a:r>
          </a:p>
          <a:p>
            <a:pPr>
              <a:defRPr/>
            </a:pPr>
            <a:r>
              <a:rPr lang="en-US" dirty="0"/>
              <a:t>all data references are interpreted relative to the base register and must not exceed</a:t>
            </a:r>
          </a:p>
          <a:p>
            <a:pPr>
              <a:defRPr/>
            </a:pPr>
            <a:r>
              <a:rPr lang="en-US" dirty="0"/>
              <a:t>the value in the limit register. This prevents interprocess interference.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In Figure 2.8 , the process index register indicates that process B is executing.</a:t>
            </a:r>
          </a:p>
          <a:p>
            <a:pPr>
              <a:defRPr/>
            </a:pPr>
            <a:r>
              <a:rPr lang="en-US" dirty="0"/>
              <a:t>Process A was previously executing but has been temporarily interrupted. The</a:t>
            </a:r>
          </a:p>
          <a:p>
            <a:pPr>
              <a:defRPr/>
            </a:pPr>
            <a:r>
              <a:rPr lang="en-US" dirty="0"/>
              <a:t>contents of all the registers at the moment of A’s interruption were recorded in its</a:t>
            </a:r>
          </a:p>
          <a:p>
            <a:pPr>
              <a:defRPr/>
            </a:pPr>
            <a:r>
              <a:rPr lang="en-US" dirty="0"/>
              <a:t>execution context. Later, the OS can perform a process switch and resume execution</a:t>
            </a:r>
          </a:p>
          <a:p>
            <a:pPr>
              <a:defRPr/>
            </a:pPr>
            <a:r>
              <a:rPr lang="en-US" dirty="0"/>
              <a:t>of process A. The process switch consists of storing the context of B and restoring</a:t>
            </a:r>
          </a:p>
          <a:p>
            <a:pPr>
              <a:defRPr/>
            </a:pPr>
            <a:r>
              <a:rPr lang="en-US" dirty="0"/>
              <a:t>the context of A. When the program counter is loaded with a value pointing into A’s</a:t>
            </a:r>
          </a:p>
          <a:p>
            <a:pPr>
              <a:defRPr/>
            </a:pPr>
            <a:r>
              <a:rPr lang="en-US" dirty="0"/>
              <a:t>program area, process A will automatically resume execution.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0B002E-5F54-4A3E-9B42-612BC77435A5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b="1" dirty="0"/>
              <a:t>Multithreading is a technique in which a process, executing an application, is</a:t>
            </a:r>
          </a:p>
          <a:p>
            <a:pPr>
              <a:defRPr/>
            </a:pPr>
            <a:r>
              <a:rPr lang="en-US" dirty="0"/>
              <a:t>divided into threads that can run concurrently. We can make the following distinction:</a:t>
            </a:r>
          </a:p>
          <a:p>
            <a:pPr>
              <a:defRPr/>
            </a:pPr>
            <a:r>
              <a:rPr lang="en-US" dirty="0"/>
              <a:t>• </a:t>
            </a:r>
            <a:r>
              <a:rPr lang="en-US" b="1" dirty="0"/>
              <a:t>Thread: A dispatchable unit of work. It includes a processor context (which</a:t>
            </a:r>
          </a:p>
          <a:p>
            <a:pPr>
              <a:defRPr/>
            </a:pPr>
            <a:r>
              <a:rPr lang="en-US" dirty="0"/>
              <a:t>includes the program counter and stack pointer) and its own data area for a</a:t>
            </a:r>
          </a:p>
          <a:p>
            <a:pPr>
              <a:defRPr/>
            </a:pPr>
            <a:r>
              <a:rPr lang="en-US" dirty="0"/>
              <a:t>stack (to enable subroutine branching). A thread executes sequentially and is</a:t>
            </a:r>
          </a:p>
          <a:p>
            <a:pPr>
              <a:defRPr/>
            </a:pPr>
            <a:r>
              <a:rPr lang="en-US" dirty="0"/>
              <a:t>interruptible so that the processor can turn to another thread.</a:t>
            </a:r>
          </a:p>
          <a:p>
            <a:pPr>
              <a:defRPr/>
            </a:pPr>
            <a:r>
              <a:rPr lang="en-US" dirty="0"/>
              <a:t>• </a:t>
            </a:r>
            <a:r>
              <a:rPr lang="en-US" b="1" dirty="0"/>
              <a:t>Process : A collection of one or more threads and associated system resources</a:t>
            </a:r>
          </a:p>
          <a:p>
            <a:pPr>
              <a:defRPr/>
            </a:pPr>
            <a:r>
              <a:rPr lang="en-US" dirty="0"/>
              <a:t>(such as memory containing both code and data, open files, and devices). This</a:t>
            </a:r>
          </a:p>
          <a:p>
            <a:pPr>
              <a:defRPr/>
            </a:pPr>
            <a:r>
              <a:rPr lang="en-US" dirty="0"/>
              <a:t>corresponds closely to the concept of a program in execution. By breaking</a:t>
            </a:r>
          </a:p>
          <a:p>
            <a:pPr>
              <a:defRPr/>
            </a:pPr>
            <a:r>
              <a:rPr lang="en-US" dirty="0"/>
              <a:t>a single application into multiple threads, the programmer has great control</a:t>
            </a:r>
          </a:p>
          <a:p>
            <a:pPr>
              <a:defRPr/>
            </a:pPr>
            <a:r>
              <a:rPr lang="en-US" dirty="0"/>
              <a:t>over the modularity of the application and the timing of application-related</a:t>
            </a:r>
          </a:p>
          <a:p>
            <a:pPr>
              <a:defRPr/>
            </a:pPr>
            <a:r>
              <a:rPr lang="en-US" dirty="0"/>
              <a:t>events.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Multithreading is useful for applications that perform a number of essentially</a:t>
            </a:r>
          </a:p>
          <a:p>
            <a:pPr>
              <a:defRPr/>
            </a:pPr>
            <a:r>
              <a:rPr lang="en-US" dirty="0"/>
              <a:t>independent tasks that do not need to be serialized. An example is a database server</a:t>
            </a:r>
          </a:p>
          <a:p>
            <a:pPr>
              <a:defRPr/>
            </a:pPr>
            <a:r>
              <a:rPr lang="en-US" dirty="0"/>
              <a:t>that listens for and processes numerous client requests. With multiple threads running</a:t>
            </a:r>
          </a:p>
          <a:p>
            <a:pPr>
              <a:defRPr/>
            </a:pPr>
            <a:r>
              <a:rPr lang="en-US" dirty="0"/>
              <a:t>within the same process, switching back and forth among threads involves</a:t>
            </a:r>
          </a:p>
          <a:p>
            <a:pPr>
              <a:defRPr/>
            </a:pPr>
            <a:r>
              <a:rPr lang="en-US" dirty="0"/>
              <a:t>less processor overhead than a major process switch between different processes.</a:t>
            </a:r>
          </a:p>
          <a:p>
            <a:pPr>
              <a:defRPr/>
            </a:pPr>
            <a:r>
              <a:rPr lang="en-US" dirty="0"/>
              <a:t>Threads are also useful for structuring processes that are part of the OS kernel as</a:t>
            </a:r>
          </a:p>
          <a:p>
            <a:pPr>
              <a:defRPr/>
            </a:pPr>
            <a:r>
              <a:rPr lang="en-US" dirty="0"/>
              <a:t>described in subsequent chapters.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547EFC-ABE0-46C0-AC61-4512B7E518F4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43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/>
              <a:t>Symmetric multiprocessing (SMP) is a term that refers to a computer hardware</a:t>
            </a:r>
          </a:p>
          <a:p>
            <a:r>
              <a:rPr lang="en-US"/>
              <a:t>architecture (described in Chapter 1 ) and also to the OS behavior that exploits</a:t>
            </a:r>
          </a:p>
          <a:p>
            <a:r>
              <a:rPr lang="en-US"/>
              <a:t>that architecture. The OS of an SMP schedules processes or threads across all of the</a:t>
            </a:r>
          </a:p>
          <a:p>
            <a:r>
              <a:rPr lang="en-US"/>
              <a:t>processors.</a:t>
            </a:r>
          </a:p>
          <a:p>
            <a:endParaRPr lang="en-US"/>
          </a:p>
          <a:p>
            <a:r>
              <a:rPr lang="en-US"/>
              <a:t>Multithreading and SMP are often discussed together, but the two are</a:t>
            </a:r>
          </a:p>
          <a:p>
            <a:r>
              <a:rPr lang="en-US"/>
              <a:t>independent facilities. Even on a uniprocessor system, multithreading is useful for</a:t>
            </a:r>
          </a:p>
          <a:p>
            <a:r>
              <a:rPr lang="en-US"/>
              <a:t>structuring applications and kernel processes. An SMP system is useful even for</a:t>
            </a:r>
          </a:p>
          <a:p>
            <a:r>
              <a:rPr lang="en-US"/>
              <a:t>nonthreaded processes, because several processes can run in parallel. However, the</a:t>
            </a:r>
          </a:p>
          <a:p>
            <a:r>
              <a:rPr lang="en-US"/>
              <a:t>two facilities complement each other and can be used effectively together.</a:t>
            </a:r>
          </a:p>
          <a:p>
            <a:r>
              <a:rPr lang="en-US"/>
              <a:t>An attractive feature of an SMP is that the existence of multiple processors is</a:t>
            </a:r>
          </a:p>
          <a:p>
            <a:r>
              <a:rPr lang="en-US"/>
              <a:t>transparent to the user. The OS takes care of scheduling of threads or processes on</a:t>
            </a:r>
          </a:p>
          <a:p>
            <a:r>
              <a:rPr lang="en-US"/>
              <a:t>individual processors and of synchronization among processors.</a:t>
            </a:r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880682-91B2-4472-ADB2-93DE87CE81EA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64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SMP has a number of potential advantages over uniprocessor architecture,</a:t>
            </a:r>
          </a:p>
          <a:p>
            <a:r>
              <a:rPr lang="en-US"/>
              <a:t>including the following:</a:t>
            </a:r>
          </a:p>
          <a:p>
            <a:r>
              <a:rPr lang="en-US"/>
              <a:t>• </a:t>
            </a:r>
            <a:r>
              <a:rPr lang="en-US" b="1"/>
              <a:t>Performance: If the work to be done by a computer can be organized so that</a:t>
            </a:r>
          </a:p>
          <a:p>
            <a:r>
              <a:rPr lang="en-US"/>
              <a:t>some portions of the work can be done in parallel, then a system with multiple</a:t>
            </a:r>
          </a:p>
          <a:p>
            <a:r>
              <a:rPr lang="en-US"/>
              <a:t>processors will yield greater performance than one with a single processor of</a:t>
            </a:r>
          </a:p>
          <a:p>
            <a:r>
              <a:rPr lang="en-US"/>
              <a:t>the same type. This is illustrated in Figure 2.12 . With multiprogramming, only</a:t>
            </a:r>
          </a:p>
          <a:p>
            <a:r>
              <a:rPr lang="en-US"/>
              <a:t>one process can execute at a time; meanwhile all other processes are waiting</a:t>
            </a:r>
          </a:p>
          <a:p>
            <a:r>
              <a:rPr lang="en-US"/>
              <a:t>for the processor. With multiprocessing, more than one process can be running</a:t>
            </a:r>
          </a:p>
          <a:p>
            <a:r>
              <a:rPr lang="en-US"/>
              <a:t>simultaneously, each on a different processor.</a:t>
            </a:r>
          </a:p>
          <a:p>
            <a:r>
              <a:rPr lang="en-US"/>
              <a:t>• </a:t>
            </a:r>
            <a:r>
              <a:rPr lang="en-US" b="1"/>
              <a:t>Availability: In a symmetric multiprocessor, because all processors can perform</a:t>
            </a:r>
          </a:p>
          <a:p>
            <a:r>
              <a:rPr lang="en-US"/>
              <a:t>the same functions, the failure of a single processor does not halt the</a:t>
            </a:r>
          </a:p>
          <a:p>
            <a:r>
              <a:rPr lang="en-US"/>
              <a:t>system. Instead, the system can continue to function at reduced performance.</a:t>
            </a:r>
          </a:p>
          <a:p>
            <a:r>
              <a:rPr lang="en-US"/>
              <a:t>• </a:t>
            </a:r>
            <a:r>
              <a:rPr lang="en-US" b="1"/>
              <a:t>Incremental growth: A user can enhance the performance of a system by adding</a:t>
            </a:r>
          </a:p>
          <a:p>
            <a:r>
              <a:rPr lang="en-US"/>
              <a:t>an additional processor.</a:t>
            </a:r>
          </a:p>
          <a:p>
            <a:r>
              <a:rPr lang="en-US"/>
              <a:t>• </a:t>
            </a:r>
            <a:r>
              <a:rPr lang="en-US" b="1"/>
              <a:t>Scaling: Vendors can offer a range of products with different price and performance</a:t>
            </a:r>
          </a:p>
          <a:p>
            <a:r>
              <a:rPr lang="en-US"/>
              <a:t>characteristics based on the number of processors configured in the</a:t>
            </a:r>
          </a:p>
          <a:p>
            <a:r>
              <a:rPr lang="en-US"/>
              <a:t>system.</a:t>
            </a:r>
          </a:p>
          <a:p>
            <a:r>
              <a:rPr lang="en-US"/>
              <a:t>It is important to note that these are potential, rather than guaranteed, benefits. The</a:t>
            </a:r>
          </a:p>
          <a:p>
            <a:r>
              <a:rPr lang="en-US"/>
              <a:t>OS must provide tools and functions to exploit the parallelism in an SMP system.</a:t>
            </a:r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09C007-01F8-4403-8402-99D95127CD30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42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/>
              <a:t>The Operating System as a User/Computer Interface</a:t>
            </a:r>
          </a:p>
          <a:p>
            <a:r>
              <a:rPr lang="en-US"/>
              <a:t>The hardware and software used in providing applications to a user can be viewed</a:t>
            </a:r>
          </a:p>
          <a:p>
            <a:r>
              <a:rPr lang="en-US"/>
              <a:t>in a layered or hierarchical fashion, as depicted in Figure 2.1 . The user of those</a:t>
            </a:r>
          </a:p>
          <a:p>
            <a:r>
              <a:rPr lang="en-US"/>
              <a:t>applications, the end user, generally is not concerned with the details of computer</a:t>
            </a:r>
          </a:p>
          <a:p>
            <a:r>
              <a:rPr lang="en-US"/>
              <a:t>hardware. Thus, the end user views a computer system in terms of a set of applications.</a:t>
            </a:r>
          </a:p>
          <a:p>
            <a:r>
              <a:rPr lang="en-US"/>
              <a:t>An application can be expressed in a programming language and is developed</a:t>
            </a:r>
          </a:p>
          <a:p>
            <a:r>
              <a:rPr lang="en-US"/>
              <a:t>by an application programmer. If one were to develop an application program as a</a:t>
            </a:r>
          </a:p>
          <a:p>
            <a:r>
              <a:rPr lang="en-US"/>
              <a:t>set of machine instructions that is completely responsible for controlling the computer</a:t>
            </a:r>
          </a:p>
          <a:p>
            <a:r>
              <a:rPr lang="en-US"/>
              <a:t>hardware, one would be faced with an overwhelmingly complex undertaking.</a:t>
            </a:r>
          </a:p>
          <a:p>
            <a:r>
              <a:rPr lang="en-US"/>
              <a:t>To ease this chore, a set of system programs is provided. Some of these programs</a:t>
            </a:r>
          </a:p>
          <a:p>
            <a:r>
              <a:rPr lang="en-US"/>
              <a:t>are referred to as utilities, or library programs. These implement frequently used</a:t>
            </a:r>
          </a:p>
          <a:p>
            <a:r>
              <a:rPr lang="en-US"/>
              <a:t>functions that assist in program creation, the management of files, and the control of</a:t>
            </a:r>
          </a:p>
          <a:p>
            <a:r>
              <a:rPr lang="en-US"/>
              <a:t>I/O devices. A programmer will make use of these facilities in developing an application,</a:t>
            </a:r>
          </a:p>
          <a:p>
            <a:r>
              <a:rPr lang="en-US"/>
              <a:t>and the application, while it is running, will invoke the utilities to perform</a:t>
            </a:r>
          </a:p>
          <a:p>
            <a:r>
              <a:rPr lang="en-US"/>
              <a:t>certain functions. The most important collection of system programs comprises the</a:t>
            </a:r>
          </a:p>
          <a:p>
            <a:r>
              <a:rPr lang="en-US"/>
              <a:t>OS. The OS masks the details of the hardware from the programmer and provides</a:t>
            </a:r>
          </a:p>
          <a:p>
            <a:r>
              <a:rPr lang="en-US"/>
              <a:t>the programmer with a convenient interface for using the system. It acts as mediator,</a:t>
            </a:r>
          </a:p>
          <a:p>
            <a:r>
              <a:rPr lang="en-US"/>
              <a:t>making it easier for the programmer and for application programs to access and</a:t>
            </a:r>
          </a:p>
          <a:p>
            <a:r>
              <a:rPr lang="en-US"/>
              <a:t>use those facilities and services.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01BC49-5A30-4EF9-8257-81754C0AC2D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84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If the work to be done by a computer can be organized so that</a:t>
            </a:r>
          </a:p>
          <a:p>
            <a:r>
              <a:rPr lang="en-US"/>
              <a:t>some portions of the work can be done in parallel, then a system with multiple</a:t>
            </a:r>
          </a:p>
          <a:p>
            <a:r>
              <a:rPr lang="en-US"/>
              <a:t>processors will yield greater performance than one with a single processor of</a:t>
            </a:r>
          </a:p>
          <a:p>
            <a:r>
              <a:rPr lang="en-US"/>
              <a:t>the same type. This is illustrated in Figure 2.12 . With multiprogramming, only</a:t>
            </a:r>
          </a:p>
          <a:p>
            <a:r>
              <a:rPr lang="en-US"/>
              <a:t>one process can execute at a time; meanwhile all other processes are waiting</a:t>
            </a:r>
          </a:p>
          <a:p>
            <a:r>
              <a:rPr lang="en-US"/>
              <a:t>for the processor. With multiprocessing, more than one process can be running</a:t>
            </a:r>
          </a:p>
          <a:p>
            <a:r>
              <a:rPr lang="en-US"/>
              <a:t>simultaneously, each on a different processor.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4F9DAF-A317-46C1-A65B-F459F731AA13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en-US" dirty="0"/>
              <a:t>Traditionally, applications have run directly on an OS on a PC or a server. Each PC</a:t>
            </a:r>
          </a:p>
          <a:p>
            <a:pPr>
              <a:defRPr/>
            </a:pPr>
            <a:r>
              <a:rPr lang="en-US" dirty="0"/>
              <a:t>or server would run only one OS at a time. Thus, the vendor had to rewrite parts</a:t>
            </a:r>
          </a:p>
          <a:p>
            <a:pPr>
              <a:defRPr/>
            </a:pPr>
            <a:r>
              <a:rPr lang="en-US" dirty="0"/>
              <a:t>of its applications for each OS/platform they would run on. An effective strategy</a:t>
            </a:r>
          </a:p>
          <a:p>
            <a:pPr>
              <a:defRPr/>
            </a:pPr>
            <a:r>
              <a:rPr lang="en-US" dirty="0"/>
              <a:t>for dealing with this problem is known as </a:t>
            </a:r>
            <a:r>
              <a:rPr lang="en-US" b="1" dirty="0"/>
              <a:t>virtualization . Virtualization technology</a:t>
            </a:r>
          </a:p>
          <a:p>
            <a:pPr>
              <a:defRPr/>
            </a:pPr>
            <a:r>
              <a:rPr lang="en-US" dirty="0"/>
              <a:t>enables a single PC or server to simultaneously run multiple operating systems or</a:t>
            </a:r>
          </a:p>
          <a:p>
            <a:pPr>
              <a:defRPr/>
            </a:pPr>
            <a:r>
              <a:rPr lang="en-US" dirty="0"/>
              <a:t>multiple sessions of a single OS. A machine with virtualization can host numerous</a:t>
            </a:r>
          </a:p>
          <a:p>
            <a:pPr>
              <a:defRPr/>
            </a:pPr>
            <a:r>
              <a:rPr lang="en-US" dirty="0"/>
              <a:t>applications, including those that run on different operating systems, on a single</a:t>
            </a:r>
          </a:p>
          <a:p>
            <a:pPr>
              <a:defRPr/>
            </a:pPr>
            <a:r>
              <a:rPr lang="en-US" dirty="0"/>
              <a:t>platform. In essence, the host operating system can support a number of </a:t>
            </a:r>
            <a:r>
              <a:rPr lang="en-US" b="1" dirty="0"/>
              <a:t>virtual</a:t>
            </a:r>
          </a:p>
          <a:p>
            <a:pPr>
              <a:defRPr/>
            </a:pPr>
            <a:r>
              <a:rPr lang="en-US" b="1" dirty="0"/>
              <a:t>machines (VM) , each of which has the characteristics of a particular OS and, in some</a:t>
            </a:r>
          </a:p>
          <a:p>
            <a:pPr>
              <a:defRPr/>
            </a:pPr>
            <a:r>
              <a:rPr lang="en-US" dirty="0"/>
              <a:t>versions of virtualization, the characteristics of a particular hardware platform.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The VM approach is becoming a common way for businesses and individuals</a:t>
            </a:r>
          </a:p>
          <a:p>
            <a:pPr>
              <a:defRPr/>
            </a:pPr>
            <a:r>
              <a:rPr lang="en-US" dirty="0"/>
              <a:t>to deal with legacy applications and to optimize their hardware usage by maximizing</a:t>
            </a:r>
          </a:p>
          <a:p>
            <a:pPr>
              <a:defRPr/>
            </a:pPr>
            <a:r>
              <a:rPr lang="en-US" dirty="0"/>
              <a:t>the number of kinds of applications that a single computer can handle [GEER09].</a:t>
            </a:r>
          </a:p>
          <a:p>
            <a:pPr>
              <a:defRPr/>
            </a:pPr>
            <a:r>
              <a:rPr lang="en-US" dirty="0"/>
              <a:t>Commercial VM offerings by companies such as VMware and Microsoft are widely</a:t>
            </a:r>
          </a:p>
          <a:p>
            <a:pPr>
              <a:defRPr/>
            </a:pPr>
            <a:r>
              <a:rPr lang="en-US" dirty="0"/>
              <a:t>used, with millions of copies having been sold. In addition to their use in server</a:t>
            </a:r>
          </a:p>
          <a:p>
            <a:pPr>
              <a:defRPr/>
            </a:pPr>
            <a:r>
              <a:rPr lang="en-US" dirty="0"/>
              <a:t>environments, these VM technologies also are used in desktop environments to run</a:t>
            </a:r>
          </a:p>
          <a:p>
            <a:pPr>
              <a:defRPr/>
            </a:pPr>
            <a:r>
              <a:rPr lang="en-US" dirty="0"/>
              <a:t>multiple operating systems, typically Windows and Linux.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F0C1EC-FB7B-419B-AFA4-E3C4915519B6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46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The specific architecture of the VM approach varies among vendors.</a:t>
            </a:r>
          </a:p>
          <a:p>
            <a:r>
              <a:rPr lang="en-US" dirty="0"/>
              <a:t>Figure 2.13 shows a typical arrangement. The </a:t>
            </a:r>
            <a:r>
              <a:rPr lang="en-US" b="1" dirty="0"/>
              <a:t>virtual machine monitor (VMM) , or</a:t>
            </a:r>
          </a:p>
          <a:p>
            <a:r>
              <a:rPr lang="en-US" b="1" dirty="0"/>
              <a:t>hypervisor , runs on top of (or is incorporated into) the host OS. The VMM supports</a:t>
            </a:r>
          </a:p>
          <a:p>
            <a:r>
              <a:rPr lang="en-US" dirty="0"/>
              <a:t>VMs, which are emulated hardware devices. Each VM runs a separate OS.</a:t>
            </a:r>
          </a:p>
          <a:p>
            <a:r>
              <a:rPr lang="en-US" dirty="0"/>
              <a:t>The VMM handles each operating system’s communications with the processor,</a:t>
            </a:r>
          </a:p>
          <a:p>
            <a:r>
              <a:rPr lang="en-US" dirty="0"/>
              <a:t>the storage medium, and the network. To execute programs, the VMM hands off</a:t>
            </a:r>
          </a:p>
          <a:p>
            <a:r>
              <a:rPr lang="en-US" dirty="0"/>
              <a:t>the processor control to a virtual OS on a VM. Most VMs use virtualized network</a:t>
            </a:r>
          </a:p>
          <a:p>
            <a:r>
              <a:rPr lang="en-US" dirty="0"/>
              <a:t>connections to communicate with one another, when such communication is needed.</a:t>
            </a:r>
          </a:p>
          <a:p>
            <a:r>
              <a:rPr lang="en-US" dirty="0"/>
              <a:t>Key to the success of this approach is that the VMM provides a layer between software</a:t>
            </a:r>
          </a:p>
          <a:p>
            <a:r>
              <a:rPr lang="en-US" dirty="0"/>
              <a:t>environments and the underlying hardware and host OS that is programmable,</a:t>
            </a:r>
          </a:p>
          <a:p>
            <a:r>
              <a:rPr lang="en-US" dirty="0"/>
              <a:t>transparent to the software above it, and makes efficient use of the hardware</a:t>
            </a:r>
          </a:p>
          <a:p>
            <a:r>
              <a:rPr lang="en-US" dirty="0"/>
              <a:t>below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DFCA4D-609F-4BA8-BB20-772D863C50CB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/>
              <a:t>far in this section for SMP systems. But additional concerns arise. The issue is one</a:t>
            </a:r>
          </a:p>
          <a:p>
            <a:pPr>
              <a:defRPr/>
            </a:pPr>
            <a:r>
              <a:rPr lang="en-US" dirty="0"/>
              <a:t>of the scale of the potential parallelism. Current multicore vendors offer systems</a:t>
            </a:r>
          </a:p>
          <a:p>
            <a:pPr>
              <a:defRPr/>
            </a:pPr>
            <a:r>
              <a:rPr lang="en-US" dirty="0"/>
              <a:t>with up to eight cores on a single chip. With each succeeding processor technology</a:t>
            </a:r>
          </a:p>
          <a:p>
            <a:pPr>
              <a:defRPr/>
            </a:pPr>
            <a:r>
              <a:rPr lang="en-US" dirty="0"/>
              <a:t>generation, the number of cores and the amount of shared and dedicated cache</a:t>
            </a:r>
          </a:p>
          <a:p>
            <a:pPr>
              <a:defRPr/>
            </a:pPr>
            <a:r>
              <a:rPr lang="en-US" dirty="0"/>
              <a:t>memory increases, so that we are now entering the era of “many-core” systems.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The design challenge for a many-core multicore system is to efficiently</a:t>
            </a:r>
          </a:p>
          <a:p>
            <a:pPr>
              <a:defRPr/>
            </a:pPr>
            <a:r>
              <a:rPr lang="en-US" dirty="0"/>
              <a:t>harness the multicore processing power and intelligently manage the substantial</a:t>
            </a:r>
          </a:p>
          <a:p>
            <a:pPr>
              <a:defRPr/>
            </a:pPr>
            <a:r>
              <a:rPr lang="en-US" dirty="0"/>
              <a:t>on-chip resources efficiently. A central concern is how to match the inherent parallelism</a:t>
            </a:r>
          </a:p>
          <a:p>
            <a:pPr>
              <a:defRPr/>
            </a:pPr>
            <a:r>
              <a:rPr lang="en-US" dirty="0"/>
              <a:t>of a many-core system with the performance requirements of applications.</a:t>
            </a:r>
          </a:p>
          <a:p>
            <a:pPr>
              <a:defRPr/>
            </a:pPr>
            <a:r>
              <a:rPr lang="en-US" dirty="0"/>
              <a:t>The potential for parallelism in fact exists at three levels in contemporary multicore</a:t>
            </a:r>
          </a:p>
          <a:p>
            <a:pPr>
              <a:defRPr/>
            </a:pPr>
            <a:r>
              <a:rPr lang="en-US" dirty="0"/>
              <a:t>system. First, there is hardware parallelism within each core processor, known as</a:t>
            </a:r>
          </a:p>
          <a:p>
            <a:pPr>
              <a:defRPr/>
            </a:pPr>
            <a:r>
              <a:rPr lang="en-US" dirty="0"/>
              <a:t>instruction level parallelism, which may or may not be exploited by application programmers</a:t>
            </a:r>
          </a:p>
          <a:p>
            <a:pPr>
              <a:defRPr/>
            </a:pPr>
            <a:r>
              <a:rPr lang="en-US" dirty="0"/>
              <a:t>and compilers. Second, there is the potential for multiprogramming and</a:t>
            </a:r>
          </a:p>
          <a:p>
            <a:pPr>
              <a:defRPr/>
            </a:pPr>
            <a:r>
              <a:rPr lang="en-US" dirty="0"/>
              <a:t>multithreaded execution within each processor. Finally, there is the potential for</a:t>
            </a:r>
          </a:p>
          <a:p>
            <a:pPr>
              <a:defRPr/>
            </a:pPr>
            <a:r>
              <a:rPr lang="en-US" dirty="0"/>
              <a:t>a single application to execute in concurrent processes or threads across multiple</a:t>
            </a:r>
          </a:p>
          <a:p>
            <a:pPr>
              <a:defRPr/>
            </a:pPr>
            <a:r>
              <a:rPr lang="en-US" dirty="0"/>
              <a:t>cores. Without strong and effective OS support for the last two types of parallelism</a:t>
            </a:r>
          </a:p>
          <a:p>
            <a:pPr>
              <a:defRPr/>
            </a:pPr>
            <a:r>
              <a:rPr lang="en-US" dirty="0"/>
              <a:t>just mentioned, hardware resources will not be efficiently used.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In essence, then, since the advent of multicore technology, OS designers have</a:t>
            </a:r>
          </a:p>
          <a:p>
            <a:pPr>
              <a:defRPr/>
            </a:pPr>
            <a:r>
              <a:rPr lang="en-US" dirty="0"/>
              <a:t>been struggling with the problem of how best to extract parallelism from computing</a:t>
            </a:r>
          </a:p>
          <a:p>
            <a:pPr>
              <a:defRPr/>
            </a:pPr>
            <a:r>
              <a:rPr lang="en-US" dirty="0"/>
              <a:t>workloads. A variety of approaches are being explored for next-generation operating</a:t>
            </a:r>
          </a:p>
          <a:p>
            <a:pPr>
              <a:defRPr/>
            </a:pPr>
            <a:r>
              <a:rPr lang="en-US" dirty="0"/>
              <a:t>systems. We introduce two general strategies in this section and consider some</a:t>
            </a:r>
          </a:p>
          <a:p>
            <a:pPr>
              <a:defRPr/>
            </a:pPr>
            <a:r>
              <a:rPr lang="en-US" dirty="0"/>
              <a:t>details in later chapters.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61DE3A-3ED0-4B93-9410-73DF843E6D06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pPr>
              <a:defRPr/>
            </a:pPr>
            <a:r>
              <a:rPr lang="en-US" dirty="0"/>
              <a:t>The story of Windows begins with a very different OS, developed by Microsoft for</a:t>
            </a:r>
          </a:p>
          <a:p>
            <a:pPr>
              <a:defRPr/>
            </a:pPr>
            <a:r>
              <a:rPr lang="en-US" dirty="0"/>
              <a:t>the first IBM personal computer and referred to as MS-DOS. The initial version,</a:t>
            </a:r>
          </a:p>
          <a:p>
            <a:pPr>
              <a:defRPr/>
            </a:pPr>
            <a:r>
              <a:rPr lang="en-US" dirty="0"/>
              <a:t>MS-DOS 1.0, was released in August 1981. It consisted of 4000 lines of assembly</a:t>
            </a:r>
          </a:p>
          <a:p>
            <a:pPr>
              <a:defRPr/>
            </a:pPr>
            <a:r>
              <a:rPr lang="en-US" dirty="0"/>
              <a:t>language source code and ran in 8 Kbytes of memory using the Intel 8086</a:t>
            </a:r>
          </a:p>
          <a:p>
            <a:pPr>
              <a:defRPr/>
            </a:pPr>
            <a:r>
              <a:rPr lang="en-US" dirty="0"/>
              <a:t>microprocessor.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The IBM PC was an important stage in a continuing revolution in computing</a:t>
            </a:r>
          </a:p>
          <a:p>
            <a:pPr>
              <a:defRPr/>
            </a:pPr>
            <a:r>
              <a:rPr lang="en-US" dirty="0"/>
              <a:t>that has expanded computing from the data center of the 1960s, to the departmental</a:t>
            </a:r>
          </a:p>
          <a:p>
            <a:pPr>
              <a:defRPr/>
            </a:pPr>
            <a:r>
              <a:rPr lang="en-US" dirty="0"/>
              <a:t>minicomputer of the 1970s, and to the desktop in the 1980s. The revolution has continued</a:t>
            </a:r>
          </a:p>
          <a:p>
            <a:pPr>
              <a:defRPr/>
            </a:pPr>
            <a:r>
              <a:rPr lang="en-US" dirty="0"/>
              <a:t>with computing moving into the briefcase in the 1990s, and into our pockets</a:t>
            </a:r>
          </a:p>
          <a:p>
            <a:pPr>
              <a:defRPr/>
            </a:pPr>
            <a:r>
              <a:rPr lang="en-US" dirty="0"/>
              <a:t>during the most recent decade.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Microsoft’s initial OS ran a single application at a time, using a command line</a:t>
            </a:r>
          </a:p>
          <a:p>
            <a:pPr>
              <a:defRPr/>
            </a:pPr>
            <a:r>
              <a:rPr lang="en-US" dirty="0"/>
              <a:t>interface to control the system. It took a long time for Microsoft to develop a true</a:t>
            </a:r>
          </a:p>
          <a:p>
            <a:pPr>
              <a:defRPr/>
            </a:pPr>
            <a:r>
              <a:rPr lang="en-US" dirty="0"/>
              <a:t>GUI interface for the PC; on their third try they succeeded. The 16-bit Windows</a:t>
            </a:r>
          </a:p>
          <a:p>
            <a:pPr>
              <a:defRPr/>
            </a:pPr>
            <a:r>
              <a:rPr lang="en-US" dirty="0"/>
              <a:t>3.0 shipped in 1990 and instantly became successful, selling a million copies in six</a:t>
            </a:r>
          </a:p>
          <a:p>
            <a:pPr>
              <a:defRPr/>
            </a:pPr>
            <a:r>
              <a:rPr lang="en-US" dirty="0"/>
              <a:t>months. Windows 3.0 was implemented as a layer on top of MS-DOS and suffered</a:t>
            </a:r>
          </a:p>
          <a:p>
            <a:pPr>
              <a:defRPr/>
            </a:pPr>
            <a:r>
              <a:rPr lang="en-US" dirty="0"/>
              <a:t>from the limitations of that primitive system. Five years later, Microsoft shipped a</a:t>
            </a:r>
          </a:p>
          <a:p>
            <a:pPr>
              <a:defRPr/>
            </a:pPr>
            <a:r>
              <a:rPr lang="en-US" dirty="0"/>
              <a:t>32-bit version, Windows 95, which was also very successful and led to the development</a:t>
            </a:r>
          </a:p>
          <a:p>
            <a:pPr>
              <a:defRPr/>
            </a:pPr>
            <a:r>
              <a:rPr lang="en-US" dirty="0"/>
              <a:t>of additional versions: Windows 98 and Windows Me.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Meanwhile, it had become clear to Microsoft that the MS-DOS platform could</a:t>
            </a:r>
          </a:p>
          <a:p>
            <a:pPr>
              <a:defRPr/>
            </a:pPr>
            <a:r>
              <a:rPr lang="en-US" dirty="0"/>
              <a:t>not sustain a truly modern OS. In 1989 Microsoft hired Dave Cutler, who had developed</a:t>
            </a:r>
          </a:p>
          <a:p>
            <a:pPr>
              <a:defRPr/>
            </a:pPr>
            <a:r>
              <a:rPr lang="en-US" dirty="0"/>
              <a:t>the very successful RSX-11M and VAX/VMS operating systems at Digital</a:t>
            </a:r>
          </a:p>
          <a:p>
            <a:pPr>
              <a:defRPr/>
            </a:pPr>
            <a:r>
              <a:rPr lang="en-US" dirty="0"/>
              <a:t>Equipment Corporation. Cutler’s charter was to develop a modern OS, which was</a:t>
            </a:r>
          </a:p>
          <a:p>
            <a:pPr>
              <a:defRPr/>
            </a:pPr>
            <a:r>
              <a:rPr lang="en-US" dirty="0"/>
              <a:t>portable to architectures other than the Intel x86 family, and yet compatible with</a:t>
            </a:r>
          </a:p>
          <a:p>
            <a:pPr>
              <a:defRPr/>
            </a:pPr>
            <a:r>
              <a:rPr lang="en-US" dirty="0"/>
              <a:t>the OS/2 system that Microsoft was jointly developing with IBM, as well as the portable</a:t>
            </a:r>
          </a:p>
          <a:p>
            <a:pPr>
              <a:defRPr/>
            </a:pPr>
            <a:r>
              <a:rPr lang="en-US" dirty="0"/>
              <a:t>UNIX standard, POSIX. This system was christened NT (New Technology).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The first version of Windows NT (3.1) was released in 1993, with the same GUI</a:t>
            </a:r>
          </a:p>
          <a:p>
            <a:pPr>
              <a:defRPr/>
            </a:pPr>
            <a:r>
              <a:rPr lang="en-US" dirty="0"/>
              <a:t>as Windows 3.1, the follow-on to Windows 3.0. However, NT 3.1 was a new 32-bit</a:t>
            </a:r>
          </a:p>
          <a:p>
            <a:pPr>
              <a:defRPr/>
            </a:pPr>
            <a:r>
              <a:rPr lang="en-US" dirty="0"/>
              <a:t>OS with the ability to support older DOS and Windows applications as well as provide</a:t>
            </a:r>
          </a:p>
          <a:p>
            <a:pPr>
              <a:defRPr/>
            </a:pPr>
            <a:r>
              <a:rPr lang="en-US" dirty="0"/>
              <a:t>OS/2 support. Several versions of NT 3.x followed with support for additional</a:t>
            </a:r>
          </a:p>
          <a:p>
            <a:pPr>
              <a:defRPr/>
            </a:pPr>
            <a:r>
              <a:rPr lang="en-US" dirty="0"/>
              <a:t>hardware platforms. In 1996, Microsoft released NT 4.0 with the same user interface</a:t>
            </a:r>
          </a:p>
          <a:p>
            <a:pPr>
              <a:defRPr/>
            </a:pPr>
            <a:r>
              <a:rPr lang="en-US" dirty="0"/>
              <a:t>as Windows 95. In 2000, Microsoft introduced the next major upgrade of the NT OS:</a:t>
            </a:r>
          </a:p>
          <a:p>
            <a:pPr>
              <a:defRPr/>
            </a:pPr>
            <a:r>
              <a:rPr lang="en-US" dirty="0"/>
              <a:t>Windows 2000. The underlying Executive and Kernel architecture is fundamentally</a:t>
            </a:r>
          </a:p>
          <a:p>
            <a:pPr>
              <a:defRPr/>
            </a:pPr>
            <a:r>
              <a:rPr lang="en-US" dirty="0"/>
              <a:t>the same as in NT 3.1, but new features have been added. The emphasis in Windows</a:t>
            </a:r>
          </a:p>
          <a:p>
            <a:pPr>
              <a:defRPr/>
            </a:pPr>
            <a:r>
              <a:rPr lang="en-US" dirty="0"/>
              <a:t>2000 was the addition of services and functions to support distributed processing.</a:t>
            </a:r>
          </a:p>
          <a:p>
            <a:pPr>
              <a:defRPr/>
            </a:pPr>
            <a:r>
              <a:rPr lang="en-US" dirty="0"/>
              <a:t>The central element of Windows 2000’s new features was Active Directory, which</a:t>
            </a:r>
          </a:p>
          <a:p>
            <a:pPr>
              <a:defRPr/>
            </a:pPr>
            <a:r>
              <a:rPr lang="en-US" dirty="0"/>
              <a:t>is a distributed directory service able to map names of arbitrary objects to any kind</a:t>
            </a:r>
          </a:p>
          <a:p>
            <a:pPr>
              <a:defRPr/>
            </a:pPr>
            <a:r>
              <a:rPr lang="en-US" dirty="0"/>
              <a:t>of information about those objects. Windows 2000 also added the plug-and-play</a:t>
            </a:r>
          </a:p>
          <a:p>
            <a:pPr>
              <a:defRPr/>
            </a:pPr>
            <a:r>
              <a:rPr lang="en-US" dirty="0"/>
              <a:t>and power-management facilities that were already in Windows 98, the successor to</a:t>
            </a:r>
          </a:p>
          <a:p>
            <a:pPr>
              <a:defRPr/>
            </a:pPr>
            <a:r>
              <a:rPr lang="en-US" dirty="0"/>
              <a:t>Windows 95. These features are particularly important for laptop computers.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In 2001, a new desktop version of NT was released, known as Windows XP.</a:t>
            </a:r>
          </a:p>
          <a:p>
            <a:pPr>
              <a:defRPr/>
            </a:pPr>
            <a:r>
              <a:rPr lang="en-US" dirty="0"/>
              <a:t>The goal of Windows XP was to finally replace the versions of Windows based on</a:t>
            </a:r>
          </a:p>
          <a:p>
            <a:pPr>
              <a:defRPr/>
            </a:pPr>
            <a:r>
              <a:rPr lang="en-US" dirty="0"/>
              <a:t>MS-DOS with an OS based on NT. In 2007, Microsoft shipped Windows Vista for</a:t>
            </a:r>
          </a:p>
          <a:p>
            <a:pPr>
              <a:defRPr/>
            </a:pPr>
            <a:r>
              <a:rPr lang="en-US" dirty="0"/>
              <a:t>the desktop and a short time later, Windows Server 2008. In 2009, they shipped</a:t>
            </a:r>
          </a:p>
          <a:p>
            <a:pPr>
              <a:defRPr/>
            </a:pPr>
            <a:r>
              <a:rPr lang="en-US" dirty="0"/>
              <a:t>Windows 7 and Windows Server 2008 R2. Despite the difference in naming, the</a:t>
            </a:r>
          </a:p>
          <a:p>
            <a:pPr>
              <a:defRPr/>
            </a:pPr>
            <a:r>
              <a:rPr lang="en-US" dirty="0"/>
              <a:t>client and server versions of these systems use many of the same files, but with additional</a:t>
            </a:r>
          </a:p>
          <a:p>
            <a:pPr>
              <a:defRPr/>
            </a:pPr>
            <a:r>
              <a:rPr lang="en-US" dirty="0"/>
              <a:t>features and capabilities enabled for servers.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Over the years, NT has attempted to support multiple processor architectures;</a:t>
            </a:r>
          </a:p>
          <a:p>
            <a:pPr>
              <a:defRPr/>
            </a:pPr>
            <a:r>
              <a:rPr lang="en-US" dirty="0"/>
              <a:t>the Intel i860 was the original target for NT as well as the x86. Subsequently, NT</a:t>
            </a:r>
          </a:p>
          <a:p>
            <a:pPr>
              <a:defRPr/>
            </a:pPr>
            <a:r>
              <a:rPr lang="en-US" dirty="0"/>
              <a:t>added support for the Digital Alpha architecture, the PowerPC, and the MIPS.</a:t>
            </a:r>
          </a:p>
          <a:p>
            <a:pPr>
              <a:defRPr/>
            </a:pPr>
            <a:r>
              <a:rPr lang="en-US" dirty="0"/>
              <a:t>Later came the Intel IA64 (Itanium) and the 64-bit version of the x86, based on</a:t>
            </a:r>
          </a:p>
          <a:p>
            <a:pPr>
              <a:defRPr/>
            </a:pPr>
            <a:r>
              <a:rPr lang="en-US" dirty="0"/>
              <a:t>the AMD64 processor architecture. Windows 7 supports only x86 and AMD64.</a:t>
            </a:r>
          </a:p>
          <a:p>
            <a:pPr>
              <a:defRPr/>
            </a:pPr>
            <a:r>
              <a:rPr lang="en-US" dirty="0"/>
              <a:t>Windows Server 2008 R2 supports only AMD64 and IA64—but Microsoft has</a:t>
            </a:r>
          </a:p>
          <a:p>
            <a:pPr>
              <a:defRPr/>
            </a:pPr>
            <a:r>
              <a:rPr lang="en-US" dirty="0"/>
              <a:t>announced that it will end support for IA64 in future releases. All the other processor</a:t>
            </a:r>
          </a:p>
          <a:p>
            <a:pPr>
              <a:defRPr/>
            </a:pPr>
            <a:r>
              <a:rPr lang="en-US" dirty="0"/>
              <a:t>architectures have failed in the market, and today only the x86, AMD64, and</a:t>
            </a:r>
          </a:p>
          <a:p>
            <a:pPr>
              <a:defRPr/>
            </a:pPr>
            <a:r>
              <a:rPr lang="en-US" dirty="0"/>
              <a:t>ARM architectures are viable. Microsoft’s support for ARM is limited to their</a:t>
            </a:r>
          </a:p>
          <a:p>
            <a:pPr>
              <a:defRPr/>
            </a:pPr>
            <a:r>
              <a:rPr lang="en-US" dirty="0"/>
              <a:t>Windows CE OS, which runs on phones and handheld devices. Windows CE has</a:t>
            </a:r>
          </a:p>
          <a:p>
            <a:pPr>
              <a:defRPr/>
            </a:pPr>
            <a:r>
              <a:rPr lang="en-US" dirty="0"/>
              <a:t>little relationship to the NT-based Windows that runs on slates, netbooks/laptops,</a:t>
            </a:r>
          </a:p>
          <a:p>
            <a:pPr>
              <a:defRPr/>
            </a:pPr>
            <a:r>
              <a:rPr lang="en-US" dirty="0"/>
              <a:t>desktops, and servers.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Microsoft has announced that it is developing a version of NT that targets</a:t>
            </a:r>
          </a:p>
          <a:p>
            <a:pPr>
              <a:defRPr/>
            </a:pPr>
            <a:r>
              <a:rPr lang="en-US" dirty="0"/>
              <a:t>cloud computing: Windows Azure. Azure includes a number of features that are</a:t>
            </a:r>
          </a:p>
          <a:p>
            <a:pPr>
              <a:defRPr/>
            </a:pPr>
            <a:r>
              <a:rPr lang="en-US" dirty="0"/>
              <a:t>specific to the requirements of public and private clouds. Though it is closely related</a:t>
            </a:r>
          </a:p>
          <a:p>
            <a:pPr>
              <a:defRPr/>
            </a:pPr>
            <a:r>
              <a:rPr lang="en-US" dirty="0"/>
              <a:t>to Windows Server, it does not share files in the same way that the Windows client</a:t>
            </a:r>
          </a:p>
          <a:p>
            <a:pPr>
              <a:defRPr/>
            </a:pPr>
            <a:r>
              <a:rPr lang="en-US" dirty="0"/>
              <a:t>and server versions do.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0955F2-5DE4-4085-BCCB-8B8FA4DEDD21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12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Two important characteristics of Windows are its support for threads and for</a:t>
            </a:r>
          </a:p>
          <a:p>
            <a:r>
              <a:rPr lang="en-US"/>
              <a:t>symmetric multiprocessing (SMP), both of which were introduced in Section 2.4 .</a:t>
            </a:r>
          </a:p>
          <a:p>
            <a:r>
              <a:rPr lang="en-US"/>
              <a:t>[RUSS11] lists the following features of Windows that support threads and SMP:</a:t>
            </a:r>
          </a:p>
          <a:p>
            <a:endParaRPr lang="en-US"/>
          </a:p>
          <a:p>
            <a:r>
              <a:rPr lang="en-US"/>
              <a:t>• OS routines can run on any available processor, and different routines can</a:t>
            </a:r>
          </a:p>
          <a:p>
            <a:r>
              <a:rPr lang="en-US"/>
              <a:t>execute simultaneously on different processors.</a:t>
            </a:r>
          </a:p>
          <a:p>
            <a:endParaRPr lang="en-US"/>
          </a:p>
          <a:p>
            <a:r>
              <a:rPr lang="en-US"/>
              <a:t>• Windows supports the use of multiple threads of execution within a single</a:t>
            </a:r>
          </a:p>
          <a:p>
            <a:r>
              <a:rPr lang="en-US"/>
              <a:t>process. Multiple threads within the same process may execute on different</a:t>
            </a:r>
          </a:p>
          <a:p>
            <a:r>
              <a:rPr lang="en-US"/>
              <a:t>processors simultaneously.</a:t>
            </a:r>
          </a:p>
          <a:p>
            <a:endParaRPr lang="en-US"/>
          </a:p>
          <a:p>
            <a:r>
              <a:rPr lang="en-US"/>
              <a:t>• Server processes may use multiple threads to process requests from more than</a:t>
            </a:r>
          </a:p>
          <a:p>
            <a:r>
              <a:rPr lang="en-US"/>
              <a:t>one client simultaneously.</a:t>
            </a:r>
          </a:p>
          <a:p>
            <a:endParaRPr lang="en-US"/>
          </a:p>
          <a:p>
            <a:r>
              <a:rPr lang="en-US"/>
              <a:t>• Windows provides mechanisms for sharing data and resources between processes</a:t>
            </a:r>
          </a:p>
          <a:p>
            <a:r>
              <a:rPr lang="en-US"/>
              <a:t>and flexible interprocess communication capabilities.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49577B-CEF9-4022-8AE6-B4B9C8886E3F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pPr>
              <a:defRPr/>
            </a:pPr>
            <a:r>
              <a:rPr lang="en-US" dirty="0"/>
              <a:t>PDP-7 in 1970. Some of the people involved at Bell Labs had also participated in</a:t>
            </a:r>
          </a:p>
          <a:p>
            <a:pPr>
              <a:defRPr/>
            </a:pPr>
            <a:r>
              <a:rPr lang="en-US" dirty="0"/>
              <a:t>the time-sharing work being done at MIT’s Project MAC. That project led to the</a:t>
            </a:r>
          </a:p>
          <a:p>
            <a:pPr>
              <a:defRPr/>
            </a:pPr>
            <a:r>
              <a:rPr lang="en-US" dirty="0"/>
              <a:t>development of first CTSS and then Multics. Although it is common to say that</a:t>
            </a:r>
          </a:p>
          <a:p>
            <a:pPr>
              <a:defRPr/>
            </a:pPr>
            <a:r>
              <a:rPr lang="en-US" dirty="0"/>
              <a:t>the original UNIX was a scaled-down version of Multics, the developers of UNIX</a:t>
            </a:r>
          </a:p>
          <a:p>
            <a:pPr>
              <a:defRPr/>
            </a:pPr>
            <a:r>
              <a:rPr lang="en-US" dirty="0"/>
              <a:t>actually claimed to be more influenced by CTSS [RITC78]. Nevertheless, UNIX</a:t>
            </a:r>
          </a:p>
          <a:p>
            <a:pPr>
              <a:defRPr/>
            </a:pPr>
            <a:r>
              <a:rPr lang="en-US" dirty="0"/>
              <a:t>incorporated many ideas from Multics.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Work on UNIX at Bell Labs, and later elsewhere, produced a series of versions</a:t>
            </a:r>
          </a:p>
          <a:p>
            <a:pPr>
              <a:defRPr/>
            </a:pPr>
            <a:r>
              <a:rPr lang="en-US" dirty="0"/>
              <a:t>of UNIX. The first notable milestone was porting the UNIX system from the PDP-7 to</a:t>
            </a:r>
          </a:p>
          <a:p>
            <a:pPr>
              <a:defRPr/>
            </a:pPr>
            <a:r>
              <a:rPr lang="en-US" dirty="0"/>
              <a:t>the PDP-11. This was the first hint that UNIX would be an OS for all computers. The</a:t>
            </a:r>
          </a:p>
          <a:p>
            <a:pPr>
              <a:defRPr/>
            </a:pPr>
            <a:r>
              <a:rPr lang="en-US" dirty="0"/>
              <a:t>next important milestone was the rewriting of UNIX in the programming language</a:t>
            </a:r>
          </a:p>
          <a:p>
            <a:pPr>
              <a:defRPr/>
            </a:pPr>
            <a:r>
              <a:rPr lang="en-US" dirty="0"/>
              <a:t>C. This was an unheard-of strategy at the time. It was generally felt that something as</a:t>
            </a:r>
          </a:p>
          <a:p>
            <a:pPr>
              <a:defRPr/>
            </a:pPr>
            <a:r>
              <a:rPr lang="en-US" dirty="0"/>
              <a:t>complex as an OS, which must deal with time-critical events, had to be written exclusively</a:t>
            </a:r>
          </a:p>
          <a:p>
            <a:pPr>
              <a:defRPr/>
            </a:pPr>
            <a:r>
              <a:rPr lang="en-US" dirty="0"/>
              <a:t>in assembly language. Reasons for this attitude include the following: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• Memory (both RAM and secondary store) was small and expensive by today’s</a:t>
            </a:r>
          </a:p>
          <a:p>
            <a:pPr>
              <a:defRPr/>
            </a:pPr>
            <a:r>
              <a:rPr lang="en-US" dirty="0"/>
              <a:t>standards, so effective use was important. This included various techniques for</a:t>
            </a:r>
          </a:p>
          <a:p>
            <a:pPr>
              <a:defRPr/>
            </a:pPr>
            <a:r>
              <a:rPr lang="en-US" dirty="0"/>
              <a:t>overlaying memory with different code and data segments, and self-modifying</a:t>
            </a:r>
          </a:p>
          <a:p>
            <a:pPr>
              <a:defRPr/>
            </a:pPr>
            <a:r>
              <a:rPr lang="en-US" dirty="0"/>
              <a:t>code.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• Even though compilers had been available since the 1950s, the computer</a:t>
            </a:r>
          </a:p>
          <a:p>
            <a:pPr>
              <a:defRPr/>
            </a:pPr>
            <a:r>
              <a:rPr lang="en-US" dirty="0"/>
              <a:t>industry was generally skeptical of the quality of automatically generated</a:t>
            </a:r>
          </a:p>
          <a:p>
            <a:pPr>
              <a:defRPr/>
            </a:pPr>
            <a:r>
              <a:rPr lang="en-US" dirty="0"/>
              <a:t>code. With resource capacity small, efficient code, both in terms of time and</a:t>
            </a:r>
          </a:p>
          <a:p>
            <a:pPr>
              <a:defRPr/>
            </a:pPr>
            <a:r>
              <a:rPr lang="en-US" dirty="0"/>
              <a:t>space, was essential.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• Processor and bus speeds were relatively slow, so saving clock cycles could</a:t>
            </a:r>
          </a:p>
          <a:p>
            <a:pPr>
              <a:defRPr/>
            </a:pPr>
            <a:r>
              <a:rPr lang="en-US" dirty="0"/>
              <a:t>make a substantial difference in execution time.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The C implementation demonstrated the advantages of using a high-level</a:t>
            </a:r>
          </a:p>
          <a:p>
            <a:pPr>
              <a:defRPr/>
            </a:pPr>
            <a:r>
              <a:rPr lang="en-US" dirty="0"/>
              <a:t>language for most if not all of the system code. Today, virtually all UNIX implementations</a:t>
            </a:r>
          </a:p>
          <a:p>
            <a:pPr>
              <a:defRPr/>
            </a:pPr>
            <a:r>
              <a:rPr lang="en-US" dirty="0"/>
              <a:t>are written in C.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These early versions of UNIX were popular within Bell Labs. In 1974, the</a:t>
            </a:r>
          </a:p>
          <a:p>
            <a:pPr>
              <a:defRPr/>
            </a:pPr>
            <a:r>
              <a:rPr lang="en-US" dirty="0"/>
              <a:t>UNIX system was described in a technical journal for the first time [RITC74]. This</a:t>
            </a:r>
          </a:p>
          <a:p>
            <a:pPr>
              <a:defRPr/>
            </a:pPr>
            <a:r>
              <a:rPr lang="en-US" dirty="0"/>
              <a:t>spurred great interest in the system. Licenses for UNIX were provided to commercial</a:t>
            </a:r>
          </a:p>
          <a:p>
            <a:pPr>
              <a:defRPr/>
            </a:pPr>
            <a:r>
              <a:rPr lang="en-US" dirty="0"/>
              <a:t>institutions as well as universities. The first widely available version outside Bell</a:t>
            </a:r>
          </a:p>
          <a:p>
            <a:pPr>
              <a:defRPr/>
            </a:pPr>
            <a:r>
              <a:rPr lang="en-US" dirty="0"/>
              <a:t>Labs was Version 6, in 1976. The follow-on Version 7, released in 1978, is the ancestor</a:t>
            </a:r>
          </a:p>
          <a:p>
            <a:pPr>
              <a:defRPr/>
            </a:pPr>
            <a:r>
              <a:rPr lang="en-US" dirty="0"/>
              <a:t>of most modern UNIX systems. The most important of the non-AT&amp;T systems</a:t>
            </a:r>
          </a:p>
          <a:p>
            <a:pPr>
              <a:defRPr/>
            </a:pPr>
            <a:r>
              <a:rPr lang="en-US" dirty="0"/>
              <a:t>to be developed was done at the University of California at Berkeley, called UNIX</a:t>
            </a:r>
          </a:p>
          <a:p>
            <a:pPr>
              <a:defRPr/>
            </a:pPr>
            <a:r>
              <a:rPr lang="en-US" dirty="0"/>
              <a:t>BSD (Berkeley Software Distribution), running first on PDP and then VAX computers.</a:t>
            </a:r>
          </a:p>
          <a:p>
            <a:pPr>
              <a:defRPr/>
            </a:pPr>
            <a:r>
              <a:rPr lang="en-US" dirty="0"/>
              <a:t>AT&amp;T continued to develop and refine the system. By 1982, Bell Labs had</a:t>
            </a:r>
          </a:p>
          <a:p>
            <a:pPr>
              <a:defRPr/>
            </a:pPr>
            <a:r>
              <a:rPr lang="en-US" dirty="0"/>
              <a:t>combined several AT&amp;T variants of UNIX into a single system, marketed commercially</a:t>
            </a:r>
          </a:p>
          <a:p>
            <a:pPr>
              <a:defRPr/>
            </a:pPr>
            <a:r>
              <a:rPr lang="en-US" dirty="0"/>
              <a:t>as UNIX System III. A number of features was later added to the OS to</a:t>
            </a:r>
          </a:p>
          <a:p>
            <a:pPr>
              <a:defRPr/>
            </a:pPr>
            <a:r>
              <a:rPr lang="en-US" dirty="0"/>
              <a:t>produce UNIX System V.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B482AC-FE72-46B6-B921-35AF58E38229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dirty="0"/>
              <a:t>Linux started out as a UNIX variant for the IBM PC (Intel 80386) architecture.</a:t>
            </a:r>
          </a:p>
          <a:p>
            <a:pPr>
              <a:defRPr/>
            </a:pPr>
            <a:r>
              <a:rPr lang="en-US" dirty="0"/>
              <a:t>Linus Torvalds, a Finnish student of computer science, wrote the initial version.</a:t>
            </a:r>
          </a:p>
          <a:p>
            <a:pPr>
              <a:defRPr/>
            </a:pPr>
            <a:r>
              <a:rPr lang="en-US" dirty="0"/>
              <a:t>Torvalds posted an early version of Linux on the Internet in 1991. Since then, a</a:t>
            </a:r>
          </a:p>
          <a:p>
            <a:pPr>
              <a:defRPr/>
            </a:pPr>
            <a:r>
              <a:rPr lang="en-US" dirty="0"/>
              <a:t>number of people, collaborating over the Internet, have contributed to the development</a:t>
            </a:r>
          </a:p>
          <a:p>
            <a:pPr>
              <a:defRPr/>
            </a:pPr>
            <a:r>
              <a:rPr lang="en-US" dirty="0"/>
              <a:t>of Linux, all under the control of Torvalds. Because Linux is free and the</a:t>
            </a:r>
          </a:p>
          <a:p>
            <a:pPr>
              <a:defRPr/>
            </a:pPr>
            <a:r>
              <a:rPr lang="en-US" dirty="0"/>
              <a:t>source code is available, it became an early alternative to other UNIX workstations,</a:t>
            </a:r>
          </a:p>
          <a:p>
            <a:pPr>
              <a:defRPr/>
            </a:pPr>
            <a:r>
              <a:rPr lang="en-US" dirty="0"/>
              <a:t>such as those offered by Sun Microsystems and IBM. Today, Linux is a full-featured</a:t>
            </a:r>
          </a:p>
          <a:p>
            <a:pPr>
              <a:defRPr/>
            </a:pPr>
            <a:r>
              <a:rPr lang="en-US" dirty="0"/>
              <a:t>UNIX system that runs on all of these platforms and more, including Intel Pentium</a:t>
            </a:r>
          </a:p>
          <a:p>
            <a:pPr>
              <a:defRPr/>
            </a:pPr>
            <a:r>
              <a:rPr lang="en-US" dirty="0"/>
              <a:t>and Itanium, and the Motorola/IBM PowerPC.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Key to the success of Linux has been the availability of free software packages</a:t>
            </a:r>
          </a:p>
          <a:p>
            <a:pPr>
              <a:defRPr/>
            </a:pPr>
            <a:r>
              <a:rPr lang="en-US" dirty="0"/>
              <a:t>under the auspices of the Free Software Foundation (FSF). FSF’s goal is stable,</a:t>
            </a:r>
          </a:p>
          <a:p>
            <a:pPr>
              <a:defRPr/>
            </a:pPr>
            <a:r>
              <a:rPr lang="en-US" dirty="0"/>
              <a:t>platform-independent software that is free, high quality, and embraced by the user</a:t>
            </a:r>
          </a:p>
          <a:p>
            <a:pPr>
              <a:defRPr/>
            </a:pPr>
            <a:r>
              <a:rPr lang="en-US" dirty="0"/>
              <a:t>community. FSF’s GNU project 3 provides tools for software developers, and the</a:t>
            </a:r>
          </a:p>
          <a:p>
            <a:pPr>
              <a:defRPr/>
            </a:pPr>
            <a:r>
              <a:rPr lang="en-US" dirty="0"/>
              <a:t>GNU Public License (GPL) is the FSF seal of approval. Torvalds used GNU tools</a:t>
            </a:r>
          </a:p>
          <a:p>
            <a:pPr>
              <a:defRPr/>
            </a:pPr>
            <a:r>
              <a:rPr lang="en-US" dirty="0"/>
              <a:t>in developing his kernel, which he then released under the GPL. Thus, the Linux</a:t>
            </a:r>
          </a:p>
          <a:p>
            <a:pPr>
              <a:defRPr/>
            </a:pPr>
            <a:r>
              <a:rPr lang="en-US" dirty="0"/>
              <a:t>distributions that you see today are the product of FSF’s GNU project, Torvald’s</a:t>
            </a:r>
          </a:p>
          <a:p>
            <a:pPr>
              <a:defRPr/>
            </a:pPr>
            <a:r>
              <a:rPr lang="en-US" dirty="0"/>
              <a:t>individual effort, and the efforts of many collaborators all over the world.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In addition to its use by many individual programmers, Linux has now made</a:t>
            </a:r>
          </a:p>
          <a:p>
            <a:pPr>
              <a:defRPr/>
            </a:pPr>
            <a:r>
              <a:rPr lang="en-US" dirty="0"/>
              <a:t>significant penetration into the corporate world. This is not only because of the</a:t>
            </a:r>
          </a:p>
          <a:p>
            <a:pPr>
              <a:defRPr/>
            </a:pPr>
            <a:r>
              <a:rPr lang="en-US" dirty="0"/>
              <a:t>free software, but also because of the quality of the Linux kernel. Many talented</a:t>
            </a:r>
          </a:p>
          <a:p>
            <a:pPr>
              <a:defRPr/>
            </a:pPr>
            <a:r>
              <a:rPr lang="en-US" dirty="0"/>
              <a:t>programmers have contributed to the current version, resulting in a technically</a:t>
            </a:r>
          </a:p>
          <a:p>
            <a:pPr>
              <a:defRPr/>
            </a:pPr>
            <a:r>
              <a:rPr lang="en-US" dirty="0"/>
              <a:t>impressive product. Moreover, Linux is highly modular and easily configured. This</a:t>
            </a:r>
          </a:p>
          <a:p>
            <a:pPr>
              <a:defRPr/>
            </a:pPr>
            <a:r>
              <a:rPr lang="en-US" dirty="0"/>
              <a:t>makes it easy to squeeze optimal performance from a variety of hardware platforms.</a:t>
            </a:r>
          </a:p>
          <a:p>
            <a:pPr>
              <a:defRPr/>
            </a:pPr>
            <a:r>
              <a:rPr lang="en-US" dirty="0"/>
              <a:t>Plus, with the source code available, vendors can tweak applications and utilities to</a:t>
            </a:r>
          </a:p>
          <a:p>
            <a:pPr>
              <a:defRPr/>
            </a:pPr>
            <a:r>
              <a:rPr lang="en-US" dirty="0"/>
              <a:t>meet specific requirements. Throughout this book, we will provide details of Linux</a:t>
            </a:r>
          </a:p>
          <a:p>
            <a:pPr>
              <a:defRPr/>
            </a:pPr>
            <a:r>
              <a:rPr lang="en-US" dirty="0"/>
              <a:t>kernel internals based on the most recent version, Linux 2.6.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E8C6E2-A735-4A10-9459-604BA5C4F984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NZ" dirty="0"/>
              <a:t>Although Linux does not use a microkernel approach, it achieves many of the potential advantages of this approach by means of its particular modular architecture.</a:t>
            </a:r>
          </a:p>
          <a:p>
            <a:pPr>
              <a:defRPr/>
            </a:pPr>
            <a:endParaRPr lang="en-NZ" dirty="0"/>
          </a:p>
          <a:p>
            <a:pPr>
              <a:defRPr/>
            </a:pPr>
            <a:r>
              <a:rPr lang="en-NZ" dirty="0"/>
              <a:t>Linux is structured as a collection of modules, a number of which can be automatically loaded and unloaded on demand.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NZ" dirty="0"/>
              <a:t> These relatively independent blocks are referred to as loadable modules.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NZ" dirty="0"/>
              <a:t> In essence, a module is an object file whose code can be linked to and unlinked from the kernel at runtime.</a:t>
            </a:r>
          </a:p>
          <a:p>
            <a:pPr>
              <a:defRPr/>
            </a:pPr>
            <a:endParaRPr lang="en-NZ" dirty="0"/>
          </a:p>
          <a:p>
            <a:pPr>
              <a:defRPr/>
            </a:pPr>
            <a:r>
              <a:rPr lang="en-NZ" dirty="0"/>
              <a:t>The Linux loadable modules have two important characteristics:</a:t>
            </a:r>
          </a:p>
          <a:p>
            <a:pPr>
              <a:defRPr/>
            </a:pPr>
            <a:r>
              <a:rPr lang="en-NZ" b="1" dirty="0"/>
              <a:t>Dynamic linking:</a:t>
            </a:r>
            <a:r>
              <a:rPr lang="en-NZ" dirty="0"/>
              <a:t> A kernel module can be loaded and linked into the kernel while the kernel is already in memory and executing.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NZ" dirty="0"/>
              <a:t> A module can also be unlinked and removed from memory at any time.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NZ" dirty="0"/>
              <a:t> Saves kernel memory.</a:t>
            </a:r>
          </a:p>
          <a:p>
            <a:pPr lvl="1">
              <a:buFont typeface="Arial" pitchFamily="34" charset="0"/>
              <a:buChar char="•"/>
              <a:defRPr/>
            </a:pPr>
            <a:endParaRPr lang="en-NZ" dirty="0"/>
          </a:p>
          <a:p>
            <a:pPr>
              <a:defRPr/>
            </a:pPr>
            <a:r>
              <a:rPr lang="en-NZ" b="1" dirty="0"/>
              <a:t>Stackable modules: </a:t>
            </a:r>
            <a:r>
              <a:rPr lang="en-NZ" dirty="0"/>
              <a:t>The modules are arranged in a hierarchy.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NZ" dirty="0"/>
              <a:t> Individual modules serve as libraries when they are referenced by client modules higher up in the hierarchy, and as clients when they reference modules further down.</a:t>
            </a:r>
          </a:p>
          <a:p>
            <a:pPr lvl="1">
              <a:buFont typeface="Arial" pitchFamily="34" charset="0"/>
              <a:buChar char="•"/>
              <a:defRPr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C70DC1-24D3-4FBC-9225-54311A26834E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04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A computer is a set of resources for the movement, storage, and processing of data</a:t>
            </a:r>
          </a:p>
          <a:p>
            <a:r>
              <a:rPr lang="en-US"/>
              <a:t>and for the control of these functions. The OS is responsible for managing these</a:t>
            </a:r>
          </a:p>
          <a:p>
            <a:r>
              <a:rPr lang="en-US"/>
              <a:t>resources.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735685-2DD0-489E-A64A-68FCF645059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24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The OS, as a control mechanism is unusual in two respects:</a:t>
            </a:r>
          </a:p>
          <a:p>
            <a:r>
              <a:rPr lang="en-US"/>
              <a:t>• The OS functions in the same way as ordinary computer software; that is, it is</a:t>
            </a:r>
          </a:p>
          <a:p>
            <a:r>
              <a:rPr lang="en-US"/>
              <a:t>a program or suite of programs executed by the processor.</a:t>
            </a:r>
          </a:p>
          <a:p>
            <a:r>
              <a:rPr lang="en-US"/>
              <a:t>• The OS frequently relinquishes control and must depend on the processor to</a:t>
            </a:r>
          </a:p>
          <a:p>
            <a:r>
              <a:rPr lang="en-US"/>
              <a:t>allow it to regain control.</a:t>
            </a:r>
          </a:p>
          <a:p>
            <a:endParaRPr lang="en-US"/>
          </a:p>
          <a:p>
            <a:r>
              <a:rPr lang="en-US"/>
              <a:t>Like other computer programs, the OS provides instructions for the processor.</a:t>
            </a:r>
          </a:p>
          <a:p>
            <a:r>
              <a:rPr lang="en-US"/>
              <a:t>The key difference is in the intent of the program. The OS directs the processor</a:t>
            </a:r>
          </a:p>
          <a:p>
            <a:r>
              <a:rPr lang="en-US"/>
              <a:t>in the use of the other system resources and in the timing of its execution of other</a:t>
            </a:r>
          </a:p>
          <a:p>
            <a:r>
              <a:rPr lang="en-US"/>
              <a:t>programs. But in order for the processor to do any of these things, it must cease</a:t>
            </a:r>
          </a:p>
          <a:p>
            <a:r>
              <a:rPr lang="en-US"/>
              <a:t>executing the OS program and execute other programs. Thus, the OS relinquishes</a:t>
            </a:r>
          </a:p>
          <a:p>
            <a:r>
              <a:rPr lang="en-US"/>
              <a:t>control for the processor to do some “useful” work and then resumes control long</a:t>
            </a:r>
          </a:p>
          <a:p>
            <a:r>
              <a:rPr lang="en-US"/>
              <a:t>enough to prepare the processor to do the next piece of work. The mechanisms</a:t>
            </a:r>
          </a:p>
          <a:p>
            <a:r>
              <a:rPr lang="en-US"/>
              <a:t>involved in all this should become clear as the chapter proceeds.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58DA98-4B22-44AF-AC20-9429500DE79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44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Figure 2.2 suggests the main resources that are managed by the OS. A portion</a:t>
            </a:r>
          </a:p>
          <a:p>
            <a:r>
              <a:rPr lang="en-US" dirty="0"/>
              <a:t>of the OS is in main memory. This includes the </a:t>
            </a:r>
            <a:r>
              <a:rPr lang="en-US" b="1" dirty="0"/>
              <a:t>kernel , or nucleus , which contains</a:t>
            </a:r>
          </a:p>
          <a:p>
            <a:r>
              <a:rPr lang="en-US" dirty="0"/>
              <a:t>the most frequently used functions in the OS and, at a given time, other portions</a:t>
            </a:r>
          </a:p>
          <a:p>
            <a:r>
              <a:rPr lang="en-US" dirty="0"/>
              <a:t>of the OS currently in use. The remainder of main memory contains user programs</a:t>
            </a:r>
          </a:p>
          <a:p>
            <a:r>
              <a:rPr lang="en-US" dirty="0"/>
              <a:t>and data. The memory management hardware in the processor and the OS jointly</a:t>
            </a:r>
          </a:p>
          <a:p>
            <a:r>
              <a:rPr lang="en-US" dirty="0"/>
              <a:t>control the allocation of main memory, as we shall see. The OS decides when an I/O</a:t>
            </a:r>
          </a:p>
          <a:p>
            <a:r>
              <a:rPr lang="en-US" dirty="0"/>
              <a:t>device can be used by a program in execution and controls access to and use of files.</a:t>
            </a:r>
          </a:p>
          <a:p>
            <a:r>
              <a:rPr lang="en-US" dirty="0"/>
              <a:t>The processor itself is a resource, and the OS must determine how much processor</a:t>
            </a:r>
          </a:p>
          <a:p>
            <a:r>
              <a:rPr lang="en-US" dirty="0"/>
              <a:t>time is to be devoted to the execution of a particular user program. In the case of a</a:t>
            </a:r>
          </a:p>
          <a:p>
            <a:r>
              <a:rPr lang="en-US" dirty="0"/>
              <a:t>multiple-processor system, this decision must span all of the processors.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80D26E-D033-41FE-8AC2-007EFD05A6A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5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NZ"/>
              <a:t>In attempting to understand the key requirements for an OS and the significance of the major features of a contemporary OS, it is useful to consider how operating systems have evolved over the years.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0437B9-463F-4A30-93C2-0561765CF6A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dirty="0"/>
              <a:t>With the earliest computers, from the late 1940s to the mid-1950s, the programmer</a:t>
            </a:r>
          </a:p>
          <a:p>
            <a:pPr>
              <a:defRPr/>
            </a:pPr>
            <a:r>
              <a:rPr lang="en-US" dirty="0"/>
              <a:t>interacted directly with the computer hardware; there was no OS. These computers</a:t>
            </a:r>
          </a:p>
          <a:p>
            <a:pPr>
              <a:defRPr/>
            </a:pPr>
            <a:r>
              <a:rPr lang="en-US" dirty="0"/>
              <a:t>were run from a console consisting of display lights, toggle switches, some form of</a:t>
            </a:r>
          </a:p>
          <a:p>
            <a:pPr>
              <a:defRPr/>
            </a:pPr>
            <a:r>
              <a:rPr lang="en-US" dirty="0"/>
              <a:t>input device, and a printer. Programs in machine code were loaded via the input</a:t>
            </a:r>
          </a:p>
          <a:p>
            <a:pPr>
              <a:defRPr/>
            </a:pPr>
            <a:r>
              <a:rPr lang="en-US" dirty="0"/>
              <a:t>device (e.g., a card reader). If an error halted the program, the error condition was</a:t>
            </a:r>
          </a:p>
          <a:p>
            <a:pPr>
              <a:defRPr/>
            </a:pPr>
            <a:r>
              <a:rPr lang="en-US" dirty="0"/>
              <a:t>indicated by the lights. If the program proceeded to a normal completion, the output</a:t>
            </a:r>
          </a:p>
          <a:p>
            <a:pPr>
              <a:defRPr/>
            </a:pPr>
            <a:r>
              <a:rPr lang="en-US" dirty="0"/>
              <a:t>appeared on the printer.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These early systems presented two main problems: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• </a:t>
            </a:r>
            <a:r>
              <a:rPr lang="en-US" b="1" dirty="0"/>
              <a:t>Scheduling : Most installations used a hardcopy sign-up sheet to reserve computer</a:t>
            </a:r>
          </a:p>
          <a:p>
            <a:pPr>
              <a:defRPr/>
            </a:pPr>
            <a:r>
              <a:rPr lang="en-US" dirty="0"/>
              <a:t>time. Typically, a user could sign up for a block of time in multiples of a</a:t>
            </a:r>
          </a:p>
          <a:p>
            <a:pPr>
              <a:defRPr/>
            </a:pPr>
            <a:r>
              <a:rPr lang="en-US" dirty="0"/>
              <a:t>half hour or so. A user might sign up for an hour and finish in 45 minutes; this</a:t>
            </a:r>
          </a:p>
          <a:p>
            <a:pPr>
              <a:defRPr/>
            </a:pPr>
            <a:r>
              <a:rPr lang="en-US" dirty="0"/>
              <a:t>would result in wasted computer processing time. On the other hand, the user</a:t>
            </a:r>
          </a:p>
          <a:p>
            <a:pPr>
              <a:defRPr/>
            </a:pPr>
            <a:r>
              <a:rPr lang="en-US" dirty="0"/>
              <a:t>might run into problems, not finish in the allotted time, and be forced to stop</a:t>
            </a:r>
          </a:p>
          <a:p>
            <a:pPr>
              <a:defRPr/>
            </a:pPr>
            <a:r>
              <a:rPr lang="en-US" dirty="0"/>
              <a:t>before resolving the problem.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• </a:t>
            </a:r>
            <a:r>
              <a:rPr lang="en-US" b="1" dirty="0"/>
              <a:t>Setup time: A single program, called a job , could involve loading the compiler</a:t>
            </a:r>
          </a:p>
          <a:p>
            <a:pPr>
              <a:defRPr/>
            </a:pPr>
            <a:r>
              <a:rPr lang="en-US" dirty="0"/>
              <a:t>plus the high-level language program (source program) into memory,</a:t>
            </a:r>
          </a:p>
          <a:p>
            <a:pPr>
              <a:defRPr/>
            </a:pPr>
            <a:r>
              <a:rPr lang="en-US" dirty="0"/>
              <a:t>saving the compiled program (object program) and then loading and linking</a:t>
            </a:r>
          </a:p>
          <a:p>
            <a:pPr>
              <a:defRPr/>
            </a:pPr>
            <a:r>
              <a:rPr lang="en-US" dirty="0"/>
              <a:t>together the object program and common functions. Each of these steps could</a:t>
            </a:r>
          </a:p>
          <a:p>
            <a:pPr>
              <a:defRPr/>
            </a:pPr>
            <a:r>
              <a:rPr lang="en-US" dirty="0"/>
              <a:t>involve mounting or dismounting tapes or setting up card decks. If an error</a:t>
            </a:r>
          </a:p>
          <a:p>
            <a:pPr>
              <a:defRPr/>
            </a:pPr>
            <a:r>
              <a:rPr lang="en-US" dirty="0"/>
              <a:t>occurred, the hapless user typically had to go back to the beginning of the</a:t>
            </a:r>
          </a:p>
          <a:p>
            <a:pPr>
              <a:defRPr/>
            </a:pPr>
            <a:r>
              <a:rPr lang="en-US" dirty="0"/>
              <a:t>setup sequence. Thus, a considerable amount of time was spent just in setting</a:t>
            </a:r>
          </a:p>
          <a:p>
            <a:pPr>
              <a:defRPr/>
            </a:pPr>
            <a:r>
              <a:rPr lang="en-US" dirty="0"/>
              <a:t>up the program to run.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This mode of operation could be termed </a:t>
            </a:r>
            <a:r>
              <a:rPr lang="en-US" i="1" dirty="0"/>
              <a:t>serial processing , reflecting the fact</a:t>
            </a:r>
          </a:p>
          <a:p>
            <a:pPr>
              <a:defRPr/>
            </a:pPr>
            <a:r>
              <a:rPr lang="en-US" dirty="0"/>
              <a:t>that users have access to the computer in series. Over time, various system software</a:t>
            </a:r>
          </a:p>
          <a:p>
            <a:pPr>
              <a:defRPr/>
            </a:pPr>
            <a:r>
              <a:rPr lang="en-US" dirty="0"/>
              <a:t>tools were developed to attempt to make serial processing more efficient. These</a:t>
            </a:r>
          </a:p>
          <a:p>
            <a:pPr>
              <a:defRPr/>
            </a:pPr>
            <a:r>
              <a:rPr lang="en-US" dirty="0"/>
              <a:t>include libraries of common functions, linkers, loaders, debuggers, and I/O driver</a:t>
            </a:r>
          </a:p>
          <a:p>
            <a:pPr>
              <a:defRPr/>
            </a:pPr>
            <a:r>
              <a:rPr lang="en-US" dirty="0"/>
              <a:t>routines that were available as common software for all users.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761FFF-B31C-4658-B5B6-243DC3FA62F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26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Early computers were very expensive, and therefore it was important to maximize</a:t>
            </a:r>
          </a:p>
          <a:p>
            <a:r>
              <a:rPr lang="en-US"/>
              <a:t>processor utilization. The wasted time due to scheduling and setup time was</a:t>
            </a:r>
          </a:p>
          <a:p>
            <a:r>
              <a:rPr lang="en-US"/>
              <a:t>unacceptable.</a:t>
            </a:r>
          </a:p>
          <a:p>
            <a:endParaRPr lang="en-US"/>
          </a:p>
          <a:p>
            <a:r>
              <a:rPr lang="en-US"/>
              <a:t>To improve utilization, the concept of a batch OS was developed. It appears</a:t>
            </a:r>
          </a:p>
          <a:p>
            <a:r>
              <a:rPr lang="en-US"/>
              <a:t>that the first batch OS (and the first OS of any kind) was developed in the mid-1950s</a:t>
            </a:r>
          </a:p>
          <a:p>
            <a:r>
              <a:rPr lang="en-US"/>
              <a:t>by General Motors for use on an IBM 701 [WEIZ81]. The concept was subsequently</a:t>
            </a:r>
          </a:p>
          <a:p>
            <a:r>
              <a:rPr lang="en-US"/>
              <a:t>refined and implemented on the IBM 704 by a number of IBM customers. By the</a:t>
            </a:r>
          </a:p>
          <a:p>
            <a:r>
              <a:rPr lang="en-US"/>
              <a:t>early 1960s, a number of vendors had developed batch operating systems for their</a:t>
            </a:r>
          </a:p>
          <a:p>
            <a:r>
              <a:rPr lang="en-US"/>
              <a:t>computer systems. IBSYS, the IBM OS for the 7090/7094 computers, is particularly</a:t>
            </a:r>
          </a:p>
          <a:p>
            <a:r>
              <a:rPr lang="en-US"/>
              <a:t>notable because of its widespread influence on other systems.</a:t>
            </a:r>
          </a:p>
          <a:p>
            <a:endParaRPr lang="en-US"/>
          </a:p>
          <a:p>
            <a:r>
              <a:rPr lang="en-US"/>
              <a:t>The central idea behind the simple batch-processing scheme is the use of a</a:t>
            </a:r>
          </a:p>
          <a:p>
            <a:r>
              <a:rPr lang="en-US"/>
              <a:t>piece of software known as the </a:t>
            </a:r>
            <a:r>
              <a:rPr lang="en-US" b="1"/>
              <a:t>monitor . With this type of OS, the user no longer has</a:t>
            </a:r>
          </a:p>
          <a:p>
            <a:r>
              <a:rPr lang="en-US"/>
              <a:t>direct access to the processor. Instead, the user submits the job on cards or tape to a</a:t>
            </a:r>
          </a:p>
          <a:p>
            <a:r>
              <a:rPr lang="en-US"/>
              <a:t>computer operator, who batches the jobs together sequentially and places the entire</a:t>
            </a:r>
          </a:p>
          <a:p>
            <a:r>
              <a:rPr lang="en-US"/>
              <a:t>batch on an input device, for use by the monitor. Each program is constructed to</a:t>
            </a:r>
          </a:p>
          <a:p>
            <a:r>
              <a:rPr lang="en-US"/>
              <a:t>branch back to the monitor when it completes processing, at which point the monitor</a:t>
            </a:r>
          </a:p>
          <a:p>
            <a:r>
              <a:rPr lang="en-US"/>
              <a:t>automatically begins loading the next program.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226940-36F4-4FED-BC0B-8D336032E3B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A8419-ACE9-486F-A4DC-7EC2D500384C}" type="datetimeFigureOut">
              <a:rPr lang="en-US"/>
              <a:pPr>
                <a:defRPr/>
              </a:pPr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82365-E320-40B7-B2CC-8A4D9319D3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916E5-0F29-4BE4-B524-18A5A94E9D83}" type="datetimeFigureOut">
              <a:rPr lang="en-US"/>
              <a:pPr>
                <a:defRPr/>
              </a:pPr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B73F7-84C6-464A-B230-F8B6101D60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77E2C-4A22-4B75-9238-99428F86854A}" type="datetimeFigureOut">
              <a:rPr lang="en-US"/>
              <a:pPr>
                <a:defRPr/>
              </a:pPr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E3643-D5F2-4D50-B543-65A8696ACD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11"/>
          <p:cNvSpPr/>
          <p:nvPr/>
        </p:nvSpPr>
        <p:spPr>
          <a:xfrm>
            <a:off x="341313" y="928688"/>
            <a:ext cx="8432800" cy="1771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5" name="Rectangle 6"/>
          <p:cNvSpPr/>
          <p:nvPr/>
        </p:nvSpPr>
        <p:spPr>
          <a:xfrm>
            <a:off x="320675" y="320675"/>
            <a:ext cx="8502650" cy="621665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6" name="Rectangle 7"/>
          <p:cNvSpPr/>
          <p:nvPr/>
        </p:nvSpPr>
        <p:spPr>
          <a:xfrm>
            <a:off x="457200" y="817563"/>
            <a:ext cx="8229600" cy="117475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pic>
        <p:nvPicPr>
          <p:cNvPr id="7" name="Picture 8" descr="TitleSlideTop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8229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TitleSlideBottom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700338"/>
            <a:ext cx="8229600" cy="37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07" y="968189"/>
            <a:ext cx="7799387" cy="1237130"/>
          </a:xfrm>
        </p:spPr>
        <p:txBody>
          <a:bodyPr/>
          <a:lstStyle>
            <a:lvl1pPr algn="r">
              <a:lnSpc>
                <a:spcPts val="5000"/>
              </a:lnSpc>
              <a:defRPr sz="4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07" y="2209799"/>
            <a:ext cx="7799387" cy="466165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D0FE5-1235-4F5A-9BAF-D193F367710A}" type="datetimeFigureOut">
              <a:rPr lang="en-US"/>
              <a:pPr>
                <a:defRPr/>
              </a:pPr>
              <a:t>12/10/2020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05300" y="6492875"/>
            <a:ext cx="533400" cy="365125"/>
          </a:xfrm>
        </p:spPr>
        <p:txBody>
          <a:bodyPr tIns="45720" bIns="45720"/>
          <a:lstStyle>
            <a:lvl1pPr marL="0" algn="ctr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698DE3C-388E-4D63-BE41-3BE38E3E63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green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429625" y="5562600"/>
            <a:ext cx="7143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hand.g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6115050"/>
            <a:ext cx="11906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8"/>
          <p:cNvSpPr/>
          <p:nvPr userDrawn="1"/>
        </p:nvSpPr>
        <p:spPr>
          <a:xfrm>
            <a:off x="1171575" y="6124575"/>
            <a:ext cx="7286625" cy="219075"/>
          </a:xfrm>
          <a:custGeom>
            <a:avLst/>
            <a:gdLst>
              <a:gd name="connsiteX0" fmla="*/ 0 w 7286625"/>
              <a:gd name="connsiteY0" fmla="*/ 219075 h 219075"/>
              <a:gd name="connsiteX1" fmla="*/ 190500 w 7286625"/>
              <a:gd name="connsiteY1" fmla="*/ 180975 h 219075"/>
              <a:gd name="connsiteX2" fmla="*/ 2790825 w 7286625"/>
              <a:gd name="connsiteY2" fmla="*/ 171450 h 219075"/>
              <a:gd name="connsiteX3" fmla="*/ 2924175 w 7286625"/>
              <a:gd name="connsiteY3" fmla="*/ 152400 h 219075"/>
              <a:gd name="connsiteX4" fmla="*/ 3267075 w 7286625"/>
              <a:gd name="connsiteY4" fmla="*/ 133350 h 219075"/>
              <a:gd name="connsiteX5" fmla="*/ 3390900 w 7286625"/>
              <a:gd name="connsiteY5" fmla="*/ 123825 h 219075"/>
              <a:gd name="connsiteX6" fmla="*/ 3667125 w 7286625"/>
              <a:gd name="connsiteY6" fmla="*/ 85725 h 219075"/>
              <a:gd name="connsiteX7" fmla="*/ 3838575 w 7286625"/>
              <a:gd name="connsiteY7" fmla="*/ 76200 h 219075"/>
              <a:gd name="connsiteX8" fmla="*/ 4381500 w 7286625"/>
              <a:gd name="connsiteY8" fmla="*/ 47625 h 219075"/>
              <a:gd name="connsiteX9" fmla="*/ 4552950 w 7286625"/>
              <a:gd name="connsiteY9" fmla="*/ 38100 h 219075"/>
              <a:gd name="connsiteX10" fmla="*/ 4686300 w 7286625"/>
              <a:gd name="connsiteY10" fmla="*/ 28575 h 219075"/>
              <a:gd name="connsiteX11" fmla="*/ 5562600 w 7286625"/>
              <a:gd name="connsiteY11" fmla="*/ 0 h 219075"/>
              <a:gd name="connsiteX12" fmla="*/ 6486525 w 7286625"/>
              <a:gd name="connsiteY12" fmla="*/ 9525 h 219075"/>
              <a:gd name="connsiteX13" fmla="*/ 6581775 w 7286625"/>
              <a:gd name="connsiteY13" fmla="*/ 19050 h 219075"/>
              <a:gd name="connsiteX14" fmla="*/ 6715125 w 7286625"/>
              <a:gd name="connsiteY14" fmla="*/ 47625 h 219075"/>
              <a:gd name="connsiteX15" fmla="*/ 7210425 w 7286625"/>
              <a:gd name="connsiteY15" fmla="*/ 66675 h 219075"/>
              <a:gd name="connsiteX16" fmla="*/ 7286625 w 7286625"/>
              <a:gd name="connsiteY16" fmla="*/ 76200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286625" h="219075">
                <a:moveTo>
                  <a:pt x="0" y="219075"/>
                </a:moveTo>
                <a:cubicBezTo>
                  <a:pt x="67827" y="173857"/>
                  <a:pt x="45538" y="182475"/>
                  <a:pt x="190500" y="180975"/>
                </a:cubicBezTo>
                <a:lnTo>
                  <a:pt x="2790825" y="171450"/>
                </a:lnTo>
                <a:cubicBezTo>
                  <a:pt x="2835275" y="165100"/>
                  <a:pt x="2879529" y="157183"/>
                  <a:pt x="2924175" y="152400"/>
                </a:cubicBezTo>
                <a:cubicBezTo>
                  <a:pt x="3020054" y="142127"/>
                  <a:pt x="3181234" y="138255"/>
                  <a:pt x="3267075" y="133350"/>
                </a:cubicBezTo>
                <a:cubicBezTo>
                  <a:pt x="3308405" y="130988"/>
                  <a:pt x="3349625" y="127000"/>
                  <a:pt x="3390900" y="123825"/>
                </a:cubicBezTo>
                <a:cubicBezTo>
                  <a:pt x="3496096" y="104698"/>
                  <a:pt x="3551356" y="92157"/>
                  <a:pt x="3667125" y="85725"/>
                </a:cubicBezTo>
                <a:lnTo>
                  <a:pt x="3838575" y="76200"/>
                </a:lnTo>
                <a:cubicBezTo>
                  <a:pt x="4421283" y="38197"/>
                  <a:pt x="3784538" y="73028"/>
                  <a:pt x="4381500" y="47625"/>
                </a:cubicBezTo>
                <a:cubicBezTo>
                  <a:pt x="4438686" y="45192"/>
                  <a:pt x="4495823" y="41670"/>
                  <a:pt x="4552950" y="38100"/>
                </a:cubicBezTo>
                <a:cubicBezTo>
                  <a:pt x="4597426" y="35320"/>
                  <a:pt x="4641768" y="30255"/>
                  <a:pt x="4686300" y="28575"/>
                </a:cubicBezTo>
                <a:lnTo>
                  <a:pt x="5562600" y="0"/>
                </a:lnTo>
                <a:lnTo>
                  <a:pt x="6486525" y="9525"/>
                </a:lnTo>
                <a:cubicBezTo>
                  <a:pt x="6518428" y="10121"/>
                  <a:pt x="6550352" y="13505"/>
                  <a:pt x="6581775" y="19050"/>
                </a:cubicBezTo>
                <a:cubicBezTo>
                  <a:pt x="6696351" y="39269"/>
                  <a:pt x="6600009" y="39686"/>
                  <a:pt x="6715125" y="47625"/>
                </a:cubicBezTo>
                <a:cubicBezTo>
                  <a:pt x="6818795" y="54775"/>
                  <a:pt x="7128867" y="63956"/>
                  <a:pt x="7210425" y="66675"/>
                </a:cubicBezTo>
                <a:cubicBezTo>
                  <a:pt x="7254060" y="81220"/>
                  <a:pt x="7228960" y="76200"/>
                  <a:pt x="7286625" y="7620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9" descr="top.gif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 rot="18850181">
            <a:off x="-155575" y="330200"/>
            <a:ext cx="20002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9E7F2-70F4-43E0-BB81-417C8FC1488D}" type="datetimeFigureOut">
              <a:rPr lang="en-US"/>
              <a:pPr>
                <a:defRPr/>
              </a:pPr>
              <a:t>12/10/2020</a:t>
            </a:fld>
            <a:endParaRPr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9DA2E-D02D-4FC9-979A-37237E7BC0E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9"/>
          <p:cNvSpPr/>
          <p:nvPr/>
        </p:nvSpPr>
        <p:spPr>
          <a:xfrm>
            <a:off x="327025" y="363538"/>
            <a:ext cx="8439150" cy="2517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pic>
        <p:nvPicPr>
          <p:cNvPr id="5" name="Picture 6" descr="SectionHeaderLef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900" y="457200"/>
            <a:ext cx="2217738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/>
          <p:nvPr/>
        </p:nvSpPr>
        <p:spPr>
          <a:xfrm>
            <a:off x="320675" y="320675"/>
            <a:ext cx="8502650" cy="621665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7" name="Rectangle 8"/>
          <p:cNvSpPr/>
          <p:nvPr/>
        </p:nvSpPr>
        <p:spPr>
          <a:xfrm rot="5400000">
            <a:off x="-223043" y="3369468"/>
            <a:ext cx="5943600" cy="119063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8041" y="3575712"/>
            <a:ext cx="5396671" cy="1340467"/>
          </a:xfrm>
        </p:spPr>
        <p:txBody>
          <a:bodyPr/>
          <a:lstStyle>
            <a:lvl1pPr algn="r">
              <a:defRPr sz="4600" b="0" cap="none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98041" y="4980297"/>
            <a:ext cx="5396671" cy="810904"/>
          </a:xfrm>
        </p:spPr>
        <p:txBody>
          <a:bodyPr tIns="0" bIns="0">
            <a:normAutofit/>
          </a:bodyPr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26CF5-9B38-458F-9ECE-C82827E72AAC}" type="datetimeFigureOut">
              <a:rPr lang="en-US"/>
              <a:pPr>
                <a:defRPr/>
              </a:pPr>
              <a:t>12/10/2020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6888" y="6492875"/>
            <a:ext cx="533400" cy="365125"/>
          </a:xfrm>
        </p:spPr>
        <p:txBody>
          <a:bodyPr tIns="45720" bIns="45720"/>
          <a:lstStyle>
            <a:lvl1pPr marL="0" algn="ctr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A66F62AD-FB92-415F-8903-C78C7EB6E0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8904" y="2286000"/>
            <a:ext cx="36576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1308" y="2286000"/>
            <a:ext cx="3657600" cy="38401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DB471-0F78-49D7-9A67-67FB1BCE4F2C}" type="datetimeFigureOut">
              <a:rPr lang="en-US"/>
              <a:pPr>
                <a:defRPr/>
              </a:pPr>
              <a:t>12/10/2020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22D9F-0C0A-43D6-B1E2-D679A50E1B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 rot="5400000">
            <a:off x="2885281" y="4483894"/>
            <a:ext cx="3375025" cy="1588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388" y="2040081"/>
            <a:ext cx="3657600" cy="730415"/>
          </a:xfrm>
        </p:spPr>
        <p:txBody>
          <a:bodyPr tIns="0" bIns="0" anchor="ctr">
            <a:noAutofit/>
          </a:bodyPr>
          <a:lstStyle>
            <a:lvl1pPr marL="0" indent="0" algn="ctr">
              <a:lnSpc>
                <a:spcPts val="3000"/>
              </a:lnSpc>
              <a:spcBef>
                <a:spcPts val="30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3388" y="2797175"/>
            <a:ext cx="3657600" cy="33289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8032" y="2040081"/>
            <a:ext cx="3657600" cy="730415"/>
          </a:xfrm>
        </p:spPr>
        <p:txBody>
          <a:bodyPr tIns="0" bIns="0" anchor="ctr">
            <a:noAutofit/>
          </a:bodyPr>
          <a:lstStyle>
            <a:lvl1pPr marL="0" indent="0" algn="ctr">
              <a:lnSpc>
                <a:spcPts val="3000"/>
              </a:lnSpc>
              <a:spcBef>
                <a:spcPts val="30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8032" y="2797175"/>
            <a:ext cx="3657600" cy="33289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EE0A6-4661-45A3-B952-F355E5200F05}" type="datetimeFigureOut">
              <a:rPr lang="en-US"/>
              <a:pPr>
                <a:defRPr/>
              </a:pPr>
              <a:t>12/10/2020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0E818-AEDB-487F-AF2B-352FC53B41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4050" y="2286001"/>
            <a:ext cx="7848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54050" y="4302966"/>
            <a:ext cx="7848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9EF51-CD6E-4388-BE7F-F58806893943}" type="datetimeFigureOut">
              <a:rPr lang="en-US"/>
              <a:pPr>
                <a:defRPr/>
              </a:pPr>
              <a:t>12/10/2020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8BDFF-A8B7-45C8-94DF-E6075BC0BF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8032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828032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4"/>
          </p:nvPr>
        </p:nvSpPr>
        <p:spPr>
          <a:xfrm>
            <a:off x="654085" y="2286000"/>
            <a:ext cx="36576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E4AF7-465F-4072-B01C-564487B9EE55}" type="datetimeFigureOut">
              <a:rPr lang="en-US"/>
              <a:pPr>
                <a:defRPr/>
              </a:pPr>
              <a:t>12/10/2020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E1473-F82F-4759-BF89-0D868967C7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8032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828032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658906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658906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3B3E6-5D02-416C-BE88-96F5A7B31EB4}" type="datetimeFigureOut">
              <a:rPr lang="en-US"/>
              <a:pPr>
                <a:defRPr/>
              </a:pPr>
              <a:t>12/10/2020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97CFF-1103-4CDC-A3DE-11BBC5C67B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F891B-D5A0-46BD-988D-10E393E50C0F}" type="datetimeFigureOut">
              <a:rPr lang="en-US"/>
              <a:pPr>
                <a:defRPr/>
              </a:pPr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26990-390F-4109-8FC6-596CF1915B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AA1FA-3C12-4C97-A26C-C4CB99D003EE}" type="datetimeFigureOut">
              <a:rPr lang="en-US"/>
              <a:pPr>
                <a:defRPr/>
              </a:pPr>
              <a:t>12/10/2020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CB839-7AF7-4525-9F40-9ACE0B3877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6"/>
          <p:cNvSpPr/>
          <p:nvPr/>
        </p:nvSpPr>
        <p:spPr>
          <a:xfrm>
            <a:off x="355600" y="566738"/>
            <a:ext cx="8396288" cy="25971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3" name="Rectangle 4"/>
          <p:cNvSpPr/>
          <p:nvPr/>
        </p:nvSpPr>
        <p:spPr>
          <a:xfrm>
            <a:off x="320675" y="320675"/>
            <a:ext cx="8502650" cy="621665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4" name="Rectangle 5"/>
          <p:cNvSpPr/>
          <p:nvPr/>
        </p:nvSpPr>
        <p:spPr>
          <a:xfrm>
            <a:off x="457200" y="457200"/>
            <a:ext cx="8229600" cy="119063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FEEFB-96B2-43FF-ACB1-D5EC8043B2B8}" type="datetimeFigureOut">
              <a:rPr lang="en-US"/>
              <a:pPr>
                <a:defRPr/>
              </a:pPr>
              <a:t>12/10/2020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92063-FFE4-4AB3-973E-83982C6D39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9"/>
          <p:cNvSpPr/>
          <p:nvPr/>
        </p:nvSpPr>
        <p:spPr>
          <a:xfrm>
            <a:off x="333375" y="566738"/>
            <a:ext cx="8455025" cy="213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6" name="Rectangle 7"/>
          <p:cNvSpPr/>
          <p:nvPr/>
        </p:nvSpPr>
        <p:spPr>
          <a:xfrm>
            <a:off x="320675" y="320675"/>
            <a:ext cx="8502650" cy="621665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7" name="Rectangle 8"/>
          <p:cNvSpPr/>
          <p:nvPr/>
        </p:nvSpPr>
        <p:spPr>
          <a:xfrm>
            <a:off x="457200" y="457200"/>
            <a:ext cx="8229600" cy="119063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1644868"/>
            <a:ext cx="3657600" cy="1098332"/>
          </a:xfrm>
        </p:spPr>
        <p:txBody>
          <a:bodyPr/>
          <a:lstStyle>
            <a:lvl1pPr algn="l">
              <a:defRPr sz="36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8032" y="654268"/>
            <a:ext cx="3657600" cy="5486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2774731"/>
            <a:ext cx="3657600" cy="316886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67235-D8D6-4983-A836-F105D7CD6C10}" type="datetimeFigureOut">
              <a:rPr lang="en-US"/>
              <a:pPr>
                <a:defRPr/>
              </a:pPr>
              <a:t>12/10/2020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D44BC-1A42-45E2-9F57-8FAF495E5E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9"/>
          <p:cNvSpPr/>
          <p:nvPr/>
        </p:nvSpPr>
        <p:spPr>
          <a:xfrm>
            <a:off x="355600" y="347663"/>
            <a:ext cx="8432800" cy="2352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6" name="Rectangle 7"/>
          <p:cNvSpPr/>
          <p:nvPr/>
        </p:nvSpPr>
        <p:spPr>
          <a:xfrm>
            <a:off x="320675" y="320675"/>
            <a:ext cx="8502650" cy="621665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7" name="Rectangle 8"/>
          <p:cNvSpPr/>
          <p:nvPr/>
        </p:nvSpPr>
        <p:spPr>
          <a:xfrm rot="5400000">
            <a:off x="5598319" y="3310731"/>
            <a:ext cx="5943600" cy="236538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1644868"/>
            <a:ext cx="3657600" cy="1098332"/>
          </a:xfrm>
        </p:spPr>
        <p:txBody>
          <a:bodyPr/>
          <a:lstStyle>
            <a:lvl1pPr algn="l">
              <a:defRPr sz="36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2774731"/>
            <a:ext cx="3657600" cy="316886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828032" y="457200"/>
            <a:ext cx="3621024" cy="59436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  <a:endParaRPr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A10EF-577A-4F62-9957-8F664887F473}" type="datetimeFigureOut">
              <a:rPr lang="en-US"/>
              <a:pPr>
                <a:defRPr/>
              </a:pPr>
              <a:t>12/10/2020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C3DFE-A33A-4B79-B79E-97F6C6B4D6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0"/>
            <a:ext cx="7874000" cy="3840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07239-94EA-494C-AF55-B620A291F762}" type="datetimeFigureOut">
              <a:rPr lang="en-US"/>
              <a:pPr>
                <a:defRPr/>
              </a:pPr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57E6A-6D08-4DD7-99A9-C5474BC81A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10"/>
          <p:cNvSpPr/>
          <p:nvPr/>
        </p:nvSpPr>
        <p:spPr>
          <a:xfrm>
            <a:off x="347663" y="363538"/>
            <a:ext cx="8440737" cy="233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pic>
        <p:nvPicPr>
          <p:cNvPr id="5" name="Picture 8" descr="VerticalRigh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12000" y="457200"/>
            <a:ext cx="1546225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9"/>
          <p:cNvSpPr/>
          <p:nvPr/>
        </p:nvSpPr>
        <p:spPr>
          <a:xfrm rot="5400000">
            <a:off x="4074319" y="3369469"/>
            <a:ext cx="5943600" cy="11906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320675" y="320675"/>
            <a:ext cx="8502650" cy="621665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9582" y="693738"/>
            <a:ext cx="1491018" cy="5432425"/>
          </a:xfrm>
        </p:spPr>
        <p:txBody>
          <a:bodyPr vert="eaVert" tIns="45720" bIns="4572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93738"/>
            <a:ext cx="6019800" cy="54324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300BF-EA83-40AA-A278-87B27FC0F0DB}" type="datetimeFigureOut">
              <a:rPr lang="en-US"/>
              <a:pPr>
                <a:defRPr/>
              </a:pPr>
              <a:t>12/10/2020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AF6EC-46D9-488C-9010-CAB8601AC3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455613"/>
            <a:ext cx="7824787" cy="13239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2286000"/>
            <a:ext cx="6197600" cy="3840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CFEA5-C811-4434-8900-1A2CA1F210C2}" type="datetimeFigureOut">
              <a:rPr lang="en-US"/>
              <a:pPr>
                <a:defRPr/>
              </a:pPr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5DAD5-CD64-442B-9D55-F5D0BEF571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B629A-7CA3-49C0-860C-A79625E9DAA7}" type="datetimeFigureOut">
              <a:rPr lang="en-US"/>
              <a:pPr>
                <a:defRPr/>
              </a:pPr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0C756-624A-44A2-AE53-17065A8CA1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DFE52-B870-4646-99E7-674AD8FD3F8D}" type="datetimeFigureOut">
              <a:rPr lang="en-US"/>
              <a:pPr>
                <a:defRPr/>
              </a:pPr>
              <a:t>12/10/2020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458A4-EF45-4797-879F-0592ED5842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FD268-B4B3-439C-8673-340711B02373}" type="datetimeFigureOut">
              <a:rPr lang="en-US"/>
              <a:pPr>
                <a:defRPr/>
              </a:pPr>
              <a:t>12/10/2020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19556-AA08-4A62-BC2C-285F6C2D47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A5B07-D274-4999-BC57-985A4EBD716B}" type="datetimeFigureOut">
              <a:rPr lang="en-US"/>
              <a:pPr>
                <a:defRPr/>
              </a:pPr>
              <a:t>12/10/2020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94F95-7821-4441-9E56-E0BB1669A5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65398-E207-43BF-9BF9-9B826540A0DE}" type="datetimeFigureOut">
              <a:rPr lang="en-US"/>
              <a:pPr>
                <a:defRPr/>
              </a:pPr>
              <a:t>12/10/2020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64124-4E44-46C2-8178-89D1BDE62F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0FC56-68DB-4EBF-955A-C2503CF7941C}" type="datetimeFigureOut">
              <a:rPr lang="en-US"/>
              <a:pPr>
                <a:defRPr/>
              </a:pPr>
              <a:t>12/10/2020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6A9A3-CB92-4BEF-9374-0FA6FC9D0C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E58F0-E84A-41BF-BBC9-9EB5EC62914B}" type="datetimeFigureOut">
              <a:rPr lang="en-US"/>
              <a:pPr>
                <a:defRPr/>
              </a:pPr>
              <a:t>12/10/2020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DDAE0-EDAF-4DCC-9F87-6CCAE922A7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D1D0EE-4D96-4CE1-AF8D-409F2D070A38}" type="datetimeFigureOut">
              <a:rPr lang="en-US"/>
              <a:pPr>
                <a:defRPr/>
              </a:pPr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2BB094-2592-4742-8773-AA251AED8A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59" r:id="rId2"/>
    <p:sldLayoutId id="2147483758" r:id="rId3"/>
    <p:sldLayoutId id="2147483757" r:id="rId4"/>
    <p:sldLayoutId id="2147483756" r:id="rId5"/>
    <p:sldLayoutId id="2147483755" r:id="rId6"/>
    <p:sldLayoutId id="2147483754" r:id="rId7"/>
    <p:sldLayoutId id="2147483753" r:id="rId8"/>
    <p:sldLayoutId id="2147483752" r:id="rId9"/>
    <p:sldLayoutId id="2147483751" r:id="rId10"/>
    <p:sldLayoutId id="214748375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0" descr="RunningTop-R.jpg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57200" y="457200"/>
            <a:ext cx="8229600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813" y="455613"/>
            <a:ext cx="7824787" cy="1323975"/>
          </a:xfrm>
          <a:prstGeom prst="rect">
            <a:avLst/>
          </a:prstGeom>
          <a:effectLst/>
        </p:spPr>
        <p:txBody>
          <a:bodyPr vert="horz" lIns="91440" tIns="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3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0" y="2286000"/>
            <a:ext cx="6197600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9725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9C2FD322-7498-45B6-A483-B1CA0CFA734A}" type="datetimeFigureOut">
              <a:rPr lang="en-US"/>
              <a:pPr>
                <a:defRPr/>
              </a:pPr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7500" y="6492875"/>
            <a:ext cx="3416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9413" y="6149975"/>
            <a:ext cx="533400" cy="365125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>
              <a:defRPr sz="1800" b="0">
                <a:solidFill>
                  <a:schemeClr val="accent1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47BF08FE-0483-4C89-9D00-74798267C9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20675" y="320675"/>
            <a:ext cx="8502650" cy="621665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57200" y="1841500"/>
            <a:ext cx="8229600" cy="119063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67" r:id="rId4"/>
    <p:sldLayoutId id="2147483771" r:id="rId5"/>
    <p:sldLayoutId id="2147483766" r:id="rId6"/>
    <p:sldLayoutId id="2147483765" r:id="rId7"/>
    <p:sldLayoutId id="2147483764" r:id="rId8"/>
    <p:sldLayoutId id="2147483763" r:id="rId9"/>
    <p:sldLayoutId id="2147483772" r:id="rId10"/>
    <p:sldLayoutId id="2147483773" r:id="rId11"/>
    <p:sldLayoutId id="2147483774" r:id="rId12"/>
    <p:sldLayoutId id="2147483762" r:id="rId13"/>
    <p:sldLayoutId id="2147483775" r:id="rId14"/>
    <p:sldLayoutId id="2147483761" r:id="rId15"/>
  </p:sldLayoutIdLst>
  <p:transition/>
  <p:txStyles>
    <p:titleStyle>
      <a:lvl1pPr algn="r" rtl="0" eaLnBrk="0" fontAlgn="base" hangingPunct="0">
        <a:lnSpc>
          <a:spcPts val="5400"/>
        </a:lnSpc>
        <a:spcBef>
          <a:spcPct val="0"/>
        </a:spcBef>
        <a:spcAft>
          <a:spcPct val="0"/>
        </a:spcAft>
        <a:defRPr sz="52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lnSpc>
          <a:spcPts val="5400"/>
        </a:lnSpc>
        <a:spcBef>
          <a:spcPct val="0"/>
        </a:spcBef>
        <a:spcAft>
          <a:spcPct val="0"/>
        </a:spcAft>
        <a:defRPr sz="5200">
          <a:solidFill>
            <a:schemeClr val="bg1"/>
          </a:solidFill>
          <a:latin typeface="Calisto MT" pitchFamily="18" charset="0"/>
        </a:defRPr>
      </a:lvl2pPr>
      <a:lvl3pPr algn="r" rtl="0" eaLnBrk="0" fontAlgn="base" hangingPunct="0">
        <a:lnSpc>
          <a:spcPts val="5400"/>
        </a:lnSpc>
        <a:spcBef>
          <a:spcPct val="0"/>
        </a:spcBef>
        <a:spcAft>
          <a:spcPct val="0"/>
        </a:spcAft>
        <a:defRPr sz="5200">
          <a:solidFill>
            <a:schemeClr val="bg1"/>
          </a:solidFill>
          <a:latin typeface="Calisto MT" pitchFamily="18" charset="0"/>
        </a:defRPr>
      </a:lvl3pPr>
      <a:lvl4pPr algn="r" rtl="0" eaLnBrk="0" fontAlgn="base" hangingPunct="0">
        <a:lnSpc>
          <a:spcPts val="5400"/>
        </a:lnSpc>
        <a:spcBef>
          <a:spcPct val="0"/>
        </a:spcBef>
        <a:spcAft>
          <a:spcPct val="0"/>
        </a:spcAft>
        <a:defRPr sz="5200">
          <a:solidFill>
            <a:schemeClr val="bg1"/>
          </a:solidFill>
          <a:latin typeface="Calisto MT" pitchFamily="18" charset="0"/>
        </a:defRPr>
      </a:lvl4pPr>
      <a:lvl5pPr algn="r" rtl="0" eaLnBrk="0" fontAlgn="base" hangingPunct="0">
        <a:lnSpc>
          <a:spcPts val="5400"/>
        </a:lnSpc>
        <a:spcBef>
          <a:spcPct val="0"/>
        </a:spcBef>
        <a:spcAft>
          <a:spcPct val="0"/>
        </a:spcAft>
        <a:defRPr sz="5200">
          <a:solidFill>
            <a:schemeClr val="bg1"/>
          </a:solidFill>
          <a:latin typeface="Calisto MT" pitchFamily="18" charset="0"/>
        </a:defRPr>
      </a:lvl5pPr>
      <a:lvl6pPr marL="457200" algn="r" rtl="0" fontAlgn="base">
        <a:lnSpc>
          <a:spcPts val="5400"/>
        </a:lnSpc>
        <a:spcBef>
          <a:spcPct val="0"/>
        </a:spcBef>
        <a:spcAft>
          <a:spcPct val="0"/>
        </a:spcAft>
        <a:defRPr sz="5200">
          <a:solidFill>
            <a:schemeClr val="bg1"/>
          </a:solidFill>
          <a:latin typeface="Calisto MT" pitchFamily="18" charset="0"/>
        </a:defRPr>
      </a:lvl6pPr>
      <a:lvl7pPr marL="914400" algn="r" rtl="0" fontAlgn="base">
        <a:lnSpc>
          <a:spcPts val="5400"/>
        </a:lnSpc>
        <a:spcBef>
          <a:spcPct val="0"/>
        </a:spcBef>
        <a:spcAft>
          <a:spcPct val="0"/>
        </a:spcAft>
        <a:defRPr sz="5200">
          <a:solidFill>
            <a:schemeClr val="bg1"/>
          </a:solidFill>
          <a:latin typeface="Calisto MT" pitchFamily="18" charset="0"/>
        </a:defRPr>
      </a:lvl7pPr>
      <a:lvl8pPr marL="1371600" algn="r" rtl="0" fontAlgn="base">
        <a:lnSpc>
          <a:spcPts val="5400"/>
        </a:lnSpc>
        <a:spcBef>
          <a:spcPct val="0"/>
        </a:spcBef>
        <a:spcAft>
          <a:spcPct val="0"/>
        </a:spcAft>
        <a:defRPr sz="5200">
          <a:solidFill>
            <a:schemeClr val="bg1"/>
          </a:solidFill>
          <a:latin typeface="Calisto MT" pitchFamily="18" charset="0"/>
        </a:defRPr>
      </a:lvl8pPr>
      <a:lvl9pPr marL="1828800" algn="r" rtl="0" fontAlgn="base">
        <a:lnSpc>
          <a:spcPts val="5400"/>
        </a:lnSpc>
        <a:spcBef>
          <a:spcPct val="0"/>
        </a:spcBef>
        <a:spcAft>
          <a:spcPct val="0"/>
        </a:spcAft>
        <a:defRPr sz="5200">
          <a:solidFill>
            <a:schemeClr val="bg1"/>
          </a:solidFill>
          <a:latin typeface="Calisto MT" pitchFamily="18" charset="0"/>
        </a:defRPr>
      </a:lvl9pPr>
    </p:titleStyle>
    <p:bodyStyle>
      <a:lvl1pPr marL="282575" indent="-282575" algn="l" rtl="0" eaLnBrk="0" fontAlgn="base" hangingPunct="0">
        <a:spcBef>
          <a:spcPts val="18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rgbClr val="262626"/>
          </a:solidFill>
          <a:latin typeface="+mn-lt"/>
          <a:ea typeface="+mn-ea"/>
          <a:cs typeface="+mn-cs"/>
        </a:defRPr>
      </a:lvl1pPr>
      <a:lvl2pPr marL="577850" indent="-2952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2pPr>
      <a:lvl3pPr marL="8604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143000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142557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3.png"/><Relationship Id="rId4" Type="http://schemas.openxmlformats.org/officeDocument/2006/relationships/oleObject" Target="???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4.png"/><Relationship Id="rId4" Type="http://schemas.openxmlformats.org/officeDocument/2006/relationships/package" Target="../embeddings/Microsoft_Word_Document1.docx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5.wmf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png"/><Relationship Id="rId4" Type="http://schemas.openxmlformats.org/officeDocument/2006/relationships/package" Target="../embeddings/Microsoft_Word_Document.docx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 bwMode="auto">
          <a:xfrm>
            <a:off x="3098800" y="3575050"/>
            <a:ext cx="5395913" cy="1341438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/>
              <a:t>Chapter 2</a:t>
            </a:r>
            <a:br>
              <a:rPr lang="en-US"/>
            </a:br>
            <a:r>
              <a:rPr lang="en-US"/>
              <a:t>Operating System Overview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98800" y="4979988"/>
            <a:ext cx="5395913" cy="81121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Seventh Edition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By William Stallings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457200" y="1905000"/>
            <a:ext cx="2133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i="1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Operating Systems:</a:t>
            </a:r>
            <a:br>
              <a:rPr lang="en-US" sz="3200" i="1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</a:br>
            <a:r>
              <a:rPr lang="en-US" sz="3200" i="1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Internals and Design Principles</a:t>
            </a:r>
            <a:br>
              <a:rPr lang="en-US" sz="3200" i="1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</a:br>
            <a:endParaRPr lang="en-US" sz="3200" i="1" dirty="0">
              <a:solidFill>
                <a:schemeClr val="bg2">
                  <a:lumMod val="2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7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2133600"/>
            <a:ext cx="2951163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456252"/>
            <a:ext cx="7824788" cy="132304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NZ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Monitor Point of View</a:t>
            </a:r>
          </a:p>
        </p:txBody>
      </p:sp>
      <p:sp>
        <p:nvSpPr>
          <p:cNvPr id="243715" name="Content Placeholder 2"/>
          <p:cNvSpPr>
            <a:spLocks noGrp="1"/>
          </p:cNvSpPr>
          <p:nvPr>
            <p:ph idx="4294967295"/>
          </p:nvPr>
        </p:nvSpPr>
        <p:spPr>
          <a:xfrm>
            <a:off x="304800" y="2590800"/>
            <a:ext cx="4724400" cy="4953000"/>
          </a:xfrm>
        </p:spPr>
        <p:txBody>
          <a:bodyPr/>
          <a:lstStyle/>
          <a:p>
            <a:pPr eaLnBrk="1" hangingPunct="1"/>
            <a:r>
              <a:rPr lang="en-NZ" sz="2400"/>
              <a:t>Monitor controls the sequence of events</a:t>
            </a:r>
          </a:p>
          <a:p>
            <a:pPr eaLnBrk="1" hangingPunct="1"/>
            <a:r>
              <a:rPr lang="en-NZ" sz="2400" i="1"/>
              <a:t>Resident Monitor </a:t>
            </a:r>
            <a:r>
              <a:rPr lang="en-NZ" sz="2400"/>
              <a:t>is software always in memory</a:t>
            </a:r>
          </a:p>
          <a:p>
            <a:pPr eaLnBrk="1" hangingPunct="1"/>
            <a:r>
              <a:rPr lang="en-NZ" sz="2400"/>
              <a:t>Monitor reads in job and gives control</a:t>
            </a:r>
          </a:p>
          <a:p>
            <a:pPr eaLnBrk="1" hangingPunct="1"/>
            <a:r>
              <a:rPr lang="en-NZ" sz="2400"/>
              <a:t>Job returns control to monitor</a:t>
            </a:r>
          </a:p>
        </p:txBody>
      </p:sp>
    </p:spTree>
  </p:cSld>
  <p:clrMapOvr>
    <a:masterClrMapping/>
  </p:clrMapOvr>
  <p:transition spd="slow"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588" y="584839"/>
            <a:ext cx="7824788" cy="1323041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Desirable Hardware </a:t>
            </a:r>
            <a:b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Features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457200" y="2133600"/>
          <a:ext cx="81534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49859" name="Picture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00" y="381000"/>
            <a:ext cx="1601788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455613"/>
            <a:ext cx="7824787" cy="106838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Modes of Operation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533400" y="2133600"/>
          <a:ext cx="80772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dirty="0">
                <a:solidFill>
                  <a:schemeClr val="accent6">
                    <a:lumMod val="75000"/>
                  </a:schemeClr>
                </a:solidFill>
              </a:rPr>
              <a:t>Simple Batch System Overhead</a:t>
            </a:r>
          </a:p>
        </p:txBody>
      </p:sp>
      <p:sp>
        <p:nvSpPr>
          <p:cNvPr id="253954" name="Content Placeholder 3"/>
          <p:cNvSpPr>
            <a:spLocks noGrp="1"/>
          </p:cNvSpPr>
          <p:nvPr>
            <p:ph sz="half" idx="1"/>
          </p:nvPr>
        </p:nvSpPr>
        <p:spPr>
          <a:xfrm>
            <a:off x="654050" y="2286000"/>
            <a:ext cx="7848600" cy="990600"/>
          </a:xfrm>
        </p:spPr>
        <p:txBody>
          <a:bodyPr/>
          <a:lstStyle/>
          <a:p>
            <a:pPr eaLnBrk="1" hangingPunct="1"/>
            <a:r>
              <a:rPr lang="en-US" sz="2400"/>
              <a:t>Processor time alternates between execution of user programs and execution of the monitor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3"/>
          </p:nvPr>
        </p:nvSpPr>
        <p:spPr>
          <a:xfrm>
            <a:off x="654050" y="3200400"/>
            <a:ext cx="7848600" cy="3352800"/>
          </a:xfrm>
        </p:spPr>
        <p:txBody>
          <a:bodyPr/>
          <a:lstStyle/>
          <a:p>
            <a:pPr eaLnBrk="1" hangingPunct="1"/>
            <a:r>
              <a:rPr lang="en-US" sz="2400" dirty="0"/>
              <a:t>Sacrifices:</a:t>
            </a:r>
          </a:p>
          <a:p>
            <a:pPr lvl="1" eaLnBrk="1" hangingPunct="1"/>
            <a:r>
              <a:rPr lang="en-US" sz="2200" dirty="0"/>
              <a:t>some main memory is now given over to the monitor</a:t>
            </a:r>
          </a:p>
          <a:p>
            <a:pPr lvl="1" eaLnBrk="1" hangingPunct="1"/>
            <a:r>
              <a:rPr lang="en-US" sz="2200" dirty="0"/>
              <a:t>some processor time is consumed by the monitor</a:t>
            </a:r>
            <a:endParaRPr lang="en-US" dirty="0"/>
          </a:p>
          <a:p>
            <a:pPr eaLnBrk="1" hangingPunct="1"/>
            <a:r>
              <a:rPr lang="en-US" sz="2400" dirty="0"/>
              <a:t>Despite overhead, the simple batch system improves utilization of the computer.  </a:t>
            </a:r>
          </a:p>
        </p:txBody>
      </p:sp>
      <p:pic>
        <p:nvPicPr>
          <p:cNvPr id="25395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5029200"/>
            <a:ext cx="1066800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456252"/>
            <a:ext cx="7824788" cy="1323041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NZ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Multiprogrammed </a:t>
            </a:r>
            <a:br>
              <a:rPr lang="en-NZ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NZ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Batch Systems</a:t>
            </a:r>
          </a:p>
        </p:txBody>
      </p:sp>
      <p:sp>
        <p:nvSpPr>
          <p:cNvPr id="256002" name="Content Placeholder 2"/>
          <p:cNvSpPr>
            <a:spLocks noGrp="1"/>
          </p:cNvSpPr>
          <p:nvPr>
            <p:ph sz="half" idx="4294967295"/>
          </p:nvPr>
        </p:nvSpPr>
        <p:spPr>
          <a:xfrm>
            <a:off x="5943600" y="2438400"/>
            <a:ext cx="2667000" cy="3886200"/>
          </a:xfrm>
        </p:spPr>
        <p:txBody>
          <a:bodyPr/>
          <a:lstStyle/>
          <a:p>
            <a:pPr eaLnBrk="1" hangingPunct="1"/>
            <a:r>
              <a:rPr lang="en-NZ" sz="2800"/>
              <a:t>Processor is often idle </a:t>
            </a:r>
          </a:p>
          <a:p>
            <a:pPr lvl="2" eaLnBrk="1" hangingPunct="1"/>
            <a:r>
              <a:rPr lang="en-NZ" sz="2200"/>
              <a:t>even with automatic job sequencing</a:t>
            </a:r>
          </a:p>
          <a:p>
            <a:pPr lvl="2" eaLnBrk="1" hangingPunct="1"/>
            <a:r>
              <a:rPr lang="en-NZ" sz="2200"/>
              <a:t>I/O devices are slow compared to processor</a:t>
            </a:r>
          </a:p>
          <a:p>
            <a:pPr eaLnBrk="1" hangingPunct="1"/>
            <a:endParaRPr lang="en-NZ"/>
          </a:p>
        </p:txBody>
      </p:sp>
      <p:pic>
        <p:nvPicPr>
          <p:cNvPr id="256003" name="Content Placeholder 3" descr="Fig02_04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286000"/>
            <a:ext cx="5334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456253"/>
            <a:ext cx="7824788" cy="106774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Uniprogramming</a:t>
            </a:r>
          </a:p>
        </p:txBody>
      </p:sp>
      <p:sp>
        <p:nvSpPr>
          <p:cNvPr id="258050" name="Content Placeholder 2"/>
          <p:cNvSpPr>
            <a:spLocks noGrp="1"/>
          </p:cNvSpPr>
          <p:nvPr>
            <p:ph idx="4294967295"/>
          </p:nvPr>
        </p:nvSpPr>
        <p:spPr>
          <a:xfrm>
            <a:off x="1676400" y="4495800"/>
            <a:ext cx="6197600" cy="2362200"/>
          </a:xfrm>
        </p:spPr>
        <p:txBody>
          <a:bodyPr/>
          <a:lstStyle/>
          <a:p>
            <a:pPr eaLnBrk="1" hangingPunct="1"/>
            <a:r>
              <a:rPr lang="en-US" sz="2400"/>
              <a:t>The processor spends a certain amount of time executing, until it reaches an I/O instruction; it must then wait until that I/O instruction concludes before proceeding</a:t>
            </a:r>
          </a:p>
        </p:txBody>
      </p:sp>
      <p:pic>
        <p:nvPicPr>
          <p:cNvPr id="258051" name="Picture 3" descr="Fig02_05a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2895600"/>
            <a:ext cx="6205538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456253"/>
            <a:ext cx="7824788" cy="106774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Multiprogramming</a:t>
            </a:r>
          </a:p>
        </p:txBody>
      </p:sp>
      <p:sp>
        <p:nvSpPr>
          <p:cNvPr id="260098" name="Content Placeholder 2"/>
          <p:cNvSpPr>
            <a:spLocks noGrp="1"/>
          </p:cNvSpPr>
          <p:nvPr>
            <p:ph idx="4294967295"/>
          </p:nvPr>
        </p:nvSpPr>
        <p:spPr>
          <a:xfrm>
            <a:off x="1295400" y="5105400"/>
            <a:ext cx="6705600" cy="2286000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z="1800" dirty="0"/>
              <a:t>What if there’s enough memory to hold the OS (resident monitor) and </a:t>
            </a:r>
            <a:r>
              <a:rPr lang="en-US" sz="1800" i="1" dirty="0"/>
              <a:t>two </a:t>
            </a:r>
            <a:r>
              <a:rPr lang="en-US" sz="1800" dirty="0"/>
              <a:t>user programs.</a:t>
            </a:r>
          </a:p>
          <a:p>
            <a:pPr eaLnBrk="1" hangingPunct="1">
              <a:spcBef>
                <a:spcPts val="600"/>
              </a:spcBef>
            </a:pPr>
            <a:r>
              <a:rPr lang="en-US" sz="1800" dirty="0"/>
              <a:t>When one job needs to wait for I/O, the processor can switch to the other job, which may not be waiting.</a:t>
            </a:r>
          </a:p>
        </p:txBody>
      </p:sp>
      <p:pic>
        <p:nvPicPr>
          <p:cNvPr id="260099" name="Picture 3" descr="Fig02_05b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2514600"/>
            <a:ext cx="662781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456253"/>
            <a:ext cx="7824788" cy="106774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Multiprogramming</a:t>
            </a:r>
          </a:p>
        </p:txBody>
      </p:sp>
      <p:pic>
        <p:nvPicPr>
          <p:cNvPr id="262146" name="Content Placeholder 3" descr="Fig02_05c.gif"/>
          <p:cNvPicPr>
            <a:picLocks noGrp="1" noChangeAspect="1"/>
          </p:cNvPicPr>
          <p:nvPr>
            <p:ph idx="4294967295"/>
          </p:nvPr>
        </p:nvPicPr>
        <p:blipFill>
          <a:blip r:embed="rId3"/>
          <a:srcRect t="-98611" b="-98611"/>
          <a:stretch>
            <a:fillRect/>
          </a:stretch>
        </p:blipFill>
        <p:spPr>
          <a:xfrm>
            <a:off x="1752600" y="-533400"/>
            <a:ext cx="5562600" cy="8115300"/>
          </a:xfrm>
        </p:spPr>
      </p:pic>
      <p:sp>
        <p:nvSpPr>
          <p:cNvPr id="16" name="Content Placeholder 15"/>
          <p:cNvSpPr>
            <a:spLocks noGrp="1"/>
          </p:cNvSpPr>
          <p:nvPr>
            <p:ph type="body" sz="half" idx="4294967295"/>
          </p:nvPr>
        </p:nvSpPr>
        <p:spPr>
          <a:xfrm>
            <a:off x="457200" y="5029200"/>
            <a:ext cx="8001000" cy="14478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Multiprogramming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also known as multitasking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memory is expanded to hold three, four, or more programs and switch among all of them</a:t>
            </a:r>
          </a:p>
        </p:txBody>
      </p:sp>
    </p:spTree>
  </p:cSld>
  <p:clrMapOvr>
    <a:masterClrMapping/>
  </p:clrMapOvr>
  <p:transition spd="slow"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Multiprogramming Example</a:t>
            </a:r>
          </a:p>
        </p:txBody>
      </p:sp>
      <p:pic>
        <p:nvPicPr>
          <p:cNvPr id="264194" name="Content Placeholder 3" descr="Table02_01.gif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 l="-51347" r="-51347"/>
          <a:stretch>
            <a:fillRect/>
          </a:stretch>
        </p:blipFill>
        <p:spPr>
          <a:xfrm>
            <a:off x="-3581400" y="2362200"/>
            <a:ext cx="16341725" cy="3808413"/>
          </a:xfrm>
        </p:spPr>
      </p:pic>
    </p:spTree>
  </p:cSld>
  <p:clrMapOvr>
    <a:masterClrMapping/>
  </p:clrMapOvr>
  <p:transition spd="slow"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400" y="762000"/>
            <a:ext cx="8053388" cy="14763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Effects on Resource Utilization</a:t>
            </a:r>
          </a:p>
        </p:txBody>
      </p:sp>
      <p:graphicFrame>
        <p:nvGraphicFramePr>
          <p:cNvPr id="60418" name="Object 2"/>
          <p:cNvGraphicFramePr>
            <a:graphicFrameLocks noChangeAspect="1"/>
          </p:cNvGraphicFramePr>
          <p:nvPr/>
        </p:nvGraphicFramePr>
        <p:xfrm>
          <a:off x="457200" y="2514600"/>
          <a:ext cx="8305800" cy="365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5" name="Document" r:id="rId4" imgW="5968780" imgH="2425611" progId="Word.Document.12">
                  <p:link updateAutomatic="1"/>
                </p:oleObj>
              </mc:Choice>
              <mc:Fallback>
                <p:oleObj name="Document" r:id="rId4" imgW="5968780" imgH="2425611" progId="Word.Document.12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514600"/>
                        <a:ext cx="8305800" cy="365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0" name="TextBox 4"/>
          <p:cNvSpPr txBox="1">
            <a:spLocks noChangeArrowheads="1"/>
          </p:cNvSpPr>
          <p:nvPr/>
        </p:nvSpPr>
        <p:spPr bwMode="auto">
          <a:xfrm>
            <a:off x="2743200" y="6248400"/>
            <a:ext cx="41179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>
                <a:latin typeface="Arial" charset="0"/>
              </a:rPr>
              <a:t>Table 2.2   Effects of Multiprogramming on Resource Utilization </a:t>
            </a:r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58813" y="455613"/>
            <a:ext cx="7824787" cy="12207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Operating System</a:t>
            </a:r>
          </a:p>
        </p:txBody>
      </p:sp>
      <p:sp>
        <p:nvSpPr>
          <p:cNvPr id="34818" name="Content Placeholder 3"/>
          <p:cNvSpPr>
            <a:spLocks noGrp="1"/>
          </p:cNvSpPr>
          <p:nvPr>
            <p:ph idx="4294967295"/>
          </p:nvPr>
        </p:nvSpPr>
        <p:spPr>
          <a:xfrm>
            <a:off x="533400" y="2209800"/>
            <a:ext cx="8229600" cy="4648200"/>
          </a:xfrm>
        </p:spPr>
        <p:txBody>
          <a:bodyPr/>
          <a:lstStyle/>
          <a:p>
            <a:pPr eaLnBrk="1" hangingPunct="1"/>
            <a:r>
              <a:rPr lang="en-US" sz="2900" dirty="0"/>
              <a:t>An interface between applications and computer</a:t>
            </a:r>
          </a:p>
          <a:p>
            <a:pPr eaLnBrk="1" hangingPunct="1"/>
            <a:r>
              <a:rPr lang="en-US" sz="2900" dirty="0"/>
              <a:t>A program that controls the execution of application programs and the allocation of system resources</a:t>
            </a:r>
          </a:p>
          <a:p>
            <a:pPr marL="0" indent="0" eaLnBrk="1" hangingPunct="1">
              <a:buNone/>
            </a:pPr>
            <a:endParaRPr lang="en-US" sz="2900" dirty="0"/>
          </a:p>
          <a:p>
            <a:pPr eaLnBrk="1" hangingPunct="1"/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04025627"/>
              </p:ext>
            </p:extLst>
          </p:nvPr>
        </p:nvGraphicFramePr>
        <p:xfrm>
          <a:off x="1981200" y="4191000"/>
          <a:ext cx="5257800" cy="226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456253"/>
            <a:ext cx="7824788" cy="106774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Time-Sharing Systems</a:t>
            </a:r>
          </a:p>
        </p:txBody>
      </p:sp>
      <p:sp>
        <p:nvSpPr>
          <p:cNvPr id="270338" name="Content Placeholder 2"/>
          <p:cNvSpPr>
            <a:spLocks noGrp="1"/>
          </p:cNvSpPr>
          <p:nvPr>
            <p:ph sz="half" idx="1"/>
          </p:nvPr>
        </p:nvSpPr>
        <p:spPr>
          <a:xfrm>
            <a:off x="654050" y="2286000"/>
            <a:ext cx="7848600" cy="4114800"/>
          </a:xfrm>
        </p:spPr>
        <p:txBody>
          <a:bodyPr/>
          <a:lstStyle/>
          <a:p>
            <a:pPr eaLnBrk="1" hangingPunct="1"/>
            <a:r>
              <a:rPr lang="en-US" sz="2900" dirty="0"/>
              <a:t>Can be used to handle multiple </a:t>
            </a:r>
            <a:r>
              <a:rPr lang="en-US" sz="2900" i="1" dirty="0"/>
              <a:t>interactive</a:t>
            </a:r>
            <a:r>
              <a:rPr lang="en-US" sz="2900" dirty="0"/>
              <a:t> jobs</a:t>
            </a:r>
          </a:p>
          <a:p>
            <a:pPr eaLnBrk="1" hangingPunct="1"/>
            <a:r>
              <a:rPr lang="en-US" sz="2900" dirty="0"/>
              <a:t>Processor time is shared among multiple users</a:t>
            </a:r>
          </a:p>
          <a:p>
            <a:pPr eaLnBrk="1" hangingPunct="1"/>
            <a:r>
              <a:rPr lang="en-US" sz="2900" dirty="0"/>
              <a:t>Origin: multiple users simultaneously access the system through terminals, with the OS interleaving the execution of each user program in a short burst or quantum of computation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914400"/>
            <a:ext cx="7824788" cy="13239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Batch Multiprogramming </a:t>
            </a:r>
            <a:b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vs. Time Sharing</a:t>
            </a:r>
          </a:p>
        </p:txBody>
      </p:sp>
      <p:graphicFrame>
        <p:nvGraphicFramePr>
          <p:cNvPr id="6656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866075"/>
              </p:ext>
            </p:extLst>
          </p:nvPr>
        </p:nvGraphicFramePr>
        <p:xfrm>
          <a:off x="457200" y="3124200"/>
          <a:ext cx="81534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1" name="Document" r:id="rId4" imgW="6057677" imgH="1320751" progId="">
                  <p:embed/>
                </p:oleObj>
              </mc:Choice>
              <mc:Fallback>
                <p:oleObj name="Document" r:id="rId4" imgW="6057677" imgH="1320751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124200"/>
                        <a:ext cx="81534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2819400" y="5029200"/>
            <a:ext cx="75438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Arial" charset="0"/>
              </a:rPr>
              <a:t>Table 2.3   Batch Multiprogramming versus Time Sharing </a:t>
            </a:r>
          </a:p>
        </p:txBody>
      </p:sp>
    </p:spTree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NZ" b="1" dirty="0">
                <a:solidFill>
                  <a:schemeClr val="accent1">
                    <a:lumMod val="50000"/>
                  </a:schemeClr>
                </a:solidFill>
              </a:rPr>
              <a:t>Compatible Time-Sharing Systems</a:t>
            </a:r>
          </a:p>
        </p:txBody>
      </p:sp>
      <p:sp>
        <p:nvSpPr>
          <p:cNvPr id="274434" name="Text Placeholder 4"/>
          <p:cNvSpPr>
            <a:spLocks noGrp="1"/>
          </p:cNvSpPr>
          <p:nvPr>
            <p:ph type="body" idx="1"/>
          </p:nvPr>
        </p:nvSpPr>
        <p:spPr>
          <a:xfrm>
            <a:off x="663575" y="2039938"/>
            <a:ext cx="3657600" cy="730250"/>
          </a:xfrm>
        </p:spPr>
        <p:txBody>
          <a:bodyPr/>
          <a:lstStyle/>
          <a:p>
            <a:pPr eaLnBrk="1" hangingPunct="1"/>
            <a:r>
              <a:rPr lang="en-US"/>
              <a:t>CTSS</a:t>
            </a:r>
          </a:p>
        </p:txBody>
      </p:sp>
      <p:sp>
        <p:nvSpPr>
          <p:cNvPr id="274435" name="Content Placeholder 2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810000" cy="3810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NZ" dirty="0"/>
              <a:t>One of the first time-sharing operating systems</a:t>
            </a:r>
          </a:p>
          <a:p>
            <a:pPr marL="282575" lvl="1" indent="-282575" eaLnBrk="1" hangingPunct="1">
              <a:lnSpc>
                <a:spcPct val="90000"/>
              </a:lnSpc>
              <a:spcBef>
                <a:spcPts val="1800"/>
              </a:spcBef>
            </a:pPr>
            <a:r>
              <a:rPr lang="en-NZ" sz="1700" dirty="0"/>
              <a:t>Developed at MIT by a group known as Project MAC for IBM 709/7094</a:t>
            </a:r>
          </a:p>
          <a:p>
            <a:pPr marL="282575" lvl="1" indent="-282575" eaLnBrk="1" hangingPunct="1">
              <a:lnSpc>
                <a:spcPct val="90000"/>
              </a:lnSpc>
              <a:spcBef>
                <a:spcPts val="1800"/>
              </a:spcBef>
            </a:pPr>
            <a:r>
              <a:rPr lang="en-NZ" sz="1700" dirty="0"/>
              <a:t>Ran on a computer with 32,000     </a:t>
            </a:r>
            <a:r>
              <a:rPr lang="en-NZ" sz="1700" i="1" dirty="0"/>
              <a:t>36</a:t>
            </a:r>
            <a:r>
              <a:rPr lang="en-NZ" sz="1700" dirty="0"/>
              <a:t>-bit words of main memory, with the resident monitor consuming 5000 of that</a:t>
            </a:r>
          </a:p>
          <a:p>
            <a:pPr marL="282575" lvl="1" indent="-282575" eaLnBrk="1" hangingPunct="1">
              <a:lnSpc>
                <a:spcPct val="90000"/>
              </a:lnSpc>
              <a:spcBef>
                <a:spcPts val="1800"/>
              </a:spcBef>
            </a:pPr>
            <a:r>
              <a:rPr lang="en-NZ" sz="1700" dirty="0"/>
              <a:t>To simplify both the monitor and memory management a program was always loaded to start at the location of the 5000</a:t>
            </a:r>
            <a:r>
              <a:rPr lang="en-NZ" sz="1700" baseline="30000" dirty="0"/>
              <a:t>th</a:t>
            </a:r>
            <a:r>
              <a:rPr lang="en-NZ" sz="1700" dirty="0"/>
              <a:t> word</a:t>
            </a:r>
          </a:p>
        </p:txBody>
      </p:sp>
      <p:sp>
        <p:nvSpPr>
          <p:cNvPr id="27443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876800" y="1905000"/>
            <a:ext cx="3657600" cy="806450"/>
          </a:xfrm>
        </p:spPr>
        <p:txBody>
          <a:bodyPr/>
          <a:lstStyle/>
          <a:p>
            <a:pPr eaLnBrk="1" hangingPunct="1"/>
            <a:r>
              <a:rPr lang="en-US"/>
              <a:t>Time Slicing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800600" y="2362200"/>
            <a:ext cx="3657600" cy="426720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NZ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2575" lvl="1" indent="-282575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NZ" sz="2286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System clock generates interrupts at a rate of approximately one every 0.2 seconds</a:t>
            </a:r>
          </a:p>
          <a:p>
            <a:pPr marL="282575" lvl="1" indent="-282575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NZ" sz="2323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At each interrupt OS regained control and could assign processor to another user</a:t>
            </a:r>
          </a:p>
          <a:p>
            <a:pPr marL="282575" lvl="1" indent="-282575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NZ" sz="2323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At regular time intervals the current user would be preempted and another user loaded in</a:t>
            </a:r>
          </a:p>
          <a:p>
            <a:pPr marL="282575" lvl="1" indent="-282575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NZ" sz="2323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Old user programs and data were written out to disk</a:t>
            </a:r>
          </a:p>
          <a:p>
            <a:pPr marL="282575" lvl="1" indent="-282575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NZ" sz="2286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Old user program code and data were restored in main memory when that program was next given a turn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456253"/>
            <a:ext cx="7824788" cy="114394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NZ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Major Advances</a:t>
            </a:r>
          </a:p>
        </p:txBody>
      </p:sp>
      <p:sp>
        <p:nvSpPr>
          <p:cNvPr id="278530" name="Content Placeholder 2"/>
          <p:cNvSpPr>
            <a:spLocks noGrp="1"/>
          </p:cNvSpPr>
          <p:nvPr>
            <p:ph sz="half" idx="1"/>
          </p:nvPr>
        </p:nvSpPr>
        <p:spPr>
          <a:xfrm>
            <a:off x="654050" y="2286000"/>
            <a:ext cx="7848600" cy="4114800"/>
          </a:xfrm>
        </p:spPr>
        <p:txBody>
          <a:bodyPr/>
          <a:lstStyle/>
          <a:p>
            <a:pPr eaLnBrk="1" hangingPunct="1"/>
            <a:r>
              <a:rPr lang="en-NZ" sz="3000"/>
              <a:t>Operating Systems are among the most complex pieces of software ever developed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1066800" y="3581400"/>
          <a:ext cx="7010400" cy="271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228600"/>
            <a:ext cx="7519988" cy="1296347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Process</a:t>
            </a:r>
          </a:p>
        </p:txBody>
      </p:sp>
      <p:sp>
        <p:nvSpPr>
          <p:cNvPr id="280578" name="Content Placeholder 2"/>
          <p:cNvSpPr>
            <a:spLocks noGrp="1"/>
          </p:cNvSpPr>
          <p:nvPr>
            <p:ph idx="4294967295"/>
          </p:nvPr>
        </p:nvSpPr>
        <p:spPr>
          <a:xfrm>
            <a:off x="457200" y="2133600"/>
            <a:ext cx="8229600" cy="4267200"/>
          </a:xfrm>
        </p:spPr>
        <p:txBody>
          <a:bodyPr/>
          <a:lstStyle/>
          <a:p>
            <a:pPr eaLnBrk="1" hangingPunct="1"/>
            <a:r>
              <a:rPr lang="en-US" sz="2800"/>
              <a:t>Fundamental to the structure of operating systems</a:t>
            </a:r>
          </a:p>
        </p:txBody>
      </p:sp>
      <p:pic>
        <p:nvPicPr>
          <p:cNvPr id="280579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381000"/>
            <a:ext cx="1511300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Diagram 4"/>
          <p:cNvGraphicFramePr/>
          <p:nvPr/>
        </p:nvGraphicFramePr>
        <p:xfrm>
          <a:off x="990600" y="3048000"/>
          <a:ext cx="75438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153400" cy="1323041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Components of </a:t>
            </a:r>
            <a:b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 Process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3"/>
          </p:nvPr>
        </p:nvSpPr>
        <p:spPr>
          <a:xfrm>
            <a:off x="4648200" y="2438400"/>
            <a:ext cx="3657600" cy="3733800"/>
          </a:xfrm>
        </p:spPr>
        <p:txBody>
          <a:bodyPr rtlCol="0">
            <a:normAutofit lnSpcReduction="10000"/>
          </a:bodyPr>
          <a:lstStyle/>
          <a:p>
            <a:pPr marL="236538" lvl="1" indent="-236538" eaLnBrk="1" fontAlgn="auto" hangingPunct="1">
              <a:spcAft>
                <a:spcPts val="0"/>
              </a:spcAft>
              <a:defRPr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execution context is   essential: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it is the internal data by which the OS is able to supervise and control the process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includes the contents of the various process registers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includes information such as the priority of the process and whether the process is waiting for the completion of a particular I/O event</a:t>
            </a:r>
          </a:p>
        </p:txBody>
      </p:sp>
      <p:sp>
        <p:nvSpPr>
          <p:cNvPr id="286723" name="Content Placeholder 5"/>
          <p:cNvSpPr>
            <a:spLocks noGrp="1"/>
          </p:cNvSpPr>
          <p:nvPr>
            <p:ph sz="half" idx="14"/>
          </p:nvPr>
        </p:nvSpPr>
        <p:spPr>
          <a:xfrm>
            <a:off x="654050" y="2286000"/>
            <a:ext cx="3657600" cy="4267200"/>
          </a:xfrm>
        </p:spPr>
        <p:txBody>
          <a:bodyPr/>
          <a:lstStyle/>
          <a:p>
            <a:pPr eaLnBrk="1" hangingPunct="1"/>
            <a:r>
              <a:rPr lang="en-US" sz="2800"/>
              <a:t>A process contains three components:</a:t>
            </a:r>
          </a:p>
          <a:p>
            <a:pPr lvl="1" eaLnBrk="1" hangingPunct="1"/>
            <a:r>
              <a:rPr lang="en-US" sz="2200"/>
              <a:t>an executable program</a:t>
            </a:r>
          </a:p>
          <a:p>
            <a:pPr lvl="1" eaLnBrk="1" hangingPunct="1"/>
            <a:r>
              <a:rPr lang="en-US" sz="2200"/>
              <a:t>the associated data needed by the program (variables, work space, buffers, etc.)</a:t>
            </a:r>
          </a:p>
          <a:p>
            <a:pPr lvl="1" eaLnBrk="1" hangingPunct="1"/>
            <a:r>
              <a:rPr lang="en-US" sz="2200"/>
              <a:t>the execution context (or “process state”) of the program</a:t>
            </a:r>
          </a:p>
        </p:txBody>
      </p:sp>
      <p:pic>
        <p:nvPicPr>
          <p:cNvPr id="286724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4267200"/>
            <a:ext cx="12192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69" name="Title 1"/>
          <p:cNvSpPr>
            <a:spLocks noGrp="1"/>
          </p:cNvSpPr>
          <p:nvPr>
            <p:ph type="title"/>
          </p:nvPr>
        </p:nvSpPr>
        <p:spPr bwMode="auto">
          <a:xfrm>
            <a:off x="658813" y="1644650"/>
            <a:ext cx="3657600" cy="109855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/>
              <a:t>Process Management</a:t>
            </a:r>
          </a:p>
        </p:txBody>
      </p:sp>
      <p:pic>
        <p:nvPicPr>
          <p:cNvPr id="288770" name="Content Placeholder 3" descr="Fig02_08.gif"/>
          <p:cNvPicPr>
            <a:picLocks noGrp="1" noChangeAspect="1"/>
          </p:cNvPicPr>
          <p:nvPr>
            <p:ph idx="1"/>
          </p:nvPr>
        </p:nvPicPr>
        <p:blipFill>
          <a:blip r:embed="rId3"/>
          <a:srcRect t="-12688" b="-12688"/>
          <a:stretch>
            <a:fillRect/>
          </a:stretch>
        </p:blipFill>
        <p:spPr>
          <a:xfrm>
            <a:off x="3733800" y="0"/>
            <a:ext cx="4751388" cy="7127875"/>
          </a:xfrm>
        </p:spPr>
      </p:pic>
      <p:sp>
        <p:nvSpPr>
          <p:cNvPr id="288771" name="Text Placeholder 4"/>
          <p:cNvSpPr>
            <a:spLocks noGrp="1"/>
          </p:cNvSpPr>
          <p:nvPr>
            <p:ph type="body" sz="half" idx="2"/>
          </p:nvPr>
        </p:nvSpPr>
        <p:spPr>
          <a:xfrm>
            <a:off x="658813" y="3200400"/>
            <a:ext cx="2846387" cy="3352800"/>
          </a:xfrm>
        </p:spPr>
        <p:txBody>
          <a:bodyPr/>
          <a:lstStyle/>
          <a:p>
            <a:pPr eaLnBrk="1" hangingPunct="1">
              <a:buSzPct val="150000"/>
              <a:buFont typeface="Wingdings" pitchFamily="2" charset="2"/>
              <a:buChar char="§"/>
            </a:pPr>
            <a:r>
              <a:rPr lang="en-US"/>
              <a:t> The entire state of the process at any instant is contained in its context</a:t>
            </a:r>
          </a:p>
          <a:p>
            <a:pPr eaLnBrk="1" hangingPunct="1">
              <a:buSzPct val="150000"/>
              <a:buFont typeface="Wingdings" pitchFamily="2" charset="2"/>
              <a:buChar char="§"/>
            </a:pPr>
            <a:r>
              <a:rPr lang="en-US"/>
              <a:t> New features can be designed and incorporated into the OS by expanding the context to include any new information needed to support the feature</a:t>
            </a:r>
          </a:p>
        </p:txBody>
      </p:sp>
    </p:spTree>
  </p:cSld>
  <p:clrMapOvr>
    <a:masterClrMapping/>
  </p:clrMapOvr>
  <p:transition spd="slow">
    <p:wedg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456252"/>
            <a:ext cx="7824788" cy="132304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Multithreading</a:t>
            </a:r>
          </a:p>
        </p:txBody>
      </p:sp>
      <p:sp>
        <p:nvSpPr>
          <p:cNvPr id="311298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255838"/>
            <a:ext cx="8382000" cy="46021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/>
              <a:t>Technique in which a process, executing an application, is divided into threads that can run concurrently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457200" y="3276600"/>
          <a:ext cx="82296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Symmetric 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Multiprocessing (SMP)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057400"/>
            <a:ext cx="7848600" cy="36576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sz="2200"/>
              <a:t>Term that refers to a computer hardware architecture and also to the OS behavior that exploits that architecture</a:t>
            </a:r>
          </a:p>
          <a:p>
            <a:pPr eaLnBrk="1" hangingPunct="1"/>
            <a:r>
              <a:rPr lang="en-US" sz="2200"/>
              <a:t>Several processes can run in parallel</a:t>
            </a:r>
          </a:p>
          <a:p>
            <a:pPr eaLnBrk="1" hangingPunct="1"/>
            <a:r>
              <a:rPr lang="en-US" sz="2200"/>
              <a:t>Multiple processors are transparent to the user</a:t>
            </a:r>
          </a:p>
          <a:p>
            <a:pPr lvl="2" eaLnBrk="1" hangingPunct="1"/>
            <a:r>
              <a:rPr lang="en-US" sz="2200"/>
              <a:t>these processors share same main memory and I/O facilities</a:t>
            </a:r>
          </a:p>
          <a:p>
            <a:pPr lvl="2" eaLnBrk="1" hangingPunct="1"/>
            <a:r>
              <a:rPr lang="en-US" sz="2200"/>
              <a:t>all processors can perform the same functions</a:t>
            </a:r>
          </a:p>
          <a:p>
            <a:pPr eaLnBrk="1" hangingPunct="1"/>
            <a:r>
              <a:rPr lang="en-NZ" sz="2200"/>
              <a:t>The OS takes care of scheduling of threads or processes on individual processors and of synchronization among processors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NZ" b="1" dirty="0">
                <a:solidFill>
                  <a:schemeClr val="accent1">
                    <a:lumMod val="50000"/>
                  </a:schemeClr>
                </a:solidFill>
              </a:rPr>
              <a:t>SMP Advantages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0" y="2133600"/>
          <a:ext cx="91440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800" y="609600"/>
            <a:ext cx="7824788" cy="13239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Computer Hardware and Software Infrastructure</a:t>
            </a:r>
          </a:p>
        </p:txBody>
      </p:sp>
      <p:graphicFrame>
        <p:nvGraphicFramePr>
          <p:cNvPr id="223234" name="Object 2"/>
          <p:cNvGraphicFramePr>
            <a:graphicFrameLocks noChangeAspect="1"/>
          </p:cNvGraphicFramePr>
          <p:nvPr/>
        </p:nvGraphicFramePr>
        <p:xfrm>
          <a:off x="1219200" y="2057400"/>
          <a:ext cx="6858000" cy="442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51" name="Document" r:id="rId4" imgW="5943381" imgH="3835259" progId="">
                  <p:embed/>
                </p:oleObj>
              </mc:Choice>
              <mc:Fallback>
                <p:oleObj name="Document" r:id="rId4" imgW="5943381" imgH="3835259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057400"/>
                        <a:ext cx="6858000" cy="442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edg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1295400" cy="5867400"/>
          </a:xfrm>
        </p:spPr>
        <p:txBody>
          <a:bodyPr vert="wordArtVert" anchor="t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Multiprogramming                                 </a:t>
            </a:r>
            <a:br>
              <a:rPr lang="en-US" sz="3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3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Multiprocessing</a:t>
            </a:r>
          </a:p>
        </p:txBody>
      </p:sp>
      <p:pic>
        <p:nvPicPr>
          <p:cNvPr id="317442" name="Content Placeholder 3" descr="Fig02_12.gif"/>
          <p:cNvPicPr>
            <a:picLocks noGrp="1" noChangeAspect="1"/>
          </p:cNvPicPr>
          <p:nvPr>
            <p:ph idx="1"/>
          </p:nvPr>
        </p:nvPicPr>
        <p:blipFill>
          <a:blip r:embed="rId3"/>
          <a:srcRect t="-41850" b="-41850"/>
          <a:stretch>
            <a:fillRect/>
          </a:stretch>
        </p:blipFill>
        <p:spPr>
          <a:xfrm>
            <a:off x="1905000" y="-1524000"/>
            <a:ext cx="6732588" cy="10099675"/>
          </a:xfrm>
        </p:spPr>
      </p:pic>
    </p:spTree>
  </p:cSld>
  <p:clrMapOvr>
    <a:masterClrMapping/>
  </p:clrMapOvr>
  <p:transition spd="slow">
    <p:wedg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456252"/>
            <a:ext cx="7824788" cy="1323041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Virtual Machines and Virtualization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54050" y="2286000"/>
            <a:ext cx="7848600" cy="4038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Virtualization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enables a single PC or server to simultaneously run multiple operating systems or multiple sessions of a single OS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Each (guest) operating system runs in a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virtual machine (VM)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and can execute multiple applications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Guest operating systems execute as if they were interacting directly with the hardware, but in fact they are interacting </a:t>
            </a:r>
            <a:b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with a Virtual Machine Monitor (VMM) which runs</a:t>
            </a:r>
            <a:b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directly on the hardware or on a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host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operating</a:t>
            </a:r>
            <a:b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system</a:t>
            </a:r>
          </a:p>
        </p:txBody>
      </p:sp>
      <p:pic>
        <p:nvPicPr>
          <p:cNvPr id="321539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23075" y="4267200"/>
            <a:ext cx="23209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762000"/>
            <a:ext cx="1905000" cy="2182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5540"/>
              </a:lnSpc>
              <a:defRPr/>
            </a:pPr>
            <a:r>
              <a:rPr lang="en-US" sz="3600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Virtual </a:t>
            </a:r>
          </a:p>
          <a:p>
            <a:pPr>
              <a:lnSpc>
                <a:spcPts val="5540"/>
              </a:lnSpc>
              <a:defRPr/>
            </a:pPr>
            <a:r>
              <a:rPr lang="en-US" sz="3600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Machine Concept</a:t>
            </a:r>
          </a:p>
        </p:txBody>
      </p:sp>
      <p:pic>
        <p:nvPicPr>
          <p:cNvPr id="3235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762000"/>
            <a:ext cx="6248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3588" name="Text Box 4"/>
          <p:cNvSpPr txBox="1">
            <a:spLocks noChangeArrowheads="1"/>
          </p:cNvSpPr>
          <p:nvPr/>
        </p:nvSpPr>
        <p:spPr bwMode="auto">
          <a:xfrm>
            <a:off x="381000" y="3352800"/>
            <a:ext cx="19812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/>
              <a:t>Note</a:t>
            </a:r>
            <a:r>
              <a:rPr lang="en-US" dirty="0"/>
              <a:t>: </a:t>
            </a:r>
            <a:r>
              <a:rPr lang="en-US" b="1" dirty="0"/>
              <a:t>In some cases, servers in particular, the VMM runs directly on the hardware. </a:t>
            </a:r>
          </a:p>
          <a:p>
            <a:r>
              <a:rPr lang="en-US" b="1" dirty="0"/>
              <a:t>This figure represents a</a:t>
            </a:r>
          </a:p>
          <a:p>
            <a:r>
              <a:rPr lang="en-US" b="1" i="1" dirty="0"/>
              <a:t>hosted</a:t>
            </a:r>
            <a:r>
              <a:rPr lang="en-US" b="1" dirty="0"/>
              <a:t> virtual  machine </a:t>
            </a:r>
          </a:p>
        </p:txBody>
      </p:sp>
      <p:sp>
        <p:nvSpPr>
          <p:cNvPr id="323589" name="Text Box 5"/>
          <p:cNvSpPr txBox="1">
            <a:spLocks noChangeArrowheads="1"/>
          </p:cNvSpPr>
          <p:nvPr/>
        </p:nvSpPr>
        <p:spPr bwMode="auto">
          <a:xfrm>
            <a:off x="2743200" y="6096000"/>
            <a:ext cx="551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/>
              <a:t>Correction: should be Virtual MACHINE Concept</a:t>
            </a:r>
          </a:p>
        </p:txBody>
      </p:sp>
    </p:spTree>
  </p:cSld>
  <p:clrMapOvr>
    <a:masterClrMapping/>
  </p:clrMapOvr>
  <p:transition spd="slow">
    <p:wedg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Multicore OS Considerations</a:t>
            </a:r>
          </a:p>
        </p:txBody>
      </p:sp>
      <p:sp>
        <p:nvSpPr>
          <p:cNvPr id="33382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86000"/>
            <a:ext cx="3429000" cy="4191000"/>
          </a:xfrm>
        </p:spPr>
        <p:txBody>
          <a:bodyPr/>
          <a:lstStyle/>
          <a:p>
            <a:pPr eaLnBrk="1" hangingPunct="1"/>
            <a:r>
              <a:rPr lang="en-US"/>
              <a:t>The design challenge for a many-core multicore system is to efficiently harness the multicore processing power and intelligently manage the substantial on-chip resources efficiently</a:t>
            </a:r>
          </a:p>
          <a:p>
            <a:pPr eaLnBrk="1" hangingPunct="1"/>
            <a:r>
              <a:rPr lang="en-US"/>
              <a:t>Potential for parallelism exists at three levels: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2667000" y="2438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4"/>
          <p:cNvSpPr txBox="1">
            <a:spLocks/>
          </p:cNvSpPr>
          <p:nvPr/>
        </p:nvSpPr>
        <p:spPr>
          <a:xfrm>
            <a:off x="381000" y="381000"/>
            <a:ext cx="8763000" cy="914400"/>
          </a:xfrm>
          <a:prstGeom prst="rect">
            <a:avLst/>
          </a:prstGeom>
          <a:effectLst/>
        </p:spPr>
        <p:txBody>
          <a:bodyPr tIns="0" bIns="0" anchor="b"/>
          <a:lstStyle/>
          <a:p>
            <a:pPr fontAlgn="auto">
              <a:lnSpc>
                <a:spcPts val="5400"/>
              </a:lnSpc>
              <a:spcAft>
                <a:spcPts val="0"/>
              </a:spcAft>
              <a:defRPr/>
            </a:pPr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Microsoft Windows Overview</a:t>
            </a: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533400" y="1447800"/>
            <a:ext cx="3657600" cy="51054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282575" indent="-282575" fontAlgn="auto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MS-DOS 1.0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released in 1981</a:t>
            </a:r>
          </a:p>
          <a:p>
            <a:pPr marL="577850" lvl="1" indent="-295275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4000 lines of assembly language source code</a:t>
            </a:r>
          </a:p>
          <a:p>
            <a:pPr marL="577850" lvl="1" indent="-295275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ran in 8 Kbytes of memory</a:t>
            </a:r>
          </a:p>
          <a:p>
            <a:pPr marL="577850" lvl="1" indent="-295275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used Intel 8086 microprocessor</a:t>
            </a:r>
          </a:p>
          <a:p>
            <a:pPr marL="282575" lvl="1" indent="-282575" fontAlgn="auto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1838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Windows 3.0 </a:t>
            </a:r>
            <a:r>
              <a:rPr lang="en-US" sz="1838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shipped in 1990</a:t>
            </a:r>
          </a:p>
          <a:p>
            <a:pPr marL="577850" lvl="1" indent="-295275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1838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16-bit</a:t>
            </a:r>
          </a:p>
          <a:p>
            <a:pPr marL="577850" lvl="1" indent="-295275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1838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GUI interface</a:t>
            </a:r>
          </a:p>
          <a:p>
            <a:pPr marL="577850" lvl="1" indent="-295275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1838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implemented as a layer on top of MS-DOS</a:t>
            </a:r>
          </a:p>
          <a:p>
            <a:pPr marL="282575" indent="-282575" fontAlgn="auto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Windows 95</a:t>
            </a:r>
          </a:p>
          <a:p>
            <a:pPr marL="577850" lvl="1" indent="-295275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32-bit version</a:t>
            </a:r>
          </a:p>
          <a:p>
            <a:pPr marL="577850" lvl="1" indent="-295275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led to the development of Windows 98 and Windows Me</a:t>
            </a:r>
          </a:p>
          <a:p>
            <a:pPr marL="282575" lvl="1" indent="-282575" fontAlgn="auto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Windows NT (3.1)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released in 1993</a:t>
            </a:r>
          </a:p>
          <a:p>
            <a:pPr marL="577850" lvl="1" indent="-295275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32-bit OS with the ability to support older DOS and Windows applications as well as provide   OS/2 support</a:t>
            </a:r>
          </a:p>
          <a:p>
            <a:pPr marL="577850" lvl="1" indent="-295275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  <a:p>
            <a:pPr marL="577850" lvl="1" indent="-295275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/>
            </a:pPr>
            <a:endParaRPr lang="en-US" sz="1838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2" name="Content Placeholder 6"/>
          <p:cNvSpPr txBox="1">
            <a:spLocks/>
          </p:cNvSpPr>
          <p:nvPr/>
        </p:nvSpPr>
        <p:spPr>
          <a:xfrm>
            <a:off x="4800600" y="1447800"/>
            <a:ext cx="3886200" cy="51816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282575" lvl="1" indent="-282575" fontAlgn="auto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1838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Windows 2000</a:t>
            </a:r>
          </a:p>
          <a:p>
            <a:pPr marL="577850" lvl="1" indent="-295275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176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included services and functions to support distributed processing</a:t>
            </a:r>
          </a:p>
          <a:p>
            <a:pPr marL="577850" lvl="1" indent="-295275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176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Active Directory</a:t>
            </a:r>
          </a:p>
          <a:p>
            <a:pPr marL="577850" lvl="1" indent="-295275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176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plug-and-play and power-management facilities</a:t>
            </a:r>
          </a:p>
          <a:p>
            <a:pPr marL="282575" lvl="1" indent="-282575" fontAlgn="auto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1857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Windows XP </a:t>
            </a:r>
            <a:r>
              <a:rPr lang="en-US" sz="1857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released in 2001</a:t>
            </a:r>
          </a:p>
          <a:p>
            <a:pPr marL="577850" lvl="1" indent="-295275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173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goal was to replace the versions of Windows based on MS-DOS with an OS based on NT</a:t>
            </a:r>
          </a:p>
          <a:p>
            <a:pPr marL="282575" lvl="1" indent="-282575" fontAlgn="auto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1818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Windows Vista </a:t>
            </a:r>
            <a:r>
              <a:rPr lang="en-US" sz="1818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shipped in 2007</a:t>
            </a:r>
          </a:p>
          <a:p>
            <a:pPr marL="282575" lvl="1" indent="-282575" fontAlgn="auto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1818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Windows Server </a:t>
            </a:r>
            <a:r>
              <a:rPr lang="en-US" sz="1818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released in 2008</a:t>
            </a:r>
          </a:p>
          <a:p>
            <a:pPr marL="282575" lvl="1" indent="-282575" fontAlgn="auto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1818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Windows 7</a:t>
            </a:r>
            <a:r>
              <a:rPr lang="en-US" sz="1818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 shipped in 2009, as well as </a:t>
            </a:r>
            <a:r>
              <a:rPr lang="en-US" sz="1818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Window</a:t>
            </a:r>
            <a:r>
              <a:rPr lang="en-US" sz="1818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s </a:t>
            </a:r>
            <a:r>
              <a:rPr lang="en-US" sz="1818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Server 2008 R2</a:t>
            </a:r>
          </a:p>
          <a:p>
            <a:pPr marL="282575" lvl="1" indent="-282575" fontAlgn="auto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1895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Windows Azure</a:t>
            </a:r>
            <a:endParaRPr lang="en-US" sz="1895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  <a:p>
            <a:pPr marL="577850" lvl="1" indent="-295275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173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targets cloud computing</a:t>
            </a:r>
          </a:p>
          <a:p>
            <a:pPr marL="577850" lvl="1" indent="-295275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/>
            </a:pPr>
            <a:endParaRPr lang="en-US" sz="176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456252"/>
            <a:ext cx="7824788" cy="132304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Threads and SMP</a:t>
            </a:r>
          </a:p>
        </p:txBody>
      </p:sp>
      <p:sp>
        <p:nvSpPr>
          <p:cNvPr id="35021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86000"/>
            <a:ext cx="8001000" cy="3840163"/>
          </a:xfrm>
        </p:spPr>
        <p:txBody>
          <a:bodyPr/>
          <a:lstStyle/>
          <a:p>
            <a:pPr eaLnBrk="1" hangingPunct="1"/>
            <a:r>
              <a:rPr lang="en-US" sz="2200"/>
              <a:t>Two important characteristics of Windows are its support for threads and for symmetric multiprocessing (SMP)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3124200"/>
            <a:ext cx="8229600" cy="32781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739775" lvl="1" indent="-282575">
              <a:spcBef>
                <a:spcPts val="18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OS routines can run on any available processor, and different routines can execute simultaneously on different processors</a:t>
            </a:r>
          </a:p>
          <a:p>
            <a:pPr marL="739775" lvl="1" indent="-282575">
              <a:spcBef>
                <a:spcPts val="18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Windows supports the use of multiple threads of execution within a single process. Multiple threads within the same process may execute on different processors simultaneously</a:t>
            </a:r>
          </a:p>
          <a:p>
            <a:pPr marL="739775" lvl="1" indent="-282575">
              <a:spcBef>
                <a:spcPts val="18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Server processes may use multiple threads to process requests from more than one client simultaneously</a:t>
            </a:r>
          </a:p>
          <a:p>
            <a:pPr marL="739775" lvl="1" indent="-282575">
              <a:spcBef>
                <a:spcPts val="18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Windows provides mechanisms for sharing data and resources between processes and flexible interprocess communication capabilities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5613"/>
            <a:ext cx="8534400" cy="114458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Traditional UNIX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229600" cy="43434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Were developed at Bell Labs and became operational on a PDP-7 in 1970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Incorporated many ideas from Multics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PDP-11was a milestone because it first showed that UNIX could be an OS for all computers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Next milestone was rewriting UNIX in the programming language C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demonstrated the advantages of using a high-level language for system code</a:t>
            </a:r>
          </a:p>
          <a:p>
            <a:pPr marL="282575" lvl="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Was described in a technical journal for the first time in 1974</a:t>
            </a:r>
          </a:p>
          <a:p>
            <a:pPr marL="282575" lvl="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First widely available version outside Bell Labs was Version 6 in 1976</a:t>
            </a:r>
          </a:p>
          <a:p>
            <a:pPr marL="282575" lvl="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Version 7, released in 1978 is the ancestor of most modern UNIX systems</a:t>
            </a:r>
          </a:p>
          <a:p>
            <a:pPr marL="282575" lvl="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Most important of the non-AT&amp;T systems was UNIX BSD (Berkeley Software Distribution)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2"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58813" y="456252"/>
            <a:ext cx="7824788" cy="132304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LINUX Overview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33400" y="2286000"/>
            <a:ext cx="8153400" cy="3962400"/>
          </a:xfrm>
        </p:spPr>
        <p:txBody>
          <a:bodyPr/>
          <a:lstStyle/>
          <a:p>
            <a:pPr eaLnBrk="1" hangingPunct="1"/>
            <a:r>
              <a:rPr lang="en-US" sz="2000"/>
              <a:t>Started out as a UNIX variant for the IBM PC</a:t>
            </a:r>
          </a:p>
          <a:p>
            <a:pPr eaLnBrk="1" hangingPunct="1"/>
            <a:r>
              <a:rPr lang="en-US" sz="2000"/>
              <a:t>Linus Torvalds, a Finnish student of computer science, wrote the initial version</a:t>
            </a:r>
          </a:p>
          <a:p>
            <a:pPr eaLnBrk="1" hangingPunct="1"/>
            <a:r>
              <a:rPr lang="en-US" sz="2000"/>
              <a:t>Linux was first posted on the Internet in 1991</a:t>
            </a:r>
          </a:p>
          <a:p>
            <a:pPr eaLnBrk="1" hangingPunct="1"/>
            <a:r>
              <a:rPr lang="en-US" sz="2000"/>
              <a:t>Today it is a full-featured UNIX system that runs on several platforms</a:t>
            </a:r>
          </a:p>
          <a:p>
            <a:pPr eaLnBrk="1" hangingPunct="1"/>
            <a:r>
              <a:rPr lang="en-US" sz="2000"/>
              <a:t>Is free and the source code is available</a:t>
            </a:r>
          </a:p>
          <a:p>
            <a:pPr eaLnBrk="1" hangingPunct="1"/>
            <a:r>
              <a:rPr lang="en-US" sz="2000"/>
              <a:t>Key to success has been the availability of free software packages </a:t>
            </a:r>
          </a:p>
          <a:p>
            <a:pPr eaLnBrk="1" hangingPunct="1"/>
            <a:r>
              <a:rPr lang="en-US" sz="2000"/>
              <a:t>Highly modular and easily configured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456252"/>
            <a:ext cx="7824788" cy="1323041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NZ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Modular </a:t>
            </a:r>
            <a:br>
              <a:rPr lang="en-NZ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NZ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Monolithic Kernel</a:t>
            </a:r>
          </a:p>
        </p:txBody>
      </p:sp>
      <p:sp>
        <p:nvSpPr>
          <p:cNvPr id="368642" name="Text Placeholder 3"/>
          <p:cNvSpPr>
            <a:spLocks noGrp="1"/>
          </p:cNvSpPr>
          <p:nvPr>
            <p:ph type="body" idx="1"/>
          </p:nvPr>
        </p:nvSpPr>
        <p:spPr>
          <a:xfrm>
            <a:off x="533400" y="2133600"/>
            <a:ext cx="3657600" cy="4343400"/>
          </a:xfrm>
        </p:spPr>
        <p:txBody>
          <a:bodyPr/>
          <a:lstStyle/>
          <a:p>
            <a:pPr marL="282575" indent="-282575" algn="l" eaLnBrk="1" hangingPunct="1">
              <a:lnSpc>
                <a:spcPts val="1800"/>
              </a:lnSpc>
              <a:spcBef>
                <a:spcPts val="1800"/>
              </a:spcBef>
              <a:buFont typeface="Wingdings" pitchFamily="2" charset="2"/>
              <a:buChar char="n"/>
            </a:pPr>
            <a:r>
              <a:rPr lang="en-US" sz="1800" b="0" dirty="0">
                <a:solidFill>
                  <a:srgbClr val="262626"/>
                </a:solidFill>
              </a:rPr>
              <a:t>Most UNIX systems are monolithic (includes virtually all of the OS  functionality in one large block of code that runs as a single process with a single address space)</a:t>
            </a:r>
          </a:p>
          <a:p>
            <a:pPr marL="282575" indent="-282575" algn="l" eaLnBrk="1" hangingPunct="1">
              <a:lnSpc>
                <a:spcPts val="1800"/>
              </a:lnSpc>
              <a:spcBef>
                <a:spcPts val="1800"/>
              </a:spcBef>
              <a:buFont typeface="Wingdings" pitchFamily="2" charset="2"/>
              <a:buChar char="n"/>
            </a:pPr>
            <a:r>
              <a:rPr lang="en-US" sz="1800" b="0" dirty="0">
                <a:solidFill>
                  <a:srgbClr val="262626"/>
                </a:solidFill>
              </a:rPr>
              <a:t>All the functional components of the kernel have access to all of its internal data structures and routines</a:t>
            </a:r>
          </a:p>
          <a:p>
            <a:pPr marL="282575" indent="-282575" algn="l" eaLnBrk="1" hangingPunct="1">
              <a:lnSpc>
                <a:spcPts val="1800"/>
              </a:lnSpc>
              <a:spcBef>
                <a:spcPts val="1800"/>
              </a:spcBef>
              <a:buFont typeface="Wingdings" pitchFamily="2" charset="2"/>
              <a:buChar char="n"/>
            </a:pPr>
            <a:r>
              <a:rPr lang="en-US" sz="1800" b="0" dirty="0">
                <a:solidFill>
                  <a:srgbClr val="262626"/>
                </a:solidFill>
              </a:rPr>
              <a:t>Linux improves on this somewhat because it is structured as a collection of modules</a:t>
            </a:r>
          </a:p>
        </p:txBody>
      </p:sp>
      <p:sp>
        <p:nvSpPr>
          <p:cNvPr id="36864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7588" y="2039938"/>
            <a:ext cx="3657600" cy="730250"/>
          </a:xfrm>
        </p:spPr>
        <p:txBody>
          <a:bodyPr/>
          <a:lstStyle/>
          <a:p>
            <a:pPr eaLnBrk="1" hangingPunct="1"/>
            <a:r>
              <a:rPr lang="en-US"/>
              <a:t>Loadable Modules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7588" y="2797175"/>
            <a:ext cx="3657600" cy="3756025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Relatively independent blocks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module is an object file whose code can be linked to and unlinked from the kernel at runtime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module is executed in kernel mode on behalf of the current process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Have two important characteristics: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Dynamic linking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Stackable modules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209800"/>
            <a:ext cx="8153400" cy="4267200"/>
          </a:xfrm>
        </p:spPr>
        <p:txBody>
          <a:bodyPr/>
          <a:lstStyle/>
          <a:p>
            <a:pPr eaLnBrk="1" hangingPunct="1"/>
            <a:r>
              <a:rPr lang="en-NZ" sz="3600"/>
              <a:t>A computer is a set of resources for moving, storing, &amp; processing data</a:t>
            </a:r>
          </a:p>
          <a:p>
            <a:pPr eaLnBrk="1" hangingPunct="1"/>
            <a:r>
              <a:rPr lang="en-NZ" sz="3600"/>
              <a:t>The OS is responsible for managing these resources</a:t>
            </a:r>
          </a:p>
          <a:p>
            <a:pPr eaLnBrk="1" hangingPunct="1"/>
            <a:r>
              <a:rPr lang="en-NZ" sz="3600"/>
              <a:t>The OS exercises its control </a:t>
            </a:r>
            <a:br>
              <a:rPr lang="en-NZ" sz="3600"/>
            </a:br>
            <a:r>
              <a:rPr lang="en-NZ" sz="3600"/>
              <a:t>through software</a:t>
            </a:r>
          </a:p>
          <a:p>
            <a:pPr eaLnBrk="1" hangingPunct="1"/>
            <a:endParaRPr lang="en-NZ" sz="3600"/>
          </a:p>
          <a:p>
            <a:pPr eaLnBrk="1" hangingPunct="1"/>
            <a:endParaRPr lang="en-NZ" sz="3600"/>
          </a:p>
        </p:txBody>
      </p:sp>
      <p:pic>
        <p:nvPicPr>
          <p:cNvPr id="229378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222299">
            <a:off x="5861050" y="5119688"/>
            <a:ext cx="2133600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9379" name="Text Box 5"/>
          <p:cNvSpPr txBox="1">
            <a:spLocks noChangeArrowheads="1"/>
          </p:cNvSpPr>
          <p:nvPr/>
        </p:nvSpPr>
        <p:spPr bwMode="auto">
          <a:xfrm>
            <a:off x="609600" y="531813"/>
            <a:ext cx="7848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1"/>
                </a:solidFill>
                <a:latin typeface="Calisto MT" pitchFamily="18" charset="0"/>
              </a:rPr>
              <a:t>Efficiency:The</a:t>
            </a:r>
            <a:r>
              <a:rPr lang="en-US" sz="4000" b="1" dirty="0">
                <a:solidFill>
                  <a:schemeClr val="accent1"/>
                </a:solidFill>
                <a:latin typeface="Calisto MT" pitchFamily="18" charset="0"/>
              </a:rPr>
              <a:t> Operating System As a Resource Manager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150" y="353064"/>
            <a:ext cx="7824788" cy="1323041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Operating System </a:t>
            </a:r>
            <a:b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as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2362200"/>
            <a:ext cx="7848600" cy="1828800"/>
          </a:xfrm>
        </p:spPr>
        <p:txBody>
          <a:bodyPr/>
          <a:lstStyle/>
          <a:p>
            <a:pPr eaLnBrk="1" hangingPunct="1"/>
            <a:r>
              <a:rPr lang="en-US" sz="3200" dirty="0"/>
              <a:t>Functions in the same way as ordinary computer software</a:t>
            </a:r>
          </a:p>
          <a:p>
            <a:pPr eaLnBrk="1" hangingPunct="1"/>
            <a:r>
              <a:rPr lang="en-US" sz="3200" dirty="0"/>
              <a:t>Program, or suite of programs, executed by the processor</a:t>
            </a:r>
          </a:p>
          <a:p>
            <a:pPr eaLnBrk="1" hangingPunct="1"/>
            <a:r>
              <a:rPr lang="en-US" sz="3200" dirty="0"/>
              <a:t>Frequently relinquishes control and must be able to regain control to decide on the next thing the processor should do.</a:t>
            </a:r>
          </a:p>
        </p:txBody>
      </p:sp>
      <p:pic>
        <p:nvPicPr>
          <p:cNvPr id="231427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2286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3" name="Title 1"/>
          <p:cNvSpPr>
            <a:spLocks noGrp="1"/>
          </p:cNvSpPr>
          <p:nvPr>
            <p:ph type="title"/>
          </p:nvPr>
        </p:nvSpPr>
        <p:spPr bwMode="auto">
          <a:xfrm>
            <a:off x="228600" y="1143000"/>
            <a:ext cx="2743200" cy="346075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/>
              <a:t>Operating</a:t>
            </a:r>
            <a:br>
              <a:rPr lang="en-US"/>
            </a:br>
            <a:r>
              <a:rPr lang="en-US"/>
              <a:t>System</a:t>
            </a:r>
            <a:br>
              <a:rPr lang="en-US"/>
            </a:br>
            <a:r>
              <a:rPr lang="en-US"/>
              <a:t>as</a:t>
            </a:r>
            <a:br>
              <a:rPr lang="en-US"/>
            </a:br>
            <a:r>
              <a:rPr lang="en-US"/>
              <a:t>Resource Manager</a:t>
            </a:r>
          </a:p>
        </p:txBody>
      </p:sp>
      <p:pic>
        <p:nvPicPr>
          <p:cNvPr id="233474" name="Content Placeholder 3" descr="Fig02_02.gif"/>
          <p:cNvPicPr>
            <a:picLocks noGrp="1" noChangeAspect="1"/>
          </p:cNvPicPr>
          <p:nvPr>
            <p:ph idx="1"/>
          </p:nvPr>
        </p:nvPicPr>
        <p:blipFill>
          <a:blip r:embed="rId3"/>
          <a:srcRect t="-37431" b="-37431"/>
          <a:stretch>
            <a:fillRect/>
          </a:stretch>
        </p:blipFill>
        <p:spPr>
          <a:xfrm>
            <a:off x="2895600" y="-1295400"/>
            <a:ext cx="5715000" cy="9831388"/>
          </a:xfrm>
        </p:spPr>
      </p:pic>
    </p:spTree>
  </p:cSld>
  <p:clrMapOvr>
    <a:masterClrMapping/>
  </p:clrMapOvr>
  <p:transition spd="slow"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>
                <a:solidFill>
                  <a:schemeClr val="accent1">
                    <a:lumMod val="50000"/>
                  </a:schemeClr>
                </a:solidFill>
              </a:rPr>
              <a:t>Evolution of </a:t>
            </a:r>
            <a:br>
              <a:rPr lang="en-US" sz="4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4400" dirty="0">
                <a:solidFill>
                  <a:schemeClr val="accent1">
                    <a:lumMod val="50000"/>
                  </a:schemeClr>
                </a:solidFill>
              </a:rPr>
              <a:t>Operating Systems</a:t>
            </a:r>
            <a:endParaRPr lang="en-NZ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7570" name="Content Placeholder 2"/>
          <p:cNvSpPr>
            <a:spLocks noGrp="1"/>
          </p:cNvSpPr>
          <p:nvPr>
            <p:ph idx="4294967295"/>
          </p:nvPr>
        </p:nvSpPr>
        <p:spPr>
          <a:xfrm>
            <a:off x="533400" y="1981200"/>
            <a:ext cx="8077200" cy="4038600"/>
          </a:xfrm>
        </p:spPr>
        <p:txBody>
          <a:bodyPr/>
          <a:lstStyle/>
          <a:p>
            <a:pPr eaLnBrk="1" hangingPunct="1">
              <a:buSzPct val="100000"/>
              <a:buFont typeface="Wingdings" pitchFamily="2" charset="2"/>
              <a:buChar char="§"/>
            </a:pPr>
            <a:r>
              <a:rPr lang="en-NZ" sz="4000"/>
              <a:t> Stages include:</a:t>
            </a:r>
          </a:p>
          <a:p>
            <a:pPr lvl="1" eaLnBrk="1" hangingPunct="1">
              <a:buSzPct val="55000"/>
            </a:pPr>
            <a:endParaRPr lang="en-NZ"/>
          </a:p>
        </p:txBody>
      </p:sp>
      <p:graphicFrame>
        <p:nvGraphicFramePr>
          <p:cNvPr id="5" name="Diagram 4"/>
          <p:cNvGraphicFramePr/>
          <p:nvPr/>
        </p:nvGraphicFramePr>
        <p:xfrm>
          <a:off x="914400" y="2133600"/>
          <a:ext cx="7315200" cy="436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456252"/>
            <a:ext cx="7824788" cy="132304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Serial Processing</a:t>
            </a:r>
          </a:p>
        </p:txBody>
      </p:sp>
      <p:sp>
        <p:nvSpPr>
          <p:cNvPr id="239618" name="Text Placeholder 3"/>
          <p:cNvSpPr>
            <a:spLocks noGrp="1"/>
          </p:cNvSpPr>
          <p:nvPr>
            <p:ph type="body" idx="1"/>
          </p:nvPr>
        </p:nvSpPr>
        <p:spPr>
          <a:xfrm>
            <a:off x="609600" y="2057400"/>
            <a:ext cx="3657600" cy="730250"/>
          </a:xfrm>
        </p:spPr>
        <p:txBody>
          <a:bodyPr/>
          <a:lstStyle/>
          <a:p>
            <a:pPr eaLnBrk="1" hangingPunct="1"/>
            <a:r>
              <a:rPr lang="en-US"/>
              <a:t>Earliest Computers: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09600" y="2895600"/>
            <a:ext cx="3657600" cy="332898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 operating system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programmers interacted directly with the computer hardware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Computers ran from a console with display lights, toggle switches, some form of input device, and a printer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Users had access to the computer in “series”</a:t>
            </a:r>
          </a:p>
        </p:txBody>
      </p:sp>
      <p:sp>
        <p:nvSpPr>
          <p:cNvPr id="23962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981200"/>
            <a:ext cx="3657600" cy="730250"/>
          </a:xfrm>
        </p:spPr>
        <p:txBody>
          <a:bodyPr/>
          <a:lstStyle/>
          <a:p>
            <a:pPr eaLnBrk="1" hangingPunct="1"/>
            <a:r>
              <a:rPr lang="en-US"/>
              <a:t>Problems: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667000"/>
            <a:ext cx="3657600" cy="39624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Scheduling: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most installations used a hardcopy sign-up sheet to reserve computer time</a:t>
            </a:r>
          </a:p>
          <a:p>
            <a:pPr lvl="3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time allocations could run short or long, resulting in wasted computer time</a:t>
            </a:r>
          </a:p>
          <a:p>
            <a:pPr marL="282575" lvl="3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Setup time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considerable amount of time was spent just on setting up the program to run</a:t>
            </a:r>
          </a:p>
        </p:txBody>
      </p:sp>
      <p:pic>
        <p:nvPicPr>
          <p:cNvPr id="239622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81000"/>
            <a:ext cx="1531938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455613"/>
            <a:ext cx="7824787" cy="114458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Simple Batch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2438400"/>
            <a:ext cx="8077200" cy="3886200"/>
          </a:xfrm>
        </p:spPr>
        <p:txBody>
          <a:bodyPr/>
          <a:lstStyle/>
          <a:p>
            <a:pPr eaLnBrk="1" hangingPunct="1"/>
            <a:r>
              <a:rPr lang="en-US" sz="2800" dirty="0"/>
              <a:t>Early computers were very expensive</a:t>
            </a:r>
          </a:p>
          <a:p>
            <a:pPr lvl="1" eaLnBrk="1" hangingPunct="1"/>
            <a:r>
              <a:rPr lang="en-US" sz="2400" dirty="0"/>
              <a:t>important to maximize processor utilization</a:t>
            </a:r>
          </a:p>
          <a:p>
            <a:pPr eaLnBrk="1" hangingPunct="1"/>
            <a:r>
              <a:rPr lang="en-US" sz="2800" dirty="0"/>
              <a:t>Monitor (primitive operating system)</a:t>
            </a:r>
          </a:p>
          <a:p>
            <a:pPr lvl="1" eaLnBrk="1" hangingPunct="1"/>
            <a:r>
              <a:rPr lang="en-US" sz="2400" dirty="0"/>
              <a:t>user no longer has direct access to processor</a:t>
            </a:r>
          </a:p>
          <a:p>
            <a:pPr lvl="1" eaLnBrk="1" hangingPunct="1"/>
            <a:r>
              <a:rPr lang="en-US" sz="2400" dirty="0"/>
              <a:t>job is submitted to computer operator who batches them together and places them on an input device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8" presetClass="entr" presetSubtype="0" ac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dex">
  <a:themeElements>
    <a:clrScheme name="Codex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EF8E1C"/>
      </a:hlink>
      <a:folHlink>
        <a:srgbClr val="FEC60B"/>
      </a:folHlink>
    </a:clrScheme>
    <a:fontScheme name="Codex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odex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94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alpha val="90000"/>
                <a:satMod val="115000"/>
              </a:schemeClr>
            </a:gs>
            <a:gs pos="100000">
              <a:schemeClr val="phClr">
                <a:shade val="94000"/>
                <a:alpha val="90000"/>
                <a:satMod val="135000"/>
              </a:schemeClr>
            </a:gs>
          </a:gsLst>
          <a:lin ang="5400000" scaled="1"/>
        </a:grad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12700" dir="5400000" rotWithShape="0">
              <a:srgbClr val="525252">
                <a:alpha val="85000"/>
              </a:srgbClr>
            </a:outerShdw>
          </a:effectLst>
          <a:scene3d>
            <a:camera prst="orthographicFront">
              <a:rot lat="0" lon="0" rev="0"/>
            </a:camera>
            <a:lightRig rig="sunrise" dir="t">
              <a:rot lat="0" lon="0" rev="6000000"/>
            </a:lightRig>
          </a:scene3d>
          <a:sp3d prstMaterial="matte">
            <a:bevelT w="50800" h="4445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9171</Words>
  <Application>Microsoft Office PowerPoint</Application>
  <PresentationFormat>On-screen Show (4:3)</PresentationFormat>
  <Paragraphs>848</Paragraphs>
  <Slides>38</Slides>
  <Notes>38</Notes>
  <HiddenSlides>0</HiddenSlides>
  <MMClips>0</MMClips>
  <ScaleCrop>false</ScaleCrop>
  <HeadingPairs>
    <vt:vector size="10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Links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Batang</vt:lpstr>
      <vt:lpstr>Arial</vt:lpstr>
      <vt:lpstr>Calibri</vt:lpstr>
      <vt:lpstr>Calisto MT</vt:lpstr>
      <vt:lpstr>Times New Roman</vt:lpstr>
      <vt:lpstr>Wingdings</vt:lpstr>
      <vt:lpstr>Custom Design</vt:lpstr>
      <vt:lpstr>Codex</vt:lpstr>
      <vt:lpstr>???</vt:lpstr>
      <vt:lpstr>Document</vt:lpstr>
      <vt:lpstr>Chapter 2 Operating System Overview</vt:lpstr>
      <vt:lpstr>Operating System</vt:lpstr>
      <vt:lpstr>Computer Hardware and Software Infrastructure</vt:lpstr>
      <vt:lpstr>PowerPoint Presentation</vt:lpstr>
      <vt:lpstr>Operating System  as Software</vt:lpstr>
      <vt:lpstr>Operating System as Resource Manager</vt:lpstr>
      <vt:lpstr>Evolution of  Operating Systems</vt:lpstr>
      <vt:lpstr>Serial Processing</vt:lpstr>
      <vt:lpstr>Simple Batch Systems</vt:lpstr>
      <vt:lpstr>Monitor Point of View</vt:lpstr>
      <vt:lpstr>Desirable Hardware  Features</vt:lpstr>
      <vt:lpstr>Modes of Operation</vt:lpstr>
      <vt:lpstr>Simple Batch System Overhead</vt:lpstr>
      <vt:lpstr>Multiprogrammed  Batch Systems</vt:lpstr>
      <vt:lpstr>Uniprogramming</vt:lpstr>
      <vt:lpstr>Multiprogramming</vt:lpstr>
      <vt:lpstr>Multiprogramming</vt:lpstr>
      <vt:lpstr>Multiprogramming Example</vt:lpstr>
      <vt:lpstr>Effects on Resource Utilization</vt:lpstr>
      <vt:lpstr>Time-Sharing Systems</vt:lpstr>
      <vt:lpstr>Batch Multiprogramming  vs. Time Sharing</vt:lpstr>
      <vt:lpstr>Compatible Time-Sharing Systems</vt:lpstr>
      <vt:lpstr>Major Advances</vt:lpstr>
      <vt:lpstr>Process</vt:lpstr>
      <vt:lpstr>Components of  a Process</vt:lpstr>
      <vt:lpstr>Process Management</vt:lpstr>
      <vt:lpstr>Multithreading</vt:lpstr>
      <vt:lpstr>Symmetric  Multiprocessing (SMP)</vt:lpstr>
      <vt:lpstr>SMP Advantages</vt:lpstr>
      <vt:lpstr>Multiprogramming                                       Multiprocessing</vt:lpstr>
      <vt:lpstr>Virtual Machines and Virtualization</vt:lpstr>
      <vt:lpstr>PowerPoint Presentation</vt:lpstr>
      <vt:lpstr>Multicore OS Considerations</vt:lpstr>
      <vt:lpstr>PowerPoint Presentation</vt:lpstr>
      <vt:lpstr>Threads and SMP</vt:lpstr>
      <vt:lpstr>Traditional UNIX Systems</vt:lpstr>
      <vt:lpstr>LINUX Overview</vt:lpstr>
      <vt:lpstr>Modular  Monolithic Kernel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 Operating System Overview</dc:title>
  <dc:creator/>
  <cp:lastModifiedBy/>
  <cp:revision>8</cp:revision>
  <dcterms:created xsi:type="dcterms:W3CDTF">2011-04-28T23:08:24Z</dcterms:created>
  <dcterms:modified xsi:type="dcterms:W3CDTF">2020-12-10T22:39:52Z</dcterms:modified>
</cp:coreProperties>
</file>