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312" r:id="rId6"/>
    <p:sldId id="257" r:id="rId7"/>
    <p:sldId id="282" r:id="rId8"/>
    <p:sldId id="284" r:id="rId9"/>
    <p:sldId id="285" r:id="rId10"/>
    <p:sldId id="286" r:id="rId11"/>
    <p:sldId id="289" r:id="rId12"/>
    <p:sldId id="290" r:id="rId13"/>
    <p:sldId id="288" r:id="rId14"/>
    <p:sldId id="295" r:id="rId15"/>
    <p:sldId id="291" r:id="rId16"/>
    <p:sldId id="292" r:id="rId17"/>
    <p:sldId id="294" r:id="rId18"/>
    <p:sldId id="296" r:id="rId19"/>
    <p:sldId id="297" r:id="rId20"/>
    <p:sldId id="298" r:id="rId21"/>
    <p:sldId id="318" r:id="rId22"/>
    <p:sldId id="299" r:id="rId23"/>
    <p:sldId id="301" r:id="rId24"/>
    <p:sldId id="302" r:id="rId25"/>
    <p:sldId id="303" r:id="rId26"/>
    <p:sldId id="304" r:id="rId27"/>
    <p:sldId id="305" r:id="rId28"/>
    <p:sldId id="309" r:id="rId29"/>
    <p:sldId id="319" r:id="rId30"/>
    <p:sldId id="320" r:id="rId31"/>
    <p:sldId id="310" r:id="rId32"/>
    <p:sldId id="321" r:id="rId33"/>
    <p:sldId id="322" r:id="rId34"/>
    <p:sldId id="315" r:id="rId35"/>
    <p:sldId id="316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3" r:id="rId45"/>
    <p:sldId id="331" r:id="rId46"/>
    <p:sldId id="334" r:id="rId47"/>
    <p:sldId id="335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32" r:id="rId59"/>
    <p:sldId id="391" r:id="rId60"/>
    <p:sldId id="392" r:id="rId61"/>
    <p:sldId id="393" r:id="rId62"/>
    <p:sldId id="338" r:id="rId63"/>
    <p:sldId id="340" r:id="rId64"/>
    <p:sldId id="34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32" autoAdjust="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FV(s)</a:t>
            </a:r>
            <a:r>
              <a:rPr lang="en-US" dirty="0"/>
              <a:t>={z} BV(s)={x, y}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Ovo </a:t>
            </a:r>
            <a:r>
              <a:rPr lang="en-US" dirty="0" err="1"/>
              <a:t>sa</a:t>
            </a:r>
            <a:r>
              <a:rPr lang="en-US" dirty="0"/>
              <a:t> FV </a:t>
            </a:r>
            <a:r>
              <a:rPr lang="en-US" dirty="0" err="1"/>
              <a:t>uslovima</a:t>
            </a:r>
            <a:r>
              <a:rPr lang="en-US" dirty="0"/>
              <a:t> je </a:t>
            </a:r>
            <a:r>
              <a:rPr lang="en-US" dirty="0" err="1"/>
              <a:t>bitno</a:t>
            </a:r>
            <a:r>
              <a:rPr lang="en-US" dirty="0"/>
              <a:t> u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Sledecem</a:t>
            </a:r>
            <a:r>
              <a:rPr lang="en-US" dirty="0"/>
              <a:t> </a:t>
            </a:r>
            <a:r>
              <a:rPr lang="en-US" dirty="0" err="1"/>
              <a:t>scenariju</a:t>
            </a:r>
            <a:r>
              <a:rPr lang="en-US" dirty="0"/>
              <a:t>:</a:t>
            </a:r>
          </a:p>
          <a:p>
            <a:r>
              <a:rPr lang="es-ES" sz="1800" b="0" i="0" u="none" strike="noStrike" baseline="0" dirty="0">
                <a:latin typeface="CMR12"/>
              </a:rPr>
              <a:t>(</a:t>
            </a:r>
            <a:r>
              <a:rPr lang="es-ES" sz="1800" b="0" i="0" u="none" strike="noStrike" baseline="0" dirty="0" err="1">
                <a:latin typeface="CMMI12"/>
              </a:rPr>
              <a:t>y.x</a:t>
            </a:r>
            <a:r>
              <a:rPr lang="es-ES" sz="1800" b="0" i="0" u="none" strike="noStrike" baseline="0" dirty="0" err="1">
                <a:latin typeface="CMR12"/>
              </a:rPr>
              <a:t>+</a:t>
            </a:r>
            <a:r>
              <a:rPr lang="es-ES" sz="1800" b="0" i="0" u="none" strike="noStrike" baseline="0" dirty="0" err="1">
                <a:latin typeface="CMMI12"/>
              </a:rPr>
              <a:t>y</a:t>
            </a:r>
            <a:r>
              <a:rPr lang="es-ES" sz="1800" b="0" i="0" u="none" strike="noStrike" baseline="0" dirty="0">
                <a:latin typeface="CMR12"/>
              </a:rPr>
              <a:t>)[</a:t>
            </a:r>
            <a:r>
              <a:rPr lang="es-ES" sz="1800" b="0" i="0" u="none" strike="noStrike" baseline="0" dirty="0">
                <a:latin typeface="CMMI12"/>
              </a:rPr>
              <a:t>y/x</a:t>
            </a:r>
            <a:r>
              <a:rPr lang="es-ES" sz="1800" b="0" i="0" u="none" strike="noStrike" baseline="0" dirty="0">
                <a:latin typeface="CMR12"/>
              </a:rPr>
              <a:t>] = </a:t>
            </a:r>
            <a:r>
              <a:rPr lang="es-ES" sz="1800" b="0" i="0" u="none" strike="noStrike" baseline="0" dirty="0">
                <a:latin typeface="CMMI12"/>
              </a:rPr>
              <a:t>y. </a:t>
            </a:r>
            <a:r>
              <a:rPr lang="es-ES" sz="1800" b="0" i="0" u="none" strike="noStrike" baseline="0" dirty="0" err="1">
                <a:latin typeface="CMMI12"/>
              </a:rPr>
              <a:t>y</a:t>
            </a:r>
            <a:r>
              <a:rPr lang="es-ES" sz="1800" b="0" i="0" u="none" strike="noStrike" baseline="0" dirty="0" err="1">
                <a:latin typeface="CMR12"/>
              </a:rPr>
              <a:t>+</a:t>
            </a:r>
            <a:r>
              <a:rPr lang="es-ES" sz="1800" b="0" i="0" u="none" strike="noStrike" baseline="0" dirty="0" err="1">
                <a:latin typeface="CMMI12"/>
              </a:rPr>
              <a:t>y</a:t>
            </a:r>
            <a:endParaRPr lang="es-ES" sz="1800" b="0" i="0" u="none" strike="noStrike" baseline="0" dirty="0">
              <a:latin typeface="CMR12"/>
            </a:endParaRPr>
          </a:p>
          <a:p>
            <a:endParaRPr lang="es-ES" sz="1800" b="0" i="0" u="none" strike="noStrike" baseline="0" dirty="0">
              <a:latin typeface="CMR12"/>
            </a:endParaRPr>
          </a:p>
          <a:p>
            <a:r>
              <a:rPr lang="es-ES" sz="1800" b="0" i="0" u="none" strike="noStrike" baseline="0" dirty="0" err="1">
                <a:latin typeface="CMR12"/>
              </a:rPr>
              <a:t>Dakle</a:t>
            </a:r>
            <a:r>
              <a:rPr lang="es-ES" sz="1800" b="0" i="0" u="none" strike="noStrike" baseline="0" dirty="0">
                <a:latin typeface="CMR12"/>
              </a:rPr>
              <a:t>, </a:t>
            </a:r>
            <a:r>
              <a:rPr lang="es-ES" sz="1800" b="0" i="0" u="none" strike="noStrike" baseline="0" dirty="0" err="1">
                <a:latin typeface="CMR12"/>
              </a:rPr>
              <a:t>ako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ne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bi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bilo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tog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uslova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smisao</a:t>
            </a:r>
            <a:r>
              <a:rPr lang="es-ES" sz="1800" b="0" i="0" u="none" strike="noStrike" baseline="0" dirty="0">
                <a:latin typeface="CMR12"/>
              </a:rPr>
              <a:t> lambda </a:t>
            </a:r>
            <a:r>
              <a:rPr lang="es-ES" sz="1800" b="0" i="0" u="none" strike="noStrike" baseline="0" dirty="0" err="1">
                <a:latin typeface="CMR12"/>
              </a:rPr>
              <a:t>fje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bi</a:t>
            </a:r>
            <a:r>
              <a:rPr lang="es-ES" sz="1800" b="0" i="0" u="none" strike="noStrike" baseline="0" dirty="0">
                <a:latin typeface="CMR12"/>
              </a:rPr>
              <a:t> se </a:t>
            </a:r>
            <a:r>
              <a:rPr lang="es-ES" sz="1800" b="0" i="0" u="none" strike="noStrike" baseline="0" dirty="0" err="1">
                <a:latin typeface="CMR12"/>
              </a:rPr>
              <a:t>promenio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sa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dodaj</a:t>
            </a:r>
            <a:r>
              <a:rPr lang="es-ES" sz="1800" b="0" i="0" u="none" strike="noStrike" baseline="0" dirty="0">
                <a:latin typeface="CMR12"/>
              </a:rPr>
              <a:t> x </a:t>
            </a:r>
            <a:r>
              <a:rPr lang="es-ES" sz="1800" b="0" i="0" u="none" strike="noStrike" baseline="0" dirty="0" err="1">
                <a:latin typeface="CMR12"/>
              </a:rPr>
              <a:t>na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argument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na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dupliraj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argument</a:t>
            </a:r>
            <a:r>
              <a:rPr lang="es-ES" sz="1800" b="0" i="0" u="none" strike="noStrike" baseline="0" dirty="0">
                <a:latin typeface="CMR12"/>
              </a:rPr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5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sr-Latn-BA" dirty="0"/>
              <a:t>Funkcionalno programiranje</a:t>
            </a:r>
            <a:br>
              <a:rPr lang="en-US" dirty="0"/>
            </a:b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(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materijali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preuzeti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od doc. Dr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Milane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Grbi</a:t>
            </a:r>
            <a:r>
              <a:rPr kumimoji="0" lang="sr-Latn-R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Ć)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en-US" dirty="0" err="1"/>
              <a:t>ra</a:t>
            </a:r>
            <a:r>
              <a:rPr lang="sr-Latn-BA" dirty="0"/>
              <a:t>čun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Za pojavljivanje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r-Latn-BA" dirty="0"/>
                  <a:t> u lambda izrazu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kažemo da je </a:t>
                </a:r>
                <a:r>
                  <a:rPr lang="sr-Latn-BA" dirty="0">
                    <a:solidFill>
                      <a:srgbClr val="FF0000"/>
                    </a:solidFill>
                  </a:rPr>
                  <a:t>vezano</a:t>
                </a:r>
                <a:r>
                  <a:rPr lang="sr-Latn-BA" dirty="0"/>
                  <a:t> ako se javlja u podizrazu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Latn-B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dirty="0"/>
                  <a:t> od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u formi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dirty="0"/>
                  <a:t>.</a:t>
                </a:r>
              </a:p>
              <a:p>
                <a:r>
                  <a:rPr lang="sr-Latn-BA" dirty="0"/>
                  <a:t>Ako promjenljiva nije vezana u nekom izrazu, tada je njeno pojavljivanje </a:t>
                </a:r>
                <a:r>
                  <a:rPr lang="sr-Latn-BA" dirty="0">
                    <a:solidFill>
                      <a:srgbClr val="FF0000"/>
                    </a:solidFill>
                  </a:rPr>
                  <a:t>slobodno</a:t>
                </a:r>
                <a:r>
                  <a:rPr lang="sr-Latn-BA" dirty="0"/>
                  <a:t>.</a:t>
                </a:r>
              </a:p>
              <a:p>
                <a:r>
                  <a:rPr lang="sr-Latn-BA" dirty="0"/>
                  <a:t>Lambda račun se naziva </a:t>
                </a:r>
                <a:r>
                  <a:rPr lang="sr-Latn-BA" dirty="0">
                    <a:solidFill>
                      <a:srgbClr val="00B0F0"/>
                    </a:solidFill>
                  </a:rPr>
                  <a:t>čist</a:t>
                </a:r>
                <a:r>
                  <a:rPr lang="sr-Latn-BA" dirty="0"/>
                  <a:t> ako ne uključuje konstante.</a:t>
                </a:r>
              </a:p>
              <a:p>
                <a:r>
                  <a:rPr lang="sr-Latn-BA" dirty="0"/>
                  <a:t>Ako lambda račun uključuje konstante, onda se naziva </a:t>
                </a:r>
                <a:r>
                  <a:rPr lang="sr-Latn-BA" dirty="0">
                    <a:solidFill>
                      <a:srgbClr val="00B0F0"/>
                    </a:solidFill>
                  </a:rPr>
                  <a:t>primjenjen</a:t>
                </a:r>
                <a:r>
                  <a:rPr lang="sr-Latn-BA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 r="-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Skup slobodnih varijabli u izrazu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označavamo sa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 definišemo rekurzivno na sljedeći način: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860" y="2870035"/>
            <a:ext cx="509658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Skup vezanih varijabli u izrazu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označavamo sa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 definišemo rekurzivno na sljedeći način: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649" y="2954513"/>
            <a:ext cx="5087060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sr-Latn-BA" dirty="0"/>
                  <a:t>Za lambda izraz</a:t>
                </a:r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odrediti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𝐵𝑉</m:t>
                    </m:r>
                    <m:d>
                      <m:dPr>
                        <m:ctrlPr>
                          <a:rPr lang="sr-Latn-B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sr-Latn-BA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9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Zamjena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Lambda apstrakcija i primjena;</a:t>
                </a:r>
              </a:p>
              <a:p>
                <a:endParaRPr lang="sr-Latn-BA" dirty="0"/>
              </a:p>
              <a:p>
                <a:endParaRPr lang="sr-Latn-BA" dirty="0"/>
              </a:p>
              <a:p>
                <a:r>
                  <a:rPr lang="sr-Latn-BA" dirty="0"/>
                  <a:t>Sa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en-US" dirty="0" err="1"/>
                  <a:t>ozna</a:t>
                </a:r>
                <a:r>
                  <a:rPr lang="sr-Latn-BA" dirty="0"/>
                  <a:t>čavamo zamjenu varijable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/>
                  <a:t> u izrazu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 izrazom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65" y="2134667"/>
            <a:ext cx="5677692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20" y="3604014"/>
            <a:ext cx="9665294" cy="29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Izračunavanje vrijednosti lambda izraza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𝑝𝑟𝑎𝑣𝑖𝑙𝑎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/>
                  <a:t>Aplikacija konstantnih funkcija.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najva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nije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jer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predstavlja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evaluaciju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funkcije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1(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zadati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argument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endParaRPr lang="sr-Latn-BA" dirty="0">
                  <a:ea typeface="Cambria Math" panose="02040503050406030204" pitchFamily="18" charset="0"/>
                </a:endParaRPr>
              </a:p>
              <a:p>
                <a:pPr lvl="1"/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𝑟𝑒𝑑𝑒𝑘𝑠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 – nije nam bitna za programerske aspekte lambda računa. 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𝑘𝑜𝑛𝑣𝑒𝑟𝑧𝑖𝑗𝑎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>
                    <a:ea typeface="Cambria Math" panose="02040503050406030204" pitchFamily="18" charset="0"/>
                  </a:rPr>
                  <a:t>Proces promjene imena vezanih varijabli – pokazano ranije. </a:t>
                </a:r>
              </a:p>
              <a:p>
                <a:pPr lvl="1"/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5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39" y="2914434"/>
            <a:ext cx="3343742" cy="53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95" y="3564193"/>
            <a:ext cx="1076475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sr-Latn-BA" dirty="0"/>
              <a:t>Izračunati vrijednost sljedećih lambda izraza: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15" y="2461189"/>
            <a:ext cx="5759007" cy="25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sr-Latn-BA" dirty="0"/>
              <a:t>Izračunati vrijednost lambda izraza:</a:t>
            </a:r>
          </a:p>
          <a:p>
            <a:pPr marL="457200" indent="-457200">
              <a:buFont typeface="+mj-lt"/>
              <a:buAutoNum type="arabicPeriod" startAt="6"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27" y="2108328"/>
            <a:ext cx="3715268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Izračunavanje vrijednosti lambda izraza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199"/>
                <a:ext cx="10115728" cy="493733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𝑝𝑟𝑎𝑣𝑖𝑙𝑎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/>
                  <a:t>Aplikacija konstantnih funkcija.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endParaRPr lang="sr-Latn-BA" dirty="0">
                  <a:ea typeface="Cambria Math" panose="02040503050406030204" pitchFamily="18" charset="0"/>
                </a:endParaRPr>
              </a:p>
              <a:p>
                <a:pPr lvl="1"/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𝑟𝑒𝑑𝑒𝑘𝑠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                              označavaju istu funkciju ako se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 ne javlja kao slobodno 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 mora biti funkcija;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𝑘𝑜𝑛𝑣𝑒𝑟𝑧𝑖𝑗𝑎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>
                    <a:ea typeface="Cambria Math" panose="02040503050406030204" pitchFamily="18" charset="0"/>
                  </a:rPr>
                  <a:t>Proces promjene imena vezanih varijabli.</a:t>
                </a:r>
              </a:p>
              <a:p>
                <a:pPr lvl="1"/>
                <a:r>
                  <a:rPr lang="sr-Latn-BA" dirty="0">
                    <a:ea typeface="Cambria Math" panose="02040503050406030204" pitchFamily="18" charset="0"/>
                  </a:rPr>
                  <a:t>Sintaksno ekvivalentni termi se smatraju različitim reprezentacijama iste apstrakcije.</a:t>
                </a:r>
              </a:p>
              <a:p>
                <a:pPr lvl="1"/>
                <a:r>
                  <a:rPr lang="sr-Latn-BA" b="0" dirty="0">
                    <a:ea typeface="Cambria Math" panose="02040503050406030204" pitchFamily="18" charset="0"/>
                  </a:rPr>
                  <a:t>Primjer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199"/>
                <a:ext cx="10115728" cy="4937333"/>
              </a:xfrm>
              <a:blipFill>
                <a:blip r:embed="rId2"/>
                <a:stretch>
                  <a:fillRect l="-1446" t="-741" r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39" y="2914434"/>
            <a:ext cx="3343742" cy="53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95" y="3564193"/>
            <a:ext cx="1076475" cy="36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196" y="4483078"/>
            <a:ext cx="1981477" cy="523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144" y="6049743"/>
            <a:ext cx="2571892" cy="6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Jednakost lambda izraza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Dva lambda terma su jednaka ako se je moguće dobiti jedan iz drugog konačnim nizom</a:t>
                </a:r>
                <a14:m>
                  <m:oMath xmlns:m="http://schemas.openxmlformats.org/officeDocument/2006/math">
                    <m:r>
                      <a:rPr lang="sr-Latn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Latn-BA" dirty="0"/>
                  <a:t>,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i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sr-Latn-BA" dirty="0"/>
                  <a:t> konverzija.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76" y="2476366"/>
            <a:ext cx="4515480" cy="1905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818" y="2315137"/>
            <a:ext cx="3130586" cy="422543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9320" y="4785645"/>
            <a:ext cx="3734512" cy="144423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268" y="5570494"/>
            <a:ext cx="2743583" cy="400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372" y="4993163"/>
            <a:ext cx="54300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redukcije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4899" y="1600199"/>
            <a:ext cx="10175549" cy="48518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68" y="1666925"/>
            <a:ext cx="4081541" cy="46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Normalne forme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BA" b="1" dirty="0"/>
                  <a:t>Definicija:</a:t>
                </a:r>
              </a:p>
              <a:p>
                <a:pPr marL="0" indent="0">
                  <a:buNone/>
                </a:pPr>
                <a:r>
                  <a:rPr lang="sr-Latn-BA" dirty="0"/>
                  <a:t>Za izraz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kažemo da je u </a:t>
                </a:r>
                <a:r>
                  <a:rPr lang="sr-Latn-BA" i="1" dirty="0">
                    <a:solidFill>
                      <a:srgbClr val="FF0000"/>
                    </a:solidFill>
                  </a:rPr>
                  <a:t>normalnoj formi</a:t>
                </a:r>
                <a:r>
                  <a:rPr lang="sr-Latn-BA" dirty="0">
                    <a:solidFill>
                      <a:srgbClr val="FF0000"/>
                    </a:solidFill>
                  </a:rPr>
                  <a:t> </a:t>
                </a:r>
                <a:r>
                  <a:rPr lang="sr-Latn-BA" dirty="0"/>
                  <a:t>ako ne može dalje da se redukuje, tj. ako više ne sadrži ni jedan redeks.</a:t>
                </a:r>
              </a:p>
              <a:p>
                <a:r>
                  <a:rPr lang="sr-Latn-BA" b="1" dirty="0"/>
                  <a:t>Definicija:</a:t>
                </a:r>
              </a:p>
              <a:p>
                <a:pPr marL="0" indent="0">
                  <a:buNone/>
                </a:pPr>
                <a:r>
                  <a:rPr lang="sr-Latn-BA" dirty="0"/>
                  <a:t>Kažemo da postoji normalna forma za izraz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, ako postoji niz redukcija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i izraz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je u normalnoj formi.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467"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233" y="4001711"/>
            <a:ext cx="3962953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Strategije redukcije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Teorijska razmatranja i funkcionalno programiranje? </a:t>
            </a:r>
          </a:p>
          <a:p>
            <a:r>
              <a:rPr lang="sr-Latn-BA" dirty="0"/>
              <a:t>Izbor narednog redeksa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sr-Latn-RS" dirty="0"/>
              <a:t> najčešća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RS" dirty="0"/>
              <a:t>čina:</a:t>
            </a:r>
          </a:p>
          <a:p>
            <a:pPr lvl="1"/>
            <a:r>
              <a:rPr lang="sr-Latn-RS" dirty="0"/>
              <a:t>Najlevlji i najunutrašnjiji redeks (naziva se još redukcija po vrednosti ili aplikativna redukcija) – ne mora da se završi. </a:t>
            </a:r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Najlevlji redeks (naziva se još redukcija po nazivu ili lenja redukcija ili normalna redukcija) – sigurno pronalazi normalnu formu ako ona postoji.</a:t>
            </a:r>
            <a:endParaRPr lang="en-US" dirty="0"/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60" y="3074088"/>
            <a:ext cx="8545118" cy="184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39" y="5593510"/>
            <a:ext cx="496321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Redeksi i mogući načini redukcije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20" y="2650351"/>
            <a:ext cx="9982200" cy="16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Redeksi i mogući načini redukcije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3" y="1897166"/>
            <a:ext cx="10148338" cy="35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sr-Latn-BA" dirty="0"/>
                  <a:t>Izračunati vrijednost lambda izraza</a:t>
                </a:r>
              </a:p>
              <a:p>
                <a:pPr marL="0" indent="0">
                  <a:buNone/>
                </a:pPr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+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∗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(+5 5)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normalnim redoslijedom redukcije;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aplikativnim redoslijedom redukcije.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sr-Latn-BA" dirty="0"/>
                  <a:t>Izračunati vrijednost lambda izraza</a:t>
                </a:r>
              </a:p>
              <a:p>
                <a:pPr marL="0" indent="0">
                  <a:buNone/>
                </a:pPr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</m:t>
                        </m:r>
                        <m:d>
                          <m:d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normalnim redoslijedom redukcije;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aplikativnim redoslijedom redukcije.</a:t>
                </a:r>
              </a:p>
              <a:p>
                <a:pPr marL="457200" indent="-457200">
                  <a:buFont typeface="+mj-lt"/>
                  <a:buAutoNum type="arabicPeriod" startAt="8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0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De-Brujinov lambda račun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Sintaksna i semantička jednakost lambda izraza;</a:t>
                </a:r>
              </a:p>
              <a:p>
                <a:r>
                  <a:rPr lang="sr-Latn-BA" dirty="0"/>
                  <a:t>Uklanjanje imena svih promjenljivih i zamjena brojem koji predstavlja broj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između pojavljivanja promjenljive u tijelu funkcije i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sr-Latn-BA" dirty="0"/>
                  <a:t> za koje je promjenljiva vezana.</a:t>
                </a:r>
              </a:p>
              <a:p>
                <a:r>
                  <a:rPr lang="sr-Latn-BA" dirty="0"/>
                  <a:t>Primjeri: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8" y="3563597"/>
            <a:ext cx="6049627" cy="25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sr-Latn-BA" dirty="0"/>
              <a:t>Zapisati funkciju sljedbenik u De-Brujinovom obliku.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sr-Latn-BA" dirty="0"/>
              <a:t>Zapisati sljedeći lambda izraz u De-Brujinovom obliku.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99" y="2826674"/>
            <a:ext cx="4518685" cy="7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en-US" dirty="0" err="1"/>
              <a:t>ra</a:t>
            </a:r>
            <a:r>
              <a:rPr lang="sr-Latn-BA" dirty="0"/>
              <a:t>čun kao programski jezik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Predstavljanje podataka u lambda računu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Notacija:</a:t>
            </a:r>
          </a:p>
          <a:p>
            <a:endParaRPr lang="sr-Latn-BA" dirty="0"/>
          </a:p>
          <a:p>
            <a:pPr marL="0" indent="0">
              <a:buNone/>
            </a:pPr>
            <a:r>
              <a:rPr lang="sr-Latn-BA" dirty="0"/>
              <a:t>jednaki po definiciji;</a:t>
            </a:r>
          </a:p>
          <a:p>
            <a:r>
              <a:rPr lang="sr-Latn-BA" dirty="0"/>
              <a:t>Uslovni izraz;</a:t>
            </a:r>
          </a:p>
          <a:p>
            <a:r>
              <a:rPr lang="sr-Latn-BA" dirty="0"/>
              <a:t>Varijable sa lijeve strane trebaju biti apstrakovane.</a:t>
            </a:r>
          </a:p>
          <a:p>
            <a:endParaRPr lang="sr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56" y="1718585"/>
            <a:ext cx="1543265" cy="771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26" y="1900566"/>
            <a:ext cx="1495634" cy="390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058" y="4558312"/>
            <a:ext cx="2172003" cy="97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775" y="4711435"/>
            <a:ext cx="2476846" cy="819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646" y="3116872"/>
            <a:ext cx="5496692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Funkcije u matematici imaju imena.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Funkcije u programskim jezicima imaju imena.</a:t>
            </a:r>
          </a:p>
          <a:p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40" y="2040671"/>
            <a:ext cx="6376142" cy="1652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57" y="4667869"/>
            <a:ext cx="308653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Logičke vrijednosti i 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Logičke vrijednosti: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Uslovni izraz: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34" y="2206922"/>
            <a:ext cx="3188356" cy="1329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37" y="4408550"/>
            <a:ext cx="4829849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Logičke vrijednosti i 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00" y="1779394"/>
            <a:ext cx="6658904" cy="191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207" y="4084376"/>
            <a:ext cx="6963747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Logičke vrijednosti i 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22" y="2435552"/>
            <a:ext cx="7385589" cy="22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sr-Latn-BA" dirty="0"/>
                  <a:t>Izračunati: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sr-Latn-BA" b="0" dirty="0">
                    <a:ea typeface="Cambria Math" panose="02040503050406030204" pitchFamily="18" charset="0"/>
                  </a:rPr>
                  <a:t>Izračunati: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𝑇𝑇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sr-Latn-BA" dirty="0">
                    <a:ea typeface="Cambria Math" panose="02040503050406030204" pitchFamily="18" charset="0"/>
                  </a:rPr>
                  <a:t>Izračunati: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𝑇𝑇</m:t>
                    </m:r>
                  </m:oMath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𝐹𝑇</m:t>
                    </m:r>
                  </m:oMath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Parovi i torke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Uređen par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Prvi, drugi element para: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Pokazati da je validna defincija!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04" y="2001577"/>
            <a:ext cx="3534268" cy="75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65" y="3830381"/>
            <a:ext cx="301984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Parovi i torke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n-torka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Uređena četvorka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32" y="2023292"/>
            <a:ext cx="5029902" cy="828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68" y="3696180"/>
            <a:ext cx="6353449" cy="26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Brojevi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Nula, sljedbenik nule, sljedbenik sljedbenika nule...</a:t>
                </a:r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0:= 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sr-Latn-BA" dirty="0"/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sr-Latn-B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𝑠𝑧</m:t>
                            </m:r>
                          </m:e>
                        </m:d>
                      </m:e>
                    </m:d>
                  </m:oMath>
                </a14:m>
                <a:endParaRPr lang="sr-Latn-B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B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...</a:t>
                </a:r>
              </a:p>
              <a:p>
                <a:r>
                  <a:rPr lang="sr-Latn-B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6:=?</a:t>
                </a:r>
              </a:p>
              <a:p>
                <a:r>
                  <a:rPr lang="sr-Latn-B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Zašto ovakav način definisanja brojeva?</a:t>
                </a:r>
              </a:p>
              <a:p>
                <a:endParaRPr lang="sr-Latn-B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65" y="2499055"/>
            <a:ext cx="244826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Funkcija sljedbenik, sabiranje, množenje..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0" dirty="0">
                <a:latin typeface="Cambria Math" panose="02040503050406030204" pitchFamily="18" charset="0"/>
              </a:rPr>
              <a:t>Funkcija sljedbenik</a:t>
            </a:r>
          </a:p>
          <a:p>
            <a:endParaRPr lang="sr-Latn-BA" dirty="0">
              <a:latin typeface="Cambria Math" panose="02040503050406030204" pitchFamily="18" charset="0"/>
            </a:endParaRPr>
          </a:p>
          <a:p>
            <a:endParaRPr lang="sr-Latn-BA" b="0" dirty="0">
              <a:latin typeface="Cambria Math" panose="02040503050406030204" pitchFamily="18" charset="0"/>
            </a:endParaRPr>
          </a:p>
          <a:p>
            <a:r>
              <a:rPr lang="sr-Latn-BA" dirty="0">
                <a:latin typeface="Cambria Math" panose="02040503050406030204" pitchFamily="18" charset="0"/>
              </a:rPr>
              <a:t>Odredimo sljedbenik broja n</a:t>
            </a:r>
            <a:endParaRPr lang="sr-Latn-BA" b="0" dirty="0">
              <a:latin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2" y="2037582"/>
            <a:ext cx="3486637" cy="800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87" y="3556776"/>
            <a:ext cx="5915851" cy="141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344" y="4914576"/>
            <a:ext cx="498227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r-Latn-BA" dirty="0"/>
              <a:t>Izračunati sljedbenik 0.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r-Latn-BA" dirty="0"/>
              <a:t>Izračunati sljedbenik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Funkcija koja provjerava da li je broj jednak nuli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35" y="1649939"/>
            <a:ext cx="4315427" cy="943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26" y="2783868"/>
            <a:ext cx="6125430" cy="82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413" y="3922428"/>
            <a:ext cx="7116168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r-Latn-BA" sz="2200" dirty="0"/>
              <a:t>Lambda račun možemo da shvatimo kao račun anonimnih (neimenovanih) funkcija.</a:t>
            </a:r>
          </a:p>
          <a:p>
            <a:endParaRPr lang="sr-Latn-BA" sz="2400" dirty="0"/>
          </a:p>
          <a:p>
            <a:endParaRPr lang="sr-Latn-BA" sz="2400" dirty="0"/>
          </a:p>
          <a:p>
            <a:pPr lvl="1"/>
            <a:r>
              <a:rPr lang="sr-Latn-BA" sz="1800" dirty="0"/>
              <a:t>Metod za predstavljanje funkcija;</a:t>
            </a:r>
          </a:p>
          <a:p>
            <a:pPr lvl="1"/>
            <a:r>
              <a:rPr lang="sr-Latn-BA" sz="1800" dirty="0"/>
              <a:t>Skup pravila za sintaksnu transformaciju;</a:t>
            </a:r>
          </a:p>
          <a:p>
            <a:r>
              <a:rPr lang="sr-Latn-BA" sz="2200" dirty="0"/>
              <a:t>Istorijat lambda računa:</a:t>
            </a:r>
          </a:p>
          <a:p>
            <a:pPr lvl="1"/>
            <a:r>
              <a:rPr lang="sr-Latn-BA" sz="1800" dirty="0"/>
              <a:t>1930. - Alonzo Church;</a:t>
            </a:r>
          </a:p>
          <a:p>
            <a:pPr lvl="1"/>
            <a:r>
              <a:rPr lang="sr-Latn-BA" sz="1800" dirty="0"/>
              <a:t>1932/1933. godina prva verzija lambda računa;</a:t>
            </a:r>
          </a:p>
          <a:p>
            <a:pPr lvl="1"/>
            <a:r>
              <a:rPr lang="sr-Latn-BA" sz="1800" dirty="0"/>
              <a:t>1941. godina druga verzija lambda računa;</a:t>
            </a:r>
          </a:p>
          <a:p>
            <a:pPr lvl="1"/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38" y="2245207"/>
            <a:ext cx="1543265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49" y="2178522"/>
            <a:ext cx="1533739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Sabiranje, množenje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298" y="1520426"/>
            <a:ext cx="4525006" cy="1467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58" y="3175452"/>
            <a:ext cx="5630061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sr-Latn-BA" dirty="0"/>
              <a:t>Izračunati zbir brojeva 2 i 3 u lambda notaciji.</a:t>
            </a:r>
          </a:p>
        </p:txBody>
      </p:sp>
    </p:spTree>
    <p:extLst>
      <p:ext uri="{BB962C8B-B14F-4D97-AF65-F5344CB8AC3E}">
        <p14:creationId xmlns:p14="http://schemas.microsoft.com/office/powerpoint/2010/main" val="32313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Sabiranje, množenje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298" y="1520426"/>
            <a:ext cx="4525006" cy="1467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18" y="3148256"/>
            <a:ext cx="5439534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89" y="4085838"/>
            <a:ext cx="5376761" cy="26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sr-Latn-BA" dirty="0"/>
              <a:t>Izračunati proizvoda brojeva 4 i 3 u lambda notaciji.</a:t>
            </a:r>
          </a:p>
        </p:txBody>
      </p:sp>
    </p:spTree>
    <p:extLst>
      <p:ext uri="{BB962C8B-B14F-4D97-AF65-F5344CB8AC3E}">
        <p14:creationId xmlns:p14="http://schemas.microsoft.com/office/powerpoint/2010/main" val="22000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Stepenovanje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sr-Latn-B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𝑏𝑎</m:t>
                    </m:r>
                  </m:oMath>
                </a14:m>
                <a:endParaRPr lang="sr-Latn-BA" b="0" dirty="0"/>
              </a:p>
              <a:p>
                <a:r>
                  <a:rPr lang="sr-Latn-BA" dirty="0"/>
                  <a:t>Primjer;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argumenata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povratnu</a:t>
            </a:r>
            <a:r>
              <a:rPr lang="en-US" dirty="0"/>
              <a:t> </a:t>
            </a:r>
            <a:r>
              <a:rPr lang="en-US" dirty="0" err="1"/>
              <a:t>vr</a:t>
            </a:r>
            <a:r>
              <a:rPr lang="sr-Latn-BA" dirty="0"/>
              <a:t>ij</a:t>
            </a:r>
            <a:r>
              <a:rPr lang="en-US" dirty="0" err="1"/>
              <a:t>ednost</a:t>
            </a:r>
            <a:r>
              <a:rPr lang="sr-Latn-BA" dirty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52" y="4766775"/>
            <a:ext cx="6768407" cy="1182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5227177" y="2119356"/>
                <a:ext cx="6255522" cy="2281727"/>
              </a:xfrm>
              <a:prstGeom prst="wedgeEllipse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add’ </a:t>
                </a:r>
                <a:r>
                  <a:rPr lang="en-US" dirty="0" err="1"/>
                  <a:t>uzima</a:t>
                </a:r>
                <a:r>
                  <a:rPr lang="en-US" dirty="0"/>
                  <a:t> </a:t>
                </a:r>
                <a:r>
                  <a:rPr lang="en-US" dirty="0" err="1"/>
                  <a:t>kao</a:t>
                </a:r>
                <a:r>
                  <a:rPr lang="en-US" dirty="0"/>
                  <a:t> argument c</a:t>
                </a:r>
                <a:r>
                  <a:rPr lang="sr-Latn-BA" dirty="0"/>
                  <a:t>ij</a:t>
                </a:r>
                <a:r>
                  <a:rPr lang="en-US" dirty="0"/>
                  <a:t>e</a:t>
                </a:r>
                <a:r>
                  <a:rPr lang="sr-Latn-BA" dirty="0"/>
                  <a:t>li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sr-Latn-BA" dirty="0"/>
                  <a:t>i </a:t>
                </a:r>
                <a:r>
                  <a:rPr lang="en-US" dirty="0"/>
                  <a:t>vraća </a:t>
                </a:r>
                <a:r>
                  <a:rPr lang="en-US" dirty="0" err="1"/>
                  <a:t>kao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add’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Slično</a:t>
                </a:r>
                <a:r>
                  <a:rPr lang="en-US" dirty="0"/>
                  <a:t>, ova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c</a:t>
                </a:r>
                <a:r>
                  <a:rPr lang="sr-Latn-BA" dirty="0"/>
                  <a:t>ijeli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kao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77" y="2119356"/>
                <a:ext cx="6255522" cy="2281727"/>
              </a:xfrm>
              <a:prstGeom prst="wedgeEllipse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0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en-US" dirty="0"/>
              <a:t>add </a:t>
            </a:r>
            <a:r>
              <a:rPr lang="en-US" dirty="0" err="1"/>
              <a:t>i</a:t>
            </a:r>
            <a:r>
              <a:rPr lang="en-US" dirty="0"/>
              <a:t> add’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konačan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add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sr-Latn-BA" dirty="0"/>
              <a:t>oba</a:t>
            </a:r>
            <a:r>
              <a:rPr lang="en-US" dirty="0"/>
              <a:t> argumenta </a:t>
            </a:r>
            <a:r>
              <a:rPr lang="en-US" dirty="0" err="1"/>
              <a:t>istovremeno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add’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argument</a:t>
            </a:r>
            <a:r>
              <a:rPr lang="sr-Latn-BA" dirty="0"/>
              <a:t>.</a:t>
            </a:r>
          </a:p>
          <a:p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uzimaju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argument </a:t>
            </a:r>
            <a:r>
              <a:rPr lang="en-US" dirty="0" err="1"/>
              <a:t>zovu</a:t>
            </a:r>
            <a:r>
              <a:rPr lang="en-US" dirty="0"/>
              <a:t> se </a:t>
            </a:r>
            <a:r>
              <a:rPr lang="en-US" dirty="0" err="1"/>
              <a:t>Karijeve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u </a:t>
            </a:r>
            <a:r>
              <a:rPr lang="en-US" dirty="0" err="1"/>
              <a:t>čast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Haskell Curry-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42" y="1687631"/>
            <a:ext cx="6250620" cy="1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argumenta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Karijeve</a:t>
            </a:r>
            <a:r>
              <a:rPr lang="en-US" dirty="0"/>
              <a:t> </a:t>
            </a:r>
            <a:r>
              <a:rPr lang="en-US" dirty="0" err="1"/>
              <a:t>koriš</a:t>
            </a:r>
            <a:r>
              <a:rPr lang="sr-Latn-BA" dirty="0"/>
              <a:t>t</a:t>
            </a:r>
            <a:r>
              <a:rPr lang="en-US" dirty="0" err="1"/>
              <a:t>enjem</a:t>
            </a:r>
            <a:r>
              <a:rPr lang="en-US" dirty="0"/>
              <a:t> </a:t>
            </a:r>
            <a:r>
              <a:rPr lang="en-US" dirty="0" err="1"/>
              <a:t>ugnježdenih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vr</a:t>
            </a:r>
            <a:r>
              <a:rPr lang="sr-Latn-BA" dirty="0"/>
              <a:t>ij</a:t>
            </a:r>
            <a:r>
              <a:rPr lang="en-US" dirty="0" err="1"/>
              <a:t>ednosti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23" y="4529037"/>
            <a:ext cx="8537250" cy="1057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7298109" y="2127903"/>
                <a:ext cx="4409629" cy="2033897"/>
              </a:xfrm>
              <a:prstGeom prst="wedgeEllipse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mult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argument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</a:t>
                </a:r>
                <a:r>
                  <a:rPr lang="en-US" dirty="0" err="1"/>
                  <a:t>mult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koja</a:t>
                </a:r>
                <a:r>
                  <a:rPr lang="en-US" dirty="0"/>
                  <a:t> </a:t>
                </a:r>
                <a:r>
                  <a:rPr lang="en-US" dirty="0" err="1"/>
                  <a:t>slično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argument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</a:t>
                </a:r>
                <a:r>
                  <a:rPr lang="en-US" dirty="0" err="1"/>
                  <a:t>mult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koja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kraju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argument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109" y="2127903"/>
                <a:ext cx="4409629" cy="2033897"/>
              </a:xfrm>
              <a:prstGeom prst="wedgeEllipse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Zašto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Karijeve</a:t>
                </a:r>
                <a:r>
                  <a:rPr lang="en-US" dirty="0"/>
                  <a:t> </a:t>
                </a:r>
                <a:r>
                  <a:rPr lang="en-US" dirty="0" err="1"/>
                  <a:t>funkcije</a:t>
                </a:r>
                <a:r>
                  <a:rPr lang="en-US" dirty="0"/>
                  <a:t> </a:t>
                </a:r>
                <a:r>
                  <a:rPr lang="en-US" dirty="0" err="1"/>
                  <a:t>korisne</a:t>
                </a:r>
                <a:r>
                  <a:rPr lang="en-US" dirty="0"/>
                  <a:t>?</a:t>
                </a: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 err="1"/>
                  <a:t>Karijeve</a:t>
                </a:r>
                <a:r>
                  <a:rPr lang="en-US" dirty="0"/>
                  <a:t> </a:t>
                </a:r>
                <a:r>
                  <a:rPr lang="en-US" dirty="0" err="1"/>
                  <a:t>funckije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fleksibilnije</a:t>
                </a:r>
                <a:r>
                  <a:rPr lang="en-US" dirty="0"/>
                  <a:t> </a:t>
                </a:r>
                <a:r>
                  <a:rPr lang="en-US" dirty="0" err="1"/>
                  <a:t>nego</a:t>
                </a:r>
                <a:r>
                  <a:rPr lang="en-US" dirty="0"/>
                  <a:t> </a:t>
                </a:r>
                <a:r>
                  <a:rPr lang="en-US" dirty="0" err="1"/>
                  <a:t>funkcije</a:t>
                </a:r>
                <a:r>
                  <a:rPr lang="en-US" dirty="0"/>
                  <a:t> </a:t>
                </a:r>
                <a:r>
                  <a:rPr lang="en-US" dirty="0" err="1"/>
                  <a:t>nad</a:t>
                </a:r>
                <a:r>
                  <a:rPr lang="en-US" dirty="0"/>
                  <a:t> </a:t>
                </a:r>
                <a:r>
                  <a:rPr lang="en-US" dirty="0" err="1"/>
                  <a:t>torkama</a:t>
                </a:r>
                <a:r>
                  <a:rPr lang="en-US" dirty="0"/>
                  <a:t> </a:t>
                </a:r>
                <a:r>
                  <a:rPr lang="en-US" dirty="0" err="1"/>
                  <a:t>jer</a:t>
                </a:r>
                <a:r>
                  <a:rPr lang="en-US" dirty="0"/>
                  <a:t> se </a:t>
                </a:r>
                <a:r>
                  <a:rPr lang="en-US" dirty="0" err="1"/>
                  <a:t>parcijalnom</a:t>
                </a:r>
                <a:r>
                  <a:rPr lang="en-US" dirty="0"/>
                  <a:t> prim</a:t>
                </a:r>
                <a:r>
                  <a:rPr lang="sr-Latn-BA" dirty="0"/>
                  <a:t>j</a:t>
                </a:r>
                <a:r>
                  <a:rPr lang="en-US" dirty="0" err="1"/>
                  <a:t>enom</a:t>
                </a:r>
                <a:r>
                  <a:rPr lang="en-US" dirty="0"/>
                  <a:t> </a:t>
                </a:r>
                <a:r>
                  <a:rPr lang="en-US" dirty="0" err="1"/>
                  <a:t>Karijevh</a:t>
                </a:r>
                <a:r>
                  <a:rPr lang="en-US" dirty="0"/>
                  <a:t>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en-US" dirty="0" err="1"/>
                  <a:t>mogu</a:t>
                </a:r>
                <a:r>
                  <a:rPr lang="en-US" dirty="0"/>
                  <a:t> </a:t>
                </a:r>
                <a:r>
                  <a:rPr lang="en-US" dirty="0" err="1"/>
                  <a:t>dobiti</a:t>
                </a:r>
                <a:r>
                  <a:rPr lang="en-US" dirty="0"/>
                  <a:t> </a:t>
                </a:r>
                <a:r>
                  <a:rPr lang="en-US" dirty="0" err="1"/>
                  <a:t>razne</a:t>
                </a:r>
                <a:r>
                  <a:rPr lang="en-US" dirty="0"/>
                  <a:t> </a:t>
                </a:r>
                <a:r>
                  <a:rPr lang="en-US" dirty="0" err="1"/>
                  <a:t>korisne</a:t>
                </a:r>
                <a:r>
                  <a:rPr lang="en-US" dirty="0"/>
                  <a:t> </a:t>
                </a:r>
                <a:r>
                  <a:rPr lang="en-US" dirty="0" err="1"/>
                  <a:t>funkcije</a:t>
                </a:r>
                <a:r>
                  <a:rPr lang="sr-Latn-BA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r>
                  <a:rPr lang="pl-PL" dirty="0"/>
                  <a:t>Konvencije u zapisu Karijevih funkcija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err="1"/>
                  <a:t>Strelica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desno</a:t>
                </a:r>
                <a:r>
                  <a:rPr lang="en-US" dirty="0"/>
                  <a:t> </a:t>
                </a:r>
                <a:r>
                  <a:rPr lang="en-US" dirty="0" err="1"/>
                  <a:t>asocijativna</a:t>
                </a:r>
                <a:r>
                  <a:rPr lang="en-US" dirty="0"/>
                  <a:t>.</a:t>
                </a: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r>
                  <a:rPr lang="sr-Latn-BA" dirty="0"/>
                  <a:t>P</a:t>
                </a:r>
                <a:r>
                  <a:rPr lang="en-US" dirty="0"/>
                  <a:t>rim</a:t>
                </a:r>
                <a:r>
                  <a:rPr lang="sr-Latn-BA" dirty="0"/>
                  <a:t>j</a:t>
                </a:r>
                <a:r>
                  <a:rPr lang="en-US" dirty="0" err="1"/>
                  <a:t>ena</a:t>
                </a:r>
                <a:r>
                  <a:rPr lang="en-US" dirty="0"/>
                  <a:t>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sr-Latn-BA" dirty="0"/>
                  <a:t>je</a:t>
                </a:r>
                <a:r>
                  <a:rPr lang="en-US" dirty="0"/>
                  <a:t> l</a:t>
                </a:r>
                <a:r>
                  <a:rPr lang="sr-Latn-BA" dirty="0"/>
                  <a:t>ijevo</a:t>
                </a:r>
                <a:r>
                  <a:rPr lang="en-US" dirty="0"/>
                  <a:t> </a:t>
                </a:r>
                <a:r>
                  <a:rPr lang="en-US" dirty="0" err="1"/>
                  <a:t>asocijativna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35" y="3853352"/>
            <a:ext cx="5159705" cy="567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7998863" y="2486828"/>
                <a:ext cx="3640509" cy="1128044"/>
              </a:xfrm>
              <a:prstGeom prst="wedgeEllipse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Int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63" y="2486828"/>
                <a:ext cx="3640509" cy="1128044"/>
              </a:xfrm>
              <a:prstGeom prst="wedgeEllipseCallou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525" y="5886270"/>
            <a:ext cx="2591162" cy="65731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177184" y="4553485"/>
            <a:ext cx="2659167" cy="118928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((</a:t>
            </a:r>
            <a:r>
              <a:rPr lang="en-US" dirty="0" err="1"/>
              <a:t>mult</a:t>
            </a:r>
            <a:r>
              <a:rPr lang="en-US" dirty="0"/>
              <a:t> x) y) z</a:t>
            </a:r>
          </a:p>
        </p:txBody>
      </p:sp>
    </p:spTree>
    <p:extLst>
      <p:ext uri="{BB962C8B-B14F-4D97-AF65-F5344CB8AC3E}">
        <p14:creationId xmlns:p14="http://schemas.microsoft.com/office/powerpoint/2010/main" val="38387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BA" dirty="0"/>
              <a:t>U lambda notaciji zapisati funkciju identiteta.</a:t>
            </a:r>
          </a:p>
          <a:p>
            <a:pPr marL="457200" indent="-457200">
              <a:buFont typeface="+mj-lt"/>
              <a:buAutoNum type="arabicPeriod"/>
            </a:pPr>
            <a:r>
              <a:rPr lang="sr-Latn-BA" dirty="0"/>
              <a:t>U lambda notaciji napisti funkciju koja vraća dvostruku vrijednost svog argumenta.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TIPOVI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r>
              <a:rPr lang="en-US" dirty="0"/>
              <a:t> – </a:t>
            </a:r>
            <a:r>
              <a:rPr lang="en-US" dirty="0" err="1"/>
              <a:t>ra</a:t>
            </a:r>
            <a:r>
              <a:rPr lang="sr-Latn-BA" dirty="0"/>
              <a:t>zličite vrste podataka (prirodni brojevi, logičke vrijednosti, funkcije);</a:t>
            </a:r>
          </a:p>
          <a:p>
            <a:r>
              <a:rPr lang="sr-Latn-BA" dirty="0"/>
              <a:t>Svrha?</a:t>
            </a:r>
          </a:p>
          <a:p>
            <a:r>
              <a:rPr lang="sr-Latn-BA" dirty="0"/>
              <a:t>Zašto dodati tipove i u lambda račun?</a:t>
            </a:r>
          </a:p>
          <a:p>
            <a:pPr lvl="1"/>
            <a:r>
              <a:rPr lang="sr-Latn-BA" dirty="0"/>
              <a:t>Logički aspekt: Raselov paradoks; Primjena funkcija samo na podatke iz domena;</a:t>
            </a:r>
          </a:p>
          <a:p>
            <a:pPr lvl="1"/>
            <a:r>
              <a:rPr lang="sr-Latn-BA" dirty="0"/>
              <a:t>Programerski aspekt: Generisanje efikasnijeg koda; Lakše otkrivanje grešaka; netipizirani jezici; slabo tipizirani jezici; dinamički tipizirani jezici; statički tipizirani jezici;</a:t>
            </a:r>
          </a:p>
          <a:p>
            <a:r>
              <a:rPr lang="sr-Latn-BA" dirty="0"/>
              <a:t>Statički tipiziran jezik i fleksibilnost koda?</a:t>
            </a:r>
          </a:p>
          <a:p>
            <a:pPr lvl="1"/>
            <a:r>
              <a:rPr lang="sr-Latn-BA" dirty="0"/>
              <a:t> Polimorfizam;</a:t>
            </a:r>
          </a:p>
          <a:p>
            <a:pPr lvl="1"/>
            <a:r>
              <a:rPr lang="sr-Latn-BA" dirty="0"/>
              <a:t>Određivanje tipa izraza;</a:t>
            </a:r>
          </a:p>
        </p:txBody>
      </p:sp>
    </p:spTree>
    <p:extLst>
      <p:ext uri="{BB962C8B-B14F-4D97-AF65-F5344CB8AC3E}">
        <p14:creationId xmlns:p14="http://schemas.microsoft.com/office/powerpoint/2010/main" val="3824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Tipizirani lambda račun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Svaki lambda term ima tip.</a:t>
                </a:r>
              </a:p>
              <a:p>
                <a:r>
                  <a:rPr lang="sr-Latn-BA" dirty="0"/>
                  <a:t>Term </a:t>
                </a:r>
                <a:r>
                  <a:rPr lang="sr-Latn-BA" i="1" dirty="0"/>
                  <a:t>s</a:t>
                </a:r>
                <a:r>
                  <a:rPr lang="sr-Latn-BA" dirty="0"/>
                  <a:t> može biti primjenje na term </a:t>
                </a:r>
                <a:r>
                  <a:rPr lang="sr-Latn-BA" i="1" dirty="0"/>
                  <a:t>t</a:t>
                </a:r>
                <a:r>
                  <a:rPr lang="sr-Latn-BA" dirty="0"/>
                  <a:t> ako se odgovarajući tipovi poklapaju.</a:t>
                </a:r>
              </a:p>
              <a:p>
                <a:pPr lvl="1"/>
                <a:r>
                  <a:rPr lang="sr-Latn-BA" dirty="0"/>
                  <a:t>Primjer?</a:t>
                </a:r>
              </a:p>
              <a:p>
                <a:r>
                  <a:rPr lang="sr-Latn-BA" dirty="0"/>
                  <a:t>Strogo tipiziran jezik;</a:t>
                </a:r>
              </a:p>
              <a:p>
                <a:pPr lvl="1"/>
                <a:r>
                  <a:rPr lang="sr-Latn-BA" dirty="0"/>
                  <a:t>Da li je C strogo tipiziran?</a:t>
                </a:r>
              </a:p>
              <a:p>
                <a:r>
                  <a:rPr lang="sr-Latn-BA" dirty="0"/>
                  <a:t>Notacija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u značenju da je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 tipa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sr-Latn-BA" dirty="0"/>
              </a:p>
              <a:p>
                <a:pPr lvl="1"/>
                <a:r>
                  <a:rPr lang="sr-Latn-BA" dirty="0"/>
                  <a:t>Tipovi su skupovi kojima pripada određen objekat;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tj.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Vrste tipova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Šta su tačno tipovi?</a:t>
                </a:r>
              </a:p>
              <a:p>
                <a:r>
                  <a:rPr lang="sr-Latn-BA" dirty="0"/>
                  <a:t>Prosti tipovi (bool, int);</a:t>
                </a:r>
              </a:p>
              <a:p>
                <a:r>
                  <a:rPr lang="sr-Latn-BA" dirty="0"/>
                  <a:t>Složeni tipovi (</a:t>
                </a:r>
                <a:r>
                  <a:rPr lang="sr-Latn-BA" i="1" dirty="0"/>
                  <a:t>composite type</a:t>
                </a:r>
                <a:r>
                  <a:rPr lang="sr-Latn-BA" dirty="0"/>
                  <a:t>) formiramo na osnovu konstruktora tipova (</a:t>
                </a:r>
                <a:r>
                  <a:rPr lang="sr-Latn-BA" i="1" dirty="0"/>
                  <a:t>type constructor</a:t>
                </a:r>
                <a:r>
                  <a:rPr lang="sr-Latn-BA" dirty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Latn-BA" dirty="0"/>
                  <a:t> – skup prostih tipova, skup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𝑦𝐶</m:t>
                        </m:r>
                      </m:sub>
                    </m:sSub>
                  </m:oMath>
                </a14:m>
                <a:r>
                  <a:rPr lang="sr-Latn-BA" dirty="0"/>
                  <a:t> baziran na skupu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sr-Latn-BA" dirty="0"/>
              </a:p>
              <a:p>
                <a:pPr lvl="1"/>
                <a:r>
                  <a:rPr lang="sr-Latn-BA" dirty="0"/>
                  <a:t>Primjer?</a:t>
                </a:r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81" y="4308810"/>
            <a:ext cx="3267531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Vrste tipova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Tipovske varijable;</a:t>
            </a:r>
          </a:p>
          <a:p>
            <a:r>
              <a:rPr lang="sr-Latn-BA" dirty="0"/>
              <a:t>Konstruktore za tipove (ne samo na osnovu funkcija);</a:t>
            </a:r>
          </a:p>
          <a:p>
            <a:pPr lvl="1"/>
            <a:r>
              <a:rPr lang="sr-Latn-BA" dirty="0"/>
              <a:t>Npr.</a:t>
            </a:r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r>
              <a:rPr lang="en-US" dirty="0" err="1"/>
              <a:t>Proizvoljan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sr-Latn-BA" dirty="0"/>
              <a:t> konstruktora proizvoljne arnosti;</a:t>
            </a:r>
          </a:p>
          <a:p>
            <a:pPr lvl="1"/>
            <a:endParaRPr lang="en-US" dirty="0"/>
          </a:p>
          <a:p>
            <a:endParaRPr lang="sr-Latn-BA" dirty="0"/>
          </a:p>
          <a:p>
            <a:r>
              <a:rPr lang="sr-Latn-BA" dirty="0"/>
              <a:t>Tip ne može biti jednak nekom svom pravom podskupu.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78" y="2908974"/>
            <a:ext cx="3419952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62" y="4681731"/>
            <a:ext cx="205768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Čerčovo i Karijevo tipiziranje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Čerčovo tipiziranje – ekspilitno</a:t>
            </a:r>
          </a:p>
          <a:p>
            <a:pPr lvl="1"/>
            <a:r>
              <a:rPr lang="sr-Latn-BA" dirty="0"/>
              <a:t>Svaki term je jednog tipa.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18" y="1803784"/>
            <a:ext cx="414395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Čerčovo i Karijevo tipiziranje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Karijevo tipiziranje – impil</a:t>
            </a:r>
            <a:r>
              <a:rPr lang="en-US" dirty="0"/>
              <a:t>c</a:t>
            </a:r>
            <a:r>
              <a:rPr lang="sr-Latn-BA" dirty="0"/>
              <a:t>itno</a:t>
            </a:r>
          </a:p>
          <a:p>
            <a:pPr lvl="1"/>
            <a:r>
              <a:rPr lang="sr-Latn-BA" dirty="0"/>
              <a:t>Term može a i ne mora da bude nekog tipa, ako je nekog tipa,  može da bude više različitih tipova.</a:t>
            </a:r>
          </a:p>
          <a:p>
            <a:pPr lvl="1"/>
            <a:r>
              <a:rPr lang="sr-Latn-BA" dirty="0"/>
              <a:t>Polimorfizam;</a:t>
            </a:r>
          </a:p>
          <a:p>
            <a:pPr lvl="1"/>
            <a:r>
              <a:rPr lang="sr-Latn-BA" dirty="0"/>
              <a:t>Notacija  - u datom kontekstu</a:t>
            </a:r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pPr marL="457200" lvl="1" indent="0">
              <a:buNone/>
            </a:pP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58" y="2989386"/>
            <a:ext cx="1619476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Formalna pravila tipiziranosti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222" y="1959079"/>
            <a:ext cx="493463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Formalna pravila tipiziranosti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Term je datog tipa ako se to može izvesti iz prethodnih pravila.</a:t>
            </a:r>
          </a:p>
          <a:p>
            <a:r>
              <a:rPr lang="sr-Latn-BA" dirty="0"/>
              <a:t>Na primjer, funkcija identiteta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Zašto je potreban kontekst u Karijevom tipiziranju?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50" y="2775182"/>
            <a:ext cx="2333951" cy="914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24" y="4220821"/>
            <a:ext cx="2591162" cy="63826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554625" y="2085175"/>
            <a:ext cx="2401368" cy="96567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/>
              <a:t>Na osnovu pravila za varijable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860849" y="3348529"/>
            <a:ext cx="2401368" cy="96567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/>
              <a:t>Na osnovu pravila za apstrakcije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Polimorfizam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Polimorfizam vs overload</a:t>
            </a:r>
            <a:r>
              <a:rPr lang="en-US" dirty="0"/>
              <a:t> vs subtyping</a:t>
            </a:r>
            <a:r>
              <a:rPr lang="sr-Latn-BA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13" y="2938812"/>
            <a:ext cx="4906060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0" y="3931675"/>
            <a:ext cx="11441122" cy="2105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007268" y="2862842"/>
            <a:ext cx="2435551" cy="110240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/>
              <a:t>COND b t1 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Prednosti upotrebe lambda računa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)→</m:t>
                    </m:r>
                  </m:oMath>
                </a14:m>
                <a:r>
                  <a:rPr lang="sr-Latn-BA" dirty="0"/>
                  <a:t>  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/>
              </a:p>
              <a:p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r-Latn-B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err="1">
                    <a:ea typeface="Cambria Math" panose="02040503050406030204" pitchFamily="18" charset="0"/>
                  </a:rPr>
                  <a:t>Vezane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r-Latn-RS" dirty="0">
                    <a:ea typeface="Cambria Math" panose="02040503050406030204" pitchFamily="18" charset="0"/>
                  </a:rPr>
                  <a:t>(m i y u prvom i drugom izrazu) </a:t>
                </a:r>
                <a:r>
                  <a:rPr lang="sr-Latn-BA" dirty="0">
                    <a:ea typeface="Cambria Math" panose="02040503050406030204" pitchFamily="18" charset="0"/>
                  </a:rPr>
                  <a:t>i </a:t>
                </a:r>
                <a:r>
                  <a:rPr lang="en-US" dirty="0" err="1">
                    <a:ea typeface="Cambria Math" panose="02040503050406030204" pitchFamily="18" charset="0"/>
                  </a:rPr>
                  <a:t>slobodne</a:t>
                </a:r>
                <a:r>
                  <a:rPr lang="sr-Latn-BA" dirty="0">
                    <a:ea typeface="Cambria Math" panose="02040503050406030204" pitchFamily="18" charset="0"/>
                  </a:rPr>
                  <a:t> (n u trećem) varijable;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sr-Latn-BA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81" y="3450720"/>
            <a:ext cx="5677692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30" y="4775461"/>
            <a:ext cx="3315163" cy="115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544" y="4687340"/>
            <a:ext cx="3867690" cy="1038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182" y="4770419"/>
            <a:ext cx="308653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Opštiji tipovi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Za svaki tipiziran izraz postoji opštiji tip i svi mogući tipovi izraza su instace tog opštijeg tipa.</a:t>
            </a:r>
          </a:p>
          <a:p>
            <a:r>
              <a:rPr lang="sr-Latn-BA" dirty="0"/>
              <a:t>Tipovske varijable – tipovi mogu biti formirani </a:t>
            </a:r>
            <a:r>
              <a:rPr lang="sr-Latn-BA"/>
              <a:t>primjenom konstruktora </a:t>
            </a:r>
            <a:r>
              <a:rPr lang="sr-Latn-BA" dirty="0"/>
              <a:t>tipa na tipove varijabli ili konstanti.</a:t>
            </a:r>
          </a:p>
          <a:p>
            <a:r>
              <a:rPr lang="sr-Latn-BA" dirty="0"/>
              <a:t>Zamjene – npr.</a:t>
            </a:r>
          </a:p>
          <a:p>
            <a:r>
              <a:rPr lang="sr-Latn-BA" dirty="0"/>
              <a:t>Formalno</a:t>
            </a:r>
          </a:p>
          <a:p>
            <a:pPr marL="0" indent="0">
              <a:buNone/>
            </a:pPr>
            <a:r>
              <a:rPr lang="sr-Latn-BA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189" y="3147272"/>
            <a:ext cx="5572903" cy="40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55" y="4307825"/>
            <a:ext cx="6858957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Opštiji tipovi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je opštiji tip 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 </a:t>
                </a:r>
                <a:r>
                  <a:rPr lang="en-US" dirty="0" err="1"/>
                  <a:t>oznaci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≼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ako</a:t>
                </a:r>
                <a:r>
                  <a:rPr lang="en-US" dirty="0"/>
                  <a:t> </a:t>
                </a:r>
                <a:r>
                  <a:rPr lang="en-US" dirty="0" err="1"/>
                  <a:t>postoji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:r>
                  <a:rPr lang="en-US" dirty="0" err="1"/>
                  <a:t>zamjena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takav</a:t>
                </a:r>
                <a:r>
                  <a:rPr lang="en-US" dirty="0"/>
                  <a:t> da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/>
                  <a:t>Refleksivna</a:t>
                </a:r>
                <a:r>
                  <a:rPr lang="en-US" dirty="0"/>
                  <a:t> </a:t>
                </a:r>
                <a:r>
                  <a:rPr lang="en-US" dirty="0" err="1"/>
                  <a:t>relacija</a:t>
                </a:r>
                <a:r>
                  <a:rPr lang="en-US" dirty="0"/>
                  <a:t>;</a:t>
                </a:r>
              </a:p>
              <a:p>
                <a:r>
                  <a:rPr lang="en-US" dirty="0"/>
                  <a:t>Na </a:t>
                </a:r>
                <a:r>
                  <a:rPr lang="en-US" dirty="0" err="1"/>
                  <a:t>primjer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233" y="2624025"/>
            <a:ext cx="5077534" cy="16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231" y="4321692"/>
            <a:ext cx="4401164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Prednosti upotrebe lambda računa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varijable</a:t>
            </a:r>
            <a:r>
              <a:rPr lang="en-US" dirty="0"/>
              <a:t> (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konverzija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Identi</a:t>
            </a:r>
            <a:r>
              <a:rPr lang="sr-Latn-BA" dirty="0"/>
              <a:t>čna imena slobodnih i vezanih varijabli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zabranjeno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zbunjuju</a:t>
            </a:r>
            <a:r>
              <a:rPr lang="sr-Latn-RS" dirty="0"/>
              <a:t>će)</a:t>
            </a:r>
            <a:r>
              <a:rPr lang="sr-Latn-BA" dirty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85" y="1986869"/>
            <a:ext cx="3867690" cy="1038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16" y="2123040"/>
            <a:ext cx="3553321" cy="800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12" y="3409250"/>
            <a:ext cx="1238423" cy="466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807" y="3378008"/>
            <a:ext cx="1066949" cy="40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260" y="4142650"/>
            <a:ext cx="3400900" cy="828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487" y="5326451"/>
            <a:ext cx="4001058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 kao formalni sistem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Lambda termovi (izrazi):</a:t>
                </a:r>
              </a:p>
              <a:p>
                <a:pPr lvl="1"/>
                <a:r>
                  <a:rPr lang="sr-Latn-BA" dirty="0"/>
                  <a:t>Varijable;</a:t>
                </a:r>
              </a:p>
              <a:p>
                <a:pPr lvl="1"/>
                <a:r>
                  <a:rPr lang="sr-Latn-BA" dirty="0"/>
                  <a:t>Konstante;</a:t>
                </a:r>
              </a:p>
              <a:p>
                <a:pPr lvl="1"/>
                <a:r>
                  <a:rPr lang="sr-Latn-BA" dirty="0"/>
                  <a:t>Kombinacije – primjena funkcije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na argument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;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i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 mogu biti proizvoljni lambda termi. Zapis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.</a:t>
                </a:r>
              </a:p>
              <a:p>
                <a:pPr lvl="1"/>
                <a:r>
                  <a:rPr lang="sr-Latn-BA" dirty="0"/>
                  <a:t>Apstrakcija – lambda terma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nad varijablom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/>
                  <a:t>, u oznaci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r-Latn-BA" dirty="0"/>
              </a:p>
              <a:p>
                <a:r>
                  <a:rPr lang="sr-Latn-BA" dirty="0"/>
                  <a:t>Induktivna definicija lambda izraza.</a:t>
                </a:r>
              </a:p>
              <a:p>
                <a:pPr lvl="1"/>
                <a:r>
                  <a:rPr lang="sr-Latn-BA" dirty="0"/>
                  <a:t>Funkcije nad lambda izrazima se definišu rekurzivno.</a:t>
                </a:r>
              </a:p>
              <a:p>
                <a:pPr lvl="1"/>
                <a:r>
                  <a:rPr lang="sr-Latn-BA" dirty="0"/>
                  <a:t>Svojstva lambda izraza se dokazuju strukturalnom indukcijom.</a:t>
                </a:r>
              </a:p>
              <a:p>
                <a:r>
                  <a:rPr lang="sr-Latn-BA" dirty="0"/>
                  <a:t>Sintaksa lambda termova (izraza) u BNF (Backus-Naurovoj formi):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91" y="4885433"/>
            <a:ext cx="602064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sr-Latn-BA" dirty="0"/>
                  <a:t>Da li su sljedeći izrazi lambda izrazi ili ne? Obrazložiti odgovor.</a:t>
                </a:r>
              </a:p>
              <a:p>
                <a:pPr marL="457200" lvl="1" indent="0">
                  <a:buNone/>
                </a:pPr>
                <a:endParaRPr lang="sr-Latn-BA" dirty="0"/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sz="2000" i="1" dirty="0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endParaRPr lang="sr-Latn-BA" sz="2000" dirty="0"/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sz="2000" i="1" dirty="0" smtClean="0">
                        <a:latin typeface="Cambria Math" panose="02040503050406030204" pitchFamily="18" charset="0"/>
                      </a:rPr>
                      <m:t>(+6)</m:t>
                    </m:r>
                  </m:oMath>
                </a14:m>
                <a:endParaRPr lang="sr-Latn-BA" sz="2000" dirty="0"/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∗2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sr-Latn-BA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sr-Latn-BA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(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1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1325</TotalTime>
  <Words>1837</Words>
  <Application>Microsoft Office PowerPoint</Application>
  <PresentationFormat>Widescreen</PresentationFormat>
  <Paragraphs>336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Cambria Math</vt:lpstr>
      <vt:lpstr>CMMI12</vt:lpstr>
      <vt:lpstr>CMR12</vt:lpstr>
      <vt:lpstr>Euphemia</vt:lpstr>
      <vt:lpstr>Plantagenet Cherokee</vt:lpstr>
      <vt:lpstr>Wingdings</vt:lpstr>
      <vt:lpstr>Academic Literature 16x9</vt:lpstr>
      <vt:lpstr>Funkcionalno programiranje (materijali preuzeti od doc. Dr Milane GrbiĆ)</vt:lpstr>
      <vt:lpstr>Lambda račun</vt:lpstr>
      <vt:lpstr>Lambda račun</vt:lpstr>
      <vt:lpstr>Lambda račun</vt:lpstr>
      <vt:lpstr>Zadaci:</vt:lpstr>
      <vt:lpstr>Prednosti upotrebe lambda računa</vt:lpstr>
      <vt:lpstr>Prednosti upotrebe lambda računa</vt:lpstr>
      <vt:lpstr>Lambda račun kao formalni sistem</vt:lpstr>
      <vt:lpstr>Zadaci</vt:lpstr>
      <vt:lpstr>Slobodne i vezane varijable</vt:lpstr>
      <vt:lpstr>Slobodne i vezane varijable</vt:lpstr>
      <vt:lpstr>Slobodne i vezane varijable</vt:lpstr>
      <vt:lpstr>Zadaci</vt:lpstr>
      <vt:lpstr>Zamjena</vt:lpstr>
      <vt:lpstr>Izračunavanje vrijednosti lambda izraza </vt:lpstr>
      <vt:lpstr>Zadaci</vt:lpstr>
      <vt:lpstr>Zadaci</vt:lpstr>
      <vt:lpstr>Izračunavanje vrijednosti lambda izraza </vt:lpstr>
      <vt:lpstr>Jednakost lambda izraza</vt:lpstr>
      <vt:lpstr>Lambda redukcije</vt:lpstr>
      <vt:lpstr>Normalne forme</vt:lpstr>
      <vt:lpstr>Strategije redukcije</vt:lpstr>
      <vt:lpstr>Redeksi i mogući načini redukcije</vt:lpstr>
      <vt:lpstr>Redeksi i mogući načini redukcije</vt:lpstr>
      <vt:lpstr>Zadaci</vt:lpstr>
      <vt:lpstr>De-Brujinov lambda račun</vt:lpstr>
      <vt:lpstr>Zadaci</vt:lpstr>
      <vt:lpstr>Lambda račun kao programski jezik</vt:lpstr>
      <vt:lpstr>Predstavljanje podataka u lambda računu</vt:lpstr>
      <vt:lpstr>Logičke vrijednosti i operatori</vt:lpstr>
      <vt:lpstr>Logičke vrijednosti i operatori</vt:lpstr>
      <vt:lpstr>Logičke vrijednosti i operatori</vt:lpstr>
      <vt:lpstr>Zadaci:</vt:lpstr>
      <vt:lpstr>Parovi i torke</vt:lpstr>
      <vt:lpstr>Parovi i torke</vt:lpstr>
      <vt:lpstr>Brojevi</vt:lpstr>
      <vt:lpstr>Funkcija sljedbenik, sabiranje, množenje..</vt:lpstr>
      <vt:lpstr>Zadaci:</vt:lpstr>
      <vt:lpstr>Funkcija koja provjerava da li je broj jednak nuli</vt:lpstr>
      <vt:lpstr>Sabiranje, množenje</vt:lpstr>
      <vt:lpstr>Zadaci:</vt:lpstr>
      <vt:lpstr>Sabiranje, množenje</vt:lpstr>
      <vt:lpstr>Zadaci:</vt:lpstr>
      <vt:lpstr>Stepenovanje</vt:lpstr>
      <vt:lpstr>KARIJEVE FUNKCIJE</vt:lpstr>
      <vt:lpstr>Karijeve funkcije</vt:lpstr>
      <vt:lpstr>Karijeve funkcije</vt:lpstr>
      <vt:lpstr>Karijeve funkcije</vt:lpstr>
      <vt:lpstr>Karijeve funkcije</vt:lpstr>
      <vt:lpstr>TIPOVI</vt:lpstr>
      <vt:lpstr>Tipovi</vt:lpstr>
      <vt:lpstr>Tipizirani lambda račun</vt:lpstr>
      <vt:lpstr>Vrste tipova</vt:lpstr>
      <vt:lpstr>Vrste tipova</vt:lpstr>
      <vt:lpstr>Čerčovo i Karijevo tipiziranje</vt:lpstr>
      <vt:lpstr>Čerčovo i Karijevo tipiziranje</vt:lpstr>
      <vt:lpstr>Formalna pravila tipiziranosti</vt:lpstr>
      <vt:lpstr>Formalna pravila tipiziranosti</vt:lpstr>
      <vt:lpstr>Polimorfizam</vt:lpstr>
      <vt:lpstr>Opštiji tipovi </vt:lpstr>
      <vt:lpstr>Opštiji tipovi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Funkcionalno programiranje</dc:title>
  <dc:creator>Microsoft account</dc:creator>
  <cp:lastModifiedBy>aleksandar.kartelj aleksandar.kartelj</cp:lastModifiedBy>
  <cp:revision>164</cp:revision>
  <dcterms:created xsi:type="dcterms:W3CDTF">2021-09-21T10:35:19Z</dcterms:created>
  <dcterms:modified xsi:type="dcterms:W3CDTF">2024-11-15T07:38:30Z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