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1"/>
  </p:notesMasterIdLst>
  <p:handoutMasterIdLst>
    <p:handoutMasterId r:id="rId222"/>
  </p:handoutMasterIdLst>
  <p:sldIdLst>
    <p:sldId id="256" r:id="rId5"/>
    <p:sldId id="346" r:id="rId6"/>
    <p:sldId id="347" r:id="rId7"/>
    <p:sldId id="348" r:id="rId8"/>
    <p:sldId id="349" r:id="rId9"/>
    <p:sldId id="350" r:id="rId10"/>
    <p:sldId id="351" r:id="rId11"/>
    <p:sldId id="352" r:id="rId12"/>
    <p:sldId id="353" r:id="rId13"/>
    <p:sldId id="354" r:id="rId14"/>
    <p:sldId id="355" r:id="rId15"/>
    <p:sldId id="356" r:id="rId16"/>
    <p:sldId id="371" r:id="rId17"/>
    <p:sldId id="357" r:id="rId18"/>
    <p:sldId id="358" r:id="rId19"/>
    <p:sldId id="372"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401" r:id="rId61"/>
    <p:sldId id="402" r:id="rId62"/>
    <p:sldId id="403" r:id="rId63"/>
    <p:sldId id="404" r:id="rId64"/>
    <p:sldId id="405" r:id="rId65"/>
    <p:sldId id="406" r:id="rId66"/>
    <p:sldId id="407" r:id="rId67"/>
    <p:sldId id="410" r:id="rId68"/>
    <p:sldId id="412" r:id="rId69"/>
    <p:sldId id="414" r:id="rId70"/>
    <p:sldId id="415" r:id="rId71"/>
    <p:sldId id="417" r:id="rId72"/>
    <p:sldId id="418" r:id="rId73"/>
    <p:sldId id="419" r:id="rId74"/>
    <p:sldId id="420" r:id="rId75"/>
    <p:sldId id="421" r:id="rId76"/>
    <p:sldId id="416" r:id="rId77"/>
    <p:sldId id="422" r:id="rId78"/>
    <p:sldId id="423" r:id="rId79"/>
    <p:sldId id="424" r:id="rId80"/>
    <p:sldId id="425" r:id="rId81"/>
    <p:sldId id="427" r:id="rId82"/>
    <p:sldId id="428" r:id="rId83"/>
    <p:sldId id="429" r:id="rId84"/>
    <p:sldId id="430" r:id="rId85"/>
    <p:sldId id="431" r:id="rId86"/>
    <p:sldId id="432" r:id="rId87"/>
    <p:sldId id="433" r:id="rId88"/>
    <p:sldId id="434" r:id="rId89"/>
    <p:sldId id="435" r:id="rId90"/>
    <p:sldId id="436" r:id="rId91"/>
    <p:sldId id="437" r:id="rId92"/>
    <p:sldId id="438" r:id="rId93"/>
    <p:sldId id="439" r:id="rId94"/>
    <p:sldId id="440" r:id="rId95"/>
    <p:sldId id="441" r:id="rId96"/>
    <p:sldId id="442" r:id="rId97"/>
    <p:sldId id="452" r:id="rId98"/>
    <p:sldId id="443" r:id="rId99"/>
    <p:sldId id="444" r:id="rId100"/>
    <p:sldId id="445" r:id="rId101"/>
    <p:sldId id="446" r:id="rId102"/>
    <p:sldId id="447" r:id="rId103"/>
    <p:sldId id="448" r:id="rId104"/>
    <p:sldId id="449" r:id="rId105"/>
    <p:sldId id="450" r:id="rId106"/>
    <p:sldId id="451" r:id="rId107"/>
    <p:sldId id="453" r:id="rId108"/>
    <p:sldId id="454" r:id="rId109"/>
    <p:sldId id="455" r:id="rId110"/>
    <p:sldId id="456" r:id="rId111"/>
    <p:sldId id="457" r:id="rId112"/>
    <p:sldId id="458" r:id="rId113"/>
    <p:sldId id="459" r:id="rId114"/>
    <p:sldId id="460" r:id="rId115"/>
    <p:sldId id="461" r:id="rId116"/>
    <p:sldId id="462" r:id="rId117"/>
    <p:sldId id="463" r:id="rId118"/>
    <p:sldId id="464" r:id="rId119"/>
    <p:sldId id="465" r:id="rId120"/>
    <p:sldId id="466" r:id="rId121"/>
    <p:sldId id="467" r:id="rId122"/>
    <p:sldId id="468" r:id="rId123"/>
    <p:sldId id="469" r:id="rId124"/>
    <p:sldId id="470" r:id="rId125"/>
    <p:sldId id="471" r:id="rId126"/>
    <p:sldId id="472" r:id="rId127"/>
    <p:sldId id="473" r:id="rId128"/>
    <p:sldId id="474" r:id="rId129"/>
    <p:sldId id="475" r:id="rId130"/>
    <p:sldId id="476" r:id="rId131"/>
    <p:sldId id="477" r:id="rId132"/>
    <p:sldId id="478" r:id="rId133"/>
    <p:sldId id="479" r:id="rId134"/>
    <p:sldId id="480" r:id="rId135"/>
    <p:sldId id="481" r:id="rId136"/>
    <p:sldId id="482" r:id="rId137"/>
    <p:sldId id="483" r:id="rId138"/>
    <p:sldId id="484" r:id="rId139"/>
    <p:sldId id="485" r:id="rId140"/>
    <p:sldId id="486" r:id="rId141"/>
    <p:sldId id="487" r:id="rId142"/>
    <p:sldId id="488" r:id="rId143"/>
    <p:sldId id="489" r:id="rId144"/>
    <p:sldId id="490" r:id="rId145"/>
    <p:sldId id="491" r:id="rId146"/>
    <p:sldId id="492" r:id="rId147"/>
    <p:sldId id="493" r:id="rId148"/>
    <p:sldId id="494" r:id="rId149"/>
    <p:sldId id="495" r:id="rId150"/>
    <p:sldId id="496" r:id="rId151"/>
    <p:sldId id="500" r:id="rId152"/>
    <p:sldId id="499" r:id="rId153"/>
    <p:sldId id="497" r:id="rId154"/>
    <p:sldId id="501" r:id="rId155"/>
    <p:sldId id="502" r:id="rId156"/>
    <p:sldId id="503" r:id="rId157"/>
    <p:sldId id="498" r:id="rId158"/>
    <p:sldId id="504" r:id="rId159"/>
    <p:sldId id="505" r:id="rId160"/>
    <p:sldId id="506" r:id="rId161"/>
    <p:sldId id="507" r:id="rId162"/>
    <p:sldId id="508" r:id="rId163"/>
    <p:sldId id="509" r:id="rId164"/>
    <p:sldId id="511" r:id="rId165"/>
    <p:sldId id="510" r:id="rId166"/>
    <p:sldId id="512" r:id="rId167"/>
    <p:sldId id="514" r:id="rId168"/>
    <p:sldId id="513" r:id="rId169"/>
    <p:sldId id="517" r:id="rId170"/>
    <p:sldId id="518" r:id="rId171"/>
    <p:sldId id="519" r:id="rId172"/>
    <p:sldId id="520" r:id="rId173"/>
    <p:sldId id="521" r:id="rId174"/>
    <p:sldId id="522" r:id="rId175"/>
    <p:sldId id="523" r:id="rId176"/>
    <p:sldId id="524" r:id="rId177"/>
    <p:sldId id="525" r:id="rId178"/>
    <p:sldId id="526" r:id="rId179"/>
    <p:sldId id="527" r:id="rId180"/>
    <p:sldId id="528" r:id="rId181"/>
    <p:sldId id="529" r:id="rId182"/>
    <p:sldId id="530" r:id="rId183"/>
    <p:sldId id="531" r:id="rId184"/>
    <p:sldId id="532" r:id="rId185"/>
    <p:sldId id="533" r:id="rId186"/>
    <p:sldId id="534" r:id="rId187"/>
    <p:sldId id="535" r:id="rId188"/>
    <p:sldId id="536" r:id="rId189"/>
    <p:sldId id="537" r:id="rId190"/>
    <p:sldId id="538" r:id="rId191"/>
    <p:sldId id="539" r:id="rId192"/>
    <p:sldId id="540" r:id="rId193"/>
    <p:sldId id="541" r:id="rId194"/>
    <p:sldId id="542" r:id="rId195"/>
    <p:sldId id="543" r:id="rId196"/>
    <p:sldId id="544" r:id="rId197"/>
    <p:sldId id="545" r:id="rId198"/>
    <p:sldId id="546" r:id="rId199"/>
    <p:sldId id="547" r:id="rId200"/>
    <p:sldId id="548" r:id="rId201"/>
    <p:sldId id="549" r:id="rId202"/>
    <p:sldId id="550" r:id="rId203"/>
    <p:sldId id="551" r:id="rId204"/>
    <p:sldId id="552" r:id="rId205"/>
    <p:sldId id="553" r:id="rId206"/>
    <p:sldId id="554" r:id="rId207"/>
    <p:sldId id="555" r:id="rId208"/>
    <p:sldId id="556" r:id="rId209"/>
    <p:sldId id="557" r:id="rId210"/>
    <p:sldId id="558" r:id="rId211"/>
    <p:sldId id="559" r:id="rId212"/>
    <p:sldId id="560" r:id="rId213"/>
    <p:sldId id="561" r:id="rId214"/>
    <p:sldId id="562" r:id="rId215"/>
    <p:sldId id="563" r:id="rId216"/>
    <p:sldId id="564" r:id="rId217"/>
    <p:sldId id="345" r:id="rId218"/>
    <p:sldId id="565" r:id="rId219"/>
    <p:sldId id="280" r:id="rId2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500" autoAdjust="0"/>
  </p:normalViewPr>
  <p:slideViewPr>
    <p:cSldViewPr snapToGrid="0" showGuides="1">
      <p:cViewPr varScale="1">
        <p:scale>
          <a:sx n="73" d="100"/>
          <a:sy n="73" d="100"/>
        </p:scale>
        <p:origin x="1469" y="6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notesMaster" Target="notesMasters/notesMaster1.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handoutMaster" Target="handoutMasters/handout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presProps" Target="presProp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viewProps" Target="viewProp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12/4/2023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12/4/2023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103"/>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fld id="{D821AAF0-A8C2-46AF-8AFB-E386D8C9B5B1}" type="slidenum">
              <a:rPr lang="en-US" sz="1200"/>
              <a:pPr/>
              <a:t>151</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GB">
              <a:latin typeface="Times New Roman" panose="02020603050405020304" pitchFamily="18" charset="0"/>
            </a:endParaRPr>
          </a:p>
        </p:txBody>
      </p:sp>
    </p:spTree>
    <p:extLst>
      <p:ext uri="{BB962C8B-B14F-4D97-AF65-F5344CB8AC3E}">
        <p14:creationId xmlns:p14="http://schemas.microsoft.com/office/powerpoint/2010/main" val="31932236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12/4/2023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12/4/2023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12/4/2023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12/4/2023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12/4/2023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12/4/2023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12/4/2023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12/4/2023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12/4/2023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12/4/2023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12/4/2023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12/4/2023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2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13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1.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13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138.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14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420.pn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4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201.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145.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01.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14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261.png"/><Relationship Id="rId7" Type="http://schemas.openxmlformats.org/officeDocument/2006/relationships/image" Target="../media/image132.png"/><Relationship Id="rId2" Type="http://schemas.openxmlformats.org/officeDocument/2006/relationships/image" Target="../media/image201.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310.png"/><Relationship Id="rId4" Type="http://schemas.openxmlformats.org/officeDocument/2006/relationships/image" Target="../media/image130.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201.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441.png"/><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15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441.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56.xml.rels><?xml version="1.0" encoding="UTF-8" standalone="yes"?>
<Relationships xmlns="http://schemas.openxmlformats.org/package/2006/relationships"><Relationship Id="rId3" Type="http://schemas.openxmlformats.org/officeDocument/2006/relationships/image" Target="../media/image491.png"/><Relationship Id="rId2" Type="http://schemas.openxmlformats.org/officeDocument/2006/relationships/image" Target="../media/image441.png"/><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15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4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15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531.pn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159.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hocolatey.org/install"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44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6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8.png"/></Relationships>
</file>

<file path=ppt/slides/_rels/slide16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16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5" Type="http://schemas.openxmlformats.org/officeDocument/2006/relationships/image" Target="../media/image159.png"/><Relationship Id="rId4" Type="http://schemas.openxmlformats.org/officeDocument/2006/relationships/image" Target="../media/image158.png"/></Relationships>
</file>

<file path=ppt/slides/_rels/slide16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8.xml"/></Relationships>
</file>

<file path=ppt/slides/_rels/slide172.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18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187.png"/></Relationships>
</file>

<file path=ppt/slides/_rels/slide192.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2.xml"/><Relationship Id="rId4" Type="http://schemas.openxmlformats.org/officeDocument/2006/relationships/image" Target="../media/image197.png"/></Relationships>
</file>

<file path=ppt/slides/_rels/slide204.xml.rels><?xml version="1.0" encoding="UTF-8" standalone="yes"?>
<Relationships xmlns="http://schemas.openxmlformats.org/package/2006/relationships"><Relationship Id="rId2" Type="http://schemas.openxmlformats.org/officeDocument/2006/relationships/image" Target="../../clipboard/media/image8.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clipboard/media/image9.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6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8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40.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90.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30.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8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sr-Latn-BA" dirty="0"/>
              <a:t>Funkcionalno programiranje</a:t>
            </a:r>
            <a:endParaRPr lang="en-US" dirty="0"/>
          </a:p>
        </p:txBody>
      </p:sp>
      <p:sp>
        <p:nvSpPr>
          <p:cNvPr id="7" name="Subtitle 6"/>
          <p:cNvSpPr>
            <a:spLocks noGrp="1"/>
          </p:cNvSpPr>
          <p:nvPr>
            <p:ph type="subTitle" idx="1"/>
          </p:nvPr>
        </p:nvSpPr>
        <p:spPr/>
        <p:txBody>
          <a:bodyPr/>
          <a:lstStyle/>
          <a:p>
            <a:r>
              <a:rPr lang="sr-Latn-BA" dirty="0"/>
              <a:t>Uvod u Haskell</a:t>
            </a:r>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Par primjera u Haskell-u</a:t>
            </a:r>
            <a:endParaRPr lang="en-US" dirty="0"/>
          </a:p>
        </p:txBody>
      </p:sp>
      <p:pic>
        <p:nvPicPr>
          <p:cNvPr id="4" name="Content Placeholder 3"/>
          <p:cNvPicPr>
            <a:picLocks noGrp="1" noChangeAspect="1"/>
          </p:cNvPicPr>
          <p:nvPr>
            <p:ph idx="1"/>
          </p:nvPr>
        </p:nvPicPr>
        <p:blipFill>
          <a:blip r:embed="rId2"/>
          <a:stretch>
            <a:fillRect/>
          </a:stretch>
        </p:blipFill>
        <p:spPr>
          <a:xfrm>
            <a:off x="1415177" y="2314072"/>
            <a:ext cx="4439270" cy="2734057"/>
          </a:xfrm>
          <a:prstGeom prst="rect">
            <a:avLst/>
          </a:prstGeom>
        </p:spPr>
      </p:pic>
    </p:spTree>
    <p:extLst>
      <p:ext uri="{BB962C8B-B14F-4D97-AF65-F5344CB8AC3E}">
        <p14:creationId xmlns:p14="http://schemas.microsoft.com/office/powerpoint/2010/main" val="96942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Stringovi</a:t>
            </a:r>
            <a:endParaRPr lang="en-US" dirty="0"/>
          </a:p>
        </p:txBody>
      </p:sp>
      <p:sp>
        <p:nvSpPr>
          <p:cNvPr id="3" name="Content Placeholder 2"/>
          <p:cNvSpPr>
            <a:spLocks noGrp="1"/>
          </p:cNvSpPr>
          <p:nvPr>
            <p:ph idx="1"/>
          </p:nvPr>
        </p:nvSpPr>
        <p:spPr/>
        <p:txBody>
          <a:bodyPr/>
          <a:lstStyle/>
          <a:p>
            <a:r>
              <a:rPr lang="sr-Latn-BA" dirty="0"/>
              <a:t>String je niz karaktera unutar dvostrukih navodnika.</a:t>
            </a:r>
          </a:p>
          <a:p>
            <a:r>
              <a:rPr lang="sr-Latn-BA" dirty="0"/>
              <a:t>String je lista karaktera.</a:t>
            </a:r>
          </a:p>
          <a:p>
            <a:endParaRPr lang="en-US" dirty="0"/>
          </a:p>
        </p:txBody>
      </p:sp>
      <p:sp>
        <p:nvSpPr>
          <p:cNvPr id="4" name="Text Box 10"/>
          <p:cNvSpPr txBox="1">
            <a:spLocks noChangeArrowheads="1"/>
          </p:cNvSpPr>
          <p:nvPr/>
        </p:nvSpPr>
        <p:spPr bwMode="auto">
          <a:xfrm>
            <a:off x="3563493" y="3070804"/>
            <a:ext cx="2946400" cy="493712"/>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abc</a:t>
            </a:r>
            <a:r>
              <a:rPr lang="en-US" sz="2400" dirty="0">
                <a:latin typeface="Lucida Sans Typewriter" panose="020B0509030504030204" pitchFamily="49" charset="0"/>
              </a:rPr>
              <a:t>" :: String</a:t>
            </a:r>
          </a:p>
        </p:txBody>
      </p:sp>
      <p:sp>
        <p:nvSpPr>
          <p:cNvPr id="5" name="AutoShape 12"/>
          <p:cNvSpPr>
            <a:spLocks noChangeArrowheads="1"/>
          </p:cNvSpPr>
          <p:nvPr/>
        </p:nvSpPr>
        <p:spPr bwMode="auto">
          <a:xfrm>
            <a:off x="2545727" y="4252363"/>
            <a:ext cx="5565775" cy="579438"/>
          </a:xfrm>
          <a:prstGeom prst="wedgeRoundRectCallout">
            <a:avLst>
              <a:gd name="adj1" fmla="val -22759"/>
              <a:gd name="adj2" fmla="val -147685"/>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dirty="0"/>
              <a:t> [’a’, ’b’, ’c’] :: [Char].</a:t>
            </a:r>
          </a:p>
        </p:txBody>
      </p:sp>
    </p:spTree>
    <p:extLst>
      <p:ext uri="{BB962C8B-B14F-4D97-AF65-F5344CB8AC3E}">
        <p14:creationId xmlns:p14="http://schemas.microsoft.com/office/powerpoint/2010/main" val="276827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Stringovi</a:t>
            </a:r>
            <a:endParaRPr lang="en-US" dirty="0"/>
          </a:p>
        </p:txBody>
      </p:sp>
      <p:sp>
        <p:nvSpPr>
          <p:cNvPr id="3" name="Content Placeholder 2"/>
          <p:cNvSpPr>
            <a:spLocks noGrp="1"/>
          </p:cNvSpPr>
          <p:nvPr>
            <p:ph idx="1"/>
          </p:nvPr>
        </p:nvSpPr>
        <p:spPr>
          <a:xfrm>
            <a:off x="1130537" y="1583108"/>
            <a:ext cx="9982200" cy="4572000"/>
          </a:xfrm>
        </p:spPr>
        <p:txBody>
          <a:bodyPr/>
          <a:lstStyle/>
          <a:p>
            <a:r>
              <a:rPr lang="sr-Latn-BA" dirty="0"/>
              <a:t>Polimorfne funkcije definisane na listama, </a:t>
            </a:r>
            <a:endParaRPr lang="en-US" dirty="0"/>
          </a:p>
          <a:p>
            <a:pPr marL="0" indent="0">
              <a:buNone/>
            </a:pPr>
            <a:r>
              <a:rPr lang="sr-Latn-BA" dirty="0"/>
              <a:t>mogu da se koriste na stringovima. </a:t>
            </a:r>
            <a:endParaRPr lang="en-US" dirty="0"/>
          </a:p>
        </p:txBody>
      </p:sp>
      <p:sp>
        <p:nvSpPr>
          <p:cNvPr id="4" name="Text Box 3"/>
          <p:cNvSpPr txBox="1">
            <a:spLocks noChangeArrowheads="1"/>
          </p:cNvSpPr>
          <p:nvPr/>
        </p:nvSpPr>
        <p:spPr bwMode="auto">
          <a:xfrm>
            <a:off x="6212791" y="1506156"/>
            <a:ext cx="5272755" cy="4967514"/>
          </a:xfrm>
          <a:prstGeom prst="rect">
            <a:avLst/>
          </a:prstGeom>
          <a:ln/>
        </p:spPr>
        <p:style>
          <a:lnRef idx="2">
            <a:schemeClr val="dk1"/>
          </a:lnRef>
          <a:fillRef idx="1">
            <a:schemeClr val="lt1"/>
          </a:fillRef>
          <a:effectRef idx="0">
            <a:schemeClr val="dk1"/>
          </a:effectRef>
          <a:fontRef idx="minor">
            <a:schemeClr val="dk1"/>
          </a:fontRef>
        </p:style>
        <p:txBody>
          <a:bodyPr wrap="squar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20000"/>
              </a:lnSpc>
            </a:pPr>
            <a:r>
              <a:rPr lang="en-US" sz="2400" dirty="0">
                <a:latin typeface="Lucida Sans Typewriter" panose="020B0509030504030204" pitchFamily="49" charset="0"/>
              </a:rPr>
              <a:t>&gt; length "</a:t>
            </a:r>
            <a:r>
              <a:rPr lang="en-US" sz="2400" dirty="0" err="1">
                <a:latin typeface="Lucida Sans Typewriter" panose="020B0509030504030204" pitchFamily="49" charset="0"/>
              </a:rPr>
              <a:t>abcde</a:t>
            </a:r>
            <a:r>
              <a:rPr lang="en-US" sz="2400" dirty="0">
                <a:latin typeface="Lucida Sans Typewriter" panose="020B0509030504030204" pitchFamily="49" charset="0"/>
              </a:rPr>
              <a:t>"</a:t>
            </a:r>
          </a:p>
          <a:p>
            <a:pPr>
              <a:lnSpc>
                <a:spcPct val="120000"/>
              </a:lnSpc>
            </a:pPr>
            <a:r>
              <a:rPr lang="en-US" sz="2400" dirty="0">
                <a:latin typeface="Lucida Sans Typewriter" panose="020B0509030504030204" pitchFamily="49" charset="0"/>
              </a:rPr>
              <a:t>5</a:t>
            </a:r>
          </a:p>
          <a:p>
            <a:pPr>
              <a:lnSpc>
                <a:spcPct val="120000"/>
              </a:lnSpc>
            </a:pPr>
            <a:endParaRPr lang="en-US" sz="2400" dirty="0">
              <a:latin typeface="Lucida Sans Typewriter" panose="020B0509030504030204" pitchFamily="49" charset="0"/>
            </a:endParaRPr>
          </a:p>
          <a:p>
            <a:pPr>
              <a:lnSpc>
                <a:spcPct val="120000"/>
              </a:lnSpc>
            </a:pPr>
            <a:r>
              <a:rPr lang="sr-Latn-BA" sz="2400" dirty="0">
                <a:latin typeface="Lucida Sans Typewriter" panose="020B0509030504030204" pitchFamily="49" charset="0"/>
              </a:rPr>
              <a:t>&gt;</a:t>
            </a:r>
            <a:r>
              <a:rPr lang="en-US" sz="2400" dirty="0">
                <a:latin typeface="Lucida Sans Typewriter" panose="020B0509030504030204" pitchFamily="49" charset="0"/>
              </a:rPr>
              <a:t>"</a:t>
            </a:r>
            <a:r>
              <a:rPr lang="en-US" sz="2400" dirty="0" err="1">
                <a:latin typeface="Lucida Sans Typewriter" panose="020B0509030504030204" pitchFamily="49" charset="0"/>
              </a:rPr>
              <a:t>abcde</a:t>
            </a:r>
            <a:r>
              <a:rPr lang="en-US" sz="2400" dirty="0">
                <a:latin typeface="Lucida Sans Typewriter" panose="020B0509030504030204" pitchFamily="49" charset="0"/>
              </a:rPr>
              <a:t>"</a:t>
            </a:r>
            <a:r>
              <a:rPr lang="sr-Latn-BA" sz="2400" dirty="0">
                <a:latin typeface="Lucida Sans Typewriter" panose="020B0509030504030204" pitchFamily="49" charset="0"/>
              </a:rPr>
              <a:t>!!2</a:t>
            </a:r>
          </a:p>
          <a:p>
            <a:pPr>
              <a:lnSpc>
                <a:spcPct val="120000"/>
              </a:lnSpc>
            </a:pPr>
            <a:r>
              <a:rPr lang="en-US" sz="2400" dirty="0">
                <a:latin typeface="Lucida Sans Typewriter" panose="020B0509030504030204" pitchFamily="49" charset="0"/>
              </a:rPr>
              <a:t>‘c’</a:t>
            </a:r>
          </a:p>
          <a:p>
            <a:pPr>
              <a:lnSpc>
                <a:spcPct val="120000"/>
              </a:lnSpc>
            </a:pPr>
            <a:endParaRPr lang="en-US" sz="2400" dirty="0">
              <a:latin typeface="Lucida Sans Typewriter" panose="020B0509030504030204" pitchFamily="49" charset="0"/>
            </a:endParaRPr>
          </a:p>
          <a:p>
            <a:pPr>
              <a:lnSpc>
                <a:spcPct val="120000"/>
              </a:lnSpc>
            </a:pPr>
            <a:r>
              <a:rPr lang="en-US" sz="2400" dirty="0">
                <a:latin typeface="Lucida Sans Typewriter" panose="020B0509030504030204" pitchFamily="49" charset="0"/>
              </a:rPr>
              <a:t>&gt; take 3 "</a:t>
            </a:r>
            <a:r>
              <a:rPr lang="en-US" sz="2400" dirty="0" err="1">
                <a:latin typeface="Lucida Sans Typewriter" panose="020B0509030504030204" pitchFamily="49" charset="0"/>
              </a:rPr>
              <a:t>abcde</a:t>
            </a:r>
            <a:r>
              <a:rPr lang="en-US" sz="2400" dirty="0">
                <a:latin typeface="Lucida Sans Typewriter" panose="020B0509030504030204" pitchFamily="49" charset="0"/>
              </a:rPr>
              <a:t>"</a:t>
            </a:r>
          </a:p>
          <a:p>
            <a:pPr>
              <a:lnSpc>
                <a:spcPct val="12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abc</a:t>
            </a:r>
            <a:r>
              <a:rPr lang="en-US" sz="2400" dirty="0">
                <a:latin typeface="Lucida Sans Typewriter" panose="020B0509030504030204" pitchFamily="49" charset="0"/>
              </a:rPr>
              <a:t>"</a:t>
            </a:r>
          </a:p>
          <a:p>
            <a:pPr>
              <a:lnSpc>
                <a:spcPct val="120000"/>
              </a:lnSpc>
            </a:pPr>
            <a:endParaRPr lang="en-US" sz="2400" dirty="0">
              <a:latin typeface="Lucida Sans Typewriter" panose="020B0509030504030204" pitchFamily="49" charset="0"/>
            </a:endParaRPr>
          </a:p>
          <a:p>
            <a:pPr>
              <a:lnSpc>
                <a:spcPct val="120000"/>
              </a:lnSpc>
            </a:pPr>
            <a:r>
              <a:rPr lang="en-US" sz="2400" dirty="0">
                <a:latin typeface="Lucida Sans Typewriter" panose="020B0509030504030204" pitchFamily="49" charset="0"/>
              </a:rPr>
              <a:t>&gt; zip "</a:t>
            </a:r>
            <a:r>
              <a:rPr lang="en-US" sz="2400" dirty="0" err="1">
                <a:latin typeface="Lucida Sans Typewriter" panose="020B0509030504030204" pitchFamily="49" charset="0"/>
              </a:rPr>
              <a:t>abc</a:t>
            </a:r>
            <a:r>
              <a:rPr lang="en-US" sz="2400" dirty="0">
                <a:latin typeface="Lucida Sans Typewriter" panose="020B0509030504030204" pitchFamily="49" charset="0"/>
              </a:rPr>
              <a:t>" [1,2,3,4]</a:t>
            </a:r>
          </a:p>
          <a:p>
            <a:pPr>
              <a:lnSpc>
                <a:spcPct val="120000"/>
              </a:lnSpc>
            </a:pPr>
            <a:r>
              <a:rPr lang="en-US" sz="2400" dirty="0">
                <a:latin typeface="Lucida Sans Typewriter" panose="020B0509030504030204" pitchFamily="49" charset="0"/>
              </a:rPr>
              <a:t>[(’a’,1),(’b’,2),(’c’,3)]</a:t>
            </a:r>
          </a:p>
        </p:txBody>
      </p:sp>
    </p:spTree>
    <p:extLst>
      <p:ext uri="{BB962C8B-B14F-4D97-AF65-F5344CB8AC3E}">
        <p14:creationId xmlns:p14="http://schemas.microsoft.com/office/powerpoint/2010/main" val="423072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33"/>
            </a:pPr>
            <a:r>
              <a:rPr lang="sr-Latn-BA" dirty="0"/>
              <a:t>Tehnikom zadavanja listi definisati funkciju koja za argument uzima string i vraća informaciju koliko malih slova se nalazi u tom stringu.</a:t>
            </a:r>
          </a:p>
          <a:p>
            <a:pPr marL="457200" indent="-457200">
              <a:buFont typeface="+mj-lt"/>
              <a:buAutoNum type="arabicPeriod" startAt="33"/>
            </a:pPr>
            <a:r>
              <a:rPr lang="sr-Latn-BA" dirty="0"/>
              <a:t>Tehnikom zadavanja listi definisati funkciju koja za argument uzima string i karakter, a vraća informaciju koliko puta se dati karakter pojavljuje u datom stringu.</a:t>
            </a:r>
          </a:p>
          <a:p>
            <a:pPr marL="457200" indent="-457200">
              <a:buFont typeface="+mj-lt"/>
              <a:buAutoNum type="arabicPeriod" startAt="33"/>
            </a:pPr>
            <a:endParaRPr lang="sr-Latn-BA" dirty="0"/>
          </a:p>
          <a:p>
            <a:pPr marL="457200" indent="-457200">
              <a:buFont typeface="+mj-lt"/>
              <a:buAutoNum type="arabicPeriod" startAt="33"/>
            </a:pPr>
            <a:endParaRPr lang="en-US" dirty="0"/>
          </a:p>
        </p:txBody>
      </p:sp>
    </p:spTree>
    <p:extLst>
      <p:ext uri="{BB962C8B-B14F-4D97-AF65-F5344CB8AC3E}">
        <p14:creationId xmlns:p14="http://schemas.microsoft.com/office/powerpoint/2010/main" val="326900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 za vježbu</a:t>
            </a:r>
            <a:endParaRPr lang="en-US" dirty="0"/>
          </a:p>
        </p:txBody>
      </p:sp>
      <p:sp>
        <p:nvSpPr>
          <p:cNvPr id="3" name="Content Placeholder 2"/>
          <p:cNvSpPr>
            <a:spLocks noGrp="1"/>
          </p:cNvSpPr>
          <p:nvPr>
            <p:ph idx="1"/>
          </p:nvPr>
        </p:nvSpPr>
        <p:spPr/>
        <p:txBody>
          <a:bodyPr/>
          <a:lstStyle/>
          <a:p>
            <a:r>
              <a:rPr lang="sr-Latn-BA" dirty="0"/>
              <a:t>Cezarov disk;</a:t>
            </a:r>
          </a:p>
          <a:p>
            <a:r>
              <a:rPr lang="sr-Latn-BA" dirty="0"/>
              <a:t>5.7. (strane 60-61);</a:t>
            </a:r>
            <a:endParaRPr lang="en-US" dirty="0"/>
          </a:p>
        </p:txBody>
      </p:sp>
    </p:spTree>
    <p:extLst>
      <p:ext uri="{BB962C8B-B14F-4D97-AF65-F5344CB8AC3E}">
        <p14:creationId xmlns:p14="http://schemas.microsoft.com/office/powerpoint/2010/main" val="63410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REKURZIVNE FUNKCIJE	</a:t>
            </a:r>
            <a:endParaRPr lang="en-US" dirty="0"/>
          </a:p>
        </p:txBody>
      </p:sp>
      <p:sp>
        <p:nvSpPr>
          <p:cNvPr id="5" name="Text Placeholder 4"/>
          <p:cNvSpPr>
            <a:spLocks noGrp="1"/>
          </p:cNvSpPr>
          <p:nvPr>
            <p:ph type="body" idx="1"/>
          </p:nvPr>
        </p:nvSpPr>
        <p:spPr/>
        <p:txBody>
          <a:bodyPr/>
          <a:lstStyle/>
          <a:p>
            <a:r>
              <a:rPr lang="sr-Latn-BA" dirty="0"/>
              <a:t>Haskell</a:t>
            </a:r>
            <a:endParaRPr lang="en-US" dirty="0"/>
          </a:p>
        </p:txBody>
      </p:sp>
    </p:spTree>
    <p:extLst>
      <p:ext uri="{BB962C8B-B14F-4D97-AF65-F5344CB8AC3E}">
        <p14:creationId xmlns:p14="http://schemas.microsoft.com/office/powerpoint/2010/main" val="36721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6674266" y="2230452"/>
            <a:ext cx="4529271" cy="4059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sr-Latn-BA" dirty="0"/>
              <a:t>Osnovni koncepti</a:t>
            </a:r>
            <a:endParaRPr lang="en-US" dirty="0"/>
          </a:p>
        </p:txBody>
      </p:sp>
      <p:sp>
        <p:nvSpPr>
          <p:cNvPr id="5" name="Content Placeholder 4"/>
          <p:cNvSpPr>
            <a:spLocks noGrp="1"/>
          </p:cNvSpPr>
          <p:nvPr>
            <p:ph idx="1"/>
          </p:nvPr>
        </p:nvSpPr>
        <p:spPr/>
        <p:txBody>
          <a:bodyPr/>
          <a:lstStyle/>
          <a:p>
            <a:r>
              <a:rPr lang="sr-Latn-BA" dirty="0"/>
              <a:t>Definisanje novi</a:t>
            </a:r>
            <a:r>
              <a:rPr lang="en-US"/>
              <a:t>h</a:t>
            </a:r>
            <a:r>
              <a:rPr lang="sr-Latn-BA"/>
              <a:t> </a:t>
            </a:r>
            <a:r>
              <a:rPr lang="sr-Latn-BA" dirty="0"/>
              <a:t>funkcija na osnovu postojećih funkcija.</a:t>
            </a:r>
            <a:endParaRPr lang="en-US" dirty="0"/>
          </a:p>
        </p:txBody>
      </p:sp>
      <p:sp>
        <p:nvSpPr>
          <p:cNvPr id="6" name="Text Box 20"/>
          <p:cNvSpPr txBox="1">
            <a:spLocks noChangeArrowheads="1"/>
          </p:cNvSpPr>
          <p:nvPr/>
        </p:nvSpPr>
        <p:spPr bwMode="auto">
          <a:xfrm>
            <a:off x="1529875" y="2595607"/>
            <a:ext cx="4264025" cy="965200"/>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20000"/>
              </a:lnSpc>
              <a:defRPr/>
            </a:pPr>
            <a:r>
              <a:rPr lang="en-US" sz="2400" dirty="0" err="1">
                <a:latin typeface="Lucida Sans Typewriter" charset="0"/>
                <a:ea typeface="ＭＳ Ｐゴシック" charset="0"/>
              </a:rPr>
              <a:t>fac</a:t>
            </a:r>
            <a:r>
              <a:rPr lang="en-US" sz="2400" dirty="0">
                <a:latin typeface="Lucida Sans Typewriter" charset="0"/>
                <a:ea typeface="ＭＳ Ｐゴシック" charset="0"/>
              </a:rPr>
              <a:t>  :: </a:t>
            </a:r>
            <a:r>
              <a:rPr lang="en-US" sz="2400" dirty="0" err="1">
                <a:latin typeface="Lucida Sans Typewriter" charset="0"/>
                <a:ea typeface="ＭＳ Ｐゴシック" charset="0"/>
              </a:rPr>
              <a:t>Int</a:t>
            </a:r>
            <a:r>
              <a:rPr lang="en-US" sz="2400" dirty="0">
                <a:latin typeface="Lucida Sans Typewriter" charset="0"/>
                <a:ea typeface="ＭＳ Ｐゴシック" charset="0"/>
              </a:rPr>
              <a:t> </a:t>
            </a:r>
            <a:r>
              <a:rPr lang="en-US" sz="2400" dirty="0">
                <a:latin typeface="Lucida Sans Typewriter" charset="0"/>
                <a:ea typeface="ＭＳ Ｐゴシック" charset="0"/>
                <a:sym typeface="Symbol" charset="0"/>
              </a:rPr>
              <a:t></a:t>
            </a:r>
            <a:r>
              <a:rPr lang="en-US" sz="2400" dirty="0">
                <a:latin typeface="Lucida Sans Typewriter" charset="0"/>
                <a:ea typeface="ＭＳ Ｐゴシック" charset="0"/>
              </a:rPr>
              <a:t> </a:t>
            </a:r>
            <a:r>
              <a:rPr lang="en-US" sz="2400" dirty="0" err="1">
                <a:latin typeface="Lucida Sans Typewriter" charset="0"/>
                <a:ea typeface="ＭＳ Ｐゴシック" charset="0"/>
              </a:rPr>
              <a:t>Int</a:t>
            </a:r>
            <a:endParaRPr lang="en-US" sz="2400" dirty="0">
              <a:latin typeface="Lucida Sans Typewriter" charset="0"/>
              <a:ea typeface="ＭＳ Ｐゴシック" charset="0"/>
            </a:endParaRPr>
          </a:p>
          <a:p>
            <a:pPr>
              <a:lnSpc>
                <a:spcPct val="120000"/>
              </a:lnSpc>
              <a:defRPr/>
            </a:pPr>
            <a:r>
              <a:rPr lang="en-US" sz="2400" dirty="0" err="1">
                <a:latin typeface="Lucida Sans Typewriter" charset="0"/>
                <a:ea typeface="ＭＳ Ｐゴシック" charset="0"/>
              </a:rPr>
              <a:t>fac</a:t>
            </a:r>
            <a:r>
              <a:rPr lang="en-US" sz="2400" dirty="0">
                <a:latin typeface="Lucida Sans Typewriter" charset="0"/>
                <a:ea typeface="ＭＳ Ｐゴシック" charset="0"/>
              </a:rPr>
              <a:t> n = product [1..n]</a:t>
            </a:r>
          </a:p>
        </p:txBody>
      </p:sp>
      <p:sp>
        <p:nvSpPr>
          <p:cNvPr id="7" name="Text Box 3"/>
          <p:cNvSpPr txBox="1">
            <a:spLocks noChangeArrowheads="1"/>
          </p:cNvSpPr>
          <p:nvPr/>
        </p:nvSpPr>
        <p:spPr bwMode="auto">
          <a:xfrm>
            <a:off x="7560402" y="2537864"/>
            <a:ext cx="1111250" cy="430213"/>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err="1">
                <a:latin typeface="Lucida Sans Typewriter" charset="0"/>
                <a:ea typeface="ＭＳ Ｐゴシック" charset="0"/>
              </a:rPr>
              <a:t>fac</a:t>
            </a:r>
            <a:r>
              <a:rPr lang="en-US" sz="2400" dirty="0">
                <a:latin typeface="Lucida Sans Typewriter" charset="0"/>
                <a:ea typeface="ＭＳ Ｐゴシック" charset="0"/>
              </a:rPr>
              <a:t> 4</a:t>
            </a:r>
          </a:p>
        </p:txBody>
      </p:sp>
      <p:grpSp>
        <p:nvGrpSpPr>
          <p:cNvPr id="8" name="Group 13"/>
          <p:cNvGrpSpPr>
            <a:grpSpLocks/>
          </p:cNvGrpSpPr>
          <p:nvPr/>
        </p:nvGrpSpPr>
        <p:grpSpPr bwMode="auto">
          <a:xfrm>
            <a:off x="7020652" y="2863302"/>
            <a:ext cx="3302000" cy="898525"/>
            <a:chOff x="665" y="1949"/>
            <a:chExt cx="2080" cy="566"/>
          </a:xfrm>
        </p:grpSpPr>
        <p:sp>
          <p:nvSpPr>
            <p:cNvPr id="9" name="Text Box 4"/>
            <p:cNvSpPr txBox="1">
              <a:spLocks noChangeArrowheads="1"/>
            </p:cNvSpPr>
            <p:nvPr/>
          </p:nvSpPr>
          <p:spPr bwMode="auto">
            <a:xfrm>
              <a:off x="1005" y="2250"/>
              <a:ext cx="1740"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product [1..4]</a:t>
              </a:r>
            </a:p>
          </p:txBody>
        </p:sp>
        <p:sp>
          <p:nvSpPr>
            <p:cNvPr id="10" name="Text Box 8"/>
            <p:cNvSpPr txBox="1">
              <a:spLocks noChangeArrowheads="1"/>
            </p:cNvSpPr>
            <p:nvPr/>
          </p:nvSpPr>
          <p:spPr bwMode="auto">
            <a:xfrm>
              <a:off x="665" y="1949"/>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dirty="0">
                  <a:latin typeface="Tahoma" charset="0"/>
                  <a:ea typeface="ＭＳ Ｐゴシック" charset="0"/>
                </a:rPr>
                <a:t>=</a:t>
              </a:r>
            </a:p>
          </p:txBody>
        </p:sp>
      </p:grpSp>
      <p:grpSp>
        <p:nvGrpSpPr>
          <p:cNvPr id="11" name="Group 14"/>
          <p:cNvGrpSpPr>
            <a:grpSpLocks/>
          </p:cNvGrpSpPr>
          <p:nvPr/>
        </p:nvGrpSpPr>
        <p:grpSpPr bwMode="auto">
          <a:xfrm>
            <a:off x="7020652" y="3664989"/>
            <a:ext cx="3854450" cy="896938"/>
            <a:chOff x="665" y="2454"/>
            <a:chExt cx="2428" cy="565"/>
          </a:xfrm>
        </p:grpSpPr>
        <p:sp>
          <p:nvSpPr>
            <p:cNvPr id="12" name="Text Box 5"/>
            <p:cNvSpPr txBox="1">
              <a:spLocks noChangeArrowheads="1"/>
            </p:cNvSpPr>
            <p:nvPr/>
          </p:nvSpPr>
          <p:spPr bwMode="auto">
            <a:xfrm>
              <a:off x="1005" y="2754"/>
              <a:ext cx="2088"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product [1,2,3,4]</a:t>
              </a:r>
            </a:p>
          </p:txBody>
        </p:sp>
        <p:sp>
          <p:nvSpPr>
            <p:cNvPr id="13" name="Text Box 9"/>
            <p:cNvSpPr txBox="1">
              <a:spLocks noChangeArrowheads="1"/>
            </p:cNvSpPr>
            <p:nvPr/>
          </p:nvSpPr>
          <p:spPr bwMode="auto">
            <a:xfrm>
              <a:off x="665" y="2454"/>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grpSp>
        <p:nvGrpSpPr>
          <p:cNvPr id="14" name="Group 15"/>
          <p:cNvGrpSpPr>
            <a:grpSpLocks/>
          </p:cNvGrpSpPr>
          <p:nvPr/>
        </p:nvGrpSpPr>
        <p:grpSpPr bwMode="auto">
          <a:xfrm>
            <a:off x="7020652" y="4468264"/>
            <a:ext cx="2012950" cy="892175"/>
            <a:chOff x="665" y="2960"/>
            <a:chExt cx="1268" cy="562"/>
          </a:xfrm>
        </p:grpSpPr>
        <p:sp>
          <p:nvSpPr>
            <p:cNvPr id="15" name="Text Box 6"/>
            <p:cNvSpPr txBox="1">
              <a:spLocks noChangeArrowheads="1"/>
            </p:cNvSpPr>
            <p:nvPr/>
          </p:nvSpPr>
          <p:spPr bwMode="auto">
            <a:xfrm>
              <a:off x="1005" y="3257"/>
              <a:ext cx="928"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1*2*3*4</a:t>
              </a:r>
            </a:p>
          </p:txBody>
        </p:sp>
        <p:sp>
          <p:nvSpPr>
            <p:cNvPr id="16" name="Text Box 10"/>
            <p:cNvSpPr txBox="1">
              <a:spLocks noChangeArrowheads="1"/>
            </p:cNvSpPr>
            <p:nvPr/>
          </p:nvSpPr>
          <p:spPr bwMode="auto">
            <a:xfrm>
              <a:off x="665" y="2960"/>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grpSp>
        <p:nvGrpSpPr>
          <p:cNvPr id="17" name="Group 16"/>
          <p:cNvGrpSpPr>
            <a:grpSpLocks/>
          </p:cNvGrpSpPr>
          <p:nvPr/>
        </p:nvGrpSpPr>
        <p:grpSpPr bwMode="auto">
          <a:xfrm>
            <a:off x="7020652" y="5271539"/>
            <a:ext cx="1092200" cy="889000"/>
            <a:chOff x="665" y="3466"/>
            <a:chExt cx="688" cy="560"/>
          </a:xfrm>
        </p:grpSpPr>
        <p:sp>
          <p:nvSpPr>
            <p:cNvPr id="18" name="Text Box 7"/>
            <p:cNvSpPr txBox="1">
              <a:spLocks noChangeArrowheads="1"/>
            </p:cNvSpPr>
            <p:nvPr/>
          </p:nvSpPr>
          <p:spPr bwMode="auto">
            <a:xfrm>
              <a:off x="1005" y="3761"/>
              <a:ext cx="348"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24</a:t>
              </a:r>
            </a:p>
          </p:txBody>
        </p:sp>
        <p:sp>
          <p:nvSpPr>
            <p:cNvPr id="19" name="Text Box 11"/>
            <p:cNvSpPr txBox="1">
              <a:spLocks noChangeArrowheads="1"/>
            </p:cNvSpPr>
            <p:nvPr/>
          </p:nvSpPr>
          <p:spPr bwMode="auto">
            <a:xfrm>
              <a:off x="665" y="3466"/>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spTree>
    <p:extLst>
      <p:ext uri="{BB962C8B-B14F-4D97-AF65-F5344CB8AC3E}">
        <p14:creationId xmlns:p14="http://schemas.microsoft.com/office/powerpoint/2010/main" val="266911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Osnovni koncepti</a:t>
            </a:r>
            <a:endParaRPr lang="en-US" dirty="0"/>
          </a:p>
        </p:txBody>
      </p:sp>
      <p:sp>
        <p:nvSpPr>
          <p:cNvPr id="3" name="Content Placeholder 2"/>
          <p:cNvSpPr>
            <a:spLocks noGrp="1"/>
          </p:cNvSpPr>
          <p:nvPr>
            <p:ph idx="1"/>
          </p:nvPr>
        </p:nvSpPr>
        <p:spPr/>
        <p:txBody>
          <a:bodyPr/>
          <a:lstStyle/>
          <a:p>
            <a:r>
              <a:rPr lang="sr-Latn-BA" dirty="0"/>
              <a:t>Definisanje funkcije koja poziva sama sebe.</a:t>
            </a:r>
            <a:endParaRPr lang="en-US" dirty="0"/>
          </a:p>
        </p:txBody>
      </p:sp>
      <p:sp>
        <p:nvSpPr>
          <p:cNvPr id="4" name="Text Box 4"/>
          <p:cNvSpPr txBox="1">
            <a:spLocks noChangeArrowheads="1"/>
          </p:cNvSpPr>
          <p:nvPr/>
        </p:nvSpPr>
        <p:spPr bwMode="auto">
          <a:xfrm>
            <a:off x="3673109" y="2424113"/>
            <a:ext cx="4078287" cy="965200"/>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20000"/>
              </a:lnSpc>
              <a:defRPr/>
            </a:pPr>
            <a:r>
              <a:rPr lang="en-US" sz="2400" dirty="0">
                <a:latin typeface="Lucida Sans Typewriter" charset="0"/>
                <a:ea typeface="ＭＳ Ｐゴシック" charset="0"/>
              </a:rPr>
              <a:t>fac 0 = 1</a:t>
            </a:r>
          </a:p>
          <a:p>
            <a:pPr>
              <a:lnSpc>
                <a:spcPct val="120000"/>
              </a:lnSpc>
              <a:defRPr/>
            </a:pPr>
            <a:r>
              <a:rPr lang="en-US" sz="2400" dirty="0">
                <a:latin typeface="Lucida Sans Typewriter" charset="0"/>
                <a:ea typeface="ＭＳ Ｐゴシック" charset="0"/>
              </a:rPr>
              <a:t>fac n = n * fac (n-1)</a:t>
            </a:r>
          </a:p>
        </p:txBody>
      </p:sp>
      <p:sp>
        <p:nvSpPr>
          <p:cNvPr id="5" name="Oval Callout 4"/>
          <p:cNvSpPr/>
          <p:nvPr/>
        </p:nvSpPr>
        <p:spPr>
          <a:xfrm>
            <a:off x="8308731" y="861645"/>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Bazni slučaj;</a:t>
            </a:r>
          </a:p>
          <a:p>
            <a:pPr algn="ctr"/>
            <a:r>
              <a:rPr lang="sr-Latn-BA" dirty="0"/>
              <a:t>Rekurzivni slučaj;</a:t>
            </a:r>
            <a:endParaRPr lang="en-US" dirty="0"/>
          </a:p>
        </p:txBody>
      </p:sp>
      <p:sp>
        <p:nvSpPr>
          <p:cNvPr id="28" name="Text Box 5"/>
          <p:cNvSpPr txBox="1">
            <a:spLocks noChangeArrowheads="1"/>
          </p:cNvSpPr>
          <p:nvPr/>
        </p:nvSpPr>
        <p:spPr bwMode="auto">
          <a:xfrm>
            <a:off x="3489767" y="4892763"/>
            <a:ext cx="4821238" cy="1200150"/>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defRPr/>
            </a:pPr>
            <a:r>
              <a:rPr lang="en-US" sz="2400" dirty="0">
                <a:latin typeface="Lucida Sans Typewriter" charset="0"/>
                <a:ea typeface="ＭＳ Ｐゴシック" charset="0"/>
              </a:rPr>
              <a:t>&gt; fac (-1)</a:t>
            </a:r>
          </a:p>
          <a:p>
            <a:pPr>
              <a:defRPr/>
            </a:pPr>
            <a:endParaRPr lang="en-US" sz="2400" dirty="0">
              <a:latin typeface="Lucida Sans Typewriter" charset="0"/>
              <a:ea typeface="ＭＳ Ｐゴシック" charset="0"/>
            </a:endParaRPr>
          </a:p>
          <a:p>
            <a:pPr>
              <a:defRPr/>
            </a:pPr>
            <a:r>
              <a:rPr lang="en-US" sz="2400" dirty="0">
                <a:latin typeface="Lucida Sans Typewriter" charset="0"/>
                <a:ea typeface="ＭＳ Ｐゴシック" charset="0"/>
              </a:rPr>
              <a:t>Exception: stack overflow</a:t>
            </a:r>
          </a:p>
        </p:txBody>
      </p:sp>
    </p:spTree>
    <p:extLst>
      <p:ext uri="{BB962C8B-B14F-4D97-AF65-F5344CB8AC3E}">
        <p14:creationId xmlns:p14="http://schemas.microsoft.com/office/powerpoint/2010/main" val="131975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293401" y="945632"/>
            <a:ext cx="1111250" cy="430212"/>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fac 3</a:t>
            </a:r>
          </a:p>
        </p:txBody>
      </p:sp>
      <p:grpSp>
        <p:nvGrpSpPr>
          <p:cNvPr id="5" name="Group 19"/>
          <p:cNvGrpSpPr>
            <a:grpSpLocks/>
          </p:cNvGrpSpPr>
          <p:nvPr/>
        </p:nvGrpSpPr>
        <p:grpSpPr bwMode="auto">
          <a:xfrm>
            <a:off x="3723489" y="1220269"/>
            <a:ext cx="2424112" cy="819150"/>
            <a:chOff x="779" y="984"/>
            <a:chExt cx="1527" cy="516"/>
          </a:xfrm>
        </p:grpSpPr>
        <p:sp>
          <p:nvSpPr>
            <p:cNvPr id="6" name="Text Box 5"/>
            <p:cNvSpPr txBox="1">
              <a:spLocks noChangeArrowheads="1"/>
            </p:cNvSpPr>
            <p:nvPr/>
          </p:nvSpPr>
          <p:spPr bwMode="auto">
            <a:xfrm>
              <a:off x="1138" y="1229"/>
              <a:ext cx="1168" cy="271"/>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3 * fac 2</a:t>
              </a:r>
            </a:p>
          </p:txBody>
        </p:sp>
        <p:sp>
          <p:nvSpPr>
            <p:cNvPr id="7" name="Text Box 9"/>
            <p:cNvSpPr txBox="1">
              <a:spLocks noChangeArrowheads="1"/>
            </p:cNvSpPr>
            <p:nvPr/>
          </p:nvSpPr>
          <p:spPr bwMode="auto">
            <a:xfrm>
              <a:off x="779" y="984"/>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grpSp>
        <p:nvGrpSpPr>
          <p:cNvPr id="8" name="Group 20"/>
          <p:cNvGrpSpPr>
            <a:grpSpLocks/>
          </p:cNvGrpSpPr>
          <p:nvPr/>
        </p:nvGrpSpPr>
        <p:grpSpPr bwMode="auto">
          <a:xfrm>
            <a:off x="3723489" y="1883844"/>
            <a:ext cx="3536950" cy="820738"/>
            <a:chOff x="779" y="1402"/>
            <a:chExt cx="2228" cy="517"/>
          </a:xfrm>
        </p:grpSpPr>
        <p:sp>
          <p:nvSpPr>
            <p:cNvPr id="9" name="Text Box 6"/>
            <p:cNvSpPr txBox="1">
              <a:spLocks noChangeArrowheads="1"/>
            </p:cNvSpPr>
            <p:nvPr/>
          </p:nvSpPr>
          <p:spPr bwMode="auto">
            <a:xfrm>
              <a:off x="1138" y="1648"/>
              <a:ext cx="1869" cy="271"/>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3 * (2 * fac 1)</a:t>
              </a:r>
            </a:p>
          </p:txBody>
        </p:sp>
        <p:sp>
          <p:nvSpPr>
            <p:cNvPr id="10" name="Text Box 10"/>
            <p:cNvSpPr txBox="1">
              <a:spLocks noChangeArrowheads="1"/>
            </p:cNvSpPr>
            <p:nvPr/>
          </p:nvSpPr>
          <p:spPr bwMode="auto">
            <a:xfrm>
              <a:off x="779" y="1402"/>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grpSp>
        <p:nvGrpSpPr>
          <p:cNvPr id="11" name="Group 21"/>
          <p:cNvGrpSpPr>
            <a:grpSpLocks/>
          </p:cNvGrpSpPr>
          <p:nvPr/>
        </p:nvGrpSpPr>
        <p:grpSpPr bwMode="auto">
          <a:xfrm>
            <a:off x="3723489" y="2547419"/>
            <a:ext cx="4648200" cy="820738"/>
            <a:chOff x="779" y="1820"/>
            <a:chExt cx="2928" cy="517"/>
          </a:xfrm>
        </p:grpSpPr>
        <p:sp>
          <p:nvSpPr>
            <p:cNvPr id="12" name="Text Box 7"/>
            <p:cNvSpPr txBox="1">
              <a:spLocks noChangeArrowheads="1"/>
            </p:cNvSpPr>
            <p:nvPr/>
          </p:nvSpPr>
          <p:spPr bwMode="auto">
            <a:xfrm>
              <a:off x="1138" y="2066"/>
              <a:ext cx="2569" cy="271"/>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3 * (2 * (1 * fac 0))</a:t>
              </a:r>
            </a:p>
          </p:txBody>
        </p:sp>
        <p:sp>
          <p:nvSpPr>
            <p:cNvPr id="13" name="Text Box 11"/>
            <p:cNvSpPr txBox="1">
              <a:spLocks noChangeArrowheads="1"/>
            </p:cNvSpPr>
            <p:nvPr/>
          </p:nvSpPr>
          <p:spPr bwMode="auto">
            <a:xfrm>
              <a:off x="779" y="1820"/>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grpSp>
        <p:nvGrpSpPr>
          <p:cNvPr id="14" name="Group 22"/>
          <p:cNvGrpSpPr>
            <a:grpSpLocks/>
          </p:cNvGrpSpPr>
          <p:nvPr/>
        </p:nvGrpSpPr>
        <p:grpSpPr bwMode="auto">
          <a:xfrm>
            <a:off x="3723489" y="3210994"/>
            <a:ext cx="3884612" cy="817563"/>
            <a:chOff x="779" y="2238"/>
            <a:chExt cx="2447" cy="515"/>
          </a:xfrm>
        </p:grpSpPr>
        <p:sp>
          <p:nvSpPr>
            <p:cNvPr id="15" name="Text Box 8"/>
            <p:cNvSpPr txBox="1">
              <a:spLocks noChangeArrowheads="1"/>
            </p:cNvSpPr>
            <p:nvPr/>
          </p:nvSpPr>
          <p:spPr bwMode="auto">
            <a:xfrm>
              <a:off x="1138" y="2488"/>
              <a:ext cx="2088"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3 * (2 * (1 * 1))</a:t>
              </a:r>
            </a:p>
          </p:txBody>
        </p:sp>
        <p:sp>
          <p:nvSpPr>
            <p:cNvPr id="16" name="Text Box 12"/>
            <p:cNvSpPr txBox="1">
              <a:spLocks noChangeArrowheads="1"/>
            </p:cNvSpPr>
            <p:nvPr/>
          </p:nvSpPr>
          <p:spPr bwMode="auto">
            <a:xfrm>
              <a:off x="779" y="2238"/>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grpSp>
        <p:nvGrpSpPr>
          <p:cNvPr id="17" name="Group 23"/>
          <p:cNvGrpSpPr>
            <a:grpSpLocks/>
          </p:cNvGrpSpPr>
          <p:nvPr/>
        </p:nvGrpSpPr>
        <p:grpSpPr bwMode="auto">
          <a:xfrm>
            <a:off x="3723489" y="3874569"/>
            <a:ext cx="2779712" cy="817563"/>
            <a:chOff x="779" y="2656"/>
            <a:chExt cx="1751" cy="515"/>
          </a:xfrm>
        </p:grpSpPr>
        <p:sp>
          <p:nvSpPr>
            <p:cNvPr id="18" name="Text Box 13"/>
            <p:cNvSpPr txBox="1">
              <a:spLocks noChangeArrowheads="1"/>
            </p:cNvSpPr>
            <p:nvPr/>
          </p:nvSpPr>
          <p:spPr bwMode="auto">
            <a:xfrm>
              <a:off x="1138" y="2906"/>
              <a:ext cx="1392"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3 * (2 * 1)</a:t>
              </a:r>
            </a:p>
          </p:txBody>
        </p:sp>
        <p:sp>
          <p:nvSpPr>
            <p:cNvPr id="19" name="Text Box 15"/>
            <p:cNvSpPr txBox="1">
              <a:spLocks noChangeArrowheads="1"/>
            </p:cNvSpPr>
            <p:nvPr/>
          </p:nvSpPr>
          <p:spPr bwMode="auto">
            <a:xfrm>
              <a:off x="779" y="2656"/>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grpSp>
        <p:nvGrpSpPr>
          <p:cNvPr id="20" name="Group 25"/>
          <p:cNvGrpSpPr>
            <a:grpSpLocks/>
          </p:cNvGrpSpPr>
          <p:nvPr/>
        </p:nvGrpSpPr>
        <p:grpSpPr bwMode="auto">
          <a:xfrm>
            <a:off x="3723489" y="5201719"/>
            <a:ext cx="938212" cy="820738"/>
            <a:chOff x="779" y="3492"/>
            <a:chExt cx="591" cy="517"/>
          </a:xfrm>
        </p:grpSpPr>
        <p:sp>
          <p:nvSpPr>
            <p:cNvPr id="21" name="Text Box 16"/>
            <p:cNvSpPr txBox="1">
              <a:spLocks noChangeArrowheads="1"/>
            </p:cNvSpPr>
            <p:nvPr/>
          </p:nvSpPr>
          <p:spPr bwMode="auto">
            <a:xfrm>
              <a:off x="779" y="3492"/>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sp>
          <p:nvSpPr>
            <p:cNvPr id="22" name="Text Box 17"/>
            <p:cNvSpPr txBox="1">
              <a:spLocks noChangeArrowheads="1"/>
            </p:cNvSpPr>
            <p:nvPr/>
          </p:nvSpPr>
          <p:spPr bwMode="auto">
            <a:xfrm>
              <a:off x="1138" y="3744"/>
              <a:ext cx="232"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6</a:t>
              </a:r>
            </a:p>
          </p:txBody>
        </p:sp>
      </p:grpSp>
      <p:grpSp>
        <p:nvGrpSpPr>
          <p:cNvPr id="23" name="Group 24"/>
          <p:cNvGrpSpPr>
            <a:grpSpLocks/>
          </p:cNvGrpSpPr>
          <p:nvPr/>
        </p:nvGrpSpPr>
        <p:grpSpPr bwMode="auto">
          <a:xfrm>
            <a:off x="3723489" y="4538144"/>
            <a:ext cx="1674812" cy="819150"/>
            <a:chOff x="779" y="3074"/>
            <a:chExt cx="1055" cy="516"/>
          </a:xfrm>
        </p:grpSpPr>
        <p:sp>
          <p:nvSpPr>
            <p:cNvPr id="24" name="Text Box 14"/>
            <p:cNvSpPr txBox="1">
              <a:spLocks noChangeArrowheads="1"/>
            </p:cNvSpPr>
            <p:nvPr/>
          </p:nvSpPr>
          <p:spPr bwMode="auto">
            <a:xfrm>
              <a:off x="1138" y="3325"/>
              <a:ext cx="696"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3 * 2</a:t>
              </a:r>
            </a:p>
          </p:txBody>
        </p:sp>
        <p:sp>
          <p:nvSpPr>
            <p:cNvPr id="25" name="Text Box 18"/>
            <p:cNvSpPr txBox="1">
              <a:spLocks noChangeArrowheads="1"/>
            </p:cNvSpPr>
            <p:nvPr/>
          </p:nvSpPr>
          <p:spPr bwMode="auto">
            <a:xfrm>
              <a:off x="779" y="3074"/>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spTree>
    <p:extLst>
      <p:ext uri="{BB962C8B-B14F-4D97-AF65-F5344CB8AC3E}">
        <p14:creationId xmlns:p14="http://schemas.microsoft.com/office/powerpoint/2010/main" val="367787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Prednosti upotrebe rekurzije</a:t>
            </a:r>
            <a:endParaRPr lang="en-US" dirty="0"/>
          </a:p>
        </p:txBody>
      </p:sp>
      <p:sp>
        <p:nvSpPr>
          <p:cNvPr id="3" name="Content Placeholder 2"/>
          <p:cNvSpPr>
            <a:spLocks noGrp="1"/>
          </p:cNvSpPr>
          <p:nvPr>
            <p:ph idx="1"/>
          </p:nvPr>
        </p:nvSpPr>
        <p:spPr/>
        <p:txBody>
          <a:bodyPr/>
          <a:lstStyle/>
          <a:p>
            <a:r>
              <a:rPr lang="sr-Latn-BA" dirty="0"/>
              <a:t>Jednostavnije definicije nekih funkcija.</a:t>
            </a:r>
          </a:p>
          <a:p>
            <a:r>
              <a:rPr lang="sr-Latn-BA" dirty="0"/>
              <a:t>Neke funkcije se prirodnije definišu na rekurzivan način.</a:t>
            </a:r>
          </a:p>
          <a:p>
            <a:r>
              <a:rPr lang="sr-Latn-BA" dirty="0"/>
              <a:t>Osobine rekurzivnih funkcija se mogu pokazati matematičkom indukcijom.</a:t>
            </a:r>
            <a:endParaRPr lang="en-US" dirty="0"/>
          </a:p>
        </p:txBody>
      </p:sp>
    </p:spTree>
    <p:extLst>
      <p:ext uri="{BB962C8B-B14F-4D97-AF65-F5344CB8AC3E}">
        <p14:creationId xmlns:p14="http://schemas.microsoft.com/office/powerpoint/2010/main" val="102707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Osnovni koncepti		</a:t>
            </a:r>
            <a:endParaRPr lang="en-US" dirty="0"/>
          </a:p>
        </p:txBody>
      </p:sp>
      <p:sp>
        <p:nvSpPr>
          <p:cNvPr id="3" name="Content Placeholder 2"/>
          <p:cNvSpPr>
            <a:spLocks noGrp="1"/>
          </p:cNvSpPr>
          <p:nvPr>
            <p:ph idx="1"/>
          </p:nvPr>
        </p:nvSpPr>
        <p:spPr/>
        <p:txBody>
          <a:bodyPr/>
          <a:lstStyle/>
          <a:p>
            <a:r>
              <a:rPr lang="sr-Latn-BA" dirty="0"/>
              <a:t>Rekurzivna definicija operatora * za nengativne cijele brojeve</a:t>
            </a:r>
            <a:endParaRPr lang="en-US" dirty="0"/>
          </a:p>
        </p:txBody>
      </p:sp>
      <p:pic>
        <p:nvPicPr>
          <p:cNvPr id="4" name="Picture 3"/>
          <p:cNvPicPr>
            <a:picLocks noChangeAspect="1"/>
          </p:cNvPicPr>
          <p:nvPr/>
        </p:nvPicPr>
        <p:blipFill>
          <a:blip r:embed="rId2"/>
          <a:stretch>
            <a:fillRect/>
          </a:stretch>
        </p:blipFill>
        <p:spPr>
          <a:xfrm>
            <a:off x="1454405" y="2516569"/>
            <a:ext cx="4839375" cy="1124107"/>
          </a:xfrm>
          <a:prstGeom prst="rect">
            <a:avLst/>
          </a:prstGeom>
        </p:spPr>
      </p:pic>
      <p:pic>
        <p:nvPicPr>
          <p:cNvPr id="5" name="Picture 4"/>
          <p:cNvPicPr>
            <a:picLocks noChangeAspect="1"/>
          </p:cNvPicPr>
          <p:nvPr/>
        </p:nvPicPr>
        <p:blipFill>
          <a:blip r:embed="rId3"/>
          <a:stretch>
            <a:fillRect/>
          </a:stretch>
        </p:blipFill>
        <p:spPr>
          <a:xfrm>
            <a:off x="6920066" y="2344971"/>
            <a:ext cx="4163006" cy="3877216"/>
          </a:xfrm>
          <a:prstGeom prst="rect">
            <a:avLst/>
          </a:prstGeom>
        </p:spPr>
      </p:pic>
    </p:spTree>
    <p:extLst>
      <p:ext uri="{BB962C8B-B14F-4D97-AF65-F5344CB8AC3E}">
        <p14:creationId xmlns:p14="http://schemas.microsoft.com/office/powerpoint/2010/main" val="222563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Par primjera u Haskell-u</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4797" y="1669714"/>
            <a:ext cx="10259857" cy="3962953"/>
          </a:xfrm>
          <a:prstGeom prst="rect">
            <a:avLst/>
          </a:prstGeom>
        </p:spPr>
      </p:pic>
    </p:spTree>
    <p:extLst>
      <p:ext uri="{BB962C8B-B14F-4D97-AF65-F5344CB8AC3E}">
        <p14:creationId xmlns:p14="http://schemas.microsoft.com/office/powerpoint/2010/main" val="15913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Rekurzija nad listama</a:t>
            </a:r>
            <a:endParaRPr lang="en-US" dirty="0"/>
          </a:p>
        </p:txBody>
      </p:sp>
      <p:sp>
        <p:nvSpPr>
          <p:cNvPr id="3" name="Content Placeholder 2"/>
          <p:cNvSpPr>
            <a:spLocks noGrp="1"/>
          </p:cNvSpPr>
          <p:nvPr>
            <p:ph idx="1"/>
          </p:nvPr>
        </p:nvSpPr>
        <p:spPr/>
        <p:txBody>
          <a:bodyPr/>
          <a:lstStyle/>
          <a:p>
            <a:endParaRPr lang="en-US"/>
          </a:p>
        </p:txBody>
      </p:sp>
      <p:sp>
        <p:nvSpPr>
          <p:cNvPr id="4" name="Text Box 8"/>
          <p:cNvSpPr txBox="1">
            <a:spLocks noChangeArrowheads="1"/>
          </p:cNvSpPr>
          <p:nvPr/>
        </p:nvSpPr>
        <p:spPr bwMode="auto">
          <a:xfrm>
            <a:off x="2902514" y="3242120"/>
            <a:ext cx="6489700" cy="1306513"/>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a:latin typeface="Lucida Sans Typewriter" charset="0"/>
                <a:ea typeface="ＭＳ Ｐゴシック" charset="0"/>
              </a:rPr>
              <a:t>product       :: Num a </a:t>
            </a:r>
            <a:r>
              <a:rPr lang="en-US" sz="2400">
                <a:latin typeface="Lucida Sans Typewriter" pitchFamily="-1" charset="0"/>
                <a:ea typeface="ＭＳ Ｐゴシック" pitchFamily="-1" charset="-128"/>
                <a:cs typeface="ＭＳ Ｐゴシック" pitchFamily="-1" charset="-128"/>
                <a:sym typeface="Symbol" pitchFamily="-1" charset="2"/>
              </a:rPr>
              <a:t></a:t>
            </a:r>
            <a:r>
              <a:rPr lang="en-US" sz="2400">
                <a:latin typeface="Lucida Sans Typewriter" charset="0"/>
                <a:ea typeface="ＭＳ Ｐゴシック" charset="0"/>
              </a:rPr>
              <a:t> [a] </a:t>
            </a:r>
            <a:r>
              <a:rPr lang="en-US" sz="2400">
                <a:latin typeface="Lucida Sans Typewriter" charset="0"/>
                <a:ea typeface="ＭＳ Ｐゴシック" charset="0"/>
                <a:cs typeface="ＭＳ Ｐゴシック" pitchFamily="-1" charset="-128"/>
                <a:sym typeface="Symbol" charset="0"/>
              </a:rPr>
              <a:t></a:t>
            </a:r>
            <a:r>
              <a:rPr lang="en-US" sz="2400">
                <a:latin typeface="Lucida Sans Typewriter" charset="0"/>
                <a:ea typeface="ＭＳ Ｐゴシック" charset="0"/>
              </a:rPr>
              <a:t> a</a:t>
            </a:r>
          </a:p>
          <a:p>
            <a:pPr>
              <a:lnSpc>
                <a:spcPct val="110000"/>
              </a:lnSpc>
              <a:defRPr/>
            </a:pPr>
            <a:r>
              <a:rPr lang="en-US" sz="2400">
                <a:latin typeface="Lucida Sans Typewriter" charset="0"/>
                <a:ea typeface="ＭＳ Ｐゴシック" charset="0"/>
              </a:rPr>
              <a:t>product []     = 1</a:t>
            </a:r>
          </a:p>
          <a:p>
            <a:pPr>
              <a:lnSpc>
                <a:spcPct val="110000"/>
              </a:lnSpc>
              <a:defRPr/>
            </a:pPr>
            <a:r>
              <a:rPr lang="en-US" sz="2400">
                <a:latin typeface="Lucida Sans Typewriter" charset="0"/>
                <a:ea typeface="ＭＳ Ｐゴシック" charset="0"/>
              </a:rPr>
              <a:t>product (n:ns) = n * product ns</a:t>
            </a:r>
          </a:p>
        </p:txBody>
      </p:sp>
    </p:spTree>
    <p:extLst>
      <p:ext uri="{BB962C8B-B14F-4D97-AF65-F5344CB8AC3E}">
        <p14:creationId xmlns:p14="http://schemas.microsoft.com/office/powerpoint/2010/main" val="828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Rekurzija nad listama</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27843" y="2135731"/>
            <a:ext cx="5334744" cy="3867690"/>
          </a:xfrm>
          <a:prstGeom prst="rect">
            <a:avLst/>
          </a:prstGeom>
        </p:spPr>
      </p:pic>
    </p:spTree>
    <p:extLst>
      <p:ext uri="{BB962C8B-B14F-4D97-AF65-F5344CB8AC3E}">
        <p14:creationId xmlns:p14="http://schemas.microsoft.com/office/powerpoint/2010/main" val="35035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35"/>
            </a:pPr>
            <a:r>
              <a:rPr lang="sr-Latn-BA" dirty="0"/>
              <a:t>Rekurzivno definisati funkciju length.</a:t>
            </a:r>
            <a:endParaRPr lang="sr-Cyrl-BA" dirty="0"/>
          </a:p>
          <a:p>
            <a:pPr marL="457200" indent="-457200">
              <a:buFont typeface="+mj-lt"/>
              <a:buAutoNum type="arabicPeriod" startAt="35"/>
            </a:pPr>
            <a:r>
              <a:rPr lang="sr-Latn-BA" dirty="0"/>
              <a:t>Rekurzivno definisati funkciju reverse.</a:t>
            </a:r>
            <a:endParaRPr lang="sr-Cyrl-BA" dirty="0"/>
          </a:p>
          <a:p>
            <a:pPr marL="457200" indent="-457200">
              <a:buFont typeface="+mj-lt"/>
              <a:buAutoNum type="arabicPeriod" startAt="35"/>
            </a:pPr>
            <a:r>
              <a:rPr lang="sr-Latn-BA" dirty="0"/>
              <a:t> Rekurzivno definisati ++.</a:t>
            </a:r>
            <a:endParaRPr lang="sr-Cyrl-BA" dirty="0"/>
          </a:p>
          <a:p>
            <a:pPr marL="457200" indent="-457200">
              <a:buFont typeface="+mj-lt"/>
              <a:buAutoNum type="arabicPeriod" startAt="35"/>
            </a:pPr>
            <a:r>
              <a:rPr lang="sr-Latn-BA" dirty="0"/>
              <a:t>Rekurzivno definisati insert sort.</a:t>
            </a:r>
            <a:endParaRPr lang="en-US" dirty="0"/>
          </a:p>
        </p:txBody>
      </p:sp>
    </p:spTree>
    <p:extLst>
      <p:ext uri="{BB962C8B-B14F-4D97-AF65-F5344CB8AC3E}">
        <p14:creationId xmlns:p14="http://schemas.microsoft.com/office/powerpoint/2010/main" val="230255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Rekurzija sa više argumenata</a:t>
            </a:r>
            <a:endParaRPr lang="en-US" dirty="0"/>
          </a:p>
        </p:txBody>
      </p:sp>
      <p:sp>
        <p:nvSpPr>
          <p:cNvPr id="3" name="Content Placeholder 2"/>
          <p:cNvSpPr>
            <a:spLocks noGrp="1"/>
          </p:cNvSpPr>
          <p:nvPr>
            <p:ph idx="1"/>
          </p:nvPr>
        </p:nvSpPr>
        <p:spPr/>
        <p:txBody>
          <a:bodyPr/>
          <a:lstStyle/>
          <a:p>
            <a:r>
              <a:rPr lang="sr-Latn-BA" dirty="0"/>
              <a:t>Rekurzija na više argumenata istovremeno;</a:t>
            </a:r>
            <a:endParaRPr lang="en-US" dirty="0"/>
          </a:p>
        </p:txBody>
      </p:sp>
    </p:spTree>
    <p:extLst>
      <p:ext uri="{BB962C8B-B14F-4D97-AF65-F5344CB8AC3E}">
        <p14:creationId xmlns:p14="http://schemas.microsoft.com/office/powerpoint/2010/main" val="3339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39"/>
            </a:pPr>
            <a:r>
              <a:rPr lang="sr-Latn-BA" dirty="0"/>
              <a:t>Rekurzivno definisati funkciju zip.</a:t>
            </a:r>
          </a:p>
          <a:p>
            <a:pPr marL="457200" indent="-457200">
              <a:buFont typeface="+mj-lt"/>
              <a:buAutoNum type="arabicPeriod" startAt="39"/>
            </a:pPr>
            <a:r>
              <a:rPr lang="sr-Latn-BA" dirty="0"/>
              <a:t>Rekurzivno definisati funkciju drop.</a:t>
            </a:r>
          </a:p>
          <a:p>
            <a:pPr marL="457200" indent="-457200">
              <a:buFont typeface="+mj-lt"/>
              <a:buAutoNum type="arabicPeriod" startAt="39"/>
            </a:pPr>
            <a:endParaRPr lang="en-US" dirty="0"/>
          </a:p>
        </p:txBody>
      </p:sp>
    </p:spTree>
    <p:extLst>
      <p:ext uri="{BB962C8B-B14F-4D97-AF65-F5344CB8AC3E}">
        <p14:creationId xmlns:p14="http://schemas.microsoft.com/office/powerpoint/2010/main" val="2093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Primjena rekurzivno definisane funkcije zip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79374" y="1883359"/>
            <a:ext cx="5811061" cy="3962953"/>
          </a:xfrm>
          <a:prstGeom prst="rect">
            <a:avLst/>
          </a:prstGeom>
        </p:spPr>
      </p:pic>
      <p:sp>
        <p:nvSpPr>
          <p:cNvPr id="6" name="Oval Callout 5"/>
          <p:cNvSpPr/>
          <p:nvPr/>
        </p:nvSpPr>
        <p:spPr>
          <a:xfrm>
            <a:off x="7983991" y="143799"/>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Zašto dva bazna slučaja?</a:t>
            </a:r>
            <a:endParaRPr lang="en-US" dirty="0"/>
          </a:p>
        </p:txBody>
      </p:sp>
    </p:spTree>
    <p:extLst>
      <p:ext uri="{BB962C8B-B14F-4D97-AF65-F5344CB8AC3E}">
        <p14:creationId xmlns:p14="http://schemas.microsoft.com/office/powerpoint/2010/main" val="103317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Višestruka rekurzija</a:t>
            </a:r>
            <a:endParaRPr lang="en-US" dirty="0"/>
          </a:p>
        </p:txBody>
      </p:sp>
      <p:sp>
        <p:nvSpPr>
          <p:cNvPr id="3" name="Content Placeholder 2"/>
          <p:cNvSpPr>
            <a:spLocks noGrp="1"/>
          </p:cNvSpPr>
          <p:nvPr>
            <p:ph idx="1"/>
          </p:nvPr>
        </p:nvSpPr>
        <p:spPr/>
        <p:txBody>
          <a:bodyPr/>
          <a:lstStyle/>
          <a:p>
            <a:r>
              <a:rPr lang="sr-Latn-BA" dirty="0"/>
              <a:t>Više od jednog rekurzivnog poziva u definiciji funkcije.</a:t>
            </a:r>
            <a:endParaRPr lang="en-US" dirty="0"/>
          </a:p>
        </p:txBody>
      </p:sp>
    </p:spTree>
    <p:extLst>
      <p:ext uri="{BB962C8B-B14F-4D97-AF65-F5344CB8AC3E}">
        <p14:creationId xmlns:p14="http://schemas.microsoft.com/office/powerpoint/2010/main" val="297282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buFont typeface="+mj-lt"/>
                  <a:buAutoNum type="arabicPeriod" startAt="41"/>
                </a:pPr>
                <a:r>
                  <a:rPr lang="sr-Latn-BA" dirty="0"/>
                  <a:t>Rekurzivno definisati funkciju koja vraća </a:t>
                </a:r>
                <a14:m>
                  <m:oMath xmlns:m="http://schemas.openxmlformats.org/officeDocument/2006/math">
                    <m:r>
                      <a:rPr lang="sr-Latn-BA" i="1" dirty="0" smtClean="0">
                        <a:latin typeface="Cambria Math" panose="02040503050406030204" pitchFamily="18" charset="0"/>
                      </a:rPr>
                      <m:t>𝑛</m:t>
                    </m:r>
                  </m:oMath>
                </a14:m>
                <a:r>
                  <a:rPr lang="sr-Latn-BA" dirty="0"/>
                  <a:t>-ti Fibonačijev broj, pri čemu je broj </a:t>
                </a:r>
                <a14:m>
                  <m:oMath xmlns:m="http://schemas.openxmlformats.org/officeDocument/2006/math">
                    <m:r>
                      <a:rPr lang="sr-Latn-BA" i="1" dirty="0" smtClean="0">
                        <a:latin typeface="Cambria Math" panose="02040503050406030204" pitchFamily="18" charset="0"/>
                      </a:rPr>
                      <m:t>𝑛</m:t>
                    </m:r>
                  </m:oMath>
                </a14:m>
                <a:r>
                  <a:rPr lang="sr-Latn-BA" dirty="0"/>
                  <a:t> argument funkcije.</a:t>
                </a:r>
              </a:p>
              <a:p>
                <a:pPr marL="457200" indent="-457200">
                  <a:buFont typeface="+mj-lt"/>
                  <a:buAutoNum type="arabicPeriod" startAt="41"/>
                </a:pPr>
                <a:r>
                  <a:rPr lang="sr-Latn-BA" dirty="0"/>
                  <a:t>Rekurzivno definisati quick sort.</a:t>
                </a:r>
                <a:endParaRPr lang="en-US" dirty="0"/>
              </a:p>
              <a:p>
                <a:pPr marL="0" indent="0">
                  <a:buNone/>
                </a:pPr>
                <a:endParaRPr lang="sr-Latn-BA" dirty="0"/>
              </a:p>
              <a:p>
                <a:pPr marL="457200" indent="-457200">
                  <a:buFont typeface="+mj-lt"/>
                  <a:buAutoNum type="arabicPeriod" startAt="7"/>
                </a:pPr>
                <a:endParaRPr lang="sr-Latn-BA" dirty="0"/>
              </a:p>
              <a:p>
                <a:pPr marL="457200" indent="-457200">
                  <a:buFont typeface="+mj-lt"/>
                  <a:buAutoNum type="arabicPeriod" startAt="5"/>
                </a:pPr>
                <a:endParaRPr lang="sr-Latn-B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400"/>
                </a:stretch>
              </a:blipFill>
            </p:spPr>
            <p:txBody>
              <a:bodyPr/>
              <a:lstStyle/>
              <a:p>
                <a:r>
                  <a:rPr lang="en-US">
                    <a:noFill/>
                  </a:rPr>
                  <a:t> </a:t>
                </a:r>
              </a:p>
            </p:txBody>
          </p:sp>
        </mc:Fallback>
      </mc:AlternateContent>
    </p:spTree>
    <p:extLst>
      <p:ext uri="{BB962C8B-B14F-4D97-AF65-F5344CB8AC3E}">
        <p14:creationId xmlns:p14="http://schemas.microsoft.com/office/powerpoint/2010/main" val="14280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fld id="{79C065EE-553A-4595-811B-7377634488EC}" type="slidenum">
              <a:rPr lang="en-US" sz="1400"/>
              <a:pPr/>
              <a:t>118</a:t>
            </a:fld>
            <a:endParaRPr lang="en-US" sz="1400"/>
          </a:p>
        </p:txBody>
      </p:sp>
      <p:sp>
        <p:nvSpPr>
          <p:cNvPr id="348162" name="Text Box 2"/>
          <p:cNvSpPr txBox="1">
            <a:spLocks noChangeArrowheads="1"/>
          </p:cNvSpPr>
          <p:nvPr/>
        </p:nvSpPr>
        <p:spPr bwMode="auto">
          <a:xfrm>
            <a:off x="1863726" y="570190"/>
            <a:ext cx="8315325" cy="369332"/>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defRPr/>
            </a:pPr>
            <a:r>
              <a:rPr lang="sr-Latn-BA" dirty="0">
                <a:latin typeface="Tahoma" charset="0"/>
                <a:ea typeface="ＭＳ Ｐゴシック" charset="0"/>
              </a:rPr>
              <a:t>Na primjer (</a:t>
            </a:r>
            <a:r>
              <a:rPr lang="en-US" dirty="0" err="1">
                <a:latin typeface="Tahoma" charset="0"/>
                <a:ea typeface="ＭＳ Ｐゴシック" charset="0"/>
              </a:rPr>
              <a:t>qsort</a:t>
            </a:r>
            <a:r>
              <a:rPr lang="en-US" dirty="0">
                <a:latin typeface="Tahoma" charset="0"/>
                <a:ea typeface="ＭＳ Ｐゴシック" charset="0"/>
              </a:rPr>
              <a:t> </a:t>
            </a:r>
            <a:r>
              <a:rPr lang="sr-Latn-BA" dirty="0">
                <a:latin typeface="Tahoma" charset="0"/>
                <a:ea typeface="ＭＳ Ｐゴシック" charset="0"/>
              </a:rPr>
              <a:t>je označen sa</a:t>
            </a:r>
            <a:r>
              <a:rPr lang="en-US" dirty="0">
                <a:latin typeface="Tahoma" charset="0"/>
                <a:ea typeface="ＭＳ Ｐゴシック" charset="0"/>
              </a:rPr>
              <a:t> q):</a:t>
            </a:r>
          </a:p>
        </p:txBody>
      </p:sp>
      <p:sp>
        <p:nvSpPr>
          <p:cNvPr id="348163" name="Text Box 3"/>
          <p:cNvSpPr txBox="1">
            <a:spLocks noChangeArrowheads="1"/>
          </p:cNvSpPr>
          <p:nvPr/>
        </p:nvSpPr>
        <p:spPr bwMode="auto">
          <a:xfrm>
            <a:off x="4805363" y="1552575"/>
            <a:ext cx="2578100" cy="420688"/>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q [3,2,4,1,5]</a:t>
            </a:r>
          </a:p>
        </p:txBody>
      </p:sp>
      <p:grpSp>
        <p:nvGrpSpPr>
          <p:cNvPr id="2" name="Group 68"/>
          <p:cNvGrpSpPr>
            <a:grpSpLocks/>
          </p:cNvGrpSpPr>
          <p:nvPr/>
        </p:nvGrpSpPr>
        <p:grpSpPr bwMode="auto">
          <a:xfrm>
            <a:off x="3660775" y="2225677"/>
            <a:ext cx="4870450" cy="1100138"/>
            <a:chOff x="1346" y="1402"/>
            <a:chExt cx="3068" cy="693"/>
          </a:xfrm>
        </p:grpSpPr>
        <p:sp>
          <p:nvSpPr>
            <p:cNvPr id="348165" name="Text Box 5"/>
            <p:cNvSpPr txBox="1">
              <a:spLocks noChangeArrowheads="1"/>
            </p:cNvSpPr>
            <p:nvPr/>
          </p:nvSpPr>
          <p:spPr bwMode="auto">
            <a:xfrm>
              <a:off x="1346" y="1830"/>
              <a:ext cx="928"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q [2,1]</a:t>
              </a:r>
            </a:p>
          </p:txBody>
        </p:sp>
        <p:sp>
          <p:nvSpPr>
            <p:cNvPr id="348189" name="Text Box 29"/>
            <p:cNvSpPr txBox="1">
              <a:spLocks noChangeArrowheads="1"/>
            </p:cNvSpPr>
            <p:nvPr/>
          </p:nvSpPr>
          <p:spPr bwMode="auto">
            <a:xfrm>
              <a:off x="2300" y="1830"/>
              <a:ext cx="1160"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 [3] ++</a:t>
              </a:r>
            </a:p>
          </p:txBody>
        </p:sp>
        <p:sp>
          <p:nvSpPr>
            <p:cNvPr id="348190" name="Text Box 30"/>
            <p:cNvSpPr txBox="1">
              <a:spLocks noChangeArrowheads="1"/>
            </p:cNvSpPr>
            <p:nvPr/>
          </p:nvSpPr>
          <p:spPr bwMode="auto">
            <a:xfrm>
              <a:off x="3486" y="1830"/>
              <a:ext cx="928"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q [4,5]</a:t>
              </a:r>
            </a:p>
          </p:txBody>
        </p:sp>
        <p:sp>
          <p:nvSpPr>
            <p:cNvPr id="348200" name="AutoShape 40"/>
            <p:cNvSpPr>
              <a:spLocks noChangeArrowheads="1"/>
            </p:cNvSpPr>
            <p:nvPr/>
          </p:nvSpPr>
          <p:spPr bwMode="auto">
            <a:xfrm>
              <a:off x="2778" y="1402"/>
              <a:ext cx="202" cy="266"/>
            </a:xfrm>
            <a:prstGeom prst="downArrow">
              <a:avLst>
                <a:gd name="adj1" fmla="val 33333"/>
                <a:gd name="adj2" fmla="val 51194"/>
              </a:avLst>
            </a:prstGeom>
            <a:ln>
              <a:headEnd/>
              <a:tailEnd/>
            </a:ln>
            <a:extLst>
              <a:ext uri="{AF507438-7753-43e0-B8FC-AC1667EBCBE1}"/>
            </a:extLst>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a:latin typeface="Tahoma" charset="0"/>
                <a:ea typeface="ＭＳ Ｐゴシック" charset="0"/>
              </a:endParaRPr>
            </a:p>
          </p:txBody>
        </p:sp>
      </p:grpSp>
      <p:grpSp>
        <p:nvGrpSpPr>
          <p:cNvPr id="3" name="Group 61"/>
          <p:cNvGrpSpPr>
            <a:grpSpLocks/>
          </p:cNvGrpSpPr>
          <p:nvPr/>
        </p:nvGrpSpPr>
        <p:grpSpPr bwMode="auto">
          <a:xfrm>
            <a:off x="1944689" y="3595690"/>
            <a:ext cx="3944937" cy="1109663"/>
            <a:chOff x="265" y="2265"/>
            <a:chExt cx="2485" cy="699"/>
          </a:xfrm>
        </p:grpSpPr>
        <p:sp>
          <p:nvSpPr>
            <p:cNvPr id="348168" name="Text Box 8"/>
            <p:cNvSpPr txBox="1">
              <a:spLocks noChangeArrowheads="1"/>
            </p:cNvSpPr>
            <p:nvPr/>
          </p:nvSpPr>
          <p:spPr bwMode="auto">
            <a:xfrm>
              <a:off x="265" y="2699"/>
              <a:ext cx="696"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q [1]</a:t>
              </a:r>
            </a:p>
          </p:txBody>
        </p:sp>
        <p:sp>
          <p:nvSpPr>
            <p:cNvPr id="348192" name="Text Box 32"/>
            <p:cNvSpPr txBox="1">
              <a:spLocks noChangeArrowheads="1"/>
            </p:cNvSpPr>
            <p:nvPr/>
          </p:nvSpPr>
          <p:spPr bwMode="auto">
            <a:xfrm>
              <a:off x="2170" y="2699"/>
              <a:ext cx="580"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q []</a:t>
              </a:r>
            </a:p>
          </p:txBody>
        </p:sp>
        <p:sp>
          <p:nvSpPr>
            <p:cNvPr id="348193" name="Text Box 33"/>
            <p:cNvSpPr txBox="1">
              <a:spLocks noChangeArrowheads="1"/>
            </p:cNvSpPr>
            <p:nvPr/>
          </p:nvSpPr>
          <p:spPr bwMode="auto">
            <a:xfrm>
              <a:off x="981" y="2699"/>
              <a:ext cx="1160"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 [2] ++</a:t>
              </a:r>
            </a:p>
          </p:txBody>
        </p:sp>
        <p:sp>
          <p:nvSpPr>
            <p:cNvPr id="348214" name="AutoShape 54"/>
            <p:cNvSpPr>
              <a:spLocks noChangeArrowheads="1"/>
            </p:cNvSpPr>
            <p:nvPr/>
          </p:nvSpPr>
          <p:spPr bwMode="auto">
            <a:xfrm>
              <a:off x="1695" y="2265"/>
              <a:ext cx="202" cy="266"/>
            </a:xfrm>
            <a:prstGeom prst="downArrow">
              <a:avLst>
                <a:gd name="adj1" fmla="val 33333"/>
                <a:gd name="adj2" fmla="val 51194"/>
              </a:avLst>
            </a:prstGeom>
            <a:solidFill>
              <a:srgbClr val="008000"/>
            </a:solidFill>
            <a:ln w="12700" cap="sq">
              <a:solidFill>
                <a:schemeClr val="tx1"/>
              </a:solidFill>
              <a:miter lim="800000"/>
              <a:headEnd/>
              <a:tailEnd/>
            </a:ln>
            <a:effectLst/>
            <a:extLst>
              <a:ext uri="{AF507438-7753-43e0-B8FC-AC1667EBCBE1}"/>
            </a:extLst>
          </p:spPr>
          <p:txBody>
            <a:bodyPr anchor="ctr">
              <a:spAutoFit/>
            </a:bodyPr>
            <a:lstStyle/>
            <a:p>
              <a:pPr>
                <a:defRPr/>
              </a:pPr>
              <a:endParaRPr lang="en-US">
                <a:latin typeface="Tahoma" charset="0"/>
                <a:ea typeface="ＭＳ Ｐゴシック" charset="0"/>
              </a:endParaRPr>
            </a:p>
          </p:txBody>
        </p:sp>
      </p:grpSp>
      <p:grpSp>
        <p:nvGrpSpPr>
          <p:cNvPr id="4" name="Group 62"/>
          <p:cNvGrpSpPr>
            <a:grpSpLocks/>
          </p:cNvGrpSpPr>
          <p:nvPr/>
        </p:nvGrpSpPr>
        <p:grpSpPr bwMode="auto">
          <a:xfrm>
            <a:off x="6375401" y="3595690"/>
            <a:ext cx="3946525" cy="1109663"/>
            <a:chOff x="3056" y="2265"/>
            <a:chExt cx="2486" cy="699"/>
          </a:xfrm>
        </p:grpSpPr>
        <p:sp>
          <p:nvSpPr>
            <p:cNvPr id="348194" name="Text Box 34"/>
            <p:cNvSpPr txBox="1">
              <a:spLocks noChangeArrowheads="1"/>
            </p:cNvSpPr>
            <p:nvPr/>
          </p:nvSpPr>
          <p:spPr bwMode="auto">
            <a:xfrm>
              <a:off x="3056" y="2699"/>
              <a:ext cx="580"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q []</a:t>
              </a:r>
            </a:p>
          </p:txBody>
        </p:sp>
        <p:sp>
          <p:nvSpPr>
            <p:cNvPr id="348195" name="Text Box 35"/>
            <p:cNvSpPr txBox="1">
              <a:spLocks noChangeArrowheads="1"/>
            </p:cNvSpPr>
            <p:nvPr/>
          </p:nvSpPr>
          <p:spPr bwMode="auto">
            <a:xfrm>
              <a:off x="4846" y="2699"/>
              <a:ext cx="696"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q [5]</a:t>
              </a:r>
            </a:p>
          </p:txBody>
        </p:sp>
        <p:sp>
          <p:nvSpPr>
            <p:cNvPr id="348196" name="Text Box 36"/>
            <p:cNvSpPr txBox="1">
              <a:spLocks noChangeArrowheads="1"/>
            </p:cNvSpPr>
            <p:nvPr/>
          </p:nvSpPr>
          <p:spPr bwMode="auto">
            <a:xfrm>
              <a:off x="3661" y="2699"/>
              <a:ext cx="1160"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 [4] ++</a:t>
              </a:r>
            </a:p>
          </p:txBody>
        </p:sp>
        <p:sp>
          <p:nvSpPr>
            <p:cNvPr id="348215" name="AutoShape 55"/>
            <p:cNvSpPr>
              <a:spLocks noChangeArrowheads="1"/>
            </p:cNvSpPr>
            <p:nvPr/>
          </p:nvSpPr>
          <p:spPr bwMode="auto">
            <a:xfrm>
              <a:off x="3849" y="2265"/>
              <a:ext cx="202" cy="266"/>
            </a:xfrm>
            <a:prstGeom prst="downArrow">
              <a:avLst>
                <a:gd name="adj1" fmla="val 33333"/>
                <a:gd name="adj2" fmla="val 51194"/>
              </a:avLst>
            </a:prstGeom>
            <a:solidFill>
              <a:srgbClr val="008000"/>
            </a:solidFill>
            <a:ln w="12700" cap="sq">
              <a:solidFill>
                <a:schemeClr val="tx1"/>
              </a:solidFill>
              <a:miter lim="800000"/>
              <a:headEnd/>
              <a:tailEnd/>
            </a:ln>
            <a:effectLst/>
            <a:extLst>
              <a:ext uri="{AF507438-7753-43e0-B8FC-AC1667EBCBE1}"/>
            </a:extLst>
          </p:spPr>
          <p:txBody>
            <a:bodyPr anchor="ctr">
              <a:spAutoFit/>
            </a:bodyPr>
            <a:lstStyle/>
            <a:p>
              <a:pPr>
                <a:defRPr/>
              </a:pPr>
              <a:endParaRPr lang="en-US">
                <a:latin typeface="Tahoma" charset="0"/>
                <a:ea typeface="ＭＳ Ｐゴシック" charset="0"/>
              </a:endParaRPr>
            </a:p>
          </p:txBody>
        </p:sp>
      </p:grpSp>
      <p:grpSp>
        <p:nvGrpSpPr>
          <p:cNvPr id="5" name="Group 63"/>
          <p:cNvGrpSpPr>
            <a:grpSpLocks/>
          </p:cNvGrpSpPr>
          <p:nvPr/>
        </p:nvGrpSpPr>
        <p:grpSpPr bwMode="auto">
          <a:xfrm>
            <a:off x="2128838" y="5010153"/>
            <a:ext cx="736600" cy="1085850"/>
            <a:chOff x="381" y="3156"/>
            <a:chExt cx="464" cy="684"/>
          </a:xfrm>
        </p:grpSpPr>
        <p:sp>
          <p:nvSpPr>
            <p:cNvPr id="348171" name="Text Box 11"/>
            <p:cNvSpPr txBox="1">
              <a:spLocks noChangeArrowheads="1"/>
            </p:cNvSpPr>
            <p:nvPr/>
          </p:nvSpPr>
          <p:spPr bwMode="auto">
            <a:xfrm>
              <a:off x="381" y="3575"/>
              <a:ext cx="464"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[1]</a:t>
              </a:r>
            </a:p>
          </p:txBody>
        </p:sp>
        <p:sp>
          <p:nvSpPr>
            <p:cNvPr id="348216" name="AutoShape 56"/>
            <p:cNvSpPr>
              <a:spLocks noChangeArrowheads="1"/>
            </p:cNvSpPr>
            <p:nvPr/>
          </p:nvSpPr>
          <p:spPr bwMode="auto">
            <a:xfrm>
              <a:off x="512" y="3156"/>
              <a:ext cx="202" cy="266"/>
            </a:xfrm>
            <a:prstGeom prst="downArrow">
              <a:avLst>
                <a:gd name="adj1" fmla="val 33333"/>
                <a:gd name="adj2" fmla="val 51194"/>
              </a:avLst>
            </a:prstGeom>
            <a:solidFill>
              <a:srgbClr val="008000"/>
            </a:solidFill>
            <a:ln w="12700" cap="sq">
              <a:solidFill>
                <a:schemeClr val="tx1"/>
              </a:solidFill>
              <a:miter lim="800000"/>
              <a:headEnd/>
              <a:tailEnd/>
            </a:ln>
            <a:effectLst/>
            <a:extLst>
              <a:ext uri="{AF507438-7753-43e0-B8FC-AC1667EBCBE1}"/>
            </a:extLst>
          </p:spPr>
          <p:txBody>
            <a:bodyPr anchor="ctr">
              <a:spAutoFit/>
            </a:bodyPr>
            <a:lstStyle/>
            <a:p>
              <a:pPr>
                <a:defRPr/>
              </a:pPr>
              <a:endParaRPr lang="en-US">
                <a:latin typeface="Tahoma" charset="0"/>
                <a:ea typeface="ＭＳ Ｐゴシック" charset="0"/>
              </a:endParaRPr>
            </a:p>
          </p:txBody>
        </p:sp>
      </p:grpSp>
      <p:grpSp>
        <p:nvGrpSpPr>
          <p:cNvPr id="6" name="Group 64"/>
          <p:cNvGrpSpPr>
            <a:grpSpLocks/>
          </p:cNvGrpSpPr>
          <p:nvPr/>
        </p:nvGrpSpPr>
        <p:grpSpPr bwMode="auto">
          <a:xfrm>
            <a:off x="5153025" y="5003803"/>
            <a:ext cx="552450" cy="1079500"/>
            <a:chOff x="2286" y="3152"/>
            <a:chExt cx="348" cy="680"/>
          </a:xfrm>
        </p:grpSpPr>
        <p:sp>
          <p:nvSpPr>
            <p:cNvPr id="348180" name="Text Box 20"/>
            <p:cNvSpPr txBox="1">
              <a:spLocks noChangeArrowheads="1"/>
            </p:cNvSpPr>
            <p:nvPr/>
          </p:nvSpPr>
          <p:spPr bwMode="auto">
            <a:xfrm>
              <a:off x="2286" y="3567"/>
              <a:ext cx="348"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a:t>
              </a:r>
            </a:p>
          </p:txBody>
        </p:sp>
        <p:sp>
          <p:nvSpPr>
            <p:cNvPr id="348217" name="AutoShape 57"/>
            <p:cNvSpPr>
              <a:spLocks noChangeArrowheads="1"/>
            </p:cNvSpPr>
            <p:nvPr/>
          </p:nvSpPr>
          <p:spPr bwMode="auto">
            <a:xfrm>
              <a:off x="2359" y="3152"/>
              <a:ext cx="202" cy="266"/>
            </a:xfrm>
            <a:prstGeom prst="downArrow">
              <a:avLst>
                <a:gd name="adj1" fmla="val 33333"/>
                <a:gd name="adj2" fmla="val 51194"/>
              </a:avLst>
            </a:prstGeom>
            <a:solidFill>
              <a:srgbClr val="008000"/>
            </a:solidFill>
            <a:ln w="12700" cap="sq">
              <a:solidFill>
                <a:schemeClr val="tx1"/>
              </a:solidFill>
              <a:miter lim="800000"/>
              <a:headEnd/>
              <a:tailEnd/>
            </a:ln>
            <a:effectLst/>
            <a:extLst>
              <a:ext uri="{AF507438-7753-43e0-B8FC-AC1667EBCBE1}"/>
            </a:extLst>
          </p:spPr>
          <p:txBody>
            <a:bodyPr anchor="ctr">
              <a:spAutoFit/>
            </a:bodyPr>
            <a:lstStyle/>
            <a:p>
              <a:pPr>
                <a:defRPr/>
              </a:pPr>
              <a:endParaRPr lang="en-US">
                <a:latin typeface="Tahoma" charset="0"/>
                <a:ea typeface="ＭＳ Ｐゴシック" charset="0"/>
              </a:endParaRPr>
            </a:p>
          </p:txBody>
        </p:sp>
      </p:grpSp>
      <p:grpSp>
        <p:nvGrpSpPr>
          <p:cNvPr id="7" name="Group 65"/>
          <p:cNvGrpSpPr>
            <a:grpSpLocks/>
          </p:cNvGrpSpPr>
          <p:nvPr/>
        </p:nvGrpSpPr>
        <p:grpSpPr bwMode="auto">
          <a:xfrm>
            <a:off x="6559550" y="4983165"/>
            <a:ext cx="552450" cy="1112838"/>
            <a:chOff x="3172" y="3139"/>
            <a:chExt cx="348" cy="701"/>
          </a:xfrm>
        </p:grpSpPr>
        <p:sp>
          <p:nvSpPr>
            <p:cNvPr id="348183" name="Text Box 23"/>
            <p:cNvSpPr txBox="1">
              <a:spLocks noChangeArrowheads="1"/>
            </p:cNvSpPr>
            <p:nvPr/>
          </p:nvSpPr>
          <p:spPr bwMode="auto">
            <a:xfrm>
              <a:off x="3172" y="3575"/>
              <a:ext cx="348"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a:latin typeface="Lucida Sans Typewriter" charset="0"/>
                  <a:ea typeface="ＭＳ Ｐゴシック" charset="0"/>
                </a:rPr>
                <a:t>[]</a:t>
              </a:r>
            </a:p>
          </p:txBody>
        </p:sp>
        <p:sp>
          <p:nvSpPr>
            <p:cNvPr id="348218" name="AutoShape 58"/>
            <p:cNvSpPr>
              <a:spLocks noChangeArrowheads="1"/>
            </p:cNvSpPr>
            <p:nvPr/>
          </p:nvSpPr>
          <p:spPr bwMode="auto">
            <a:xfrm>
              <a:off x="3245" y="3139"/>
              <a:ext cx="202" cy="266"/>
            </a:xfrm>
            <a:prstGeom prst="downArrow">
              <a:avLst>
                <a:gd name="adj1" fmla="val 33333"/>
                <a:gd name="adj2" fmla="val 51194"/>
              </a:avLst>
            </a:prstGeom>
            <a:ln>
              <a:headEnd/>
              <a:tailEnd/>
            </a:ln>
            <a:extLst>
              <a:ext uri="{AF507438-7753-43e0-B8FC-AC1667EBCBE1}"/>
            </a:extLst>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a:latin typeface="Tahoma" charset="0"/>
                <a:ea typeface="ＭＳ Ｐゴシック" charset="0"/>
              </a:endParaRPr>
            </a:p>
          </p:txBody>
        </p:sp>
      </p:grpSp>
      <p:grpSp>
        <p:nvGrpSpPr>
          <p:cNvPr id="8" name="Group 66"/>
          <p:cNvGrpSpPr>
            <a:grpSpLocks/>
          </p:cNvGrpSpPr>
          <p:nvPr/>
        </p:nvGrpSpPr>
        <p:grpSpPr bwMode="auto">
          <a:xfrm>
            <a:off x="9401175" y="4999041"/>
            <a:ext cx="736600" cy="1096963"/>
            <a:chOff x="4962" y="3149"/>
            <a:chExt cx="464" cy="691"/>
          </a:xfrm>
        </p:grpSpPr>
        <p:sp>
          <p:nvSpPr>
            <p:cNvPr id="348177" name="Text Box 17"/>
            <p:cNvSpPr txBox="1">
              <a:spLocks noChangeArrowheads="1"/>
            </p:cNvSpPr>
            <p:nvPr/>
          </p:nvSpPr>
          <p:spPr bwMode="auto">
            <a:xfrm>
              <a:off x="4962" y="3575"/>
              <a:ext cx="464" cy="26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90000"/>
                </a:lnSpc>
                <a:defRPr/>
              </a:pPr>
              <a:r>
                <a:rPr lang="en-US" sz="2400" dirty="0">
                  <a:latin typeface="Lucida Sans Typewriter" charset="0"/>
                  <a:ea typeface="ＭＳ Ｐゴシック" charset="0"/>
                </a:rPr>
                <a:t>[5]</a:t>
              </a:r>
            </a:p>
          </p:txBody>
        </p:sp>
        <p:sp>
          <p:nvSpPr>
            <p:cNvPr id="348219" name="AutoShape 59"/>
            <p:cNvSpPr>
              <a:spLocks noChangeArrowheads="1"/>
            </p:cNvSpPr>
            <p:nvPr/>
          </p:nvSpPr>
          <p:spPr bwMode="auto">
            <a:xfrm>
              <a:off x="5093" y="3149"/>
              <a:ext cx="202" cy="266"/>
            </a:xfrm>
            <a:prstGeom prst="downArrow">
              <a:avLst>
                <a:gd name="adj1" fmla="val 33333"/>
                <a:gd name="adj2" fmla="val 51194"/>
              </a:avLst>
            </a:prstGeom>
            <a:solidFill>
              <a:srgbClr val="008000"/>
            </a:solidFill>
            <a:ln w="12700" cap="sq">
              <a:solidFill>
                <a:schemeClr val="tx1"/>
              </a:solidFill>
              <a:miter lim="800000"/>
              <a:headEnd/>
              <a:tailEnd/>
            </a:ln>
            <a:effectLst/>
            <a:extLst>
              <a:ext uri="{AF507438-7753-43e0-B8FC-AC1667EBCBE1}"/>
            </a:extLst>
          </p:spPr>
          <p:txBody>
            <a:bodyPr anchor="ctr">
              <a:spAutoFit/>
            </a:bodyPr>
            <a:lstStyle/>
            <a:p>
              <a:pPr>
                <a:defRPr/>
              </a:pPr>
              <a:endParaRPr lang="en-US">
                <a:latin typeface="Tahoma" charset="0"/>
                <a:ea typeface="ＭＳ Ｐゴシック" charset="0"/>
              </a:endParaRPr>
            </a:p>
          </p:txBody>
        </p:sp>
      </p:grpSp>
    </p:spTree>
    <p:extLst>
      <p:ext uri="{BB962C8B-B14F-4D97-AF65-F5344CB8AC3E}">
        <p14:creationId xmlns:p14="http://schemas.microsoft.com/office/powerpoint/2010/main" val="253663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Quicksort </a:t>
            </a:r>
            <a:endParaRPr lang="en-US" dirty="0"/>
          </a:p>
        </p:txBody>
      </p:sp>
      <p:sp>
        <p:nvSpPr>
          <p:cNvPr id="3" name="Content Placeholder 2"/>
          <p:cNvSpPr>
            <a:spLocks noGrp="1"/>
          </p:cNvSpPr>
          <p:nvPr>
            <p:ph idx="1"/>
          </p:nvPr>
        </p:nvSpPr>
        <p:spPr/>
        <p:txBody>
          <a:bodyPr/>
          <a:lstStyle/>
          <a:p>
            <a:r>
              <a:rPr lang="sr-Latn-BA" dirty="0"/>
              <a:t>Ideja:</a:t>
            </a:r>
          </a:p>
          <a:p>
            <a:pPr lvl="1"/>
            <a:r>
              <a:rPr lang="sr-Latn-BA" dirty="0"/>
              <a:t>Prazna lista je sortirana.</a:t>
            </a:r>
          </a:p>
          <a:p>
            <a:pPr lvl="1" algn="just"/>
            <a:r>
              <a:rPr lang="sr-Latn-BA" dirty="0"/>
              <a:t>Neprazna lista postaje soritirana ako se glava liste postavi između sortiranih elemenata repa liste koji su manji od nje i sortiranih elemenata repa liste koji su veći od nje.</a:t>
            </a:r>
          </a:p>
          <a:p>
            <a:pPr algn="just"/>
            <a:r>
              <a:rPr lang="sr-Latn-BA" dirty="0"/>
              <a:t>Implementacija quicksort-a u Haskell-u vs implementacija quick sort-a u drugim programskim jezicima (Java, C,...)?</a:t>
            </a:r>
          </a:p>
        </p:txBody>
      </p:sp>
      <p:pic>
        <p:nvPicPr>
          <p:cNvPr id="4" name="Picture 3"/>
          <p:cNvPicPr>
            <a:picLocks noChangeAspect="1"/>
          </p:cNvPicPr>
          <p:nvPr/>
        </p:nvPicPr>
        <p:blipFill>
          <a:blip r:embed="rId2"/>
          <a:stretch>
            <a:fillRect/>
          </a:stretch>
        </p:blipFill>
        <p:spPr>
          <a:xfrm>
            <a:off x="2072111" y="4019377"/>
            <a:ext cx="8611802" cy="2476846"/>
          </a:xfrm>
          <a:prstGeom prst="rect">
            <a:avLst/>
          </a:prstGeom>
        </p:spPr>
      </p:pic>
      <mc:AlternateContent xmlns:mc="http://schemas.openxmlformats.org/markup-compatibility/2006" xmlns:a14="http://schemas.microsoft.com/office/drawing/2010/main">
        <mc:Choice Requires="a14">
          <p:sp>
            <p:nvSpPr>
              <p:cNvPr id="5" name="Oval Callout 4"/>
              <p:cNvSpPr/>
              <p:nvPr/>
            </p:nvSpPr>
            <p:spPr>
              <a:xfrm>
                <a:off x="9052215" y="3357017"/>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Rekurzivno definisati </a:t>
                </a:r>
                <a14:m>
                  <m:oMath xmlns:m="http://schemas.openxmlformats.org/officeDocument/2006/math">
                    <m:r>
                      <a:rPr lang="sr-Latn-BA" i="1" dirty="0" smtClean="0">
                        <a:latin typeface="Cambria Math" panose="02040503050406030204" pitchFamily="18" charset="0"/>
                      </a:rPr>
                      <m:t>𝑠𝑚𝑎𝑙𝑙𝑒𝑟</m:t>
                    </m:r>
                    <m:r>
                      <a:rPr lang="sr-Latn-BA" i="1" dirty="0" smtClean="0">
                        <a:latin typeface="Cambria Math" panose="02040503050406030204" pitchFamily="18" charset="0"/>
                      </a:rPr>
                      <m:t> </m:t>
                    </m:r>
                  </m:oMath>
                </a14:m>
                <a:r>
                  <a:rPr lang="sr-Latn-BA" dirty="0"/>
                  <a:t>i </a:t>
                </a:r>
                <a14:m>
                  <m:oMath xmlns:m="http://schemas.openxmlformats.org/officeDocument/2006/math">
                    <m:r>
                      <a:rPr lang="sr-Latn-BA" i="1" dirty="0" smtClean="0">
                        <a:latin typeface="Cambria Math" panose="02040503050406030204" pitchFamily="18" charset="0"/>
                      </a:rPr>
                      <m:t>𝑙𝑎𝑟𝑔𝑒𝑟</m:t>
                    </m:r>
                  </m:oMath>
                </a14:m>
                <a:r>
                  <a:rPr lang="sr-Latn-BA" dirty="0"/>
                  <a:t>!</a:t>
                </a:r>
                <a:endParaRPr lang="en-US" dirty="0"/>
              </a:p>
            </p:txBody>
          </p:sp>
        </mc:Choice>
        <mc:Fallback xmlns="">
          <p:sp>
            <p:nvSpPr>
              <p:cNvPr id="5" name="Oval Callout 4"/>
              <p:cNvSpPr>
                <a:spLocks noRot="1" noChangeAspect="1" noMove="1" noResize="1" noEditPoints="1" noAdjustHandles="1" noChangeArrowheads="1" noChangeShapeType="1" noTextEdit="1"/>
              </p:cNvSpPr>
              <p:nvPr/>
            </p:nvSpPr>
            <p:spPr>
              <a:xfrm>
                <a:off x="9052215" y="3357017"/>
                <a:ext cx="2963007" cy="1679331"/>
              </a:xfrm>
              <a:prstGeom prst="wedgeEllipseCallou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35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Par primjera u Haskell-u</a:t>
            </a:r>
            <a:endParaRPr lang="en-US" dirty="0"/>
          </a:p>
        </p:txBody>
      </p:sp>
      <p:sp>
        <p:nvSpPr>
          <p:cNvPr id="3" name="Content Placeholder 2"/>
          <p:cNvSpPr>
            <a:spLocks noGrp="1"/>
          </p:cNvSpPr>
          <p:nvPr>
            <p:ph idx="1"/>
          </p:nvPr>
        </p:nvSpPr>
        <p:spPr/>
        <p:txBody>
          <a:bodyPr/>
          <a:lstStyle/>
          <a:p>
            <a:r>
              <a:rPr lang="sr-Latn-BA" dirty="0"/>
              <a:t>Tip funkcije</a:t>
            </a:r>
            <a:endParaRPr lang="en-US" dirty="0"/>
          </a:p>
        </p:txBody>
      </p:sp>
      <p:pic>
        <p:nvPicPr>
          <p:cNvPr id="4" name="Picture 3"/>
          <p:cNvPicPr>
            <a:picLocks noChangeAspect="1"/>
          </p:cNvPicPr>
          <p:nvPr/>
        </p:nvPicPr>
        <p:blipFill>
          <a:blip r:embed="rId2"/>
          <a:stretch>
            <a:fillRect/>
          </a:stretch>
        </p:blipFill>
        <p:spPr>
          <a:xfrm>
            <a:off x="2278437" y="2308385"/>
            <a:ext cx="3772426" cy="685896"/>
          </a:xfrm>
          <a:prstGeom prst="rect">
            <a:avLst/>
          </a:prstGeom>
        </p:spPr>
      </p:pic>
    </p:spTree>
    <p:extLst>
      <p:ext uri="{BB962C8B-B14F-4D97-AF65-F5344CB8AC3E}">
        <p14:creationId xmlns:p14="http://schemas.microsoft.com/office/powerpoint/2010/main" val="128253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sr-Latn-BA" dirty="0"/>
              <a:t>eđusobna rekurzija</a:t>
            </a:r>
            <a:endParaRPr lang="en-US" dirty="0"/>
          </a:p>
        </p:txBody>
      </p:sp>
      <p:sp>
        <p:nvSpPr>
          <p:cNvPr id="3" name="Content Placeholder 2"/>
          <p:cNvSpPr>
            <a:spLocks noGrp="1"/>
          </p:cNvSpPr>
          <p:nvPr>
            <p:ph idx="1"/>
          </p:nvPr>
        </p:nvSpPr>
        <p:spPr/>
        <p:txBody>
          <a:bodyPr/>
          <a:lstStyle/>
          <a:p>
            <a:r>
              <a:rPr lang="sr-Latn-BA" dirty="0"/>
              <a:t>Dvije ili više funkcija je definisano u terminima jedna druge.</a:t>
            </a:r>
            <a:endParaRPr lang="en-US" dirty="0"/>
          </a:p>
        </p:txBody>
      </p:sp>
    </p:spTree>
    <p:extLst>
      <p:ext uri="{BB962C8B-B14F-4D97-AF65-F5344CB8AC3E}">
        <p14:creationId xmlns:p14="http://schemas.microsoft.com/office/powerpoint/2010/main" val="383616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43"/>
            </a:pPr>
            <a:r>
              <a:rPr lang="sr-Latn-BA" dirty="0"/>
              <a:t>Rekurzivno definisati funkciju koja ispituje da li je broj koji uzima za argument paran.</a:t>
            </a:r>
          </a:p>
          <a:p>
            <a:pPr marL="457200" indent="-457200">
              <a:buFont typeface="+mj-lt"/>
              <a:buAutoNum type="arabicPeriod" startAt="43"/>
            </a:pPr>
            <a:r>
              <a:rPr lang="sr-Latn-BA" dirty="0"/>
              <a:t>Rekurzivno definisati funkciju koja ispituje da li je broj koji uzima za argument neparan.</a:t>
            </a:r>
          </a:p>
          <a:p>
            <a:pPr marL="0" indent="0">
              <a:buNone/>
            </a:pPr>
            <a:endParaRPr lang="sr-Latn-BA" dirty="0"/>
          </a:p>
          <a:p>
            <a:pPr marL="457200" indent="-457200">
              <a:buFont typeface="+mj-lt"/>
              <a:buAutoNum type="arabicPeriod" startAt="9"/>
            </a:pPr>
            <a:endParaRPr lang="sr-Latn-BA" dirty="0"/>
          </a:p>
          <a:p>
            <a:pPr marL="457200" indent="-457200">
              <a:buFont typeface="+mj-lt"/>
              <a:buAutoNum type="arabicPeriod" startAt="7"/>
            </a:pPr>
            <a:endParaRPr lang="sr-Latn-BA" dirty="0"/>
          </a:p>
          <a:p>
            <a:pPr marL="457200" indent="-457200">
              <a:buFont typeface="+mj-lt"/>
              <a:buAutoNum type="arabicPeriod" startAt="5"/>
            </a:pPr>
            <a:endParaRPr lang="sr-Latn-BA" dirty="0"/>
          </a:p>
        </p:txBody>
      </p:sp>
    </p:spTree>
    <p:extLst>
      <p:ext uri="{BB962C8B-B14F-4D97-AF65-F5344CB8AC3E}">
        <p14:creationId xmlns:p14="http://schemas.microsoft.com/office/powerpoint/2010/main" val="108443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Rješenje 1. – rekurzivni poziv iste funkcije</a:t>
            </a:r>
            <a:endParaRPr lang="en-US" dirty="0"/>
          </a:p>
        </p:txBody>
      </p:sp>
      <p:sp>
        <p:nvSpPr>
          <p:cNvPr id="9" name="Content Placeholder 7"/>
          <p:cNvSpPr>
            <a:spLocks noGrp="1"/>
          </p:cNvSpPr>
          <p:nvPr>
            <p:ph sz="half" idx="1"/>
          </p:nvPr>
        </p:nvSpPr>
        <p:spPr>
          <a:xfrm>
            <a:off x="1104900" y="1600200"/>
            <a:ext cx="4176401" cy="29974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en-US" dirty="0" err="1"/>
              <a:t>paran</a:t>
            </a:r>
            <a:r>
              <a:rPr lang="en-US" dirty="0"/>
              <a:t>::</a:t>
            </a:r>
            <a:r>
              <a:rPr lang="en-US" dirty="0" err="1"/>
              <a:t>Int</a:t>
            </a:r>
            <a:r>
              <a:rPr lang="en-US" dirty="0"/>
              <a:t>-&gt;</a:t>
            </a:r>
            <a:r>
              <a:rPr lang="en-US" dirty="0" err="1"/>
              <a:t>Bool</a:t>
            </a:r>
            <a:endParaRPr lang="en-US" dirty="0"/>
          </a:p>
          <a:p>
            <a:pPr marL="0" indent="0">
              <a:buNone/>
            </a:pPr>
            <a:r>
              <a:rPr lang="en-US" dirty="0" err="1"/>
              <a:t>paran</a:t>
            </a:r>
            <a:r>
              <a:rPr lang="en-US" dirty="0"/>
              <a:t> 0 = True</a:t>
            </a:r>
          </a:p>
          <a:p>
            <a:pPr marL="0" indent="0">
              <a:buNone/>
            </a:pPr>
            <a:r>
              <a:rPr lang="en-US" dirty="0" err="1"/>
              <a:t>paran</a:t>
            </a:r>
            <a:r>
              <a:rPr lang="en-US" dirty="0"/>
              <a:t> 1 = False</a:t>
            </a:r>
          </a:p>
          <a:p>
            <a:pPr marL="0" indent="0">
              <a:buNone/>
            </a:pPr>
            <a:r>
              <a:rPr lang="en-US" dirty="0" err="1"/>
              <a:t>paran</a:t>
            </a:r>
            <a:r>
              <a:rPr lang="en-US" dirty="0"/>
              <a:t> n = </a:t>
            </a:r>
            <a:r>
              <a:rPr lang="en-US" dirty="0" err="1"/>
              <a:t>paran</a:t>
            </a:r>
            <a:r>
              <a:rPr lang="en-US" dirty="0"/>
              <a:t> (n-2)</a:t>
            </a:r>
          </a:p>
        </p:txBody>
      </p:sp>
      <p:sp>
        <p:nvSpPr>
          <p:cNvPr id="10" name="Content Placeholder 9"/>
          <p:cNvSpPr>
            <a:spLocks noGrp="1"/>
          </p:cNvSpPr>
          <p:nvPr>
            <p:ph sz="half" idx="2"/>
          </p:nvPr>
        </p:nvSpPr>
        <p:spPr/>
        <p:txBody>
          <a:bodyPr/>
          <a:lstStyle/>
          <a:p>
            <a:endParaRPr lang="en-US"/>
          </a:p>
        </p:txBody>
      </p:sp>
      <p:sp>
        <p:nvSpPr>
          <p:cNvPr id="11" name="Content Placeholder 7"/>
          <p:cNvSpPr txBox="1">
            <a:spLocks/>
          </p:cNvSpPr>
          <p:nvPr/>
        </p:nvSpPr>
        <p:spPr>
          <a:xfrm>
            <a:off x="6282227" y="1607322"/>
            <a:ext cx="4176401" cy="2997437"/>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buNone/>
            </a:pPr>
            <a:r>
              <a:rPr lang="nb-NO" dirty="0"/>
              <a:t>neparan::Int-&gt;Bool</a:t>
            </a:r>
          </a:p>
          <a:p>
            <a:pPr marL="0" indent="0">
              <a:buNone/>
            </a:pPr>
            <a:r>
              <a:rPr lang="nb-NO" dirty="0"/>
              <a:t>neparan 0 = False</a:t>
            </a:r>
          </a:p>
          <a:p>
            <a:pPr marL="0" indent="0">
              <a:buNone/>
            </a:pPr>
            <a:r>
              <a:rPr lang="nb-NO" dirty="0"/>
              <a:t>neparan 1 = True</a:t>
            </a:r>
          </a:p>
          <a:p>
            <a:pPr marL="0" indent="0">
              <a:buNone/>
            </a:pPr>
            <a:r>
              <a:rPr lang="nb-NO" dirty="0"/>
              <a:t>neparan n = neparan (n-2)</a:t>
            </a:r>
            <a:endParaRPr lang="en-US" dirty="0"/>
          </a:p>
        </p:txBody>
      </p:sp>
    </p:spTree>
    <p:extLst>
      <p:ext uri="{BB962C8B-B14F-4D97-AF65-F5344CB8AC3E}">
        <p14:creationId xmlns:p14="http://schemas.microsoft.com/office/powerpoint/2010/main" val="216919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Rješenje 2. – međusobni rekurzivni pozivi</a:t>
            </a:r>
            <a:endParaRPr lang="en-US" dirty="0"/>
          </a:p>
        </p:txBody>
      </p:sp>
      <p:sp>
        <p:nvSpPr>
          <p:cNvPr id="9" name="Content Placeholder 7"/>
          <p:cNvSpPr>
            <a:spLocks noGrp="1"/>
          </p:cNvSpPr>
          <p:nvPr>
            <p:ph sz="half" idx="1"/>
          </p:nvPr>
        </p:nvSpPr>
        <p:spPr>
          <a:xfrm>
            <a:off x="1019442" y="2292410"/>
            <a:ext cx="4176401" cy="29974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pt-BR" dirty="0"/>
              <a:t>paran::Int-&gt;Bool</a:t>
            </a:r>
          </a:p>
          <a:p>
            <a:pPr marL="0" indent="0">
              <a:buNone/>
            </a:pPr>
            <a:r>
              <a:rPr lang="pt-BR" dirty="0"/>
              <a:t>paran 0 = True</a:t>
            </a:r>
          </a:p>
          <a:p>
            <a:pPr marL="0" indent="0">
              <a:buNone/>
            </a:pPr>
            <a:r>
              <a:rPr lang="pt-BR" dirty="0"/>
              <a:t>paran n = neparan (n-1)</a:t>
            </a:r>
            <a:endParaRPr lang="en-US" dirty="0"/>
          </a:p>
        </p:txBody>
      </p:sp>
      <p:sp>
        <p:nvSpPr>
          <p:cNvPr id="10" name="Content Placeholder 9"/>
          <p:cNvSpPr>
            <a:spLocks noGrp="1"/>
          </p:cNvSpPr>
          <p:nvPr>
            <p:ph sz="half" idx="2"/>
          </p:nvPr>
        </p:nvSpPr>
        <p:spPr/>
        <p:txBody>
          <a:bodyPr/>
          <a:lstStyle/>
          <a:p>
            <a:endParaRPr lang="en-US"/>
          </a:p>
        </p:txBody>
      </p:sp>
      <p:sp>
        <p:nvSpPr>
          <p:cNvPr id="11" name="Content Placeholder 7"/>
          <p:cNvSpPr txBox="1">
            <a:spLocks/>
          </p:cNvSpPr>
          <p:nvPr/>
        </p:nvSpPr>
        <p:spPr>
          <a:xfrm>
            <a:off x="6359139" y="2282440"/>
            <a:ext cx="4176401" cy="2997437"/>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buNone/>
            </a:pPr>
            <a:r>
              <a:rPr lang="pt-BR" dirty="0"/>
              <a:t>neparan::Int-&gt;Bool</a:t>
            </a:r>
          </a:p>
          <a:p>
            <a:pPr marL="0" indent="0">
              <a:buNone/>
            </a:pPr>
            <a:r>
              <a:rPr lang="pt-BR" dirty="0"/>
              <a:t>neparan 0 = False</a:t>
            </a:r>
          </a:p>
          <a:p>
            <a:pPr marL="0" indent="0">
              <a:buNone/>
            </a:pPr>
            <a:r>
              <a:rPr lang="pt-BR" dirty="0"/>
              <a:t>neparan n = paran (n-1)</a:t>
            </a:r>
            <a:endParaRPr lang="en-US" dirty="0"/>
          </a:p>
        </p:txBody>
      </p:sp>
      <p:sp>
        <p:nvSpPr>
          <p:cNvPr id="7" name="Oval Callout 6"/>
          <p:cNvSpPr/>
          <p:nvPr/>
        </p:nvSpPr>
        <p:spPr>
          <a:xfrm>
            <a:off x="7983991" y="143799"/>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Rje</a:t>
            </a:r>
            <a:r>
              <a:rPr lang="sr-Latn-BA" dirty="0"/>
              <a:t>šenje 1 vs Rješenje 2</a:t>
            </a:r>
            <a:endParaRPr lang="en-US" dirty="0"/>
          </a:p>
        </p:txBody>
      </p:sp>
    </p:spTree>
    <p:extLst>
      <p:ext uri="{BB962C8B-B14F-4D97-AF65-F5344CB8AC3E}">
        <p14:creationId xmlns:p14="http://schemas.microsoft.com/office/powerpoint/2010/main" val="182987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
            </a:r>
            <a:r>
              <a:rPr lang="sr-Latn-BA" dirty="0"/>
              <a:t>eđusobna rekurzija</a:t>
            </a:r>
            <a:endParaRPr lang="en-US" dirty="0"/>
          </a:p>
        </p:txBody>
      </p:sp>
      <p:sp>
        <p:nvSpPr>
          <p:cNvPr id="6" name="Content Placeholder 5"/>
          <p:cNvSpPr>
            <a:spLocks noGrp="1"/>
          </p:cNvSpPr>
          <p:nvPr>
            <p:ph idx="1"/>
          </p:nvPr>
        </p:nvSpPr>
        <p:spPr/>
        <p:txBody>
          <a:bodyPr/>
          <a:lstStyle/>
          <a:p>
            <a:r>
              <a:rPr lang="sr-Latn-BA" dirty="0"/>
              <a:t>Može se definisati i na listama.</a:t>
            </a:r>
            <a:endParaRPr lang="en-US" dirty="0"/>
          </a:p>
        </p:txBody>
      </p:sp>
      <p:pic>
        <p:nvPicPr>
          <p:cNvPr id="7" name="Picture 6"/>
          <p:cNvPicPr>
            <a:picLocks noChangeAspect="1"/>
          </p:cNvPicPr>
          <p:nvPr/>
        </p:nvPicPr>
        <p:blipFill>
          <a:blip r:embed="rId2"/>
          <a:stretch>
            <a:fillRect/>
          </a:stretch>
        </p:blipFill>
        <p:spPr>
          <a:xfrm>
            <a:off x="1181498" y="3182869"/>
            <a:ext cx="4496427" cy="2457793"/>
          </a:xfrm>
          <a:prstGeom prst="rect">
            <a:avLst/>
          </a:prstGeom>
        </p:spPr>
      </p:pic>
      <p:pic>
        <p:nvPicPr>
          <p:cNvPr id="8" name="Picture 7"/>
          <p:cNvPicPr>
            <a:picLocks noChangeAspect="1"/>
          </p:cNvPicPr>
          <p:nvPr/>
        </p:nvPicPr>
        <p:blipFill>
          <a:blip r:embed="rId3"/>
          <a:stretch>
            <a:fillRect/>
          </a:stretch>
        </p:blipFill>
        <p:spPr>
          <a:xfrm>
            <a:off x="6442487" y="1529697"/>
            <a:ext cx="4420429" cy="5071016"/>
          </a:xfrm>
          <a:prstGeom prst="rect">
            <a:avLst/>
          </a:prstGeom>
        </p:spPr>
      </p:pic>
    </p:spTree>
    <p:extLst>
      <p:ext uri="{BB962C8B-B14F-4D97-AF65-F5344CB8AC3E}">
        <p14:creationId xmlns:p14="http://schemas.microsoft.com/office/powerpoint/2010/main" val="315396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Koraci pri definisanju rekurzivnih funkcija</a:t>
            </a:r>
            <a:endParaRPr lang="en-US" dirty="0"/>
          </a:p>
        </p:txBody>
      </p:sp>
      <p:sp>
        <p:nvSpPr>
          <p:cNvPr id="3" name="Content Placeholder 2"/>
          <p:cNvSpPr>
            <a:spLocks noGrp="1"/>
          </p:cNvSpPr>
          <p:nvPr>
            <p:ph idx="1"/>
          </p:nvPr>
        </p:nvSpPr>
        <p:spPr/>
        <p:txBody>
          <a:bodyPr/>
          <a:lstStyle/>
          <a:p>
            <a:r>
              <a:rPr lang="sr-Latn-BA" dirty="0"/>
              <a:t>Korak 1. Definisati tip funkcije</a:t>
            </a:r>
          </a:p>
          <a:p>
            <a:endParaRPr lang="sr-Latn-BA" dirty="0"/>
          </a:p>
          <a:p>
            <a:endParaRPr lang="sr-Latn-BA" dirty="0"/>
          </a:p>
          <a:p>
            <a:r>
              <a:rPr lang="sr-Latn-BA" dirty="0"/>
              <a:t>Korak 2. Nabrojati standardne slučajeve.</a:t>
            </a:r>
          </a:p>
        </p:txBody>
      </p:sp>
      <p:pic>
        <p:nvPicPr>
          <p:cNvPr id="4" name="Picture 3"/>
          <p:cNvPicPr>
            <a:picLocks noChangeAspect="1"/>
          </p:cNvPicPr>
          <p:nvPr/>
        </p:nvPicPr>
        <p:blipFill>
          <a:blip r:embed="rId2"/>
          <a:stretch>
            <a:fillRect/>
          </a:stretch>
        </p:blipFill>
        <p:spPr>
          <a:xfrm>
            <a:off x="3769328" y="2095441"/>
            <a:ext cx="3696216" cy="838317"/>
          </a:xfrm>
          <a:prstGeom prst="rect">
            <a:avLst/>
          </a:prstGeom>
        </p:spPr>
      </p:pic>
      <p:pic>
        <p:nvPicPr>
          <p:cNvPr id="5" name="Picture 4"/>
          <p:cNvPicPr>
            <a:picLocks noChangeAspect="1"/>
          </p:cNvPicPr>
          <p:nvPr/>
        </p:nvPicPr>
        <p:blipFill>
          <a:blip r:embed="rId3"/>
          <a:stretch>
            <a:fillRect/>
          </a:stretch>
        </p:blipFill>
        <p:spPr>
          <a:xfrm>
            <a:off x="3951026" y="3790171"/>
            <a:ext cx="2905530" cy="952633"/>
          </a:xfrm>
          <a:prstGeom prst="rect">
            <a:avLst/>
          </a:prstGeom>
        </p:spPr>
      </p:pic>
    </p:spTree>
    <p:extLst>
      <p:ext uri="{BB962C8B-B14F-4D97-AF65-F5344CB8AC3E}">
        <p14:creationId xmlns:p14="http://schemas.microsoft.com/office/powerpoint/2010/main" val="23213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Koraci pri definisanju rekurzivnih funkcija</a:t>
            </a:r>
            <a:endParaRPr lang="en-US" dirty="0"/>
          </a:p>
        </p:txBody>
      </p:sp>
      <p:sp>
        <p:nvSpPr>
          <p:cNvPr id="3" name="Content Placeholder 2"/>
          <p:cNvSpPr>
            <a:spLocks noGrp="1"/>
          </p:cNvSpPr>
          <p:nvPr>
            <p:ph idx="1"/>
          </p:nvPr>
        </p:nvSpPr>
        <p:spPr/>
        <p:txBody>
          <a:bodyPr/>
          <a:lstStyle/>
          <a:p>
            <a:r>
              <a:rPr lang="sr-Latn-BA" dirty="0"/>
              <a:t>Korak 3. Definisati jednostavne slučajeve.</a:t>
            </a:r>
          </a:p>
          <a:p>
            <a:endParaRPr lang="sr-Latn-BA" dirty="0"/>
          </a:p>
          <a:p>
            <a:endParaRPr lang="sr-Latn-BA" dirty="0"/>
          </a:p>
          <a:p>
            <a:endParaRPr lang="sr-Latn-BA" dirty="0"/>
          </a:p>
          <a:p>
            <a:r>
              <a:rPr lang="sr-Latn-BA" dirty="0"/>
              <a:t>Korak 4. Definisati ostale slučajeve.</a:t>
            </a:r>
          </a:p>
          <a:p>
            <a:endParaRPr lang="sr-Latn-BA" dirty="0"/>
          </a:p>
          <a:p>
            <a:endParaRPr lang="sr-Latn-BA" dirty="0"/>
          </a:p>
          <a:p>
            <a:endParaRPr lang="sr-Latn-BA" dirty="0"/>
          </a:p>
        </p:txBody>
      </p:sp>
      <p:pic>
        <p:nvPicPr>
          <p:cNvPr id="6" name="Picture 5"/>
          <p:cNvPicPr>
            <a:picLocks noChangeAspect="1"/>
          </p:cNvPicPr>
          <p:nvPr/>
        </p:nvPicPr>
        <p:blipFill>
          <a:blip r:embed="rId2"/>
          <a:stretch>
            <a:fillRect/>
          </a:stretch>
        </p:blipFill>
        <p:spPr>
          <a:xfrm>
            <a:off x="3796224" y="2175718"/>
            <a:ext cx="3505689" cy="1105054"/>
          </a:xfrm>
          <a:prstGeom prst="rect">
            <a:avLst/>
          </a:prstGeom>
        </p:spPr>
      </p:pic>
      <p:pic>
        <p:nvPicPr>
          <p:cNvPr id="7" name="Picture 6"/>
          <p:cNvPicPr>
            <a:picLocks noChangeAspect="1"/>
          </p:cNvPicPr>
          <p:nvPr/>
        </p:nvPicPr>
        <p:blipFill>
          <a:blip r:embed="rId3"/>
          <a:stretch>
            <a:fillRect/>
          </a:stretch>
        </p:blipFill>
        <p:spPr>
          <a:xfrm>
            <a:off x="3138071" y="4358817"/>
            <a:ext cx="5334744" cy="1028844"/>
          </a:xfrm>
          <a:prstGeom prst="rect">
            <a:avLst/>
          </a:prstGeom>
        </p:spPr>
      </p:pic>
    </p:spTree>
    <p:extLst>
      <p:ext uri="{BB962C8B-B14F-4D97-AF65-F5344CB8AC3E}">
        <p14:creationId xmlns:p14="http://schemas.microsoft.com/office/powerpoint/2010/main" val="49392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Koraci pri definisanju rekurzivnih funkcija</a:t>
            </a:r>
            <a:endParaRPr lang="en-US" dirty="0"/>
          </a:p>
        </p:txBody>
      </p:sp>
      <p:sp>
        <p:nvSpPr>
          <p:cNvPr id="3" name="Content Placeholder 2"/>
          <p:cNvSpPr>
            <a:spLocks noGrp="1"/>
          </p:cNvSpPr>
          <p:nvPr>
            <p:ph idx="1"/>
          </p:nvPr>
        </p:nvSpPr>
        <p:spPr/>
        <p:txBody>
          <a:bodyPr/>
          <a:lstStyle/>
          <a:p>
            <a:r>
              <a:rPr lang="sr-Latn-BA" dirty="0"/>
              <a:t>Korak 5. Uopštiti i pojednostaviti.</a:t>
            </a:r>
          </a:p>
          <a:p>
            <a:endParaRPr lang="sr-Latn-BA" dirty="0"/>
          </a:p>
          <a:p>
            <a:endParaRPr lang="sr-Latn-BA" dirty="0"/>
          </a:p>
          <a:p>
            <a:endParaRPr lang="sr-Latn-BA" dirty="0"/>
          </a:p>
          <a:p>
            <a:endParaRPr lang="sr-Latn-BA" dirty="0"/>
          </a:p>
          <a:p>
            <a:endParaRPr lang="sr-Latn-BA" dirty="0"/>
          </a:p>
          <a:p>
            <a:r>
              <a:rPr lang="sr-Latn-BA" dirty="0"/>
              <a:t>Konačno</a:t>
            </a:r>
          </a:p>
          <a:p>
            <a:endParaRPr lang="sr-Latn-BA" dirty="0"/>
          </a:p>
          <a:p>
            <a:endParaRPr lang="sr-Latn-BA" dirty="0"/>
          </a:p>
          <a:p>
            <a:endParaRPr lang="sr-Latn-BA" dirty="0"/>
          </a:p>
          <a:p>
            <a:endParaRPr lang="sr-Latn-BA" dirty="0"/>
          </a:p>
          <a:p>
            <a:endParaRPr lang="sr-Latn-BA" dirty="0"/>
          </a:p>
          <a:p>
            <a:endParaRPr lang="sr-Latn-BA" dirty="0"/>
          </a:p>
        </p:txBody>
      </p:sp>
      <p:pic>
        <p:nvPicPr>
          <p:cNvPr id="4" name="Picture 3"/>
          <p:cNvPicPr>
            <a:picLocks noChangeAspect="1"/>
          </p:cNvPicPr>
          <p:nvPr/>
        </p:nvPicPr>
        <p:blipFill>
          <a:blip r:embed="rId2"/>
          <a:stretch>
            <a:fillRect/>
          </a:stretch>
        </p:blipFill>
        <p:spPr>
          <a:xfrm>
            <a:off x="3508334" y="2134667"/>
            <a:ext cx="4201111" cy="657317"/>
          </a:xfrm>
          <a:prstGeom prst="rect">
            <a:avLst/>
          </a:prstGeom>
        </p:spPr>
      </p:pic>
      <p:pic>
        <p:nvPicPr>
          <p:cNvPr id="5" name="Picture 4"/>
          <p:cNvPicPr>
            <a:picLocks noChangeAspect="1"/>
          </p:cNvPicPr>
          <p:nvPr/>
        </p:nvPicPr>
        <p:blipFill>
          <a:blip r:embed="rId3"/>
          <a:stretch>
            <a:fillRect/>
          </a:stretch>
        </p:blipFill>
        <p:spPr>
          <a:xfrm>
            <a:off x="3672940" y="3345227"/>
            <a:ext cx="3410426" cy="714475"/>
          </a:xfrm>
          <a:prstGeom prst="rect">
            <a:avLst/>
          </a:prstGeom>
        </p:spPr>
      </p:pic>
      <p:pic>
        <p:nvPicPr>
          <p:cNvPr id="8" name="Picture 7"/>
          <p:cNvPicPr>
            <a:picLocks noChangeAspect="1"/>
          </p:cNvPicPr>
          <p:nvPr/>
        </p:nvPicPr>
        <p:blipFill>
          <a:blip r:embed="rId4"/>
          <a:stretch>
            <a:fillRect/>
          </a:stretch>
        </p:blipFill>
        <p:spPr>
          <a:xfrm>
            <a:off x="2862078" y="5252483"/>
            <a:ext cx="4553585" cy="933580"/>
          </a:xfrm>
          <a:prstGeom prst="rect">
            <a:avLst/>
          </a:prstGeom>
        </p:spPr>
      </p:pic>
    </p:spTree>
    <p:extLst>
      <p:ext uri="{BB962C8B-B14F-4D97-AF65-F5344CB8AC3E}">
        <p14:creationId xmlns:p14="http://schemas.microsoft.com/office/powerpoint/2010/main" val="25147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9082" y="1486968"/>
                <a:ext cx="10021725" cy="4828374"/>
              </a:xfrm>
            </p:spPr>
            <p:txBody>
              <a:bodyPr>
                <a:normAutofit lnSpcReduction="10000"/>
              </a:bodyPr>
              <a:lstStyle/>
              <a:p>
                <a:pPr marL="457200" indent="-457200">
                  <a:buFont typeface="+mj-lt"/>
                  <a:buAutoNum type="arabicPeriod" startAt="45"/>
                </a:pPr>
                <a:r>
                  <a:rPr lang="sr-Latn-BA" dirty="0"/>
                  <a:t>Rekurzivno definisati funkciju koja računa </a:t>
                </a:r>
                <a14:m>
                  <m:oMath xmlns:m="http://schemas.openxmlformats.org/officeDocument/2006/math">
                    <m:r>
                      <a:rPr lang="sr-Latn-BA" i="1" dirty="0" smtClean="0">
                        <a:latin typeface="Cambria Math" panose="02040503050406030204" pitchFamily="18" charset="0"/>
                      </a:rPr>
                      <m:t>𝑛</m:t>
                    </m:r>
                  </m:oMath>
                </a14:m>
                <a:r>
                  <a:rPr lang="sr-Latn-BA" dirty="0"/>
                  <a:t>-ti stepen cijelog broja.</a:t>
                </a:r>
              </a:p>
              <a:p>
                <a:pPr marL="457200" indent="-457200">
                  <a:buFont typeface="+mj-lt"/>
                  <a:buAutoNum type="arabicPeriod" startAt="45"/>
                </a:pPr>
                <a:r>
                  <a:rPr lang="sr-Latn-BA" dirty="0"/>
                  <a:t>Rekurzivno definisati funkciju koja računa maksimalan broj presjeka </a:t>
                </a:r>
                <a14:m>
                  <m:oMath xmlns:m="http://schemas.openxmlformats.org/officeDocument/2006/math">
                    <m:r>
                      <a:rPr lang="sr-Latn-BA" i="1" dirty="0" smtClean="0">
                        <a:latin typeface="Cambria Math" panose="02040503050406030204" pitchFamily="18" charset="0"/>
                      </a:rPr>
                      <m:t>𝑛</m:t>
                    </m:r>
                  </m:oMath>
                </a14:m>
                <a:r>
                  <a:rPr lang="sr-Latn-BA" dirty="0"/>
                  <a:t> pravih u ravni.</a:t>
                </a:r>
              </a:p>
              <a:p>
                <a:pPr marL="457200" indent="-457200">
                  <a:buFont typeface="+mj-lt"/>
                  <a:buAutoNum type="arabicPeriod" startAt="45"/>
                </a:pPr>
                <a:r>
                  <a:rPr lang="sr-Latn-BA" dirty="0"/>
                  <a:t>Rekurzivno definisati funkciju koja računa sumu kvadrata prvih </a:t>
                </a:r>
                <a14:m>
                  <m:oMath xmlns:m="http://schemas.openxmlformats.org/officeDocument/2006/math">
                    <m:r>
                      <a:rPr lang="sr-Latn-BA" i="1" dirty="0" smtClean="0">
                        <a:latin typeface="Cambria Math" panose="02040503050406030204" pitchFamily="18" charset="0"/>
                      </a:rPr>
                      <m:t>𝑛</m:t>
                    </m:r>
                  </m:oMath>
                </a14:m>
                <a:r>
                  <a:rPr lang="sr-Latn-BA" dirty="0"/>
                  <a:t> prirodnih brojeva.</a:t>
                </a:r>
              </a:p>
              <a:p>
                <a:pPr marL="457200" indent="-457200">
                  <a:buFont typeface="+mj-lt"/>
                  <a:buAutoNum type="arabicPeriod" startAt="45"/>
                </a:pPr>
                <a:r>
                  <a:rPr lang="sr-Latn-BA" dirty="0"/>
                  <a:t>Rekurzivno definisati funkciju koja računa najmanji djelilac broja </a:t>
                </a:r>
                <a14:m>
                  <m:oMath xmlns:m="http://schemas.openxmlformats.org/officeDocument/2006/math">
                    <m:r>
                      <a:rPr lang="sr-Latn-BA" i="1" dirty="0">
                        <a:latin typeface="Cambria Math" panose="02040503050406030204" pitchFamily="18" charset="0"/>
                      </a:rPr>
                      <m:t>𝑛</m:t>
                    </m:r>
                  </m:oMath>
                </a14:m>
                <a:r>
                  <a:rPr lang="sr-Latn-BA" dirty="0"/>
                  <a:t>.</a:t>
                </a:r>
              </a:p>
              <a:p>
                <a:pPr marL="457200" indent="-457200">
                  <a:buFont typeface="+mj-lt"/>
                  <a:buAutoNum type="arabicPeriod" startAt="45"/>
                </a:pPr>
                <a:r>
                  <a:rPr lang="sr-Latn-BA" dirty="0"/>
                  <a:t>Rekurzivno definisati funkciju koja za argument uzima paran broj </a:t>
                </a:r>
                <a14:m>
                  <m:oMath xmlns:m="http://schemas.openxmlformats.org/officeDocument/2006/math">
                    <m:r>
                      <a:rPr lang="sr-Latn-BA" i="1" dirty="0" smtClean="0">
                        <a:latin typeface="Cambria Math" panose="02040503050406030204" pitchFamily="18" charset="0"/>
                      </a:rPr>
                      <m:t>𝑛</m:t>
                    </m:r>
                  </m:oMath>
                </a14:m>
                <a:r>
                  <a:rPr lang="sr-Latn-BA" dirty="0"/>
                  <a:t> i računa sumu svih parnih brojeva od 0 do </a:t>
                </a:r>
                <a14:m>
                  <m:oMath xmlns:m="http://schemas.openxmlformats.org/officeDocument/2006/math">
                    <m:r>
                      <a:rPr lang="sr-Latn-BA" i="1" dirty="0" smtClean="0">
                        <a:latin typeface="Cambria Math" panose="02040503050406030204" pitchFamily="18" charset="0"/>
                      </a:rPr>
                      <m:t>𝑛</m:t>
                    </m:r>
                    <m:r>
                      <a:rPr lang="sr-Latn-BA" i="1" dirty="0" smtClean="0">
                        <a:latin typeface="Cambria Math" panose="02040503050406030204" pitchFamily="18" charset="0"/>
                      </a:rPr>
                      <m:t>/2</m:t>
                    </m:r>
                  </m:oMath>
                </a14:m>
                <a:r>
                  <a:rPr lang="sr-Latn-BA" dirty="0"/>
                  <a:t>.</a:t>
                </a:r>
              </a:p>
              <a:p>
                <a:pPr marL="457200" indent="-457200">
                  <a:buFont typeface="+mj-lt"/>
                  <a:buAutoNum type="arabicPeriod" startAt="45"/>
                </a:pPr>
                <a:r>
                  <a:rPr lang="sr-Latn-BA" dirty="0"/>
                  <a:t>Rekurzivno definisati funkciju and.</a:t>
                </a:r>
              </a:p>
              <a:p>
                <a:pPr marL="457200" indent="-457200">
                  <a:buFont typeface="+mj-lt"/>
                  <a:buAutoNum type="arabicPeriod" startAt="45"/>
                </a:pPr>
                <a:r>
                  <a:rPr lang="sr-Latn-BA" dirty="0"/>
                  <a:t>Rekurzivno definisati funkciju replicate.</a:t>
                </a:r>
              </a:p>
              <a:p>
                <a:pPr marL="457200" indent="-457200">
                  <a:buFont typeface="+mj-lt"/>
                  <a:buAutoNum type="arabicPeriod" startAt="45"/>
                </a:pPr>
                <a:r>
                  <a:rPr lang="sr-Latn-BA" dirty="0"/>
                  <a:t>Rekurzivno definisati funkciju !!.</a:t>
                </a:r>
              </a:p>
              <a:p>
                <a:pPr marL="457200" indent="-457200">
                  <a:buFont typeface="+mj-lt"/>
                  <a:buAutoNum type="arabicPeriod" startAt="45"/>
                </a:pPr>
                <a:r>
                  <a:rPr lang="sr-Latn-BA" dirty="0"/>
                  <a:t>Rekurzivno definisati funkciju elem.</a:t>
                </a:r>
              </a:p>
              <a:p>
                <a:pPr marL="457200" indent="-457200">
                  <a:buFont typeface="+mj-lt"/>
                  <a:buAutoNum type="arabicPeriod" startAt="45"/>
                </a:pPr>
                <a:endParaRPr lang="sr-Latn-BA" dirty="0"/>
              </a:p>
              <a:p>
                <a:pPr marL="457200" indent="-457200">
                  <a:buFont typeface="+mj-lt"/>
                  <a:buAutoNum type="arabicPeriod" startAt="45"/>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9082" y="1486968"/>
                <a:ext cx="10021725" cy="4828374"/>
              </a:xfrm>
              <a:blipFill>
                <a:blip r:embed="rId2"/>
                <a:stretch>
                  <a:fillRect l="-1703" t="-2904" r="-1095"/>
                </a:stretch>
              </a:blipFill>
            </p:spPr>
            <p:txBody>
              <a:bodyPr/>
              <a:lstStyle/>
              <a:p>
                <a:r>
                  <a:rPr lang="en-US">
                    <a:noFill/>
                  </a:rPr>
                  <a:t> </a:t>
                </a:r>
              </a:p>
            </p:txBody>
          </p:sp>
        </mc:Fallback>
      </mc:AlternateContent>
    </p:spTree>
    <p:extLst>
      <p:ext uri="{BB962C8B-B14F-4D97-AF65-F5344CB8AC3E}">
        <p14:creationId xmlns:p14="http://schemas.microsoft.com/office/powerpoint/2010/main" val="379067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 za vježbu:</a:t>
            </a:r>
            <a:endParaRPr lang="en-US" dirty="0"/>
          </a:p>
        </p:txBody>
      </p:sp>
      <p:sp>
        <p:nvSpPr>
          <p:cNvPr id="3" name="Content Placeholder 2"/>
          <p:cNvSpPr>
            <a:spLocks noGrp="1"/>
          </p:cNvSpPr>
          <p:nvPr>
            <p:ph idx="1"/>
          </p:nvPr>
        </p:nvSpPr>
        <p:spPr/>
        <p:txBody>
          <a:bodyPr/>
          <a:lstStyle/>
          <a:p>
            <a:r>
              <a:rPr lang="sr-Latn-BA" dirty="0"/>
              <a:t>Primjeri funkcija drop i init (strane 72-75);</a:t>
            </a:r>
          </a:p>
          <a:p>
            <a:r>
              <a:rPr lang="sr-Latn-BA" dirty="0"/>
              <a:t>Zadaci 6.8 (strana 75);</a:t>
            </a:r>
            <a:endParaRPr lang="en-US" dirty="0"/>
          </a:p>
        </p:txBody>
      </p:sp>
    </p:spTree>
    <p:extLst>
      <p:ext uri="{BB962C8B-B14F-4D97-AF65-F5344CB8AC3E}">
        <p14:creationId xmlns:p14="http://schemas.microsoft.com/office/powerpoint/2010/main" val="193392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Zadaća:</a:t>
            </a:r>
            <a:endParaRPr lang="en-US" dirty="0"/>
          </a:p>
        </p:txBody>
      </p:sp>
      <p:sp>
        <p:nvSpPr>
          <p:cNvPr id="3" name="Content Placeholder 2"/>
          <p:cNvSpPr>
            <a:spLocks noGrp="1"/>
          </p:cNvSpPr>
          <p:nvPr>
            <p:ph idx="1"/>
          </p:nvPr>
        </p:nvSpPr>
        <p:spPr/>
        <p:txBody>
          <a:bodyPr/>
          <a:lstStyle/>
          <a:p>
            <a:r>
              <a:rPr lang="sr-Latn-BA" dirty="0"/>
              <a:t>Knjiga – 1.7 Exercises (strana 17)</a:t>
            </a:r>
            <a:endParaRPr lang="en-US" dirty="0"/>
          </a:p>
        </p:txBody>
      </p:sp>
    </p:spTree>
    <p:extLst>
      <p:ext uri="{BB962C8B-B14F-4D97-AF65-F5344CB8AC3E}">
        <p14:creationId xmlns:p14="http://schemas.microsoft.com/office/powerpoint/2010/main" val="39039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Funkcije višeg reda</a:t>
            </a:r>
            <a:endParaRPr lang="en-US" dirty="0"/>
          </a:p>
        </p:txBody>
      </p:sp>
      <p:sp>
        <p:nvSpPr>
          <p:cNvPr id="5" name="Text Placeholder 4"/>
          <p:cNvSpPr>
            <a:spLocks noGrp="1"/>
          </p:cNvSpPr>
          <p:nvPr>
            <p:ph type="body" idx="1"/>
          </p:nvPr>
        </p:nvSpPr>
        <p:spPr/>
        <p:txBody>
          <a:bodyPr/>
          <a:lstStyle/>
          <a:p>
            <a:r>
              <a:rPr lang="sr-Latn-BA" dirty="0"/>
              <a:t>Haskell</a:t>
            </a:r>
            <a:endParaRPr lang="en-US" dirty="0"/>
          </a:p>
        </p:txBody>
      </p:sp>
    </p:spTree>
    <p:extLst>
      <p:ext uri="{BB962C8B-B14F-4D97-AF65-F5344CB8AC3E}">
        <p14:creationId xmlns:p14="http://schemas.microsoft.com/office/powerpoint/2010/main" val="349372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Osnovni koncepti</a:t>
            </a:r>
            <a:endParaRPr lang="en-US" dirty="0"/>
          </a:p>
        </p:txBody>
      </p:sp>
      <p:sp>
        <p:nvSpPr>
          <p:cNvPr id="5" name="Content Placeholder 4"/>
          <p:cNvSpPr>
            <a:spLocks noGrp="1"/>
          </p:cNvSpPr>
          <p:nvPr>
            <p:ph idx="1"/>
          </p:nvPr>
        </p:nvSpPr>
        <p:spPr/>
        <p:txBody>
          <a:bodyPr/>
          <a:lstStyle/>
          <a:p>
            <a:r>
              <a:rPr lang="sr-Latn-BA" dirty="0"/>
              <a:t>Funkcije sa više argumenata su definisane u notaciji Karijevih funkcija.</a:t>
            </a:r>
          </a:p>
          <a:p>
            <a:endParaRPr lang="sr-Latn-BA" dirty="0"/>
          </a:p>
          <a:p>
            <a:endParaRPr lang="sr-Latn-BA" dirty="0"/>
          </a:p>
          <a:p>
            <a:endParaRPr lang="sr-Latn-BA" dirty="0"/>
          </a:p>
          <a:p>
            <a:endParaRPr lang="sr-Latn-BA" dirty="0"/>
          </a:p>
          <a:p>
            <a:endParaRPr lang="sr-Latn-BA" dirty="0"/>
          </a:p>
          <a:p>
            <a:endParaRPr lang="sr-Latn-BA" dirty="0"/>
          </a:p>
          <a:p>
            <a:pPr marL="0" indent="0">
              <a:buNone/>
            </a:pPr>
            <a:endParaRPr lang="en-US" dirty="0"/>
          </a:p>
        </p:txBody>
      </p:sp>
      <p:pic>
        <p:nvPicPr>
          <p:cNvPr id="6" name="Picture 5"/>
          <p:cNvPicPr>
            <a:picLocks noChangeAspect="1"/>
          </p:cNvPicPr>
          <p:nvPr/>
        </p:nvPicPr>
        <p:blipFill>
          <a:blip r:embed="rId2"/>
          <a:stretch>
            <a:fillRect/>
          </a:stretch>
        </p:blipFill>
        <p:spPr>
          <a:xfrm>
            <a:off x="3527111" y="2132988"/>
            <a:ext cx="4915586" cy="1105054"/>
          </a:xfrm>
          <a:prstGeom prst="rect">
            <a:avLst/>
          </a:prstGeom>
        </p:spPr>
      </p:pic>
      <p:pic>
        <p:nvPicPr>
          <p:cNvPr id="7" name="Picture 6"/>
          <p:cNvPicPr>
            <a:picLocks noChangeAspect="1"/>
          </p:cNvPicPr>
          <p:nvPr/>
        </p:nvPicPr>
        <p:blipFill>
          <a:blip r:embed="rId3"/>
          <a:stretch>
            <a:fillRect/>
          </a:stretch>
        </p:blipFill>
        <p:spPr>
          <a:xfrm>
            <a:off x="3700546" y="3696167"/>
            <a:ext cx="4534533" cy="952633"/>
          </a:xfrm>
          <a:prstGeom prst="rect">
            <a:avLst/>
          </a:prstGeom>
        </p:spPr>
      </p:pic>
    </p:spTree>
    <p:extLst>
      <p:ext uri="{BB962C8B-B14F-4D97-AF65-F5344CB8AC3E}">
        <p14:creationId xmlns:p14="http://schemas.microsoft.com/office/powerpoint/2010/main" val="95169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Osnovni koncepti</a:t>
            </a:r>
            <a:endParaRPr lang="en-US" dirty="0"/>
          </a:p>
        </p:txBody>
      </p:sp>
      <p:sp>
        <p:nvSpPr>
          <p:cNvPr id="3" name="Content Placeholder 2"/>
          <p:cNvSpPr>
            <a:spLocks noGrp="1"/>
          </p:cNvSpPr>
          <p:nvPr>
            <p:ph idx="1"/>
          </p:nvPr>
        </p:nvSpPr>
        <p:spPr/>
        <p:txBody>
          <a:bodyPr/>
          <a:lstStyle/>
          <a:p>
            <a:r>
              <a:rPr lang="sr-Latn-BA" dirty="0"/>
              <a:t>U Haskell-u je moguće definisati funkcije koje za argument uzimaju funkcije.</a:t>
            </a:r>
            <a:endParaRPr lang="en-US" dirty="0"/>
          </a:p>
        </p:txBody>
      </p:sp>
      <p:pic>
        <p:nvPicPr>
          <p:cNvPr id="4" name="Picture 3"/>
          <p:cNvPicPr>
            <a:picLocks noChangeAspect="1"/>
          </p:cNvPicPr>
          <p:nvPr/>
        </p:nvPicPr>
        <p:blipFill>
          <a:blip r:embed="rId2"/>
          <a:stretch>
            <a:fillRect/>
          </a:stretch>
        </p:blipFill>
        <p:spPr>
          <a:xfrm>
            <a:off x="3230950" y="2117997"/>
            <a:ext cx="4858428" cy="981212"/>
          </a:xfrm>
          <a:prstGeom prst="rect">
            <a:avLst/>
          </a:prstGeom>
        </p:spPr>
      </p:pic>
      <p:pic>
        <p:nvPicPr>
          <p:cNvPr id="5" name="Picture 4"/>
          <p:cNvPicPr>
            <a:picLocks noChangeAspect="1"/>
          </p:cNvPicPr>
          <p:nvPr/>
        </p:nvPicPr>
        <p:blipFill>
          <a:blip r:embed="rId3"/>
          <a:stretch>
            <a:fillRect/>
          </a:stretch>
        </p:blipFill>
        <p:spPr>
          <a:xfrm>
            <a:off x="1440382" y="4153997"/>
            <a:ext cx="2372056" cy="857370"/>
          </a:xfrm>
          <a:prstGeom prst="rect">
            <a:avLst/>
          </a:prstGeom>
        </p:spPr>
      </p:pic>
      <p:sp>
        <p:nvSpPr>
          <p:cNvPr id="7" name="Oval Callout 6"/>
          <p:cNvSpPr/>
          <p:nvPr/>
        </p:nvSpPr>
        <p:spPr>
          <a:xfrm>
            <a:off x="3504570" y="3261591"/>
            <a:ext cx="1657089" cy="114804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(*2)?</a:t>
            </a:r>
            <a:endParaRPr lang="en-US" dirty="0"/>
          </a:p>
        </p:txBody>
      </p:sp>
      <p:pic>
        <p:nvPicPr>
          <p:cNvPr id="8" name="Picture 7"/>
          <p:cNvPicPr>
            <a:picLocks noChangeAspect="1"/>
          </p:cNvPicPr>
          <p:nvPr/>
        </p:nvPicPr>
        <p:blipFill>
          <a:blip r:embed="rId4"/>
          <a:stretch>
            <a:fillRect/>
          </a:stretch>
        </p:blipFill>
        <p:spPr>
          <a:xfrm>
            <a:off x="1403542" y="5030995"/>
            <a:ext cx="3419952" cy="1086002"/>
          </a:xfrm>
          <a:prstGeom prst="rect">
            <a:avLst/>
          </a:prstGeom>
        </p:spPr>
      </p:pic>
      <p:sp>
        <p:nvSpPr>
          <p:cNvPr id="9" name="Oval Callout 8"/>
          <p:cNvSpPr/>
          <p:nvPr/>
        </p:nvSpPr>
        <p:spPr>
          <a:xfrm>
            <a:off x="7136533" y="3885433"/>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Parcijalna primjena -&gt; nove korisne funkcije!</a:t>
            </a:r>
            <a:endParaRPr lang="en-US" dirty="0"/>
          </a:p>
        </p:txBody>
      </p:sp>
      <p:sp>
        <p:nvSpPr>
          <p:cNvPr id="10" name="Oval Callout 9"/>
          <p:cNvSpPr/>
          <p:nvPr/>
        </p:nvSpPr>
        <p:spPr>
          <a:xfrm>
            <a:off x="4597008" y="4490761"/>
            <a:ext cx="1657089" cy="114804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Koja</a:t>
            </a:r>
            <a:r>
              <a:rPr lang="en-US" dirty="0"/>
              <a:t> je </a:t>
            </a:r>
            <a:r>
              <a:rPr lang="en-US" dirty="0" err="1"/>
              <a:t>ovo</a:t>
            </a:r>
            <a:r>
              <a:rPr lang="en-US" dirty="0"/>
              <a:t> </a:t>
            </a:r>
            <a:r>
              <a:rPr lang="en-US" dirty="0" err="1"/>
              <a:t>funkcija</a:t>
            </a:r>
            <a:r>
              <a:rPr lang="en-US" dirty="0"/>
              <a:t>?</a:t>
            </a:r>
          </a:p>
        </p:txBody>
      </p:sp>
    </p:spTree>
    <p:extLst>
      <p:ext uri="{BB962C8B-B14F-4D97-AF65-F5344CB8AC3E}">
        <p14:creationId xmlns:p14="http://schemas.microsoft.com/office/powerpoint/2010/main" val="294259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Osnovni koncepti</a:t>
            </a:r>
            <a:endParaRPr lang="en-US" dirty="0"/>
          </a:p>
        </p:txBody>
      </p:sp>
      <p:sp>
        <p:nvSpPr>
          <p:cNvPr id="3" name="Content Placeholder 2"/>
          <p:cNvSpPr>
            <a:spLocks noGrp="1"/>
          </p:cNvSpPr>
          <p:nvPr>
            <p:ph idx="1"/>
          </p:nvPr>
        </p:nvSpPr>
        <p:spPr/>
        <p:txBody>
          <a:bodyPr/>
          <a:lstStyle/>
          <a:p>
            <a:r>
              <a:rPr lang="sr-Latn-BA" dirty="0"/>
              <a:t>Funkcija koja za argument uzima funkciju ili vraća funkciju kao rezultat je </a:t>
            </a:r>
            <a:r>
              <a:rPr lang="sr-Latn-BA" b="1" dirty="0"/>
              <a:t>funkcija višeg reda.</a:t>
            </a:r>
          </a:p>
          <a:p>
            <a:pPr lvl="1"/>
            <a:r>
              <a:rPr lang="sr-Latn-BA" dirty="0"/>
              <a:t>Karijeve funkcije?</a:t>
            </a:r>
          </a:p>
          <a:p>
            <a:r>
              <a:rPr lang="sr-Latn-BA" dirty="0"/>
              <a:t>Zašto su korisne funkcije višeg reda?</a:t>
            </a:r>
          </a:p>
          <a:p>
            <a:pPr lvl="1"/>
            <a:r>
              <a:rPr lang="sr-Latn-BA" dirty="0"/>
              <a:t>Česti obrasci se inkapsuliraju u funkcije.</a:t>
            </a:r>
          </a:p>
          <a:p>
            <a:pPr lvl="1"/>
            <a:r>
              <a:rPr lang="sr-Latn-BA" dirty="0"/>
              <a:t>Domenski specifični jezici se mogu definisati kao kolekcije funkcija višeg reda.</a:t>
            </a:r>
          </a:p>
          <a:p>
            <a:pPr marL="457200" lvl="1" indent="0">
              <a:buNone/>
            </a:pPr>
            <a:endParaRPr lang="en-US" dirty="0"/>
          </a:p>
        </p:txBody>
      </p:sp>
    </p:spTree>
    <p:extLst>
      <p:ext uri="{BB962C8B-B14F-4D97-AF65-F5344CB8AC3E}">
        <p14:creationId xmlns:p14="http://schemas.microsoft.com/office/powerpoint/2010/main" val="238846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Procesiranje listi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Ugrađene funkcije višeg reda za rad sa listama.</a:t>
                </a:r>
              </a:p>
              <a:p>
                <a14:m>
                  <m:oMath xmlns:m="http://schemas.openxmlformats.org/officeDocument/2006/math">
                    <m:r>
                      <a:rPr lang="sr-Latn-BA" i="1" dirty="0" smtClean="0">
                        <a:latin typeface="Cambria Math" panose="02040503050406030204" pitchFamily="18" charset="0"/>
                      </a:rPr>
                      <m:t>𝑚𝑎𝑝</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575874" y="2801254"/>
            <a:ext cx="5963482" cy="2981741"/>
          </a:xfrm>
          <a:prstGeom prst="rect">
            <a:avLst/>
          </a:prstGeom>
        </p:spPr>
      </p:pic>
      <mc:AlternateContent xmlns:mc="http://schemas.openxmlformats.org/markup-compatibility/2006" xmlns:a14="http://schemas.microsoft.com/office/drawing/2010/main">
        <mc:Choice Requires="a14">
          <p:sp>
            <p:nvSpPr>
              <p:cNvPr id="5" name="Oval Callout 4"/>
              <p:cNvSpPr/>
              <p:nvPr/>
            </p:nvSpPr>
            <p:spPr>
              <a:xfrm>
                <a:off x="7589460" y="1304603"/>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Tip funkcije </a:t>
                </a:r>
                <a14:m>
                  <m:oMath xmlns:m="http://schemas.openxmlformats.org/officeDocument/2006/math">
                    <m:r>
                      <a:rPr lang="sr-Latn-BA" i="1" dirty="0" smtClean="0">
                        <a:latin typeface="Cambria Math" panose="02040503050406030204" pitchFamily="18" charset="0"/>
                      </a:rPr>
                      <m:t>𝑚𝑎𝑝</m:t>
                    </m:r>
                  </m:oMath>
                </a14:m>
                <a:r>
                  <a:rPr lang="sr-Latn-BA" dirty="0"/>
                  <a:t>?</a:t>
                </a:r>
                <a:endParaRPr lang="en-US" dirty="0"/>
              </a:p>
            </p:txBody>
          </p:sp>
        </mc:Choice>
        <mc:Fallback xmlns="">
          <p:sp>
            <p:nvSpPr>
              <p:cNvPr id="5" name="Oval Callout 4"/>
              <p:cNvSpPr>
                <a:spLocks noRot="1" noChangeAspect="1" noMove="1" noResize="1" noEditPoints="1" noAdjustHandles="1" noChangeArrowheads="1" noChangeShapeType="1" noTextEdit="1"/>
              </p:cNvSpPr>
              <p:nvPr/>
            </p:nvSpPr>
            <p:spPr>
              <a:xfrm>
                <a:off x="7589460" y="1304603"/>
                <a:ext cx="2963007" cy="1679331"/>
              </a:xfrm>
              <a:prstGeom prst="wedgeEllipseCallou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960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sr-Latn-BA" i="1" dirty="0" smtClean="0">
                        <a:latin typeface="Cambria Math" panose="02040503050406030204" pitchFamily="18" charset="0"/>
                      </a:rPr>
                      <m:t>𝑚𝑎𝑝</m:t>
                    </m:r>
                  </m:oMath>
                </a14:m>
                <a:r>
                  <a:rPr lang="sr-Latn-BA" dirty="0"/>
                  <a:t> 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𝑚</m:t>
                    </m:r>
                    <m:r>
                      <a:rPr lang="sr-Latn-BA" i="1" dirty="0">
                        <a:latin typeface="Cambria Math" panose="02040503050406030204" pitchFamily="18" charset="0"/>
                      </a:rPr>
                      <m:t>𝑎</m:t>
                    </m:r>
                    <m:r>
                      <a:rPr lang="sr-Latn-BA" b="0" i="1" dirty="0" smtClean="0">
                        <a:latin typeface="Cambria Math" panose="02040503050406030204" pitchFamily="18" charset="0"/>
                      </a:rPr>
                      <m:t>𝑝</m:t>
                    </m:r>
                  </m:oMath>
                </a14:m>
                <a:r>
                  <a:rPr lang="sr-Latn-BA" dirty="0"/>
                  <a:t> je funkcija višeg reda koja ima dva argumenta, funkciju </a:t>
                </a:r>
                <a14:m>
                  <m:oMath xmlns:m="http://schemas.openxmlformats.org/officeDocument/2006/math">
                    <m:r>
                      <a:rPr lang="sr-Latn-BA" i="1">
                        <a:latin typeface="Cambria Math" panose="02040503050406030204" pitchFamily="18" charset="0"/>
                      </a:rPr>
                      <m:t>𝑓</m:t>
                    </m:r>
                  </m:oMath>
                </a14:m>
                <a:r>
                  <a:rPr lang="sr-Latn-BA" dirty="0"/>
                  <a:t> i listu </a:t>
                </a:r>
                <a14:m>
                  <m:oMath xmlns:m="http://schemas.openxmlformats.org/officeDocument/2006/math">
                    <m:r>
                      <a:rPr lang="sr-Latn-BA" i="1">
                        <a:latin typeface="Cambria Math" panose="02040503050406030204" pitchFamily="18" charset="0"/>
                      </a:rPr>
                      <m:t>𝑙</m:t>
                    </m:r>
                  </m:oMath>
                </a14:m>
                <a:r>
                  <a:rPr lang="sr-Latn-BA" dirty="0"/>
                  <a:t>, a kao rezultat vraća listu koja sadrži rezultat primjene funkcije </a:t>
                </a:r>
                <a14:m>
                  <m:oMath xmlns:m="http://schemas.openxmlformats.org/officeDocument/2006/math">
                    <m:r>
                      <a:rPr lang="sr-Latn-BA" i="1" dirty="0" smtClean="0">
                        <a:latin typeface="Cambria Math" panose="02040503050406030204" pitchFamily="18" charset="0"/>
                      </a:rPr>
                      <m:t>𝑓</m:t>
                    </m:r>
                    <m:r>
                      <a:rPr lang="sr-Latn-BA" i="1" dirty="0" smtClean="0">
                        <a:latin typeface="Cambria Math" panose="02040503050406030204" pitchFamily="18" charset="0"/>
                      </a:rPr>
                      <m:t> </m:t>
                    </m:r>
                  </m:oMath>
                </a14:m>
                <a:r>
                  <a:rPr lang="sr-Latn-BA" dirty="0"/>
                  <a:t>na elemente liste </a:t>
                </a:r>
                <a14:m>
                  <m:oMath xmlns:m="http://schemas.openxmlformats.org/officeDocument/2006/math">
                    <m:r>
                      <a:rPr lang="sr-Latn-BA" i="1" dirty="0" smtClean="0">
                        <a:latin typeface="Cambria Math" panose="02040503050406030204" pitchFamily="18" charset="0"/>
                      </a:rPr>
                      <m:t>𝑙</m:t>
                    </m:r>
                  </m:oMath>
                </a14:m>
                <a:r>
                  <a:rPr lang="sr-Latn-BA" dirty="0"/>
                  <a:t>.</a:t>
                </a:r>
              </a:p>
              <a:p>
                <a14:m>
                  <m:oMath xmlns:m="http://schemas.openxmlformats.org/officeDocument/2006/math">
                    <m:r>
                      <a:rPr lang="sr-Latn-BA" i="1" dirty="0">
                        <a:latin typeface="Cambria Math" panose="02040503050406030204" pitchFamily="18" charset="0"/>
                      </a:rPr>
                      <m:t>𝑚𝑎𝑝</m:t>
                    </m:r>
                  </m:oMath>
                </a14:m>
                <a:r>
                  <a:rPr lang="sr-Latn-BA" dirty="0"/>
                  <a:t> funkcija:</a:t>
                </a:r>
              </a:p>
              <a:p>
                <a:pPr lvl="1"/>
                <a:r>
                  <a:rPr lang="sr-Latn-BA" dirty="0"/>
                  <a:t>Polimorfna funkcija;</a:t>
                </a:r>
              </a:p>
              <a:p>
                <a:pPr lvl="1"/>
                <a:r>
                  <a:rPr lang="sr-Latn-BA" dirty="0"/>
                  <a:t>Može biti primjenja „sama na sebe“ da bi se postiglo procesiranje ugnježdenih listi;</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4647432" y="3588009"/>
            <a:ext cx="2076740" cy="314369"/>
          </a:xfrm>
          <a:prstGeom prst="rect">
            <a:avLst/>
          </a:prstGeom>
        </p:spPr>
      </p:pic>
      <p:pic>
        <p:nvPicPr>
          <p:cNvPr id="5" name="Picture 4"/>
          <p:cNvPicPr>
            <a:picLocks noChangeAspect="1"/>
          </p:cNvPicPr>
          <p:nvPr/>
        </p:nvPicPr>
        <p:blipFill>
          <a:blip r:embed="rId5"/>
          <a:stretch>
            <a:fillRect/>
          </a:stretch>
        </p:blipFill>
        <p:spPr>
          <a:xfrm>
            <a:off x="3341213" y="4311891"/>
            <a:ext cx="5953956" cy="1857634"/>
          </a:xfrm>
          <a:prstGeom prst="rect">
            <a:avLst/>
          </a:prstGeom>
        </p:spPr>
      </p:pic>
    </p:spTree>
    <p:extLst>
      <p:ext uri="{BB962C8B-B14F-4D97-AF65-F5344CB8AC3E}">
        <p14:creationId xmlns:p14="http://schemas.microsoft.com/office/powerpoint/2010/main" val="306537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buFont typeface="+mj-lt"/>
                  <a:buAutoNum type="arabicPeriod" startAt="54"/>
                </a:pPr>
                <a:r>
                  <a:rPr lang="sr-Latn-BA" dirty="0"/>
                  <a:t>Definisati funkciju </a:t>
                </a:r>
                <a14:m>
                  <m:oMath xmlns:m="http://schemas.openxmlformats.org/officeDocument/2006/math">
                    <m:r>
                      <a:rPr lang="sr-Latn-BA" i="1" dirty="0" smtClean="0">
                        <a:latin typeface="Cambria Math" panose="02040503050406030204" pitchFamily="18" charset="0"/>
                      </a:rPr>
                      <m:t>𝑚𝑎𝑝</m:t>
                    </m:r>
                  </m:oMath>
                </a14:m>
                <a:r>
                  <a:rPr lang="sr-Latn-BA" dirty="0"/>
                  <a:t>:</a:t>
                </a:r>
                <a:endParaRPr lang="en-US" dirty="0"/>
              </a:p>
              <a:p>
                <a:pPr lvl="1"/>
                <a:r>
                  <a:rPr lang="sr-Latn-BA" dirty="0"/>
                  <a:t>tehnikom zadavanja listi;</a:t>
                </a:r>
                <a:endParaRPr lang="en-US" dirty="0"/>
              </a:p>
              <a:p>
                <a:pPr lvl="1"/>
                <a:r>
                  <a:rPr lang="sr-Latn-BA" dirty="0"/>
                  <a:t>rekurzivno.</a:t>
                </a:r>
                <a:endParaRPr lang="en-US" dirty="0"/>
              </a:p>
              <a:p>
                <a:pPr marL="457200" indent="-457200">
                  <a:buFont typeface="+mj-lt"/>
                  <a:buAutoNum type="arabicPeriod" startAt="16"/>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267"/>
                </a:stretch>
              </a:blipFill>
            </p:spPr>
            <p:txBody>
              <a:bodyPr/>
              <a:lstStyle/>
              <a:p>
                <a:r>
                  <a:rPr lang="en-US">
                    <a:noFill/>
                  </a:rPr>
                  <a:t> </a:t>
                </a:r>
              </a:p>
            </p:txBody>
          </p:sp>
        </mc:Fallback>
      </mc:AlternateContent>
    </p:spTree>
    <p:extLst>
      <p:ext uri="{BB962C8B-B14F-4D97-AF65-F5344CB8AC3E}">
        <p14:creationId xmlns:p14="http://schemas.microsoft.com/office/powerpoint/2010/main" val="303798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Procesiranje listi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𝑓𝑖𝑙𝑡𝑒𝑟</m:t>
                    </m:r>
                    <m:r>
                      <a:rPr lang="sr-Latn-BA" i="1" dirty="0" smtClean="0">
                        <a:latin typeface="Cambria Math" panose="02040503050406030204" pitchFamily="18" charset="0"/>
                      </a:rPr>
                      <m:t> </m:t>
                    </m:r>
                  </m:oMath>
                </a14:m>
                <a:r>
                  <a:rPr lang="sr-Latn-BA" dirty="0"/>
                  <a:t>funkcija</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153480" y="2499629"/>
            <a:ext cx="5201376" cy="2781688"/>
          </a:xfrm>
          <a:prstGeom prst="rect">
            <a:avLst/>
          </a:prstGeom>
        </p:spPr>
      </p:pic>
      <mc:AlternateContent xmlns:mc="http://schemas.openxmlformats.org/markup-compatibility/2006" xmlns:a14="http://schemas.microsoft.com/office/drawing/2010/main">
        <mc:Choice Requires="a14">
          <p:sp>
            <p:nvSpPr>
              <p:cNvPr id="5" name="Oval Callout 4"/>
              <p:cNvSpPr/>
              <p:nvPr/>
            </p:nvSpPr>
            <p:spPr>
              <a:xfrm>
                <a:off x="7589460" y="1304603"/>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Tip funkcije </a:t>
                </a:r>
                <a14:m>
                  <m:oMath xmlns:m="http://schemas.openxmlformats.org/officeDocument/2006/math">
                    <m:r>
                      <a:rPr lang="sr-Latn-BA" b="0" i="1" smtClean="0">
                        <a:latin typeface="Cambria Math" panose="02040503050406030204" pitchFamily="18" charset="0"/>
                      </a:rPr>
                      <m:t>𝑓𝑖𝑙𝑡𝑒𝑟</m:t>
                    </m:r>
                  </m:oMath>
                </a14:m>
                <a:r>
                  <a:rPr lang="sr-Latn-BA" dirty="0"/>
                  <a:t>?</a:t>
                </a:r>
                <a:endParaRPr lang="en-US" dirty="0"/>
              </a:p>
            </p:txBody>
          </p:sp>
        </mc:Choice>
        <mc:Fallback xmlns="">
          <p:sp>
            <p:nvSpPr>
              <p:cNvPr id="5" name="Oval Callout 4"/>
              <p:cNvSpPr>
                <a:spLocks noRot="1" noChangeAspect="1" noMove="1" noResize="1" noEditPoints="1" noAdjustHandles="1" noChangeArrowheads="1" noChangeShapeType="1" noTextEdit="1"/>
              </p:cNvSpPr>
              <p:nvPr/>
            </p:nvSpPr>
            <p:spPr>
              <a:xfrm>
                <a:off x="7589460" y="1304603"/>
                <a:ext cx="2963007" cy="1679331"/>
              </a:xfrm>
              <a:prstGeom prst="wedgeEllipseCallou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464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sr-Latn-BA" i="1" dirty="0" smtClean="0">
                        <a:latin typeface="Cambria Math" panose="02040503050406030204" pitchFamily="18" charset="0"/>
                      </a:rPr>
                      <m:t>𝑓𝑖𝑙𝑡𝑒𝑟</m:t>
                    </m:r>
                  </m:oMath>
                </a14:m>
                <a:r>
                  <a:rPr lang="sr-Latn-BA" dirty="0"/>
                  <a:t> 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𝑓𝑖𝑙𝑡𝑒𝑟</m:t>
                    </m:r>
                  </m:oMath>
                </a14:m>
                <a:r>
                  <a:rPr lang="sr-Latn-BA" dirty="0"/>
                  <a:t> funkcija za argument uzima predikat </a:t>
                </a:r>
                <a14:m>
                  <m:oMath xmlns:m="http://schemas.openxmlformats.org/officeDocument/2006/math">
                    <m:r>
                      <a:rPr lang="sr-Latn-BA" i="1">
                        <a:latin typeface="Cambria Math" panose="02040503050406030204" pitchFamily="18" charset="0"/>
                      </a:rPr>
                      <m:t>𝑝</m:t>
                    </m:r>
                  </m:oMath>
                </a14:m>
                <a:r>
                  <a:rPr lang="sr-Latn-BA" dirty="0"/>
                  <a:t> i listu </a:t>
                </a:r>
                <a14:m>
                  <m:oMath xmlns:m="http://schemas.openxmlformats.org/officeDocument/2006/math">
                    <m:r>
                      <a:rPr lang="sr-Latn-BA" i="1">
                        <a:latin typeface="Cambria Math" panose="02040503050406030204" pitchFamily="18" charset="0"/>
                      </a:rPr>
                      <m:t>𝑙</m:t>
                    </m:r>
                    <m:r>
                      <a:rPr lang="sr-Latn-BA" i="1">
                        <a:latin typeface="Cambria Math" panose="02040503050406030204" pitchFamily="18" charset="0"/>
                      </a:rPr>
                      <m:t>,</m:t>
                    </m:r>
                  </m:oMath>
                </a14:m>
                <a:r>
                  <a:rPr lang="sr-Latn-BA" dirty="0"/>
                  <a:t> a kao rezultat vraća listu elemenata liste </a:t>
                </a:r>
                <a14:m>
                  <m:oMath xmlns:m="http://schemas.openxmlformats.org/officeDocument/2006/math">
                    <m:r>
                      <a:rPr lang="sr-Latn-BA" i="1">
                        <a:latin typeface="Cambria Math" panose="02040503050406030204" pitchFamily="18" charset="0"/>
                      </a:rPr>
                      <m:t>𝑙</m:t>
                    </m:r>
                  </m:oMath>
                </a14:m>
                <a:r>
                  <a:rPr lang="sr-Latn-BA" dirty="0"/>
                  <a:t> koji zadovoljavaju dati predikat </a:t>
                </a:r>
                <a14:m>
                  <m:oMath xmlns:m="http://schemas.openxmlformats.org/officeDocument/2006/math">
                    <m:r>
                      <a:rPr lang="sr-Latn-BA" i="1">
                        <a:latin typeface="Cambria Math" panose="02040503050406030204" pitchFamily="18" charset="0"/>
                      </a:rPr>
                      <m:t>𝑝</m:t>
                    </m:r>
                  </m:oMath>
                </a14:m>
                <a:r>
                  <a:rPr lang="sr-Latn-BA" dirty="0"/>
                  <a:t>.</a:t>
                </a:r>
              </a:p>
              <a:p>
                <a:pPr lvl="1"/>
                <a:r>
                  <a:rPr lang="sr-Latn-BA" dirty="0"/>
                  <a:t>Za funkciju kažemo da je </a:t>
                </a:r>
                <a:r>
                  <a:rPr lang="sr-Latn-BA" u="sng" dirty="0"/>
                  <a:t>predikat</a:t>
                </a:r>
                <a:r>
                  <a:rPr lang="sr-Latn-BA" dirty="0"/>
                  <a:t> ako  je rezultat funkcije podatak tipa </a:t>
                </a:r>
                <a:r>
                  <a:rPr lang="sr-Latn-BA" i="1" dirty="0"/>
                  <a:t>Bool</a:t>
                </a:r>
                <a:r>
                  <a:rPr lang="sr-Latn-BA" dirty="0"/>
                  <a:t>, dakle </a:t>
                </a:r>
                <a:r>
                  <a:rPr lang="sr-Latn-BA" i="1" dirty="0"/>
                  <a:t>True</a:t>
                </a:r>
                <a:r>
                  <a:rPr lang="sr-Latn-BA" dirty="0"/>
                  <a:t> ili </a:t>
                </a:r>
                <a:r>
                  <a:rPr lang="sr-Latn-BA" i="1" dirty="0"/>
                  <a:t>False</a:t>
                </a:r>
                <a:r>
                  <a:rPr lang="sr-Latn-BA"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65" t="-1333"/>
                </a:stretch>
              </a:blipFill>
            </p:spPr>
            <p:txBody>
              <a:bodyPr/>
              <a:lstStyle/>
              <a:p>
                <a:r>
                  <a:rPr lang="en-US">
                    <a:noFill/>
                  </a:rPr>
                  <a:t> </a:t>
                </a:r>
              </a:p>
            </p:txBody>
          </p:sp>
        </mc:Fallback>
      </mc:AlternateContent>
    </p:spTree>
    <p:extLst>
      <p:ext uri="{BB962C8B-B14F-4D97-AF65-F5344CB8AC3E}">
        <p14:creationId xmlns:p14="http://schemas.microsoft.com/office/powerpoint/2010/main" val="163607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buFont typeface="+mj-lt"/>
                  <a:buAutoNum type="arabicPeriod" startAt="55"/>
                </a:pPr>
                <a:r>
                  <a:rPr lang="sr-Latn-BA" dirty="0"/>
                  <a:t>Definisati funkciju </a:t>
                </a:r>
                <a14:m>
                  <m:oMath xmlns:m="http://schemas.openxmlformats.org/officeDocument/2006/math">
                    <m:r>
                      <a:rPr lang="sr-Latn-BA" b="0" i="1" smtClean="0">
                        <a:latin typeface="Cambria Math" panose="02040503050406030204" pitchFamily="18" charset="0"/>
                      </a:rPr>
                      <m:t>𝑓𝑖𝑙𝑡𝑒𝑟</m:t>
                    </m:r>
                  </m:oMath>
                </a14:m>
                <a:r>
                  <a:rPr lang="sr-Latn-BA" dirty="0"/>
                  <a:t>:</a:t>
                </a:r>
                <a:endParaRPr lang="en-US" dirty="0"/>
              </a:p>
              <a:p>
                <a:pPr lvl="1"/>
                <a:r>
                  <a:rPr lang="sr-Latn-BA" dirty="0"/>
                  <a:t>tehnikom zadavanja listi;</a:t>
                </a:r>
                <a:endParaRPr lang="en-US" dirty="0"/>
              </a:p>
              <a:p>
                <a:pPr lvl="1"/>
                <a:r>
                  <a:rPr lang="sr-Latn-BA" dirty="0"/>
                  <a:t>rekurzivno.</a:t>
                </a:r>
              </a:p>
              <a:p>
                <a:pPr marL="457200" indent="-457200">
                  <a:buFont typeface="+mj-lt"/>
                  <a:buAutoNum type="arabicPeriod" startAt="55"/>
                </a:pPr>
                <a:r>
                  <a:rPr lang="sr-Latn-BA" dirty="0"/>
                  <a:t>Upotrebom funkcija </a:t>
                </a:r>
                <a14:m>
                  <m:oMath xmlns:m="http://schemas.openxmlformats.org/officeDocument/2006/math">
                    <m:r>
                      <a:rPr lang="sr-Latn-BA" i="1" dirty="0" smtClean="0">
                        <a:latin typeface="Cambria Math" panose="02040503050406030204" pitchFamily="18" charset="0"/>
                      </a:rPr>
                      <m:t>𝑚𝑎𝑝</m:t>
                    </m:r>
                  </m:oMath>
                </a14:m>
                <a:r>
                  <a:rPr lang="sr-Latn-BA" dirty="0"/>
                  <a:t> i </a:t>
                </a:r>
                <a14:m>
                  <m:oMath xmlns:m="http://schemas.openxmlformats.org/officeDocument/2006/math">
                    <m:r>
                      <a:rPr lang="sr-Latn-BA" i="1" dirty="0" smtClean="0">
                        <a:latin typeface="Cambria Math" panose="02040503050406030204" pitchFamily="18" charset="0"/>
                      </a:rPr>
                      <m:t>𝑓𝑖𝑙𝑡𝑒𝑟</m:t>
                    </m:r>
                  </m:oMath>
                </a14:m>
                <a:r>
                  <a:rPr lang="sr-Latn-BA" dirty="0"/>
                  <a:t>, kao i ugrađenih funkcija, napisati funkciju koja sumira kvadrate parnih brojeva date liste.</a:t>
                </a:r>
                <a:r>
                  <a:rPr lang="en-US" dirty="0"/>
                  <a:t> </a:t>
                </a:r>
              </a:p>
              <a:p>
                <a:pPr marL="457200" indent="-457200">
                  <a:buFont typeface="+mj-lt"/>
                  <a:buAutoNum type="arabicPeriod" startAt="55"/>
                </a:pPr>
                <a:r>
                  <a:rPr lang="sr-Latn-BA" dirty="0"/>
                  <a:t>Napisati </a:t>
                </a:r>
                <a:r>
                  <a:rPr lang="en-US" dirty="0" err="1"/>
                  <a:t>rekurzivnu</a:t>
                </a:r>
                <a:r>
                  <a:rPr lang="en-US" dirty="0"/>
                  <a:t> </a:t>
                </a:r>
                <a:r>
                  <a:rPr lang="sr-Latn-BA" dirty="0"/>
                  <a:t>definiciju</a:t>
                </a:r>
                <a:r>
                  <a:rPr lang="en-US" dirty="0"/>
                  <a:t> </a:t>
                </a:r>
                <a:r>
                  <a:rPr lang="sr-Latn-BA" dirty="0"/>
                  <a:t>funkcije iz zadatka </a:t>
                </a:r>
                <a:r>
                  <a:rPr lang="en-US" dirty="0"/>
                  <a:t>3.</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267"/>
                </a:stretch>
              </a:blipFill>
            </p:spPr>
            <p:txBody>
              <a:bodyPr/>
              <a:lstStyle/>
              <a:p>
                <a:r>
                  <a:rPr lang="en-US">
                    <a:noFill/>
                  </a:rPr>
                  <a:t> </a:t>
                </a:r>
              </a:p>
            </p:txBody>
          </p:sp>
        </mc:Fallback>
      </mc:AlternateContent>
    </p:spTree>
    <p:extLst>
      <p:ext uri="{BB962C8B-B14F-4D97-AF65-F5344CB8AC3E}">
        <p14:creationId xmlns:p14="http://schemas.microsoft.com/office/powerpoint/2010/main" val="362757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Haskell – PRVI KORACI</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329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Još neke ugrađene funkcije višeg reda za rad sa listama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sr-Latn-BA" dirty="0"/>
                  <a:t> </a:t>
                </a:r>
                <a:r>
                  <a:rPr lang="sr-Latn-BA" i="1" dirty="0"/>
                  <a:t>all</a:t>
                </a:r>
                <a:r>
                  <a:rPr lang="sr-Latn-BA" dirty="0"/>
                  <a:t> funkcija za argumente uzima predikat </a:t>
                </a:r>
                <a14:m>
                  <m:oMath xmlns:m="http://schemas.openxmlformats.org/officeDocument/2006/math">
                    <m:r>
                      <a:rPr lang="sr-Latn-BA" i="1">
                        <a:latin typeface="Cambria Math" panose="02040503050406030204" pitchFamily="18" charset="0"/>
                      </a:rPr>
                      <m:t>𝑝</m:t>
                    </m:r>
                  </m:oMath>
                </a14:m>
                <a:r>
                  <a:rPr lang="sr-Latn-BA" dirty="0"/>
                  <a:t> i listu</a:t>
                </a:r>
                <a14:m>
                  <m:oMath xmlns:m="http://schemas.openxmlformats.org/officeDocument/2006/math">
                    <m:r>
                      <a:rPr lang="sr-Latn-BA" i="1">
                        <a:latin typeface="Cambria Math" panose="02040503050406030204" pitchFamily="18" charset="0"/>
                      </a:rPr>
                      <m:t> </m:t>
                    </m:r>
                    <m:r>
                      <a:rPr lang="sr-Latn-BA" i="1">
                        <a:latin typeface="Cambria Math" panose="02040503050406030204" pitchFamily="18" charset="0"/>
                      </a:rPr>
                      <m:t>𝑙</m:t>
                    </m:r>
                  </m:oMath>
                </a14:m>
                <a:r>
                  <a:rPr lang="sr-Latn-BA" dirty="0"/>
                  <a:t>, a kao rezultat vraća informaciju da li svi elementi liste</a:t>
                </a:r>
                <a14:m>
                  <m:oMath xmlns:m="http://schemas.openxmlformats.org/officeDocument/2006/math">
                    <m:r>
                      <a:rPr lang="sr-Latn-BA" i="1">
                        <a:latin typeface="Cambria Math" panose="02040503050406030204" pitchFamily="18" charset="0"/>
                      </a:rPr>
                      <m:t> </m:t>
                    </m:r>
                    <m:r>
                      <a:rPr lang="sr-Latn-BA" i="1">
                        <a:latin typeface="Cambria Math" panose="02040503050406030204" pitchFamily="18" charset="0"/>
                      </a:rPr>
                      <m:t>𝑙</m:t>
                    </m:r>
                  </m:oMath>
                </a14:m>
                <a:r>
                  <a:rPr lang="sr-Latn-BA" dirty="0"/>
                  <a:t> zadovoljavaju dati predikat </a:t>
                </a:r>
                <a14:m>
                  <m:oMath xmlns:m="http://schemas.openxmlformats.org/officeDocument/2006/math">
                    <m:r>
                      <a:rPr lang="sr-Latn-BA" i="1">
                        <a:latin typeface="Cambria Math" panose="02040503050406030204" pitchFamily="18" charset="0"/>
                      </a:rPr>
                      <m:t>𝑝</m:t>
                    </m:r>
                  </m:oMath>
                </a14:m>
                <a:r>
                  <a:rPr lang="sr-Latn-BA" dirty="0"/>
                  <a:t>.</a:t>
                </a:r>
              </a:p>
              <a:p>
                <a:pPr algn="just"/>
                <a:endParaRPr lang="sr-Latn-BA" dirty="0"/>
              </a:p>
              <a:p>
                <a:pPr algn="just"/>
                <a:endParaRPr lang="sr-Latn-BA" dirty="0"/>
              </a:p>
              <a:p>
                <a:pPr algn="just"/>
                <a:endParaRPr lang="sr-Latn-BA" dirty="0"/>
              </a:p>
              <a:p>
                <a:pPr algn="just"/>
                <a:r>
                  <a:rPr lang="sr-Latn-BA" i="1" dirty="0"/>
                  <a:t>any </a:t>
                </a:r>
                <a:r>
                  <a:rPr lang="sr-Latn-BA" dirty="0"/>
                  <a:t>funkcija za argumente uzima predikat </a:t>
                </a:r>
                <a14:m>
                  <m:oMath xmlns:m="http://schemas.openxmlformats.org/officeDocument/2006/math">
                    <m:r>
                      <a:rPr lang="sr-Latn-BA" i="1">
                        <a:latin typeface="Cambria Math" panose="02040503050406030204" pitchFamily="18" charset="0"/>
                      </a:rPr>
                      <m:t>𝑝</m:t>
                    </m:r>
                  </m:oMath>
                </a14:m>
                <a:r>
                  <a:rPr lang="sr-Latn-BA" dirty="0"/>
                  <a:t> i listu</a:t>
                </a:r>
                <a14:m>
                  <m:oMath xmlns:m="http://schemas.openxmlformats.org/officeDocument/2006/math">
                    <m:r>
                      <a:rPr lang="sr-Latn-BA" i="1">
                        <a:latin typeface="Cambria Math" panose="02040503050406030204" pitchFamily="18" charset="0"/>
                      </a:rPr>
                      <m:t> </m:t>
                    </m:r>
                    <m:r>
                      <a:rPr lang="sr-Latn-BA" i="1">
                        <a:latin typeface="Cambria Math" panose="02040503050406030204" pitchFamily="18" charset="0"/>
                      </a:rPr>
                      <m:t>𝑙</m:t>
                    </m:r>
                  </m:oMath>
                </a14:m>
                <a:r>
                  <a:rPr lang="sr-Latn-BA" dirty="0"/>
                  <a:t>, a kao rezultat vraća informaciju da li bar jedan elementi liste</a:t>
                </a:r>
                <a14:m>
                  <m:oMath xmlns:m="http://schemas.openxmlformats.org/officeDocument/2006/math">
                    <m:r>
                      <a:rPr lang="sr-Latn-BA" i="1">
                        <a:latin typeface="Cambria Math" panose="02040503050406030204" pitchFamily="18" charset="0"/>
                      </a:rPr>
                      <m:t> </m:t>
                    </m:r>
                    <m:r>
                      <a:rPr lang="sr-Latn-BA" i="1">
                        <a:latin typeface="Cambria Math" panose="02040503050406030204" pitchFamily="18" charset="0"/>
                      </a:rPr>
                      <m:t>𝑙</m:t>
                    </m:r>
                  </m:oMath>
                </a14:m>
                <a:r>
                  <a:rPr lang="sr-Latn-BA" dirty="0"/>
                  <a:t> zadovoljava dati predikat </a:t>
                </a:r>
                <a14:m>
                  <m:oMath xmlns:m="http://schemas.openxmlformats.org/officeDocument/2006/math">
                    <m:r>
                      <a:rPr lang="sr-Latn-BA" i="1">
                        <a:latin typeface="Cambria Math" panose="02040503050406030204" pitchFamily="18" charset="0"/>
                      </a:rPr>
                      <m:t>𝑝</m:t>
                    </m:r>
                  </m:oMath>
                </a14:m>
                <a:r>
                  <a:rPr lang="sr-Latn-BA"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r="-1587"/>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209782" y="2482526"/>
            <a:ext cx="3191320" cy="1038370"/>
          </a:xfrm>
          <a:prstGeom prst="rect">
            <a:avLst/>
          </a:prstGeom>
        </p:spPr>
      </p:pic>
      <p:pic>
        <p:nvPicPr>
          <p:cNvPr id="5" name="Picture 4"/>
          <p:cNvPicPr>
            <a:picLocks noChangeAspect="1"/>
          </p:cNvPicPr>
          <p:nvPr/>
        </p:nvPicPr>
        <p:blipFill>
          <a:blip r:embed="rId4"/>
          <a:stretch>
            <a:fillRect/>
          </a:stretch>
        </p:blipFill>
        <p:spPr>
          <a:xfrm>
            <a:off x="4445281" y="4905888"/>
            <a:ext cx="3181794" cy="943107"/>
          </a:xfrm>
          <a:prstGeom prst="rect">
            <a:avLst/>
          </a:prstGeom>
        </p:spPr>
      </p:pic>
      <p:sp>
        <p:nvSpPr>
          <p:cNvPr id="6" name="Oval Callout 5"/>
          <p:cNvSpPr/>
          <p:nvPr/>
        </p:nvSpPr>
        <p:spPr>
          <a:xfrm>
            <a:off x="8555135" y="4227264"/>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Kog tipa su ove funkcije?</a:t>
            </a:r>
            <a:endParaRPr lang="en-US" dirty="0"/>
          </a:p>
        </p:txBody>
      </p:sp>
    </p:spTree>
    <p:extLst>
      <p:ext uri="{BB962C8B-B14F-4D97-AF65-F5344CB8AC3E}">
        <p14:creationId xmlns:p14="http://schemas.microsoft.com/office/powerpoint/2010/main" val="317381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Još neke ugrađene funkcije višeg reda za rad sa listama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i="1" dirty="0"/>
                  <a:t>takeWhile </a:t>
                </a:r>
                <a:r>
                  <a:rPr lang="sr-Latn-BA" dirty="0"/>
                  <a:t>funkcija za argumente uzima predikat </a:t>
                </a:r>
                <a14:m>
                  <m:oMath xmlns:m="http://schemas.openxmlformats.org/officeDocument/2006/math">
                    <m:r>
                      <a:rPr lang="sr-Latn-BA" i="1">
                        <a:latin typeface="Cambria Math" panose="02040503050406030204" pitchFamily="18" charset="0"/>
                      </a:rPr>
                      <m:t>𝑝</m:t>
                    </m:r>
                  </m:oMath>
                </a14:m>
                <a:r>
                  <a:rPr lang="sr-Latn-BA" dirty="0"/>
                  <a:t> i listu</a:t>
                </a:r>
                <a14:m>
                  <m:oMath xmlns:m="http://schemas.openxmlformats.org/officeDocument/2006/math">
                    <m:r>
                      <a:rPr lang="sr-Latn-BA" i="1">
                        <a:latin typeface="Cambria Math" panose="02040503050406030204" pitchFamily="18" charset="0"/>
                      </a:rPr>
                      <m:t> </m:t>
                    </m:r>
                    <m:r>
                      <a:rPr lang="sr-Latn-BA" i="1">
                        <a:latin typeface="Cambria Math" panose="02040503050406030204" pitchFamily="18" charset="0"/>
                      </a:rPr>
                      <m:t>𝑙</m:t>
                    </m:r>
                  </m:oMath>
                </a14:m>
                <a:r>
                  <a:rPr lang="sr-Latn-BA" dirty="0"/>
                  <a:t> i u rezultujuću listu izdvaja elemente liste</a:t>
                </a:r>
                <a14:m>
                  <m:oMath xmlns:m="http://schemas.openxmlformats.org/officeDocument/2006/math">
                    <m:r>
                      <a:rPr lang="sr-Latn-BA" i="1">
                        <a:latin typeface="Cambria Math" panose="02040503050406030204" pitchFamily="18" charset="0"/>
                      </a:rPr>
                      <m:t> </m:t>
                    </m:r>
                    <m:r>
                      <a:rPr lang="sr-Latn-BA" i="1">
                        <a:latin typeface="Cambria Math" panose="02040503050406030204" pitchFamily="18" charset="0"/>
                      </a:rPr>
                      <m:t>𝑙</m:t>
                    </m:r>
                  </m:oMath>
                </a14:m>
                <a:r>
                  <a:rPr lang="sr-Latn-BA" dirty="0"/>
                  <a:t> sve dok vrijedi predikat </a:t>
                </a:r>
                <a14:m>
                  <m:oMath xmlns:m="http://schemas.openxmlformats.org/officeDocument/2006/math">
                    <m:r>
                      <a:rPr lang="sr-Latn-BA" i="1">
                        <a:latin typeface="Cambria Math" panose="02040503050406030204" pitchFamily="18" charset="0"/>
                      </a:rPr>
                      <m:t>𝑝</m:t>
                    </m:r>
                  </m:oMath>
                </a14:m>
                <a:r>
                  <a:rPr lang="sr-Latn-BA" dirty="0"/>
                  <a:t>.</a:t>
                </a:r>
              </a:p>
              <a:p>
                <a:endParaRPr lang="sr-Latn-BA" dirty="0"/>
              </a:p>
              <a:p>
                <a:endParaRPr lang="sr-Latn-BA" dirty="0"/>
              </a:p>
              <a:p>
                <a:endParaRPr lang="sr-Latn-BA" dirty="0"/>
              </a:p>
              <a:p>
                <a:r>
                  <a:rPr lang="sr-Latn-BA" dirty="0"/>
                  <a:t> </a:t>
                </a:r>
                <a:r>
                  <a:rPr lang="sr-Latn-BA" i="1" dirty="0"/>
                  <a:t>dropWhile </a:t>
                </a:r>
                <a:r>
                  <a:rPr lang="sr-Latn-BA" dirty="0"/>
                  <a:t>funkcija za argumente uzima predikat </a:t>
                </a:r>
                <a14:m>
                  <m:oMath xmlns:m="http://schemas.openxmlformats.org/officeDocument/2006/math">
                    <m:r>
                      <a:rPr lang="sr-Latn-BA" i="1">
                        <a:latin typeface="Cambria Math" panose="02040503050406030204" pitchFamily="18" charset="0"/>
                      </a:rPr>
                      <m:t>𝑝</m:t>
                    </m:r>
                  </m:oMath>
                </a14:m>
                <a:r>
                  <a:rPr lang="sr-Latn-BA" dirty="0"/>
                  <a:t> i listu</a:t>
                </a:r>
                <a14:m>
                  <m:oMath xmlns:m="http://schemas.openxmlformats.org/officeDocument/2006/math">
                    <m:r>
                      <a:rPr lang="sr-Latn-BA" i="1">
                        <a:latin typeface="Cambria Math" panose="02040503050406030204" pitchFamily="18" charset="0"/>
                      </a:rPr>
                      <m:t> </m:t>
                    </m:r>
                    <m:r>
                      <a:rPr lang="sr-Latn-BA" i="1">
                        <a:latin typeface="Cambria Math" panose="02040503050406030204" pitchFamily="18" charset="0"/>
                      </a:rPr>
                      <m:t>𝑙</m:t>
                    </m:r>
                  </m:oMath>
                </a14:m>
                <a:r>
                  <a:rPr lang="sr-Latn-BA" dirty="0"/>
                  <a:t> i iz date liste</a:t>
                </a:r>
                <a14:m>
                  <m:oMath xmlns:m="http://schemas.openxmlformats.org/officeDocument/2006/math">
                    <m:r>
                      <a:rPr lang="sr-Latn-BA" i="1">
                        <a:latin typeface="Cambria Math" panose="02040503050406030204" pitchFamily="18" charset="0"/>
                      </a:rPr>
                      <m:t> </m:t>
                    </m:r>
                    <m:r>
                      <a:rPr lang="sr-Latn-BA" i="1">
                        <a:latin typeface="Cambria Math" panose="02040503050406030204" pitchFamily="18" charset="0"/>
                      </a:rPr>
                      <m:t>𝑙</m:t>
                    </m:r>
                  </m:oMath>
                </a14:m>
                <a:r>
                  <a:rPr lang="sr-Latn-BA" dirty="0"/>
                  <a:t> izbacuje elemente sve dok vrijedi predikat </a:t>
                </a:r>
                <a14:m>
                  <m:oMath xmlns:m="http://schemas.openxmlformats.org/officeDocument/2006/math">
                    <m:r>
                      <a:rPr lang="sr-Latn-BA" i="1">
                        <a:latin typeface="Cambria Math" panose="02040503050406030204" pitchFamily="18" charset="0"/>
                      </a:rPr>
                      <m:t>𝑝</m:t>
                    </m:r>
                  </m:oMath>
                </a14:m>
                <a:r>
                  <a:rPr lang="sr-Latn-BA"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661600" y="2543888"/>
            <a:ext cx="4544059" cy="1257475"/>
          </a:xfrm>
          <a:prstGeom prst="rect">
            <a:avLst/>
          </a:prstGeom>
        </p:spPr>
      </p:pic>
      <p:pic>
        <p:nvPicPr>
          <p:cNvPr id="5" name="Picture 4"/>
          <p:cNvPicPr>
            <a:picLocks noChangeAspect="1"/>
          </p:cNvPicPr>
          <p:nvPr/>
        </p:nvPicPr>
        <p:blipFill>
          <a:blip r:embed="rId4"/>
          <a:stretch>
            <a:fillRect/>
          </a:stretch>
        </p:blipFill>
        <p:spPr>
          <a:xfrm>
            <a:off x="3767653" y="4869603"/>
            <a:ext cx="4725059" cy="1066949"/>
          </a:xfrm>
          <a:prstGeom prst="rect">
            <a:avLst/>
          </a:prstGeom>
        </p:spPr>
      </p:pic>
      <p:sp>
        <p:nvSpPr>
          <p:cNvPr id="6" name="Oval Callout 5"/>
          <p:cNvSpPr/>
          <p:nvPr/>
        </p:nvSpPr>
        <p:spPr>
          <a:xfrm>
            <a:off x="8529498" y="4312723"/>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Kog tipa su ove funkcije?</a:t>
            </a:r>
            <a:endParaRPr lang="en-US" dirty="0"/>
          </a:p>
        </p:txBody>
      </p:sp>
    </p:spTree>
    <p:extLst>
      <p:ext uri="{BB962C8B-B14F-4D97-AF65-F5344CB8AC3E}">
        <p14:creationId xmlns:p14="http://schemas.microsoft.com/office/powerpoint/2010/main" val="37155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lvl="0" indent="-457200">
                  <a:buFont typeface="+mj-lt"/>
                  <a:buAutoNum type="arabicPeriod" startAt="58"/>
                </a:pPr>
                <a:r>
                  <a:rPr lang="en-US" dirty="0"/>
                  <a:t>D</a:t>
                </a:r>
                <a:r>
                  <a:rPr lang="sr-Latn-BA" dirty="0"/>
                  <a:t>efinisati funkciju </a:t>
                </a:r>
                <a14:m>
                  <m:oMath xmlns:m="http://schemas.openxmlformats.org/officeDocument/2006/math">
                    <m:r>
                      <a:rPr lang="sr-Latn-BA" i="1">
                        <a:latin typeface="Cambria Math" panose="02040503050406030204" pitchFamily="18" charset="0"/>
                      </a:rPr>
                      <m:t>𝑎𝑙𝑙</m:t>
                    </m:r>
                  </m:oMath>
                </a14:m>
                <a:r>
                  <a:rPr lang="sr-Latn-BA" dirty="0"/>
                  <a:t>:</a:t>
                </a:r>
                <a:endParaRPr lang="en-US" sz="1800" dirty="0"/>
              </a:p>
              <a:p>
                <a:pPr lvl="1"/>
                <a:r>
                  <a:rPr lang="sr-Latn-BA" dirty="0"/>
                  <a:t>tehnikom zadavanja listi i ugrađenim funkcijama;</a:t>
                </a:r>
                <a:endParaRPr lang="en-US" sz="1400" dirty="0"/>
              </a:p>
              <a:p>
                <a:pPr lvl="1"/>
                <a:r>
                  <a:rPr lang="sr-Latn-BA" dirty="0"/>
                  <a:t>rekurzivno.</a:t>
                </a:r>
                <a:endParaRPr lang="en-US" sz="1400" dirty="0"/>
              </a:p>
              <a:p>
                <a:pPr marL="342900" indent="-342900">
                  <a:buFont typeface="+mj-lt"/>
                  <a:buAutoNum type="arabicPeriod" startAt="58"/>
                </a:pPr>
                <a:r>
                  <a:rPr lang="sr-Latn-BA" sz="1800" dirty="0"/>
                  <a:t>Nije dozvoljeno „miješanje tehnika“.</a:t>
                </a:r>
              </a:p>
              <a:p>
                <a:pPr marL="457200" indent="-457200">
                  <a:buFont typeface="+mj-lt"/>
                  <a:buAutoNum type="arabicPeriod" startAt="58"/>
                </a:pPr>
                <a:r>
                  <a:rPr lang="sr-Latn-BA" dirty="0"/>
                  <a:t>Definisati funkciju </a:t>
                </a:r>
                <a14:m>
                  <m:oMath xmlns:m="http://schemas.openxmlformats.org/officeDocument/2006/math">
                    <m:r>
                      <a:rPr lang="sr-Latn-BA" i="1">
                        <a:latin typeface="Cambria Math" panose="02040503050406030204" pitchFamily="18" charset="0"/>
                      </a:rPr>
                      <m:t>𝑎𝑛𝑦</m:t>
                    </m:r>
                  </m:oMath>
                </a14:m>
                <a:r>
                  <a:rPr lang="sr-Latn-BA" dirty="0"/>
                  <a:t>:</a:t>
                </a:r>
                <a:endParaRPr lang="en-US" sz="1800" dirty="0"/>
              </a:p>
              <a:p>
                <a:pPr lvl="1"/>
                <a:r>
                  <a:rPr lang="sr-Latn-BA" dirty="0"/>
                  <a:t>tehnikom zadavanja listi i ugrađenim funkcijama;</a:t>
                </a:r>
                <a:endParaRPr lang="en-US" sz="1400" dirty="0"/>
              </a:p>
              <a:p>
                <a:pPr lvl="1"/>
                <a:r>
                  <a:rPr lang="sr-Latn-BA" dirty="0"/>
                  <a:t>rekurzivno.</a:t>
                </a:r>
                <a:endParaRPr lang="sr-Latn-BA" sz="1600" dirty="0"/>
              </a:p>
              <a:p>
                <a:pPr marL="457200" lvl="0" indent="-457200">
                  <a:buFont typeface="+mj-lt"/>
                  <a:buAutoNum type="arabicPeriod" startAt="58"/>
                </a:pPr>
                <a:r>
                  <a:rPr lang="sr-Latn-BA" dirty="0"/>
                  <a:t>Napisati rekurzivnu definiciju funkcije </a:t>
                </a:r>
                <a14:m>
                  <m:oMath xmlns:m="http://schemas.openxmlformats.org/officeDocument/2006/math">
                    <m:r>
                      <a:rPr lang="sr-Latn-BA" i="1">
                        <a:latin typeface="Cambria Math" panose="02040503050406030204" pitchFamily="18" charset="0"/>
                      </a:rPr>
                      <m:t>𝑡𝑎𝑘𝑒𝑊h𝑖𝑙𝑒</m:t>
                    </m:r>
                  </m:oMath>
                </a14:m>
                <a:r>
                  <a:rPr lang="sr-Latn-BA" dirty="0"/>
                  <a:t>.</a:t>
                </a:r>
                <a:endParaRPr lang="en-US" sz="1800" dirty="0"/>
              </a:p>
              <a:p>
                <a:pPr marL="457200" lvl="0" indent="-457200">
                  <a:buFont typeface="+mj-lt"/>
                  <a:buAutoNum type="arabicPeriod" startAt="58"/>
                </a:pPr>
                <a:r>
                  <a:rPr lang="sr-Latn-BA" dirty="0"/>
                  <a:t>Napisati rekurzivnu definiciju funkcije </a:t>
                </a:r>
                <a14:m>
                  <m:oMath xmlns:m="http://schemas.openxmlformats.org/officeDocument/2006/math">
                    <m:r>
                      <a:rPr lang="sr-Latn-BA" i="1">
                        <a:latin typeface="Cambria Math" panose="02040503050406030204" pitchFamily="18" charset="0"/>
                      </a:rPr>
                      <m:t>𝑑𝑟𝑜𝑝𝑊h𝑖𝑙𝑒</m:t>
                    </m:r>
                  </m:oMath>
                </a14:m>
                <a:r>
                  <a:rPr lang="sr-Latn-BA" dirty="0"/>
                  <a:t>.</a:t>
                </a:r>
                <a:endParaRPr lang="en-US" sz="18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267"/>
                </a:stretch>
              </a:blipFill>
            </p:spPr>
            <p:txBody>
              <a:bodyPr/>
              <a:lstStyle/>
              <a:p>
                <a:r>
                  <a:rPr lang="en-US">
                    <a:noFill/>
                  </a:rPr>
                  <a:t> </a:t>
                </a:r>
              </a:p>
            </p:txBody>
          </p:sp>
        </mc:Fallback>
      </mc:AlternateContent>
    </p:spTree>
    <p:extLst>
      <p:ext uri="{BB962C8B-B14F-4D97-AF65-F5344CB8AC3E}">
        <p14:creationId xmlns:p14="http://schemas.microsoft.com/office/powerpoint/2010/main" val="354656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marL="457200" lvl="0" indent="-457200">
                  <a:buFont typeface="+mj-lt"/>
                  <a:buAutoNum type="arabicPeriod" startAt="63"/>
                </a:pPr>
                <a:r>
                  <a:rPr lang="sr-Latn-BA" dirty="0"/>
                  <a:t>Upotrebom funkcija </a:t>
                </a:r>
                <a14:m>
                  <m:oMath xmlns:m="http://schemas.openxmlformats.org/officeDocument/2006/math">
                    <m:r>
                      <a:rPr lang="sr-Latn-BA" i="1">
                        <a:latin typeface="Cambria Math" panose="02040503050406030204" pitchFamily="18" charset="0"/>
                      </a:rPr>
                      <m:t>𝑚𝑎𝑝</m:t>
                    </m:r>
                  </m:oMath>
                </a14:m>
                <a:r>
                  <a:rPr lang="sr-Latn-BA" dirty="0"/>
                  <a:t> i </a:t>
                </a:r>
                <a14:m>
                  <m:oMath xmlns:m="http://schemas.openxmlformats.org/officeDocument/2006/math">
                    <m:r>
                      <a:rPr lang="sr-Latn-BA" i="1">
                        <a:latin typeface="Cambria Math" panose="02040503050406030204" pitchFamily="18" charset="0"/>
                      </a:rPr>
                      <m:t>𝑓𝑖𝑙𝑡𝑒𝑟</m:t>
                    </m:r>
                    <m:r>
                      <a:rPr lang="sr-Latn-BA" i="1">
                        <a:latin typeface="Cambria Math" panose="02040503050406030204" pitchFamily="18" charset="0"/>
                      </a:rPr>
                      <m:t> </m:t>
                    </m:r>
                  </m:oMath>
                </a14:m>
                <a:r>
                  <a:rPr lang="sr-Latn-BA" dirty="0"/>
                  <a:t>napisati funkciju koja za argumene uzima funkciju </a:t>
                </a:r>
                <a:r>
                  <a:rPr lang="sr-Latn-BA" i="1" dirty="0"/>
                  <a:t>f</a:t>
                </a:r>
                <a:r>
                  <a:rPr lang="sr-Latn-BA" dirty="0"/>
                  <a:t>, predikat</a:t>
                </a:r>
                <a:r>
                  <a:rPr lang="sr-Latn-BA" i="1" dirty="0"/>
                  <a:t> p</a:t>
                </a:r>
                <a:r>
                  <a:rPr lang="sr-Latn-BA" dirty="0"/>
                  <a:t> i listu </a:t>
                </a:r>
                <a:r>
                  <a:rPr lang="sr-Latn-BA" i="1" dirty="0"/>
                  <a:t>xs</a:t>
                </a:r>
                <a:r>
                  <a:rPr lang="sr-Latn-BA" dirty="0"/>
                  <a:t>, a kao rezultat vraća listu koja je jednaka listi datoj sa    </a:t>
                </a:r>
              </a:p>
              <a:p>
                <a:pPr algn="ctr"/>
                <a14:m>
                  <m:oMath xmlns:m="http://schemas.openxmlformats.org/officeDocument/2006/math">
                    <m:d>
                      <m:dPr>
                        <m:begChr m:val="["/>
                        <m:endChr m:val="]"/>
                        <m:ctrlPr>
                          <a:rPr lang="en-US" i="1">
                            <a:latin typeface="Cambria Math" panose="02040503050406030204" pitchFamily="18" charset="0"/>
                          </a:rPr>
                        </m:ctrlPr>
                      </m:dPr>
                      <m:e>
                        <m:r>
                          <a:rPr lang="sr-Latn-BA" i="1">
                            <a:latin typeface="Cambria Math" panose="02040503050406030204" pitchFamily="18" charset="0"/>
                          </a:rPr>
                          <m:t>𝑓</m:t>
                        </m:r>
                        <m:r>
                          <a:rPr lang="sr-Latn-BA" i="1">
                            <a:latin typeface="Cambria Math" panose="02040503050406030204" pitchFamily="18" charset="0"/>
                          </a:rPr>
                          <m:t> </m:t>
                        </m:r>
                        <m:r>
                          <a:rPr lang="sr-Latn-BA" i="1">
                            <a:latin typeface="Cambria Math" panose="02040503050406030204" pitchFamily="18" charset="0"/>
                          </a:rPr>
                          <m:t>𝑥</m:t>
                        </m:r>
                        <m:r>
                          <a:rPr lang="sr-Latn-BA" i="1">
                            <a:latin typeface="Cambria Math" panose="02040503050406030204" pitchFamily="18" charset="0"/>
                          </a:rPr>
                          <m:t> | </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𝑥𝑠</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𝑥</m:t>
                        </m:r>
                      </m:e>
                    </m:d>
                  </m:oMath>
                </a14:m>
                <a:r>
                  <a:rPr lang="sr-Latn-BA" dirty="0"/>
                  <a:t>.</a:t>
                </a:r>
              </a:p>
              <a:p>
                <a:pPr marL="457200" lvl="0" indent="-457200">
                  <a:buFont typeface="+mj-lt"/>
                  <a:buAutoNum type="arabicPeriod" startAt="63"/>
                </a:pPr>
                <a:r>
                  <a:rPr lang="sr-Latn-BA" dirty="0"/>
                  <a:t>Uraditi </a:t>
                </a:r>
                <a:r>
                  <a:rPr lang="en-US" dirty="0"/>
                  <a:t>3</a:t>
                </a:r>
                <a:r>
                  <a:rPr lang="sr-Latn-BA" dirty="0"/>
                  <a:t>. zadatak</a:t>
                </a:r>
                <a:r>
                  <a:rPr lang="en-US" dirty="0"/>
                  <a:t> t</a:t>
                </a:r>
                <a:r>
                  <a:rPr lang="sr-Latn-BA" dirty="0"/>
                  <a:t>ehnikom zadavanje listi i upotrebom ugrađenih funkcija.</a:t>
                </a:r>
              </a:p>
              <a:p>
                <a:pPr lvl="1"/>
                <a:r>
                  <a:rPr lang="sr-Latn-BA" dirty="0"/>
                  <a:t>Napomena: nije dozvoljena upotreba funkcija map i filter, kao ni miješanje tehnika.</a:t>
                </a:r>
              </a:p>
              <a:p>
                <a:pPr marL="457200" lvl="0" indent="-457200">
                  <a:buFont typeface="+mj-lt"/>
                  <a:buAutoNum type="arabicPeriod" startAt="63"/>
                </a:pPr>
                <a:r>
                  <a:rPr lang="sr-Latn-BA" dirty="0"/>
                  <a:t>Napisati funkciju koja ispituje da li su elementi liste soritrani rastuće. Funkciju definisati na tri načina:</a:t>
                </a:r>
                <a:endParaRPr lang="en-US" sz="1800" dirty="0"/>
              </a:p>
              <a:p>
                <a:pPr lvl="1"/>
                <a:r>
                  <a:rPr lang="sr-Latn-BA" dirty="0"/>
                  <a:t>rekurzivno,</a:t>
                </a:r>
                <a:endParaRPr lang="en-US" sz="1400" dirty="0"/>
              </a:p>
              <a:p>
                <a:pPr lvl="1"/>
                <a:r>
                  <a:rPr lang="sr-Latn-BA" dirty="0"/>
                  <a:t>tehnikom zadavanja listi i ugrađenim funkcijama.</a:t>
                </a:r>
                <a:endParaRPr lang="en-US" sz="1400" dirty="0"/>
              </a:p>
              <a:p>
                <a:pPr lvl="1"/>
                <a:r>
                  <a:rPr lang="sr-Latn-BA" dirty="0"/>
                  <a:t>funkcijom </a:t>
                </a:r>
                <a14:m>
                  <m:oMath xmlns:m="http://schemas.openxmlformats.org/officeDocument/2006/math">
                    <m:r>
                      <a:rPr lang="sr-Latn-BA" i="1">
                        <a:latin typeface="Cambria Math" panose="02040503050406030204" pitchFamily="18" charset="0"/>
                      </a:rPr>
                      <m:t>𝑓𝑖𝑙𝑡𝑒𝑟</m:t>
                    </m:r>
                  </m:oMath>
                </a14:m>
                <a:r>
                  <a:rPr lang="sr-Latn-BA" dirty="0"/>
                  <a:t> i ugrađenim funkcijama</a:t>
                </a:r>
                <a:endParaRPr lang="en-US" sz="1400" dirty="0"/>
              </a:p>
              <a:p>
                <a:pPr marL="0" lvl="1" indent="0">
                  <a:spcBef>
                    <a:spcPts val="1800"/>
                  </a:spcBef>
                  <a:buNone/>
                </a:pPr>
                <a:r>
                  <a:rPr lang="sr-Latn-BA" dirty="0"/>
                  <a:t>      Napomena: nije dozvoljena upotreba funkcija ma</a:t>
                </a:r>
                <a:r>
                  <a:rPr lang="en-US" dirty="0"/>
                  <a:t>p</a:t>
                </a:r>
                <a:r>
                  <a:rPr lang="sr-Latn-BA" dirty="0"/>
                  <a:t>, kao ni miješanje tehnika.</a:t>
                </a:r>
              </a:p>
              <a:p>
                <a:pPr marL="0" indent="0">
                  <a:buNone/>
                </a:pPr>
                <a:endParaRPr lang="sr-Latn-BA" dirty="0"/>
              </a:p>
              <a:p>
                <a:pPr marL="457200" lvl="0" indent="-457200">
                  <a:buFont typeface="+mj-lt"/>
                  <a:buAutoNum type="arabicPeriod" startAt="25"/>
                </a:pPr>
                <a:endParaRPr lang="en-US" dirty="0"/>
              </a:p>
              <a:p>
                <a:pPr marL="457200" indent="-457200">
                  <a:buFont typeface="+mj-lt"/>
                  <a:buAutoNum type="arabicPeriod" startAt="24"/>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48" t="-2267"/>
                </a:stretch>
              </a:blipFill>
            </p:spPr>
            <p:txBody>
              <a:bodyPr/>
              <a:lstStyle/>
              <a:p>
                <a:r>
                  <a:rPr lang="en-US">
                    <a:noFill/>
                  </a:rPr>
                  <a:t> </a:t>
                </a:r>
              </a:p>
            </p:txBody>
          </p:sp>
        </mc:Fallback>
      </mc:AlternateContent>
    </p:spTree>
    <p:extLst>
      <p:ext uri="{BB962C8B-B14F-4D97-AF65-F5344CB8AC3E}">
        <p14:creationId xmlns:p14="http://schemas.microsoft.com/office/powerpoint/2010/main" val="122780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smtClean="0">
                        <a:latin typeface="Cambria Math" panose="02040503050406030204" pitchFamily="18" charset="0"/>
                      </a:rPr>
                      <m:t>𝑓</m:t>
                    </m:r>
                    <m:r>
                      <a:rPr lang="en-US" i="1" dirty="0" err="1" smtClean="0">
                        <a:latin typeface="Cambria Math" panose="02040503050406030204" pitchFamily="18" charset="0"/>
                      </a:rPr>
                      <m:t>𝑜𝑙𝑑𝑟</m:t>
                    </m:r>
                  </m:oMath>
                </a14:m>
                <a:r>
                  <a:rPr lang="en-US" dirty="0"/>
                  <a:t> </a:t>
                </a:r>
                <a:r>
                  <a:rPr lang="en-US" dirty="0" err="1"/>
                  <a:t>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sr-Latn-BA" dirty="0"/>
              <a:t>Obrazac rekurzije na listama:</a:t>
            </a:r>
            <a:endParaRPr lang="en-US" dirty="0"/>
          </a:p>
        </p:txBody>
      </p:sp>
      <p:pic>
        <p:nvPicPr>
          <p:cNvPr id="4" name="Picture 3"/>
          <p:cNvPicPr>
            <a:picLocks noChangeAspect="1"/>
          </p:cNvPicPr>
          <p:nvPr/>
        </p:nvPicPr>
        <p:blipFill>
          <a:blip r:embed="rId3"/>
          <a:stretch>
            <a:fillRect/>
          </a:stretch>
        </p:blipFill>
        <p:spPr>
          <a:xfrm>
            <a:off x="942073" y="2190987"/>
            <a:ext cx="4001058" cy="1057423"/>
          </a:xfrm>
          <a:prstGeom prst="rect">
            <a:avLst/>
          </a:prstGeom>
        </p:spPr>
      </p:pic>
      <p:pic>
        <p:nvPicPr>
          <p:cNvPr id="5" name="Picture 4"/>
          <p:cNvPicPr>
            <a:picLocks noChangeAspect="1"/>
          </p:cNvPicPr>
          <p:nvPr/>
        </p:nvPicPr>
        <p:blipFill>
          <a:blip r:embed="rId4"/>
          <a:stretch>
            <a:fillRect/>
          </a:stretch>
        </p:blipFill>
        <p:spPr>
          <a:xfrm>
            <a:off x="5451039" y="2414454"/>
            <a:ext cx="5391902" cy="3191320"/>
          </a:xfrm>
          <a:prstGeom prst="rect">
            <a:avLst/>
          </a:prstGeom>
        </p:spPr>
      </p:pic>
    </p:spTree>
    <p:extLst>
      <p:ext uri="{BB962C8B-B14F-4D97-AF65-F5344CB8AC3E}">
        <p14:creationId xmlns:p14="http://schemas.microsoft.com/office/powerpoint/2010/main" val="346349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a:latin typeface="Cambria Math" panose="02040503050406030204" pitchFamily="18" charset="0"/>
                      </a:rPr>
                      <m:t>𝑓</m:t>
                    </m:r>
                    <m:r>
                      <a:rPr lang="en-US" i="1" dirty="0" err="1">
                        <a:latin typeface="Cambria Math" panose="02040503050406030204" pitchFamily="18" charset="0"/>
                      </a:rPr>
                      <m:t>𝑜𝑙𝑑𝑟</m:t>
                    </m:r>
                  </m:oMath>
                </a14:m>
                <a:r>
                  <a:rPr lang="en-US" dirty="0"/>
                  <a:t> </a:t>
                </a:r>
                <a:r>
                  <a:rPr lang="en-US" dirty="0" err="1"/>
                  <a:t>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𝑓𝑜𝑙𝑑</m:t>
                    </m:r>
                    <m:r>
                      <a:rPr lang="sr-Latn-BA" i="1" dirty="0" smtClean="0">
                        <a:latin typeface="Cambria Math" panose="02040503050406030204" pitchFamily="18" charset="0"/>
                      </a:rPr>
                      <m:t> </m:t>
                    </m:r>
                    <m:r>
                      <a:rPr lang="sr-Latn-BA" i="1" dirty="0" smtClean="0">
                        <a:latin typeface="Cambria Math" panose="02040503050406030204" pitchFamily="18" charset="0"/>
                      </a:rPr>
                      <m:t>𝑟𝑖𝑔h𝑡</m:t>
                    </m:r>
                  </m:oMath>
                </a14:m>
                <a:r>
                  <a:rPr lang="sr-Latn-BA" dirty="0"/>
                  <a:t> – enkapsulira navedeni obrazac;</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3468968" y="2168718"/>
            <a:ext cx="4467849" cy="1905266"/>
          </a:xfrm>
          <a:prstGeom prst="rect">
            <a:avLst/>
          </a:prstGeom>
        </p:spPr>
      </p:pic>
      <p:sp>
        <p:nvSpPr>
          <p:cNvPr id="5" name="Oval Callout 4"/>
          <p:cNvSpPr/>
          <p:nvPr/>
        </p:nvSpPr>
        <p:spPr>
          <a:xfrm>
            <a:off x="7606552" y="894404"/>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Primjena?</a:t>
            </a:r>
            <a:endParaRPr lang="en-US" dirty="0"/>
          </a:p>
        </p:txBody>
      </p:sp>
    </p:spTree>
    <p:extLst>
      <p:ext uri="{BB962C8B-B14F-4D97-AF65-F5344CB8AC3E}">
        <p14:creationId xmlns:p14="http://schemas.microsoft.com/office/powerpoint/2010/main" val="331480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a:latin typeface="Cambria Math" panose="02040503050406030204" pitchFamily="18" charset="0"/>
                      </a:rPr>
                      <m:t>𝑓</m:t>
                    </m:r>
                    <m:r>
                      <a:rPr lang="en-US" i="1" dirty="0" err="1">
                        <a:latin typeface="Cambria Math" panose="02040503050406030204" pitchFamily="18" charset="0"/>
                      </a:rPr>
                      <m:t>𝑜𝑙𝑑𝑟</m:t>
                    </m:r>
                  </m:oMath>
                </a14:m>
                <a:r>
                  <a:rPr lang="en-US" dirty="0"/>
                  <a:t> </a:t>
                </a:r>
                <a:r>
                  <a:rPr lang="en-US" dirty="0" err="1"/>
                  <a:t>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Rekurzivna definicija funkcije </a:t>
                </a:r>
                <a14:m>
                  <m:oMath xmlns:m="http://schemas.openxmlformats.org/officeDocument/2006/math">
                    <m:r>
                      <a:rPr lang="sr-Latn-BA" i="1" dirty="0" smtClean="0">
                        <a:latin typeface="Cambria Math" panose="02040503050406030204" pitchFamily="18" charset="0"/>
                      </a:rPr>
                      <m:t>𝑓𝑜𝑙𝑑𝑟</m:t>
                    </m:r>
                  </m:oMath>
                </a14:m>
                <a:r>
                  <a:rPr lang="sr-Latn-BA" dirty="0"/>
                  <a:t>:</a:t>
                </a:r>
              </a:p>
              <a:p>
                <a:endParaRPr lang="sr-Latn-BA" dirty="0"/>
              </a:p>
              <a:p>
                <a:endParaRPr lang="sr-Latn-BA" dirty="0"/>
              </a:p>
              <a:p>
                <a:endParaRPr lang="sr-Latn-BA" dirty="0"/>
              </a:p>
              <a:p>
                <a:endParaRPr lang="sr-Latn-BA" dirty="0"/>
              </a:p>
              <a:p>
                <a:r>
                  <a:rPr lang="sr-Latn-BA" dirty="0"/>
                  <a:t>Nerekurzivno </a:t>
                </a:r>
                <a14:m>
                  <m:oMath xmlns:m="http://schemas.openxmlformats.org/officeDocument/2006/math">
                    <m:r>
                      <a:rPr lang="sr-Latn-BA" i="1" dirty="0" smtClean="0">
                        <a:latin typeface="Cambria Math" panose="02040503050406030204" pitchFamily="18" charset="0"/>
                      </a:rPr>
                      <m:t>𝑓𝑜𝑙𝑑𝑟</m:t>
                    </m:r>
                  </m:oMath>
                </a14:m>
                <a:r>
                  <a:rPr lang="sr-Latn-BA" dirty="0"/>
                  <a:t>:</a:t>
                </a:r>
              </a:p>
              <a:p>
                <a:pPr marL="0" indent="0">
                  <a:buNone/>
                </a:pPr>
                <a:r>
                  <a:rPr lang="sr-Latn-BA" dirty="0"/>
                  <a:t>Primjena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526" t="-133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104185" y="2169556"/>
            <a:ext cx="7573432" cy="1390844"/>
          </a:xfrm>
          <a:prstGeom prst="rect">
            <a:avLst/>
          </a:prstGeom>
        </p:spPr>
      </p:pic>
      <mc:AlternateContent xmlns:mc="http://schemas.openxmlformats.org/markup-compatibility/2006" xmlns:a14="http://schemas.microsoft.com/office/drawing/2010/main">
        <mc:Choice Requires="a14">
          <p:sp>
            <p:nvSpPr>
              <p:cNvPr id="5" name="Oval Callout 4"/>
              <p:cNvSpPr/>
              <p:nvPr/>
            </p:nvSpPr>
            <p:spPr>
              <a:xfrm>
                <a:off x="7700555" y="74008"/>
                <a:ext cx="2963007" cy="167933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Šta su </a:t>
                </a:r>
                <a14:m>
                  <m:oMath xmlns:m="http://schemas.openxmlformats.org/officeDocument/2006/math">
                    <m:r>
                      <a:rPr lang="sr-Latn-BA" i="1" dirty="0" smtClean="0">
                        <a:latin typeface="Cambria Math" panose="02040503050406030204" pitchFamily="18" charset="0"/>
                      </a:rPr>
                      <m:t>𝑣</m:t>
                    </m:r>
                  </m:oMath>
                </a14:m>
                <a:r>
                  <a:rPr lang="sr-Latn-BA" dirty="0"/>
                  <a:t> i</a:t>
                </a:r>
                <a:r>
                  <a:rPr lang="sr-Latn-BA" i="1" dirty="0">
                    <a:latin typeface="Cambria Math" panose="02040503050406030204" pitchFamily="18" charset="0"/>
                  </a:rPr>
                  <a:t> </a:t>
                </a:r>
                <a14:m>
                  <m:oMath xmlns:m="http://schemas.openxmlformats.org/officeDocument/2006/math">
                    <m:r>
                      <a:rPr lang="sr-Latn-BA" i="1" dirty="0" smtClean="0">
                        <a:latin typeface="Cambria Math" panose="02040503050406030204" pitchFamily="18" charset="0"/>
                      </a:rPr>
                      <m:t>𝑓</m:t>
                    </m:r>
                    <m:r>
                      <a:rPr lang="sr-Latn-BA" i="1" dirty="0" smtClean="0">
                        <a:latin typeface="Cambria Math" panose="02040503050406030204" pitchFamily="18" charset="0"/>
                      </a:rPr>
                      <m:t> </m:t>
                    </m:r>
                  </m:oMath>
                </a14:m>
                <a:r>
                  <a:rPr lang="sr-Latn-BA" dirty="0"/>
                  <a:t>za funkcije definisane na prethodnom slajdu?</a:t>
                </a:r>
                <a:endParaRPr lang="en-US" dirty="0"/>
              </a:p>
            </p:txBody>
          </p:sp>
        </mc:Choice>
        <mc:Fallback xmlns="">
          <p:sp>
            <p:nvSpPr>
              <p:cNvPr id="5" name="Oval Callout 4"/>
              <p:cNvSpPr>
                <a:spLocks noRot="1" noChangeAspect="1" noMove="1" noResize="1" noEditPoints="1" noAdjustHandles="1" noChangeArrowheads="1" noChangeShapeType="1" noTextEdit="1"/>
              </p:cNvSpPr>
              <p:nvPr/>
            </p:nvSpPr>
            <p:spPr>
              <a:xfrm>
                <a:off x="7700555" y="74008"/>
                <a:ext cx="2963007" cy="1679331"/>
              </a:xfrm>
              <a:prstGeom prst="wedgeEllipseCallout">
                <a:avLst/>
              </a:prstGeom>
              <a:blipFill rotWithShape="0">
                <a:blip r:embed="rId5"/>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3424402" y="4982378"/>
            <a:ext cx="2095792" cy="619211"/>
          </a:xfrm>
          <a:prstGeom prst="rect">
            <a:avLst/>
          </a:prstGeom>
        </p:spPr>
      </p:pic>
      <p:pic>
        <p:nvPicPr>
          <p:cNvPr id="7" name="Picture 6"/>
          <p:cNvPicPr>
            <a:picLocks noChangeAspect="1"/>
          </p:cNvPicPr>
          <p:nvPr/>
        </p:nvPicPr>
        <p:blipFill>
          <a:blip r:embed="rId7"/>
          <a:stretch>
            <a:fillRect/>
          </a:stretch>
        </p:blipFill>
        <p:spPr>
          <a:xfrm>
            <a:off x="3335166" y="5760045"/>
            <a:ext cx="2667372" cy="619211"/>
          </a:xfrm>
          <a:prstGeom prst="rect">
            <a:avLst/>
          </a:prstGeom>
        </p:spPr>
      </p:pic>
      <p:pic>
        <p:nvPicPr>
          <p:cNvPr id="8" name="Picture 7"/>
          <p:cNvPicPr>
            <a:picLocks noChangeAspect="1"/>
          </p:cNvPicPr>
          <p:nvPr/>
        </p:nvPicPr>
        <p:blipFill>
          <a:blip r:embed="rId8"/>
          <a:stretch>
            <a:fillRect/>
          </a:stretch>
        </p:blipFill>
        <p:spPr>
          <a:xfrm>
            <a:off x="3888953" y="4090251"/>
            <a:ext cx="1371791" cy="352474"/>
          </a:xfrm>
          <a:prstGeom prst="rect">
            <a:avLst/>
          </a:prstGeom>
        </p:spPr>
      </p:pic>
      <p:pic>
        <p:nvPicPr>
          <p:cNvPr id="9" name="Picture 8"/>
          <p:cNvPicPr>
            <a:picLocks noChangeAspect="1"/>
          </p:cNvPicPr>
          <p:nvPr/>
        </p:nvPicPr>
        <p:blipFill>
          <a:blip r:embed="rId8"/>
          <a:stretch>
            <a:fillRect/>
          </a:stretch>
        </p:blipFill>
        <p:spPr>
          <a:xfrm>
            <a:off x="2443289" y="4644303"/>
            <a:ext cx="1371791" cy="352474"/>
          </a:xfrm>
          <a:prstGeom prst="rect">
            <a:avLst/>
          </a:prstGeom>
        </p:spPr>
      </p:pic>
      <p:sp>
        <p:nvSpPr>
          <p:cNvPr id="10" name="Oval Callout 9"/>
          <p:cNvSpPr/>
          <p:nvPr/>
        </p:nvSpPr>
        <p:spPr>
          <a:xfrm>
            <a:off x="6990460" y="4563454"/>
            <a:ext cx="2298819" cy="134169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Operator je </a:t>
            </a:r>
            <a:r>
              <a:rPr lang="en-US" dirty="0" err="1"/>
              <a:t>desno</a:t>
            </a:r>
            <a:r>
              <a:rPr lang="en-US" dirty="0"/>
              <a:t> </a:t>
            </a:r>
            <a:r>
              <a:rPr lang="en-US" dirty="0" err="1"/>
              <a:t>asocijativan</a:t>
            </a:r>
            <a:r>
              <a:rPr lang="en-US" dirty="0"/>
              <a:t>!</a:t>
            </a:r>
          </a:p>
        </p:txBody>
      </p:sp>
    </p:spTree>
    <p:extLst>
      <p:ext uri="{BB962C8B-B14F-4D97-AF65-F5344CB8AC3E}">
        <p14:creationId xmlns:p14="http://schemas.microsoft.com/office/powerpoint/2010/main" val="33345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fld id="{663C5717-3120-44C3-A723-29ECC72E0BF6}" type="slidenum">
              <a:rPr lang="en-US" sz="1400"/>
              <a:pPr/>
              <a:t>147</a:t>
            </a:fld>
            <a:endParaRPr lang="en-US" sz="1400"/>
          </a:p>
        </p:txBody>
      </p:sp>
      <p:sp>
        <p:nvSpPr>
          <p:cNvPr id="26626" name="Text Box 4"/>
          <p:cNvSpPr txBox="1">
            <a:spLocks noChangeArrowheads="1"/>
          </p:cNvSpPr>
          <p:nvPr/>
        </p:nvSpPr>
        <p:spPr bwMode="auto">
          <a:xfrm>
            <a:off x="3179763" y="1601789"/>
            <a:ext cx="2209800" cy="42068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sum [1,2,3]</a:t>
            </a:r>
          </a:p>
        </p:txBody>
      </p:sp>
      <p:grpSp>
        <p:nvGrpSpPr>
          <p:cNvPr id="2" name="Group 5"/>
          <p:cNvGrpSpPr>
            <a:grpSpLocks/>
          </p:cNvGrpSpPr>
          <p:nvPr/>
        </p:nvGrpSpPr>
        <p:grpSpPr bwMode="auto">
          <a:xfrm>
            <a:off x="2640013" y="1922464"/>
            <a:ext cx="4222750" cy="898525"/>
            <a:chOff x="665" y="1949"/>
            <a:chExt cx="2660" cy="566"/>
          </a:xfrm>
        </p:grpSpPr>
        <p:sp>
          <p:nvSpPr>
            <p:cNvPr id="26639" name="Text Box 6"/>
            <p:cNvSpPr txBox="1">
              <a:spLocks noChangeArrowheads="1"/>
            </p:cNvSpPr>
            <p:nvPr/>
          </p:nvSpPr>
          <p:spPr bwMode="auto">
            <a:xfrm>
              <a:off x="1005" y="2250"/>
              <a:ext cx="2320"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err="1">
                  <a:latin typeface="Lucida Sans Typewriter" panose="020B0509030504030204" pitchFamily="49" charset="0"/>
                </a:rPr>
                <a:t>foldr</a:t>
              </a:r>
              <a:r>
                <a:rPr lang="en-US" sz="2400" dirty="0">
                  <a:latin typeface="Lucida Sans Typewriter" panose="020B0509030504030204" pitchFamily="49" charset="0"/>
                </a:rPr>
                <a:t> (+) 0 [1,2,3]</a:t>
              </a:r>
            </a:p>
          </p:txBody>
        </p:sp>
        <p:sp>
          <p:nvSpPr>
            <p:cNvPr id="26640" name="Text Box 7"/>
            <p:cNvSpPr txBox="1">
              <a:spLocks noChangeArrowheads="1"/>
            </p:cNvSpPr>
            <p:nvPr/>
          </p:nvSpPr>
          <p:spPr bwMode="auto">
            <a:xfrm>
              <a:off x="665" y="1949"/>
              <a:ext cx="2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3" name="Group 8"/>
          <p:cNvGrpSpPr>
            <a:grpSpLocks/>
          </p:cNvGrpSpPr>
          <p:nvPr/>
        </p:nvGrpSpPr>
        <p:grpSpPr bwMode="auto">
          <a:xfrm>
            <a:off x="2640013" y="2724150"/>
            <a:ext cx="5511800" cy="896938"/>
            <a:chOff x="665" y="2454"/>
            <a:chExt cx="3472" cy="565"/>
          </a:xfrm>
        </p:grpSpPr>
        <p:sp>
          <p:nvSpPr>
            <p:cNvPr id="26637" name="Text Box 9"/>
            <p:cNvSpPr txBox="1">
              <a:spLocks noChangeArrowheads="1"/>
            </p:cNvSpPr>
            <p:nvPr/>
          </p:nvSpPr>
          <p:spPr bwMode="auto">
            <a:xfrm>
              <a:off x="1005" y="2754"/>
              <a:ext cx="313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err="1">
                  <a:latin typeface="Lucida Sans Typewriter" panose="020B0509030504030204" pitchFamily="49" charset="0"/>
                </a:rPr>
                <a:t>foldr</a:t>
              </a:r>
              <a:r>
                <a:rPr lang="en-US" sz="2400" dirty="0">
                  <a:latin typeface="Lucida Sans Typewriter" panose="020B0509030504030204" pitchFamily="49" charset="0"/>
                </a:rPr>
                <a:t> (+) 0 (1:(2:(3:[])))</a:t>
              </a:r>
            </a:p>
          </p:txBody>
        </p:sp>
        <p:sp>
          <p:nvSpPr>
            <p:cNvPr id="26638" name="Text Box 10"/>
            <p:cNvSpPr txBox="1">
              <a:spLocks noChangeArrowheads="1"/>
            </p:cNvSpPr>
            <p:nvPr/>
          </p:nvSpPr>
          <p:spPr bwMode="auto">
            <a:xfrm>
              <a:off x="665" y="2454"/>
              <a:ext cx="2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4" name="Group 11"/>
          <p:cNvGrpSpPr>
            <a:grpSpLocks/>
          </p:cNvGrpSpPr>
          <p:nvPr/>
        </p:nvGrpSpPr>
        <p:grpSpPr bwMode="auto">
          <a:xfrm>
            <a:off x="2640013" y="3527426"/>
            <a:ext cx="2749550" cy="892175"/>
            <a:chOff x="665" y="2960"/>
            <a:chExt cx="1732" cy="562"/>
          </a:xfrm>
        </p:grpSpPr>
        <p:sp>
          <p:nvSpPr>
            <p:cNvPr id="26635" name="Text Box 12"/>
            <p:cNvSpPr txBox="1">
              <a:spLocks noChangeArrowheads="1"/>
            </p:cNvSpPr>
            <p:nvPr/>
          </p:nvSpPr>
          <p:spPr bwMode="auto">
            <a:xfrm>
              <a:off x="1005" y="3257"/>
              <a:ext cx="139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1+(2+(3+0))</a:t>
              </a:r>
            </a:p>
          </p:txBody>
        </p:sp>
        <p:sp>
          <p:nvSpPr>
            <p:cNvPr id="26636" name="Text Box 13"/>
            <p:cNvSpPr txBox="1">
              <a:spLocks noChangeArrowheads="1"/>
            </p:cNvSpPr>
            <p:nvPr/>
          </p:nvSpPr>
          <p:spPr bwMode="auto">
            <a:xfrm>
              <a:off x="665" y="2960"/>
              <a:ext cx="279"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5" name="Group 14"/>
          <p:cNvGrpSpPr>
            <a:grpSpLocks/>
          </p:cNvGrpSpPr>
          <p:nvPr/>
        </p:nvGrpSpPr>
        <p:grpSpPr bwMode="auto">
          <a:xfrm>
            <a:off x="2640013" y="4330700"/>
            <a:ext cx="908050" cy="889000"/>
            <a:chOff x="665" y="3466"/>
            <a:chExt cx="572" cy="560"/>
          </a:xfrm>
        </p:grpSpPr>
        <p:sp>
          <p:nvSpPr>
            <p:cNvPr id="26633" name="Text Box 15"/>
            <p:cNvSpPr txBox="1">
              <a:spLocks noChangeArrowheads="1"/>
            </p:cNvSpPr>
            <p:nvPr/>
          </p:nvSpPr>
          <p:spPr bwMode="auto">
            <a:xfrm>
              <a:off x="1005" y="3761"/>
              <a:ext cx="23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a:latin typeface="Lucida Sans Typewriter" panose="020B0509030504030204" pitchFamily="49" charset="0"/>
                </a:rPr>
                <a:t>6</a:t>
              </a:r>
            </a:p>
          </p:txBody>
        </p:sp>
        <p:sp>
          <p:nvSpPr>
            <p:cNvPr id="26634" name="Text Box 16"/>
            <p:cNvSpPr txBox="1">
              <a:spLocks noChangeArrowheads="1"/>
            </p:cNvSpPr>
            <p:nvPr/>
          </p:nvSpPr>
          <p:spPr bwMode="auto">
            <a:xfrm>
              <a:off x="665" y="3466"/>
              <a:ext cx="279"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sp>
        <p:nvSpPr>
          <p:cNvPr id="26631" name="Text Box 19"/>
          <p:cNvSpPr txBox="1">
            <a:spLocks noChangeArrowheads="1"/>
          </p:cNvSpPr>
          <p:nvPr/>
        </p:nvSpPr>
        <p:spPr bwMode="auto">
          <a:xfrm>
            <a:off x="1863725" y="425451"/>
            <a:ext cx="8104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sr-Latn-BA" dirty="0"/>
              <a:t>Na primjer</a:t>
            </a:r>
            <a:r>
              <a:rPr lang="en-US" dirty="0"/>
              <a:t>:</a:t>
            </a:r>
          </a:p>
        </p:txBody>
      </p:sp>
      <p:sp>
        <p:nvSpPr>
          <p:cNvPr id="474132" name="AutoShape 20"/>
          <p:cNvSpPr>
            <a:spLocks noChangeArrowheads="1"/>
          </p:cNvSpPr>
          <p:nvPr/>
        </p:nvSpPr>
        <p:spPr bwMode="auto">
          <a:xfrm>
            <a:off x="5967413" y="5026859"/>
            <a:ext cx="3556000" cy="1055608"/>
          </a:xfrm>
          <a:prstGeom prst="wedgeRoundRectCallout">
            <a:avLst>
              <a:gd name="adj1" fmla="val -46921"/>
              <a:gd name="adj2" fmla="val -148764"/>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sr-Latn-BA" dirty="0"/>
              <a:t>Zamjeni svake </a:t>
            </a:r>
            <a:r>
              <a:rPr lang="en-US" dirty="0"/>
              <a:t>(:)</a:t>
            </a:r>
          </a:p>
          <a:p>
            <a:pPr algn="ctr"/>
            <a:r>
              <a:rPr lang="sr-Latn-BA" dirty="0"/>
              <a:t>sa</a:t>
            </a:r>
            <a:r>
              <a:rPr lang="en-US" dirty="0"/>
              <a:t> (+) </a:t>
            </a:r>
            <a:r>
              <a:rPr lang="sr-Latn-BA" dirty="0"/>
              <a:t>i</a:t>
            </a:r>
            <a:r>
              <a:rPr lang="en-US" dirty="0"/>
              <a:t> [] </a:t>
            </a:r>
            <a:r>
              <a:rPr lang="sr-Latn-BA" dirty="0"/>
              <a:t>sa</a:t>
            </a:r>
            <a:r>
              <a:rPr lang="en-US" dirty="0"/>
              <a:t> 0.</a:t>
            </a:r>
          </a:p>
        </p:txBody>
      </p:sp>
    </p:spTree>
    <p:extLst>
      <p:ext uri="{BB962C8B-B14F-4D97-AF65-F5344CB8AC3E}">
        <p14:creationId xmlns:p14="http://schemas.microsoft.com/office/powerpoint/2010/main" val="382182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4132"/>
                                        </p:tgtEl>
                                        <p:attrNameLst>
                                          <p:attrName>style.visibility</p:attrName>
                                        </p:attrNameLst>
                                      </p:cBhvr>
                                      <p:to>
                                        <p:strVal val="visible"/>
                                      </p:to>
                                    </p:set>
                                    <p:animEffect transition="in" filter="dissolve">
                                      <p:cBhvr>
                                        <p:cTn id="17" dur="500"/>
                                        <p:tgtEl>
                                          <p:spTgt spid="474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32" grpId="0" animBg="1"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fld id="{78A96E15-D1F9-43BA-AB71-EB4384800BBD}" type="slidenum">
              <a:rPr lang="en-US" sz="1400"/>
              <a:pPr/>
              <a:t>148</a:t>
            </a:fld>
            <a:endParaRPr lang="en-US" sz="1400"/>
          </a:p>
        </p:txBody>
      </p:sp>
      <p:sp>
        <p:nvSpPr>
          <p:cNvPr id="27650" name="Text Box 2"/>
          <p:cNvSpPr txBox="1">
            <a:spLocks noChangeArrowheads="1"/>
          </p:cNvSpPr>
          <p:nvPr/>
        </p:nvSpPr>
        <p:spPr bwMode="auto">
          <a:xfrm>
            <a:off x="3179763" y="1601789"/>
            <a:ext cx="2946400" cy="42068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product [1,2,3]</a:t>
            </a:r>
          </a:p>
        </p:txBody>
      </p:sp>
      <p:grpSp>
        <p:nvGrpSpPr>
          <p:cNvPr id="2" name="Group 3"/>
          <p:cNvGrpSpPr>
            <a:grpSpLocks/>
          </p:cNvGrpSpPr>
          <p:nvPr/>
        </p:nvGrpSpPr>
        <p:grpSpPr bwMode="auto">
          <a:xfrm>
            <a:off x="2640013" y="1922464"/>
            <a:ext cx="4222750" cy="898525"/>
            <a:chOff x="665" y="1949"/>
            <a:chExt cx="2660" cy="566"/>
          </a:xfrm>
        </p:grpSpPr>
        <p:sp>
          <p:nvSpPr>
            <p:cNvPr id="27663" name="Text Box 4"/>
            <p:cNvSpPr txBox="1">
              <a:spLocks noChangeArrowheads="1"/>
            </p:cNvSpPr>
            <p:nvPr/>
          </p:nvSpPr>
          <p:spPr bwMode="auto">
            <a:xfrm>
              <a:off x="1005" y="2250"/>
              <a:ext cx="2320"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err="1">
                  <a:latin typeface="Lucida Sans Typewriter" panose="020B0509030504030204" pitchFamily="49" charset="0"/>
                </a:rPr>
                <a:t>foldr</a:t>
              </a:r>
              <a:r>
                <a:rPr lang="en-US" sz="2400" dirty="0">
                  <a:latin typeface="Lucida Sans Typewriter" panose="020B0509030504030204" pitchFamily="49" charset="0"/>
                </a:rPr>
                <a:t> (*) 1 [1,2,3]</a:t>
              </a:r>
            </a:p>
          </p:txBody>
        </p:sp>
        <p:sp>
          <p:nvSpPr>
            <p:cNvPr id="27664" name="Text Box 5"/>
            <p:cNvSpPr txBox="1">
              <a:spLocks noChangeArrowheads="1"/>
            </p:cNvSpPr>
            <p:nvPr/>
          </p:nvSpPr>
          <p:spPr bwMode="auto">
            <a:xfrm>
              <a:off x="665" y="1949"/>
              <a:ext cx="2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3" name="Group 6"/>
          <p:cNvGrpSpPr>
            <a:grpSpLocks/>
          </p:cNvGrpSpPr>
          <p:nvPr/>
        </p:nvGrpSpPr>
        <p:grpSpPr bwMode="auto">
          <a:xfrm>
            <a:off x="2640013" y="2724150"/>
            <a:ext cx="5511800" cy="896938"/>
            <a:chOff x="665" y="2454"/>
            <a:chExt cx="3472" cy="565"/>
          </a:xfrm>
        </p:grpSpPr>
        <p:sp>
          <p:nvSpPr>
            <p:cNvPr id="27661" name="Text Box 7"/>
            <p:cNvSpPr txBox="1">
              <a:spLocks noChangeArrowheads="1"/>
            </p:cNvSpPr>
            <p:nvPr/>
          </p:nvSpPr>
          <p:spPr bwMode="auto">
            <a:xfrm>
              <a:off x="1005" y="2754"/>
              <a:ext cx="313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err="1">
                  <a:latin typeface="Lucida Sans Typewriter" panose="020B0509030504030204" pitchFamily="49" charset="0"/>
                </a:rPr>
                <a:t>foldr</a:t>
              </a:r>
              <a:r>
                <a:rPr lang="en-US" sz="2400" dirty="0">
                  <a:latin typeface="Lucida Sans Typewriter" panose="020B0509030504030204" pitchFamily="49" charset="0"/>
                </a:rPr>
                <a:t> (*) 1 (1:(2:(3:[])))</a:t>
              </a:r>
            </a:p>
          </p:txBody>
        </p:sp>
        <p:sp>
          <p:nvSpPr>
            <p:cNvPr id="27662" name="Text Box 8"/>
            <p:cNvSpPr txBox="1">
              <a:spLocks noChangeArrowheads="1"/>
            </p:cNvSpPr>
            <p:nvPr/>
          </p:nvSpPr>
          <p:spPr bwMode="auto">
            <a:xfrm>
              <a:off x="665" y="2454"/>
              <a:ext cx="2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4" name="Group 9"/>
          <p:cNvGrpSpPr>
            <a:grpSpLocks/>
          </p:cNvGrpSpPr>
          <p:nvPr/>
        </p:nvGrpSpPr>
        <p:grpSpPr bwMode="auto">
          <a:xfrm>
            <a:off x="2640013" y="3527426"/>
            <a:ext cx="2749550" cy="892175"/>
            <a:chOff x="665" y="2960"/>
            <a:chExt cx="1732" cy="562"/>
          </a:xfrm>
        </p:grpSpPr>
        <p:sp>
          <p:nvSpPr>
            <p:cNvPr id="27659" name="Text Box 10"/>
            <p:cNvSpPr txBox="1">
              <a:spLocks noChangeArrowheads="1"/>
            </p:cNvSpPr>
            <p:nvPr/>
          </p:nvSpPr>
          <p:spPr bwMode="auto">
            <a:xfrm>
              <a:off x="1005" y="3257"/>
              <a:ext cx="139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1*(2*(3*1))</a:t>
              </a:r>
            </a:p>
          </p:txBody>
        </p:sp>
        <p:sp>
          <p:nvSpPr>
            <p:cNvPr id="27660" name="Text Box 11"/>
            <p:cNvSpPr txBox="1">
              <a:spLocks noChangeArrowheads="1"/>
            </p:cNvSpPr>
            <p:nvPr/>
          </p:nvSpPr>
          <p:spPr bwMode="auto">
            <a:xfrm>
              <a:off x="665" y="2960"/>
              <a:ext cx="2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5" name="Group 12"/>
          <p:cNvGrpSpPr>
            <a:grpSpLocks/>
          </p:cNvGrpSpPr>
          <p:nvPr/>
        </p:nvGrpSpPr>
        <p:grpSpPr bwMode="auto">
          <a:xfrm>
            <a:off x="2640013" y="4330700"/>
            <a:ext cx="908050" cy="889000"/>
            <a:chOff x="665" y="3466"/>
            <a:chExt cx="572" cy="560"/>
          </a:xfrm>
        </p:grpSpPr>
        <p:sp>
          <p:nvSpPr>
            <p:cNvPr id="27657" name="Text Box 13"/>
            <p:cNvSpPr txBox="1">
              <a:spLocks noChangeArrowheads="1"/>
            </p:cNvSpPr>
            <p:nvPr/>
          </p:nvSpPr>
          <p:spPr bwMode="auto">
            <a:xfrm>
              <a:off x="1005" y="3761"/>
              <a:ext cx="23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6</a:t>
              </a:r>
            </a:p>
          </p:txBody>
        </p:sp>
        <p:sp>
          <p:nvSpPr>
            <p:cNvPr id="27658" name="Text Box 14"/>
            <p:cNvSpPr txBox="1">
              <a:spLocks noChangeArrowheads="1"/>
            </p:cNvSpPr>
            <p:nvPr/>
          </p:nvSpPr>
          <p:spPr bwMode="auto">
            <a:xfrm>
              <a:off x="665" y="3466"/>
              <a:ext cx="2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sp>
        <p:nvSpPr>
          <p:cNvPr id="27655" name="Text Box 15"/>
          <p:cNvSpPr txBox="1">
            <a:spLocks noChangeArrowheads="1"/>
          </p:cNvSpPr>
          <p:nvPr/>
        </p:nvSpPr>
        <p:spPr bwMode="auto">
          <a:xfrm>
            <a:off x="1863725" y="425451"/>
            <a:ext cx="8104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dirty="0"/>
              <a:t>Na </a:t>
            </a:r>
            <a:r>
              <a:rPr lang="en-US" dirty="0" err="1"/>
              <a:t>primjer</a:t>
            </a:r>
            <a:r>
              <a:rPr lang="en-US" dirty="0"/>
              <a:t>:</a:t>
            </a:r>
          </a:p>
        </p:txBody>
      </p:sp>
      <p:sp>
        <p:nvSpPr>
          <p:cNvPr id="478224" name="AutoShape 16"/>
          <p:cNvSpPr>
            <a:spLocks noChangeArrowheads="1"/>
          </p:cNvSpPr>
          <p:nvPr/>
        </p:nvSpPr>
        <p:spPr bwMode="auto">
          <a:xfrm>
            <a:off x="5967413" y="5026859"/>
            <a:ext cx="3556000" cy="1055608"/>
          </a:xfrm>
          <a:prstGeom prst="wedgeRoundRectCallout">
            <a:avLst>
              <a:gd name="adj1" fmla="val -46921"/>
              <a:gd name="adj2" fmla="val -148764"/>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dirty="0" err="1"/>
              <a:t>Zamijeni</a:t>
            </a:r>
            <a:r>
              <a:rPr lang="en-US" dirty="0"/>
              <a:t> </a:t>
            </a:r>
            <a:r>
              <a:rPr lang="en-US" dirty="0" err="1"/>
              <a:t>svake</a:t>
            </a:r>
            <a:r>
              <a:rPr lang="en-US" dirty="0"/>
              <a:t> (:)</a:t>
            </a:r>
          </a:p>
          <a:p>
            <a:pPr algn="ctr"/>
            <a:r>
              <a:rPr lang="en-US" dirty="0" err="1"/>
              <a:t>sa</a:t>
            </a:r>
            <a:r>
              <a:rPr lang="en-US" dirty="0"/>
              <a:t> (*) </a:t>
            </a:r>
            <a:r>
              <a:rPr lang="en-US" dirty="0" err="1"/>
              <a:t>i</a:t>
            </a:r>
            <a:r>
              <a:rPr lang="en-US" dirty="0"/>
              <a:t> [] </a:t>
            </a:r>
            <a:r>
              <a:rPr lang="en-US" dirty="0" err="1"/>
              <a:t>sa</a:t>
            </a:r>
            <a:r>
              <a:rPr lang="en-US" dirty="0"/>
              <a:t> 1.</a:t>
            </a:r>
          </a:p>
        </p:txBody>
      </p:sp>
    </p:spTree>
    <p:extLst>
      <p:ext uri="{BB962C8B-B14F-4D97-AF65-F5344CB8AC3E}">
        <p14:creationId xmlns:p14="http://schemas.microsoft.com/office/powerpoint/2010/main" val="369147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8224"/>
                                        </p:tgtEl>
                                        <p:attrNameLst>
                                          <p:attrName>style.visibility</p:attrName>
                                        </p:attrNameLst>
                                      </p:cBhvr>
                                      <p:to>
                                        <p:strVal val="visible"/>
                                      </p:to>
                                    </p:set>
                                    <p:animEffect transition="in" filter="dissolve">
                                      <p:cBhvr>
                                        <p:cTn id="17" dur="500"/>
                                        <p:tgtEl>
                                          <p:spTgt spid="4782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24" grpId="0" animBg="1"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a:latin typeface="Cambria Math" panose="02040503050406030204" pitchFamily="18" charset="0"/>
                      </a:rPr>
                      <m:t>𝑓</m:t>
                    </m:r>
                    <m:r>
                      <a:rPr lang="en-US" i="1" dirty="0" err="1">
                        <a:latin typeface="Cambria Math" panose="02040503050406030204" pitchFamily="18" charset="0"/>
                      </a:rPr>
                      <m:t>𝑜𝑙𝑑𝑟</m:t>
                    </m:r>
                  </m:oMath>
                </a14:m>
                <a:r>
                  <a:rPr lang="en-US" dirty="0"/>
                  <a:t> </a:t>
                </a:r>
                <a:r>
                  <a:rPr lang="en-US" dirty="0" err="1"/>
                  <a:t>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stretch>
            <a:fillRect/>
          </a:stretch>
        </p:blipFill>
        <p:spPr>
          <a:xfrm>
            <a:off x="1558382" y="1776935"/>
            <a:ext cx="8630854" cy="8002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923" y="3189575"/>
            <a:ext cx="7262489" cy="2461473"/>
          </a:xfrm>
          <a:prstGeom prst="rect">
            <a:avLst/>
          </a:prstGeom>
        </p:spPr>
      </p:pic>
    </p:spTree>
    <p:extLst>
      <p:ext uri="{BB962C8B-B14F-4D97-AF65-F5344CB8AC3E}">
        <p14:creationId xmlns:p14="http://schemas.microsoft.com/office/powerpoint/2010/main" val="79308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Hugs sistem</a:t>
            </a:r>
            <a:endParaRPr lang="en-US" dirty="0"/>
          </a:p>
        </p:txBody>
      </p:sp>
      <p:sp>
        <p:nvSpPr>
          <p:cNvPr id="5" name="Content Placeholder 4"/>
          <p:cNvSpPr>
            <a:spLocks noGrp="1"/>
          </p:cNvSpPr>
          <p:nvPr>
            <p:ph idx="1"/>
          </p:nvPr>
        </p:nvSpPr>
        <p:spPr/>
        <p:txBody>
          <a:bodyPr/>
          <a:lstStyle/>
          <a:p>
            <a:r>
              <a:rPr lang="sr-Latn-BA" dirty="0"/>
              <a:t>Sistem Hugs najčešće korištena implementacija Haskell 98.</a:t>
            </a:r>
          </a:p>
          <a:p>
            <a:r>
              <a:rPr lang="sr-Latn-BA" dirty="0"/>
              <a:t>Interpreter;</a:t>
            </a:r>
          </a:p>
          <a:p>
            <a:r>
              <a:rPr lang="sr-Latn-BA" dirty="0"/>
              <a:t>GHC, nhc98, UHC, Yhc, jhc, Ihc... </a:t>
            </a:r>
            <a:endParaRPr lang="en-US" dirty="0"/>
          </a:p>
        </p:txBody>
      </p:sp>
    </p:spTree>
    <p:extLst>
      <p:ext uri="{BB962C8B-B14F-4D97-AF65-F5344CB8AC3E}">
        <p14:creationId xmlns:p14="http://schemas.microsoft.com/office/powerpoint/2010/main" val="39788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457200" indent="-457200">
                  <a:buFont typeface="+mj-lt"/>
                  <a:buAutoNum type="arabicPeriod" startAt="65"/>
                </a:pPr>
                <a:r>
                  <a:rPr lang="sr-Latn-BA" dirty="0"/>
                  <a:t>Upotrebom funkcije </a:t>
                </a:r>
                <a14:m>
                  <m:oMath xmlns:m="http://schemas.openxmlformats.org/officeDocument/2006/math">
                    <m:r>
                      <a:rPr lang="sr-Latn-BA" i="1" dirty="0" smtClean="0">
                        <a:latin typeface="Cambria Math" panose="02040503050406030204" pitchFamily="18" charset="0"/>
                      </a:rPr>
                      <m:t>𝑓𝑜𝑙𝑑𝑟</m:t>
                    </m:r>
                  </m:oMath>
                </a14:m>
                <a:r>
                  <a:rPr lang="sr-Latn-BA" dirty="0"/>
                  <a:t> definisati funkciju </a:t>
                </a:r>
                <a14:m>
                  <m:oMath xmlns:m="http://schemas.openxmlformats.org/officeDocument/2006/math">
                    <m:r>
                      <a:rPr lang="sr-Latn-BA" i="1" dirty="0" smtClean="0">
                        <a:latin typeface="Cambria Math" panose="02040503050406030204" pitchFamily="18" charset="0"/>
                      </a:rPr>
                      <m:t>𝑙𝑒𝑛𝑔𝑡h</m:t>
                    </m:r>
                  </m:oMath>
                </a14:m>
                <a:r>
                  <a:rPr lang="sr-Latn-BA" dirty="0"/>
                  <a:t>.</a:t>
                </a:r>
              </a:p>
              <a:p>
                <a:pPr marL="457200" indent="-457200">
                  <a:buFont typeface="+mj-lt"/>
                  <a:buAutoNum type="arabicPeriod" startAt="65"/>
                </a:pPr>
                <a:r>
                  <a:rPr lang="sr-Latn-BA" dirty="0"/>
                  <a:t>Upotrebom funkcije </a:t>
                </a:r>
                <a14:m>
                  <m:oMath xmlns:m="http://schemas.openxmlformats.org/officeDocument/2006/math">
                    <m:r>
                      <a:rPr lang="sr-Latn-BA" i="1" dirty="0">
                        <a:latin typeface="Cambria Math" panose="02040503050406030204" pitchFamily="18" charset="0"/>
                      </a:rPr>
                      <m:t>𝑓𝑜𝑙𝑑𝑟</m:t>
                    </m:r>
                  </m:oMath>
                </a14:m>
                <a:r>
                  <a:rPr lang="sr-Latn-BA" dirty="0"/>
                  <a:t> definisati funkciju </a:t>
                </a:r>
                <a14:m>
                  <m:oMath xmlns:m="http://schemas.openxmlformats.org/officeDocument/2006/math">
                    <m:r>
                      <a:rPr lang="sr-Latn-BA" b="0" i="1" smtClean="0">
                        <a:latin typeface="Cambria Math" panose="02040503050406030204" pitchFamily="18" charset="0"/>
                      </a:rPr>
                      <m:t>𝑟𝑒𝑣𝑒𝑟𝑠𝑒</m:t>
                    </m:r>
                  </m:oMath>
                </a14:m>
                <a:r>
                  <a:rPr lang="sr-Latn-BA" dirty="0"/>
                  <a:t>.</a:t>
                </a:r>
              </a:p>
              <a:p>
                <a:pPr marL="457200" indent="-457200" algn="just">
                  <a:buFont typeface="+mj-lt"/>
                  <a:buAutoNum type="arabicPeriod" startAt="65"/>
                </a:pPr>
                <a:r>
                  <a:rPr lang="sr-Latn-BA" dirty="0"/>
                  <a:t>Definisati funkciju maksimum koja pronalazi najveći element liste pomoću funkcije </a:t>
                </a:r>
                <a14:m>
                  <m:oMath xmlns:m="http://schemas.openxmlformats.org/officeDocument/2006/math">
                    <m:r>
                      <a:rPr lang="sr-Latn-BA" i="1">
                        <a:latin typeface="Cambria Math" panose="02040503050406030204" pitchFamily="18" charset="0"/>
                      </a:rPr>
                      <m:t>𝑓𝑜𝑙𝑑𝑟</m:t>
                    </m:r>
                  </m:oMath>
                </a14:m>
                <a:r>
                  <a:rPr lang="sr-Latn-BA" dirty="0"/>
                  <a:t>. Od pomoći može biti ugrađena funkcija </a:t>
                </a:r>
                <a14:m>
                  <m:oMath xmlns:m="http://schemas.openxmlformats.org/officeDocument/2006/math">
                    <m:r>
                      <a:rPr lang="sr-Latn-BA" i="1">
                        <a:latin typeface="Cambria Math" panose="02040503050406030204" pitchFamily="18" charset="0"/>
                      </a:rPr>
                      <m:t>𝑚𝑎𝑥</m:t>
                    </m:r>
                  </m:oMath>
                </a14:m>
                <a:r>
                  <a:rPr lang="sr-Latn-BA" dirty="0"/>
                  <a:t>, koja vraća veći od dva data argumenta.</a:t>
                </a:r>
              </a:p>
              <a:p>
                <a:pPr marL="457200" indent="-457200">
                  <a:buFont typeface="+mj-lt"/>
                  <a:buAutoNum type="arabicPeriod" startAt="65"/>
                </a:pPr>
                <a:r>
                  <a:rPr lang="sr-Latn-BA" dirty="0"/>
                  <a:t>Definisati funkciju ++, koja spaja dvije liste u jednu, pomoću funkcije </a:t>
                </a:r>
                <a14:m>
                  <m:oMath xmlns:m="http://schemas.openxmlformats.org/officeDocument/2006/math">
                    <m:r>
                      <a:rPr lang="sr-Latn-BA" i="1">
                        <a:latin typeface="Cambria Math" panose="02040503050406030204" pitchFamily="18" charset="0"/>
                      </a:rPr>
                      <m:t>𝑓𝑜𝑙𝑑𝑟</m:t>
                    </m:r>
                  </m:oMath>
                </a14:m>
                <a:r>
                  <a:rPr lang="sr-Latn-BA" dirty="0"/>
                  <a:t>.</a:t>
                </a:r>
                <a:endParaRPr lang="en-US" dirty="0"/>
              </a:p>
              <a:p>
                <a:pPr marL="457200" indent="-457200">
                  <a:buFont typeface="+mj-lt"/>
                  <a:buAutoNum type="arabicPeriod" startAt="65"/>
                </a:pPr>
                <a:endParaRPr lang="sr-Latn-BA" dirty="0"/>
              </a:p>
              <a:p>
                <a:pPr marL="457200" indent="-457200">
                  <a:buFont typeface="+mj-lt"/>
                  <a:buAutoNum type="arabicPeriod" startAt="65"/>
                </a:pPr>
                <a:endParaRPr lang="sr-Latn-BA" dirty="0"/>
              </a:p>
              <a:p>
                <a:pPr marL="457200" indent="-457200">
                  <a:buFont typeface="+mj-lt"/>
                  <a:buAutoNum type="arabicPeriod" startAt="65"/>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267" r="-1587"/>
                </a:stretch>
              </a:blipFill>
            </p:spPr>
            <p:txBody>
              <a:bodyPr/>
              <a:lstStyle/>
              <a:p>
                <a:r>
                  <a:rPr lang="en-US">
                    <a:noFill/>
                  </a:rPr>
                  <a:t> </a:t>
                </a:r>
              </a:p>
            </p:txBody>
          </p:sp>
        </mc:Fallback>
      </mc:AlternateContent>
    </p:spTree>
    <p:extLst>
      <p:ext uri="{BB962C8B-B14F-4D97-AF65-F5344CB8AC3E}">
        <p14:creationId xmlns:p14="http://schemas.microsoft.com/office/powerpoint/2010/main" val="164859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fld id="{EA21D1AD-CB01-4880-802C-CCE40557F0C2}" type="slidenum">
              <a:rPr lang="en-US" sz="1400"/>
              <a:pPr/>
              <a:t>151</a:t>
            </a:fld>
            <a:endParaRPr lang="en-US" sz="1400"/>
          </a:p>
        </p:txBody>
      </p:sp>
      <p:sp>
        <p:nvSpPr>
          <p:cNvPr id="29698" name="Text Box 2"/>
          <p:cNvSpPr txBox="1">
            <a:spLocks noChangeArrowheads="1"/>
          </p:cNvSpPr>
          <p:nvPr/>
        </p:nvSpPr>
        <p:spPr bwMode="auto">
          <a:xfrm>
            <a:off x="3192463" y="1449389"/>
            <a:ext cx="2762250" cy="42068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length [1,2,3]</a:t>
            </a:r>
          </a:p>
        </p:txBody>
      </p:sp>
      <p:grpSp>
        <p:nvGrpSpPr>
          <p:cNvPr id="2" name="Group 3"/>
          <p:cNvGrpSpPr>
            <a:grpSpLocks/>
          </p:cNvGrpSpPr>
          <p:nvPr/>
        </p:nvGrpSpPr>
        <p:grpSpPr bwMode="auto">
          <a:xfrm>
            <a:off x="2652713" y="1770064"/>
            <a:ext cx="4591050" cy="898525"/>
            <a:chOff x="665" y="1949"/>
            <a:chExt cx="2892" cy="566"/>
          </a:xfrm>
        </p:grpSpPr>
        <p:sp>
          <p:nvSpPr>
            <p:cNvPr id="29711" name="Text Box 4"/>
            <p:cNvSpPr txBox="1">
              <a:spLocks noChangeArrowheads="1"/>
            </p:cNvSpPr>
            <p:nvPr/>
          </p:nvSpPr>
          <p:spPr bwMode="auto">
            <a:xfrm>
              <a:off x="1005" y="2250"/>
              <a:ext cx="255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a:latin typeface="Lucida Sans Typewriter" panose="020B0509030504030204" pitchFamily="49" charset="0"/>
                </a:rPr>
                <a:t>length (1:(2:(3:[])))</a:t>
              </a:r>
            </a:p>
          </p:txBody>
        </p:sp>
        <p:sp>
          <p:nvSpPr>
            <p:cNvPr id="29712" name="Text Box 5"/>
            <p:cNvSpPr txBox="1">
              <a:spLocks noChangeArrowheads="1"/>
            </p:cNvSpPr>
            <p:nvPr/>
          </p:nvSpPr>
          <p:spPr bwMode="auto">
            <a:xfrm>
              <a:off x="665" y="1949"/>
              <a:ext cx="279"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3" name="Group 6"/>
          <p:cNvGrpSpPr>
            <a:grpSpLocks/>
          </p:cNvGrpSpPr>
          <p:nvPr/>
        </p:nvGrpSpPr>
        <p:grpSpPr bwMode="auto">
          <a:xfrm>
            <a:off x="2652713" y="2571750"/>
            <a:ext cx="2749550" cy="896938"/>
            <a:chOff x="665" y="2454"/>
            <a:chExt cx="1732" cy="565"/>
          </a:xfrm>
        </p:grpSpPr>
        <p:sp>
          <p:nvSpPr>
            <p:cNvPr id="29709" name="Text Box 7"/>
            <p:cNvSpPr txBox="1">
              <a:spLocks noChangeArrowheads="1"/>
            </p:cNvSpPr>
            <p:nvPr/>
          </p:nvSpPr>
          <p:spPr bwMode="auto">
            <a:xfrm>
              <a:off x="1005" y="2754"/>
              <a:ext cx="139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a:latin typeface="Lucida Sans Typewriter" panose="020B0509030504030204" pitchFamily="49" charset="0"/>
                </a:rPr>
                <a:t>1+(1+(1+0))</a:t>
              </a:r>
            </a:p>
          </p:txBody>
        </p:sp>
        <p:sp>
          <p:nvSpPr>
            <p:cNvPr id="29710" name="Text Box 8"/>
            <p:cNvSpPr txBox="1">
              <a:spLocks noChangeArrowheads="1"/>
            </p:cNvSpPr>
            <p:nvPr/>
          </p:nvSpPr>
          <p:spPr bwMode="auto">
            <a:xfrm>
              <a:off x="665" y="2454"/>
              <a:ext cx="279"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4" name="Group 9"/>
          <p:cNvGrpSpPr>
            <a:grpSpLocks/>
          </p:cNvGrpSpPr>
          <p:nvPr/>
        </p:nvGrpSpPr>
        <p:grpSpPr bwMode="auto">
          <a:xfrm>
            <a:off x="2652713" y="3375026"/>
            <a:ext cx="908050" cy="892175"/>
            <a:chOff x="665" y="2960"/>
            <a:chExt cx="572" cy="562"/>
          </a:xfrm>
        </p:grpSpPr>
        <p:sp>
          <p:nvSpPr>
            <p:cNvPr id="29707" name="Text Box 10"/>
            <p:cNvSpPr txBox="1">
              <a:spLocks noChangeArrowheads="1"/>
            </p:cNvSpPr>
            <p:nvPr/>
          </p:nvSpPr>
          <p:spPr bwMode="auto">
            <a:xfrm>
              <a:off x="1005" y="3257"/>
              <a:ext cx="232"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a:latin typeface="Lucida Sans Typewriter" panose="020B0509030504030204" pitchFamily="49" charset="0"/>
                </a:rPr>
                <a:t>3</a:t>
              </a:r>
            </a:p>
          </p:txBody>
        </p:sp>
        <p:sp>
          <p:nvSpPr>
            <p:cNvPr id="29708" name="Text Box 11"/>
            <p:cNvSpPr txBox="1">
              <a:spLocks noChangeArrowheads="1"/>
            </p:cNvSpPr>
            <p:nvPr/>
          </p:nvSpPr>
          <p:spPr bwMode="auto">
            <a:xfrm>
              <a:off x="665" y="2960"/>
              <a:ext cx="279"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5" name="Group 19"/>
          <p:cNvGrpSpPr>
            <a:grpSpLocks/>
          </p:cNvGrpSpPr>
          <p:nvPr/>
        </p:nvGrpSpPr>
        <p:grpSpPr bwMode="auto">
          <a:xfrm>
            <a:off x="1901825" y="4792665"/>
            <a:ext cx="6921500" cy="1471613"/>
            <a:chOff x="238" y="3019"/>
            <a:chExt cx="4360" cy="927"/>
          </a:xfrm>
        </p:grpSpPr>
        <p:sp>
          <p:nvSpPr>
            <p:cNvPr id="29705" name="Text Box 16"/>
            <p:cNvSpPr txBox="1">
              <a:spLocks noChangeArrowheads="1"/>
            </p:cNvSpPr>
            <p:nvPr/>
          </p:nvSpPr>
          <p:spPr bwMode="auto">
            <a:xfrm>
              <a:off x="238" y="3019"/>
              <a:ext cx="156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dirty="0" err="1"/>
                <a:t>Dakle</a:t>
              </a:r>
              <a:r>
                <a:rPr lang="en-US" dirty="0"/>
                <a:t>, </a:t>
              </a:r>
              <a:r>
                <a:rPr lang="en-US" dirty="0" err="1"/>
                <a:t>imamo</a:t>
              </a:r>
              <a:r>
                <a:rPr lang="en-US" dirty="0"/>
                <a:t>:</a:t>
              </a:r>
            </a:p>
          </p:txBody>
        </p:sp>
        <p:sp>
          <p:nvSpPr>
            <p:cNvPr id="29706" name="Text Box 17"/>
            <p:cNvSpPr txBox="1">
              <a:spLocks noChangeArrowheads="1"/>
            </p:cNvSpPr>
            <p:nvPr/>
          </p:nvSpPr>
          <p:spPr bwMode="auto">
            <a:xfrm>
              <a:off x="1056" y="3658"/>
              <a:ext cx="3542"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sz="2400" dirty="0">
                  <a:latin typeface="Lucida Sans Typewriter" panose="020B0509030504030204" pitchFamily="49" charset="0"/>
                </a:rPr>
                <a:t>length = </a:t>
              </a:r>
              <a:r>
                <a:rPr lang="en-US" sz="2400" dirty="0" err="1">
                  <a:latin typeface="Lucida Sans Typewriter" panose="020B0509030504030204" pitchFamily="49" charset="0"/>
                </a:rPr>
                <a:t>foldr</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_ n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1+n) 0</a:t>
              </a:r>
            </a:p>
          </p:txBody>
        </p:sp>
      </p:grpSp>
      <p:sp>
        <p:nvSpPr>
          <p:cNvPr id="368658" name="AutoShape 18"/>
          <p:cNvSpPr>
            <a:spLocks noChangeArrowheads="1"/>
          </p:cNvSpPr>
          <p:nvPr/>
        </p:nvSpPr>
        <p:spPr bwMode="auto">
          <a:xfrm>
            <a:off x="6121400" y="3698677"/>
            <a:ext cx="3049588" cy="1532334"/>
          </a:xfrm>
          <a:prstGeom prst="wedgeRoundRectCallout">
            <a:avLst>
              <a:gd name="adj1" fmla="val -52134"/>
              <a:gd name="adj2" fmla="val -95676"/>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dirty="0" err="1"/>
              <a:t>Zamijeni</a:t>
            </a:r>
            <a:r>
              <a:rPr lang="en-US" dirty="0"/>
              <a:t> </a:t>
            </a:r>
            <a:r>
              <a:rPr lang="en-US" dirty="0" err="1"/>
              <a:t>svake</a:t>
            </a:r>
            <a:r>
              <a:rPr lang="en-US" dirty="0"/>
              <a:t> (:) </a:t>
            </a:r>
            <a:r>
              <a:rPr lang="en-US" dirty="0" err="1"/>
              <a:t>sa</a:t>
            </a:r>
            <a:r>
              <a:rPr lang="en-US" dirty="0"/>
              <a:t> </a:t>
            </a:r>
            <a:r>
              <a:rPr lang="en-US" dirty="0">
                <a:sym typeface="Symbol" panose="05050102010706020507" pitchFamily="18" charset="2"/>
              </a:rPr>
              <a:t></a:t>
            </a:r>
            <a:r>
              <a:rPr lang="en-US" dirty="0"/>
              <a:t>_ n </a:t>
            </a:r>
            <a:r>
              <a:rPr lang="en-US" sz="2400" dirty="0">
                <a:latin typeface="Lucida Sans Typewriter" panose="020B0509030504030204" pitchFamily="49" charset="0"/>
                <a:sym typeface="Symbol" panose="05050102010706020507" pitchFamily="18" charset="2"/>
              </a:rPr>
              <a:t></a:t>
            </a:r>
            <a:r>
              <a:rPr lang="en-US" dirty="0"/>
              <a:t> 1+n </a:t>
            </a:r>
            <a:r>
              <a:rPr lang="en-US" dirty="0" err="1"/>
              <a:t>i</a:t>
            </a:r>
            <a:r>
              <a:rPr lang="en-US" dirty="0"/>
              <a:t> [] </a:t>
            </a:r>
            <a:r>
              <a:rPr lang="en-US" dirty="0" err="1"/>
              <a:t>sa</a:t>
            </a:r>
            <a:r>
              <a:rPr lang="en-US" dirty="0"/>
              <a:t> 0.</a:t>
            </a:r>
          </a:p>
        </p:txBody>
      </p:sp>
      <p:sp>
        <p:nvSpPr>
          <p:cNvPr id="29704" name="Text Box 20"/>
          <p:cNvSpPr txBox="1">
            <a:spLocks noChangeArrowheads="1"/>
          </p:cNvSpPr>
          <p:nvPr/>
        </p:nvSpPr>
        <p:spPr bwMode="auto">
          <a:xfrm>
            <a:off x="1901825" y="356723"/>
            <a:ext cx="19848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dirty="0"/>
              <a:t>Na </a:t>
            </a:r>
            <a:r>
              <a:rPr lang="en-US" dirty="0" err="1"/>
              <a:t>primjer</a:t>
            </a:r>
            <a:r>
              <a:rPr lang="en-US" dirty="0"/>
              <a:t>:</a:t>
            </a:r>
          </a:p>
        </p:txBody>
      </p:sp>
    </p:spTree>
    <p:extLst>
      <p:ext uri="{BB962C8B-B14F-4D97-AF65-F5344CB8AC3E}">
        <p14:creationId xmlns:p14="http://schemas.microsoft.com/office/powerpoint/2010/main" val="22974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58"/>
                                        </p:tgtEl>
                                        <p:attrNameLst>
                                          <p:attrName>style.visibility</p:attrName>
                                        </p:attrNameLst>
                                      </p:cBhvr>
                                      <p:to>
                                        <p:strVal val="visible"/>
                                      </p:to>
                                    </p:set>
                                    <p:animEffect transition="in" filter="dissolve">
                                      <p:cBhvr>
                                        <p:cTn id="22" dur="500"/>
                                        <p:tgtEl>
                                          <p:spTgt spid="3686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8" grpId="0" animBg="1"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fld id="{887F1654-0350-4B63-9C96-B2FCE22ADC40}" type="slidenum">
              <a:rPr lang="en-US" sz="1400"/>
              <a:pPr/>
              <a:t>152</a:t>
            </a:fld>
            <a:endParaRPr lang="en-US" sz="1400"/>
          </a:p>
        </p:txBody>
      </p:sp>
      <p:sp>
        <p:nvSpPr>
          <p:cNvPr id="31746" name="Text Box 2"/>
          <p:cNvSpPr txBox="1">
            <a:spLocks noChangeArrowheads="1"/>
          </p:cNvSpPr>
          <p:nvPr/>
        </p:nvSpPr>
        <p:spPr bwMode="auto">
          <a:xfrm>
            <a:off x="1827213" y="350838"/>
            <a:ext cx="8197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sr-Latn-BA" dirty="0"/>
              <a:t>Funkcija reverse</a:t>
            </a:r>
            <a:r>
              <a:rPr lang="en-US" dirty="0"/>
              <a:t>:</a:t>
            </a:r>
          </a:p>
        </p:txBody>
      </p:sp>
      <p:sp>
        <p:nvSpPr>
          <p:cNvPr id="31747" name="Text Box 3"/>
          <p:cNvSpPr txBox="1">
            <a:spLocks noChangeArrowheads="1"/>
          </p:cNvSpPr>
          <p:nvPr/>
        </p:nvSpPr>
        <p:spPr bwMode="auto">
          <a:xfrm>
            <a:off x="2662134" y="1486035"/>
            <a:ext cx="6506909" cy="978729"/>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20000"/>
              </a:lnSpc>
            </a:pPr>
            <a:r>
              <a:rPr lang="en-US" sz="2400" dirty="0">
                <a:latin typeface="Lucida Sans Typewriter" panose="020B0509030504030204" pitchFamily="49" charset="0"/>
              </a:rPr>
              <a:t>reverse []     = []</a:t>
            </a:r>
          </a:p>
          <a:p>
            <a:pPr>
              <a:lnSpc>
                <a:spcPct val="120000"/>
              </a:lnSpc>
            </a:pPr>
            <a:r>
              <a:rPr lang="en-US" sz="2400" dirty="0">
                <a:latin typeface="Lucida Sans Typewriter" panose="020B0509030504030204" pitchFamily="49" charset="0"/>
              </a:rPr>
              <a:t>reverse (</a:t>
            </a:r>
            <a:r>
              <a:rPr lang="en-US" sz="2400" dirty="0" err="1">
                <a:latin typeface="Lucida Sans Typewriter" panose="020B0509030504030204" pitchFamily="49" charset="0"/>
              </a:rPr>
              <a:t>x:xs</a:t>
            </a:r>
            <a:r>
              <a:rPr lang="en-US" sz="2400" dirty="0">
                <a:latin typeface="Lucida Sans Typewriter" panose="020B0509030504030204" pitchFamily="49" charset="0"/>
              </a:rPr>
              <a:t>) = reverse </a:t>
            </a:r>
            <a:r>
              <a:rPr lang="en-US" sz="2400" dirty="0" err="1">
                <a:latin typeface="Lucida Sans Typewriter" panose="020B0509030504030204" pitchFamily="49" charset="0"/>
              </a:rPr>
              <a:t>xs</a:t>
            </a:r>
            <a:r>
              <a:rPr lang="en-US" sz="2400" dirty="0">
                <a:latin typeface="Lucida Sans Typewriter" panose="020B0509030504030204" pitchFamily="49" charset="0"/>
              </a:rPr>
              <a:t> ++ [x]</a:t>
            </a:r>
          </a:p>
        </p:txBody>
      </p:sp>
      <p:sp>
        <p:nvSpPr>
          <p:cNvPr id="31748" name="Text Box 4"/>
          <p:cNvSpPr txBox="1">
            <a:spLocks noChangeArrowheads="1"/>
          </p:cNvSpPr>
          <p:nvPr/>
        </p:nvSpPr>
        <p:spPr bwMode="auto">
          <a:xfrm>
            <a:off x="2749550" y="3530600"/>
            <a:ext cx="2946400" cy="4206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reverse [1,2,3]</a:t>
            </a:r>
          </a:p>
        </p:txBody>
      </p:sp>
      <p:grpSp>
        <p:nvGrpSpPr>
          <p:cNvPr id="2" name="Group 5"/>
          <p:cNvGrpSpPr>
            <a:grpSpLocks/>
          </p:cNvGrpSpPr>
          <p:nvPr/>
        </p:nvGrpSpPr>
        <p:grpSpPr bwMode="auto">
          <a:xfrm>
            <a:off x="2209800" y="3851276"/>
            <a:ext cx="4775200" cy="898525"/>
            <a:chOff x="665" y="1949"/>
            <a:chExt cx="3008" cy="566"/>
          </a:xfrm>
        </p:grpSpPr>
        <p:sp>
          <p:nvSpPr>
            <p:cNvPr id="31758" name="Text Box 6"/>
            <p:cNvSpPr txBox="1">
              <a:spLocks noChangeArrowheads="1"/>
            </p:cNvSpPr>
            <p:nvPr/>
          </p:nvSpPr>
          <p:spPr bwMode="auto">
            <a:xfrm>
              <a:off x="1005" y="2250"/>
              <a:ext cx="2668"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reverse (1:(2:(3:[])))</a:t>
              </a:r>
            </a:p>
          </p:txBody>
        </p:sp>
        <p:sp>
          <p:nvSpPr>
            <p:cNvPr id="31759" name="Text Box 7"/>
            <p:cNvSpPr txBox="1">
              <a:spLocks noChangeArrowheads="1"/>
            </p:cNvSpPr>
            <p:nvPr/>
          </p:nvSpPr>
          <p:spPr bwMode="auto">
            <a:xfrm>
              <a:off x="665" y="1949"/>
              <a:ext cx="279"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3" name="Group 8"/>
          <p:cNvGrpSpPr>
            <a:grpSpLocks/>
          </p:cNvGrpSpPr>
          <p:nvPr/>
        </p:nvGrpSpPr>
        <p:grpSpPr bwMode="auto">
          <a:xfrm>
            <a:off x="2209800" y="4652964"/>
            <a:ext cx="5695950" cy="896937"/>
            <a:chOff x="665" y="2454"/>
            <a:chExt cx="3588" cy="565"/>
          </a:xfrm>
        </p:grpSpPr>
        <p:sp>
          <p:nvSpPr>
            <p:cNvPr id="31756" name="Text Box 9"/>
            <p:cNvSpPr txBox="1">
              <a:spLocks noChangeArrowheads="1"/>
            </p:cNvSpPr>
            <p:nvPr/>
          </p:nvSpPr>
          <p:spPr bwMode="auto">
            <a:xfrm>
              <a:off x="1005" y="2754"/>
              <a:ext cx="3248"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dirty="0">
                  <a:latin typeface="Lucida Sans Typewriter" panose="020B0509030504030204" pitchFamily="49" charset="0"/>
                </a:rPr>
                <a:t>(([] ++ [3]) ++ [2]) ++ [1]</a:t>
              </a:r>
            </a:p>
          </p:txBody>
        </p:sp>
        <p:sp>
          <p:nvSpPr>
            <p:cNvPr id="31757" name="Text Box 10"/>
            <p:cNvSpPr txBox="1">
              <a:spLocks noChangeArrowheads="1"/>
            </p:cNvSpPr>
            <p:nvPr/>
          </p:nvSpPr>
          <p:spPr bwMode="auto">
            <a:xfrm>
              <a:off x="665" y="2454"/>
              <a:ext cx="279"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grpSp>
        <p:nvGrpSpPr>
          <p:cNvPr id="4" name="Group 11"/>
          <p:cNvGrpSpPr>
            <a:grpSpLocks/>
          </p:cNvGrpSpPr>
          <p:nvPr/>
        </p:nvGrpSpPr>
        <p:grpSpPr bwMode="auto">
          <a:xfrm>
            <a:off x="2209800" y="5456239"/>
            <a:ext cx="2012950" cy="892175"/>
            <a:chOff x="665" y="2960"/>
            <a:chExt cx="1268" cy="562"/>
          </a:xfrm>
        </p:grpSpPr>
        <p:sp>
          <p:nvSpPr>
            <p:cNvPr id="31754" name="Text Box 12"/>
            <p:cNvSpPr txBox="1">
              <a:spLocks noChangeArrowheads="1"/>
            </p:cNvSpPr>
            <p:nvPr/>
          </p:nvSpPr>
          <p:spPr bwMode="auto">
            <a:xfrm>
              <a:off x="1005" y="3257"/>
              <a:ext cx="928" cy="2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90000"/>
                </a:lnSpc>
              </a:pPr>
              <a:r>
                <a:rPr lang="en-US" sz="2400">
                  <a:latin typeface="Lucida Sans Typewriter" panose="020B0509030504030204" pitchFamily="49" charset="0"/>
                </a:rPr>
                <a:t>[3,2,1]</a:t>
              </a:r>
            </a:p>
          </p:txBody>
        </p:sp>
        <p:sp>
          <p:nvSpPr>
            <p:cNvPr id="31755" name="Text Box 13"/>
            <p:cNvSpPr txBox="1">
              <a:spLocks noChangeArrowheads="1"/>
            </p:cNvSpPr>
            <p:nvPr/>
          </p:nvSpPr>
          <p:spPr bwMode="auto">
            <a:xfrm>
              <a:off x="665" y="2960"/>
              <a:ext cx="279"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a:t>=</a:t>
              </a:r>
            </a:p>
          </p:txBody>
        </p:sp>
      </p:grpSp>
      <p:sp>
        <p:nvSpPr>
          <p:cNvPr id="31752" name="Text Box 14"/>
          <p:cNvSpPr txBox="1">
            <a:spLocks noChangeArrowheads="1"/>
          </p:cNvSpPr>
          <p:nvPr/>
        </p:nvSpPr>
        <p:spPr bwMode="auto">
          <a:xfrm>
            <a:off x="1827214" y="2619376"/>
            <a:ext cx="2243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a:t>For example:</a:t>
            </a:r>
          </a:p>
        </p:txBody>
      </p:sp>
      <p:sp>
        <p:nvSpPr>
          <p:cNvPr id="491538" name="AutoShape 18"/>
          <p:cNvSpPr>
            <a:spLocks noChangeArrowheads="1"/>
          </p:cNvSpPr>
          <p:nvPr/>
        </p:nvSpPr>
        <p:spPr bwMode="auto">
          <a:xfrm>
            <a:off x="7159625" y="2809440"/>
            <a:ext cx="3036888" cy="1328023"/>
          </a:xfrm>
          <a:prstGeom prst="wedgeRoundRectCallout">
            <a:avLst>
              <a:gd name="adj1" fmla="val -36616"/>
              <a:gd name="adj2" fmla="val 98278"/>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en-US" sz="2400" dirty="0" err="1"/>
              <a:t>Zamijeni</a:t>
            </a:r>
            <a:r>
              <a:rPr lang="en-US" sz="2400" dirty="0"/>
              <a:t> (:) </a:t>
            </a:r>
            <a:r>
              <a:rPr lang="en-US" sz="2400" dirty="0" err="1"/>
              <a:t>sa</a:t>
            </a:r>
            <a:r>
              <a:rPr lang="en-US" sz="2400" dirty="0"/>
              <a:t> </a:t>
            </a:r>
            <a:r>
              <a:rPr lang="en-US" sz="2400" dirty="0">
                <a:sym typeface="Symbol" panose="05050102010706020507" pitchFamily="18" charset="2"/>
              </a:rPr>
              <a:t></a:t>
            </a:r>
            <a:r>
              <a:rPr lang="en-US" sz="2400" dirty="0"/>
              <a:t>x </a:t>
            </a:r>
            <a:r>
              <a:rPr lang="en-US" sz="2400" dirty="0" err="1"/>
              <a:t>xs</a:t>
            </a:r>
            <a:r>
              <a:rPr lang="en-US" sz="2400" dirty="0"/>
              <a:t> </a:t>
            </a:r>
            <a:r>
              <a:rPr lang="en-US" sz="2400" dirty="0">
                <a:latin typeface="Lucida Sans Typewriter" panose="020B0509030504030204" pitchFamily="49" charset="0"/>
                <a:sym typeface="Symbol" panose="05050102010706020507" pitchFamily="18" charset="2"/>
              </a:rPr>
              <a:t></a:t>
            </a:r>
            <a:r>
              <a:rPr lang="en-US" sz="2400" dirty="0"/>
              <a:t> </a:t>
            </a:r>
            <a:r>
              <a:rPr lang="en-US" sz="2400" dirty="0" err="1"/>
              <a:t>xs</a:t>
            </a:r>
            <a:r>
              <a:rPr lang="en-US" sz="2400" dirty="0"/>
              <a:t> </a:t>
            </a:r>
            <a:r>
              <a:rPr lang="en-US" sz="2400" dirty="0">
                <a:latin typeface="Lucida Sans Typewriter" panose="020B0509030504030204" pitchFamily="49" charset="0"/>
              </a:rPr>
              <a:t>++</a:t>
            </a:r>
            <a:r>
              <a:rPr lang="en-US" sz="2400" dirty="0"/>
              <a:t> [x] </a:t>
            </a:r>
            <a:r>
              <a:rPr lang="en-US" sz="2400" dirty="0" err="1"/>
              <a:t>i</a:t>
            </a:r>
            <a:r>
              <a:rPr lang="en-US" sz="2400" dirty="0"/>
              <a:t> [] </a:t>
            </a:r>
            <a:r>
              <a:rPr lang="en-US" sz="2400" dirty="0" err="1"/>
              <a:t>sa</a:t>
            </a:r>
            <a:r>
              <a:rPr lang="en-US" sz="2400" dirty="0"/>
              <a:t> [].</a:t>
            </a:r>
          </a:p>
        </p:txBody>
      </p:sp>
    </p:spTree>
    <p:extLst>
      <p:ext uri="{BB962C8B-B14F-4D97-AF65-F5344CB8AC3E}">
        <p14:creationId xmlns:p14="http://schemas.microsoft.com/office/powerpoint/2010/main" val="201429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38"/>
                                        </p:tgtEl>
                                        <p:attrNameLst>
                                          <p:attrName>style.visibility</p:attrName>
                                        </p:attrNameLst>
                                      </p:cBhvr>
                                      <p:to>
                                        <p:strVal val="visible"/>
                                      </p:to>
                                    </p:set>
                                    <p:animEffect transition="in" filter="dissolve">
                                      <p:cBhvr>
                                        <p:cTn id="22" dur="500"/>
                                        <p:tgtEl>
                                          <p:spTgt spid="49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8" grpId="0" animBg="1"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fld id="{E4EE02FC-7358-48FC-BC25-A752F9E6153F}" type="slidenum">
              <a:rPr lang="en-US" sz="1400"/>
              <a:pPr/>
              <a:t>153</a:t>
            </a:fld>
            <a:endParaRPr lang="en-US" sz="1400"/>
          </a:p>
        </p:txBody>
      </p:sp>
      <p:sp>
        <p:nvSpPr>
          <p:cNvPr id="32770" name="Text Box 2"/>
          <p:cNvSpPr txBox="1">
            <a:spLocks noChangeArrowheads="1"/>
          </p:cNvSpPr>
          <p:nvPr/>
        </p:nvSpPr>
        <p:spPr bwMode="auto">
          <a:xfrm>
            <a:off x="1887538" y="429748"/>
            <a:ext cx="24849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sr-Latn-BA" dirty="0"/>
              <a:t>Dakle, imamo</a:t>
            </a:r>
            <a:r>
              <a:rPr lang="en-US" dirty="0"/>
              <a:t>:</a:t>
            </a:r>
          </a:p>
        </p:txBody>
      </p:sp>
      <p:sp>
        <p:nvSpPr>
          <p:cNvPr id="32771" name="Text Box 3"/>
          <p:cNvSpPr txBox="1">
            <a:spLocks noChangeArrowheads="1"/>
          </p:cNvSpPr>
          <p:nvPr/>
        </p:nvSpPr>
        <p:spPr bwMode="auto">
          <a:xfrm>
            <a:off x="2668589" y="1698633"/>
            <a:ext cx="6048451" cy="904863"/>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10000"/>
              </a:lnSpc>
            </a:pPr>
            <a:r>
              <a:rPr lang="en-US" sz="2400" dirty="0">
                <a:latin typeface="Lucida Sans Typewriter" panose="020B0509030504030204" pitchFamily="49" charset="0"/>
              </a:rPr>
              <a:t>reverse =</a:t>
            </a:r>
          </a:p>
          <a:p>
            <a:pPr>
              <a:lnSpc>
                <a:spcPct val="110000"/>
              </a:lnSpc>
            </a:pPr>
            <a:r>
              <a:rPr lang="en-US" sz="2400" dirty="0">
                <a:latin typeface="Lucida Sans Typewriter" panose="020B0509030504030204" pitchFamily="49" charset="0"/>
              </a:rPr>
              <a:t>   </a:t>
            </a:r>
            <a:r>
              <a:rPr lang="en-US" sz="2400" dirty="0" err="1">
                <a:latin typeface="Lucida Sans Typewriter" panose="020B0509030504030204" pitchFamily="49" charset="0"/>
              </a:rPr>
              <a:t>foldr</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x </a:t>
            </a:r>
            <a:r>
              <a:rPr lang="en-US" sz="2400" dirty="0" err="1">
                <a:latin typeface="Lucida Sans Typewriter" panose="020B0509030504030204" pitchFamily="49" charset="0"/>
              </a:rPr>
              <a:t>xs</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xs</a:t>
            </a:r>
            <a:r>
              <a:rPr lang="en-US" sz="2400" dirty="0">
                <a:latin typeface="Lucida Sans Typewriter" panose="020B0509030504030204" pitchFamily="49" charset="0"/>
              </a:rPr>
              <a:t> ++ [x]) []</a:t>
            </a:r>
          </a:p>
        </p:txBody>
      </p:sp>
      <p:sp>
        <p:nvSpPr>
          <p:cNvPr id="32772" name="Text Box 4"/>
          <p:cNvSpPr txBox="1">
            <a:spLocks noChangeArrowheads="1"/>
          </p:cNvSpPr>
          <p:nvPr/>
        </p:nvSpPr>
        <p:spPr bwMode="auto">
          <a:xfrm>
            <a:off x="1887539" y="3348822"/>
            <a:ext cx="8474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sr-Latn-BA" dirty="0"/>
              <a:t>Operator </a:t>
            </a:r>
            <a:r>
              <a:rPr lang="en-US" dirty="0"/>
              <a:t>(</a:t>
            </a:r>
            <a:r>
              <a:rPr lang="en-US" dirty="0">
                <a:latin typeface="Lucida Sans Typewriter" panose="020B0509030504030204" pitchFamily="49" charset="0"/>
              </a:rPr>
              <a:t>++</a:t>
            </a:r>
            <a:r>
              <a:rPr lang="en-US" dirty="0"/>
              <a:t>) </a:t>
            </a:r>
            <a:r>
              <a:rPr lang="sr-Latn-BA" dirty="0"/>
              <a:t>ima kompaktnu definciju upotrebom </a:t>
            </a:r>
            <a:r>
              <a:rPr lang="en-US" dirty="0"/>
              <a:t> </a:t>
            </a:r>
            <a:r>
              <a:rPr lang="en-US" dirty="0" err="1"/>
              <a:t>foldr</a:t>
            </a:r>
            <a:r>
              <a:rPr lang="sr-Latn-BA" dirty="0"/>
              <a:t> funkcije</a:t>
            </a:r>
            <a:r>
              <a:rPr lang="en-US" dirty="0"/>
              <a:t>:</a:t>
            </a:r>
          </a:p>
        </p:txBody>
      </p:sp>
      <p:sp>
        <p:nvSpPr>
          <p:cNvPr id="32773" name="Text Box 6"/>
          <p:cNvSpPr txBox="1">
            <a:spLocks noChangeArrowheads="1"/>
          </p:cNvSpPr>
          <p:nvPr/>
        </p:nvSpPr>
        <p:spPr bwMode="auto">
          <a:xfrm>
            <a:off x="2668588" y="5053013"/>
            <a:ext cx="4235450" cy="4572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sz="2400" dirty="0">
                <a:latin typeface="Lucida Sans Typewriter" panose="020B0509030504030204" pitchFamily="49" charset="0"/>
              </a:rPr>
              <a:t>(++ </a:t>
            </a:r>
            <a:r>
              <a:rPr lang="en-US" sz="2400" dirty="0" err="1">
                <a:latin typeface="Lucida Sans Typewriter" panose="020B0509030504030204" pitchFamily="49" charset="0"/>
              </a:rPr>
              <a:t>ys</a:t>
            </a:r>
            <a:r>
              <a:rPr lang="en-US" sz="2400" dirty="0">
                <a:latin typeface="Lucida Sans Typewriter" panose="020B0509030504030204" pitchFamily="49" charset="0"/>
              </a:rPr>
              <a:t>) = </a:t>
            </a:r>
            <a:r>
              <a:rPr lang="en-US" sz="2400" dirty="0" err="1">
                <a:latin typeface="Lucida Sans Typewriter" panose="020B0509030504030204" pitchFamily="49" charset="0"/>
              </a:rPr>
              <a:t>foldr</a:t>
            </a:r>
            <a:r>
              <a:rPr lang="en-US" sz="2400" dirty="0">
                <a:latin typeface="Lucida Sans Typewriter" panose="020B0509030504030204" pitchFamily="49" charset="0"/>
              </a:rPr>
              <a:t> (:) </a:t>
            </a:r>
            <a:r>
              <a:rPr lang="en-US" sz="2400" dirty="0" err="1">
                <a:latin typeface="Lucida Sans Typewriter" panose="020B0509030504030204" pitchFamily="49" charset="0"/>
              </a:rPr>
              <a:t>ys</a:t>
            </a:r>
            <a:endParaRPr lang="en-US" sz="2400" dirty="0">
              <a:latin typeface="Lucida Sans Typewriter" panose="020B0509030504030204" pitchFamily="49" charset="0"/>
            </a:endParaRPr>
          </a:p>
        </p:txBody>
      </p:sp>
      <p:sp>
        <p:nvSpPr>
          <p:cNvPr id="32774" name="AutoShape 7"/>
          <p:cNvSpPr>
            <a:spLocks noChangeArrowheads="1"/>
          </p:cNvSpPr>
          <p:nvPr/>
        </p:nvSpPr>
        <p:spPr bwMode="auto">
          <a:xfrm>
            <a:off x="7726363" y="4659115"/>
            <a:ext cx="2455862" cy="1532334"/>
          </a:xfrm>
          <a:prstGeom prst="wedgeRoundRectCallout">
            <a:avLst>
              <a:gd name="adj1" fmla="val -72301"/>
              <a:gd name="adj2" fmla="val -10940"/>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sr-Latn-BA" dirty="0"/>
              <a:t>Zamijeni </a:t>
            </a:r>
            <a:r>
              <a:rPr lang="en-US" dirty="0"/>
              <a:t>(:) </a:t>
            </a:r>
            <a:r>
              <a:rPr lang="sr-Latn-BA" dirty="0"/>
              <a:t>sa</a:t>
            </a:r>
            <a:r>
              <a:rPr lang="en-US" dirty="0"/>
              <a:t> </a:t>
            </a:r>
            <a:r>
              <a:rPr lang="en-US" dirty="0">
                <a:sym typeface="Symbol" panose="05050102010706020507" pitchFamily="18" charset="2"/>
              </a:rPr>
              <a:t>(:)</a:t>
            </a:r>
            <a:r>
              <a:rPr lang="en-US" dirty="0"/>
              <a:t> </a:t>
            </a:r>
            <a:r>
              <a:rPr lang="sr-Latn-BA" dirty="0"/>
              <a:t>i</a:t>
            </a:r>
            <a:r>
              <a:rPr lang="en-US" dirty="0"/>
              <a:t> [] </a:t>
            </a:r>
            <a:r>
              <a:rPr lang="sr-Latn-BA" dirty="0"/>
              <a:t>sa</a:t>
            </a:r>
            <a:r>
              <a:rPr lang="en-US" dirty="0"/>
              <a:t> </a:t>
            </a:r>
            <a:r>
              <a:rPr lang="en-US" dirty="0" err="1"/>
              <a:t>ys</a:t>
            </a:r>
            <a:r>
              <a:rPr lang="en-US" dirty="0"/>
              <a:t>.</a:t>
            </a:r>
          </a:p>
        </p:txBody>
      </p:sp>
    </p:spTree>
    <p:extLst>
      <p:ext uri="{BB962C8B-B14F-4D97-AF65-F5344CB8AC3E}">
        <p14:creationId xmlns:p14="http://schemas.microsoft.com/office/powerpoint/2010/main" val="34895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smtClean="0">
                        <a:latin typeface="Cambria Math" panose="02040503050406030204" pitchFamily="18" charset="0"/>
                      </a:rPr>
                      <m:t>𝑓𝑜𝑙𝑑𝑙</m:t>
                    </m:r>
                  </m:oMath>
                </a14:m>
                <a:r>
                  <a:rPr lang="en-US" dirty="0"/>
                  <a:t> </a:t>
                </a:r>
                <a:r>
                  <a:rPr lang="en-US" dirty="0" err="1"/>
                  <a:t>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stretch>
            <a:fillRect/>
          </a:stretch>
        </p:blipFill>
        <p:spPr>
          <a:xfrm>
            <a:off x="938588" y="1633203"/>
            <a:ext cx="6725589" cy="1600423"/>
          </a:xfrm>
          <a:prstGeom prst="rect">
            <a:avLst/>
          </a:prstGeom>
        </p:spPr>
      </p:pic>
      <p:pic>
        <p:nvPicPr>
          <p:cNvPr id="5" name="Picture 4"/>
          <p:cNvPicPr>
            <a:picLocks noChangeAspect="1"/>
          </p:cNvPicPr>
          <p:nvPr/>
        </p:nvPicPr>
        <p:blipFill>
          <a:blip r:embed="rId4"/>
          <a:stretch>
            <a:fillRect/>
          </a:stretch>
        </p:blipFill>
        <p:spPr>
          <a:xfrm>
            <a:off x="7239485" y="1583139"/>
            <a:ext cx="4515480" cy="4648849"/>
          </a:xfrm>
          <a:prstGeom prst="rect">
            <a:avLst/>
          </a:prstGeom>
        </p:spPr>
      </p:pic>
      <p:sp>
        <p:nvSpPr>
          <p:cNvPr id="6" name="Oval Callout 5"/>
          <p:cNvSpPr/>
          <p:nvPr/>
        </p:nvSpPr>
        <p:spPr>
          <a:xfrm>
            <a:off x="8383425" y="0"/>
            <a:ext cx="2298819" cy="134169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vs</a:t>
            </a:r>
            <a:r>
              <a:rPr lang="en-US" dirty="0"/>
              <a:t> sum </a:t>
            </a:r>
            <a:r>
              <a:rPr lang="en-US" dirty="0" err="1"/>
              <a:t>preko</a:t>
            </a:r>
            <a:r>
              <a:rPr lang="en-US" dirty="0"/>
              <a:t> </a:t>
            </a:r>
            <a:r>
              <a:rPr lang="en-US" dirty="0" err="1"/>
              <a:t>foldr</a:t>
            </a:r>
            <a:r>
              <a:rPr lang="en-US" dirty="0"/>
              <a:t>?</a:t>
            </a:r>
          </a:p>
        </p:txBody>
      </p:sp>
    </p:spTree>
    <p:extLst>
      <p:ext uri="{BB962C8B-B14F-4D97-AF65-F5344CB8AC3E}">
        <p14:creationId xmlns:p14="http://schemas.microsoft.com/office/powerpoint/2010/main" val="31617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a:latin typeface="Cambria Math" panose="02040503050406030204" pitchFamily="18" charset="0"/>
                      </a:rPr>
                      <m:t>𝑓𝑜𝑙𝑑𝑙</m:t>
                    </m:r>
                  </m:oMath>
                </a14:m>
                <a:r>
                  <a:rPr lang="en-US" dirty="0"/>
                  <a:t> </a:t>
                </a:r>
                <a:r>
                  <a:rPr lang="en-US" dirty="0" err="1"/>
                  <a:t>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sr-Latn-BA" dirty="0"/>
              <a:t>Obrazac rekurzije na listama:</a:t>
            </a:r>
          </a:p>
          <a:p>
            <a:endParaRPr lang="sr-Latn-BA" dirty="0"/>
          </a:p>
          <a:p>
            <a:pPr marL="0" indent="0">
              <a:buNone/>
            </a:pPr>
            <a:endParaRPr lang="sr-Latn-BA" dirty="0"/>
          </a:p>
          <a:p>
            <a:r>
              <a:rPr lang="sr-Latn-BA" dirty="0"/>
              <a:t>Primjeri:</a:t>
            </a:r>
            <a:endParaRPr lang="en-US" dirty="0"/>
          </a:p>
        </p:txBody>
      </p:sp>
      <p:pic>
        <p:nvPicPr>
          <p:cNvPr id="4" name="Picture 3"/>
          <p:cNvPicPr>
            <a:picLocks noChangeAspect="1"/>
          </p:cNvPicPr>
          <p:nvPr/>
        </p:nvPicPr>
        <p:blipFill>
          <a:blip r:embed="rId3"/>
          <a:stretch>
            <a:fillRect/>
          </a:stretch>
        </p:blipFill>
        <p:spPr>
          <a:xfrm>
            <a:off x="3428341" y="2087738"/>
            <a:ext cx="4344006" cy="905001"/>
          </a:xfrm>
          <a:prstGeom prst="rect">
            <a:avLst/>
          </a:prstGeom>
        </p:spPr>
      </p:pic>
      <p:pic>
        <p:nvPicPr>
          <p:cNvPr id="5" name="Picture 4"/>
          <p:cNvPicPr>
            <a:picLocks noChangeAspect="1"/>
          </p:cNvPicPr>
          <p:nvPr/>
        </p:nvPicPr>
        <p:blipFill>
          <a:blip r:embed="rId4"/>
          <a:stretch>
            <a:fillRect/>
          </a:stretch>
        </p:blipFill>
        <p:spPr>
          <a:xfrm>
            <a:off x="2935765" y="3961235"/>
            <a:ext cx="4201111" cy="2029108"/>
          </a:xfrm>
          <a:prstGeom prst="rect">
            <a:avLst/>
          </a:prstGeom>
        </p:spPr>
      </p:pic>
    </p:spTree>
    <p:extLst>
      <p:ext uri="{BB962C8B-B14F-4D97-AF65-F5344CB8AC3E}">
        <p14:creationId xmlns:p14="http://schemas.microsoft.com/office/powerpoint/2010/main" val="194213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a:latin typeface="Cambria Math" panose="02040503050406030204" pitchFamily="18" charset="0"/>
                      </a:rPr>
                      <m:t>𝑓𝑜𝑙𝑑𝑙</m:t>
                    </m:r>
                  </m:oMath>
                </a14:m>
                <a:r>
                  <a:rPr lang="en-US" dirty="0"/>
                  <a:t> </a:t>
                </a:r>
                <a:r>
                  <a:rPr lang="en-US" dirty="0" err="1"/>
                  <a:t>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Rekurzivna definicija funkcije </a:t>
                </a:r>
                <a14:m>
                  <m:oMath xmlns:m="http://schemas.openxmlformats.org/officeDocument/2006/math">
                    <m:r>
                      <a:rPr lang="sr-Latn-BA" i="1" dirty="0" smtClean="0">
                        <a:latin typeface="Cambria Math" panose="02040503050406030204" pitchFamily="18" charset="0"/>
                      </a:rPr>
                      <m:t>𝑓𝑜𝑙𝑑𝑙</m:t>
                    </m:r>
                  </m:oMath>
                </a14:m>
                <a:r>
                  <a:rPr lang="sr-Latn-BA" dirty="0"/>
                  <a:t>:</a:t>
                </a:r>
              </a:p>
              <a:p>
                <a:endParaRPr lang="sr-Latn-BA" dirty="0"/>
              </a:p>
              <a:p>
                <a:endParaRPr lang="sr-Latn-BA" dirty="0"/>
              </a:p>
              <a:p>
                <a:endParaRPr lang="sr-Latn-BA" dirty="0"/>
              </a:p>
              <a:p>
                <a:endParaRPr lang="sr-Latn-BA" dirty="0"/>
              </a:p>
              <a:p>
                <a:pPr marL="0" indent="0">
                  <a:buNone/>
                </a:pPr>
                <a:endParaRPr lang="sr-Latn-BA"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182500" y="2383340"/>
            <a:ext cx="7878274" cy="1305107"/>
          </a:xfrm>
          <a:prstGeom prst="rect">
            <a:avLst/>
          </a:prstGeom>
        </p:spPr>
      </p:pic>
    </p:spTree>
    <p:extLst>
      <p:ext uri="{BB962C8B-B14F-4D97-AF65-F5344CB8AC3E}">
        <p14:creationId xmlns:p14="http://schemas.microsoft.com/office/powerpoint/2010/main" val="394930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a:latin typeface="Cambria Math" panose="02040503050406030204" pitchFamily="18" charset="0"/>
                      </a:rPr>
                      <m:t>𝑓𝑜𝑙𝑑𝑙</m:t>
                    </m:r>
                  </m:oMath>
                </a14:m>
                <a:r>
                  <a:rPr lang="en-US" dirty="0"/>
                  <a:t> </a:t>
                </a:r>
                <a:r>
                  <a:rPr lang="en-US" dirty="0" err="1"/>
                  <a:t>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stretch>
            <a:fillRect/>
          </a:stretch>
        </p:blipFill>
        <p:spPr>
          <a:xfrm>
            <a:off x="1388868" y="1602515"/>
            <a:ext cx="8935697" cy="6192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427" y="3183805"/>
            <a:ext cx="6416596" cy="2507197"/>
          </a:xfrm>
          <a:prstGeom prst="rect">
            <a:avLst/>
          </a:prstGeom>
        </p:spPr>
      </p:pic>
    </p:spTree>
    <p:extLst>
      <p:ext uri="{BB962C8B-B14F-4D97-AF65-F5344CB8AC3E}">
        <p14:creationId xmlns:p14="http://schemas.microsoft.com/office/powerpoint/2010/main" val="1140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sr-Latn-BA" i="1" dirty="0" smtClean="0">
                        <a:latin typeface="Cambria Math" panose="02040503050406030204" pitchFamily="18" charset="0"/>
                      </a:rPr>
                      <m:t>𝑓𝑜𝑙𝑑𝑟</m:t>
                    </m:r>
                  </m:oMath>
                </a14:m>
                <a:r>
                  <a:rPr lang="sr-Latn-BA" dirty="0"/>
                  <a:t> vs </a:t>
                </a:r>
                <a14:m>
                  <m:oMath xmlns:m="http://schemas.openxmlformats.org/officeDocument/2006/math">
                    <m:r>
                      <a:rPr lang="sr-Latn-BA" i="1" dirty="0" smtClean="0">
                        <a:latin typeface="Cambria Math" panose="02040503050406030204" pitchFamily="18" charset="0"/>
                      </a:rPr>
                      <m:t>𝑓𝑜𝑙𝑑𝑙</m:t>
                    </m:r>
                    <m:r>
                      <a:rPr lang="sr-Latn-BA" i="1" dirty="0" smtClean="0">
                        <a:latin typeface="Cambria Math" panose="02040503050406030204" pitchFamily="18" charset="0"/>
                      </a:rPr>
                      <m:t> </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a:stretch>
            <a:fillRect/>
          </a:stretch>
        </p:blipFill>
        <p:spPr>
          <a:xfrm>
            <a:off x="1551238" y="3397131"/>
            <a:ext cx="8935697" cy="619211"/>
          </a:xfrm>
          <a:prstGeom prst="rect">
            <a:avLst/>
          </a:prstGeom>
        </p:spPr>
      </p:pic>
      <p:pic>
        <p:nvPicPr>
          <p:cNvPr id="5" name="Content Placeholder 3"/>
          <p:cNvPicPr>
            <a:picLocks noChangeAspect="1"/>
          </p:cNvPicPr>
          <p:nvPr/>
        </p:nvPicPr>
        <p:blipFill>
          <a:blip r:embed="rId4"/>
          <a:stretch>
            <a:fillRect/>
          </a:stretch>
        </p:blipFill>
        <p:spPr>
          <a:xfrm>
            <a:off x="1524199" y="2264045"/>
            <a:ext cx="8630854" cy="800212"/>
          </a:xfrm>
          <a:prstGeom prst="rect">
            <a:avLst/>
          </a:prstGeom>
        </p:spPr>
      </p:pic>
    </p:spTree>
    <p:extLst>
      <p:ext uri="{BB962C8B-B14F-4D97-AF65-F5344CB8AC3E}">
        <p14:creationId xmlns:p14="http://schemas.microsoft.com/office/powerpoint/2010/main" val="17213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buFont typeface="+mj-lt"/>
                  <a:buAutoNum type="arabicPeriod" startAt="69"/>
                </a:pPr>
                <a:r>
                  <a:rPr lang="sr-Latn-BA" dirty="0"/>
                  <a:t>Upotrebom funkcije </a:t>
                </a:r>
                <a14:m>
                  <m:oMath xmlns:m="http://schemas.openxmlformats.org/officeDocument/2006/math">
                    <m:r>
                      <a:rPr lang="sr-Latn-BA" i="1" dirty="0">
                        <a:latin typeface="Cambria Math" panose="02040503050406030204" pitchFamily="18" charset="0"/>
                      </a:rPr>
                      <m:t>𝑓𝑜𝑙𝑑</m:t>
                    </m:r>
                    <m:r>
                      <a:rPr lang="sr-Latn-BA" b="0" i="1" dirty="0" smtClean="0">
                        <a:latin typeface="Cambria Math" panose="02040503050406030204" pitchFamily="18" charset="0"/>
                      </a:rPr>
                      <m:t>𝑙</m:t>
                    </m:r>
                  </m:oMath>
                </a14:m>
                <a:r>
                  <a:rPr lang="sr-Latn-BA" dirty="0"/>
                  <a:t> definisati funkciju </a:t>
                </a:r>
                <a14:m>
                  <m:oMath xmlns:m="http://schemas.openxmlformats.org/officeDocument/2006/math">
                    <m:r>
                      <a:rPr lang="sr-Latn-BA" i="1" dirty="0">
                        <a:latin typeface="Cambria Math" panose="02040503050406030204" pitchFamily="18" charset="0"/>
                      </a:rPr>
                      <m:t>𝑙𝑒𝑛𝑔𝑡h</m:t>
                    </m:r>
                  </m:oMath>
                </a14:m>
                <a:r>
                  <a:rPr lang="sr-Latn-BA" dirty="0"/>
                  <a:t>.</a:t>
                </a:r>
              </a:p>
              <a:p>
                <a:pPr marL="457200" indent="-457200">
                  <a:buFont typeface="+mj-lt"/>
                  <a:buAutoNum type="arabicPeriod" startAt="69"/>
                </a:pPr>
                <a:r>
                  <a:rPr lang="sr-Latn-BA" dirty="0"/>
                  <a:t>Upotrebom funkcije </a:t>
                </a:r>
                <a14:m>
                  <m:oMath xmlns:m="http://schemas.openxmlformats.org/officeDocument/2006/math">
                    <m:r>
                      <a:rPr lang="sr-Latn-BA" i="1" dirty="0">
                        <a:latin typeface="Cambria Math" panose="02040503050406030204" pitchFamily="18" charset="0"/>
                      </a:rPr>
                      <m:t>𝑓𝑜𝑙𝑑</m:t>
                    </m:r>
                    <m:r>
                      <a:rPr lang="sr-Latn-BA" b="0" i="1" dirty="0" smtClean="0">
                        <a:latin typeface="Cambria Math" panose="02040503050406030204" pitchFamily="18" charset="0"/>
                      </a:rPr>
                      <m:t>𝑙</m:t>
                    </m:r>
                  </m:oMath>
                </a14:m>
                <a:r>
                  <a:rPr lang="sr-Latn-BA" dirty="0"/>
                  <a:t> definisati funkciju </a:t>
                </a:r>
                <a14:m>
                  <m:oMath xmlns:m="http://schemas.openxmlformats.org/officeDocument/2006/math">
                    <m:r>
                      <a:rPr lang="sr-Latn-BA" i="1">
                        <a:latin typeface="Cambria Math" panose="02040503050406030204" pitchFamily="18" charset="0"/>
                      </a:rPr>
                      <m:t>𝑟𝑒𝑣𝑒𝑟𝑠𝑒</m:t>
                    </m:r>
                  </m:oMath>
                </a14:m>
                <a:r>
                  <a:rPr lang="sr-Latn-BA" dirty="0"/>
                  <a:t>.</a:t>
                </a:r>
              </a:p>
              <a:p>
                <a:pPr marL="457200" indent="-457200">
                  <a:buFont typeface="+mj-lt"/>
                  <a:buAutoNum type="arabicPeriod" startAt="69"/>
                </a:pPr>
                <a:r>
                  <a:rPr lang="sr-Latn-BA" dirty="0"/>
                  <a:t>Definisati funkciju ++, koja spaja dvije liste u jednu, pomoću funkcije </a:t>
                </a:r>
                <a14:m>
                  <m:oMath xmlns:m="http://schemas.openxmlformats.org/officeDocument/2006/math">
                    <m:r>
                      <a:rPr lang="sr-Latn-BA" i="1">
                        <a:latin typeface="Cambria Math" panose="02040503050406030204" pitchFamily="18" charset="0"/>
                      </a:rPr>
                      <m:t>𝑓𝑜𝑙𝑑</m:t>
                    </m:r>
                    <m:r>
                      <a:rPr lang="sr-Latn-BA" b="0" i="1" smtClean="0">
                        <a:latin typeface="Cambria Math" panose="02040503050406030204" pitchFamily="18" charset="0"/>
                      </a:rPr>
                      <m:t>𝑙</m:t>
                    </m:r>
                  </m:oMath>
                </a14:m>
                <a:r>
                  <a:rPr lang="sr-Latn-BA" dirty="0"/>
                  <a:t>.</a:t>
                </a:r>
                <a:endParaRPr lang="en-US" dirty="0"/>
              </a:p>
              <a:p>
                <a:pPr marL="0" indent="0">
                  <a:buNone/>
                </a:pPr>
                <a:endParaRPr lang="sr-Latn-BA" dirty="0"/>
              </a:p>
              <a:p>
                <a:pPr marL="457200" indent="-457200">
                  <a:buFont typeface="+mj-lt"/>
                  <a:buAutoNum type="arabicPeriod" startAt="16"/>
                </a:pPr>
                <a:endParaRPr lang="sr-Latn-BA"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267"/>
                </a:stretch>
              </a:blipFill>
            </p:spPr>
            <p:txBody>
              <a:bodyPr/>
              <a:lstStyle/>
              <a:p>
                <a:r>
                  <a:rPr lang="en-US">
                    <a:noFill/>
                  </a:rPr>
                  <a:t> </a:t>
                </a:r>
              </a:p>
            </p:txBody>
          </p:sp>
        </mc:Fallback>
      </mc:AlternateContent>
      <p:sp>
        <p:nvSpPr>
          <p:cNvPr id="4" name="Oval Callout 3"/>
          <p:cNvSpPr/>
          <p:nvPr/>
        </p:nvSpPr>
        <p:spPr>
          <a:xfrm>
            <a:off x="8383425" y="0"/>
            <a:ext cx="2298819" cy="134169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Uporediti</a:t>
            </a:r>
            <a:r>
              <a:rPr lang="en-US" dirty="0"/>
              <a:t> </a:t>
            </a:r>
            <a:r>
              <a:rPr lang="en-US" dirty="0" err="1"/>
              <a:t>sa</a:t>
            </a:r>
            <a:r>
              <a:rPr lang="en-US" dirty="0"/>
              <a:t> </a:t>
            </a:r>
            <a:r>
              <a:rPr lang="en-US" dirty="0" err="1"/>
              <a:t>defincijama</a:t>
            </a:r>
            <a:r>
              <a:rPr lang="en-US" dirty="0"/>
              <a:t> </a:t>
            </a:r>
            <a:r>
              <a:rPr lang="en-US" dirty="0" err="1"/>
              <a:t>pomo</a:t>
            </a:r>
            <a:r>
              <a:rPr lang="sr-Latn-BA" dirty="0"/>
              <a:t>ću foldr!</a:t>
            </a:r>
            <a:endParaRPr lang="en-US" dirty="0"/>
          </a:p>
        </p:txBody>
      </p:sp>
    </p:spTree>
    <p:extLst>
      <p:ext uri="{BB962C8B-B14F-4D97-AF65-F5344CB8AC3E}">
        <p14:creationId xmlns:p14="http://schemas.microsoft.com/office/powerpoint/2010/main" val="201124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33F5-1D21-D079-76C7-E2D46469A608}"/>
              </a:ext>
            </a:extLst>
          </p:cNvPr>
          <p:cNvSpPr>
            <a:spLocks noGrp="1"/>
          </p:cNvSpPr>
          <p:nvPr>
            <p:ph type="title"/>
          </p:nvPr>
        </p:nvSpPr>
        <p:spPr/>
        <p:txBody>
          <a:bodyPr/>
          <a:lstStyle/>
          <a:p>
            <a:r>
              <a:rPr lang="sr-Latn-RS" dirty="0"/>
              <a:t>Instalacija GHC </a:t>
            </a:r>
            <a:r>
              <a:rPr lang="en-US" dirty="0" err="1"/>
              <a:t>na</a:t>
            </a:r>
            <a:r>
              <a:rPr lang="en-US" dirty="0"/>
              <a:t> </a:t>
            </a:r>
            <a:r>
              <a:rPr lang="en-US" dirty="0" err="1"/>
              <a:t>nekim</a:t>
            </a:r>
            <a:r>
              <a:rPr lang="en-US" dirty="0"/>
              <a:t> OS</a:t>
            </a:r>
            <a:r>
              <a:rPr lang="sr-Latn-RS" dirty="0"/>
              <a:t> 	</a:t>
            </a:r>
            <a:endParaRPr lang="en-US" dirty="0"/>
          </a:p>
        </p:txBody>
      </p:sp>
      <p:sp>
        <p:nvSpPr>
          <p:cNvPr id="3" name="Content Placeholder 2">
            <a:extLst>
              <a:ext uri="{FF2B5EF4-FFF2-40B4-BE49-F238E27FC236}">
                <a16:creationId xmlns:a16="http://schemas.microsoft.com/office/drawing/2014/main" id="{FE62A15C-C051-CC31-7EBE-495EEE7550F4}"/>
              </a:ext>
            </a:extLst>
          </p:cNvPr>
          <p:cNvSpPr>
            <a:spLocks noGrp="1"/>
          </p:cNvSpPr>
          <p:nvPr>
            <p:ph idx="1"/>
          </p:nvPr>
        </p:nvSpPr>
        <p:spPr/>
        <p:txBody>
          <a:bodyPr/>
          <a:lstStyle/>
          <a:p>
            <a:r>
              <a:rPr lang="en-US" dirty="0"/>
              <a:t>Windows</a:t>
            </a:r>
          </a:p>
          <a:p>
            <a:pPr lvl="1"/>
            <a:r>
              <a:rPr lang="sr-Latn-RS" dirty="0"/>
              <a:t>Najpre instalirajte </a:t>
            </a:r>
            <a:r>
              <a:rPr lang="sr-Latn-RS" dirty="0" err="1"/>
              <a:t>chocolatey</a:t>
            </a:r>
            <a:r>
              <a:rPr lang="sr-Latn-RS" dirty="0"/>
              <a:t> (najverovatnije sa </a:t>
            </a:r>
            <a:r>
              <a:rPr lang="sr-Latn-RS" dirty="0" err="1"/>
              <a:t>admin</a:t>
            </a:r>
            <a:r>
              <a:rPr lang="sr-Latn-RS" dirty="0"/>
              <a:t> ovlašćenjima, </a:t>
            </a:r>
            <a:r>
              <a:rPr lang="sr-Latn-RS" dirty="0" err="1"/>
              <a:t>powershell</a:t>
            </a:r>
            <a:r>
              <a:rPr lang="sr-Latn-RS" dirty="0"/>
              <a:t>):</a:t>
            </a:r>
          </a:p>
          <a:p>
            <a:pPr lvl="2"/>
            <a:r>
              <a:rPr lang="en-US" dirty="0">
                <a:hlinkClick r:id="rId2"/>
              </a:rPr>
              <a:t>https://chocolatey.org/install</a:t>
            </a:r>
            <a:endParaRPr lang="sr-Latn-RS" dirty="0"/>
          </a:p>
          <a:p>
            <a:pPr lvl="1"/>
            <a:r>
              <a:rPr lang="sr-Latn-RS" dirty="0"/>
              <a:t>Nakon toga instalirajte GHC naredbom (najverovatnije sa </a:t>
            </a:r>
            <a:r>
              <a:rPr lang="sr-Latn-RS" dirty="0" err="1"/>
              <a:t>admin</a:t>
            </a:r>
            <a:r>
              <a:rPr lang="sr-Latn-RS" dirty="0"/>
              <a:t> ovlašćenjima, </a:t>
            </a:r>
            <a:r>
              <a:rPr lang="sr-Latn-RS" dirty="0" err="1"/>
              <a:t>powershell</a:t>
            </a:r>
            <a:r>
              <a:rPr lang="sr-Latn-RS" dirty="0"/>
              <a:t> ili </a:t>
            </a:r>
            <a:r>
              <a:rPr lang="sr-Latn-RS" dirty="0" err="1"/>
              <a:t>cmd</a:t>
            </a:r>
            <a:r>
              <a:rPr lang="sr-Latn-RS" dirty="0"/>
              <a:t>):</a:t>
            </a:r>
          </a:p>
          <a:p>
            <a:pPr lvl="2"/>
            <a:r>
              <a:rPr lang="sr-Latn-RS" dirty="0" err="1"/>
              <a:t>choco</a:t>
            </a:r>
            <a:r>
              <a:rPr lang="sr-Latn-RS" dirty="0"/>
              <a:t> </a:t>
            </a:r>
            <a:r>
              <a:rPr lang="sr-Latn-RS" dirty="0" err="1"/>
              <a:t>install</a:t>
            </a:r>
            <a:r>
              <a:rPr lang="sr-Latn-RS" dirty="0"/>
              <a:t> -y </a:t>
            </a:r>
            <a:r>
              <a:rPr lang="sr-Latn-RS" dirty="0" err="1"/>
              <a:t>haskell</a:t>
            </a:r>
            <a:r>
              <a:rPr lang="sr-Latn-RS" dirty="0"/>
              <a:t>-dev</a:t>
            </a:r>
            <a:endParaRPr lang="en-US" dirty="0"/>
          </a:p>
          <a:p>
            <a:r>
              <a:rPr lang="en-US" dirty="0"/>
              <a:t>Ubuntu</a:t>
            </a:r>
          </a:p>
          <a:p>
            <a:pPr lvl="1"/>
            <a:r>
              <a:rPr lang="en-US" dirty="0" err="1"/>
              <a:t>Najpre</a:t>
            </a:r>
            <a:r>
              <a:rPr lang="en-US" dirty="0"/>
              <a:t> a</a:t>
            </a:r>
            <a:r>
              <a:rPr lang="sr-Latn-RS" dirty="0" err="1"/>
              <a:t>žurirajte</a:t>
            </a:r>
            <a:r>
              <a:rPr lang="sr-Latn-RS" dirty="0"/>
              <a:t> pakete:</a:t>
            </a:r>
          </a:p>
          <a:p>
            <a:pPr lvl="2"/>
            <a:r>
              <a:rPr lang="sr-Latn-RS" dirty="0" err="1"/>
              <a:t>apt-get</a:t>
            </a:r>
            <a:r>
              <a:rPr lang="sr-Latn-RS" dirty="0"/>
              <a:t> </a:t>
            </a:r>
            <a:r>
              <a:rPr lang="sr-Latn-RS" dirty="0" err="1"/>
              <a:t>update</a:t>
            </a:r>
            <a:endParaRPr lang="sr-Latn-RS" dirty="0"/>
          </a:p>
          <a:p>
            <a:pPr lvl="1"/>
            <a:r>
              <a:rPr lang="sr-Latn-RS" dirty="0"/>
              <a:t>Zatim instalirajte:</a:t>
            </a:r>
          </a:p>
          <a:p>
            <a:pPr lvl="2"/>
            <a:r>
              <a:rPr lang="sr-Latn-RS" dirty="0" err="1"/>
              <a:t>apt-get</a:t>
            </a:r>
            <a:r>
              <a:rPr lang="sr-Latn-RS" dirty="0"/>
              <a:t> </a:t>
            </a:r>
            <a:r>
              <a:rPr lang="sr-Latn-RS" dirty="0" err="1"/>
              <a:t>install</a:t>
            </a:r>
            <a:r>
              <a:rPr lang="sr-Latn-RS" dirty="0"/>
              <a:t> </a:t>
            </a:r>
            <a:r>
              <a:rPr lang="sr-Latn-RS" dirty="0" err="1"/>
              <a:t>haskell-platform</a:t>
            </a:r>
            <a:r>
              <a:rPr lang="sr-Latn-RS" dirty="0"/>
              <a:t> -y</a:t>
            </a:r>
          </a:p>
          <a:p>
            <a:pPr lvl="1"/>
            <a:endParaRPr lang="en-US" dirty="0"/>
          </a:p>
        </p:txBody>
      </p:sp>
    </p:spTree>
    <p:extLst>
      <p:ext uri="{BB962C8B-B14F-4D97-AF65-F5344CB8AC3E}">
        <p14:creationId xmlns:p14="http://schemas.microsoft.com/office/powerpoint/2010/main" val="342490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sr-Latn-BA" i="1" dirty="0" smtClean="0">
                        <a:latin typeface="Cambria Math" panose="02040503050406030204" pitchFamily="18" charset="0"/>
                      </a:rPr>
                      <m:t>𝑓𝑜𝑙𝑑𝑙</m:t>
                    </m:r>
                  </m:oMath>
                </a14:m>
                <a:r>
                  <a:rPr lang="sr-Latn-BA" dirty="0"/>
                  <a:t> funkcija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61" b="-15642"/>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sr-Latn-BA" dirty="0"/>
              <a:t>Primjena prethodno definisanih funkcija:</a:t>
            </a:r>
            <a:endParaRPr lang="en-US" dirty="0"/>
          </a:p>
        </p:txBody>
      </p:sp>
      <p:pic>
        <p:nvPicPr>
          <p:cNvPr id="4" name="Picture 3"/>
          <p:cNvPicPr>
            <a:picLocks noChangeAspect="1"/>
          </p:cNvPicPr>
          <p:nvPr/>
        </p:nvPicPr>
        <p:blipFill>
          <a:blip r:embed="rId3"/>
          <a:stretch>
            <a:fillRect/>
          </a:stretch>
        </p:blipFill>
        <p:spPr>
          <a:xfrm>
            <a:off x="3021373" y="2527497"/>
            <a:ext cx="5858693" cy="1409897"/>
          </a:xfrm>
          <a:prstGeom prst="rect">
            <a:avLst/>
          </a:prstGeom>
        </p:spPr>
      </p:pic>
    </p:spTree>
    <p:extLst>
      <p:ext uri="{BB962C8B-B14F-4D97-AF65-F5344CB8AC3E}">
        <p14:creationId xmlns:p14="http://schemas.microsoft.com/office/powerpoint/2010/main" val="24605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sr-Latn-BA" dirty="0"/>
                  <a:t>Zašto su korisne funkcije </a:t>
                </a:r>
                <a14:m>
                  <m:oMath xmlns:m="http://schemas.openxmlformats.org/officeDocument/2006/math">
                    <m:r>
                      <a:rPr lang="sr-Latn-BA" i="1" dirty="0" smtClean="0">
                        <a:latin typeface="Cambria Math" panose="02040503050406030204" pitchFamily="18" charset="0"/>
                      </a:rPr>
                      <m:t>𝑓𝑜𝑙𝑑𝑟</m:t>
                    </m:r>
                    <m:r>
                      <a:rPr lang="sr-Latn-BA" i="1" dirty="0" smtClean="0">
                        <a:latin typeface="Cambria Math" panose="02040503050406030204" pitchFamily="18" charset="0"/>
                      </a:rPr>
                      <m:t>, </m:t>
                    </m:r>
                    <m:r>
                      <a:rPr lang="sr-Latn-BA" i="1" dirty="0" smtClean="0">
                        <a:latin typeface="Cambria Math" panose="02040503050406030204" pitchFamily="18" charset="0"/>
                      </a:rPr>
                      <m:t>𝑓𝑜𝑙𝑑𝑙</m:t>
                    </m:r>
                  </m:oMath>
                </a14:m>
                <a:r>
                  <a:rPr lang="sr-Latn-BA" dirty="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37" b="-15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Neke rekurzivne funkcije nad listama se definišu na jednostavniji način.</a:t>
                </a:r>
              </a:p>
              <a:p>
                <a:r>
                  <a:rPr lang="sr-Latn-BA" dirty="0"/>
                  <a:t>Svojstva funkcija definisanih pomoću </a:t>
                </a:r>
                <a14:m>
                  <m:oMath xmlns:m="http://schemas.openxmlformats.org/officeDocument/2006/math">
                    <m:r>
                      <a:rPr lang="sr-Latn-BA" i="1" dirty="0" smtClean="0">
                        <a:latin typeface="Cambria Math" panose="02040503050406030204" pitchFamily="18" charset="0"/>
                      </a:rPr>
                      <m:t>𝑓𝑜𝑙𝑑𝑟</m:t>
                    </m:r>
                    <m:r>
                      <a:rPr lang="sr-Latn-BA" i="1" dirty="0" smtClean="0">
                        <a:latin typeface="Cambria Math" panose="02040503050406030204" pitchFamily="18" charset="0"/>
                      </a:rPr>
                      <m:t>/</m:t>
                    </m:r>
                    <m:r>
                      <a:rPr lang="sr-Latn-BA" i="1" dirty="0" smtClean="0">
                        <a:latin typeface="Cambria Math" panose="02040503050406030204" pitchFamily="18" charset="0"/>
                      </a:rPr>
                      <m:t>𝑓𝑜𝑙𝑑𝑙</m:t>
                    </m:r>
                  </m:oMath>
                </a14:m>
                <a:r>
                  <a:rPr lang="sr-Latn-BA" dirty="0"/>
                  <a:t> se mogu dokazati algebarskim tehnikama.</a:t>
                </a:r>
              </a:p>
              <a:p>
                <a:r>
                  <a:rPr lang="sr-Latn-BA" dirty="0"/>
                  <a:t>Napredniji programi mogu biti efikasniji ako se umjesto eksplicite rekurzije koristi </a:t>
                </a:r>
                <a14:m>
                  <m:oMath xmlns:m="http://schemas.openxmlformats.org/officeDocument/2006/math">
                    <m:r>
                      <a:rPr lang="sr-Latn-BA" i="1" dirty="0" smtClean="0">
                        <a:latin typeface="Cambria Math" panose="02040503050406030204" pitchFamily="18" charset="0"/>
                      </a:rPr>
                      <m:t>𝑓𝑜𝑙𝑑𝑟</m:t>
                    </m:r>
                    <m:r>
                      <a:rPr lang="sr-Latn-BA" i="1" dirty="0" smtClean="0">
                        <a:latin typeface="Cambria Math" panose="02040503050406030204" pitchFamily="18" charset="0"/>
                      </a:rPr>
                      <m:t>/</m:t>
                    </m:r>
                    <m:r>
                      <a:rPr lang="sr-Latn-BA" i="1" dirty="0" smtClean="0">
                        <a:latin typeface="Cambria Math" panose="02040503050406030204" pitchFamily="18" charset="0"/>
                      </a:rPr>
                      <m:t>𝑓𝑜𝑙𝑑𝑙</m:t>
                    </m:r>
                  </m:oMath>
                </a14:m>
                <a:r>
                  <a:rPr lang="sr-Latn-BA" dirty="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65" t="-1333"/>
                </a:stretch>
              </a:blipFill>
            </p:spPr>
            <p:txBody>
              <a:bodyPr/>
              <a:lstStyle/>
              <a:p>
                <a:r>
                  <a:rPr lang="en-US">
                    <a:noFill/>
                  </a:rPr>
                  <a:t> </a:t>
                </a:r>
              </a:p>
            </p:txBody>
          </p:sp>
        </mc:Fallback>
      </mc:AlternateContent>
    </p:spTree>
    <p:extLst>
      <p:ext uri="{BB962C8B-B14F-4D97-AF65-F5344CB8AC3E}">
        <p14:creationId xmlns:p14="http://schemas.microsoft.com/office/powerpoint/2010/main" val="281754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Operator kompozicije</a:t>
            </a:r>
            <a:endParaRPr lang="en-US" dirty="0"/>
          </a:p>
        </p:txBody>
      </p:sp>
      <p:sp>
        <p:nvSpPr>
          <p:cNvPr id="3" name="Content Placeholder 2"/>
          <p:cNvSpPr>
            <a:spLocks noGrp="1"/>
          </p:cNvSpPr>
          <p:nvPr>
            <p:ph idx="1"/>
          </p:nvPr>
        </p:nvSpPr>
        <p:spPr/>
        <p:txBody>
          <a:bodyPr/>
          <a:lstStyle/>
          <a:p>
            <a:r>
              <a:rPr lang="sr-Latn-BA" dirty="0"/>
              <a:t>Kompozicija dvije funkcije:</a:t>
            </a:r>
          </a:p>
          <a:p>
            <a:endParaRPr lang="sr-Latn-BA" dirty="0"/>
          </a:p>
          <a:p>
            <a:endParaRPr lang="sr-Latn-BA" dirty="0"/>
          </a:p>
          <a:p>
            <a:endParaRPr lang="sr-Latn-BA" dirty="0"/>
          </a:p>
          <a:p>
            <a:r>
              <a:rPr lang="sr-Latn-BA" dirty="0"/>
              <a:t>Primjeri:</a:t>
            </a:r>
          </a:p>
          <a:p>
            <a:endParaRPr lang="sr-Latn-BA" dirty="0"/>
          </a:p>
          <a:p>
            <a:endParaRPr lang="sr-Latn-BA" dirty="0"/>
          </a:p>
          <a:p>
            <a:endParaRPr lang="sr-Latn-BA" dirty="0"/>
          </a:p>
          <a:p>
            <a:endParaRPr lang="sr-Latn-BA" dirty="0"/>
          </a:p>
          <a:p>
            <a:endParaRPr lang="sr-Latn-BA" dirty="0"/>
          </a:p>
          <a:p>
            <a:endParaRPr lang="en-US" dirty="0"/>
          </a:p>
        </p:txBody>
      </p:sp>
      <p:pic>
        <p:nvPicPr>
          <p:cNvPr id="4" name="Picture 3"/>
          <p:cNvPicPr>
            <a:picLocks noChangeAspect="1"/>
          </p:cNvPicPr>
          <p:nvPr/>
        </p:nvPicPr>
        <p:blipFill>
          <a:blip r:embed="rId2"/>
          <a:stretch>
            <a:fillRect/>
          </a:stretch>
        </p:blipFill>
        <p:spPr>
          <a:xfrm>
            <a:off x="1318099" y="2265097"/>
            <a:ext cx="5744377" cy="1028844"/>
          </a:xfrm>
          <a:prstGeom prst="rect">
            <a:avLst/>
          </a:prstGeom>
        </p:spPr>
      </p:pic>
      <p:pic>
        <p:nvPicPr>
          <p:cNvPr id="5" name="Picture 4"/>
          <p:cNvPicPr>
            <a:picLocks noChangeAspect="1"/>
          </p:cNvPicPr>
          <p:nvPr/>
        </p:nvPicPr>
        <p:blipFill>
          <a:blip r:embed="rId3"/>
          <a:stretch>
            <a:fillRect/>
          </a:stretch>
        </p:blipFill>
        <p:spPr>
          <a:xfrm>
            <a:off x="8059447" y="2540659"/>
            <a:ext cx="2448267" cy="323895"/>
          </a:xfrm>
          <a:prstGeom prst="rect">
            <a:avLst/>
          </a:prstGeom>
        </p:spPr>
      </p:pic>
      <p:sp>
        <p:nvSpPr>
          <p:cNvPr id="6" name="Oval Callout 5"/>
          <p:cNvSpPr/>
          <p:nvPr/>
        </p:nvSpPr>
        <p:spPr>
          <a:xfrm>
            <a:off x="7187014" y="512748"/>
            <a:ext cx="2298819" cy="134169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Šta se dobija kao rezultat?</a:t>
            </a:r>
            <a:endParaRPr lang="en-US" dirty="0"/>
          </a:p>
        </p:txBody>
      </p:sp>
      <p:pic>
        <p:nvPicPr>
          <p:cNvPr id="7" name="Picture 6"/>
          <p:cNvPicPr>
            <a:picLocks noChangeAspect="1"/>
          </p:cNvPicPr>
          <p:nvPr/>
        </p:nvPicPr>
        <p:blipFill>
          <a:blip r:embed="rId4"/>
          <a:stretch>
            <a:fillRect/>
          </a:stretch>
        </p:blipFill>
        <p:spPr>
          <a:xfrm>
            <a:off x="2617068" y="3422846"/>
            <a:ext cx="6906589" cy="1448002"/>
          </a:xfrm>
          <a:prstGeom prst="rect">
            <a:avLst/>
          </a:prstGeom>
        </p:spPr>
      </p:pic>
      <p:pic>
        <p:nvPicPr>
          <p:cNvPr id="8" name="Picture 7"/>
          <p:cNvPicPr>
            <a:picLocks noChangeAspect="1"/>
          </p:cNvPicPr>
          <p:nvPr/>
        </p:nvPicPr>
        <p:blipFill>
          <a:blip r:embed="rId5"/>
          <a:stretch>
            <a:fillRect/>
          </a:stretch>
        </p:blipFill>
        <p:spPr>
          <a:xfrm>
            <a:off x="2599414" y="5024552"/>
            <a:ext cx="6668431" cy="1543265"/>
          </a:xfrm>
          <a:prstGeom prst="rect">
            <a:avLst/>
          </a:prstGeom>
        </p:spPr>
      </p:pic>
    </p:spTree>
    <p:extLst>
      <p:ext uri="{BB962C8B-B14F-4D97-AF65-F5344CB8AC3E}">
        <p14:creationId xmlns:p14="http://schemas.microsoft.com/office/powerpoint/2010/main" val="15312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Operator kompozicije</a:t>
            </a:r>
            <a:endParaRPr lang="en-US" dirty="0"/>
          </a:p>
        </p:txBody>
      </p:sp>
      <p:sp>
        <p:nvSpPr>
          <p:cNvPr id="3" name="Content Placeholder 2"/>
          <p:cNvSpPr>
            <a:spLocks noGrp="1"/>
          </p:cNvSpPr>
          <p:nvPr>
            <p:ph idx="1"/>
          </p:nvPr>
        </p:nvSpPr>
        <p:spPr/>
        <p:txBody>
          <a:bodyPr/>
          <a:lstStyle/>
          <a:p>
            <a:r>
              <a:rPr lang="sr-Latn-BA" dirty="0"/>
              <a:t>Kompozicija je asocijativna.</a:t>
            </a:r>
          </a:p>
          <a:p>
            <a:endParaRPr lang="sr-Latn-BA" dirty="0"/>
          </a:p>
          <a:p>
            <a:endParaRPr lang="sr-Latn-BA" dirty="0"/>
          </a:p>
          <a:p>
            <a:endParaRPr lang="sr-Latn-BA" dirty="0"/>
          </a:p>
          <a:p>
            <a:endParaRPr lang="sr-Latn-BA" dirty="0"/>
          </a:p>
          <a:p>
            <a:r>
              <a:rPr lang="sr-Latn-BA" dirty="0"/>
              <a:t>U ghci:</a:t>
            </a:r>
          </a:p>
          <a:p>
            <a:endParaRPr lang="sr-Latn-BA" dirty="0"/>
          </a:p>
          <a:p>
            <a:endParaRPr lang="sr-Latn-BA" dirty="0"/>
          </a:p>
          <a:p>
            <a:endParaRPr lang="en-US" dirty="0"/>
          </a:p>
        </p:txBody>
      </p:sp>
      <p:pic>
        <p:nvPicPr>
          <p:cNvPr id="4" name="Picture 3"/>
          <p:cNvPicPr>
            <a:picLocks noChangeAspect="1"/>
          </p:cNvPicPr>
          <p:nvPr/>
        </p:nvPicPr>
        <p:blipFill>
          <a:blip r:embed="rId2"/>
          <a:stretch>
            <a:fillRect/>
          </a:stretch>
        </p:blipFill>
        <p:spPr>
          <a:xfrm>
            <a:off x="3724071" y="2340184"/>
            <a:ext cx="2915057" cy="400106"/>
          </a:xfrm>
          <a:prstGeom prst="rect">
            <a:avLst/>
          </a:prstGeom>
        </p:spPr>
      </p:pic>
      <p:sp>
        <p:nvSpPr>
          <p:cNvPr id="5" name="Oval Callout 4"/>
          <p:cNvSpPr/>
          <p:nvPr/>
        </p:nvSpPr>
        <p:spPr>
          <a:xfrm>
            <a:off x="6110244" y="743484"/>
            <a:ext cx="2298819" cy="134169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Tipovi funkcija?</a:t>
            </a:r>
            <a:endParaRPr lang="en-US" dirty="0"/>
          </a:p>
        </p:txBody>
      </p:sp>
      <p:pic>
        <p:nvPicPr>
          <p:cNvPr id="6" name="Picture 5"/>
          <p:cNvPicPr>
            <a:picLocks noChangeAspect="1"/>
          </p:cNvPicPr>
          <p:nvPr/>
        </p:nvPicPr>
        <p:blipFill>
          <a:blip r:embed="rId3"/>
          <a:stretch>
            <a:fillRect/>
          </a:stretch>
        </p:blipFill>
        <p:spPr>
          <a:xfrm>
            <a:off x="3730935" y="3330656"/>
            <a:ext cx="2781688" cy="333422"/>
          </a:xfrm>
          <a:prstGeom prst="rect">
            <a:avLst/>
          </a:prstGeom>
        </p:spPr>
      </p:pic>
      <p:sp>
        <p:nvSpPr>
          <p:cNvPr id="7" name="Text Box 6"/>
          <p:cNvSpPr txBox="1">
            <a:spLocks noChangeArrowheads="1"/>
          </p:cNvSpPr>
          <p:nvPr/>
        </p:nvSpPr>
        <p:spPr bwMode="auto">
          <a:xfrm>
            <a:off x="2303167" y="4761566"/>
            <a:ext cx="3430587" cy="96837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20000"/>
              </a:lnSpc>
            </a:pPr>
            <a:r>
              <a:rPr lang="en-US" sz="2400" dirty="0">
                <a:latin typeface="Lucida Sans Typewriter" panose="020B0509030504030204" pitchFamily="49" charset="0"/>
              </a:rPr>
              <a:t>odd :: </a:t>
            </a:r>
            <a:r>
              <a:rPr lang="en-US" sz="2400" dirty="0" err="1">
                <a:latin typeface="Lucida Sans Typewriter" panose="020B0509030504030204" pitchFamily="49" charset="0"/>
              </a:rPr>
              <a:t>Int</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Bool</a:t>
            </a:r>
            <a:endParaRPr lang="en-US" sz="2400" dirty="0">
              <a:latin typeface="Lucida Sans Typewriter" panose="020B0509030504030204" pitchFamily="49" charset="0"/>
            </a:endParaRPr>
          </a:p>
          <a:p>
            <a:pPr>
              <a:lnSpc>
                <a:spcPct val="120000"/>
              </a:lnSpc>
            </a:pPr>
            <a:r>
              <a:rPr lang="en-US" sz="2400" dirty="0">
                <a:latin typeface="Lucida Sans Typewriter" panose="020B0509030504030204" pitchFamily="49" charset="0"/>
              </a:rPr>
              <a:t>odd  = not . even</a:t>
            </a:r>
          </a:p>
        </p:txBody>
      </p:sp>
    </p:spTree>
    <p:extLst>
      <p:ext uri="{BB962C8B-B14F-4D97-AF65-F5344CB8AC3E}">
        <p14:creationId xmlns:p14="http://schemas.microsoft.com/office/powerpoint/2010/main" val="389634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457200" lvl="0" indent="-457200" algn="just">
                  <a:buFont typeface="+mj-lt"/>
                  <a:buAutoNum type="arabicPeriod" startAt="72"/>
                </a:pPr>
                <a:r>
                  <a:rPr lang="sr-Latn-BA" dirty="0"/>
                  <a:t>Upotrebom neke od funkcija </a:t>
                </a:r>
                <a14:m>
                  <m:oMath xmlns:m="http://schemas.openxmlformats.org/officeDocument/2006/math">
                    <m:r>
                      <a:rPr lang="sr-Latn-BA" i="1">
                        <a:latin typeface="Cambria Math" panose="02040503050406030204" pitchFamily="18" charset="0"/>
                      </a:rPr>
                      <m:t>𝑓𝑜𝑙𝑑</m:t>
                    </m:r>
                  </m:oMath>
                </a14:m>
                <a:r>
                  <a:rPr lang="sr-Latn-BA" dirty="0"/>
                  <a:t>, definisati funkciju koja za argument uzima listu stringova i spaja ih u jedan string, u kojem su početni stringovi odvojeni znakom za novu liniju </a:t>
                </a:r>
                <a:r>
                  <a:rPr lang="en-US" dirty="0"/>
                  <a:t>‘\n’. Na </a:t>
                </a:r>
                <a:r>
                  <a:rPr lang="en-US" dirty="0" err="1"/>
                  <a:t>primjer</a:t>
                </a:r>
                <a:r>
                  <a:rPr lang="en-US" dirty="0"/>
                  <a:t>, </a:t>
                </a:r>
                <a:r>
                  <a:rPr lang="en-US" dirty="0" err="1"/>
                  <a:t>za</a:t>
                </a:r>
                <a:r>
                  <a:rPr lang="en-US" dirty="0"/>
                  <a:t> </a:t>
                </a:r>
                <a:r>
                  <a:rPr lang="en-US" dirty="0" err="1"/>
                  <a:t>listu</a:t>
                </a:r>
                <a:r>
                  <a:rPr lang="en-US" dirty="0"/>
                  <a:t> [“</a:t>
                </a:r>
                <a:r>
                  <a:rPr lang="en-US" dirty="0" err="1"/>
                  <a:t>danas</a:t>
                </a:r>
                <a:r>
                  <a:rPr lang="en-US" dirty="0"/>
                  <a:t>”,”</a:t>
                </a:r>
                <a:r>
                  <a:rPr lang="en-US" dirty="0" err="1"/>
                  <a:t>juce</a:t>
                </a:r>
                <a:r>
                  <a:rPr lang="en-US" dirty="0"/>
                  <a:t>”,”sutra”], </a:t>
                </a:r>
                <a:r>
                  <a:rPr lang="en-US" dirty="0" err="1"/>
                  <a:t>funkcija</a:t>
                </a:r>
                <a:r>
                  <a:rPr lang="en-US" dirty="0"/>
                  <a:t> </a:t>
                </a:r>
                <a:r>
                  <a:rPr lang="en-US" dirty="0" err="1"/>
                  <a:t>treba</a:t>
                </a:r>
                <a:r>
                  <a:rPr lang="en-US" dirty="0"/>
                  <a:t> da </a:t>
                </a:r>
                <a:r>
                  <a:rPr lang="en-US" dirty="0" err="1"/>
                  <a:t>kao</a:t>
                </a:r>
                <a:r>
                  <a:rPr lang="en-US" dirty="0"/>
                  <a:t> </a:t>
                </a:r>
                <a:r>
                  <a:rPr lang="sr-Latn-BA" dirty="0"/>
                  <a:t>rezultat vrati string „danas</a:t>
                </a:r>
                <a:r>
                  <a:rPr lang="en-US" dirty="0"/>
                  <a:t>\n </a:t>
                </a:r>
                <a:r>
                  <a:rPr lang="en-US" dirty="0" err="1"/>
                  <a:t>juce</a:t>
                </a:r>
                <a:r>
                  <a:rPr lang="en-US" dirty="0"/>
                  <a:t>\n sutra</a:t>
                </a:r>
                <a:r>
                  <a:rPr lang="sr-Latn-BA" dirty="0"/>
                  <a:t>“.</a:t>
                </a:r>
              </a:p>
              <a:p>
                <a:pPr marL="457200" lvl="0" indent="-457200" algn="just">
                  <a:buFont typeface="+mj-lt"/>
                  <a:buAutoNum type="arabicPeriod" startAt="72"/>
                </a:pPr>
                <a:r>
                  <a:rPr lang="sr-Latn-BA" dirty="0"/>
                  <a:t>Definisati funkciju koja za argume</a:t>
                </a:r>
                <a:r>
                  <a:rPr lang="en-US" dirty="0"/>
                  <a:t>n</a:t>
                </a:r>
                <a:r>
                  <a:rPr lang="sr-Latn-BA" dirty="0"/>
                  <a:t>t uzima string, koji se sastoji od više linija (kraj svake linije je označen znakom  </a:t>
                </a:r>
                <a:r>
                  <a:rPr lang="en-US" dirty="0"/>
                  <a:t>‘\n’), a </a:t>
                </a:r>
                <a:r>
                  <a:rPr lang="en-US" dirty="0" err="1"/>
                  <a:t>kao</a:t>
                </a:r>
                <a:r>
                  <a:rPr lang="en-US" dirty="0"/>
                  <a:t> </a:t>
                </a:r>
                <a:r>
                  <a:rPr lang="en-US" dirty="0" err="1"/>
                  <a:t>rezultat</a:t>
                </a:r>
                <a:r>
                  <a:rPr lang="en-US" dirty="0"/>
                  <a:t> </a:t>
                </a:r>
                <a:r>
                  <a:rPr lang="en-US" dirty="0" err="1"/>
                  <a:t>vraća</a:t>
                </a:r>
                <a:r>
                  <a:rPr lang="en-US" dirty="0"/>
                  <a:t> </a:t>
                </a:r>
                <a:r>
                  <a:rPr lang="en-US" dirty="0" err="1"/>
                  <a:t>prvu</a:t>
                </a:r>
                <a:r>
                  <a:rPr lang="en-US" dirty="0"/>
                  <a:t> </a:t>
                </a:r>
                <a:r>
                  <a:rPr lang="en-US" dirty="0" err="1"/>
                  <a:t>liniju</a:t>
                </a:r>
                <a:r>
                  <a:rPr lang="en-US" dirty="0"/>
                  <a:t>. Na </a:t>
                </a:r>
                <a:r>
                  <a:rPr lang="en-US" dirty="0" err="1"/>
                  <a:t>primjer</a:t>
                </a:r>
                <a:r>
                  <a:rPr lang="en-US" dirty="0"/>
                  <a:t>, </a:t>
                </a:r>
                <a:r>
                  <a:rPr lang="en-US" dirty="0" err="1"/>
                  <a:t>za</a:t>
                </a:r>
                <a:r>
                  <a:rPr lang="en-US" dirty="0"/>
                  <a:t> string </a:t>
                </a:r>
                <a:r>
                  <a:rPr lang="sr-Latn-BA" dirty="0"/>
                  <a:t>„danas je ponedjeljak</a:t>
                </a:r>
                <a:r>
                  <a:rPr lang="en-US" dirty="0"/>
                  <a:t>\n </a:t>
                </a:r>
                <a:r>
                  <a:rPr lang="en-US" dirty="0" err="1"/>
                  <a:t>juce</a:t>
                </a:r>
                <a:r>
                  <a:rPr lang="en-US" dirty="0"/>
                  <a:t> je </a:t>
                </a:r>
                <a:r>
                  <a:rPr lang="en-US" dirty="0" err="1"/>
                  <a:t>bila</a:t>
                </a:r>
                <a:r>
                  <a:rPr lang="en-US" dirty="0"/>
                  <a:t> </a:t>
                </a:r>
                <a:r>
                  <a:rPr lang="en-US" dirty="0" err="1"/>
                  <a:t>nedjelja</a:t>
                </a:r>
                <a:r>
                  <a:rPr lang="en-US" dirty="0"/>
                  <a:t>\n sutra je </a:t>
                </a:r>
                <a:r>
                  <a:rPr lang="en-US" dirty="0" err="1"/>
                  <a:t>utorak</a:t>
                </a:r>
                <a:r>
                  <a:rPr lang="sr-Latn-BA" dirty="0"/>
                  <a:t>“, funkcija vraća string „danas je ponedjeljak</a:t>
                </a:r>
                <a:r>
                  <a:rPr lang="en-US" dirty="0"/>
                  <a:t>”.</a:t>
                </a:r>
                <a:r>
                  <a:rPr lang="sr-Latn-BA" dirty="0"/>
                  <a:t> Funkciju definisati:</a:t>
                </a:r>
                <a:endParaRPr lang="en-US" sz="1800" dirty="0"/>
              </a:p>
              <a:p>
                <a:pPr lvl="1" algn="just"/>
                <a:r>
                  <a:rPr lang="sr-Latn-BA" dirty="0"/>
                  <a:t>rekurzivno;</a:t>
                </a:r>
                <a:endParaRPr lang="en-US" sz="1400" dirty="0"/>
              </a:p>
              <a:p>
                <a:pPr lvl="1" algn="just"/>
                <a:r>
                  <a:rPr lang="sr-Latn-BA" dirty="0"/>
                  <a:t>pomoću funkcija višeg reda, a potrebne pomoćne funkcije definisati kao lambda funkcije.</a:t>
                </a:r>
                <a:endParaRPr lang="en-US" sz="1400" dirty="0"/>
              </a:p>
              <a:p>
                <a:pPr marL="457200" lvl="0" indent="-457200" algn="just">
                  <a:buFont typeface="+mj-lt"/>
                  <a:buAutoNum type="arabicPeriod" startAt="72"/>
                </a:pPr>
                <a:r>
                  <a:rPr lang="sr-Latn-BA" dirty="0"/>
                  <a:t>Definisati funkciju koja za argume</a:t>
                </a:r>
                <a:r>
                  <a:rPr lang="en-US" dirty="0"/>
                  <a:t>n</a:t>
                </a:r>
                <a:r>
                  <a:rPr lang="sr-Latn-BA" dirty="0"/>
                  <a:t>t uzima string, koji se sastoji od više linija (kraj svake linije je označen znakom  </a:t>
                </a:r>
                <a:r>
                  <a:rPr lang="en-US" dirty="0"/>
                  <a:t>‘\n’), a </a:t>
                </a:r>
                <a:r>
                  <a:rPr lang="en-US" dirty="0" err="1"/>
                  <a:t>kao</a:t>
                </a:r>
                <a:r>
                  <a:rPr lang="en-US" dirty="0"/>
                  <a:t> </a:t>
                </a:r>
                <a:r>
                  <a:rPr lang="en-US" dirty="0" err="1"/>
                  <a:t>rezultat</a:t>
                </a:r>
                <a:r>
                  <a:rPr lang="en-US" dirty="0"/>
                  <a:t> </a:t>
                </a:r>
                <a:r>
                  <a:rPr lang="en-US" dirty="0" err="1"/>
                  <a:t>vraća</a:t>
                </a:r>
                <a:r>
                  <a:rPr lang="en-US" dirty="0"/>
                  <a:t> string </a:t>
                </a:r>
                <a:r>
                  <a:rPr lang="en-US" dirty="0" err="1"/>
                  <a:t>iz</a:t>
                </a:r>
                <a:r>
                  <a:rPr lang="en-US" dirty="0"/>
                  <a:t> </a:t>
                </a:r>
                <a:r>
                  <a:rPr lang="en-US" dirty="0" err="1"/>
                  <a:t>kojeg</a:t>
                </a:r>
                <a:r>
                  <a:rPr lang="en-US" dirty="0"/>
                  <a:t> je </a:t>
                </a:r>
                <a:r>
                  <a:rPr lang="en-US" dirty="0" err="1"/>
                  <a:t>izbačena</a:t>
                </a:r>
                <a:r>
                  <a:rPr lang="en-US" dirty="0"/>
                  <a:t> </a:t>
                </a:r>
                <a:r>
                  <a:rPr lang="en-US" dirty="0" err="1"/>
                  <a:t>prva</a:t>
                </a:r>
                <a:r>
                  <a:rPr lang="en-US" dirty="0"/>
                  <a:t> </a:t>
                </a:r>
                <a:r>
                  <a:rPr lang="en-US" dirty="0" err="1"/>
                  <a:t>linija</a:t>
                </a:r>
                <a:r>
                  <a:rPr lang="en-US" dirty="0"/>
                  <a:t>. Na </a:t>
                </a:r>
                <a:r>
                  <a:rPr lang="en-US" dirty="0" err="1"/>
                  <a:t>primjer</a:t>
                </a:r>
                <a:r>
                  <a:rPr lang="en-US" dirty="0"/>
                  <a:t>, </a:t>
                </a:r>
                <a:r>
                  <a:rPr lang="en-US" dirty="0" err="1"/>
                  <a:t>za</a:t>
                </a:r>
                <a:r>
                  <a:rPr lang="en-US" dirty="0"/>
                  <a:t> string </a:t>
                </a:r>
                <a:r>
                  <a:rPr lang="sr-Latn-BA" dirty="0"/>
                  <a:t>„danas je ponedjeljak</a:t>
                </a:r>
                <a:r>
                  <a:rPr lang="en-US" dirty="0"/>
                  <a:t>\n </a:t>
                </a:r>
                <a:r>
                  <a:rPr lang="en-US" dirty="0" err="1"/>
                  <a:t>juce</a:t>
                </a:r>
                <a:r>
                  <a:rPr lang="en-US" dirty="0"/>
                  <a:t> je </a:t>
                </a:r>
                <a:r>
                  <a:rPr lang="en-US" dirty="0" err="1"/>
                  <a:t>bila</a:t>
                </a:r>
                <a:r>
                  <a:rPr lang="en-US" dirty="0"/>
                  <a:t> </a:t>
                </a:r>
                <a:r>
                  <a:rPr lang="en-US" dirty="0" err="1"/>
                  <a:t>nedjelja</a:t>
                </a:r>
                <a:r>
                  <a:rPr lang="en-US" dirty="0"/>
                  <a:t>\n sutra je </a:t>
                </a:r>
                <a:r>
                  <a:rPr lang="en-US" dirty="0" err="1"/>
                  <a:t>utorak</a:t>
                </a:r>
                <a:r>
                  <a:rPr lang="sr-Latn-BA" dirty="0"/>
                  <a:t>“, funkcija vraća string „</a:t>
                </a:r>
                <a:r>
                  <a:rPr lang="en-US" dirty="0" err="1"/>
                  <a:t>juce</a:t>
                </a:r>
                <a:r>
                  <a:rPr lang="en-US" dirty="0"/>
                  <a:t> je </a:t>
                </a:r>
                <a:r>
                  <a:rPr lang="en-US" dirty="0" err="1"/>
                  <a:t>bila</a:t>
                </a:r>
                <a:r>
                  <a:rPr lang="en-US" dirty="0"/>
                  <a:t> </a:t>
                </a:r>
                <a:r>
                  <a:rPr lang="en-US" dirty="0" err="1"/>
                  <a:t>nedjelja</a:t>
                </a:r>
                <a:r>
                  <a:rPr lang="en-US" dirty="0"/>
                  <a:t>\n sutra je </a:t>
                </a:r>
                <a:r>
                  <a:rPr lang="en-US" dirty="0" err="1"/>
                  <a:t>utorak</a:t>
                </a:r>
                <a:r>
                  <a:rPr lang="en-US" dirty="0"/>
                  <a:t>”.</a:t>
                </a:r>
                <a:r>
                  <a:rPr lang="sr-Latn-BA" dirty="0"/>
                  <a:t> Funkciju definisati:</a:t>
                </a:r>
                <a:endParaRPr lang="en-US" sz="1800" dirty="0"/>
              </a:p>
              <a:p>
                <a:pPr lvl="1" algn="just"/>
                <a:r>
                  <a:rPr lang="sr-Latn-BA" dirty="0"/>
                  <a:t>rekurzivno;</a:t>
                </a:r>
                <a:endParaRPr lang="en-US" sz="1400" dirty="0"/>
              </a:p>
              <a:p>
                <a:pPr lvl="1" algn="just"/>
                <a:r>
                  <a:rPr lang="sr-Latn-BA" dirty="0"/>
                  <a:t>pomoću funkcija višeg reda, a potrebne pomoćne funkcije definisati preko lambda funkcija.</a:t>
                </a:r>
                <a:endParaRPr lang="en-US" sz="140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48" t="-3467" r="-1526"/>
                </a:stretch>
              </a:blipFill>
            </p:spPr>
            <p:txBody>
              <a:bodyPr/>
              <a:lstStyle/>
              <a:p>
                <a:r>
                  <a:rPr lang="en-US">
                    <a:noFill/>
                  </a:rPr>
                  <a:t> </a:t>
                </a:r>
              </a:p>
            </p:txBody>
          </p:sp>
        </mc:Fallback>
      </mc:AlternateContent>
    </p:spTree>
    <p:extLst>
      <p:ext uri="{BB962C8B-B14F-4D97-AF65-F5344CB8AC3E}">
        <p14:creationId xmlns:p14="http://schemas.microsoft.com/office/powerpoint/2010/main" val="381706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 vježbu:</a:t>
            </a:r>
            <a:endParaRPr lang="en-US" dirty="0"/>
          </a:p>
        </p:txBody>
      </p:sp>
      <p:sp>
        <p:nvSpPr>
          <p:cNvPr id="3" name="Content Placeholder 2"/>
          <p:cNvSpPr>
            <a:spLocks noGrp="1"/>
          </p:cNvSpPr>
          <p:nvPr>
            <p:ph idx="1"/>
          </p:nvPr>
        </p:nvSpPr>
        <p:spPr/>
        <p:txBody>
          <a:bodyPr/>
          <a:lstStyle/>
          <a:p>
            <a:r>
              <a:rPr lang="sr-Latn-BA" dirty="0"/>
              <a:t>7.6 – String transmitter problem;</a:t>
            </a:r>
          </a:p>
          <a:p>
            <a:r>
              <a:rPr lang="sr-Latn-BA" dirty="0"/>
              <a:t>Zadaci 7.7;</a:t>
            </a:r>
            <a:endParaRPr lang="en-US" dirty="0"/>
          </a:p>
        </p:txBody>
      </p:sp>
    </p:spTree>
    <p:extLst>
      <p:ext uri="{BB962C8B-B14F-4D97-AF65-F5344CB8AC3E}">
        <p14:creationId xmlns:p14="http://schemas.microsoft.com/office/powerpoint/2010/main" val="7056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sr-Latn-BA" dirty="0"/>
              <a:t>Deklarisanje tipova i klasa</a:t>
            </a:r>
            <a:endParaRPr lang="en-US" dirty="0"/>
          </a:p>
        </p:txBody>
      </p:sp>
      <p:sp>
        <p:nvSpPr>
          <p:cNvPr id="5" name="Subtitle 4"/>
          <p:cNvSpPr>
            <a:spLocks noGrp="1"/>
          </p:cNvSpPr>
          <p:nvPr>
            <p:ph type="subTitle" idx="1"/>
          </p:nvPr>
        </p:nvSpPr>
        <p:spPr/>
        <p:txBody>
          <a:bodyPr/>
          <a:lstStyle/>
          <a:p>
            <a:r>
              <a:rPr lang="sr-Latn-BA" dirty="0"/>
              <a:t>Haskell</a:t>
            </a:r>
            <a:endParaRPr lang="en-US" dirty="0"/>
          </a:p>
        </p:txBody>
      </p:sp>
    </p:spTree>
    <p:extLst>
      <p:ext uri="{BB962C8B-B14F-4D97-AF65-F5344CB8AC3E}">
        <p14:creationId xmlns:p14="http://schemas.microsoft.com/office/powerpoint/2010/main" val="84920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a:t>
            </a:r>
            <a:r>
              <a:rPr lang="sr-Latn-BA" b="1" dirty="0"/>
              <a:t>type</a:t>
            </a:r>
            <a:endParaRPr lang="en-US" b="1" dirty="0"/>
          </a:p>
        </p:txBody>
      </p:sp>
      <p:sp>
        <p:nvSpPr>
          <p:cNvPr id="3" name="Content Placeholder 2"/>
          <p:cNvSpPr>
            <a:spLocks noGrp="1"/>
          </p:cNvSpPr>
          <p:nvPr>
            <p:ph idx="1"/>
          </p:nvPr>
        </p:nvSpPr>
        <p:spPr/>
        <p:txBody>
          <a:bodyPr/>
          <a:lstStyle/>
          <a:p>
            <a:r>
              <a:rPr lang="sr-Latn-BA" dirty="0"/>
              <a:t>Deklarisanje tipa uvođenjem novog imena za postojeći tip – </a:t>
            </a:r>
            <a:r>
              <a:rPr lang="sr-Latn-BA" b="1" dirty="0"/>
              <a:t>type</a:t>
            </a:r>
            <a:r>
              <a:rPr lang="sr-Latn-BA" dirty="0"/>
              <a:t>.</a:t>
            </a:r>
          </a:p>
          <a:p>
            <a:endParaRPr lang="sr-Latn-BA" dirty="0"/>
          </a:p>
          <a:p>
            <a:endParaRPr lang="sr-Latn-BA" dirty="0"/>
          </a:p>
          <a:p>
            <a:r>
              <a:rPr lang="sr-Latn-BA" dirty="0"/>
              <a:t>Ime tipa počinje velikim slovom.</a:t>
            </a:r>
          </a:p>
          <a:p>
            <a:r>
              <a:rPr lang="sr-Latn-BA" dirty="0"/>
              <a:t>Deklaracija tipa može biti ugnježdena.</a:t>
            </a:r>
          </a:p>
          <a:p>
            <a:endParaRPr lang="en-US" dirty="0"/>
          </a:p>
        </p:txBody>
      </p:sp>
      <p:pic>
        <p:nvPicPr>
          <p:cNvPr id="4" name="Picture 3"/>
          <p:cNvPicPr>
            <a:picLocks noChangeAspect="1"/>
          </p:cNvPicPr>
          <p:nvPr/>
        </p:nvPicPr>
        <p:blipFill>
          <a:blip r:embed="rId2"/>
          <a:stretch>
            <a:fillRect/>
          </a:stretch>
        </p:blipFill>
        <p:spPr>
          <a:xfrm>
            <a:off x="3774369" y="2116456"/>
            <a:ext cx="3515216" cy="762106"/>
          </a:xfrm>
          <a:prstGeom prst="rect">
            <a:avLst/>
          </a:prstGeom>
        </p:spPr>
      </p:pic>
      <p:pic>
        <p:nvPicPr>
          <p:cNvPr id="5" name="Picture 4"/>
          <p:cNvPicPr>
            <a:picLocks noChangeAspect="1"/>
          </p:cNvPicPr>
          <p:nvPr/>
        </p:nvPicPr>
        <p:blipFill>
          <a:blip r:embed="rId3"/>
          <a:stretch>
            <a:fillRect/>
          </a:stretch>
        </p:blipFill>
        <p:spPr>
          <a:xfrm>
            <a:off x="1052327" y="4467672"/>
            <a:ext cx="3934374" cy="1238423"/>
          </a:xfrm>
          <a:prstGeom prst="rect">
            <a:avLst/>
          </a:prstGeom>
        </p:spPr>
      </p:pic>
      <p:pic>
        <p:nvPicPr>
          <p:cNvPr id="6" name="Picture 5"/>
          <p:cNvPicPr>
            <a:picLocks noChangeAspect="1"/>
          </p:cNvPicPr>
          <p:nvPr/>
        </p:nvPicPr>
        <p:blipFill>
          <a:blip r:embed="rId4"/>
          <a:stretch>
            <a:fillRect/>
          </a:stretch>
        </p:blipFill>
        <p:spPr>
          <a:xfrm>
            <a:off x="6093082" y="4679073"/>
            <a:ext cx="3543795" cy="866896"/>
          </a:xfrm>
          <a:prstGeom prst="rect">
            <a:avLst/>
          </a:prstGeom>
        </p:spPr>
      </p:pic>
      <p:grpSp>
        <p:nvGrpSpPr>
          <p:cNvPr id="7" name="Group 18"/>
          <p:cNvGrpSpPr>
            <a:grpSpLocks/>
          </p:cNvGrpSpPr>
          <p:nvPr/>
        </p:nvGrpSpPr>
        <p:grpSpPr bwMode="auto">
          <a:xfrm>
            <a:off x="5160088" y="4980255"/>
            <a:ext cx="671513" cy="446087"/>
            <a:chOff x="958" y="3028"/>
            <a:chExt cx="604" cy="406"/>
          </a:xfrm>
        </p:grpSpPr>
        <p:sp>
          <p:nvSpPr>
            <p:cNvPr id="8" name="Line 19"/>
            <p:cNvSpPr>
              <a:spLocks noChangeShapeType="1"/>
            </p:cNvSpPr>
            <p:nvPr/>
          </p:nvSpPr>
          <p:spPr bwMode="auto">
            <a:xfrm flipH="1">
              <a:off x="1156" y="3028"/>
              <a:ext cx="406" cy="406"/>
            </a:xfrm>
            <a:prstGeom prst="line">
              <a:avLst/>
            </a:prstGeom>
            <a:noFill/>
            <a:ln w="127000" cap="sq">
              <a:solidFill>
                <a:srgbClr val="008000"/>
              </a:solidFill>
              <a:round/>
              <a:headEnd/>
              <a:tailEnd/>
            </a:ln>
            <a:effectLst/>
            <a:extLst>
              <a:ext uri="{909E8E84-426E-40dd-AFC4-6F175D3DCCD1}"/>
              <a:ext uri="{AF507438-7753-43e0-B8FC-AC1667EBCBE1}"/>
            </a:extLst>
          </p:spPr>
          <p:txBody>
            <a:bodyPr wrap="none" anchor="ctr"/>
            <a:lstStyle/>
            <a:p>
              <a:pPr>
                <a:defRPr/>
              </a:pPr>
              <a:endParaRPr lang="en-US">
                <a:latin typeface="Tahoma" charset="0"/>
                <a:ea typeface="ＭＳ Ｐゴシック" charset="0"/>
              </a:endParaRPr>
            </a:p>
          </p:txBody>
        </p:sp>
        <p:sp>
          <p:nvSpPr>
            <p:cNvPr id="9" name="Line 20"/>
            <p:cNvSpPr>
              <a:spLocks noChangeShapeType="1"/>
            </p:cNvSpPr>
            <p:nvPr/>
          </p:nvSpPr>
          <p:spPr bwMode="auto">
            <a:xfrm>
              <a:off x="958" y="3242"/>
              <a:ext cx="187" cy="188"/>
            </a:xfrm>
            <a:prstGeom prst="line">
              <a:avLst/>
            </a:prstGeom>
            <a:noFill/>
            <a:ln w="127000" cap="sq">
              <a:solidFill>
                <a:srgbClr val="008000"/>
              </a:solidFill>
              <a:round/>
              <a:headEnd/>
              <a:tailEnd/>
            </a:ln>
            <a:effectLst/>
            <a:extLst>
              <a:ext uri="{909E8E84-426E-40dd-AFC4-6F175D3DCCD1}"/>
              <a:ext uri="{AF507438-7753-43e0-B8FC-AC1667EBCBE1}"/>
            </a:extLst>
          </p:spPr>
          <p:txBody>
            <a:bodyPr wrap="none" anchor="ctr"/>
            <a:lstStyle/>
            <a:p>
              <a:pPr>
                <a:defRPr/>
              </a:pPr>
              <a:endParaRPr lang="en-US">
                <a:latin typeface="Tahoma" charset="0"/>
                <a:ea typeface="ＭＳ Ｐゴシック" charset="0"/>
              </a:endParaRPr>
            </a:p>
          </p:txBody>
        </p:sp>
      </p:grpSp>
    </p:spTree>
    <p:extLst>
      <p:ext uri="{BB962C8B-B14F-4D97-AF65-F5344CB8AC3E}">
        <p14:creationId xmlns:p14="http://schemas.microsoft.com/office/powerpoint/2010/main" val="251317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a:t>
            </a:r>
            <a:r>
              <a:rPr lang="sr-Latn-BA" b="1" dirty="0"/>
              <a:t>type</a:t>
            </a:r>
            <a:endParaRPr lang="en-US" dirty="0"/>
          </a:p>
        </p:txBody>
      </p:sp>
      <p:sp>
        <p:nvSpPr>
          <p:cNvPr id="3" name="Content Placeholder 2"/>
          <p:cNvSpPr>
            <a:spLocks noGrp="1"/>
          </p:cNvSpPr>
          <p:nvPr>
            <p:ph idx="1"/>
          </p:nvPr>
        </p:nvSpPr>
        <p:spPr/>
        <p:txBody>
          <a:bodyPr/>
          <a:lstStyle/>
          <a:p>
            <a:r>
              <a:rPr lang="sr-Latn-BA" dirty="0"/>
              <a:t>Deklaracija tipa ne može biti rekurzivna.</a:t>
            </a:r>
          </a:p>
          <a:p>
            <a:endParaRPr lang="sr-Latn-BA" dirty="0"/>
          </a:p>
          <a:p>
            <a:endParaRPr lang="sr-Latn-BA" dirty="0"/>
          </a:p>
          <a:p>
            <a:r>
              <a:rPr lang="sr-Latn-BA" dirty="0"/>
              <a:t>Deklaracija tipa može biti parametrizovana drugim tipom.</a:t>
            </a:r>
          </a:p>
          <a:p>
            <a:endParaRPr lang="en-US" dirty="0"/>
          </a:p>
        </p:txBody>
      </p:sp>
      <p:pic>
        <p:nvPicPr>
          <p:cNvPr id="4" name="Picture 3"/>
          <p:cNvPicPr>
            <a:picLocks noChangeAspect="1"/>
          </p:cNvPicPr>
          <p:nvPr/>
        </p:nvPicPr>
        <p:blipFill>
          <a:blip r:embed="rId2"/>
          <a:stretch>
            <a:fillRect/>
          </a:stretch>
        </p:blipFill>
        <p:spPr>
          <a:xfrm>
            <a:off x="3764987" y="2166889"/>
            <a:ext cx="4029637" cy="695422"/>
          </a:xfrm>
          <a:prstGeom prst="rect">
            <a:avLst/>
          </a:prstGeom>
        </p:spPr>
      </p:pic>
      <p:sp>
        <p:nvSpPr>
          <p:cNvPr id="5" name="Oval Callout 4"/>
          <p:cNvSpPr/>
          <p:nvPr/>
        </p:nvSpPr>
        <p:spPr>
          <a:xfrm>
            <a:off x="7486116" y="606751"/>
            <a:ext cx="2461189" cy="134169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b="1" dirty="0"/>
              <a:t>data </a:t>
            </a:r>
            <a:r>
              <a:rPr lang="sr-Latn-BA" dirty="0"/>
              <a:t>mehanizam</a:t>
            </a:r>
            <a:endParaRPr lang="en-US" dirty="0"/>
          </a:p>
        </p:txBody>
      </p:sp>
      <p:pic>
        <p:nvPicPr>
          <p:cNvPr id="6" name="Picture 5"/>
          <p:cNvPicPr>
            <a:picLocks noChangeAspect="1"/>
          </p:cNvPicPr>
          <p:nvPr/>
        </p:nvPicPr>
        <p:blipFill>
          <a:blip r:embed="rId3"/>
          <a:stretch>
            <a:fillRect/>
          </a:stretch>
        </p:blipFill>
        <p:spPr>
          <a:xfrm>
            <a:off x="4109752" y="3705412"/>
            <a:ext cx="2810267" cy="523948"/>
          </a:xfrm>
          <a:prstGeom prst="rect">
            <a:avLst/>
          </a:prstGeom>
        </p:spPr>
      </p:pic>
      <p:pic>
        <p:nvPicPr>
          <p:cNvPr id="8" name="Picture 7"/>
          <p:cNvPicPr>
            <a:picLocks noChangeAspect="1"/>
          </p:cNvPicPr>
          <p:nvPr/>
        </p:nvPicPr>
        <p:blipFill>
          <a:blip r:embed="rId4"/>
          <a:stretch>
            <a:fillRect/>
          </a:stretch>
        </p:blipFill>
        <p:spPr>
          <a:xfrm>
            <a:off x="3736966" y="4374646"/>
            <a:ext cx="3743847" cy="638264"/>
          </a:xfrm>
          <a:prstGeom prst="rect">
            <a:avLst/>
          </a:prstGeom>
        </p:spPr>
      </p:pic>
      <p:pic>
        <p:nvPicPr>
          <p:cNvPr id="9" name="Picture 8"/>
          <p:cNvPicPr>
            <a:picLocks noChangeAspect="1"/>
          </p:cNvPicPr>
          <p:nvPr/>
        </p:nvPicPr>
        <p:blipFill>
          <a:blip r:embed="rId5"/>
          <a:stretch>
            <a:fillRect/>
          </a:stretch>
        </p:blipFill>
        <p:spPr>
          <a:xfrm>
            <a:off x="2913644" y="5266493"/>
            <a:ext cx="6125430" cy="1076475"/>
          </a:xfrm>
          <a:prstGeom prst="rect">
            <a:avLst/>
          </a:prstGeom>
        </p:spPr>
      </p:pic>
      <p:grpSp>
        <p:nvGrpSpPr>
          <p:cNvPr id="10" name="Group 12"/>
          <p:cNvGrpSpPr>
            <a:grpSpLocks/>
          </p:cNvGrpSpPr>
          <p:nvPr/>
        </p:nvGrpSpPr>
        <p:grpSpPr bwMode="auto">
          <a:xfrm>
            <a:off x="7977054" y="2319055"/>
            <a:ext cx="455613" cy="457200"/>
            <a:chOff x="1085" y="3117"/>
            <a:chExt cx="411" cy="416"/>
          </a:xfrm>
        </p:grpSpPr>
        <p:sp>
          <p:nvSpPr>
            <p:cNvPr id="11" name="Line 13"/>
            <p:cNvSpPr>
              <a:spLocks noChangeShapeType="1"/>
            </p:cNvSpPr>
            <p:nvPr/>
          </p:nvSpPr>
          <p:spPr bwMode="auto">
            <a:xfrm>
              <a:off x="1091" y="3117"/>
              <a:ext cx="405" cy="406"/>
            </a:xfrm>
            <a:prstGeom prst="line">
              <a:avLst/>
            </a:prstGeom>
            <a:noFill/>
            <a:ln w="127000" cap="sq">
              <a:solidFill>
                <a:srgbClr val="FF0000"/>
              </a:solidFill>
              <a:round/>
              <a:headEnd/>
              <a:tailEnd/>
            </a:ln>
            <a:effectLst/>
            <a:extLst>
              <a:ext uri="{909E8E84-426E-40dd-AFC4-6F175D3DCCD1}"/>
              <a:ext uri="{AF507438-7753-43e0-B8FC-AC1667EBCBE1}"/>
            </a:extLst>
          </p:spPr>
          <p:txBody>
            <a:bodyPr wrap="none" anchor="ctr"/>
            <a:lstStyle/>
            <a:p>
              <a:pPr>
                <a:defRPr/>
              </a:pPr>
              <a:endParaRPr lang="en-US">
                <a:latin typeface="Tahoma" charset="0"/>
                <a:ea typeface="ＭＳ Ｐゴシック" charset="0"/>
              </a:endParaRPr>
            </a:p>
          </p:txBody>
        </p:sp>
        <p:sp>
          <p:nvSpPr>
            <p:cNvPr id="12" name="Line 14"/>
            <p:cNvSpPr>
              <a:spLocks noChangeShapeType="1"/>
            </p:cNvSpPr>
            <p:nvPr/>
          </p:nvSpPr>
          <p:spPr bwMode="auto">
            <a:xfrm flipH="1">
              <a:off x="1085" y="3127"/>
              <a:ext cx="405" cy="406"/>
            </a:xfrm>
            <a:prstGeom prst="line">
              <a:avLst/>
            </a:prstGeom>
            <a:noFill/>
            <a:ln w="127000" cap="sq">
              <a:solidFill>
                <a:srgbClr val="FF0000"/>
              </a:solidFill>
              <a:round/>
              <a:headEnd/>
              <a:tailEnd/>
            </a:ln>
            <a:effectLst/>
            <a:extLst>
              <a:ext uri="{909E8E84-426E-40dd-AFC4-6F175D3DCCD1}"/>
              <a:ext uri="{AF507438-7753-43e0-B8FC-AC1667EBCBE1}"/>
            </a:extLst>
          </p:spPr>
          <p:txBody>
            <a:bodyPr wrap="none" anchor="ctr"/>
            <a:lstStyle/>
            <a:p>
              <a:pPr>
                <a:defRPr/>
              </a:pPr>
              <a:endParaRPr lang="en-US">
                <a:latin typeface="Tahoma" charset="0"/>
                <a:ea typeface="ＭＳ Ｐゴシック" charset="0"/>
              </a:endParaRPr>
            </a:p>
          </p:txBody>
        </p:sp>
      </p:grpSp>
    </p:spTree>
    <p:extLst>
      <p:ext uri="{BB962C8B-B14F-4D97-AF65-F5344CB8AC3E}">
        <p14:creationId xmlns:p14="http://schemas.microsoft.com/office/powerpoint/2010/main" val="323063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a:t>
            </a:r>
            <a:r>
              <a:rPr lang="sr-Latn-BA" b="1" dirty="0"/>
              <a:t>data</a:t>
            </a:r>
            <a:endParaRPr lang="en-US" dirty="0"/>
          </a:p>
        </p:txBody>
      </p:sp>
      <p:sp>
        <p:nvSpPr>
          <p:cNvPr id="3" name="Content Placeholder 2"/>
          <p:cNvSpPr>
            <a:spLocks noGrp="1"/>
          </p:cNvSpPr>
          <p:nvPr>
            <p:ph idx="1"/>
          </p:nvPr>
        </p:nvSpPr>
        <p:spPr/>
        <p:txBody>
          <a:bodyPr/>
          <a:lstStyle/>
          <a:p>
            <a:r>
              <a:rPr lang="sr-Latn-BA" dirty="0"/>
              <a:t>Deklarisanje potpuno novog tipa – </a:t>
            </a:r>
            <a:r>
              <a:rPr lang="sr-Latn-BA" b="1" dirty="0"/>
              <a:t>data</a:t>
            </a:r>
            <a:r>
              <a:rPr lang="sr-Latn-BA" dirty="0"/>
              <a:t>.</a:t>
            </a:r>
          </a:p>
          <a:p>
            <a:endParaRPr lang="sr-Latn-BA" dirty="0"/>
          </a:p>
          <a:p>
            <a:endParaRPr lang="sr-Latn-BA" dirty="0"/>
          </a:p>
          <a:p>
            <a:r>
              <a:rPr lang="sr-Latn-BA" dirty="0"/>
              <a:t>„or“; konstruktori tipa;</a:t>
            </a:r>
          </a:p>
          <a:p>
            <a:pPr lvl="1"/>
            <a:r>
              <a:rPr lang="sr-Latn-BA" dirty="0"/>
              <a:t>imena konstruktora</a:t>
            </a:r>
            <a:r>
              <a:rPr lang="en-US" dirty="0"/>
              <a:t> </a:t>
            </a:r>
            <a:r>
              <a:rPr lang="en-US" dirty="0" err="1"/>
              <a:t>moraju</a:t>
            </a:r>
            <a:r>
              <a:rPr lang="en-US" dirty="0"/>
              <a:t> </a:t>
            </a:r>
            <a:r>
              <a:rPr lang="en-US" dirty="0" err="1"/>
              <a:t>po</a:t>
            </a:r>
            <a:r>
              <a:rPr lang="sr-Latn-BA" dirty="0"/>
              <a:t>činjati velikim slovom;</a:t>
            </a:r>
          </a:p>
          <a:p>
            <a:r>
              <a:rPr lang="sr-Latn-BA" dirty="0"/>
              <a:t>Upotreba vrijednosti novog tipa?</a:t>
            </a:r>
          </a:p>
          <a:p>
            <a:endParaRPr lang="en-US" b="1" dirty="0"/>
          </a:p>
        </p:txBody>
      </p:sp>
      <p:pic>
        <p:nvPicPr>
          <p:cNvPr id="4" name="Picture 3"/>
          <p:cNvPicPr>
            <a:picLocks noChangeAspect="1"/>
          </p:cNvPicPr>
          <p:nvPr/>
        </p:nvPicPr>
        <p:blipFill>
          <a:blip r:embed="rId2"/>
          <a:stretch>
            <a:fillRect/>
          </a:stretch>
        </p:blipFill>
        <p:spPr>
          <a:xfrm>
            <a:off x="4127832" y="2195328"/>
            <a:ext cx="3953427" cy="724001"/>
          </a:xfrm>
          <a:prstGeom prst="rect">
            <a:avLst/>
          </a:prstGeom>
        </p:spPr>
      </p:pic>
    </p:spTree>
    <p:extLst>
      <p:ext uri="{BB962C8B-B14F-4D97-AF65-F5344CB8AC3E}">
        <p14:creationId xmlns:p14="http://schemas.microsoft.com/office/powerpoint/2010/main" val="18362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Pokretanje GHCI</a:t>
            </a:r>
            <a:endParaRPr lang="en-US" dirty="0"/>
          </a:p>
        </p:txBody>
      </p:sp>
      <p:sp>
        <p:nvSpPr>
          <p:cNvPr id="3" name="Content Placeholder 2"/>
          <p:cNvSpPr>
            <a:spLocks noGrp="1"/>
          </p:cNvSpPr>
          <p:nvPr>
            <p:ph idx="1"/>
          </p:nvPr>
        </p:nvSpPr>
        <p:spPr/>
        <p:txBody>
          <a:bodyPr/>
          <a:lstStyle/>
          <a:p>
            <a:r>
              <a:rPr lang="sr-Latn-BA" dirty="0"/>
              <a:t>Pokretanje Hugs sistema;</a:t>
            </a:r>
          </a:p>
          <a:p>
            <a:endParaRPr lang="sr-Latn-BA" dirty="0"/>
          </a:p>
          <a:p>
            <a:endParaRPr lang="sr-Latn-BA" dirty="0"/>
          </a:p>
          <a:p>
            <a:endParaRPr lang="sr-Latn-BA" dirty="0"/>
          </a:p>
          <a:p>
            <a:endParaRPr lang="sr-Latn-BA" dirty="0"/>
          </a:p>
          <a:p>
            <a:endParaRPr lang="sr-Latn-BA" dirty="0"/>
          </a:p>
          <a:p>
            <a:endParaRPr lang="sr-Latn-BA" dirty="0"/>
          </a:p>
          <a:p>
            <a:r>
              <a:rPr lang="en-US" dirty="0"/>
              <a:t>prompt &gt;</a:t>
            </a:r>
            <a:r>
              <a:rPr lang="sr-Latn-BA" dirty="0"/>
              <a:t> - interpreter je spreman za izračunavanje izraza;</a:t>
            </a:r>
            <a:endParaRPr lang="en-US" dirty="0"/>
          </a:p>
        </p:txBody>
      </p:sp>
      <p:sp>
        <p:nvSpPr>
          <p:cNvPr id="6" name="Text Box 3"/>
          <p:cNvSpPr txBox="1">
            <a:spLocks noChangeArrowheads="1"/>
          </p:cNvSpPr>
          <p:nvPr/>
        </p:nvSpPr>
        <p:spPr bwMode="auto">
          <a:xfrm>
            <a:off x="2038459" y="2364619"/>
            <a:ext cx="7688263" cy="1918474"/>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spcBef>
                <a:spcPts val="400"/>
              </a:spcBef>
            </a:pPr>
            <a:r>
              <a:rPr lang="sr-Latn-BA" sz="1700" dirty="0">
                <a:latin typeface="Lucida Sans Typewriter" panose="020B0509030504030204" pitchFamily="49" charset="0"/>
              </a:rPr>
              <a:t>&gt;</a:t>
            </a:r>
            <a:r>
              <a:rPr lang="en-US" sz="1700" dirty="0">
                <a:latin typeface="Lucida Sans Typewriter" panose="020B0509030504030204" pitchFamily="49" charset="0"/>
              </a:rPr>
              <a:t> </a:t>
            </a:r>
            <a:r>
              <a:rPr lang="en-US" sz="1700" dirty="0" err="1">
                <a:latin typeface="Lucida Sans Typewriter" panose="020B0509030504030204" pitchFamily="49" charset="0"/>
              </a:rPr>
              <a:t>ghci</a:t>
            </a:r>
            <a:endParaRPr lang="en-US" sz="1700" dirty="0">
              <a:latin typeface="Lucida Sans Typewriter" panose="020B0509030504030204" pitchFamily="49" charset="0"/>
            </a:endParaRPr>
          </a:p>
          <a:p>
            <a:pPr>
              <a:spcBef>
                <a:spcPts val="400"/>
              </a:spcBef>
            </a:pPr>
            <a:endParaRPr lang="en-US" sz="1700" dirty="0">
              <a:latin typeface="Lucida Sans Typewriter" panose="020B0509030504030204" pitchFamily="49" charset="0"/>
            </a:endParaRPr>
          </a:p>
          <a:p>
            <a:pPr>
              <a:spcBef>
                <a:spcPts val="400"/>
              </a:spcBef>
            </a:pPr>
            <a:r>
              <a:rPr lang="en-US" sz="1700" dirty="0" err="1">
                <a:latin typeface="Lucida Sans Typewriter" panose="020B0509030504030204" pitchFamily="49" charset="0"/>
              </a:rPr>
              <a:t>GHCi</a:t>
            </a:r>
            <a:r>
              <a:rPr lang="en-US" sz="1700" dirty="0">
                <a:latin typeface="Lucida Sans Typewriter" panose="020B0509030504030204" pitchFamily="49" charset="0"/>
              </a:rPr>
              <a:t>, version X: http://www.haskell.org/ghc/  :? for help</a:t>
            </a:r>
          </a:p>
          <a:p>
            <a:pPr>
              <a:spcBef>
                <a:spcPts val="400"/>
              </a:spcBef>
            </a:pPr>
            <a:endParaRPr lang="en-US" sz="1700" dirty="0">
              <a:latin typeface="Lucida Sans Typewriter" panose="020B0509030504030204" pitchFamily="49" charset="0"/>
            </a:endParaRPr>
          </a:p>
          <a:p>
            <a:pPr>
              <a:spcBef>
                <a:spcPts val="400"/>
              </a:spcBef>
            </a:pPr>
            <a:r>
              <a:rPr lang="en-US" sz="1700" dirty="0">
                <a:latin typeface="Lucida Sans Typewriter" panose="020B0509030504030204" pitchFamily="49" charset="0"/>
              </a:rPr>
              <a:t>Prelude&gt; </a:t>
            </a:r>
          </a:p>
          <a:p>
            <a:pPr>
              <a:spcBef>
                <a:spcPts val="400"/>
              </a:spcBef>
            </a:pPr>
            <a:endParaRPr lang="en-US" sz="1700" dirty="0">
              <a:latin typeface="Lucida Sans Typewriter" panose="020B0509030504030204" pitchFamily="49" charset="0"/>
            </a:endParaRPr>
          </a:p>
        </p:txBody>
      </p:sp>
    </p:spTree>
    <p:extLst>
      <p:ext uri="{BB962C8B-B14F-4D97-AF65-F5344CB8AC3E}">
        <p14:creationId xmlns:p14="http://schemas.microsoft.com/office/powerpoint/2010/main" val="282926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buFont typeface="+mj-lt"/>
                  <a:buAutoNum type="arabicPeriod" startAt="75"/>
                </a:pPr>
                <a:r>
                  <a:rPr lang="sr-Latn-BA" dirty="0"/>
                  <a:t>Definisati podatak </a:t>
                </a:r>
                <a14:m>
                  <m:oMath xmlns:m="http://schemas.openxmlformats.org/officeDocument/2006/math">
                    <m:r>
                      <a:rPr lang="sr-Latn-BA" i="1" dirty="0" smtClean="0">
                        <a:latin typeface="Cambria Math" panose="02040503050406030204" pitchFamily="18" charset="0"/>
                      </a:rPr>
                      <m:t>𝑀𝑜𝑣𝑒</m:t>
                    </m:r>
                  </m:oMath>
                </a14:m>
                <a:r>
                  <a:rPr lang="sr-Latn-BA" dirty="0"/>
                  <a:t> koji ima vrijednosti </a:t>
                </a:r>
                <a14:m>
                  <m:oMath xmlns:m="http://schemas.openxmlformats.org/officeDocument/2006/math">
                    <m:r>
                      <a:rPr lang="sr-Latn-BA" i="1" dirty="0" smtClean="0">
                        <a:latin typeface="Cambria Math" panose="02040503050406030204" pitchFamily="18" charset="0"/>
                      </a:rPr>
                      <m:t>𝐿𝑒𝑓𝑡</m:t>
                    </m:r>
                    <m:r>
                      <a:rPr lang="sr-Latn-BA" i="1" dirty="0" smtClean="0">
                        <a:latin typeface="Cambria Math" panose="02040503050406030204" pitchFamily="18" charset="0"/>
                      </a:rPr>
                      <m:t>, </m:t>
                    </m:r>
                    <m:r>
                      <a:rPr lang="sr-Latn-BA" i="1" dirty="0" smtClean="0">
                        <a:latin typeface="Cambria Math" panose="02040503050406030204" pitchFamily="18" charset="0"/>
                      </a:rPr>
                      <m:t>𝑅𝑖𝑔h𝑡</m:t>
                    </m:r>
                    <m:r>
                      <a:rPr lang="sr-Latn-BA" i="1" dirty="0" smtClean="0">
                        <a:latin typeface="Cambria Math" panose="02040503050406030204" pitchFamily="18" charset="0"/>
                      </a:rPr>
                      <m:t>, </m:t>
                    </m:r>
                    <m:r>
                      <a:rPr lang="sr-Latn-BA" i="1" dirty="0" smtClean="0">
                        <a:latin typeface="Cambria Math" panose="02040503050406030204" pitchFamily="18" charset="0"/>
                      </a:rPr>
                      <m:t>𝑈𝑝</m:t>
                    </m:r>
                    <m:r>
                      <a:rPr lang="sr-Latn-BA" i="1" dirty="0" smtClean="0">
                        <a:latin typeface="Cambria Math" panose="02040503050406030204" pitchFamily="18" charset="0"/>
                      </a:rPr>
                      <m:t>, </m:t>
                    </m:r>
                    <m:r>
                      <a:rPr lang="sr-Latn-BA" i="1" dirty="0" smtClean="0">
                        <a:latin typeface="Cambria Math" panose="02040503050406030204" pitchFamily="18" charset="0"/>
                      </a:rPr>
                      <m:t>𝐷𝑜𝑤𝑛</m:t>
                    </m:r>
                    <m:r>
                      <a:rPr lang="sr-Latn-BA" b="0" i="0" dirty="0" smtClean="0">
                        <a:latin typeface="Cambria Math" panose="02040503050406030204" pitchFamily="18" charset="0"/>
                      </a:rPr>
                      <m:t>, </m:t>
                    </m:r>
                  </m:oMath>
                </a14:m>
                <a:r>
                  <a:rPr lang="sr-Latn-BA" dirty="0"/>
                  <a:t>kao i podatak </a:t>
                </a:r>
                <a14:m>
                  <m:oMath xmlns:m="http://schemas.openxmlformats.org/officeDocument/2006/math">
                    <m:r>
                      <a:rPr lang="sr-Latn-BA" i="1" dirty="0" smtClean="0">
                        <a:latin typeface="Cambria Math" panose="02040503050406030204" pitchFamily="18" charset="0"/>
                      </a:rPr>
                      <m:t>𝑃𝑜𝑠</m:t>
                    </m:r>
                  </m:oMath>
                </a14:m>
                <a:r>
                  <a:rPr lang="sr-Latn-BA" dirty="0"/>
                  <a:t> koji predstavlja tačku iz dvodimenzionalnog cjelobrojnog prostora. Napisati funkcije:</a:t>
                </a:r>
              </a:p>
              <a:p>
                <a:pPr lvl="1"/>
                <a:r>
                  <a:rPr lang="sr-Latn-BA" dirty="0"/>
                  <a:t>koja pomjera tačku u odnosu na vrijednost </a:t>
                </a:r>
                <a14:m>
                  <m:oMath xmlns:m="http://schemas.openxmlformats.org/officeDocument/2006/math">
                    <m:r>
                      <a:rPr lang="sr-Latn-BA" i="1" dirty="0" smtClean="0">
                        <a:latin typeface="Cambria Math" panose="02040503050406030204" pitchFamily="18" charset="0"/>
                      </a:rPr>
                      <m:t>𝑀𝑜𝑣𝑒</m:t>
                    </m:r>
                  </m:oMath>
                </a14:m>
                <a:r>
                  <a:rPr lang="sr-Latn-BA" dirty="0"/>
                  <a:t>;</a:t>
                </a:r>
              </a:p>
              <a:p>
                <a:pPr lvl="1"/>
                <a:r>
                  <a:rPr lang="sr-Latn-BA" dirty="0"/>
                  <a:t>koja za listu uzima listu vrijednosti tipa </a:t>
                </a:r>
                <a14:m>
                  <m:oMath xmlns:m="http://schemas.openxmlformats.org/officeDocument/2006/math">
                    <m:r>
                      <a:rPr lang="sr-Latn-BA" i="1" dirty="0" smtClean="0">
                        <a:latin typeface="Cambria Math" panose="02040503050406030204" pitchFamily="18" charset="0"/>
                      </a:rPr>
                      <m:t>𝑀𝑜𝑣𝑒</m:t>
                    </m:r>
                  </m:oMath>
                </a14:m>
                <a:r>
                  <a:rPr lang="sr-Latn-BA" dirty="0"/>
                  <a:t> i jednu vrijednost </a:t>
                </a:r>
                <a14:m>
                  <m:oMath xmlns:m="http://schemas.openxmlformats.org/officeDocument/2006/math">
                    <m:r>
                      <a:rPr lang="sr-Latn-BA" i="1" dirty="0" smtClean="0">
                        <a:latin typeface="Cambria Math" panose="02040503050406030204" pitchFamily="18" charset="0"/>
                      </a:rPr>
                      <m:t>𝑃𝑜𝑠</m:t>
                    </m:r>
                  </m:oMath>
                </a14:m>
                <a:r>
                  <a:rPr lang="sr-Latn-BA" dirty="0"/>
                  <a:t>, a kao rezultat vraća </a:t>
                </a:r>
                <a14:m>
                  <m:oMath xmlns:m="http://schemas.openxmlformats.org/officeDocument/2006/math">
                    <m:r>
                      <a:rPr lang="sr-Latn-BA" i="1" dirty="0" smtClean="0">
                        <a:latin typeface="Cambria Math" panose="02040503050406030204" pitchFamily="18" charset="0"/>
                      </a:rPr>
                      <m:t>𝑃𝑜𝑠</m:t>
                    </m:r>
                  </m:oMath>
                </a14:m>
                <a:r>
                  <a:rPr lang="sr-Latn-BA" dirty="0"/>
                  <a:t> u kojoj ce biti tačka nakon što se pomjeri po svim elemetima date liste;</a:t>
                </a:r>
              </a:p>
              <a:p>
                <a:pPr lvl="1"/>
                <a:r>
                  <a:rPr lang="sr-Latn-BA" dirty="0"/>
                  <a:t>koja vraća suprotnu vrijednost vrijednosti </a:t>
                </a:r>
                <a14:m>
                  <m:oMath xmlns:m="http://schemas.openxmlformats.org/officeDocument/2006/math">
                    <m:r>
                      <a:rPr lang="sr-Latn-BA" i="1" dirty="0" smtClean="0">
                        <a:latin typeface="Cambria Math" panose="02040503050406030204" pitchFamily="18" charset="0"/>
                      </a:rPr>
                      <m:t>𝑀𝑜𝑣𝑒</m:t>
                    </m:r>
                  </m:oMath>
                </a14:m>
                <a:r>
                  <a:rPr lang="sr-Latn-BA" dirty="0"/>
                  <a:t>;</a:t>
                </a:r>
              </a:p>
              <a:p>
                <a:pPr lvl="1"/>
                <a:endParaRPr lang="sr-Latn-BA"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267" r="-1404"/>
                </a:stretch>
              </a:blipFill>
            </p:spPr>
            <p:txBody>
              <a:bodyPr/>
              <a:lstStyle/>
              <a:p>
                <a:r>
                  <a:rPr lang="en-US">
                    <a:noFill/>
                  </a:rPr>
                  <a:t> </a:t>
                </a:r>
              </a:p>
            </p:txBody>
          </p:sp>
        </mc:Fallback>
      </mc:AlternateContent>
    </p:spTree>
    <p:extLst>
      <p:ext uri="{BB962C8B-B14F-4D97-AF65-F5344CB8AC3E}">
        <p14:creationId xmlns:p14="http://schemas.microsoft.com/office/powerpoint/2010/main" val="33130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76200"/>
            <a:ext cx="9238004" cy="530551"/>
          </a:xfrm>
        </p:spPr>
        <p:txBody>
          <a:bodyPr/>
          <a:lstStyle/>
          <a:p>
            <a:r>
              <a:rPr lang="sr-Latn-BA" dirty="0"/>
              <a:t>Deklaracija </a:t>
            </a:r>
            <a:r>
              <a:rPr lang="sr-Latn-BA" b="1" dirty="0"/>
              <a:t>data </a:t>
            </a:r>
            <a:r>
              <a:rPr lang="sr-Latn-BA" dirty="0"/>
              <a:t>– rješenje zadatka 1.</a:t>
            </a:r>
            <a:endParaRPr lang="en-US" dirty="0"/>
          </a:p>
        </p:txBody>
      </p:sp>
      <p:pic>
        <p:nvPicPr>
          <p:cNvPr id="4" name="Picture 3"/>
          <p:cNvPicPr>
            <a:picLocks noChangeAspect="1"/>
          </p:cNvPicPr>
          <p:nvPr/>
        </p:nvPicPr>
        <p:blipFill>
          <a:blip r:embed="rId2"/>
          <a:stretch>
            <a:fillRect/>
          </a:stretch>
        </p:blipFill>
        <p:spPr>
          <a:xfrm>
            <a:off x="3025716" y="787373"/>
            <a:ext cx="5525271" cy="600159"/>
          </a:xfrm>
          <a:prstGeom prst="rect">
            <a:avLst/>
          </a:prstGeom>
        </p:spPr>
      </p:pic>
      <p:pic>
        <p:nvPicPr>
          <p:cNvPr id="5" name="Picture 4"/>
          <p:cNvPicPr>
            <a:picLocks noChangeAspect="1"/>
          </p:cNvPicPr>
          <p:nvPr/>
        </p:nvPicPr>
        <p:blipFill>
          <a:blip r:embed="rId3"/>
          <a:stretch>
            <a:fillRect/>
          </a:stretch>
        </p:blipFill>
        <p:spPr>
          <a:xfrm>
            <a:off x="2767667" y="1515336"/>
            <a:ext cx="6554115" cy="4887007"/>
          </a:xfrm>
          <a:prstGeom prst="rect">
            <a:avLst/>
          </a:prstGeom>
        </p:spPr>
      </p:pic>
    </p:spTree>
    <p:extLst>
      <p:ext uri="{BB962C8B-B14F-4D97-AF65-F5344CB8AC3E}">
        <p14:creationId xmlns:p14="http://schemas.microsoft.com/office/powerpoint/2010/main" val="3668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a:t>
            </a:r>
            <a:r>
              <a:rPr lang="sr-Latn-BA" b="1" dirty="0"/>
              <a:t>data</a:t>
            </a:r>
            <a:endParaRPr lang="en-US" dirty="0"/>
          </a:p>
        </p:txBody>
      </p:sp>
      <p:sp>
        <p:nvSpPr>
          <p:cNvPr id="3" name="Content Placeholder 2"/>
          <p:cNvSpPr>
            <a:spLocks noGrp="1"/>
          </p:cNvSpPr>
          <p:nvPr>
            <p:ph idx="1"/>
          </p:nvPr>
        </p:nvSpPr>
        <p:spPr/>
        <p:txBody>
          <a:bodyPr/>
          <a:lstStyle/>
          <a:p>
            <a:r>
              <a:rPr lang="sr-Latn-BA" dirty="0"/>
              <a:t>Konstruktori tipa takođe mogu imati parametre.</a:t>
            </a:r>
          </a:p>
          <a:p>
            <a:endParaRPr lang="sr-Latn-BA" dirty="0"/>
          </a:p>
          <a:p>
            <a:endParaRPr lang="sr-Latn-BA" dirty="0"/>
          </a:p>
          <a:p>
            <a:endParaRPr lang="sr-Latn-BA" dirty="0"/>
          </a:p>
          <a:p>
            <a:endParaRPr lang="sr-Latn-BA" dirty="0"/>
          </a:p>
          <a:p>
            <a:endParaRPr lang="sr-Latn-BA" dirty="0"/>
          </a:p>
          <a:p>
            <a:pPr marL="0" indent="0">
              <a:buNone/>
            </a:pPr>
            <a:endParaRPr lang="sr-Latn-BA" dirty="0"/>
          </a:p>
        </p:txBody>
      </p:sp>
      <p:pic>
        <p:nvPicPr>
          <p:cNvPr id="4" name="Picture 3"/>
          <p:cNvPicPr>
            <a:picLocks noChangeAspect="1"/>
          </p:cNvPicPr>
          <p:nvPr/>
        </p:nvPicPr>
        <p:blipFill>
          <a:blip r:embed="rId2"/>
          <a:stretch>
            <a:fillRect/>
          </a:stretch>
        </p:blipFill>
        <p:spPr>
          <a:xfrm>
            <a:off x="2752956" y="2118695"/>
            <a:ext cx="6258798" cy="552527"/>
          </a:xfrm>
          <a:prstGeom prst="rect">
            <a:avLst/>
          </a:prstGeom>
        </p:spPr>
      </p:pic>
    </p:spTree>
    <p:extLst>
      <p:ext uri="{BB962C8B-B14F-4D97-AF65-F5344CB8AC3E}">
        <p14:creationId xmlns:p14="http://schemas.microsoft.com/office/powerpoint/2010/main" val="108314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76"/>
            </a:pPr>
            <a:r>
              <a:rPr lang="sr-Latn-BA" dirty="0"/>
              <a:t>Napisati funkcije:</a:t>
            </a:r>
          </a:p>
          <a:p>
            <a:pPr lvl="1"/>
            <a:r>
              <a:rPr lang="sr-Latn-BA" dirty="0"/>
              <a:t>koja vraća kvadrat stranice n;</a:t>
            </a:r>
          </a:p>
          <a:p>
            <a:pPr lvl="1"/>
            <a:r>
              <a:rPr lang="sr-Latn-BA" dirty="0"/>
              <a:t>Koja računa površinu oblika;</a:t>
            </a:r>
            <a:endParaRPr lang="en-US" dirty="0"/>
          </a:p>
        </p:txBody>
      </p:sp>
    </p:spTree>
    <p:extLst>
      <p:ext uri="{BB962C8B-B14F-4D97-AF65-F5344CB8AC3E}">
        <p14:creationId xmlns:p14="http://schemas.microsoft.com/office/powerpoint/2010/main" val="36342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a:t>
            </a:r>
            <a:r>
              <a:rPr lang="sr-Latn-BA" b="1" dirty="0"/>
              <a:t>data</a:t>
            </a:r>
            <a:endParaRPr lang="en-US" dirty="0"/>
          </a:p>
        </p:txBody>
      </p:sp>
      <p:sp>
        <p:nvSpPr>
          <p:cNvPr id="3" name="Content Placeholder 2"/>
          <p:cNvSpPr>
            <a:spLocks noGrp="1"/>
          </p:cNvSpPr>
          <p:nvPr>
            <p:ph idx="1"/>
          </p:nvPr>
        </p:nvSpPr>
        <p:spPr/>
        <p:txBody>
          <a:bodyPr/>
          <a:lstStyle/>
          <a:p>
            <a:r>
              <a:rPr lang="sr-Latn-BA" dirty="0"/>
              <a:t>Konstruktori kao funkcije.</a:t>
            </a:r>
          </a:p>
          <a:p>
            <a:endParaRPr lang="sr-Latn-BA" dirty="0"/>
          </a:p>
          <a:p>
            <a:endParaRPr lang="sr-Latn-BA" dirty="0"/>
          </a:p>
          <a:p>
            <a:endParaRPr lang="sr-Latn-BA" dirty="0"/>
          </a:p>
          <a:p>
            <a:endParaRPr lang="sr-Latn-BA" dirty="0"/>
          </a:p>
          <a:p>
            <a:pPr marL="0" indent="0">
              <a:buNone/>
            </a:pPr>
            <a:endParaRPr lang="en-US" dirty="0"/>
          </a:p>
        </p:txBody>
      </p:sp>
      <p:pic>
        <p:nvPicPr>
          <p:cNvPr id="6" name="Picture 5"/>
          <p:cNvPicPr>
            <a:picLocks noChangeAspect="1"/>
          </p:cNvPicPr>
          <p:nvPr/>
        </p:nvPicPr>
        <p:blipFill>
          <a:blip r:embed="rId2"/>
          <a:stretch>
            <a:fillRect/>
          </a:stretch>
        </p:blipFill>
        <p:spPr>
          <a:xfrm>
            <a:off x="3674692" y="1996683"/>
            <a:ext cx="3730186" cy="1726030"/>
          </a:xfrm>
          <a:prstGeom prst="rect">
            <a:avLst/>
          </a:prstGeom>
        </p:spPr>
      </p:pic>
    </p:spTree>
    <p:extLst>
      <p:ext uri="{BB962C8B-B14F-4D97-AF65-F5344CB8AC3E}">
        <p14:creationId xmlns:p14="http://schemas.microsoft.com/office/powerpoint/2010/main" val="32854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a:t>
            </a:r>
            <a:r>
              <a:rPr lang="sr-Latn-BA" b="1" dirty="0"/>
              <a:t>data</a:t>
            </a:r>
            <a:endParaRPr lang="en-US" dirty="0"/>
          </a:p>
        </p:txBody>
      </p:sp>
      <p:sp>
        <p:nvSpPr>
          <p:cNvPr id="3" name="Content Placeholder 2"/>
          <p:cNvSpPr>
            <a:spLocks noGrp="1"/>
          </p:cNvSpPr>
          <p:nvPr>
            <p:ph idx="1"/>
          </p:nvPr>
        </p:nvSpPr>
        <p:spPr/>
        <p:txBody>
          <a:bodyPr/>
          <a:lstStyle/>
          <a:p>
            <a:r>
              <a:rPr lang="sr-Latn-BA" dirty="0"/>
              <a:t>Deklaracija tipa može biti parametrizovana.</a:t>
            </a:r>
          </a:p>
          <a:p>
            <a:endParaRPr lang="en-US" dirty="0"/>
          </a:p>
        </p:txBody>
      </p:sp>
      <p:pic>
        <p:nvPicPr>
          <p:cNvPr id="4" name="Picture 3"/>
          <p:cNvPicPr>
            <a:picLocks noChangeAspect="1"/>
          </p:cNvPicPr>
          <p:nvPr/>
        </p:nvPicPr>
        <p:blipFill>
          <a:blip r:embed="rId2"/>
          <a:stretch>
            <a:fillRect/>
          </a:stretch>
        </p:blipFill>
        <p:spPr>
          <a:xfrm>
            <a:off x="3350870" y="2246602"/>
            <a:ext cx="4686954" cy="724001"/>
          </a:xfrm>
          <a:prstGeom prst="rect">
            <a:avLst/>
          </a:prstGeom>
        </p:spPr>
      </p:pic>
      <p:pic>
        <p:nvPicPr>
          <p:cNvPr id="6" name="Picture 5"/>
          <p:cNvPicPr>
            <a:picLocks noChangeAspect="1"/>
          </p:cNvPicPr>
          <p:nvPr/>
        </p:nvPicPr>
        <p:blipFill>
          <a:blip r:embed="rId3"/>
          <a:stretch>
            <a:fillRect/>
          </a:stretch>
        </p:blipFill>
        <p:spPr>
          <a:xfrm>
            <a:off x="2524886" y="3510125"/>
            <a:ext cx="6954220" cy="1495634"/>
          </a:xfrm>
          <a:prstGeom prst="rect">
            <a:avLst/>
          </a:prstGeom>
        </p:spPr>
      </p:pic>
    </p:spTree>
    <p:extLst>
      <p:ext uri="{BB962C8B-B14F-4D97-AF65-F5344CB8AC3E}">
        <p14:creationId xmlns:p14="http://schemas.microsoft.com/office/powerpoint/2010/main" val="8763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Zadaci</a:t>
            </a:r>
            <a:r>
              <a:rPr lang="en-US" dirty="0"/>
              <a: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buFont typeface="+mj-lt"/>
                  <a:buAutoNum type="arabicPeriod" startAt="77"/>
                </a:pPr>
                <a:r>
                  <a:rPr lang="sr-Latn-BA" dirty="0"/>
                  <a:t>Koristeći </a:t>
                </a:r>
                <a14:m>
                  <m:oMath xmlns:m="http://schemas.openxmlformats.org/officeDocument/2006/math">
                    <m:r>
                      <a:rPr lang="sr-Latn-BA" i="1" dirty="0" smtClean="0">
                        <a:latin typeface="Cambria Math" panose="02040503050406030204" pitchFamily="18" charset="0"/>
                      </a:rPr>
                      <m:t>𝑀𝑎𝑦𝑏𝑒</m:t>
                    </m:r>
                  </m:oMath>
                </a14:m>
                <a:r>
                  <a:rPr lang="sr-Latn-BA" dirty="0"/>
                  <a:t> tip definisati funkciju </a:t>
                </a:r>
                <a14:m>
                  <m:oMath xmlns:m="http://schemas.openxmlformats.org/officeDocument/2006/math">
                    <m:r>
                      <a:rPr lang="sr-Latn-BA" i="1" dirty="0" smtClean="0">
                        <a:latin typeface="Cambria Math" panose="02040503050406030204" pitchFamily="18" charset="0"/>
                      </a:rPr>
                      <m:t>𝑠𝑎𝑓𝑒h𝑒𝑎𝑑</m:t>
                    </m:r>
                  </m:oMath>
                </a14:m>
                <a:r>
                  <a:rPr lang="sr-Latn-BA" dirty="0"/>
                  <a:t>, koja vraća glavu neprazne liste, a u suprotnom ništa.</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400" r="-1404"/>
                </a:stretch>
              </a:blipFill>
            </p:spPr>
            <p:txBody>
              <a:bodyPr/>
              <a:lstStyle/>
              <a:p>
                <a:r>
                  <a:rPr lang="en-US">
                    <a:noFill/>
                  </a:rPr>
                  <a:t> </a:t>
                </a:r>
              </a:p>
            </p:txBody>
          </p:sp>
        </mc:Fallback>
      </mc:AlternateContent>
    </p:spTree>
    <p:extLst>
      <p:ext uri="{BB962C8B-B14F-4D97-AF65-F5344CB8AC3E}">
        <p14:creationId xmlns:p14="http://schemas.microsoft.com/office/powerpoint/2010/main" val="387551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lgn="just">
              <a:buFont typeface="+mj-lt"/>
              <a:buAutoNum type="arabicPeriod" startAt="78"/>
            </a:pPr>
            <a:r>
              <a:rPr lang="sr-Latn-BA" dirty="0"/>
              <a:t>Definisati novi tip podatka koji predstavlja radne dane u sedmici i napisati funkciju koja za argument uzima podatak tipa dan u sedmici i vraća informaciju da li je u pitanju radni dan.</a:t>
            </a:r>
          </a:p>
          <a:p>
            <a:pPr marL="457200" indent="-457200" algn="just">
              <a:buFont typeface="+mj-lt"/>
              <a:buAutoNum type="arabicPeriod" startAt="78"/>
            </a:pPr>
            <a:r>
              <a:rPr lang="sr-Latn-BA" dirty="0"/>
              <a:t>Definisati korisnički tip podataka koji predstavlja listu telefonskih poziva. ListaPoziva se sastoji od uređenih parova, gdje prvi element para predstavlja poziv  na određen broj ili prekid poziva, a drugi element predstavlja vrijeme kada se desio događaj opisan prvim elementom. Napisati funkciju listing koja datu ListuPoziva transformiše u listu koja sadrži uređene trojke, gdje svaki zapis ima tri podatka: pozivani broj, početak i kraj poziva. Može se pretpostaviti da je data ListaPoziva ispravna, odnosno da ako je jedan element liste poziv na broj, sljedeći je prekid. Pretpostavka važi za sve, osim za posljednji element u listi.</a:t>
            </a:r>
            <a:endParaRPr lang="en-US" dirty="0"/>
          </a:p>
        </p:txBody>
      </p:sp>
    </p:spTree>
    <p:extLst>
      <p:ext uri="{BB962C8B-B14F-4D97-AF65-F5344CB8AC3E}">
        <p14:creationId xmlns:p14="http://schemas.microsoft.com/office/powerpoint/2010/main" val="17976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Rekurzivni tipovi	</a:t>
            </a:r>
            <a:endParaRPr lang="en-US" dirty="0"/>
          </a:p>
        </p:txBody>
      </p:sp>
      <p:sp>
        <p:nvSpPr>
          <p:cNvPr id="3" name="Content Placeholder 2"/>
          <p:cNvSpPr>
            <a:spLocks noGrp="1"/>
          </p:cNvSpPr>
          <p:nvPr>
            <p:ph idx="1"/>
          </p:nvPr>
        </p:nvSpPr>
        <p:spPr/>
        <p:txBody>
          <a:bodyPr/>
          <a:lstStyle/>
          <a:p>
            <a:r>
              <a:rPr lang="sr-Latn-BA" dirty="0"/>
              <a:t>Novi tipovi se mogu definisati i rekurzivno.</a:t>
            </a:r>
          </a:p>
          <a:p>
            <a:r>
              <a:rPr lang="sr-Latn-BA" dirty="0"/>
              <a:t>Prirodni brojevi</a:t>
            </a:r>
          </a:p>
          <a:p>
            <a:endParaRPr lang="en-US" dirty="0"/>
          </a:p>
        </p:txBody>
      </p:sp>
      <p:pic>
        <p:nvPicPr>
          <p:cNvPr id="4" name="Picture 3"/>
          <p:cNvPicPr>
            <a:picLocks noChangeAspect="1"/>
          </p:cNvPicPr>
          <p:nvPr/>
        </p:nvPicPr>
        <p:blipFill>
          <a:blip r:embed="rId2"/>
          <a:stretch>
            <a:fillRect/>
          </a:stretch>
        </p:blipFill>
        <p:spPr>
          <a:xfrm>
            <a:off x="1617051" y="2605526"/>
            <a:ext cx="4086795" cy="724001"/>
          </a:xfrm>
          <a:prstGeom prst="rect">
            <a:avLst/>
          </a:prstGeom>
        </p:spPr>
      </p:pic>
      <p:pic>
        <p:nvPicPr>
          <p:cNvPr id="5" name="Picture 4"/>
          <p:cNvPicPr>
            <a:picLocks noChangeAspect="1"/>
          </p:cNvPicPr>
          <p:nvPr/>
        </p:nvPicPr>
        <p:blipFill>
          <a:blip r:embed="rId3"/>
          <a:stretch>
            <a:fillRect/>
          </a:stretch>
        </p:blipFill>
        <p:spPr>
          <a:xfrm>
            <a:off x="1175197" y="3813014"/>
            <a:ext cx="4867954" cy="2086266"/>
          </a:xfrm>
          <a:prstGeom prst="rect">
            <a:avLst/>
          </a:prstGeom>
        </p:spPr>
      </p:pic>
      <p:sp>
        <p:nvSpPr>
          <p:cNvPr id="6" name="Text Box 25"/>
          <p:cNvSpPr txBox="1">
            <a:spLocks noChangeArrowheads="1"/>
          </p:cNvSpPr>
          <p:nvPr/>
        </p:nvSpPr>
        <p:spPr bwMode="auto">
          <a:xfrm>
            <a:off x="6546523" y="2977319"/>
            <a:ext cx="4419600" cy="493713"/>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dirty="0" err="1">
                <a:latin typeface="Lucida Sans Typewriter" charset="0"/>
                <a:ea typeface="ＭＳ Ｐゴシック" charset="0"/>
              </a:rPr>
              <a:t>Succ</a:t>
            </a:r>
            <a:r>
              <a:rPr lang="en-US" sz="2400" dirty="0">
                <a:latin typeface="Lucida Sans Typewriter" charset="0"/>
                <a:ea typeface="ＭＳ Ｐゴシック" charset="0"/>
              </a:rPr>
              <a:t> (</a:t>
            </a:r>
            <a:r>
              <a:rPr lang="en-US" sz="2400" dirty="0" err="1">
                <a:latin typeface="Lucida Sans Typewriter" charset="0"/>
                <a:ea typeface="ＭＳ Ｐゴシック" charset="0"/>
              </a:rPr>
              <a:t>Succ</a:t>
            </a:r>
            <a:r>
              <a:rPr lang="en-US" sz="2400" dirty="0">
                <a:latin typeface="Lucida Sans Typewriter" charset="0"/>
                <a:ea typeface="ＭＳ Ｐゴシック" charset="0"/>
              </a:rPr>
              <a:t> (</a:t>
            </a:r>
            <a:r>
              <a:rPr lang="en-US" sz="2400" dirty="0" err="1">
                <a:latin typeface="Lucida Sans Typewriter" charset="0"/>
                <a:ea typeface="ＭＳ Ｐゴシック" charset="0"/>
              </a:rPr>
              <a:t>Succ</a:t>
            </a:r>
            <a:r>
              <a:rPr lang="en-US" sz="2400" dirty="0">
                <a:latin typeface="Lucida Sans Typewriter" charset="0"/>
                <a:ea typeface="ＭＳ Ｐゴシック" charset="0"/>
              </a:rPr>
              <a:t> Zero))</a:t>
            </a:r>
          </a:p>
        </p:txBody>
      </p:sp>
      <p:grpSp>
        <p:nvGrpSpPr>
          <p:cNvPr id="7" name="Group 33"/>
          <p:cNvGrpSpPr>
            <a:grpSpLocks/>
          </p:cNvGrpSpPr>
          <p:nvPr/>
        </p:nvGrpSpPr>
        <p:grpSpPr bwMode="auto">
          <a:xfrm>
            <a:off x="6478157" y="3920116"/>
            <a:ext cx="4405313" cy="519113"/>
            <a:chOff x="1086" y="3508"/>
            <a:chExt cx="2775" cy="327"/>
          </a:xfrm>
        </p:grpSpPr>
        <p:sp>
          <p:nvSpPr>
            <p:cNvPr id="8" name="Text Box 29"/>
            <p:cNvSpPr txBox="1">
              <a:spLocks noChangeArrowheads="1"/>
            </p:cNvSpPr>
            <p:nvPr/>
          </p:nvSpPr>
          <p:spPr bwMode="auto">
            <a:xfrm>
              <a:off x="1086" y="3516"/>
              <a:ext cx="2088" cy="311"/>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a:latin typeface="Lucida Sans Typewriter" charset="0"/>
                  <a:ea typeface="ＭＳ Ｐゴシック" charset="0"/>
                </a:rPr>
                <a:t>1 + (1 + (1 + 0))</a:t>
              </a:r>
            </a:p>
          </p:txBody>
        </p:sp>
        <p:sp>
          <p:nvSpPr>
            <p:cNvPr id="9" name="Text Box 30"/>
            <p:cNvSpPr txBox="1">
              <a:spLocks noChangeArrowheads="1"/>
            </p:cNvSpPr>
            <p:nvPr/>
          </p:nvSpPr>
          <p:spPr bwMode="auto">
            <a:xfrm>
              <a:off x="3629" y="3516"/>
              <a:ext cx="232" cy="311"/>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a:latin typeface="Lucida Sans Typewriter" charset="0"/>
                  <a:ea typeface="ＭＳ Ｐゴシック" charset="0"/>
                </a:rPr>
                <a:t>3</a:t>
              </a:r>
            </a:p>
          </p:txBody>
        </p:sp>
        <p:sp>
          <p:nvSpPr>
            <p:cNvPr id="10" name="Text Box 32"/>
            <p:cNvSpPr txBox="1">
              <a:spLocks noChangeArrowheads="1"/>
            </p:cNvSpPr>
            <p:nvPr/>
          </p:nvSpPr>
          <p:spPr bwMode="auto">
            <a:xfrm>
              <a:off x="3251" y="3508"/>
              <a:ext cx="279" cy="327"/>
            </a:xfrm>
            <a:prstGeom prst="rect">
              <a:avLst/>
            </a:prstGeom>
            <a:ln/>
            <a:extLst>
              <a:ext uri="{909E8E84-426E-40dd-AFC4-6F175D3DCCD1}"/>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lang="en-US">
                  <a:latin typeface="Tahoma" charset="0"/>
                  <a:ea typeface="ＭＳ Ｐゴシック" charset="0"/>
                </a:rPr>
                <a:t>=</a:t>
              </a:r>
            </a:p>
          </p:txBody>
        </p:sp>
      </p:grpSp>
    </p:spTree>
    <p:extLst>
      <p:ext uri="{BB962C8B-B14F-4D97-AF65-F5344CB8AC3E}">
        <p14:creationId xmlns:p14="http://schemas.microsoft.com/office/powerpoint/2010/main" val="114431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buFont typeface="+mj-lt"/>
                  <a:buAutoNum type="arabicPeriod" startAt="80"/>
                </a:pPr>
                <a:r>
                  <a:rPr lang="sr-Latn-BA" dirty="0"/>
                  <a:t>Definisati sljedeće konverzione funkcije:</a:t>
                </a:r>
              </a:p>
              <a:p>
                <a:pPr lvl="1"/>
                <a:r>
                  <a:rPr lang="sr-Latn-BA" dirty="0"/>
                  <a:t>Funkciju koja pretvara </a:t>
                </a:r>
                <a14:m>
                  <m:oMath xmlns:m="http://schemas.openxmlformats.org/officeDocument/2006/math">
                    <m:r>
                      <a:rPr lang="sr-Latn-BA" i="1" dirty="0" smtClean="0">
                        <a:latin typeface="Cambria Math" panose="02040503050406030204" pitchFamily="18" charset="0"/>
                      </a:rPr>
                      <m:t>𝑁𝑎𝑡</m:t>
                    </m:r>
                  </m:oMath>
                </a14:m>
                <a:r>
                  <a:rPr lang="sr-Latn-BA" dirty="0"/>
                  <a:t> u </a:t>
                </a:r>
                <a14:m>
                  <m:oMath xmlns:m="http://schemas.openxmlformats.org/officeDocument/2006/math">
                    <m:r>
                      <a:rPr lang="sr-Latn-BA" i="1" dirty="0" smtClean="0">
                        <a:latin typeface="Cambria Math" panose="02040503050406030204" pitchFamily="18" charset="0"/>
                      </a:rPr>
                      <m:t>𝐼𝑛𝑡</m:t>
                    </m:r>
                  </m:oMath>
                </a14:m>
                <a:r>
                  <a:rPr lang="sr-Latn-BA" dirty="0"/>
                  <a:t>;</a:t>
                </a:r>
              </a:p>
              <a:p>
                <a:pPr lvl="1"/>
                <a:r>
                  <a:rPr lang="sr-Latn-BA" dirty="0"/>
                  <a:t>Funkciju koja pretvara </a:t>
                </a:r>
                <a14:m>
                  <m:oMath xmlns:m="http://schemas.openxmlformats.org/officeDocument/2006/math">
                    <m:r>
                      <a:rPr lang="sr-Latn-BA" i="1" dirty="0" smtClean="0">
                        <a:latin typeface="Cambria Math" panose="02040503050406030204" pitchFamily="18" charset="0"/>
                      </a:rPr>
                      <m:t>𝐼𝑛𝑡</m:t>
                    </m:r>
                  </m:oMath>
                </a14:m>
                <a:r>
                  <a:rPr lang="sr-Latn-BA" dirty="0"/>
                  <a:t> u </a:t>
                </a:r>
                <a14:m>
                  <m:oMath xmlns:m="http://schemas.openxmlformats.org/officeDocument/2006/math">
                    <m:r>
                      <a:rPr lang="sr-Latn-BA" i="1" dirty="0" smtClean="0">
                        <a:latin typeface="Cambria Math" panose="02040503050406030204" pitchFamily="18" charset="0"/>
                      </a:rPr>
                      <m:t>𝑁𝑎𝑡</m:t>
                    </m:r>
                  </m:oMath>
                </a14:m>
                <a:r>
                  <a:rPr lang="sr-Latn-BA" dirty="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400"/>
                </a:stretch>
              </a:blipFill>
            </p:spPr>
            <p:txBody>
              <a:bodyPr/>
              <a:lstStyle/>
              <a:p>
                <a:r>
                  <a:rPr lang="en-US">
                    <a:noFill/>
                  </a:rPr>
                  <a:t> </a:t>
                </a:r>
              </a:p>
            </p:txBody>
          </p:sp>
        </mc:Fallback>
      </mc:AlternateContent>
    </p:spTree>
    <p:extLst>
      <p:ext uri="{BB962C8B-B14F-4D97-AF65-F5344CB8AC3E}">
        <p14:creationId xmlns:p14="http://schemas.microsoft.com/office/powerpoint/2010/main" val="277671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Pokretanje GHCI</a:t>
            </a:r>
            <a:endParaRPr lang="en-US" dirty="0"/>
          </a:p>
        </p:txBody>
      </p:sp>
      <p:sp>
        <p:nvSpPr>
          <p:cNvPr id="3" name="Content Placeholder 2"/>
          <p:cNvSpPr>
            <a:spLocks noGrp="1"/>
          </p:cNvSpPr>
          <p:nvPr>
            <p:ph idx="1"/>
          </p:nvPr>
        </p:nvSpPr>
        <p:spPr/>
        <p:txBody>
          <a:bodyPr/>
          <a:lstStyle/>
          <a:p>
            <a:endParaRPr lang="en-US"/>
          </a:p>
        </p:txBody>
      </p:sp>
      <p:sp>
        <p:nvSpPr>
          <p:cNvPr id="4" name="Text Box 3"/>
          <p:cNvSpPr txBox="1">
            <a:spLocks noChangeArrowheads="1"/>
          </p:cNvSpPr>
          <p:nvPr/>
        </p:nvSpPr>
        <p:spPr bwMode="auto">
          <a:xfrm>
            <a:off x="1284926" y="1947952"/>
            <a:ext cx="3522663" cy="3586162"/>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spcAft>
                <a:spcPts val="600"/>
              </a:spcAft>
            </a:pPr>
            <a:r>
              <a:rPr lang="en-US" sz="2400" dirty="0">
                <a:latin typeface="Lucida Sans Typewriter" panose="020B0509030504030204" pitchFamily="49" charset="0"/>
              </a:rPr>
              <a:t>&gt; 2+3*4</a:t>
            </a:r>
          </a:p>
          <a:p>
            <a:pPr>
              <a:spcAft>
                <a:spcPts val="600"/>
              </a:spcAft>
            </a:pPr>
            <a:r>
              <a:rPr lang="en-US" sz="2400" dirty="0">
                <a:latin typeface="Lucida Sans Typewriter" panose="020B0509030504030204" pitchFamily="49" charset="0"/>
              </a:rPr>
              <a:t>14</a:t>
            </a:r>
          </a:p>
          <a:p>
            <a:pPr>
              <a:spcAft>
                <a:spcPts val="600"/>
              </a:spcAft>
            </a:pPr>
            <a:endParaRPr lang="en-US" sz="2400" dirty="0">
              <a:latin typeface="Lucida Sans Typewriter" panose="020B0509030504030204" pitchFamily="49" charset="0"/>
            </a:endParaRPr>
          </a:p>
          <a:p>
            <a:pPr>
              <a:spcAft>
                <a:spcPts val="600"/>
              </a:spcAft>
            </a:pPr>
            <a:r>
              <a:rPr lang="en-US" sz="2400" dirty="0">
                <a:latin typeface="Lucida Sans Typewriter" panose="020B0509030504030204" pitchFamily="49" charset="0"/>
              </a:rPr>
              <a:t>&gt; (2+3)*4</a:t>
            </a:r>
          </a:p>
          <a:p>
            <a:pPr>
              <a:spcAft>
                <a:spcPts val="600"/>
              </a:spcAft>
            </a:pPr>
            <a:r>
              <a:rPr lang="en-US" sz="2400" dirty="0">
                <a:latin typeface="Lucida Sans Typewriter" panose="020B0509030504030204" pitchFamily="49" charset="0"/>
              </a:rPr>
              <a:t>20</a:t>
            </a:r>
          </a:p>
          <a:p>
            <a:pPr>
              <a:spcAft>
                <a:spcPts val="600"/>
              </a:spcAft>
            </a:pPr>
            <a:endParaRPr lang="en-US" sz="2400" dirty="0">
              <a:latin typeface="Lucida Sans Typewriter" panose="020B0509030504030204" pitchFamily="49" charset="0"/>
            </a:endParaRPr>
          </a:p>
          <a:p>
            <a:pPr>
              <a:spcAft>
                <a:spcPts val="600"/>
              </a:spcAft>
            </a:pPr>
            <a:r>
              <a:rPr lang="en-US" sz="2400" dirty="0">
                <a:latin typeface="Lucida Sans Typewriter" panose="020B0509030504030204" pitchFamily="49" charset="0"/>
              </a:rPr>
              <a:t>&gt; </a:t>
            </a:r>
            <a:r>
              <a:rPr lang="en-US" sz="2400" dirty="0" err="1">
                <a:latin typeface="Lucida Sans Typewriter" panose="020B0509030504030204" pitchFamily="49" charset="0"/>
              </a:rPr>
              <a:t>sqrt</a:t>
            </a:r>
            <a:r>
              <a:rPr lang="en-US" sz="2400" dirty="0">
                <a:latin typeface="Lucida Sans Typewriter" panose="020B0509030504030204" pitchFamily="49" charset="0"/>
              </a:rPr>
              <a:t> (3^2 + 4^2)</a:t>
            </a:r>
          </a:p>
          <a:p>
            <a:pPr>
              <a:spcAft>
                <a:spcPts val="600"/>
              </a:spcAft>
            </a:pPr>
            <a:r>
              <a:rPr lang="en-US" sz="2400" dirty="0">
                <a:latin typeface="Lucida Sans Typewriter" panose="020B0509030504030204" pitchFamily="49" charset="0"/>
              </a:rPr>
              <a:t>5.0</a:t>
            </a:r>
          </a:p>
        </p:txBody>
      </p:sp>
      <mc:AlternateContent xmlns:mc="http://schemas.openxmlformats.org/markup-compatibility/2006" xmlns:a14="http://schemas.microsoft.com/office/drawing/2010/main">
        <mc:Choice Requires="a14">
          <p:sp>
            <p:nvSpPr>
              <p:cNvPr id="5" name="Text Box 3"/>
              <p:cNvSpPr txBox="1">
                <a:spLocks noChangeArrowheads="1"/>
              </p:cNvSpPr>
              <p:nvPr/>
            </p:nvSpPr>
            <p:spPr bwMode="auto">
              <a:xfrm>
                <a:off x="6325521" y="1903798"/>
                <a:ext cx="3690150" cy="3625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spcAft>
                    <a:spcPts val="600"/>
                  </a:spcAft>
                </a:pPr>
                <a:r>
                  <a:rPr lang="en-US" sz="2400" dirty="0">
                    <a:latin typeface="Lucida Sans Typewriter" panose="020B0509030504030204" pitchFamily="49" charset="0"/>
                  </a:rPr>
                  <a:t>&gt; </a:t>
                </a:r>
                <a:r>
                  <a:rPr lang="sr-Latn-BA" sz="2400" dirty="0">
                    <a:latin typeface="Lucida Sans Typewriter" panose="020B0509030504030204" pitchFamily="49" charset="0"/>
                  </a:rPr>
                  <a:t>2-3</a:t>
                </a:r>
                <a:endParaRPr lang="en-US" sz="2400" dirty="0">
                  <a:latin typeface="Lucida Sans Typewriter" panose="020B0509030504030204" pitchFamily="49" charset="0"/>
                </a:endParaRPr>
              </a:p>
              <a:p>
                <a:pPr>
                  <a:spcAft>
                    <a:spcPts val="600"/>
                  </a:spcAft>
                </a:pPr>
                <a:r>
                  <a:rPr lang="sr-Latn-BA" sz="2400" dirty="0">
                    <a:latin typeface="Lucida Sans Typewriter" panose="020B0509030504030204" pitchFamily="49" charset="0"/>
                  </a:rPr>
                  <a:t>-1</a:t>
                </a:r>
                <a:endParaRPr lang="en-US" sz="2400" dirty="0">
                  <a:latin typeface="Lucida Sans Typewriter" panose="020B0509030504030204" pitchFamily="49" charset="0"/>
                </a:endParaRPr>
              </a:p>
              <a:p>
                <a:pPr>
                  <a:spcAft>
                    <a:spcPts val="600"/>
                  </a:spcAft>
                </a:pPr>
                <a:endParaRPr lang="en-US" sz="2400" dirty="0">
                  <a:latin typeface="Lucida Sans Typewriter" panose="020B0509030504030204" pitchFamily="49" charset="0"/>
                </a:endParaRPr>
              </a:p>
              <a:p>
                <a:pPr>
                  <a:spcAft>
                    <a:spcPts val="600"/>
                  </a:spcAft>
                </a:pPr>
                <a:r>
                  <a:rPr lang="en-US" sz="2400" dirty="0">
                    <a:latin typeface="Lucida Sans Typewriter" panose="020B0509030504030204" pitchFamily="49" charset="0"/>
                  </a:rPr>
                  <a:t>&gt; </a:t>
                </a:r>
                <a:r>
                  <a:rPr lang="sr-Latn-BA" sz="2400" dirty="0">
                    <a:latin typeface="Lucida Sans Typewriter" panose="020B0509030504030204" pitchFamily="49" charset="0"/>
                  </a:rPr>
                  <a:t>7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𝑑𝑖𝑣</m:t>
                    </m:r>
                    <m:r>
                      <a:rPr lang="en-US" sz="2400" i="1" dirty="0" smtClean="0">
                        <a:latin typeface="Cambria Math" panose="02040503050406030204" pitchFamily="18" charset="0"/>
                      </a:rPr>
                      <m:t>` </m:t>
                    </m:r>
                  </m:oMath>
                </a14:m>
                <a:r>
                  <a:rPr lang="en-US" sz="2400" dirty="0">
                    <a:latin typeface="Lucida Sans Typewriter" panose="020B0509030504030204" pitchFamily="49" charset="0"/>
                  </a:rPr>
                  <a:t>2</a:t>
                </a:r>
              </a:p>
              <a:p>
                <a:pPr>
                  <a:spcAft>
                    <a:spcPts val="600"/>
                  </a:spcAft>
                </a:pPr>
                <a:r>
                  <a:rPr lang="en-US" sz="2400" dirty="0">
                    <a:latin typeface="Lucida Sans Typewriter" panose="020B0509030504030204" pitchFamily="49" charset="0"/>
                  </a:rPr>
                  <a:t>3</a:t>
                </a:r>
              </a:p>
              <a:p>
                <a:pPr>
                  <a:spcAft>
                    <a:spcPts val="600"/>
                  </a:spcAft>
                </a:pPr>
                <a:endParaRPr lang="en-US" sz="2400" dirty="0">
                  <a:latin typeface="Lucida Sans Typewriter" panose="020B0509030504030204" pitchFamily="49" charset="0"/>
                </a:endParaRPr>
              </a:p>
              <a:p>
                <a:pPr>
                  <a:spcAft>
                    <a:spcPts val="600"/>
                  </a:spcAft>
                </a:pPr>
                <a:r>
                  <a:rPr lang="en-US" sz="2400" dirty="0">
                    <a:latin typeface="Lucida Sans Typewriter" panose="020B0509030504030204" pitchFamily="49" charset="0"/>
                  </a:rPr>
                  <a:t>&gt; 2 </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3</m:t>
                    </m:r>
                  </m:oMath>
                </a14:m>
                <a:endParaRPr lang="en-US" sz="2400" dirty="0">
                  <a:latin typeface="Lucida Sans Typewriter" panose="020B0509030504030204" pitchFamily="49" charset="0"/>
                </a:endParaRPr>
              </a:p>
              <a:p>
                <a:pPr>
                  <a:spcAft>
                    <a:spcPts val="600"/>
                  </a:spcAft>
                </a:pPr>
                <a:r>
                  <a:rPr lang="en-US" sz="2400" dirty="0">
                    <a:latin typeface="Lucida Sans Typewriter" panose="020B0509030504030204" pitchFamily="49" charset="0"/>
                  </a:rPr>
                  <a:t>8</a:t>
                </a:r>
              </a:p>
            </p:txBody>
          </p:sp>
        </mc:Choice>
        <mc:Fallback xmlns="">
          <p:sp>
            <p:nvSpPr>
              <p:cNvPr id="5" name="Text Box 3"/>
              <p:cNvSpPr txBox="1">
                <a:spLocks noRot="1" noChangeAspect="1" noMove="1" noResize="1" noEditPoints="1" noAdjustHandles="1" noChangeArrowheads="1" noChangeShapeType="1" noTextEdit="1"/>
              </p:cNvSpPr>
              <p:nvPr/>
            </p:nvSpPr>
            <p:spPr bwMode="auto">
              <a:xfrm>
                <a:off x="6325521" y="1903798"/>
                <a:ext cx="3690150" cy="3625331"/>
              </a:xfrm>
              <a:prstGeom prst="rect">
                <a:avLst/>
              </a:prstGeom>
              <a:blipFill rotWithShape="0">
                <a:blip r:embed="rId2"/>
                <a:stretch>
                  <a:fillRect l="-1958" t="-663" b="-1161"/>
                </a:stretch>
              </a:blipFill>
              <a:ln/>
            </p:spPr>
            <p:txBody>
              <a:bodyPr/>
              <a:lstStyle/>
              <a:p>
                <a:r>
                  <a:rPr lang="en-US">
                    <a:noFill/>
                  </a:rPr>
                  <a:t> </a:t>
                </a:r>
              </a:p>
            </p:txBody>
          </p:sp>
        </mc:Fallback>
      </mc:AlternateContent>
      <p:sp>
        <p:nvSpPr>
          <p:cNvPr id="6" name="Oval Callout 5"/>
          <p:cNvSpPr/>
          <p:nvPr/>
        </p:nvSpPr>
        <p:spPr>
          <a:xfrm>
            <a:off x="8221054" y="239282"/>
            <a:ext cx="2726109" cy="1862983"/>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Prioritet</a:t>
            </a:r>
            <a:r>
              <a:rPr lang="en-US" dirty="0"/>
              <a:t>?</a:t>
            </a:r>
          </a:p>
          <a:p>
            <a:pPr algn="ctr"/>
            <a:r>
              <a:rPr lang="en-US" dirty="0" err="1"/>
              <a:t>Asocijativnost</a:t>
            </a:r>
            <a:r>
              <a:rPr lang="en-US" dirty="0"/>
              <a:t>?</a:t>
            </a:r>
          </a:p>
        </p:txBody>
      </p:sp>
    </p:spTree>
    <p:extLst>
      <p:ext uri="{BB962C8B-B14F-4D97-AF65-F5344CB8AC3E}">
        <p14:creationId xmlns:p14="http://schemas.microsoft.com/office/powerpoint/2010/main" val="28087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Rekurzivni tipovi</a:t>
            </a:r>
            <a:endParaRPr lang="en-US" dirty="0"/>
          </a:p>
        </p:txBody>
      </p:sp>
      <p:sp>
        <p:nvSpPr>
          <p:cNvPr id="6" name="Content Placeholder 5"/>
          <p:cNvSpPr>
            <a:spLocks noGrp="1"/>
          </p:cNvSpPr>
          <p:nvPr>
            <p:ph idx="1"/>
          </p:nvPr>
        </p:nvSpPr>
        <p:spPr/>
        <p:txBody>
          <a:bodyPr/>
          <a:lstStyle/>
          <a:p>
            <a:r>
              <a:rPr lang="sr-Latn-BA" dirty="0"/>
              <a:t>Konverzione funkcije - rješenja;</a:t>
            </a:r>
            <a:endParaRPr lang="en-US" dirty="0"/>
          </a:p>
        </p:txBody>
      </p:sp>
      <p:sp>
        <p:nvSpPr>
          <p:cNvPr id="8" name="Text Box 3"/>
          <p:cNvSpPr txBox="1">
            <a:spLocks noChangeArrowheads="1"/>
          </p:cNvSpPr>
          <p:nvPr/>
        </p:nvSpPr>
        <p:spPr bwMode="auto">
          <a:xfrm>
            <a:off x="3181455" y="2327750"/>
            <a:ext cx="6303962" cy="3686175"/>
          </a:xfrm>
          <a:prstGeom prst="rect">
            <a:avLst/>
          </a:prstGeom>
          <a:ln/>
          <a:extLst>
            <a:ext uri="{91240B29-F687-4f45-9708-019B960494DF}"/>
            <a:ext uri="{AF507438-7753-43e0-B8FC-AC1667EBCBE1}"/>
          </a:extLst>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40000"/>
              </a:lnSpc>
              <a:defRPr/>
            </a:pPr>
            <a:r>
              <a:rPr lang="en-US" sz="2400" dirty="0">
                <a:latin typeface="Lucida Sans Typewriter" charset="0"/>
                <a:ea typeface="ＭＳ Ｐゴシック" charset="0"/>
              </a:rPr>
              <a:t>nat2int         :: Nat </a:t>
            </a:r>
            <a:r>
              <a:rPr lang="en-US" sz="2400" dirty="0">
                <a:latin typeface="Lucida Sans Typewriter" charset="0"/>
                <a:ea typeface="ＭＳ Ｐゴシック" charset="0"/>
                <a:sym typeface="Symbol" charset="0"/>
              </a:rPr>
              <a:t></a:t>
            </a:r>
            <a:r>
              <a:rPr lang="en-US" sz="2400" dirty="0">
                <a:latin typeface="Lucida Sans Typewriter" charset="0"/>
                <a:ea typeface="ＭＳ Ｐゴシック" charset="0"/>
              </a:rPr>
              <a:t> </a:t>
            </a:r>
            <a:r>
              <a:rPr lang="en-US" sz="2400" dirty="0" err="1">
                <a:latin typeface="Lucida Sans Typewriter" charset="0"/>
                <a:ea typeface="ＭＳ Ｐゴシック" charset="0"/>
              </a:rPr>
              <a:t>Int</a:t>
            </a:r>
            <a:endParaRPr lang="en-US" sz="2400" dirty="0">
              <a:latin typeface="Lucida Sans Typewriter" charset="0"/>
              <a:ea typeface="ＭＳ Ｐゴシック" charset="0"/>
            </a:endParaRPr>
          </a:p>
          <a:p>
            <a:pPr>
              <a:lnSpc>
                <a:spcPct val="140000"/>
              </a:lnSpc>
              <a:defRPr/>
            </a:pPr>
            <a:r>
              <a:rPr lang="en-US" sz="2400" dirty="0">
                <a:latin typeface="Lucida Sans Typewriter" charset="0"/>
                <a:ea typeface="ＭＳ Ｐゴシック" charset="0"/>
              </a:rPr>
              <a:t>nat2int Zero     = 0</a:t>
            </a:r>
          </a:p>
          <a:p>
            <a:pPr>
              <a:lnSpc>
                <a:spcPct val="140000"/>
              </a:lnSpc>
              <a:defRPr/>
            </a:pPr>
            <a:r>
              <a:rPr lang="en-US" sz="2400" dirty="0">
                <a:latin typeface="Lucida Sans Typewriter" charset="0"/>
                <a:ea typeface="ＭＳ Ｐゴシック" charset="0"/>
              </a:rPr>
              <a:t>nat2int (</a:t>
            </a:r>
            <a:r>
              <a:rPr lang="en-US" sz="2400" dirty="0" err="1">
                <a:latin typeface="Lucida Sans Typewriter" charset="0"/>
                <a:ea typeface="ＭＳ Ｐゴシック" charset="0"/>
              </a:rPr>
              <a:t>Succ</a:t>
            </a:r>
            <a:r>
              <a:rPr lang="en-US" sz="2400" dirty="0">
                <a:latin typeface="Lucida Sans Typewriter" charset="0"/>
                <a:ea typeface="ＭＳ Ｐゴシック" charset="0"/>
              </a:rPr>
              <a:t> n) = 1 + nat2int n</a:t>
            </a:r>
          </a:p>
          <a:p>
            <a:pPr>
              <a:lnSpc>
                <a:spcPct val="140000"/>
              </a:lnSpc>
              <a:defRPr/>
            </a:pPr>
            <a:endParaRPr lang="en-US" sz="2400" dirty="0">
              <a:latin typeface="Lucida Sans Typewriter" charset="0"/>
              <a:ea typeface="ＭＳ Ｐゴシック" charset="0"/>
            </a:endParaRPr>
          </a:p>
          <a:p>
            <a:pPr>
              <a:lnSpc>
                <a:spcPct val="140000"/>
              </a:lnSpc>
              <a:defRPr/>
            </a:pPr>
            <a:r>
              <a:rPr lang="en-US" sz="2400" dirty="0">
                <a:latin typeface="Lucida Sans Typewriter" charset="0"/>
                <a:ea typeface="ＭＳ Ｐゴシック" charset="0"/>
              </a:rPr>
              <a:t>int2nat  :: </a:t>
            </a:r>
            <a:r>
              <a:rPr lang="en-US" sz="2400" dirty="0" err="1">
                <a:latin typeface="Lucida Sans Typewriter" charset="0"/>
                <a:ea typeface="ＭＳ Ｐゴシック" charset="0"/>
              </a:rPr>
              <a:t>Int</a:t>
            </a:r>
            <a:r>
              <a:rPr lang="en-US" sz="2400" dirty="0">
                <a:latin typeface="Lucida Sans Typewriter" charset="0"/>
                <a:ea typeface="ＭＳ Ｐゴシック" charset="0"/>
              </a:rPr>
              <a:t> </a:t>
            </a:r>
            <a:r>
              <a:rPr lang="en-US" sz="2400" dirty="0">
                <a:latin typeface="Lucida Sans Typewriter" charset="0"/>
                <a:ea typeface="ＭＳ Ｐゴシック" charset="0"/>
                <a:sym typeface="Symbol" charset="0"/>
              </a:rPr>
              <a:t></a:t>
            </a:r>
            <a:r>
              <a:rPr lang="en-US" sz="2400" dirty="0">
                <a:latin typeface="Lucida Sans Typewriter" charset="0"/>
                <a:ea typeface="ＭＳ Ｐゴシック" charset="0"/>
              </a:rPr>
              <a:t> Nat</a:t>
            </a:r>
          </a:p>
          <a:p>
            <a:pPr>
              <a:lnSpc>
                <a:spcPct val="140000"/>
              </a:lnSpc>
              <a:defRPr/>
            </a:pPr>
            <a:r>
              <a:rPr lang="en-US" sz="2400" dirty="0">
                <a:latin typeface="Lucida Sans Typewriter" charset="0"/>
                <a:ea typeface="ＭＳ Ｐゴシック" charset="0"/>
              </a:rPr>
              <a:t>int2nat 0 = Zero</a:t>
            </a:r>
          </a:p>
          <a:p>
            <a:pPr>
              <a:lnSpc>
                <a:spcPct val="140000"/>
              </a:lnSpc>
              <a:defRPr/>
            </a:pPr>
            <a:r>
              <a:rPr lang="en-US" sz="2400" dirty="0">
                <a:latin typeface="Lucida Sans Typewriter" charset="0"/>
                <a:ea typeface="ＭＳ Ｐゴシック" charset="0"/>
              </a:rPr>
              <a:t>int2nat n = </a:t>
            </a:r>
            <a:r>
              <a:rPr lang="en-US" sz="2400" dirty="0" err="1">
                <a:latin typeface="Lucida Sans Typewriter" charset="0"/>
                <a:ea typeface="ＭＳ Ｐゴシック" charset="0"/>
              </a:rPr>
              <a:t>Succ</a:t>
            </a:r>
            <a:r>
              <a:rPr lang="en-US" sz="2400" dirty="0">
                <a:latin typeface="Lucida Sans Typewriter" charset="0"/>
                <a:ea typeface="ＭＳ Ｐゴシック" charset="0"/>
              </a:rPr>
              <a:t> (int2nat (n-1))</a:t>
            </a:r>
          </a:p>
        </p:txBody>
      </p:sp>
    </p:spTree>
    <p:extLst>
      <p:ext uri="{BB962C8B-B14F-4D97-AF65-F5344CB8AC3E}">
        <p14:creationId xmlns:p14="http://schemas.microsoft.com/office/powerpoint/2010/main" val="262185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indent="-457200">
                  <a:buFont typeface="+mj-lt"/>
                  <a:buAutoNum type="arabicPeriod" startAt="81"/>
                </a:pPr>
                <a:r>
                  <a:rPr lang="sr-Latn-BA" dirty="0"/>
                  <a:t>Definisati funkciju koja sabira 2 broja, koji su podaci tipa </a:t>
                </a:r>
                <a14:m>
                  <m:oMath xmlns:m="http://schemas.openxmlformats.org/officeDocument/2006/math">
                    <m:r>
                      <a:rPr lang="sr-Latn-BA" i="1" dirty="0" smtClean="0">
                        <a:latin typeface="Cambria Math" panose="02040503050406030204" pitchFamily="18" charset="0"/>
                      </a:rPr>
                      <m:t>𝑁𝑎𝑡</m:t>
                    </m:r>
                  </m:oMath>
                </a14:m>
                <a:r>
                  <a:rPr lang="sr-Latn-BA" dirty="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267"/>
                </a:stretch>
              </a:blipFill>
            </p:spPr>
            <p:txBody>
              <a:bodyPr/>
              <a:lstStyle/>
              <a:p>
                <a:r>
                  <a:rPr lang="en-US">
                    <a:noFill/>
                  </a:rPr>
                  <a:t> </a:t>
                </a:r>
              </a:p>
            </p:txBody>
          </p:sp>
        </mc:Fallback>
      </mc:AlternateContent>
    </p:spTree>
    <p:extLst>
      <p:ext uri="{BB962C8B-B14F-4D97-AF65-F5344CB8AC3E}">
        <p14:creationId xmlns:p14="http://schemas.microsoft.com/office/powerpoint/2010/main" val="2403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Rekurzivni tipovi</a:t>
            </a:r>
            <a:endParaRPr lang="en-US" dirty="0"/>
          </a:p>
        </p:txBody>
      </p:sp>
      <p:sp>
        <p:nvSpPr>
          <p:cNvPr id="3" name="Content Placeholder 2"/>
          <p:cNvSpPr>
            <a:spLocks noGrp="1"/>
          </p:cNvSpPr>
          <p:nvPr>
            <p:ph idx="1"/>
          </p:nvPr>
        </p:nvSpPr>
        <p:spPr/>
        <p:txBody>
          <a:bodyPr/>
          <a:lstStyle/>
          <a:p>
            <a:r>
              <a:rPr lang="sr-Latn-BA" dirty="0"/>
              <a:t>Sabiranje dva broja.</a:t>
            </a:r>
            <a:endParaRPr lang="en-US" dirty="0"/>
          </a:p>
        </p:txBody>
      </p:sp>
      <p:pic>
        <p:nvPicPr>
          <p:cNvPr id="4" name="Picture 3"/>
          <p:cNvPicPr>
            <a:picLocks noChangeAspect="1"/>
          </p:cNvPicPr>
          <p:nvPr/>
        </p:nvPicPr>
        <p:blipFill>
          <a:blip r:embed="rId2"/>
          <a:stretch>
            <a:fillRect/>
          </a:stretch>
        </p:blipFill>
        <p:spPr>
          <a:xfrm>
            <a:off x="2475148" y="2172076"/>
            <a:ext cx="6592220" cy="1009791"/>
          </a:xfrm>
          <a:prstGeom prst="rect">
            <a:avLst/>
          </a:prstGeom>
        </p:spPr>
      </p:pic>
      <p:pic>
        <p:nvPicPr>
          <p:cNvPr id="5" name="Picture 4"/>
          <p:cNvPicPr>
            <a:picLocks noChangeAspect="1"/>
          </p:cNvPicPr>
          <p:nvPr/>
        </p:nvPicPr>
        <p:blipFill>
          <a:blip r:embed="rId3"/>
          <a:stretch>
            <a:fillRect/>
          </a:stretch>
        </p:blipFill>
        <p:spPr>
          <a:xfrm>
            <a:off x="428214" y="4211856"/>
            <a:ext cx="5268060" cy="895475"/>
          </a:xfrm>
          <a:prstGeom prst="rect">
            <a:avLst/>
          </a:prstGeom>
        </p:spPr>
      </p:pic>
      <p:pic>
        <p:nvPicPr>
          <p:cNvPr id="6" name="Picture 5"/>
          <p:cNvPicPr>
            <a:picLocks noChangeAspect="1"/>
          </p:cNvPicPr>
          <p:nvPr/>
        </p:nvPicPr>
        <p:blipFill>
          <a:blip r:embed="rId4"/>
          <a:stretch>
            <a:fillRect/>
          </a:stretch>
        </p:blipFill>
        <p:spPr>
          <a:xfrm>
            <a:off x="5576711" y="3656392"/>
            <a:ext cx="6354062" cy="2638793"/>
          </a:xfrm>
          <a:prstGeom prst="rect">
            <a:avLst/>
          </a:prstGeom>
        </p:spPr>
      </p:pic>
      <p:sp>
        <p:nvSpPr>
          <p:cNvPr id="7" name="Oval Callout 6"/>
          <p:cNvSpPr/>
          <p:nvPr/>
        </p:nvSpPr>
        <p:spPr>
          <a:xfrm>
            <a:off x="9443103" y="2136449"/>
            <a:ext cx="1657884" cy="1478422"/>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2+1=3</a:t>
            </a:r>
            <a:endParaRPr lang="en-US" dirty="0"/>
          </a:p>
        </p:txBody>
      </p:sp>
    </p:spTree>
    <p:extLst>
      <p:ext uri="{BB962C8B-B14F-4D97-AF65-F5344CB8AC3E}">
        <p14:creationId xmlns:p14="http://schemas.microsoft.com/office/powerpoint/2010/main" val="40451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Rekurzivni tipovi</a:t>
            </a:r>
            <a:endParaRPr lang="en-US" dirty="0"/>
          </a:p>
        </p:txBody>
      </p:sp>
      <p:sp>
        <p:nvSpPr>
          <p:cNvPr id="3" name="Content Placeholder 2"/>
          <p:cNvSpPr>
            <a:spLocks noGrp="1"/>
          </p:cNvSpPr>
          <p:nvPr>
            <p:ph idx="1"/>
          </p:nvPr>
        </p:nvSpPr>
        <p:spPr/>
        <p:txBody>
          <a:bodyPr/>
          <a:lstStyle/>
          <a:p>
            <a:r>
              <a:rPr lang="sr-Latn-BA" dirty="0"/>
              <a:t>Lista proizvoljnih elemenata</a:t>
            </a:r>
            <a:endParaRPr lang="en-US" dirty="0"/>
          </a:p>
        </p:txBody>
      </p:sp>
      <p:pic>
        <p:nvPicPr>
          <p:cNvPr id="4" name="Picture 3"/>
          <p:cNvPicPr>
            <a:picLocks noChangeAspect="1"/>
          </p:cNvPicPr>
          <p:nvPr/>
        </p:nvPicPr>
        <p:blipFill>
          <a:blip r:embed="rId2"/>
          <a:stretch>
            <a:fillRect/>
          </a:stretch>
        </p:blipFill>
        <p:spPr>
          <a:xfrm>
            <a:off x="3542103" y="2220966"/>
            <a:ext cx="5039428" cy="724001"/>
          </a:xfrm>
          <a:prstGeom prst="rect">
            <a:avLst/>
          </a:prstGeom>
        </p:spPr>
      </p:pic>
      <p:pic>
        <p:nvPicPr>
          <p:cNvPr id="5" name="Picture 4"/>
          <p:cNvPicPr>
            <a:picLocks noChangeAspect="1"/>
          </p:cNvPicPr>
          <p:nvPr/>
        </p:nvPicPr>
        <p:blipFill>
          <a:blip r:embed="rId3"/>
          <a:stretch>
            <a:fillRect/>
          </a:stretch>
        </p:blipFill>
        <p:spPr>
          <a:xfrm>
            <a:off x="3417558" y="3658907"/>
            <a:ext cx="5134692" cy="1676634"/>
          </a:xfrm>
          <a:prstGeom prst="rect">
            <a:avLst/>
          </a:prstGeom>
        </p:spPr>
      </p:pic>
    </p:spTree>
    <p:extLst>
      <p:ext uri="{BB962C8B-B14F-4D97-AF65-F5344CB8AC3E}">
        <p14:creationId xmlns:p14="http://schemas.microsoft.com/office/powerpoint/2010/main" val="53546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Rekurzivni tipovi</a:t>
            </a:r>
            <a:endParaRPr lang="en-US" dirty="0"/>
          </a:p>
        </p:txBody>
      </p:sp>
      <p:sp>
        <p:nvSpPr>
          <p:cNvPr id="3" name="Content Placeholder 2"/>
          <p:cNvSpPr>
            <a:spLocks noGrp="1"/>
          </p:cNvSpPr>
          <p:nvPr>
            <p:ph idx="1"/>
          </p:nvPr>
        </p:nvSpPr>
        <p:spPr/>
        <p:txBody>
          <a:bodyPr/>
          <a:lstStyle/>
          <a:p>
            <a:r>
              <a:rPr lang="sr-Latn-BA" dirty="0"/>
              <a:t>Binarno stablo</a:t>
            </a:r>
          </a:p>
          <a:p>
            <a:pPr lvl="1"/>
            <a:r>
              <a:rPr lang="sr-Latn-BA" dirty="0"/>
              <a:t>Vrste čvorova?</a:t>
            </a:r>
            <a:endParaRPr lang="en-US" dirty="0"/>
          </a:p>
        </p:txBody>
      </p:sp>
      <p:pic>
        <p:nvPicPr>
          <p:cNvPr id="4" name="Picture 3"/>
          <p:cNvPicPr>
            <a:picLocks noChangeAspect="1"/>
          </p:cNvPicPr>
          <p:nvPr/>
        </p:nvPicPr>
        <p:blipFill>
          <a:blip r:embed="rId2"/>
          <a:stretch>
            <a:fillRect/>
          </a:stretch>
        </p:blipFill>
        <p:spPr>
          <a:xfrm>
            <a:off x="637087" y="2378302"/>
            <a:ext cx="4115374" cy="2067213"/>
          </a:xfrm>
          <a:prstGeom prst="rect">
            <a:avLst/>
          </a:prstGeom>
        </p:spPr>
      </p:pic>
      <p:pic>
        <p:nvPicPr>
          <p:cNvPr id="5" name="Picture 4"/>
          <p:cNvPicPr>
            <a:picLocks noChangeAspect="1"/>
          </p:cNvPicPr>
          <p:nvPr/>
        </p:nvPicPr>
        <p:blipFill>
          <a:blip r:embed="rId3"/>
          <a:stretch>
            <a:fillRect/>
          </a:stretch>
        </p:blipFill>
        <p:spPr>
          <a:xfrm>
            <a:off x="5100386" y="2648255"/>
            <a:ext cx="6144482" cy="724001"/>
          </a:xfrm>
          <a:prstGeom prst="rect">
            <a:avLst/>
          </a:prstGeom>
        </p:spPr>
      </p:pic>
      <p:pic>
        <p:nvPicPr>
          <p:cNvPr id="6" name="Picture 5"/>
          <p:cNvPicPr>
            <a:picLocks noChangeAspect="1"/>
          </p:cNvPicPr>
          <p:nvPr/>
        </p:nvPicPr>
        <p:blipFill>
          <a:blip r:embed="rId4"/>
          <a:stretch>
            <a:fillRect/>
          </a:stretch>
        </p:blipFill>
        <p:spPr>
          <a:xfrm>
            <a:off x="1061465" y="4855174"/>
            <a:ext cx="8821381" cy="1181265"/>
          </a:xfrm>
          <a:prstGeom prst="rect">
            <a:avLst/>
          </a:prstGeom>
        </p:spPr>
      </p:pic>
      <p:sp>
        <p:nvSpPr>
          <p:cNvPr id="7" name="Oval Callout 6"/>
          <p:cNvSpPr/>
          <p:nvPr/>
        </p:nvSpPr>
        <p:spPr>
          <a:xfrm>
            <a:off x="6058968" y="726393"/>
            <a:ext cx="2341548" cy="146987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Stablo proizvoljnog tipa?</a:t>
            </a:r>
            <a:endParaRPr lang="en-US" dirty="0"/>
          </a:p>
        </p:txBody>
      </p:sp>
    </p:spTree>
    <p:extLst>
      <p:ext uri="{BB962C8B-B14F-4D97-AF65-F5344CB8AC3E}">
        <p14:creationId xmlns:p14="http://schemas.microsoft.com/office/powerpoint/2010/main" val="313175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82"/>
            </a:pPr>
            <a:r>
              <a:rPr lang="sr-Latn-BA" dirty="0"/>
              <a:t>Napisati funkciju koja za argument uzima broj i binarno stablo brojeva i vraća informaciju da li se dati broj pojavljuje u datom stablu.</a:t>
            </a:r>
          </a:p>
          <a:p>
            <a:pPr marL="457200" indent="-457200">
              <a:buFont typeface="+mj-lt"/>
              <a:buAutoNum type="arabicPeriod" startAt="82"/>
            </a:pPr>
            <a:r>
              <a:rPr lang="sr-Latn-BA" dirty="0"/>
              <a:t>Napisati funkciju koja za argument uzima binarno stablo brojeva i vraća listu brojeva koji se pojavljuju u tom binarnom stablu.</a:t>
            </a:r>
          </a:p>
          <a:p>
            <a:pPr marL="457200" indent="-457200">
              <a:buFont typeface="+mj-lt"/>
              <a:buAutoNum type="arabicPeriod" startAt="82"/>
            </a:pPr>
            <a:r>
              <a:rPr lang="sr-Latn-BA" dirty="0"/>
              <a:t>Napisati funkciju koja za argument uzima broj i uređeno binarno stablo (binarno stablo pretrage) brojeva i vraća informaciju da li se dati broj pojavljuje u datom stablu.</a:t>
            </a:r>
          </a:p>
          <a:p>
            <a:pPr marL="457200" indent="-457200">
              <a:buFont typeface="+mj-lt"/>
              <a:buAutoNum type="arabicPeriod" startAt="3"/>
            </a:pPr>
            <a:endParaRPr lang="sr-Latn-BA" dirty="0"/>
          </a:p>
          <a:p>
            <a:pPr marL="457200" indent="-457200">
              <a:buFont typeface="+mj-lt"/>
              <a:buAutoNum type="arabicPeriod" startAt="3"/>
            </a:pPr>
            <a:endParaRPr lang="sr-Latn-BA" dirty="0"/>
          </a:p>
          <a:p>
            <a:pPr marL="457200" indent="-457200">
              <a:buFont typeface="+mj-lt"/>
              <a:buAutoNum type="arabicPeriod" startAt="3"/>
            </a:pPr>
            <a:endParaRPr lang="sr-Latn-BA" dirty="0"/>
          </a:p>
          <a:p>
            <a:pPr marL="457200" indent="-457200">
              <a:buFont typeface="+mj-lt"/>
              <a:buAutoNum type="arabicPeriod" startAt="3"/>
            </a:pPr>
            <a:endParaRPr lang="en-US" dirty="0"/>
          </a:p>
        </p:txBody>
      </p:sp>
    </p:spTree>
    <p:extLst>
      <p:ext uri="{BB962C8B-B14F-4D97-AF65-F5344CB8AC3E}">
        <p14:creationId xmlns:p14="http://schemas.microsoft.com/office/powerpoint/2010/main" val="234292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Rekurzivni tipovi</a:t>
            </a:r>
            <a:endParaRPr lang="en-US" dirty="0"/>
          </a:p>
        </p:txBody>
      </p:sp>
      <p:sp>
        <p:nvSpPr>
          <p:cNvPr id="3" name="Content Placeholder 2"/>
          <p:cNvSpPr>
            <a:spLocks noGrp="1"/>
          </p:cNvSpPr>
          <p:nvPr>
            <p:ph idx="1"/>
          </p:nvPr>
        </p:nvSpPr>
        <p:spPr/>
        <p:txBody>
          <a:bodyPr/>
          <a:lstStyle/>
          <a:p>
            <a:r>
              <a:rPr lang="sr-Latn-BA" dirty="0"/>
              <a:t>Različite rekurzivne definicije stabala:</a:t>
            </a:r>
            <a:endParaRPr lang="en-US" dirty="0"/>
          </a:p>
        </p:txBody>
      </p:sp>
      <p:pic>
        <p:nvPicPr>
          <p:cNvPr id="4" name="Picture 3"/>
          <p:cNvPicPr>
            <a:picLocks noChangeAspect="1"/>
          </p:cNvPicPr>
          <p:nvPr/>
        </p:nvPicPr>
        <p:blipFill>
          <a:blip r:embed="rId2"/>
          <a:stretch>
            <a:fillRect/>
          </a:stretch>
        </p:blipFill>
        <p:spPr>
          <a:xfrm>
            <a:off x="2314047" y="2476367"/>
            <a:ext cx="7563906" cy="1905266"/>
          </a:xfrm>
          <a:prstGeom prst="rect">
            <a:avLst/>
          </a:prstGeom>
        </p:spPr>
      </p:pic>
      <p:sp>
        <p:nvSpPr>
          <p:cNvPr id="5" name="Oval Callout 4"/>
          <p:cNvSpPr/>
          <p:nvPr/>
        </p:nvSpPr>
        <p:spPr>
          <a:xfrm>
            <a:off x="7716852" y="615297"/>
            <a:ext cx="2341548" cy="146987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Razlike?</a:t>
            </a:r>
            <a:endParaRPr lang="en-US" dirty="0"/>
          </a:p>
        </p:txBody>
      </p:sp>
      <p:sp>
        <p:nvSpPr>
          <p:cNvPr id="6" name="Oval Callout 5"/>
          <p:cNvSpPr/>
          <p:nvPr/>
        </p:nvSpPr>
        <p:spPr>
          <a:xfrm>
            <a:off x="7903435" y="4074919"/>
            <a:ext cx="2341548" cy="146987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Koji čvor je list u posljednjoj definiciji?</a:t>
            </a:r>
            <a:endParaRPr lang="en-US" dirty="0"/>
          </a:p>
        </p:txBody>
      </p:sp>
    </p:spTree>
    <p:extLst>
      <p:ext uri="{BB962C8B-B14F-4D97-AF65-F5344CB8AC3E}">
        <p14:creationId xmlns:p14="http://schemas.microsoft.com/office/powerpoint/2010/main" val="255373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lgn="just">
              <a:buFont typeface="+mj-lt"/>
              <a:buAutoNum type="arabicPeriod" startAt="85"/>
            </a:pPr>
            <a:r>
              <a:rPr lang="sr-Latn-BA" dirty="0"/>
              <a:t>Definisati korisnički tip podataka koji predstavlja kartu (za igranje karata) i ruku koja sadrži više karata. Zatim, napisati funkciju koja za argument uzima ruku i kartu, pa iz date ruke bira kartu koja pobjeđuje zadatu kartu, po sljedećem principu:</a:t>
            </a:r>
          </a:p>
          <a:p>
            <a:pPr lvl="1" algn="just"/>
            <a:r>
              <a:rPr lang="sr-Latn-BA" dirty="0"/>
              <a:t>pratimo boju karte;</a:t>
            </a:r>
            <a:endParaRPr lang="en-US" dirty="0"/>
          </a:p>
          <a:p>
            <a:pPr lvl="1" algn="just"/>
            <a:r>
              <a:rPr lang="sr-Latn-BA" dirty="0"/>
              <a:t>ako u ruci postoji karta koja pobjeđuje zadanu onda se bira ta karta;</a:t>
            </a:r>
            <a:endParaRPr lang="en-US" dirty="0"/>
          </a:p>
          <a:p>
            <a:pPr lvl="1" algn="just"/>
            <a:r>
              <a:rPr lang="sr-Latn-BA" dirty="0"/>
              <a:t>u suprotnom, bira se najslabija karta.</a:t>
            </a:r>
            <a:endParaRPr lang="en-US" dirty="0"/>
          </a:p>
          <a:p>
            <a:pPr marL="457200" indent="-457200">
              <a:buFont typeface="+mj-lt"/>
              <a:buAutoNum type="arabicPeriod" startAt="3"/>
            </a:pPr>
            <a:endParaRPr lang="en-US" dirty="0"/>
          </a:p>
        </p:txBody>
      </p:sp>
    </p:spTree>
    <p:extLst>
      <p:ext uri="{BB962C8B-B14F-4D97-AF65-F5344CB8AC3E}">
        <p14:creationId xmlns:p14="http://schemas.microsoft.com/office/powerpoint/2010/main" val="31761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klasa i instanci</a:t>
            </a:r>
            <a:endParaRPr lang="en-US" dirty="0"/>
          </a:p>
        </p:txBody>
      </p:sp>
      <p:sp>
        <p:nvSpPr>
          <p:cNvPr id="3" name="Content Placeholder 2"/>
          <p:cNvSpPr>
            <a:spLocks noGrp="1"/>
          </p:cNvSpPr>
          <p:nvPr>
            <p:ph idx="1"/>
          </p:nvPr>
        </p:nvSpPr>
        <p:spPr>
          <a:xfrm>
            <a:off x="1104900" y="1589690"/>
            <a:ext cx="9982200" cy="4572000"/>
          </a:xfrm>
        </p:spPr>
        <p:txBody>
          <a:bodyPr/>
          <a:lstStyle/>
          <a:p>
            <a:r>
              <a:rPr lang="sr-Latn-BA" dirty="0"/>
              <a:t>Definisanje novih klasa – </a:t>
            </a:r>
            <a:r>
              <a:rPr lang="sr-Latn-BA" b="1" dirty="0"/>
              <a:t>class</a:t>
            </a:r>
            <a:r>
              <a:rPr lang="sr-Latn-BA" dirty="0"/>
              <a:t>.</a:t>
            </a:r>
            <a:endParaRPr lang="en-US" dirty="0"/>
          </a:p>
        </p:txBody>
      </p:sp>
      <p:pic>
        <p:nvPicPr>
          <p:cNvPr id="4" name="Picture 3"/>
          <p:cNvPicPr>
            <a:picLocks noChangeAspect="1"/>
          </p:cNvPicPr>
          <p:nvPr/>
        </p:nvPicPr>
        <p:blipFill>
          <a:blip r:embed="rId2"/>
          <a:stretch>
            <a:fillRect/>
          </a:stretch>
        </p:blipFill>
        <p:spPr>
          <a:xfrm>
            <a:off x="3447959" y="2173338"/>
            <a:ext cx="5125165" cy="1400370"/>
          </a:xfrm>
          <a:prstGeom prst="rect">
            <a:avLst/>
          </a:prstGeom>
        </p:spPr>
      </p:pic>
      <p:pic>
        <p:nvPicPr>
          <p:cNvPr id="5" name="Picture 4"/>
          <p:cNvPicPr>
            <a:picLocks noChangeAspect="1"/>
          </p:cNvPicPr>
          <p:nvPr/>
        </p:nvPicPr>
        <p:blipFill>
          <a:blip r:embed="rId3"/>
          <a:stretch>
            <a:fillRect/>
          </a:stretch>
        </p:blipFill>
        <p:spPr>
          <a:xfrm>
            <a:off x="3558771" y="4062381"/>
            <a:ext cx="4715533" cy="1724266"/>
          </a:xfrm>
          <a:prstGeom prst="rect">
            <a:avLst/>
          </a:prstGeom>
        </p:spPr>
      </p:pic>
      <p:sp>
        <p:nvSpPr>
          <p:cNvPr id="6" name="Oval Callout 5"/>
          <p:cNvSpPr/>
          <p:nvPr/>
        </p:nvSpPr>
        <p:spPr>
          <a:xfrm>
            <a:off x="8545794" y="1743343"/>
            <a:ext cx="2341548" cy="146987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Samo tipovi deklarisani sa </a:t>
            </a:r>
            <a:r>
              <a:rPr lang="sr-Latn-BA" b="1" dirty="0"/>
              <a:t>data</a:t>
            </a:r>
            <a:r>
              <a:rPr lang="sr-Latn-BA" dirty="0"/>
              <a:t>!</a:t>
            </a:r>
            <a:endParaRPr lang="en-US" dirty="0"/>
          </a:p>
        </p:txBody>
      </p:sp>
      <p:sp>
        <p:nvSpPr>
          <p:cNvPr id="7" name="Oval Callout 6"/>
          <p:cNvSpPr/>
          <p:nvPr/>
        </p:nvSpPr>
        <p:spPr>
          <a:xfrm>
            <a:off x="8817835" y="3468169"/>
            <a:ext cx="2341548" cy="146987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override default definicija; </a:t>
            </a:r>
            <a:endParaRPr lang="en-US" dirty="0"/>
          </a:p>
        </p:txBody>
      </p:sp>
    </p:spTree>
    <p:extLst>
      <p:ext uri="{BB962C8B-B14F-4D97-AF65-F5344CB8AC3E}">
        <p14:creationId xmlns:p14="http://schemas.microsoft.com/office/powerpoint/2010/main" val="18092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klasa i instanci</a:t>
            </a:r>
            <a:endParaRPr lang="en-US" dirty="0"/>
          </a:p>
        </p:txBody>
      </p:sp>
      <p:sp>
        <p:nvSpPr>
          <p:cNvPr id="3" name="Content Placeholder 2"/>
          <p:cNvSpPr>
            <a:spLocks noGrp="1"/>
          </p:cNvSpPr>
          <p:nvPr>
            <p:ph idx="1"/>
          </p:nvPr>
        </p:nvSpPr>
        <p:spPr/>
        <p:txBody>
          <a:bodyPr/>
          <a:lstStyle/>
          <a:p>
            <a:r>
              <a:rPr lang="sr-Latn-BA" dirty="0"/>
              <a:t>Klasa kao proširenje postojeće klase.</a:t>
            </a:r>
            <a:endParaRPr lang="en-US" dirty="0"/>
          </a:p>
        </p:txBody>
      </p:sp>
      <p:pic>
        <p:nvPicPr>
          <p:cNvPr id="4" name="Picture 3"/>
          <p:cNvPicPr>
            <a:picLocks noChangeAspect="1"/>
          </p:cNvPicPr>
          <p:nvPr/>
        </p:nvPicPr>
        <p:blipFill>
          <a:blip r:embed="rId2"/>
          <a:stretch>
            <a:fillRect/>
          </a:stretch>
        </p:blipFill>
        <p:spPr>
          <a:xfrm>
            <a:off x="2754355" y="2482538"/>
            <a:ext cx="5982535" cy="2781688"/>
          </a:xfrm>
          <a:prstGeom prst="rect">
            <a:avLst/>
          </a:prstGeom>
        </p:spPr>
      </p:pic>
    </p:spTree>
    <p:extLst>
      <p:ext uri="{BB962C8B-B14F-4D97-AF65-F5344CB8AC3E}">
        <p14:creationId xmlns:p14="http://schemas.microsoft.com/office/powerpoint/2010/main" val="39760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Standardna</a:t>
            </a:r>
            <a:r>
              <a:rPr lang="en-US" dirty="0"/>
              <a:t> </a:t>
            </a:r>
            <a:r>
              <a:rPr lang="en-US" dirty="0" err="1"/>
              <a:t>biblioteka</a:t>
            </a:r>
            <a:r>
              <a:rPr lang="en-US" dirty="0"/>
              <a:t> P</a:t>
            </a:r>
            <a:r>
              <a:rPr lang="sr-Latn-RS" dirty="0" err="1"/>
              <a:t>re</a:t>
            </a:r>
            <a:r>
              <a:rPr lang="en-US" dirty="0"/>
              <a:t>lude</a:t>
            </a:r>
          </a:p>
        </p:txBody>
      </p:sp>
      <p:sp>
        <p:nvSpPr>
          <p:cNvPr id="3" name="Content Placeholder 2"/>
          <p:cNvSpPr>
            <a:spLocks noGrp="1"/>
          </p:cNvSpPr>
          <p:nvPr>
            <p:ph idx="1"/>
          </p:nvPr>
        </p:nvSpPr>
        <p:spPr/>
        <p:txBody>
          <a:bodyPr/>
          <a:lstStyle/>
          <a:p>
            <a:r>
              <a:rPr lang="en-US" dirty="0" err="1"/>
              <a:t>Funkcije</a:t>
            </a:r>
            <a:r>
              <a:rPr lang="en-US" dirty="0"/>
              <a:t> </a:t>
            </a:r>
            <a:r>
              <a:rPr lang="en-US" dirty="0" err="1"/>
              <a:t>za</a:t>
            </a:r>
            <a:r>
              <a:rPr lang="en-US" dirty="0"/>
              <a:t> rad </a:t>
            </a:r>
            <a:r>
              <a:rPr lang="en-US" dirty="0" err="1"/>
              <a:t>sa</a:t>
            </a:r>
            <a:r>
              <a:rPr lang="en-US" dirty="0"/>
              <a:t> </a:t>
            </a:r>
            <a:r>
              <a:rPr lang="en-US" dirty="0" err="1"/>
              <a:t>listama</a:t>
            </a:r>
            <a:r>
              <a:rPr lang="en-US" dirty="0"/>
              <a:t>;</a:t>
            </a:r>
            <a:endParaRPr lang="sr-Latn-BA" dirty="0"/>
          </a:p>
          <a:p>
            <a:r>
              <a:rPr lang="sr-Latn-BA" dirty="0"/>
              <a:t>Vraća prvi element liste (glavu liste)</a:t>
            </a:r>
          </a:p>
          <a:p>
            <a:endParaRPr lang="sr-Latn-BA" dirty="0"/>
          </a:p>
          <a:p>
            <a:endParaRPr lang="sr-Latn-BA" dirty="0"/>
          </a:p>
          <a:p>
            <a:endParaRPr lang="sr-Latn-BA" dirty="0"/>
          </a:p>
          <a:p>
            <a:r>
              <a:rPr lang="sr-Latn-BA" dirty="0"/>
              <a:t>Uklanja prvi element liste (vraća rep liste);</a:t>
            </a:r>
            <a:endParaRPr lang="en-US" dirty="0"/>
          </a:p>
        </p:txBody>
      </p:sp>
      <p:sp>
        <p:nvSpPr>
          <p:cNvPr id="4" name="Text Box 5"/>
          <p:cNvSpPr txBox="1">
            <a:spLocks noChangeArrowheads="1"/>
          </p:cNvSpPr>
          <p:nvPr/>
        </p:nvSpPr>
        <p:spPr bwMode="auto">
          <a:xfrm>
            <a:off x="2982393" y="2814148"/>
            <a:ext cx="3498850" cy="822325"/>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&gt; head [1,2,3,4,5]</a:t>
            </a:r>
          </a:p>
          <a:p>
            <a:r>
              <a:rPr lang="en-US" sz="2400" dirty="0">
                <a:latin typeface="Lucida Sans Typewriter" panose="020B0509030504030204" pitchFamily="49" charset="0"/>
              </a:rPr>
              <a:t>1</a:t>
            </a:r>
          </a:p>
        </p:txBody>
      </p:sp>
      <p:sp>
        <p:nvSpPr>
          <p:cNvPr id="5" name="Text Box 3"/>
          <p:cNvSpPr txBox="1">
            <a:spLocks noChangeArrowheads="1"/>
          </p:cNvSpPr>
          <p:nvPr/>
        </p:nvSpPr>
        <p:spPr bwMode="auto">
          <a:xfrm>
            <a:off x="3008135" y="4996842"/>
            <a:ext cx="3498850" cy="89535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&gt; tail [1,2,3,4,5]</a:t>
            </a:r>
          </a:p>
          <a:p>
            <a:pPr>
              <a:lnSpc>
                <a:spcPct val="110000"/>
              </a:lnSpc>
            </a:pPr>
            <a:r>
              <a:rPr lang="en-US" sz="2400" dirty="0">
                <a:latin typeface="Lucida Sans Typewriter" panose="020B0509030504030204" pitchFamily="49" charset="0"/>
              </a:rPr>
              <a:t>[2,3,4,5]</a:t>
            </a:r>
          </a:p>
        </p:txBody>
      </p:sp>
    </p:spTree>
    <p:extLst>
      <p:ext uri="{BB962C8B-B14F-4D97-AF65-F5344CB8AC3E}">
        <p14:creationId xmlns:p14="http://schemas.microsoft.com/office/powerpoint/2010/main" val="143559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Deklaracija klasa i instanci</a:t>
            </a:r>
            <a:endParaRPr lang="en-US" dirty="0"/>
          </a:p>
        </p:txBody>
      </p:sp>
      <p:sp>
        <p:nvSpPr>
          <p:cNvPr id="3" name="Content Placeholder 2"/>
          <p:cNvSpPr>
            <a:spLocks noGrp="1"/>
          </p:cNvSpPr>
          <p:nvPr>
            <p:ph idx="1"/>
          </p:nvPr>
        </p:nvSpPr>
        <p:spPr/>
        <p:txBody>
          <a:bodyPr/>
          <a:lstStyle/>
          <a:p>
            <a:r>
              <a:rPr lang="sr-Latn-BA" dirty="0"/>
              <a:t>Klasa kao proširenje postojeće klase.</a:t>
            </a:r>
            <a:endParaRPr lang="en-US" dirty="0"/>
          </a:p>
        </p:txBody>
      </p:sp>
      <p:pic>
        <p:nvPicPr>
          <p:cNvPr id="5" name="Picture 4"/>
          <p:cNvPicPr>
            <a:picLocks noChangeAspect="1"/>
          </p:cNvPicPr>
          <p:nvPr/>
        </p:nvPicPr>
        <p:blipFill>
          <a:blip r:embed="rId2"/>
          <a:stretch>
            <a:fillRect/>
          </a:stretch>
        </p:blipFill>
        <p:spPr>
          <a:xfrm>
            <a:off x="2800169" y="2419771"/>
            <a:ext cx="6420746" cy="2257740"/>
          </a:xfrm>
          <a:prstGeom prst="rect">
            <a:avLst/>
          </a:prstGeom>
        </p:spPr>
      </p:pic>
    </p:spTree>
    <p:extLst>
      <p:ext uri="{BB962C8B-B14F-4D97-AF65-F5344CB8AC3E}">
        <p14:creationId xmlns:p14="http://schemas.microsoft.com/office/powerpoint/2010/main" val="37421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Derived instance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Mehanizam za proglašavanje da su novi tipovi klase </a:t>
                </a:r>
                <a14:m>
                  <m:oMath xmlns:m="http://schemas.openxmlformats.org/officeDocument/2006/math">
                    <m:r>
                      <a:rPr lang="sr-Latn-BA" i="1" dirty="0" smtClean="0">
                        <a:latin typeface="Cambria Math" panose="02040503050406030204" pitchFamily="18" charset="0"/>
                      </a:rPr>
                      <m:t>𝐸𝑞</m:t>
                    </m:r>
                    <m:r>
                      <a:rPr lang="sr-Latn-BA" i="1" dirty="0" smtClean="0">
                        <a:latin typeface="Cambria Math" panose="02040503050406030204" pitchFamily="18" charset="0"/>
                      </a:rPr>
                      <m:t>, </m:t>
                    </m:r>
                    <m:r>
                      <a:rPr lang="sr-Latn-BA" i="1" dirty="0" smtClean="0">
                        <a:latin typeface="Cambria Math" panose="02040503050406030204" pitchFamily="18" charset="0"/>
                      </a:rPr>
                      <m:t>𝑂𝑟𝑑</m:t>
                    </m:r>
                    <m:r>
                      <a:rPr lang="sr-Latn-BA" i="1" dirty="0" smtClean="0">
                        <a:latin typeface="Cambria Math" panose="02040503050406030204" pitchFamily="18" charset="0"/>
                      </a:rPr>
                      <m:t>, </m:t>
                    </m:r>
                    <m:r>
                      <a:rPr lang="sr-Latn-BA" i="1" dirty="0" smtClean="0">
                        <a:latin typeface="Cambria Math" panose="02040503050406030204" pitchFamily="18" charset="0"/>
                      </a:rPr>
                      <m:t>𝑆h𝑜𝑤</m:t>
                    </m:r>
                    <m:r>
                      <a:rPr lang="sr-Latn-BA" i="1" dirty="0" smtClean="0">
                        <a:latin typeface="Cambria Math" panose="02040503050406030204" pitchFamily="18" charset="0"/>
                      </a:rPr>
                      <m:t>, </m:t>
                    </m:r>
                    <m:r>
                      <a:rPr lang="sr-Latn-BA" i="1" dirty="0" smtClean="0">
                        <a:latin typeface="Cambria Math" panose="02040503050406030204" pitchFamily="18" charset="0"/>
                      </a:rPr>
                      <m:t>𝑅𝑒𝑎𝑑</m:t>
                    </m:r>
                  </m:oMath>
                </a14:m>
                <a:r>
                  <a:rPr lang="sr-Latn-BA" dirty="0"/>
                  <a:t> – </a:t>
                </a:r>
                <a:r>
                  <a:rPr lang="sr-Latn-BA" b="1" dirty="0"/>
                  <a:t>deriving</a:t>
                </a:r>
                <a:r>
                  <a:rPr lang="sr-Latn-BA" dirty="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36179" y="2261315"/>
            <a:ext cx="6639852" cy="1019317"/>
          </a:xfrm>
          <a:prstGeom prst="rect">
            <a:avLst/>
          </a:prstGeom>
        </p:spPr>
      </p:pic>
      <p:pic>
        <p:nvPicPr>
          <p:cNvPr id="5" name="Picture 4"/>
          <p:cNvPicPr>
            <a:picLocks noChangeAspect="1"/>
          </p:cNvPicPr>
          <p:nvPr/>
        </p:nvPicPr>
        <p:blipFill>
          <a:blip r:embed="rId4"/>
          <a:stretch>
            <a:fillRect/>
          </a:stretch>
        </p:blipFill>
        <p:spPr>
          <a:xfrm>
            <a:off x="7698154" y="2789257"/>
            <a:ext cx="3650662" cy="3846551"/>
          </a:xfrm>
          <a:prstGeom prst="rect">
            <a:avLst/>
          </a:prstGeom>
        </p:spPr>
      </p:pic>
    </p:spTree>
    <p:extLst>
      <p:ext uri="{BB962C8B-B14F-4D97-AF65-F5344CB8AC3E}">
        <p14:creationId xmlns:p14="http://schemas.microsoft.com/office/powerpoint/2010/main" val="8997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Derived instance</a:t>
            </a:r>
            <a:endParaRPr lang="en-US" dirty="0"/>
          </a:p>
        </p:txBody>
      </p:sp>
      <p:sp>
        <p:nvSpPr>
          <p:cNvPr id="3" name="Content Placeholder 2"/>
          <p:cNvSpPr>
            <a:spLocks noGrp="1"/>
          </p:cNvSpPr>
          <p:nvPr>
            <p:ph idx="1"/>
          </p:nvPr>
        </p:nvSpPr>
        <p:spPr/>
        <p:txBody>
          <a:bodyPr/>
          <a:lstStyle/>
          <a:p>
            <a:r>
              <a:rPr lang="sr-Latn-BA" dirty="0"/>
              <a:t>Konstruktori sa argumentima – argumenti pripadaju klasi;</a:t>
            </a:r>
            <a:endParaRPr lang="en-US" dirty="0"/>
          </a:p>
        </p:txBody>
      </p:sp>
      <p:pic>
        <p:nvPicPr>
          <p:cNvPr id="4" name="Picture 3"/>
          <p:cNvPicPr>
            <a:picLocks noChangeAspect="1"/>
          </p:cNvPicPr>
          <p:nvPr/>
        </p:nvPicPr>
        <p:blipFill>
          <a:blip r:embed="rId2"/>
          <a:stretch>
            <a:fillRect/>
          </a:stretch>
        </p:blipFill>
        <p:spPr>
          <a:xfrm>
            <a:off x="2598995" y="2114777"/>
            <a:ext cx="6925642" cy="1209844"/>
          </a:xfrm>
          <a:prstGeom prst="rect">
            <a:avLst/>
          </a:prstGeom>
        </p:spPr>
      </p:pic>
      <p:pic>
        <p:nvPicPr>
          <p:cNvPr id="5" name="Picture 4"/>
          <p:cNvPicPr>
            <a:picLocks noChangeAspect="1"/>
          </p:cNvPicPr>
          <p:nvPr/>
        </p:nvPicPr>
        <p:blipFill>
          <a:blip r:embed="rId3"/>
          <a:stretch>
            <a:fillRect/>
          </a:stretch>
        </p:blipFill>
        <p:spPr>
          <a:xfrm>
            <a:off x="3678134" y="3638595"/>
            <a:ext cx="4887007" cy="1905266"/>
          </a:xfrm>
          <a:prstGeom prst="rect">
            <a:avLst/>
          </a:prstGeom>
        </p:spPr>
      </p:pic>
    </p:spTree>
    <p:extLst>
      <p:ext uri="{BB962C8B-B14F-4D97-AF65-F5344CB8AC3E}">
        <p14:creationId xmlns:p14="http://schemas.microsoft.com/office/powerpoint/2010/main" val="46334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marL="457200" lvl="0" indent="-457200">
                  <a:buFont typeface="+mj-lt"/>
                  <a:buAutoNum type="arabicPeriod" startAt="86"/>
                </a:pPr>
                <a:r>
                  <a:rPr lang="sr-Latn-BA" dirty="0"/>
                  <a:t>Dati su sljedeći tipovi podataka:</a:t>
                </a:r>
              </a:p>
              <a:p>
                <a:pPr marL="0" lvl="0" indent="0">
                  <a:buNone/>
                </a:pPr>
                <a:endParaRPr lang="sr-Latn-BA" dirty="0"/>
              </a:p>
              <a:p>
                <a:pPr marL="0" lvl="0" indent="0">
                  <a:buNone/>
                </a:pPr>
                <a14:m>
                  <m:oMathPara xmlns:m="http://schemas.openxmlformats.org/officeDocument/2006/math">
                    <m:oMathParaPr>
                      <m:jc m:val="centerGroup"/>
                    </m:oMathParaPr>
                    <m:oMath xmlns:m="http://schemas.openxmlformats.org/officeDocument/2006/math">
                      <m:r>
                        <a:rPr lang="sr-Latn-BA" i="1">
                          <a:latin typeface="Cambria Math" panose="02040503050406030204" pitchFamily="18" charset="0"/>
                        </a:rPr>
                        <m:t>𝑑𝑎𝑡𝑎</m:t>
                      </m:r>
                      <m:r>
                        <a:rPr lang="sr-Latn-BA" i="1">
                          <a:latin typeface="Cambria Math" panose="02040503050406030204" pitchFamily="18" charset="0"/>
                        </a:rPr>
                        <m:t> </m:t>
                      </m:r>
                      <m:r>
                        <a:rPr lang="sr-Latn-BA" i="1">
                          <a:latin typeface="Cambria Math" panose="02040503050406030204" pitchFamily="18" charset="0"/>
                        </a:rPr>
                        <m:t>𝐶𝑙𝑎𝑛</m:t>
                      </m:r>
                      <m:r>
                        <a:rPr lang="sr-Latn-BA" i="1">
                          <a:latin typeface="Cambria Math" panose="02040503050406030204" pitchFamily="18" charset="0"/>
                        </a:rPr>
                        <m:t> = </m:t>
                      </m:r>
                      <m:r>
                        <a:rPr lang="sr-Latn-BA" i="1">
                          <a:latin typeface="Cambria Math" panose="02040503050406030204" pitchFamily="18" charset="0"/>
                        </a:rPr>
                        <m:t>𝐶𝑙𝑎𝑛</m:t>
                      </m:r>
                      <m:r>
                        <a:rPr lang="sr-Latn-BA" i="1">
                          <a:latin typeface="Cambria Math" panose="02040503050406030204" pitchFamily="18" charset="0"/>
                        </a:rPr>
                        <m:t> </m:t>
                      </m:r>
                      <m:r>
                        <a:rPr lang="sr-Latn-BA" i="1">
                          <a:latin typeface="Cambria Math" panose="02040503050406030204" pitchFamily="18" charset="0"/>
                        </a:rPr>
                        <m:t>𝑆𝑡𝑟𝑖𝑛𝑔</m:t>
                      </m:r>
                      <m:r>
                        <a:rPr lang="sr-Latn-BA" i="1">
                          <a:latin typeface="Cambria Math" panose="02040503050406030204" pitchFamily="18" charset="0"/>
                        </a:rPr>
                        <m:t> </m:t>
                      </m:r>
                      <m:r>
                        <a:rPr lang="sr-Latn-BA" i="1">
                          <a:latin typeface="Cambria Math" panose="02040503050406030204" pitchFamily="18" charset="0"/>
                        </a:rPr>
                        <m:t>𝑆𝑡𝑟𝑖𝑛𝑔</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sr-Latn-BA" i="1">
                          <a:latin typeface="Cambria Math" panose="02040503050406030204" pitchFamily="18" charset="0"/>
                        </a:rPr>
                        <m:t>𝑑𝑎𝑡𝑎</m:t>
                      </m:r>
                      <m:r>
                        <a:rPr lang="sr-Latn-BA" i="1">
                          <a:latin typeface="Cambria Math" panose="02040503050406030204" pitchFamily="18" charset="0"/>
                        </a:rPr>
                        <m:t> </m:t>
                      </m:r>
                      <m:r>
                        <a:rPr lang="sr-Latn-BA" i="1">
                          <a:latin typeface="Cambria Math" panose="02040503050406030204" pitchFamily="18" charset="0"/>
                        </a:rPr>
                        <m:t>𝐾𝑛𝑗𝑖𝑔𝑎</m:t>
                      </m:r>
                      <m:r>
                        <a:rPr lang="sr-Latn-BA" i="1">
                          <a:latin typeface="Cambria Math" panose="02040503050406030204" pitchFamily="18" charset="0"/>
                        </a:rPr>
                        <m:t> = </m:t>
                      </m:r>
                      <m:r>
                        <a:rPr lang="sr-Latn-BA" i="1">
                          <a:latin typeface="Cambria Math" panose="02040503050406030204" pitchFamily="18" charset="0"/>
                        </a:rPr>
                        <m:t>𝑁𝑎𝑠𝑙𝑜𝑣</m:t>
                      </m:r>
                      <m:r>
                        <a:rPr lang="sr-Latn-BA" i="1">
                          <a:latin typeface="Cambria Math" panose="02040503050406030204" pitchFamily="18" charset="0"/>
                        </a:rPr>
                        <m:t> </m:t>
                      </m:r>
                      <m:r>
                        <a:rPr lang="sr-Latn-BA" i="1">
                          <a:latin typeface="Cambria Math" panose="02040503050406030204" pitchFamily="18" charset="0"/>
                        </a:rPr>
                        <m:t>𝑆𝑡𝑟𝑖𝑛𝑔</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sr-Latn-BA" i="1">
                          <a:latin typeface="Cambria Math" panose="02040503050406030204" pitchFamily="18" charset="0"/>
                        </a:rPr>
                        <m:t>𝑡𝑦𝑝𝑒</m:t>
                      </m:r>
                      <m:r>
                        <a:rPr lang="sr-Latn-BA" i="1">
                          <a:latin typeface="Cambria Math" panose="02040503050406030204" pitchFamily="18" charset="0"/>
                        </a:rPr>
                        <m:t> </m:t>
                      </m:r>
                      <m:r>
                        <a:rPr lang="sr-Latn-BA" i="1">
                          <a:latin typeface="Cambria Math" panose="02040503050406030204" pitchFamily="18" charset="0"/>
                        </a:rPr>
                        <m:t>𝐾𝑎𝑟𝑡𝑖𝑐𝑎</m:t>
                      </m:r>
                      <m:r>
                        <a:rPr lang="sr-Latn-BA" i="1">
                          <a:latin typeface="Cambria Math" panose="02040503050406030204" pitchFamily="18" charset="0"/>
                        </a:rPr>
                        <m:t> =  (</m:t>
                      </m:r>
                      <m:r>
                        <a:rPr lang="sr-Latn-BA" i="1">
                          <a:latin typeface="Cambria Math" panose="02040503050406030204" pitchFamily="18" charset="0"/>
                        </a:rPr>
                        <m:t>𝐶𝑙𝑎𝑛</m:t>
                      </m:r>
                      <m:r>
                        <a:rPr lang="sr-Latn-BA" i="1">
                          <a:latin typeface="Cambria Math" panose="02040503050406030204" pitchFamily="18" charset="0"/>
                        </a:rPr>
                        <m:t>, </m:t>
                      </m:r>
                      <m:r>
                        <a:rPr lang="sr-Latn-BA" i="1">
                          <a:latin typeface="Cambria Math" panose="02040503050406030204" pitchFamily="18" charset="0"/>
                        </a:rPr>
                        <m:t>𝐾𝑛𝑗𝑖𝑔𝑎</m:t>
                      </m:r>
                      <m:r>
                        <a:rPr lang="sr-Latn-BA" i="1">
                          <a:latin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sr-Latn-BA" i="1">
                          <a:latin typeface="Cambria Math" panose="02040503050406030204" pitchFamily="18" charset="0"/>
                        </a:rPr>
                        <m:t>𝑡𝑦𝑝𝑒</m:t>
                      </m:r>
                      <m:r>
                        <a:rPr lang="sr-Latn-BA" i="1">
                          <a:latin typeface="Cambria Math" panose="02040503050406030204" pitchFamily="18" charset="0"/>
                        </a:rPr>
                        <m:t> </m:t>
                      </m:r>
                      <m:r>
                        <a:rPr lang="sr-Latn-BA" i="1">
                          <a:latin typeface="Cambria Math" panose="02040503050406030204" pitchFamily="18" charset="0"/>
                        </a:rPr>
                        <m:t>𝐵𝑎𝑧𝑎</m:t>
                      </m:r>
                      <m:r>
                        <a:rPr lang="sr-Latn-BA" i="1">
                          <a:latin typeface="Cambria Math" panose="02040503050406030204" pitchFamily="18" charset="0"/>
                        </a:rPr>
                        <m:t> = [</m:t>
                      </m:r>
                      <m:r>
                        <a:rPr lang="en-US" i="1">
                          <a:latin typeface="Cambria Math" panose="02040503050406030204" pitchFamily="18" charset="0"/>
                        </a:rPr>
                        <m:t>𝐾𝑎𝑟𝑡𝑖𝑐𝑎</m:t>
                      </m:r>
                      <m:r>
                        <a:rPr lang="en-US" i="1">
                          <a:latin typeface="Cambria Math" panose="02040503050406030204" pitchFamily="18" charset="0"/>
                        </a:rPr>
                        <m:t>]</m:t>
                      </m:r>
                    </m:oMath>
                  </m:oMathPara>
                </a14:m>
                <a:endParaRPr lang="en-US" dirty="0"/>
              </a:p>
              <a:p>
                <a:pPr marL="0" indent="0">
                  <a:buNone/>
                </a:pPr>
                <a:r>
                  <a:rPr lang="en-US" dirty="0" err="1"/>
                  <a:t>koji</a:t>
                </a:r>
                <a:r>
                  <a:rPr lang="en-US" dirty="0"/>
                  <a:t> </a:t>
                </a:r>
                <a:r>
                  <a:rPr lang="en-US" dirty="0" err="1"/>
                  <a:t>redom</a:t>
                </a:r>
                <a:r>
                  <a:rPr lang="en-US" dirty="0"/>
                  <a:t> </a:t>
                </a:r>
                <a:r>
                  <a:rPr lang="en-US" dirty="0" err="1"/>
                  <a:t>predstavljaju</a:t>
                </a:r>
                <a:r>
                  <a:rPr lang="en-US" dirty="0"/>
                  <a:t> </a:t>
                </a:r>
                <a:r>
                  <a:rPr lang="sr-Latn-BA" dirty="0"/>
                  <a:t>člana biblioteke, knjigu u biblioteci, karticu koja sadrži informaciju da dati član duži datu knjigu i listu svih kartica u biblioteci. Napisati sljedeće funkcije:</a:t>
                </a:r>
                <a:endParaRPr lang="en-US" dirty="0"/>
              </a:p>
              <a:p>
                <a:pPr marL="457200" lvl="0" indent="-457200">
                  <a:buFont typeface="+mj-lt"/>
                  <a:buAutoNum type="alphaLcParenR"/>
                </a:pPr>
                <a14:m>
                  <m:oMath xmlns:m="http://schemas.openxmlformats.org/officeDocument/2006/math">
                    <m:r>
                      <a:rPr lang="sr-Latn-BA" i="1">
                        <a:latin typeface="Cambria Math" panose="02040503050406030204" pitchFamily="18" charset="0"/>
                      </a:rPr>
                      <m:t>𝑑𝑢</m:t>
                    </m:r>
                    <m:r>
                      <a:rPr lang="sr-Latn-BA" i="1">
                        <a:latin typeface="Cambria Math" panose="02040503050406030204" pitchFamily="18" charset="0"/>
                      </a:rPr>
                      <m:t>ž</m:t>
                    </m:r>
                    <m:r>
                      <a:rPr lang="sr-Latn-BA" i="1">
                        <a:latin typeface="Cambria Math" panose="02040503050406030204" pitchFamily="18" charset="0"/>
                      </a:rPr>
                      <m:t>𝑛𝑖𝑐𝑖</m:t>
                    </m:r>
                  </m:oMath>
                </a14:m>
                <a:r>
                  <a:rPr lang="sr-Latn-BA" dirty="0"/>
                  <a:t> – koja za argumente uzima bazu i knjigu, a kao rezultat vraća listu članova baze koji duže datu knjigu;</a:t>
                </a:r>
                <a:endParaRPr lang="en-US" dirty="0"/>
              </a:p>
              <a:p>
                <a:pPr marL="457200" lvl="0" indent="-457200">
                  <a:buFont typeface="+mj-lt"/>
                  <a:buAutoNum type="alphaLcParenR"/>
                </a:pPr>
                <a14:m>
                  <m:oMath xmlns:m="http://schemas.openxmlformats.org/officeDocument/2006/math">
                    <m:r>
                      <a:rPr lang="sr-Latn-BA" i="1">
                        <a:latin typeface="Cambria Math" panose="02040503050406030204" pitchFamily="18" charset="0"/>
                      </a:rPr>
                      <m:t>𝑘𝑛𝑗𝑖𝑔𝑒</m:t>
                    </m:r>
                  </m:oMath>
                </a14:m>
                <a:r>
                  <a:rPr lang="sr-Latn-BA" dirty="0"/>
                  <a:t> – koja za argument uzima bazu i člana, a kao rezultat vraća listu knjiga koje je zadužio dati član u datoj bazi;</a:t>
                </a: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48" t="-2400" r="-1404"/>
                </a:stretch>
              </a:blipFill>
            </p:spPr>
            <p:txBody>
              <a:bodyPr/>
              <a:lstStyle/>
              <a:p>
                <a:r>
                  <a:rPr lang="en-US">
                    <a:noFill/>
                  </a:rPr>
                  <a:t> </a:t>
                </a:r>
              </a:p>
            </p:txBody>
          </p:sp>
        </mc:Fallback>
      </mc:AlternateContent>
    </p:spTree>
    <p:extLst>
      <p:ext uri="{BB962C8B-B14F-4D97-AF65-F5344CB8AC3E}">
        <p14:creationId xmlns:p14="http://schemas.microsoft.com/office/powerpoint/2010/main" val="3028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0" lvl="0" indent="-457200">
                  <a:buFont typeface="+mj-lt"/>
                  <a:buAutoNum type="alphaLcParenR" startAt="3"/>
                </a:pPr>
                <a14:m>
                  <m:oMath xmlns:m="http://schemas.openxmlformats.org/officeDocument/2006/math">
                    <m:r>
                      <a:rPr lang="sr-Latn-BA" i="1">
                        <a:latin typeface="Cambria Math" panose="02040503050406030204" pitchFamily="18" charset="0"/>
                      </a:rPr>
                      <m:t>𝑧𝑎𝑑𝑢</m:t>
                    </m:r>
                    <m:r>
                      <a:rPr lang="sr-Latn-BA" i="1">
                        <a:latin typeface="Cambria Math" panose="02040503050406030204" pitchFamily="18" charset="0"/>
                      </a:rPr>
                      <m:t>ž</m:t>
                    </m:r>
                    <m:r>
                      <a:rPr lang="sr-Latn-BA" i="1">
                        <a:latin typeface="Cambria Math" panose="02040503050406030204" pitchFamily="18" charset="0"/>
                      </a:rPr>
                      <m:t>𝑒𝑛𝑎</m:t>
                    </m:r>
                  </m:oMath>
                </a14:m>
                <a:r>
                  <a:rPr lang="sr-Latn-BA" dirty="0"/>
                  <a:t> – koja za argument uzima bazu i knjigu, a kao rezultata vraća </a:t>
                </a:r>
                <a14:m>
                  <m:oMath xmlns:m="http://schemas.openxmlformats.org/officeDocument/2006/math">
                    <m:r>
                      <a:rPr lang="sr-Latn-BA" i="1">
                        <a:latin typeface="Cambria Math" panose="02040503050406030204" pitchFamily="18" charset="0"/>
                      </a:rPr>
                      <m:t>𝑇𝑟𝑢𝑒</m:t>
                    </m:r>
                  </m:oMath>
                </a14:m>
                <a:r>
                  <a:rPr lang="sr-Latn-BA" dirty="0"/>
                  <a:t> ako je data knjiga zadužena u datoj bazi, inače </a:t>
                </a:r>
                <a14:m>
                  <m:oMath xmlns:m="http://schemas.openxmlformats.org/officeDocument/2006/math">
                    <m:r>
                      <a:rPr lang="sr-Latn-BA" i="1">
                        <a:latin typeface="Cambria Math" panose="02040503050406030204" pitchFamily="18" charset="0"/>
                      </a:rPr>
                      <m:t>𝐹𝑎𝑙𝑠𝑒</m:t>
                    </m:r>
                  </m:oMath>
                </a14:m>
                <a:r>
                  <a:rPr lang="sr-Latn-BA" dirty="0"/>
                  <a:t>;</a:t>
                </a:r>
                <a:endParaRPr lang="sr-Latn-BA" i="1" dirty="0"/>
              </a:p>
              <a:p>
                <a:pPr marL="457200" lvl="0" indent="-457200">
                  <a:buFont typeface="+mj-lt"/>
                  <a:buAutoNum type="alphaLcParenR" startAt="3"/>
                </a:pPr>
                <a14:m>
                  <m:oMath xmlns:m="http://schemas.openxmlformats.org/officeDocument/2006/math">
                    <m:r>
                      <a:rPr lang="sr-Latn-BA" i="1">
                        <a:latin typeface="Cambria Math" panose="02040503050406030204" pitchFamily="18" charset="0"/>
                      </a:rPr>
                      <m:t>𝑏𝑟𝑜𝑗𝑃𝑟𝑖𝑚𝑗𝑒𝑟𝑎𝑘𝑎</m:t>
                    </m:r>
                  </m:oMath>
                </a14:m>
                <a:r>
                  <a:rPr lang="sr-Latn-BA" dirty="0"/>
                  <a:t> - koja za argument uzima bazu i knjigu, a kao rezultata vraća informaciju koliko primjeraka date knjige je iznajmljeno u datoj bazi;</a:t>
                </a:r>
                <a:endParaRPr lang="sr-Latn-BA" i="1" dirty="0"/>
              </a:p>
              <a:p>
                <a:pPr marL="457200" lvl="0" indent="-457200">
                  <a:buFont typeface="+mj-lt"/>
                  <a:buAutoNum type="alphaLcParenR" startAt="3"/>
                </a:pPr>
                <a14:m>
                  <m:oMath xmlns:m="http://schemas.openxmlformats.org/officeDocument/2006/math">
                    <m:r>
                      <a:rPr lang="sr-Latn-BA" i="1">
                        <a:latin typeface="Cambria Math" panose="02040503050406030204" pitchFamily="18" charset="0"/>
                      </a:rPr>
                      <m:t>𝑖𝑧𝑑𝑎𝑗</m:t>
                    </m:r>
                    <m:r>
                      <a:rPr lang="sr-Latn-BA" i="1">
                        <a:latin typeface="Cambria Math" panose="02040503050406030204" pitchFamily="18" charset="0"/>
                      </a:rPr>
                      <m:t> </m:t>
                    </m:r>
                  </m:oMath>
                </a14:m>
                <a:r>
                  <a:rPr lang="sr-Latn-BA" dirty="0"/>
                  <a:t>–  koja za argument uzima člana, knjigu i bazu i bilježi informaciju da je datom članu izdata data knjiga u datoj bazi;</a:t>
                </a:r>
              </a:p>
              <a:p>
                <a:pPr marL="457200" lvl="0" indent="-457200">
                  <a:buFont typeface="+mj-lt"/>
                  <a:buAutoNum type="alphaLcParenR" startAt="3"/>
                </a:pPr>
                <a14:m>
                  <m:oMath xmlns:m="http://schemas.openxmlformats.org/officeDocument/2006/math">
                    <m:r>
                      <a:rPr lang="sr-Latn-BA" i="1">
                        <a:latin typeface="Cambria Math" panose="02040503050406030204" pitchFamily="18" charset="0"/>
                      </a:rPr>
                      <m:t>𝑣𝑟𝑎𝑡𝑖</m:t>
                    </m:r>
                  </m:oMath>
                </a14:m>
                <a:r>
                  <a:rPr lang="sr-Latn-BA" dirty="0"/>
                  <a:t> - koja za argument uzima člana, knjigu i bazu i bilježi informaciju da je dati član vratio datu knjigu u datu bazu.</a:t>
                </a:r>
                <a:endParaRPr lang="en-US" dirty="0"/>
              </a:p>
              <a:p>
                <a:pPr marL="457200" lvl="0" indent="-457200">
                  <a:buFont typeface="+mj-lt"/>
                  <a:buAutoNum type="alphaLcParenR" startAt="3"/>
                </a:pPr>
                <a:endParaRPr lang="en-US" dirty="0"/>
              </a:p>
              <a:p>
                <a:pPr marL="457200" indent="-457200">
                  <a:buFont typeface="+mj-lt"/>
                  <a:buAutoNum type="alphaLcParenR" startAt="3"/>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26" t="-1333" r="-2076"/>
                </a:stretch>
              </a:blipFill>
            </p:spPr>
            <p:txBody>
              <a:bodyPr/>
              <a:lstStyle/>
              <a:p>
                <a:r>
                  <a:rPr lang="en-US">
                    <a:noFill/>
                  </a:rPr>
                  <a:t> </a:t>
                </a:r>
              </a:p>
            </p:txBody>
          </p:sp>
        </mc:Fallback>
      </mc:AlternateContent>
    </p:spTree>
    <p:extLst>
      <p:ext uri="{BB962C8B-B14F-4D97-AF65-F5344CB8AC3E}">
        <p14:creationId xmlns:p14="http://schemas.microsoft.com/office/powerpoint/2010/main" val="106874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lvl="0" indent="-457200">
                  <a:buFont typeface="+mj-lt"/>
                  <a:buAutoNum type="arabicPeriod" startAt="87"/>
                </a:pPr>
                <a:r>
                  <a:rPr lang="sr-Latn-BA" dirty="0"/>
                  <a:t>Definisati korisnički podatka koji predstavlja Tačku u prostoru </a:t>
                </a:r>
                <a14:m>
                  <m:oMath xmlns:m="http://schemas.openxmlformats.org/officeDocument/2006/math">
                    <m:sSup>
                      <m:sSupPr>
                        <m:ctrlPr>
                          <a:rPr lang="sr-Latn-BA" i="1" smtClean="0">
                            <a:latin typeface="Cambria Math" panose="02040503050406030204" pitchFamily="18" charset="0"/>
                          </a:rPr>
                        </m:ctrlPr>
                      </m:sSupPr>
                      <m:e>
                        <m:r>
                          <a:rPr lang="sr-Latn-BA" i="1" smtClean="0">
                            <a:latin typeface="Cambria Math" panose="02040503050406030204" pitchFamily="18" charset="0"/>
                            <a:ea typeface="Cambria Math" panose="02040503050406030204" pitchFamily="18" charset="0"/>
                          </a:rPr>
                          <m:t>ℝ</m:t>
                        </m:r>
                      </m:e>
                      <m:sup>
                        <m:r>
                          <a:rPr lang="sr-Latn-BA" b="0" i="1" smtClean="0">
                            <a:latin typeface="Cambria Math" panose="02040503050406030204" pitchFamily="18" charset="0"/>
                          </a:rPr>
                          <m:t>2</m:t>
                        </m:r>
                      </m:sup>
                    </m:sSup>
                  </m:oMath>
                </a14:m>
                <a:r>
                  <a:rPr lang="sr-Latn-BA" i="1" baseline="30000" dirty="0"/>
                  <a:t> </a:t>
                </a:r>
                <a:r>
                  <a:rPr lang="sr-Latn-BA" dirty="0"/>
                  <a:t> (</a:t>
                </a:r>
                <a14:m>
                  <m:oMath xmlns:m="http://schemas.openxmlformats.org/officeDocument/2006/math">
                    <m:r>
                      <a:rPr lang="sr-Latn-BA" i="1">
                        <a:latin typeface="Cambria Math" panose="02040503050406030204" pitchFamily="18" charset="0"/>
                      </a:rPr>
                      <m:t>𝑑𝑎𝑡𝑎</m:t>
                    </m:r>
                    <m:r>
                      <a:rPr lang="sr-Latn-BA" i="1">
                        <a:latin typeface="Cambria Math" panose="02040503050406030204" pitchFamily="18" charset="0"/>
                      </a:rPr>
                      <m:t> </m:t>
                    </m:r>
                    <m:r>
                      <a:rPr lang="sr-Latn-BA" i="1">
                        <a:latin typeface="Cambria Math" panose="02040503050406030204" pitchFamily="18" charset="0"/>
                      </a:rPr>
                      <m:t>𝑇𝑎𝑐𝑘𝑎</m:t>
                    </m:r>
                    <m:r>
                      <a:rPr lang="sr-Latn-BA" i="1">
                        <a:latin typeface="Cambria Math" panose="02040503050406030204" pitchFamily="18" charset="0"/>
                      </a:rPr>
                      <m:t> = </m:t>
                    </m:r>
                    <m:r>
                      <a:rPr lang="sr-Latn-BA" i="1">
                        <a:latin typeface="Cambria Math" panose="02040503050406030204" pitchFamily="18" charset="0"/>
                      </a:rPr>
                      <m:t>𝑇𝑎𝑐𝑘𝑎</m:t>
                    </m:r>
                    <m:r>
                      <a:rPr lang="sr-Latn-BA" i="1">
                        <a:latin typeface="Cambria Math" panose="02040503050406030204" pitchFamily="18" charset="0"/>
                      </a:rPr>
                      <m:t> </m:t>
                    </m:r>
                    <m:r>
                      <a:rPr lang="sr-Latn-BA" i="1">
                        <a:latin typeface="Cambria Math" panose="02040503050406030204" pitchFamily="18" charset="0"/>
                      </a:rPr>
                      <m:t>𝐹𝑙𝑜𝑎𝑡</m:t>
                    </m:r>
                    <m:r>
                      <a:rPr lang="sr-Latn-BA" i="1">
                        <a:latin typeface="Cambria Math" panose="02040503050406030204" pitchFamily="18" charset="0"/>
                      </a:rPr>
                      <m:t> </m:t>
                    </m:r>
                    <m:r>
                      <a:rPr lang="sr-Latn-BA" i="1">
                        <a:latin typeface="Cambria Math" panose="02040503050406030204" pitchFamily="18" charset="0"/>
                      </a:rPr>
                      <m:t>𝐹𝑙𝑜𝑎𝑡</m:t>
                    </m:r>
                  </m:oMath>
                </a14:m>
                <a:r>
                  <a:rPr lang="sr-Latn-BA" dirty="0"/>
                  <a:t>). Put se definiše kao lista Tačaka. Napisati sljedeće funkcije:</a:t>
                </a:r>
                <a:endParaRPr lang="en-US" sz="1800" dirty="0"/>
              </a:p>
              <a:p>
                <a:pPr lvl="1"/>
                <a14:m>
                  <m:oMath xmlns:m="http://schemas.openxmlformats.org/officeDocument/2006/math">
                    <m:r>
                      <a:rPr lang="sr-Latn-BA" i="1">
                        <a:latin typeface="Cambria Math" panose="02040503050406030204" pitchFamily="18" charset="0"/>
                      </a:rPr>
                      <m:t>𝑘𝑜𝑜𝑟𝑑𝑖𝑛𝑎𝑡𝑎𝑋</m:t>
                    </m:r>
                    <m:r>
                      <a:rPr lang="sr-Latn-BA" i="1">
                        <a:latin typeface="Cambria Math" panose="02040503050406030204" pitchFamily="18" charset="0"/>
                      </a:rPr>
                      <m:t> </m:t>
                    </m:r>
                  </m:oMath>
                </a14:m>
                <a:r>
                  <a:rPr lang="sr-Latn-BA" dirty="0"/>
                  <a:t>– koja vraća prvu koordinatu Tačke;</a:t>
                </a:r>
                <a:endParaRPr lang="en-US" sz="1400" dirty="0"/>
              </a:p>
              <a:p>
                <a:pPr lvl="1"/>
                <a14:m>
                  <m:oMath xmlns:m="http://schemas.openxmlformats.org/officeDocument/2006/math">
                    <m:r>
                      <a:rPr lang="sr-Latn-BA" i="1">
                        <a:latin typeface="Cambria Math" panose="02040503050406030204" pitchFamily="18" charset="0"/>
                      </a:rPr>
                      <m:t>𝑘𝑜𝑜𝑟𝑑𝑖𝑛𝑎𝑡𝑎𝑌</m:t>
                    </m:r>
                  </m:oMath>
                </a14:m>
                <a:r>
                  <a:rPr lang="sr-Latn-BA" dirty="0"/>
                  <a:t> – koja vraća drugu koordinatu Tačke;</a:t>
                </a:r>
                <a:endParaRPr lang="en-US" sz="1400" dirty="0"/>
              </a:p>
              <a:p>
                <a:pPr lvl="1"/>
                <a14:m>
                  <m:oMath xmlns:m="http://schemas.openxmlformats.org/officeDocument/2006/math">
                    <m:r>
                      <a:rPr lang="sr-Latn-BA" i="1">
                        <a:latin typeface="Cambria Math" panose="02040503050406030204" pitchFamily="18" charset="0"/>
                      </a:rPr>
                      <m:t>𝑢𝑑𝑎𝑙𝑗𝑒𝑛𝑜𝑠𝑡</m:t>
                    </m:r>
                  </m:oMath>
                </a14:m>
                <a:r>
                  <a:rPr lang="sr-Latn-BA" dirty="0"/>
                  <a:t> – koja računa rastojanje između dvije Tačke;</a:t>
                </a:r>
                <a:endParaRPr lang="en-US" sz="1400" dirty="0"/>
              </a:p>
              <a:p>
                <a:pPr lvl="1"/>
                <a14:m>
                  <m:oMath xmlns:m="http://schemas.openxmlformats.org/officeDocument/2006/math">
                    <m:r>
                      <a:rPr lang="sr-Latn-BA" i="1">
                        <a:latin typeface="Cambria Math" panose="02040503050406030204" pitchFamily="18" charset="0"/>
                      </a:rPr>
                      <m:t>𝑑𝑢</m:t>
                    </m:r>
                    <m:r>
                      <a:rPr lang="sr-Latn-BA" i="1">
                        <a:latin typeface="Cambria Math" panose="02040503050406030204" pitchFamily="18" charset="0"/>
                      </a:rPr>
                      <m:t>ž</m:t>
                    </m:r>
                    <m:r>
                      <a:rPr lang="sr-Latn-BA" i="1">
                        <a:latin typeface="Cambria Math" panose="02040503050406030204" pitchFamily="18" charset="0"/>
                      </a:rPr>
                      <m:t>𝑖𝑛𝑎𝑃𝑢𝑡𝑎</m:t>
                    </m:r>
                  </m:oMath>
                </a14:m>
                <a:r>
                  <a:rPr lang="sr-Latn-BA" dirty="0"/>
                  <a:t> – koja računa dužinu datog Puta kao sumu rastojanja između njegovih uzastopnih Tačaka.</a:t>
                </a:r>
                <a:endParaRPr lang="en-US" sz="1400" dirty="0"/>
              </a:p>
              <a:p>
                <a:pPr marL="457200" indent="-457200">
                  <a:buFont typeface="+mj-lt"/>
                  <a:buAutoNum type="arabicPeriod" startAt="8"/>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9" t="-2400"/>
                </a:stretch>
              </a:blipFill>
            </p:spPr>
            <p:txBody>
              <a:bodyPr/>
              <a:lstStyle/>
              <a:p>
                <a:r>
                  <a:rPr lang="en-US">
                    <a:noFill/>
                  </a:rPr>
                  <a:t> </a:t>
                </a:r>
              </a:p>
            </p:txBody>
          </p:sp>
        </mc:Fallback>
      </mc:AlternateContent>
    </p:spTree>
    <p:extLst>
      <p:ext uri="{BB962C8B-B14F-4D97-AF65-F5344CB8AC3E}">
        <p14:creationId xmlns:p14="http://schemas.microsoft.com/office/powerpoint/2010/main" val="2548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 vježbu:</a:t>
            </a:r>
            <a:endParaRPr lang="en-US" dirty="0"/>
          </a:p>
        </p:txBody>
      </p:sp>
      <p:sp>
        <p:nvSpPr>
          <p:cNvPr id="3" name="Content Placeholder 2"/>
          <p:cNvSpPr>
            <a:spLocks noGrp="1"/>
          </p:cNvSpPr>
          <p:nvPr>
            <p:ph idx="1"/>
          </p:nvPr>
        </p:nvSpPr>
        <p:spPr/>
        <p:txBody>
          <a:bodyPr/>
          <a:lstStyle/>
          <a:p>
            <a:r>
              <a:rPr lang="sr-Latn-BA" dirty="0"/>
              <a:t>10.4  Tautology checker (strana 125);</a:t>
            </a:r>
          </a:p>
          <a:p>
            <a:r>
              <a:rPr lang="sr-Latn-BA" dirty="0"/>
              <a:t>10.8 Zadaci za vježbu (strana 135);</a:t>
            </a:r>
          </a:p>
          <a:p>
            <a:r>
              <a:rPr lang="sr-Latn-BA" dirty="0"/>
              <a:t>99 problems in Haskell:</a:t>
            </a:r>
          </a:p>
          <a:p>
            <a:pPr lvl="1"/>
            <a:r>
              <a:rPr lang="en-US" dirty="0"/>
              <a:t>https://wiki.haskell.org/H-99:_Ninety-Nine_Haskell_Problems</a:t>
            </a:r>
          </a:p>
        </p:txBody>
      </p:sp>
    </p:spTree>
    <p:extLst>
      <p:ext uri="{BB962C8B-B14F-4D97-AF65-F5344CB8AC3E}">
        <p14:creationId xmlns:p14="http://schemas.microsoft.com/office/powerpoint/2010/main" val="85832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Latn-BA" dirty="0"/>
              <a:t>Interaktivni programi</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90729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Latn-BA" dirty="0"/>
              <a:t>Interakcija</a:t>
            </a:r>
            <a:endParaRPr lang="en-US" dirty="0"/>
          </a:p>
        </p:txBody>
      </p:sp>
      <p:sp>
        <p:nvSpPr>
          <p:cNvPr id="6" name="Content Placeholder 5"/>
          <p:cNvSpPr>
            <a:spLocks noGrp="1"/>
          </p:cNvSpPr>
          <p:nvPr>
            <p:ph idx="1"/>
          </p:nvPr>
        </p:nvSpPr>
        <p:spPr/>
        <p:txBody>
          <a:bodyPr/>
          <a:lstStyle/>
          <a:p>
            <a:r>
              <a:rPr lang="sr-Latn-BA" dirty="0"/>
              <a:t>batch programi;</a:t>
            </a:r>
          </a:p>
          <a:p>
            <a:endParaRPr lang="sr-Latn-BA" dirty="0"/>
          </a:p>
          <a:p>
            <a:endParaRPr lang="sr-Latn-BA" dirty="0"/>
          </a:p>
          <a:p>
            <a:endParaRPr lang="sr-Latn-BA" dirty="0"/>
          </a:p>
          <a:p>
            <a:r>
              <a:rPr lang="sr-Latn-BA" dirty="0"/>
              <a:t>Do sada napisati kodovi u Haskellu;</a:t>
            </a:r>
          </a:p>
          <a:p>
            <a:r>
              <a:rPr lang="sr-Latn-BA" dirty="0"/>
              <a:t>Kompajleri: </a:t>
            </a:r>
          </a:p>
          <a:p>
            <a:endParaRPr lang="sr-Latn-BA" dirty="0"/>
          </a:p>
          <a:p>
            <a:endParaRPr lang="sr-Latn-BA" dirty="0"/>
          </a:p>
          <a:p>
            <a:endParaRPr lang="sr-Latn-BA" dirty="0"/>
          </a:p>
          <a:p>
            <a:endParaRPr lang="sr-Latn-BA" dirty="0"/>
          </a:p>
          <a:p>
            <a:endParaRPr lang="sr-Latn-BA" dirty="0"/>
          </a:p>
          <a:p>
            <a:endParaRPr lang="sr-Latn-BA" dirty="0"/>
          </a:p>
          <a:p>
            <a:endParaRPr lang="sr-Latn-BA" dirty="0"/>
          </a:p>
          <a:p>
            <a:endParaRPr lang="en-US" dirty="0"/>
          </a:p>
        </p:txBody>
      </p:sp>
      <p:grpSp>
        <p:nvGrpSpPr>
          <p:cNvPr id="4" name="Group 51"/>
          <p:cNvGrpSpPr>
            <a:grpSpLocks/>
          </p:cNvGrpSpPr>
          <p:nvPr/>
        </p:nvGrpSpPr>
        <p:grpSpPr bwMode="auto">
          <a:xfrm>
            <a:off x="2486812" y="2136969"/>
            <a:ext cx="6199187" cy="1150937"/>
            <a:chOff x="829" y="2665"/>
            <a:chExt cx="3905" cy="725"/>
          </a:xfrm>
        </p:grpSpPr>
        <p:grpSp>
          <p:nvGrpSpPr>
            <p:cNvPr id="7" name="Group 42"/>
            <p:cNvGrpSpPr>
              <a:grpSpLocks/>
            </p:cNvGrpSpPr>
            <p:nvPr/>
          </p:nvGrpSpPr>
          <p:grpSpPr bwMode="auto">
            <a:xfrm>
              <a:off x="2247" y="2665"/>
              <a:ext cx="1068" cy="725"/>
              <a:chOff x="2205" y="2665"/>
              <a:chExt cx="1068" cy="725"/>
            </a:xfrm>
          </p:grpSpPr>
          <p:sp>
            <p:nvSpPr>
              <p:cNvPr id="12" name="Rectangle 29"/>
              <p:cNvSpPr>
                <a:spLocks noChangeArrowheads="1"/>
              </p:cNvSpPr>
              <p:nvPr/>
            </p:nvSpPr>
            <p:spPr bwMode="auto">
              <a:xfrm>
                <a:off x="2205" y="2665"/>
                <a:ext cx="1068" cy="725"/>
              </a:xfrm>
              <a:prstGeom prst="rect">
                <a:avLst/>
              </a:prstGeom>
              <a:solidFill>
                <a:schemeClr val="accent1"/>
              </a:solidFill>
              <a:ln w="12700" cap="sq">
                <a:solidFill>
                  <a:schemeClr val="tx1"/>
                </a:solidFill>
                <a:miter lim="800000"/>
                <a:headEnd/>
                <a:tailEnd/>
              </a:ln>
            </p:spPr>
            <p:txBody>
              <a:bodyPr anchor="ctr">
                <a:spAutoFit/>
              </a:bodyPr>
              <a:lstStyle/>
              <a:p>
                <a:endParaRPr lang="en-US"/>
              </a:p>
            </p:txBody>
          </p:sp>
          <p:sp>
            <p:nvSpPr>
              <p:cNvPr id="13" name="Text Box 26"/>
              <p:cNvSpPr txBox="1">
                <a:spLocks noChangeArrowheads="1"/>
              </p:cNvSpPr>
              <p:nvPr/>
            </p:nvSpPr>
            <p:spPr bwMode="auto">
              <a:xfrm>
                <a:off x="2267" y="2737"/>
                <a:ext cx="954" cy="596"/>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r>
                  <a:rPr lang="en-US" dirty="0"/>
                  <a:t>batch</a:t>
                </a:r>
              </a:p>
              <a:p>
                <a:pPr algn="ctr"/>
                <a:r>
                  <a:rPr lang="en-US" dirty="0"/>
                  <a:t>program</a:t>
                </a:r>
              </a:p>
            </p:txBody>
          </p:sp>
        </p:grpSp>
        <p:sp>
          <p:nvSpPr>
            <p:cNvPr id="8" name="Text Box 27"/>
            <p:cNvSpPr txBox="1">
              <a:spLocks noChangeArrowheads="1"/>
            </p:cNvSpPr>
            <p:nvPr/>
          </p:nvSpPr>
          <p:spPr bwMode="auto">
            <a:xfrm>
              <a:off x="1035" y="2763"/>
              <a:ext cx="75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r>
                <a:rPr lang="en-US" i="1"/>
                <a:t>inputs</a:t>
              </a:r>
              <a:endParaRPr lang="en-US"/>
            </a:p>
          </p:txBody>
        </p:sp>
        <p:sp>
          <p:nvSpPr>
            <p:cNvPr id="9" name="AutoShape 30"/>
            <p:cNvSpPr>
              <a:spLocks noChangeArrowheads="1"/>
            </p:cNvSpPr>
            <p:nvPr/>
          </p:nvSpPr>
          <p:spPr bwMode="auto">
            <a:xfrm>
              <a:off x="829" y="3121"/>
              <a:ext cx="1168" cy="171"/>
            </a:xfrm>
            <a:prstGeom prst="rightArrow">
              <a:avLst>
                <a:gd name="adj1" fmla="val 47370"/>
                <a:gd name="adj2" fmla="val 63055"/>
              </a:avLst>
            </a:prstGeom>
            <a:solidFill>
              <a:srgbClr val="008000"/>
            </a:solidFill>
            <a:ln w="12700" cap="sq">
              <a:solidFill>
                <a:schemeClr val="tx1"/>
              </a:solidFill>
              <a:miter lim="800000"/>
              <a:headEnd/>
              <a:tailEnd/>
            </a:ln>
          </p:spPr>
          <p:txBody>
            <a:bodyPr anchor="ctr">
              <a:spAutoFit/>
            </a:bodyPr>
            <a:lstStyle/>
            <a:p>
              <a:endParaRPr lang="en-US"/>
            </a:p>
          </p:txBody>
        </p:sp>
        <p:sp>
          <p:nvSpPr>
            <p:cNvPr id="10" name="Text Box 45"/>
            <p:cNvSpPr txBox="1">
              <a:spLocks noChangeArrowheads="1"/>
            </p:cNvSpPr>
            <p:nvPr/>
          </p:nvSpPr>
          <p:spPr bwMode="auto">
            <a:xfrm>
              <a:off x="3696" y="2763"/>
              <a:ext cx="909"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r>
                <a:rPr lang="en-US" i="1"/>
                <a:t>outputs</a:t>
              </a:r>
              <a:endParaRPr lang="en-US"/>
            </a:p>
          </p:txBody>
        </p:sp>
        <p:sp>
          <p:nvSpPr>
            <p:cNvPr id="11" name="AutoShape 46"/>
            <p:cNvSpPr>
              <a:spLocks noChangeArrowheads="1"/>
            </p:cNvSpPr>
            <p:nvPr/>
          </p:nvSpPr>
          <p:spPr bwMode="auto">
            <a:xfrm>
              <a:off x="3566" y="3121"/>
              <a:ext cx="1168" cy="171"/>
            </a:xfrm>
            <a:prstGeom prst="rightArrow">
              <a:avLst>
                <a:gd name="adj1" fmla="val 47370"/>
                <a:gd name="adj2" fmla="val 63055"/>
              </a:avLst>
            </a:prstGeom>
            <a:solidFill>
              <a:srgbClr val="008000"/>
            </a:solidFill>
            <a:ln w="12700" cap="sq">
              <a:solidFill>
                <a:schemeClr val="tx1"/>
              </a:solidFill>
              <a:miter lim="800000"/>
              <a:headEnd/>
              <a:tailEnd/>
            </a:ln>
          </p:spPr>
          <p:txBody>
            <a:bodyPr anchor="ctr">
              <a:spAutoFit/>
            </a:bodyPr>
            <a:lstStyle/>
            <a:p>
              <a:endParaRPr lang="en-US"/>
            </a:p>
          </p:txBody>
        </p:sp>
      </p:grpSp>
      <p:pic>
        <p:nvPicPr>
          <p:cNvPr id="2" name="Picture 1"/>
          <p:cNvPicPr>
            <a:picLocks noChangeAspect="1"/>
          </p:cNvPicPr>
          <p:nvPr/>
        </p:nvPicPr>
        <p:blipFill>
          <a:blip r:embed="rId2"/>
          <a:stretch>
            <a:fillRect/>
          </a:stretch>
        </p:blipFill>
        <p:spPr>
          <a:xfrm>
            <a:off x="2834321" y="4075822"/>
            <a:ext cx="1771897" cy="466790"/>
          </a:xfrm>
          <a:prstGeom prst="rect">
            <a:avLst/>
          </a:prstGeom>
        </p:spPr>
      </p:pic>
    </p:spTree>
    <p:extLst>
      <p:ext uri="{BB962C8B-B14F-4D97-AF65-F5344CB8AC3E}">
        <p14:creationId xmlns:p14="http://schemas.microsoft.com/office/powerpoint/2010/main" val="33774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Latn-BA" dirty="0"/>
              <a:t>Interakcija</a:t>
            </a:r>
            <a:endParaRPr lang="en-US" dirty="0"/>
          </a:p>
        </p:txBody>
      </p:sp>
      <p:sp>
        <p:nvSpPr>
          <p:cNvPr id="6" name="Content Placeholder 5"/>
          <p:cNvSpPr>
            <a:spLocks noGrp="1"/>
          </p:cNvSpPr>
          <p:nvPr>
            <p:ph idx="1"/>
          </p:nvPr>
        </p:nvSpPr>
        <p:spPr/>
        <p:txBody>
          <a:bodyPr/>
          <a:lstStyle/>
          <a:p>
            <a:r>
              <a:rPr lang="sr-Latn-BA" dirty="0"/>
              <a:t>interaktivni programi;</a:t>
            </a:r>
          </a:p>
          <a:p>
            <a:endParaRPr lang="sr-Latn-BA" dirty="0"/>
          </a:p>
          <a:p>
            <a:endParaRPr lang="sr-Latn-BA" dirty="0"/>
          </a:p>
          <a:p>
            <a:endParaRPr lang="sr-Latn-BA" dirty="0"/>
          </a:p>
          <a:p>
            <a:endParaRPr lang="sr-Latn-BA" dirty="0"/>
          </a:p>
          <a:p>
            <a:endParaRPr lang="sr-Latn-BA" dirty="0"/>
          </a:p>
          <a:p>
            <a:endParaRPr lang="sr-Latn-BA" dirty="0"/>
          </a:p>
          <a:p>
            <a:endParaRPr lang="sr-Latn-BA" dirty="0"/>
          </a:p>
          <a:p>
            <a:endParaRPr lang="en-US" dirty="0"/>
          </a:p>
        </p:txBody>
      </p:sp>
      <p:grpSp>
        <p:nvGrpSpPr>
          <p:cNvPr id="14" name="Group 90"/>
          <p:cNvGrpSpPr>
            <a:grpSpLocks/>
          </p:cNvGrpSpPr>
          <p:nvPr/>
        </p:nvGrpSpPr>
        <p:grpSpPr bwMode="auto">
          <a:xfrm>
            <a:off x="2958129" y="2443389"/>
            <a:ext cx="6167438" cy="3554412"/>
            <a:chOff x="986" y="1801"/>
            <a:chExt cx="3885" cy="2239"/>
          </a:xfrm>
        </p:grpSpPr>
        <p:sp>
          <p:nvSpPr>
            <p:cNvPr id="15" name="Text Box 55"/>
            <p:cNvSpPr txBox="1">
              <a:spLocks noChangeArrowheads="1"/>
            </p:cNvSpPr>
            <p:nvPr/>
          </p:nvSpPr>
          <p:spPr bwMode="auto">
            <a:xfrm>
              <a:off x="2739" y="2584"/>
              <a:ext cx="116"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endParaRPr lang="en-US" dirty="0"/>
            </a:p>
          </p:txBody>
        </p:sp>
        <p:sp>
          <p:nvSpPr>
            <p:cNvPr id="16" name="Text Box 57"/>
            <p:cNvSpPr txBox="1">
              <a:spLocks noChangeArrowheads="1"/>
            </p:cNvSpPr>
            <p:nvPr/>
          </p:nvSpPr>
          <p:spPr bwMode="auto">
            <a:xfrm>
              <a:off x="1077" y="2504"/>
              <a:ext cx="716"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r>
                <a:rPr lang="en-US" i="1" dirty="0"/>
                <a:t>inputs</a:t>
              </a:r>
              <a:endParaRPr lang="en-US" dirty="0"/>
            </a:p>
          </p:txBody>
        </p:sp>
        <p:sp>
          <p:nvSpPr>
            <p:cNvPr id="17" name="AutoShape 58"/>
            <p:cNvSpPr>
              <a:spLocks noChangeArrowheads="1"/>
            </p:cNvSpPr>
            <p:nvPr/>
          </p:nvSpPr>
          <p:spPr bwMode="auto">
            <a:xfrm>
              <a:off x="986" y="2731"/>
              <a:ext cx="1168" cy="487"/>
            </a:xfrm>
            <a:prstGeom prst="rightArrow">
              <a:avLst>
                <a:gd name="adj1" fmla="val 47370"/>
                <a:gd name="adj2" fmla="val 63055"/>
              </a:avLst>
            </a:prstGeom>
            <a:solidFill>
              <a:srgbClr val="008000"/>
            </a:solidFill>
            <a:ln w="12700" cap="sq">
              <a:solidFill>
                <a:schemeClr val="tx1"/>
              </a:solidFill>
              <a:miter lim="800000"/>
              <a:headEnd/>
              <a:tailEnd/>
            </a:ln>
          </p:spPr>
          <p:txBody>
            <a:bodyPr anchor="ctr">
              <a:spAutoFit/>
            </a:bodyPr>
            <a:lstStyle/>
            <a:p>
              <a:endParaRPr lang="en-US"/>
            </a:p>
          </p:txBody>
        </p:sp>
        <p:sp>
          <p:nvSpPr>
            <p:cNvPr id="18" name="Text Box 60"/>
            <p:cNvSpPr txBox="1">
              <a:spLocks noChangeArrowheads="1"/>
            </p:cNvSpPr>
            <p:nvPr/>
          </p:nvSpPr>
          <p:spPr bwMode="auto">
            <a:xfrm>
              <a:off x="3733" y="2504"/>
              <a:ext cx="862"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r>
                <a:rPr lang="en-US" i="1"/>
                <a:t>outputs</a:t>
              </a:r>
              <a:endParaRPr lang="en-US"/>
            </a:p>
          </p:txBody>
        </p:sp>
        <p:sp>
          <p:nvSpPr>
            <p:cNvPr id="19" name="AutoShape 61"/>
            <p:cNvSpPr>
              <a:spLocks noChangeArrowheads="1"/>
            </p:cNvSpPr>
            <p:nvPr/>
          </p:nvSpPr>
          <p:spPr bwMode="auto">
            <a:xfrm>
              <a:off x="3703" y="2761"/>
              <a:ext cx="1168" cy="487"/>
            </a:xfrm>
            <a:prstGeom prst="rightArrow">
              <a:avLst>
                <a:gd name="adj1" fmla="val 47370"/>
                <a:gd name="adj2" fmla="val 63055"/>
              </a:avLst>
            </a:prstGeom>
            <a:solidFill>
              <a:srgbClr val="008000"/>
            </a:solidFill>
            <a:ln w="12700" cap="sq">
              <a:solidFill>
                <a:schemeClr val="tx1"/>
              </a:solidFill>
              <a:miter lim="800000"/>
              <a:headEnd/>
              <a:tailEnd/>
            </a:ln>
          </p:spPr>
          <p:txBody>
            <a:bodyPr anchor="ctr">
              <a:spAutoFit/>
            </a:bodyPr>
            <a:lstStyle/>
            <a:p>
              <a:endParaRPr lang="en-US"/>
            </a:p>
          </p:txBody>
        </p:sp>
        <p:sp>
          <p:nvSpPr>
            <p:cNvPr id="20" name="Text Box 65"/>
            <p:cNvSpPr txBox="1">
              <a:spLocks noChangeArrowheads="1"/>
            </p:cNvSpPr>
            <p:nvPr/>
          </p:nvSpPr>
          <p:spPr bwMode="auto">
            <a:xfrm>
              <a:off x="2239" y="1801"/>
              <a:ext cx="102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r>
                <a:rPr lang="en-US" i="1" dirty="0"/>
                <a:t>keyboard</a:t>
              </a:r>
              <a:endParaRPr lang="en-US" dirty="0"/>
            </a:p>
          </p:txBody>
        </p:sp>
        <p:sp>
          <p:nvSpPr>
            <p:cNvPr id="21" name="Text Box 66"/>
            <p:cNvSpPr txBox="1">
              <a:spLocks noChangeArrowheads="1"/>
            </p:cNvSpPr>
            <p:nvPr/>
          </p:nvSpPr>
          <p:spPr bwMode="auto">
            <a:xfrm>
              <a:off x="2415" y="3713"/>
              <a:ext cx="761"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r>
                <a:rPr lang="en-US" i="1" dirty="0"/>
                <a:t>screen</a:t>
              </a:r>
              <a:endParaRPr lang="en-US" dirty="0"/>
            </a:p>
          </p:txBody>
        </p:sp>
        <p:sp>
          <p:nvSpPr>
            <p:cNvPr id="22" name="AutoShape 82"/>
            <p:cNvSpPr>
              <a:spLocks noChangeArrowheads="1"/>
            </p:cNvSpPr>
            <p:nvPr/>
          </p:nvSpPr>
          <p:spPr bwMode="auto">
            <a:xfrm>
              <a:off x="2713" y="2181"/>
              <a:ext cx="187" cy="278"/>
            </a:xfrm>
            <a:prstGeom prst="downArrow">
              <a:avLst>
                <a:gd name="adj1" fmla="val 41176"/>
                <a:gd name="adj2" fmla="val 60966"/>
              </a:avLst>
            </a:prstGeom>
            <a:solidFill>
              <a:srgbClr val="008000"/>
            </a:solidFill>
            <a:ln w="12700" cap="sq">
              <a:solidFill>
                <a:schemeClr val="tx1"/>
              </a:solidFill>
              <a:miter lim="800000"/>
              <a:headEnd/>
              <a:tailEnd/>
            </a:ln>
          </p:spPr>
          <p:txBody>
            <a:bodyPr anchor="ctr">
              <a:spAutoFit/>
            </a:bodyPr>
            <a:lstStyle/>
            <a:p>
              <a:endParaRPr lang="en-US"/>
            </a:p>
          </p:txBody>
        </p:sp>
        <p:sp>
          <p:nvSpPr>
            <p:cNvPr id="23" name="AutoShape 88"/>
            <p:cNvSpPr>
              <a:spLocks noChangeArrowheads="1"/>
            </p:cNvSpPr>
            <p:nvPr/>
          </p:nvSpPr>
          <p:spPr bwMode="auto">
            <a:xfrm>
              <a:off x="2702" y="3344"/>
              <a:ext cx="187" cy="278"/>
            </a:xfrm>
            <a:prstGeom prst="downArrow">
              <a:avLst>
                <a:gd name="adj1" fmla="val 41176"/>
                <a:gd name="adj2" fmla="val 60966"/>
              </a:avLst>
            </a:prstGeom>
            <a:solidFill>
              <a:srgbClr val="008000"/>
            </a:solidFill>
            <a:ln w="12700" cap="sq">
              <a:solidFill>
                <a:schemeClr val="tx1"/>
              </a:solidFill>
              <a:miter lim="800000"/>
              <a:headEnd/>
              <a:tailEnd/>
            </a:ln>
          </p:spPr>
          <p:txBody>
            <a:bodyPr anchor="ctr">
              <a:spAutoFit/>
            </a:bodyPr>
            <a:lstStyle/>
            <a:p>
              <a:endParaRPr lang="en-US"/>
            </a:p>
          </p:txBody>
        </p:sp>
        <p:sp>
          <p:nvSpPr>
            <p:cNvPr id="24" name="Text Box 55"/>
            <p:cNvSpPr txBox="1">
              <a:spLocks noChangeArrowheads="1"/>
            </p:cNvSpPr>
            <p:nvPr/>
          </p:nvSpPr>
          <p:spPr bwMode="auto">
            <a:xfrm>
              <a:off x="2235" y="2597"/>
              <a:ext cx="1143" cy="596"/>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gn="ctr"/>
              <a:r>
                <a:rPr lang="en-US" dirty="0"/>
                <a:t>interactive</a:t>
              </a:r>
            </a:p>
            <a:p>
              <a:pPr algn="ctr"/>
              <a:r>
                <a:rPr lang="en-US" dirty="0"/>
                <a:t>program</a:t>
              </a:r>
            </a:p>
          </p:txBody>
        </p:sp>
        <p:sp>
          <p:nvSpPr>
            <p:cNvPr id="26" name="AutoShape 88"/>
            <p:cNvSpPr>
              <a:spLocks noChangeArrowheads="1"/>
            </p:cNvSpPr>
            <p:nvPr/>
          </p:nvSpPr>
          <p:spPr bwMode="auto">
            <a:xfrm>
              <a:off x="2719" y="3350"/>
              <a:ext cx="187" cy="278"/>
            </a:xfrm>
            <a:prstGeom prst="downArrow">
              <a:avLst>
                <a:gd name="adj1" fmla="val 41176"/>
                <a:gd name="adj2" fmla="val 60966"/>
              </a:avLst>
            </a:prstGeom>
            <a:solidFill>
              <a:srgbClr val="008000"/>
            </a:solidFill>
            <a:ln w="12700" cap="sq">
              <a:solidFill>
                <a:schemeClr val="tx1"/>
              </a:solidFill>
              <a:miter lim="800000"/>
              <a:headEnd/>
              <a:tailEnd/>
            </a:ln>
          </p:spPr>
          <p:txBody>
            <a:bodyPr anchor="ctr">
              <a:spAutoFit/>
            </a:bodyPr>
            <a:lstStyle/>
            <a:p>
              <a:endParaRPr lang="en-US"/>
            </a:p>
          </p:txBody>
        </p:sp>
      </p:grpSp>
    </p:spTree>
    <p:extLst>
      <p:ext uri="{BB962C8B-B14F-4D97-AF65-F5344CB8AC3E}">
        <p14:creationId xmlns:p14="http://schemas.microsoft.com/office/powerpoint/2010/main" val="176521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Funkcije</a:t>
            </a:r>
            <a:endParaRPr lang="en-US" dirty="0"/>
          </a:p>
        </p:txBody>
      </p:sp>
      <p:sp>
        <p:nvSpPr>
          <p:cNvPr id="5" name="Content Placeholder 4"/>
          <p:cNvSpPr>
            <a:spLocks noGrp="1"/>
          </p:cNvSpPr>
          <p:nvPr>
            <p:ph idx="1"/>
          </p:nvPr>
        </p:nvSpPr>
        <p:spPr/>
        <p:txBody>
          <a:bodyPr/>
          <a:lstStyle/>
          <a:p>
            <a:r>
              <a:rPr lang="sr-Latn-BA" dirty="0"/>
              <a:t>U Haskell-u, funkcija je presilkavanje koje uzima jedan ili više argumenata i vraća rezultat.</a:t>
            </a:r>
          </a:p>
          <a:p>
            <a:pPr lvl="1"/>
            <a:r>
              <a:rPr lang="sr-Latn-BA" dirty="0"/>
              <a:t>Šta sve čini funkciju?</a:t>
            </a:r>
          </a:p>
          <a:p>
            <a:pPr lvl="1"/>
            <a:endParaRPr lang="sr-Latn-BA" dirty="0"/>
          </a:p>
          <a:p>
            <a:pPr lvl="1"/>
            <a:endParaRPr lang="sr-Latn-BA" dirty="0"/>
          </a:p>
          <a:p>
            <a:pPr lvl="1"/>
            <a:endParaRPr lang="sr-Latn-BA" dirty="0"/>
          </a:p>
          <a:p>
            <a:r>
              <a:rPr lang="sr-Latn-BA" dirty="0"/>
              <a:t>Izračunavanje rezultata;</a:t>
            </a:r>
            <a:endParaRPr lang="en-US" dirty="0"/>
          </a:p>
        </p:txBody>
      </p:sp>
      <p:pic>
        <p:nvPicPr>
          <p:cNvPr id="6" name="Picture 5"/>
          <p:cNvPicPr>
            <a:picLocks noChangeAspect="1"/>
          </p:cNvPicPr>
          <p:nvPr/>
        </p:nvPicPr>
        <p:blipFill>
          <a:blip r:embed="rId2"/>
          <a:stretch>
            <a:fillRect/>
          </a:stretch>
        </p:blipFill>
        <p:spPr>
          <a:xfrm>
            <a:off x="3843853" y="2935308"/>
            <a:ext cx="2829320" cy="543001"/>
          </a:xfrm>
          <a:prstGeom prst="rect">
            <a:avLst/>
          </a:prstGeom>
        </p:spPr>
      </p:pic>
      <p:pic>
        <p:nvPicPr>
          <p:cNvPr id="7" name="Picture 6"/>
          <p:cNvPicPr>
            <a:picLocks noChangeAspect="1"/>
          </p:cNvPicPr>
          <p:nvPr/>
        </p:nvPicPr>
        <p:blipFill>
          <a:blip r:embed="rId3"/>
          <a:stretch>
            <a:fillRect/>
          </a:stretch>
        </p:blipFill>
        <p:spPr>
          <a:xfrm>
            <a:off x="695508" y="4105672"/>
            <a:ext cx="4391638" cy="1962424"/>
          </a:xfrm>
          <a:prstGeom prst="rect">
            <a:avLst/>
          </a:prstGeom>
        </p:spPr>
      </p:pic>
    </p:spTree>
    <p:extLst>
      <p:ext uri="{BB962C8B-B14F-4D97-AF65-F5344CB8AC3E}">
        <p14:creationId xmlns:p14="http://schemas.microsoft.com/office/powerpoint/2010/main" val="373499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Standardna</a:t>
            </a:r>
            <a:r>
              <a:rPr lang="en-US" dirty="0"/>
              <a:t> </a:t>
            </a:r>
            <a:r>
              <a:rPr lang="en-US" dirty="0" err="1"/>
              <a:t>biblioteka</a:t>
            </a:r>
            <a:r>
              <a:rPr lang="en-US" dirty="0"/>
              <a:t> </a:t>
            </a:r>
            <a:r>
              <a:rPr lang="en-US" dirty="0" err="1"/>
              <a:t>Pr</a:t>
            </a:r>
            <a:r>
              <a:rPr lang="sr-Latn-RS" dirty="0"/>
              <a:t>e</a:t>
            </a:r>
            <a:r>
              <a:rPr lang="en-US" dirty="0"/>
              <a:t>lude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Vraća </a:t>
                </a:r>
                <a14:m>
                  <m:oMath xmlns:m="http://schemas.openxmlformats.org/officeDocument/2006/math">
                    <m:r>
                      <a:rPr lang="sr-Latn-BA" i="1" dirty="0" smtClean="0">
                        <a:latin typeface="Cambria Math" panose="02040503050406030204" pitchFamily="18" charset="0"/>
                      </a:rPr>
                      <m:t>𝑛</m:t>
                    </m:r>
                  </m:oMath>
                </a14:m>
                <a:r>
                  <a:rPr lang="sr-Latn-BA" dirty="0"/>
                  <a:t>-ti element liste (broji se od 0);</a:t>
                </a:r>
              </a:p>
              <a:p>
                <a:endParaRPr lang="sr-Latn-BA" dirty="0"/>
              </a:p>
              <a:p>
                <a:endParaRPr lang="sr-Latn-BA" dirty="0"/>
              </a:p>
              <a:p>
                <a:endParaRPr lang="sr-Latn-BA" dirty="0"/>
              </a:p>
              <a:p>
                <a:r>
                  <a:rPr lang="sr-Latn-BA" dirty="0"/>
                  <a:t>Vraća prvih </a:t>
                </a:r>
                <a14:m>
                  <m:oMath xmlns:m="http://schemas.openxmlformats.org/officeDocument/2006/math">
                    <m:r>
                      <a:rPr lang="sr-Latn-BA" i="1" dirty="0" smtClean="0">
                        <a:latin typeface="Cambria Math" panose="02040503050406030204" pitchFamily="18" charset="0"/>
                      </a:rPr>
                      <m:t>𝑛</m:t>
                    </m:r>
                  </m:oMath>
                </a14:m>
                <a:r>
                  <a:rPr lang="sr-Latn-BA" dirty="0"/>
                  <a:t> elemenata liste;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sp>
        <p:nvSpPr>
          <p:cNvPr id="4" name="Text Box 5"/>
          <p:cNvSpPr txBox="1">
            <a:spLocks noChangeArrowheads="1"/>
          </p:cNvSpPr>
          <p:nvPr/>
        </p:nvSpPr>
        <p:spPr bwMode="auto">
          <a:xfrm>
            <a:off x="3704365" y="2126123"/>
            <a:ext cx="3498850" cy="968375"/>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20000"/>
              </a:lnSpc>
            </a:pPr>
            <a:r>
              <a:rPr lang="en-US" sz="2400" dirty="0">
                <a:latin typeface="Lucida Sans Typewriter" panose="020B0509030504030204" pitchFamily="49" charset="0"/>
              </a:rPr>
              <a:t>&gt; [1,2,3,4,5] !! 2</a:t>
            </a:r>
          </a:p>
          <a:p>
            <a:pPr>
              <a:lnSpc>
                <a:spcPct val="120000"/>
              </a:lnSpc>
            </a:pPr>
            <a:r>
              <a:rPr lang="en-US" sz="2400" dirty="0">
                <a:latin typeface="Lucida Sans Typewriter" panose="020B0509030504030204" pitchFamily="49" charset="0"/>
              </a:rPr>
              <a:t>3</a:t>
            </a:r>
          </a:p>
        </p:txBody>
      </p:sp>
      <p:sp>
        <p:nvSpPr>
          <p:cNvPr id="6" name="Text Box 7"/>
          <p:cNvSpPr txBox="1">
            <a:spLocks noChangeArrowheads="1"/>
          </p:cNvSpPr>
          <p:nvPr/>
        </p:nvSpPr>
        <p:spPr bwMode="auto">
          <a:xfrm>
            <a:off x="3558003" y="4282184"/>
            <a:ext cx="3867150" cy="822325"/>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&gt; take 3 [1,2,3,4,5]</a:t>
            </a:r>
          </a:p>
          <a:p>
            <a:r>
              <a:rPr lang="en-US" sz="2400" dirty="0">
                <a:latin typeface="Lucida Sans Typewriter" panose="020B0509030504030204" pitchFamily="49" charset="0"/>
              </a:rPr>
              <a:t>[1,2,3]</a:t>
            </a:r>
          </a:p>
        </p:txBody>
      </p:sp>
    </p:spTree>
    <p:extLst>
      <p:ext uri="{BB962C8B-B14F-4D97-AF65-F5344CB8AC3E}">
        <p14:creationId xmlns:p14="http://schemas.microsoft.com/office/powerpoint/2010/main" val="97001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Interakcija	</a:t>
            </a:r>
            <a:endParaRPr lang="en-US" dirty="0"/>
          </a:p>
        </p:txBody>
      </p:sp>
      <p:sp>
        <p:nvSpPr>
          <p:cNvPr id="3" name="Content Placeholder 2"/>
          <p:cNvSpPr>
            <a:spLocks noGrp="1"/>
          </p:cNvSpPr>
          <p:nvPr>
            <p:ph idx="1"/>
          </p:nvPr>
        </p:nvSpPr>
        <p:spPr/>
        <p:txBody>
          <a:bodyPr/>
          <a:lstStyle/>
          <a:p>
            <a:r>
              <a:rPr lang="sr-Latn-BA" dirty="0"/>
              <a:t>Pisanje interaktivnih programa u Haskellu?</a:t>
            </a:r>
          </a:p>
          <a:p>
            <a:pPr lvl="1"/>
            <a:r>
              <a:rPr lang="sr-Latn-BA" dirty="0"/>
              <a:t>Problemi u Haskell-u se rješavaju pisanjem čisto matematičkih funkcija.</a:t>
            </a:r>
          </a:p>
          <a:p>
            <a:pPr lvl="1"/>
            <a:r>
              <a:rPr lang="sr-Latn-BA" dirty="0"/>
              <a:t>Bočni efekat?</a:t>
            </a:r>
          </a:p>
          <a:p>
            <a:pPr lvl="1"/>
            <a:r>
              <a:rPr lang="sr-Latn-BA" dirty="0"/>
              <a:t>Razna rješenja tokom godina;</a:t>
            </a:r>
          </a:p>
          <a:p>
            <a:pPr lvl="1"/>
            <a:r>
              <a:rPr lang="sr-Latn-BA" dirty="0"/>
              <a:t>Novi tip u konjukciji sa malim brojem primitiva;</a:t>
            </a:r>
            <a:endParaRPr lang="en-US" dirty="0"/>
          </a:p>
        </p:txBody>
      </p:sp>
    </p:spTree>
    <p:extLst>
      <p:ext uri="{BB962C8B-B14F-4D97-AF65-F5344CB8AC3E}">
        <p14:creationId xmlns:p14="http://schemas.microsoft.com/office/powerpoint/2010/main" val="396230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Ulazno/Izlazni tip</a:t>
            </a:r>
            <a:endParaRPr lang="en-US" dirty="0"/>
          </a:p>
        </p:txBody>
      </p:sp>
      <p:sp>
        <p:nvSpPr>
          <p:cNvPr id="3" name="Content Placeholder 2"/>
          <p:cNvSpPr>
            <a:spLocks noGrp="1"/>
          </p:cNvSpPr>
          <p:nvPr>
            <p:ph idx="1"/>
          </p:nvPr>
        </p:nvSpPr>
        <p:spPr/>
        <p:txBody>
          <a:bodyPr/>
          <a:lstStyle/>
          <a:p>
            <a:r>
              <a:rPr lang="sr-Latn-BA" dirty="0"/>
              <a:t>Funkcija;</a:t>
            </a:r>
          </a:p>
          <a:p>
            <a:endParaRPr lang="sr-Latn-BA" dirty="0"/>
          </a:p>
          <a:p>
            <a:endParaRPr lang="sr-Latn-BA" dirty="0"/>
          </a:p>
          <a:p>
            <a:endParaRPr lang="sr-Latn-BA" dirty="0"/>
          </a:p>
          <a:p>
            <a:endParaRPr lang="sr-Latn-BA" dirty="0"/>
          </a:p>
          <a:p>
            <a:r>
              <a:rPr lang="sr-Latn-BA" dirty="0"/>
              <a:t>IO – akcije: IO a, gdje je a tip povratne vrijednosti akcije;</a:t>
            </a:r>
          </a:p>
          <a:p>
            <a:endParaRPr lang="sr-Latn-BA" dirty="0"/>
          </a:p>
          <a:p>
            <a:endParaRPr lang="sr-Latn-BA" dirty="0"/>
          </a:p>
          <a:p>
            <a:endParaRPr lang="en-US" dirty="0"/>
          </a:p>
        </p:txBody>
      </p:sp>
      <p:pic>
        <p:nvPicPr>
          <p:cNvPr id="4" name="Picture 3"/>
          <p:cNvPicPr>
            <a:picLocks noChangeAspect="1"/>
          </p:cNvPicPr>
          <p:nvPr/>
        </p:nvPicPr>
        <p:blipFill>
          <a:blip r:embed="rId2"/>
          <a:stretch>
            <a:fillRect/>
          </a:stretch>
        </p:blipFill>
        <p:spPr>
          <a:xfrm>
            <a:off x="2841627" y="1808528"/>
            <a:ext cx="4867954" cy="933580"/>
          </a:xfrm>
          <a:prstGeom prst="rect">
            <a:avLst/>
          </a:prstGeom>
        </p:spPr>
      </p:pic>
      <p:pic>
        <p:nvPicPr>
          <p:cNvPr id="5" name="Picture 4"/>
          <p:cNvPicPr>
            <a:picLocks noChangeAspect="1"/>
          </p:cNvPicPr>
          <p:nvPr/>
        </p:nvPicPr>
        <p:blipFill>
          <a:blip r:embed="rId3"/>
          <a:stretch>
            <a:fillRect/>
          </a:stretch>
        </p:blipFill>
        <p:spPr>
          <a:xfrm>
            <a:off x="2998393" y="2926204"/>
            <a:ext cx="4810796" cy="885949"/>
          </a:xfrm>
          <a:prstGeom prst="rect">
            <a:avLst/>
          </a:prstGeom>
        </p:spPr>
      </p:pic>
    </p:spTree>
    <p:extLst>
      <p:ext uri="{BB962C8B-B14F-4D97-AF65-F5344CB8AC3E}">
        <p14:creationId xmlns:p14="http://schemas.microsoft.com/office/powerpoint/2010/main" val="219727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Ulazno/Izlazni tip</a:t>
            </a:r>
            <a:endParaRPr lang="en-US" dirty="0"/>
          </a:p>
        </p:txBody>
      </p:sp>
      <p:sp>
        <p:nvSpPr>
          <p:cNvPr id="3" name="Content Placeholder 2"/>
          <p:cNvSpPr>
            <a:spLocks noGrp="1"/>
          </p:cNvSpPr>
          <p:nvPr>
            <p:ph idx="1"/>
          </p:nvPr>
        </p:nvSpPr>
        <p:spPr/>
        <p:txBody>
          <a:bodyPr/>
          <a:lstStyle/>
          <a:p>
            <a:endParaRPr lang="en-US"/>
          </a:p>
        </p:txBody>
      </p:sp>
      <p:sp>
        <p:nvSpPr>
          <p:cNvPr id="4" name="Text Box 3"/>
          <p:cNvSpPr txBox="1">
            <a:spLocks noChangeArrowheads="1"/>
          </p:cNvSpPr>
          <p:nvPr/>
        </p:nvSpPr>
        <p:spPr bwMode="auto">
          <a:xfrm>
            <a:off x="1801753" y="2339055"/>
            <a:ext cx="1473200" cy="530225"/>
          </a:xfrm>
          <a:prstGeom prst="rect">
            <a:avLst/>
          </a:prstGeom>
          <a:ln/>
          <a:extLst>
            <a:ext uri="{91240B29-F687-4f45-9708-019B960494DF}">
              <a14:hiddenLine xmlns="" xmlns:a14="http://schemas.microsoft.com/office/drawing/2010/main"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20000"/>
              </a:lnSpc>
            </a:pPr>
            <a:r>
              <a:rPr lang="en-US" sz="2400">
                <a:latin typeface="Lucida Sans Typewriter" charset="0"/>
              </a:rPr>
              <a:t>IO Char</a:t>
            </a:r>
          </a:p>
        </p:txBody>
      </p:sp>
      <p:sp>
        <p:nvSpPr>
          <p:cNvPr id="5" name="Text Box 4"/>
          <p:cNvSpPr txBox="1">
            <a:spLocks noChangeArrowheads="1"/>
          </p:cNvSpPr>
          <p:nvPr/>
        </p:nvSpPr>
        <p:spPr bwMode="auto">
          <a:xfrm>
            <a:off x="2170053" y="4283743"/>
            <a:ext cx="1104900" cy="530225"/>
          </a:xfrm>
          <a:prstGeom prst="rect">
            <a:avLst/>
          </a:prstGeom>
          <a:ln/>
          <a:extLst>
            <a:ext uri="{91240B29-F687-4f45-9708-019B960494DF}">
              <a14:hiddenLine xmlns="" xmlns:a14="http://schemas.microsoft.com/office/drawing/2010/main"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20000"/>
              </a:lnSpc>
            </a:pPr>
            <a:r>
              <a:rPr lang="en-US" sz="2400">
                <a:latin typeface="Lucida Sans Typewriter" charset="0"/>
              </a:rPr>
              <a:t>IO ()</a:t>
            </a:r>
          </a:p>
        </p:txBody>
      </p:sp>
      <p:sp>
        <p:nvSpPr>
          <p:cNvPr id="6" name="AutoShape 5"/>
          <p:cNvSpPr>
            <a:spLocks noChangeArrowheads="1"/>
          </p:cNvSpPr>
          <p:nvPr/>
        </p:nvSpPr>
        <p:spPr bwMode="auto">
          <a:xfrm>
            <a:off x="4346515" y="2273405"/>
            <a:ext cx="4224917" cy="408623"/>
          </a:xfrm>
          <a:prstGeom prst="wedgeRoundRectCallout">
            <a:avLst>
              <a:gd name="adj1" fmla="val -67042"/>
              <a:gd name="adj2" fmla="val 153"/>
              <a:gd name="adj3" fmla="val 16667"/>
            </a:avLst>
          </a:prstGeom>
          <a:ln>
            <a:headEnd/>
            <a:tailEnd/>
          </a:ln>
          <a:extLst>
            <a:ext uri="{909E8E84-426E-40dd-AFC4-6F175D3DCCD1}">
              <a14:hiddenFill xmlns=""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sr-Latn-BA" dirty="0"/>
              <a:t>Tip akcije koja vraća karakter.</a:t>
            </a:r>
            <a:endParaRPr lang="en-US" dirty="0"/>
          </a:p>
        </p:txBody>
      </p:sp>
      <p:sp>
        <p:nvSpPr>
          <p:cNvPr id="7" name="AutoShape 6"/>
          <p:cNvSpPr>
            <a:spLocks noChangeArrowheads="1"/>
          </p:cNvSpPr>
          <p:nvPr/>
        </p:nvSpPr>
        <p:spPr bwMode="auto">
          <a:xfrm>
            <a:off x="4346515" y="4261955"/>
            <a:ext cx="4144963" cy="715089"/>
          </a:xfrm>
          <a:prstGeom prst="wedgeRoundRectCallout">
            <a:avLst>
              <a:gd name="adj1" fmla="val -68653"/>
              <a:gd name="adj2" fmla="val 481"/>
              <a:gd name="adj3" fmla="val 16667"/>
            </a:avLst>
          </a:prstGeom>
          <a:ln>
            <a:headEnd/>
            <a:tailEnd/>
          </a:ln>
          <a:extLst>
            <a:ext uri="{909E8E84-426E-40dd-AFC4-6F175D3DCCD1}">
              <a14:hiddenFill xmlns=""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anchor="ctr">
            <a:spAutoFit/>
          </a:bodyPr>
          <a:lstStyle/>
          <a:p>
            <a:pPr algn="ctr"/>
            <a:r>
              <a:rPr lang="sr-Latn-BA" dirty="0"/>
              <a:t>Tip akcije koja nema povratnu vrijednost.</a:t>
            </a:r>
            <a:endParaRPr lang="en-US" dirty="0"/>
          </a:p>
        </p:txBody>
      </p:sp>
    </p:spTree>
    <p:extLst>
      <p:ext uri="{BB962C8B-B14F-4D97-AF65-F5344CB8AC3E}">
        <p14:creationId xmlns:p14="http://schemas.microsoft.com/office/powerpoint/2010/main" val="53555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Ulazno/Izlazni tip</a:t>
            </a:r>
            <a:endParaRPr lang="en-US" dirty="0"/>
          </a:p>
        </p:txBody>
      </p:sp>
      <p:sp>
        <p:nvSpPr>
          <p:cNvPr id="3" name="Content Placeholder 2"/>
          <p:cNvSpPr>
            <a:spLocks noGrp="1"/>
          </p:cNvSpPr>
          <p:nvPr>
            <p:ph idx="1"/>
          </p:nvPr>
        </p:nvSpPr>
        <p:spPr/>
        <p:txBody>
          <a:bodyPr/>
          <a:lstStyle/>
          <a:p>
            <a:r>
              <a:rPr lang="sr-Latn-BA" dirty="0"/>
              <a:t>Interaktivni programi mogu da uzimaju argumente;</a:t>
            </a:r>
          </a:p>
          <a:p>
            <a:pPr lvl="1"/>
            <a:r>
              <a:rPr lang="sr-Latn-BA" dirty="0"/>
              <a:t>Primjer: </a:t>
            </a:r>
          </a:p>
          <a:p>
            <a:pPr lvl="1"/>
            <a:endParaRPr lang="sr-Latn-BA" dirty="0"/>
          </a:p>
          <a:p>
            <a:pPr lvl="1"/>
            <a:endParaRPr lang="sr-Latn-BA" dirty="0"/>
          </a:p>
          <a:p>
            <a:pPr lvl="1"/>
            <a:endParaRPr lang="sr-Latn-BA" dirty="0"/>
          </a:p>
          <a:p>
            <a:r>
              <a:rPr lang="sr-Latn-BA" dirty="0"/>
              <a:t>IO implementacija:</a:t>
            </a:r>
          </a:p>
          <a:p>
            <a:pPr marL="0" indent="0">
              <a:buNone/>
            </a:pPr>
            <a:endParaRPr lang="en-US" dirty="0"/>
          </a:p>
        </p:txBody>
      </p:sp>
      <p:pic>
        <p:nvPicPr>
          <p:cNvPr id="5" name="Picture 4"/>
          <p:cNvPicPr>
            <a:picLocks noChangeAspect="1"/>
          </p:cNvPicPr>
          <p:nvPr/>
        </p:nvPicPr>
        <p:blipFill>
          <a:blip r:embed="rId2"/>
          <a:stretch>
            <a:fillRect/>
          </a:stretch>
        </p:blipFill>
        <p:spPr>
          <a:xfrm>
            <a:off x="2486924" y="3811752"/>
            <a:ext cx="2152950" cy="400106"/>
          </a:xfrm>
          <a:prstGeom prst="rect">
            <a:avLst/>
          </a:prstGeom>
        </p:spPr>
      </p:pic>
      <p:pic>
        <p:nvPicPr>
          <p:cNvPr id="6" name="Picture 5"/>
          <p:cNvPicPr>
            <a:picLocks noChangeAspect="1"/>
          </p:cNvPicPr>
          <p:nvPr/>
        </p:nvPicPr>
        <p:blipFill>
          <a:blip r:embed="rId3"/>
          <a:stretch>
            <a:fillRect/>
          </a:stretch>
        </p:blipFill>
        <p:spPr>
          <a:xfrm>
            <a:off x="2417708" y="2787219"/>
            <a:ext cx="3934374" cy="323895"/>
          </a:xfrm>
          <a:prstGeom prst="rect">
            <a:avLst/>
          </a:prstGeom>
        </p:spPr>
      </p:pic>
      <p:pic>
        <p:nvPicPr>
          <p:cNvPr id="7" name="Picture 6"/>
          <p:cNvPicPr>
            <a:picLocks noChangeAspect="1"/>
          </p:cNvPicPr>
          <p:nvPr/>
        </p:nvPicPr>
        <p:blipFill>
          <a:blip r:embed="rId4"/>
          <a:stretch>
            <a:fillRect/>
          </a:stretch>
        </p:blipFill>
        <p:spPr>
          <a:xfrm>
            <a:off x="2593634" y="2330255"/>
            <a:ext cx="1952898" cy="314369"/>
          </a:xfrm>
          <a:prstGeom prst="rect">
            <a:avLst/>
          </a:prstGeom>
        </p:spPr>
      </p:pic>
    </p:spTree>
    <p:extLst>
      <p:ext uri="{BB962C8B-B14F-4D97-AF65-F5344CB8AC3E}">
        <p14:creationId xmlns:p14="http://schemas.microsoft.com/office/powerpoint/2010/main" val="25355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Osnovne akcije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𝑔𝑒𝑡𝐶h𝑎𝑟</m:t>
                    </m:r>
                  </m:oMath>
                </a14:m>
                <a:endParaRPr lang="sr-Latn-BA" dirty="0"/>
              </a:p>
              <a:p>
                <a:endParaRPr lang="sr-Latn-BA" dirty="0"/>
              </a:p>
              <a:p>
                <a:endParaRPr lang="sr-Latn-BA" dirty="0"/>
              </a:p>
              <a:p>
                <a:r>
                  <a:rPr lang="sr-Latn-BA" i="1" dirty="0">
                    <a:latin typeface="Cambria Math" panose="02040503050406030204" pitchFamily="18" charset="0"/>
                  </a:rPr>
                  <a:t>putChar</a:t>
                </a:r>
              </a:p>
              <a:p>
                <a:endParaRPr lang="sr-Latn-BA" i="1" dirty="0">
                  <a:latin typeface="Cambria Math" panose="02040503050406030204" pitchFamily="18" charset="0"/>
                </a:endParaRPr>
              </a:p>
              <a:p>
                <a:endParaRPr lang="sr-Latn-BA" i="1" dirty="0">
                  <a:latin typeface="Cambria Math" panose="02040503050406030204" pitchFamily="18" charset="0"/>
                </a:endParaRPr>
              </a:p>
              <a:p>
                <a:r>
                  <a:rPr lang="sr-Latn-BA" i="1" dirty="0">
                    <a:latin typeface="Cambria Math" panose="02040503050406030204" pitchFamily="18" charset="0"/>
                  </a:rPr>
                  <a:t>return</a:t>
                </a:r>
                <a:endParaRPr lang="en-US"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933"/>
                </a:stretch>
              </a:blipFill>
            </p:spPr>
            <p:txBody>
              <a:bodyPr/>
              <a:lstStyle/>
              <a:p>
                <a:r>
                  <a:rPr lang="en-US">
                    <a:noFill/>
                  </a:rPr>
                  <a:t> </a:t>
                </a:r>
              </a:p>
            </p:txBody>
          </p:sp>
        </mc:Fallback>
      </mc:AlternateContent>
      <p:sp>
        <p:nvSpPr>
          <p:cNvPr id="5" name="Text Box 4"/>
          <p:cNvSpPr txBox="1">
            <a:spLocks noChangeArrowheads="1"/>
          </p:cNvSpPr>
          <p:nvPr/>
        </p:nvSpPr>
        <p:spPr bwMode="auto">
          <a:xfrm>
            <a:off x="2595118" y="2353239"/>
            <a:ext cx="3498850" cy="530225"/>
          </a:xfrm>
          <a:prstGeom prst="rect">
            <a:avLst/>
          </a:prstGeom>
          <a:ln/>
          <a:extLst>
            <a:ext uri="{91240B29-F687-4f45-9708-019B960494DF}">
              <a14:hiddenLine xmlns="" xmlns:a14="http://schemas.microsoft.com/office/drawing/2010/main" w="12700" cap="sq">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20000"/>
              </a:lnSpc>
            </a:pPr>
            <a:r>
              <a:rPr lang="en-US" sz="2400" dirty="0" err="1">
                <a:latin typeface="Lucida Sans Typewriter" charset="0"/>
              </a:rPr>
              <a:t>getChar</a:t>
            </a:r>
            <a:r>
              <a:rPr lang="en-US" sz="2400" dirty="0">
                <a:latin typeface="Lucida Sans Typewriter" charset="0"/>
              </a:rPr>
              <a:t> :: IO Char</a:t>
            </a:r>
          </a:p>
        </p:txBody>
      </p:sp>
      <p:sp>
        <p:nvSpPr>
          <p:cNvPr id="6" name="Text Box 7"/>
          <p:cNvSpPr txBox="1">
            <a:spLocks noChangeArrowheads="1"/>
          </p:cNvSpPr>
          <p:nvPr/>
        </p:nvSpPr>
        <p:spPr bwMode="auto">
          <a:xfrm>
            <a:off x="2271832" y="3723384"/>
            <a:ext cx="4535487" cy="530225"/>
          </a:xfrm>
          <a:prstGeom prst="rect">
            <a:avLst/>
          </a:prstGeom>
          <a:ln/>
          <a:extLst>
            <a:ext uri="{91240B29-F687-4f45-9708-019B960494DF}">
              <a14:hiddenLine xmlns="" xmlns:a14="http://schemas.microsoft.com/office/drawing/2010/main"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20000"/>
              </a:lnSpc>
            </a:pPr>
            <a:r>
              <a:rPr lang="en-US" sz="2400">
                <a:latin typeface="Lucida Sans Typewriter" charset="0"/>
              </a:rPr>
              <a:t>putChar :: Char </a:t>
            </a:r>
            <a:r>
              <a:rPr lang="en-US" sz="2400">
                <a:latin typeface="Lucida Sans Typewriter" charset="0"/>
                <a:sym typeface="Symbol" charset="0"/>
              </a:rPr>
              <a:t></a:t>
            </a:r>
            <a:r>
              <a:rPr lang="en-US" sz="2400">
                <a:latin typeface="Lucida Sans Typewriter" charset="0"/>
              </a:rPr>
              <a:t> IO ()</a:t>
            </a:r>
          </a:p>
        </p:txBody>
      </p:sp>
      <p:sp>
        <p:nvSpPr>
          <p:cNvPr id="7" name="Text Box 9"/>
          <p:cNvSpPr txBox="1">
            <a:spLocks noChangeArrowheads="1"/>
          </p:cNvSpPr>
          <p:nvPr/>
        </p:nvSpPr>
        <p:spPr bwMode="auto">
          <a:xfrm>
            <a:off x="2417110" y="5227326"/>
            <a:ext cx="3614737" cy="530225"/>
          </a:xfrm>
          <a:prstGeom prst="rect">
            <a:avLst/>
          </a:prstGeom>
          <a:ln/>
          <a:extLst>
            <a:ext uri="{91240B29-F687-4f45-9708-019B960494DF}">
              <a14:hiddenLine xmlns="" xmlns:a14="http://schemas.microsoft.com/office/drawing/2010/main"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20000"/>
              </a:lnSpc>
            </a:pPr>
            <a:r>
              <a:rPr lang="en-US" sz="2400">
                <a:latin typeface="Lucida Sans Typewriter" charset="0"/>
              </a:rPr>
              <a:t>return :: a </a:t>
            </a:r>
            <a:r>
              <a:rPr lang="en-US" sz="2400">
                <a:latin typeface="Lucida Sans Typewriter" charset="0"/>
                <a:sym typeface="Symbol" charset="0"/>
              </a:rPr>
              <a:t></a:t>
            </a:r>
            <a:r>
              <a:rPr lang="en-US" sz="2400">
                <a:latin typeface="Lucida Sans Typewriter" charset="0"/>
              </a:rPr>
              <a:t> IO a</a:t>
            </a:r>
          </a:p>
        </p:txBody>
      </p:sp>
    </p:spTree>
    <p:extLst>
      <p:ext uri="{BB962C8B-B14F-4D97-AF65-F5344CB8AC3E}">
        <p14:creationId xmlns:p14="http://schemas.microsoft.com/office/powerpoint/2010/main" val="210161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Sekvencijalni</a:t>
            </a:r>
            <a:r>
              <a:rPr lang="en-US" dirty="0"/>
              <a:t> </a:t>
            </a:r>
            <a:r>
              <a:rPr lang="en-US" dirty="0" err="1"/>
              <a:t>niz</a:t>
            </a:r>
            <a:r>
              <a:rPr lang="en-US" dirty="0"/>
              <a:t> IO </a:t>
            </a:r>
            <a:r>
              <a:rPr lang="en-US" dirty="0" err="1"/>
              <a:t>akcija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Vi</a:t>
                </a:r>
                <a:r>
                  <a:rPr lang="sr-Latn-BA" dirty="0"/>
                  <a:t>še akcija u okviru jedne akcije;</a:t>
                </a:r>
              </a:p>
              <a:p>
                <a:endParaRPr lang="sr-Latn-BA" dirty="0"/>
              </a:p>
              <a:p>
                <a:endParaRPr lang="sr-Latn-BA" dirty="0"/>
              </a:p>
              <a:p>
                <a:endParaRPr lang="sr-Latn-BA" dirty="0"/>
              </a:p>
              <a:p>
                <a:endParaRPr lang="sr-Latn-BA" dirty="0"/>
              </a:p>
              <a:p>
                <a:r>
                  <a:rPr lang="sr-Latn-BA" dirty="0"/>
                  <a:t>Pravila:</a:t>
                </a:r>
              </a:p>
              <a:p>
                <a:pPr lvl="1"/>
                <a:r>
                  <a:rPr lang="sr-Latn-BA" dirty="0"/>
                  <a:t>Poravnanje;</a:t>
                </a:r>
              </a:p>
              <a:p>
                <a:pPr lvl="1"/>
                <a:r>
                  <a:rPr lang="sr-Latn-BA" dirty="0"/>
                  <a:t>Generatori;</a:t>
                </a:r>
              </a:p>
              <a:p>
                <a:pPr lvl="1"/>
                <a14:m>
                  <m:oMath xmlns:m="http://schemas.openxmlformats.org/officeDocument/2006/math">
                    <m:sSub>
                      <m:sSubPr>
                        <m:ctrlPr>
                          <a:rPr lang="sr-Latn-BA" i="1" smtClean="0">
                            <a:latin typeface="Cambria Math" panose="02040503050406030204" pitchFamily="18" charset="0"/>
                          </a:rPr>
                        </m:ctrlPr>
                      </m:sSubPr>
                      <m:e>
                        <m:r>
                          <a:rPr lang="sr-Latn-BA" b="0" i="1" smtClean="0">
                            <a:latin typeface="Cambria Math" panose="02040503050406030204" pitchFamily="18" charset="0"/>
                          </a:rPr>
                          <m:t>𝑎</m:t>
                        </m:r>
                      </m:e>
                      <m:sub>
                        <m:r>
                          <a:rPr lang="sr-Latn-BA" b="0" i="1" smtClean="0">
                            <a:latin typeface="Cambria Math" panose="02040503050406030204" pitchFamily="18" charset="0"/>
                          </a:rPr>
                          <m:t>𝑖</m:t>
                        </m:r>
                      </m:sub>
                    </m:sSub>
                  </m:oMath>
                </a14:m>
                <a:r>
                  <a:rPr lang="sr-Latn-BA" dirty="0"/>
                  <a:t> u značenju </a:t>
                </a:r>
                <a14:m>
                  <m:oMath xmlns:m="http://schemas.openxmlformats.org/officeDocument/2006/math">
                    <m:r>
                      <a:rPr lang="sr-Latn-BA" b="0" i="1" smtClean="0">
                        <a:latin typeface="Cambria Math" panose="02040503050406030204" pitchFamily="18" charset="0"/>
                      </a:rPr>
                      <m:t>_ </m:t>
                    </m:r>
                    <m:r>
                      <a:rPr lang="sr-Latn-BA" b="0" i="1" smtClean="0">
                        <a:latin typeface="Cambria Math" panose="02040503050406030204" pitchFamily="18" charset="0"/>
                        <a:ea typeface="Cambria Math" panose="02040503050406030204" pitchFamily="18" charset="0"/>
                      </a:rPr>
                      <m:t>←</m:t>
                    </m:r>
                    <m:sSub>
                      <m:sSubPr>
                        <m:ctrlPr>
                          <a:rPr lang="sr-Latn-BA" b="0" i="1" smtClean="0">
                            <a:latin typeface="Cambria Math" panose="02040503050406030204" pitchFamily="18" charset="0"/>
                            <a:ea typeface="Cambria Math" panose="02040503050406030204" pitchFamily="18" charset="0"/>
                          </a:rPr>
                        </m:ctrlPr>
                      </m:sSubPr>
                      <m:e>
                        <m:r>
                          <a:rPr lang="sr-Latn-BA" b="0" i="1" smtClean="0">
                            <a:latin typeface="Cambria Math" panose="02040503050406030204" pitchFamily="18" charset="0"/>
                            <a:ea typeface="Cambria Math" panose="02040503050406030204" pitchFamily="18" charset="0"/>
                          </a:rPr>
                          <m:t>𝑎</m:t>
                        </m:r>
                      </m:e>
                      <m:sub>
                        <m:r>
                          <a:rPr lang="sr-Latn-BA" b="0" i="1" smtClean="0">
                            <a:latin typeface="Cambria Math" panose="02040503050406030204" pitchFamily="18" charset="0"/>
                            <a:ea typeface="Cambria Math" panose="02040503050406030204" pitchFamily="18" charset="0"/>
                          </a:rPr>
                          <m:t>𝑖</m:t>
                        </m:r>
                      </m:sub>
                    </m:sSub>
                  </m:oMath>
                </a14:m>
                <a:r>
                  <a:rPr lang="sr-Latn-BA" dirty="0"/>
                  <a: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597999" y="2304610"/>
            <a:ext cx="4620270" cy="1838582"/>
          </a:xfrm>
          <a:prstGeom prst="rect">
            <a:avLst/>
          </a:prstGeom>
        </p:spPr>
      </p:pic>
    </p:spTree>
    <p:extLst>
      <p:ext uri="{BB962C8B-B14F-4D97-AF65-F5344CB8AC3E}">
        <p14:creationId xmlns:p14="http://schemas.microsoft.com/office/powerpoint/2010/main" val="249377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Sekvencijalni</a:t>
            </a:r>
            <a:r>
              <a:rPr lang="en-US" dirty="0"/>
              <a:t> </a:t>
            </a:r>
            <a:r>
              <a:rPr lang="en-US" dirty="0" err="1"/>
              <a:t>niz</a:t>
            </a:r>
            <a:r>
              <a:rPr lang="en-US" dirty="0"/>
              <a:t> IO </a:t>
            </a:r>
            <a:r>
              <a:rPr lang="en-US" dirty="0" err="1"/>
              <a:t>akcija</a:t>
            </a:r>
            <a:endParaRPr lang="en-US" dirty="0"/>
          </a:p>
        </p:txBody>
      </p:sp>
      <p:sp>
        <p:nvSpPr>
          <p:cNvPr id="3" name="Content Placeholder 2"/>
          <p:cNvSpPr>
            <a:spLocks noGrp="1"/>
          </p:cNvSpPr>
          <p:nvPr>
            <p:ph idx="1"/>
          </p:nvPr>
        </p:nvSpPr>
        <p:spPr/>
        <p:txBody>
          <a:bodyPr/>
          <a:lstStyle/>
          <a:p>
            <a:r>
              <a:rPr lang="sr-Latn-BA" dirty="0"/>
              <a:t>Šta radi naredna funkcija?</a:t>
            </a:r>
            <a:endParaRPr lang="en-US" dirty="0"/>
          </a:p>
        </p:txBody>
      </p:sp>
      <p:sp>
        <p:nvSpPr>
          <p:cNvPr id="4" name="Text Box 4"/>
          <p:cNvSpPr txBox="1">
            <a:spLocks noChangeArrowheads="1"/>
          </p:cNvSpPr>
          <p:nvPr/>
        </p:nvSpPr>
        <p:spPr bwMode="auto">
          <a:xfrm>
            <a:off x="3323094" y="2706248"/>
            <a:ext cx="4078288" cy="2590800"/>
          </a:xfrm>
          <a:prstGeom prst="rect">
            <a:avLst/>
          </a:prstGeom>
          <a:ln/>
          <a:extLst>
            <a:ext uri="{91240B29-F687-4f45-9708-019B960494DF}">
              <a14:hiddenLine xmlns:a14="http://schemas.microsoft.com/office/drawing/2010/main" xmlns=""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40000"/>
              </a:lnSpc>
            </a:pPr>
            <a:r>
              <a:rPr lang="en-US" sz="2400" dirty="0">
                <a:latin typeface="Lucida Sans Typewriter" charset="0"/>
              </a:rPr>
              <a:t>act :: IO (</a:t>
            </a:r>
            <a:r>
              <a:rPr lang="en-US" sz="2400" dirty="0" err="1">
                <a:latin typeface="Lucida Sans Typewriter" charset="0"/>
              </a:rPr>
              <a:t>Char,Char</a:t>
            </a:r>
            <a:r>
              <a:rPr lang="en-US" sz="2400" dirty="0">
                <a:latin typeface="Lucida Sans Typewriter" charset="0"/>
              </a:rPr>
              <a:t>)</a:t>
            </a:r>
          </a:p>
          <a:p>
            <a:pPr>
              <a:lnSpc>
                <a:spcPct val="140000"/>
              </a:lnSpc>
            </a:pPr>
            <a:r>
              <a:rPr lang="en-US" sz="2400" dirty="0">
                <a:latin typeface="Lucida Sans Typewriter" charset="0"/>
              </a:rPr>
              <a:t>act = do x </a:t>
            </a:r>
            <a:r>
              <a:rPr lang="en-US" sz="2400" dirty="0">
                <a:latin typeface="Lucida Sans Typewriter" charset="0"/>
                <a:sym typeface="Symbol" charset="0"/>
              </a:rPr>
              <a:t></a:t>
            </a:r>
            <a:r>
              <a:rPr lang="en-US" sz="2400" dirty="0">
                <a:latin typeface="Lucida Sans Typewriter" charset="0"/>
              </a:rPr>
              <a:t> </a:t>
            </a:r>
            <a:r>
              <a:rPr lang="en-US" sz="2400" dirty="0" err="1">
                <a:latin typeface="Lucida Sans Typewriter" charset="0"/>
              </a:rPr>
              <a:t>getChar</a:t>
            </a:r>
            <a:endParaRPr lang="en-US" sz="2400" dirty="0">
              <a:latin typeface="Lucida Sans Typewriter" charset="0"/>
            </a:endParaRPr>
          </a:p>
          <a:p>
            <a:pPr>
              <a:lnSpc>
                <a:spcPct val="140000"/>
              </a:lnSpc>
            </a:pPr>
            <a:r>
              <a:rPr lang="en-US" sz="2400" dirty="0">
                <a:latin typeface="Lucida Sans Typewriter" charset="0"/>
              </a:rPr>
              <a:t>         </a:t>
            </a:r>
            <a:r>
              <a:rPr lang="en-US" sz="2400" dirty="0" err="1">
                <a:latin typeface="Lucida Sans Typewriter" charset="0"/>
              </a:rPr>
              <a:t>getChar</a:t>
            </a:r>
            <a:endParaRPr lang="en-US" sz="2400" dirty="0">
              <a:latin typeface="Lucida Sans Typewriter" charset="0"/>
            </a:endParaRPr>
          </a:p>
          <a:p>
            <a:pPr>
              <a:lnSpc>
                <a:spcPct val="140000"/>
              </a:lnSpc>
            </a:pPr>
            <a:r>
              <a:rPr lang="en-US" sz="2400" dirty="0">
                <a:latin typeface="Lucida Sans Typewriter" charset="0"/>
              </a:rPr>
              <a:t>         y </a:t>
            </a:r>
            <a:r>
              <a:rPr lang="en-US" sz="2400" dirty="0">
                <a:latin typeface="Lucida Sans Typewriter" charset="0"/>
                <a:sym typeface="Symbol" charset="0"/>
              </a:rPr>
              <a:t></a:t>
            </a:r>
            <a:r>
              <a:rPr lang="en-US" sz="2400" dirty="0">
                <a:latin typeface="Lucida Sans Typewriter" charset="0"/>
              </a:rPr>
              <a:t> </a:t>
            </a:r>
            <a:r>
              <a:rPr lang="en-US" sz="2400" dirty="0" err="1">
                <a:latin typeface="Lucida Sans Typewriter" charset="0"/>
              </a:rPr>
              <a:t>getChar</a:t>
            </a:r>
            <a:endParaRPr lang="en-US" sz="2400" dirty="0">
              <a:latin typeface="Lucida Sans Typewriter" charset="0"/>
            </a:endParaRPr>
          </a:p>
          <a:p>
            <a:pPr>
              <a:lnSpc>
                <a:spcPct val="120000"/>
              </a:lnSpc>
            </a:pPr>
            <a:r>
              <a:rPr lang="en-US" sz="2400" dirty="0">
                <a:latin typeface="Lucida Sans Typewriter" charset="0"/>
              </a:rPr>
              <a:t>         return (</a:t>
            </a:r>
            <a:r>
              <a:rPr lang="en-US" sz="2400" dirty="0" err="1">
                <a:latin typeface="Lucida Sans Typewriter" charset="0"/>
              </a:rPr>
              <a:t>x,y</a:t>
            </a:r>
            <a:r>
              <a:rPr lang="en-US" sz="2400" dirty="0">
                <a:latin typeface="Lucida Sans Typewriter" charset="0"/>
              </a:rPr>
              <a:t>)</a:t>
            </a:r>
          </a:p>
        </p:txBody>
      </p:sp>
      <p:sp>
        <p:nvSpPr>
          <p:cNvPr id="5" name="Oval Callout 4"/>
          <p:cNvSpPr/>
          <p:nvPr/>
        </p:nvSpPr>
        <p:spPr>
          <a:xfrm>
            <a:off x="7903676" y="1783533"/>
            <a:ext cx="2172832" cy="167489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Izostavljanje</a:t>
            </a:r>
            <a:r>
              <a:rPr lang="en-US" dirty="0"/>
              <a:t> </a:t>
            </a:r>
            <a:r>
              <a:rPr lang="en-US" dirty="0" err="1"/>
              <a:t>naredbe</a:t>
            </a:r>
            <a:r>
              <a:rPr lang="en-US" dirty="0"/>
              <a:t> return?</a:t>
            </a:r>
          </a:p>
        </p:txBody>
      </p:sp>
      <p:sp>
        <p:nvSpPr>
          <p:cNvPr id="6" name="Oval Callout 5"/>
          <p:cNvSpPr/>
          <p:nvPr/>
        </p:nvSpPr>
        <p:spPr>
          <a:xfrm>
            <a:off x="8237143" y="3938259"/>
            <a:ext cx="2907672" cy="169148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IO(Char, Char) vs (Char, Char)</a:t>
            </a:r>
            <a:endParaRPr lang="en-US" dirty="0"/>
          </a:p>
        </p:txBody>
      </p:sp>
    </p:spTree>
    <p:extLst>
      <p:ext uri="{BB962C8B-B14F-4D97-AF65-F5344CB8AC3E}">
        <p14:creationId xmlns:p14="http://schemas.microsoft.com/office/powerpoint/2010/main" val="110493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sr-Latn-BA" dirty="0"/>
              <a:t>zvođenje primitiva</a:t>
            </a:r>
            <a:endParaRPr lang="en-US" dirty="0"/>
          </a:p>
        </p:txBody>
      </p:sp>
      <p:sp>
        <p:nvSpPr>
          <p:cNvPr id="3" name="Content Placeholder 2"/>
          <p:cNvSpPr>
            <a:spLocks noGrp="1"/>
          </p:cNvSpPr>
          <p:nvPr>
            <p:ph idx="1"/>
          </p:nvPr>
        </p:nvSpPr>
        <p:spPr/>
        <p:txBody>
          <a:bodyPr/>
          <a:lstStyle/>
          <a:p>
            <a:r>
              <a:rPr lang="sr-Latn-BA" dirty="0"/>
              <a:t>Čitanje Stringa sa tastature;</a:t>
            </a:r>
          </a:p>
          <a:p>
            <a:pPr marL="0" indent="0">
              <a:buNone/>
            </a:pPr>
            <a:endParaRPr lang="en-US" dirty="0"/>
          </a:p>
        </p:txBody>
      </p:sp>
      <p:sp>
        <p:nvSpPr>
          <p:cNvPr id="4" name="Text Box 5"/>
          <p:cNvSpPr txBox="1">
            <a:spLocks noChangeArrowheads="1"/>
          </p:cNvSpPr>
          <p:nvPr/>
        </p:nvSpPr>
        <p:spPr bwMode="auto">
          <a:xfrm>
            <a:off x="2950235" y="2370027"/>
            <a:ext cx="6261100" cy="3159125"/>
          </a:xfrm>
          <a:prstGeom prst="rect">
            <a:avLst/>
          </a:prstGeom>
          <a:ln/>
          <a:extLst>
            <a:ext uri="{91240B29-F687-4f45-9708-019B960494DF}">
              <a14:hiddenLine xmlns:a14="http://schemas.microsoft.com/office/drawing/2010/main" xmlns=""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20000"/>
              </a:lnSpc>
            </a:pPr>
            <a:r>
              <a:rPr lang="en-US" sz="2400" dirty="0" err="1">
                <a:latin typeface="Lucida Sans Typewriter" charset="0"/>
              </a:rPr>
              <a:t>getLine</a:t>
            </a:r>
            <a:r>
              <a:rPr lang="en-US" sz="2400" dirty="0">
                <a:latin typeface="Lucida Sans Typewriter" charset="0"/>
              </a:rPr>
              <a:t> :: IO String</a:t>
            </a:r>
          </a:p>
          <a:p>
            <a:pPr>
              <a:lnSpc>
                <a:spcPct val="120000"/>
              </a:lnSpc>
            </a:pPr>
            <a:r>
              <a:rPr lang="en-US" sz="2400" dirty="0" err="1">
                <a:latin typeface="Lucida Sans Typewriter" charset="0"/>
              </a:rPr>
              <a:t>getLine</a:t>
            </a:r>
            <a:r>
              <a:rPr lang="en-US" sz="2400" dirty="0">
                <a:latin typeface="Lucida Sans Typewriter" charset="0"/>
              </a:rPr>
              <a:t> = do x </a:t>
            </a:r>
            <a:r>
              <a:rPr lang="en-US" sz="2400" dirty="0">
                <a:latin typeface="Lucida Sans Typewriter" charset="0"/>
                <a:sym typeface="Symbol" charset="0"/>
              </a:rPr>
              <a:t></a:t>
            </a:r>
            <a:r>
              <a:rPr lang="en-US" sz="2400" dirty="0">
                <a:latin typeface="Lucida Sans Typewriter" charset="0"/>
              </a:rPr>
              <a:t> </a:t>
            </a:r>
            <a:r>
              <a:rPr lang="en-US" sz="2400" dirty="0" err="1">
                <a:latin typeface="Lucida Sans Typewriter" charset="0"/>
              </a:rPr>
              <a:t>getChar</a:t>
            </a:r>
            <a:endParaRPr lang="en-US" sz="2400" dirty="0">
              <a:latin typeface="Lucida Sans Typewriter" charset="0"/>
            </a:endParaRPr>
          </a:p>
          <a:p>
            <a:pPr>
              <a:lnSpc>
                <a:spcPct val="120000"/>
              </a:lnSpc>
            </a:pPr>
            <a:r>
              <a:rPr lang="en-US" sz="2400" dirty="0">
                <a:latin typeface="Lucida Sans Typewriter" charset="0"/>
              </a:rPr>
              <a:t>             if x == '\n' then</a:t>
            </a:r>
          </a:p>
          <a:p>
            <a:pPr>
              <a:lnSpc>
                <a:spcPct val="120000"/>
              </a:lnSpc>
            </a:pPr>
            <a:r>
              <a:rPr lang="en-US" sz="2400" dirty="0">
                <a:latin typeface="Lucida Sans Typewriter" charset="0"/>
              </a:rPr>
              <a:t>                return []</a:t>
            </a:r>
          </a:p>
          <a:p>
            <a:pPr>
              <a:lnSpc>
                <a:spcPct val="120000"/>
              </a:lnSpc>
            </a:pPr>
            <a:r>
              <a:rPr lang="en-US" sz="2400" dirty="0">
                <a:latin typeface="Lucida Sans Typewriter" charset="0"/>
              </a:rPr>
              <a:t>             else</a:t>
            </a:r>
          </a:p>
          <a:p>
            <a:pPr>
              <a:lnSpc>
                <a:spcPct val="120000"/>
              </a:lnSpc>
            </a:pPr>
            <a:r>
              <a:rPr lang="en-US" sz="2400" dirty="0">
                <a:latin typeface="Lucida Sans Typewriter" charset="0"/>
              </a:rPr>
              <a:t>                do </a:t>
            </a:r>
            <a:r>
              <a:rPr lang="en-US" sz="2400" dirty="0" err="1">
                <a:latin typeface="Lucida Sans Typewriter" charset="0"/>
              </a:rPr>
              <a:t>xs</a:t>
            </a:r>
            <a:r>
              <a:rPr lang="en-US" sz="2400" dirty="0">
                <a:latin typeface="Lucida Sans Typewriter" charset="0"/>
              </a:rPr>
              <a:t> </a:t>
            </a:r>
            <a:r>
              <a:rPr lang="en-US" sz="2400" dirty="0">
                <a:latin typeface="Lucida Sans Typewriter" charset="0"/>
                <a:sym typeface="Symbol" charset="0"/>
              </a:rPr>
              <a:t></a:t>
            </a:r>
            <a:r>
              <a:rPr lang="en-US" sz="2400" dirty="0">
                <a:latin typeface="Lucida Sans Typewriter" charset="0"/>
              </a:rPr>
              <a:t> </a:t>
            </a:r>
            <a:r>
              <a:rPr lang="en-US" sz="2400" dirty="0" err="1">
                <a:latin typeface="Lucida Sans Typewriter" charset="0"/>
              </a:rPr>
              <a:t>getLine</a:t>
            </a:r>
            <a:endParaRPr lang="en-US" sz="2400" dirty="0">
              <a:latin typeface="Lucida Sans Typewriter" charset="0"/>
            </a:endParaRPr>
          </a:p>
          <a:p>
            <a:pPr>
              <a:lnSpc>
                <a:spcPct val="120000"/>
              </a:lnSpc>
            </a:pPr>
            <a:r>
              <a:rPr lang="en-US" sz="2400" dirty="0">
                <a:latin typeface="Lucida Sans Typewriter" charset="0"/>
              </a:rPr>
              <a:t>                   return (</a:t>
            </a:r>
            <a:r>
              <a:rPr lang="en-US" sz="2400" dirty="0" err="1">
                <a:latin typeface="Lucida Sans Typewriter" charset="0"/>
              </a:rPr>
              <a:t>x:xs</a:t>
            </a:r>
            <a:r>
              <a:rPr lang="en-US" sz="2400" dirty="0">
                <a:latin typeface="Lucida Sans Typewriter" charset="0"/>
              </a:rPr>
              <a:t>)</a:t>
            </a:r>
          </a:p>
        </p:txBody>
      </p:sp>
    </p:spTree>
    <p:extLst>
      <p:ext uri="{BB962C8B-B14F-4D97-AF65-F5344CB8AC3E}">
        <p14:creationId xmlns:p14="http://schemas.microsoft.com/office/powerpoint/2010/main" val="266259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sr-Latn-BA" dirty="0"/>
              <a:t>zvođenje primitiva</a:t>
            </a:r>
            <a:endParaRPr lang="en-US" dirty="0"/>
          </a:p>
        </p:txBody>
      </p:sp>
      <p:sp>
        <p:nvSpPr>
          <p:cNvPr id="3" name="Content Placeholder 2"/>
          <p:cNvSpPr>
            <a:spLocks noGrp="1"/>
          </p:cNvSpPr>
          <p:nvPr>
            <p:ph idx="1"/>
          </p:nvPr>
        </p:nvSpPr>
        <p:spPr/>
        <p:txBody>
          <a:bodyPr/>
          <a:lstStyle/>
          <a:p>
            <a:r>
              <a:rPr lang="sr-Latn-BA" dirty="0"/>
              <a:t>Ispisivanje Stringa na ekran;</a:t>
            </a:r>
            <a:endParaRPr lang="en-US" dirty="0"/>
          </a:p>
        </p:txBody>
      </p:sp>
      <p:sp>
        <p:nvSpPr>
          <p:cNvPr id="4" name="Text Box 3"/>
          <p:cNvSpPr txBox="1">
            <a:spLocks noChangeArrowheads="1"/>
          </p:cNvSpPr>
          <p:nvPr/>
        </p:nvSpPr>
        <p:spPr bwMode="auto">
          <a:xfrm>
            <a:off x="3290621" y="2275752"/>
            <a:ext cx="5376863" cy="1854200"/>
          </a:xfrm>
          <a:prstGeom prst="rect">
            <a:avLst/>
          </a:prstGeom>
          <a:ln/>
          <a:extLst>
            <a:ext uri="{91240B29-F687-4f45-9708-019B960494DF}">
              <a14:hiddenLine xmlns:a14="http://schemas.microsoft.com/office/drawing/2010/main" xmlns=""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20000"/>
              </a:lnSpc>
            </a:pPr>
            <a:r>
              <a:rPr lang="en-US" sz="2400" dirty="0" err="1">
                <a:latin typeface="Lucida Sans Typewriter" charset="0"/>
              </a:rPr>
              <a:t>putStr</a:t>
            </a:r>
            <a:r>
              <a:rPr lang="en-US" sz="2400" dirty="0">
                <a:latin typeface="Lucida Sans Typewriter" charset="0"/>
              </a:rPr>
              <a:t> :: String </a:t>
            </a:r>
            <a:r>
              <a:rPr lang="en-US" sz="2400" dirty="0">
                <a:latin typeface="Lucida Sans Typewriter" charset="0"/>
                <a:sym typeface="Symbol" charset="0"/>
              </a:rPr>
              <a:t></a:t>
            </a:r>
            <a:r>
              <a:rPr lang="en-US" sz="2400" dirty="0">
                <a:latin typeface="Lucida Sans Typewriter" charset="0"/>
              </a:rPr>
              <a:t> IO ()</a:t>
            </a:r>
          </a:p>
          <a:p>
            <a:pPr>
              <a:lnSpc>
                <a:spcPct val="120000"/>
              </a:lnSpc>
            </a:pPr>
            <a:r>
              <a:rPr lang="en-US" sz="2400" dirty="0" err="1">
                <a:latin typeface="Lucida Sans Typewriter" charset="0"/>
              </a:rPr>
              <a:t>putStr</a:t>
            </a:r>
            <a:r>
              <a:rPr lang="en-US" sz="2400" dirty="0">
                <a:latin typeface="Lucida Sans Typewriter" charset="0"/>
              </a:rPr>
              <a:t> []     = return ()</a:t>
            </a:r>
          </a:p>
          <a:p>
            <a:pPr>
              <a:lnSpc>
                <a:spcPct val="120000"/>
              </a:lnSpc>
            </a:pPr>
            <a:r>
              <a:rPr lang="en-US" sz="2400" dirty="0" err="1">
                <a:latin typeface="Lucida Sans Typewriter" charset="0"/>
              </a:rPr>
              <a:t>putStr</a:t>
            </a:r>
            <a:r>
              <a:rPr lang="en-US" sz="2400" dirty="0">
                <a:latin typeface="Lucida Sans Typewriter" charset="0"/>
              </a:rPr>
              <a:t> (</a:t>
            </a:r>
            <a:r>
              <a:rPr lang="en-US" sz="2400" dirty="0" err="1">
                <a:latin typeface="Lucida Sans Typewriter" charset="0"/>
              </a:rPr>
              <a:t>x:xs</a:t>
            </a:r>
            <a:r>
              <a:rPr lang="en-US" sz="2400" dirty="0">
                <a:latin typeface="Lucida Sans Typewriter" charset="0"/>
              </a:rPr>
              <a:t>) = do </a:t>
            </a:r>
            <a:r>
              <a:rPr lang="en-US" sz="2400" dirty="0" err="1">
                <a:latin typeface="Lucida Sans Typewriter" charset="0"/>
              </a:rPr>
              <a:t>putChar</a:t>
            </a:r>
            <a:r>
              <a:rPr lang="en-US" sz="2400" dirty="0">
                <a:latin typeface="Lucida Sans Typewriter" charset="0"/>
              </a:rPr>
              <a:t> x</a:t>
            </a:r>
          </a:p>
          <a:p>
            <a:pPr>
              <a:lnSpc>
                <a:spcPct val="120000"/>
              </a:lnSpc>
            </a:pPr>
            <a:r>
              <a:rPr lang="en-US" sz="2400" dirty="0">
                <a:latin typeface="Lucida Sans Typewriter" charset="0"/>
              </a:rPr>
              <a:t>                   </a:t>
            </a:r>
            <a:r>
              <a:rPr lang="en-US" sz="2400" dirty="0" err="1">
                <a:latin typeface="Lucida Sans Typewriter" charset="0"/>
              </a:rPr>
              <a:t>putStr</a:t>
            </a:r>
            <a:r>
              <a:rPr lang="en-US" sz="2400" dirty="0">
                <a:latin typeface="Lucida Sans Typewriter" charset="0"/>
              </a:rPr>
              <a:t> </a:t>
            </a:r>
            <a:r>
              <a:rPr lang="en-US" sz="2400" dirty="0" err="1">
                <a:latin typeface="Lucida Sans Typewriter" charset="0"/>
              </a:rPr>
              <a:t>xs</a:t>
            </a:r>
            <a:endParaRPr lang="en-US" sz="2400" dirty="0">
              <a:latin typeface="Lucida Sans Typewriter" charset="0"/>
            </a:endParaRPr>
          </a:p>
        </p:txBody>
      </p:sp>
      <p:sp>
        <p:nvSpPr>
          <p:cNvPr id="5" name="Text Box 7"/>
          <p:cNvSpPr txBox="1">
            <a:spLocks noChangeArrowheads="1"/>
          </p:cNvSpPr>
          <p:nvPr/>
        </p:nvSpPr>
        <p:spPr bwMode="auto">
          <a:xfrm>
            <a:off x="3272514" y="4817733"/>
            <a:ext cx="5524500" cy="1406525"/>
          </a:xfrm>
          <a:prstGeom prst="rect">
            <a:avLst/>
          </a:prstGeom>
          <a:ln/>
          <a:extLst>
            <a:ext uri="{91240B29-F687-4f45-9708-019B960494DF}">
              <a14:hiddenLine xmlns:a14="http://schemas.microsoft.com/office/drawing/2010/main" xmlns="" w="12700" cap="sq">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charset="0"/>
                <a:ea typeface="ＭＳ Ｐゴシック" charset="0"/>
                <a:cs typeface="ＭＳ Ｐゴシック" charset="0"/>
              </a:defRPr>
            </a:lvl1pPr>
            <a:lvl2pPr marL="742950" indent="-285750">
              <a:defRPr sz="2800">
                <a:solidFill>
                  <a:schemeClr val="tx1"/>
                </a:solidFill>
                <a:latin typeface="Tahoma" charset="0"/>
                <a:ea typeface="ＭＳ Ｐゴシック" charset="0"/>
              </a:defRPr>
            </a:lvl2pPr>
            <a:lvl3pPr marL="1143000" indent="-228600">
              <a:defRPr sz="2800">
                <a:solidFill>
                  <a:schemeClr val="tx1"/>
                </a:solidFill>
                <a:latin typeface="Tahoma" charset="0"/>
                <a:ea typeface="ＭＳ Ｐゴシック" charset="0"/>
              </a:defRPr>
            </a:lvl3pPr>
            <a:lvl4pPr marL="1600200" indent="-228600">
              <a:defRPr sz="2800">
                <a:solidFill>
                  <a:schemeClr val="tx1"/>
                </a:solidFill>
                <a:latin typeface="Tahoma" charset="0"/>
                <a:ea typeface="ＭＳ Ｐゴシック" charset="0"/>
              </a:defRPr>
            </a:lvl4pPr>
            <a:lvl5pPr marL="2057400" indent="-22860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a:lnSpc>
                <a:spcPct val="120000"/>
              </a:lnSpc>
            </a:pPr>
            <a:r>
              <a:rPr lang="en-US" sz="2400" dirty="0" err="1">
                <a:latin typeface="Lucida Sans Typewriter" charset="0"/>
              </a:rPr>
              <a:t>putStrLn</a:t>
            </a:r>
            <a:r>
              <a:rPr lang="en-US" sz="2400" dirty="0">
                <a:latin typeface="Lucida Sans Typewriter" charset="0"/>
              </a:rPr>
              <a:t> :: String </a:t>
            </a:r>
            <a:r>
              <a:rPr lang="en-US" sz="2400" dirty="0">
                <a:latin typeface="Lucida Sans Typewriter" charset="0"/>
                <a:sym typeface="Symbol" charset="0"/>
              </a:rPr>
              <a:t></a:t>
            </a:r>
            <a:r>
              <a:rPr lang="en-US" sz="2400" dirty="0">
                <a:latin typeface="Lucida Sans Typewriter" charset="0"/>
              </a:rPr>
              <a:t> IO ()</a:t>
            </a:r>
          </a:p>
          <a:p>
            <a:pPr>
              <a:lnSpc>
                <a:spcPct val="120000"/>
              </a:lnSpc>
            </a:pPr>
            <a:r>
              <a:rPr lang="en-US" sz="2400" dirty="0" err="1">
                <a:latin typeface="Lucida Sans Typewriter" charset="0"/>
              </a:rPr>
              <a:t>putStrLn</a:t>
            </a:r>
            <a:r>
              <a:rPr lang="en-US" sz="2400" dirty="0">
                <a:latin typeface="Lucida Sans Typewriter" charset="0"/>
              </a:rPr>
              <a:t> </a:t>
            </a:r>
            <a:r>
              <a:rPr lang="en-US" sz="2400" dirty="0" err="1">
                <a:latin typeface="Lucida Sans Typewriter" charset="0"/>
              </a:rPr>
              <a:t>xs</a:t>
            </a:r>
            <a:r>
              <a:rPr lang="en-US" sz="2400" dirty="0">
                <a:latin typeface="Lucida Sans Typewriter" charset="0"/>
              </a:rPr>
              <a:t> = do </a:t>
            </a:r>
            <a:r>
              <a:rPr lang="en-US" sz="2400" dirty="0" err="1">
                <a:latin typeface="Lucida Sans Typewriter" charset="0"/>
              </a:rPr>
              <a:t>putStr</a:t>
            </a:r>
            <a:r>
              <a:rPr lang="en-US" sz="2400" dirty="0">
                <a:latin typeface="Lucida Sans Typewriter" charset="0"/>
              </a:rPr>
              <a:t> </a:t>
            </a:r>
            <a:r>
              <a:rPr lang="en-US" sz="2400" dirty="0" err="1">
                <a:latin typeface="Lucida Sans Typewriter" charset="0"/>
              </a:rPr>
              <a:t>xs</a:t>
            </a:r>
            <a:endParaRPr lang="en-US" sz="2400" dirty="0">
              <a:latin typeface="Lucida Sans Typewriter" charset="0"/>
            </a:endParaRPr>
          </a:p>
          <a:p>
            <a:pPr>
              <a:lnSpc>
                <a:spcPct val="120000"/>
              </a:lnSpc>
            </a:pPr>
            <a:r>
              <a:rPr lang="en-US" sz="2400" dirty="0">
                <a:latin typeface="Lucida Sans Typewriter" charset="0"/>
              </a:rPr>
              <a:t>                 </a:t>
            </a:r>
            <a:r>
              <a:rPr lang="en-US" sz="2400" dirty="0" err="1">
                <a:latin typeface="Lucida Sans Typewriter" charset="0"/>
              </a:rPr>
              <a:t>putChar</a:t>
            </a:r>
            <a:r>
              <a:rPr lang="en-US" sz="2400" dirty="0">
                <a:latin typeface="Lucida Sans Typewriter" charset="0"/>
              </a:rPr>
              <a:t> '\n'</a:t>
            </a:r>
          </a:p>
        </p:txBody>
      </p:sp>
    </p:spTree>
    <p:extLst>
      <p:ext uri="{BB962C8B-B14F-4D97-AF65-F5344CB8AC3E}">
        <p14:creationId xmlns:p14="http://schemas.microsoft.com/office/powerpoint/2010/main" val="256031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88"/>
            </a:pPr>
            <a:r>
              <a:rPr lang="en-US" dirty="0" err="1"/>
              <a:t>Napisati</a:t>
            </a:r>
            <a:r>
              <a:rPr lang="en-US" dirty="0"/>
              <a:t> </a:t>
            </a:r>
            <a:r>
              <a:rPr lang="en-US" dirty="0" err="1"/>
              <a:t>funkciju</a:t>
            </a:r>
            <a:r>
              <a:rPr lang="en-US" dirty="0"/>
              <a:t> </a:t>
            </a:r>
            <a:r>
              <a:rPr lang="en-US" dirty="0" err="1"/>
              <a:t>koja</a:t>
            </a:r>
            <a:r>
              <a:rPr lang="en-US" dirty="0"/>
              <a:t> </a:t>
            </a:r>
            <a:r>
              <a:rPr lang="sr-Latn-BA" dirty="0"/>
              <a:t>čita dva Stringa sa ulaza i ispisuje ih na ekranu.</a:t>
            </a:r>
            <a:endParaRPr lang="en-US" dirty="0"/>
          </a:p>
          <a:p>
            <a:pPr marL="457200" indent="-457200">
              <a:buFont typeface="+mj-lt"/>
              <a:buAutoNum type="arabicPeriod" startAt="88"/>
            </a:pPr>
            <a:r>
              <a:rPr lang="sr-Latn-BA" dirty="0"/>
              <a:t>Napisati </a:t>
            </a:r>
            <a:r>
              <a:rPr lang="en-US" dirty="0" err="1"/>
              <a:t>funkciju</a:t>
            </a:r>
            <a:r>
              <a:rPr lang="sr-Latn-BA" dirty="0"/>
              <a:t> koja čita String sa tastature i na ekranu ispisuje njegovu dužinu.</a:t>
            </a:r>
          </a:p>
          <a:p>
            <a:pPr marL="457200" indent="-457200">
              <a:buFont typeface="+mj-lt"/>
              <a:buAutoNum type="arabicPeriod" startAt="88"/>
            </a:pPr>
            <a:r>
              <a:rPr lang="sr-Latn-BA" dirty="0"/>
              <a:t>Napisati funkciju koja čita sadržaj txt fajla i ispisuje ga na ekran.</a:t>
            </a:r>
            <a:endParaRPr lang="en-US" dirty="0"/>
          </a:p>
          <a:p>
            <a:pPr marL="457200" indent="-457200">
              <a:buFont typeface="+mj-lt"/>
              <a:buAutoNum type="arabicPeriod" startAt="88"/>
            </a:pPr>
            <a:r>
              <a:rPr lang="en-US" dirty="0" err="1"/>
              <a:t>Napisati</a:t>
            </a:r>
            <a:r>
              <a:rPr lang="en-US" dirty="0"/>
              <a:t> </a:t>
            </a:r>
            <a:r>
              <a:rPr lang="en-US" dirty="0" err="1"/>
              <a:t>funkciju</a:t>
            </a:r>
            <a:r>
              <a:rPr lang="en-US" dirty="0"/>
              <a:t> </a:t>
            </a:r>
            <a:r>
              <a:rPr lang="en-US" dirty="0" err="1"/>
              <a:t>koja</a:t>
            </a:r>
            <a:r>
              <a:rPr lang="en-US" dirty="0"/>
              <a:t> </a:t>
            </a:r>
            <a:r>
              <a:rPr lang="sr-Latn-BA" dirty="0"/>
              <a:t>izvršava više interaktivnih naredbi, koje se zadaju listom.</a:t>
            </a:r>
          </a:p>
          <a:p>
            <a:pPr marL="457200" indent="-457200" algn="just">
              <a:buFont typeface="+mj-lt"/>
              <a:buAutoNum type="arabicPeriod" startAt="88"/>
            </a:pPr>
            <a:r>
              <a:rPr lang="sr-Latn-BA" dirty="0"/>
              <a:t>Napisati program koji definiše aritmetičke izraze, koji se sastoje od cijelih brojeva i operacija sabiranja i množenja. Program treba da sadrži funkciju koja računa vrijednost aritmetičkog izraza, funkciju za ispis aritmetičkog izraza na ekran. Kao i funkciju koja prikazuje korisniku izraz, omogućava da unese vrijednost izraza i vraća informaciju da li je unesena vrijednost jednaka vrijednosti izraza. </a:t>
            </a:r>
            <a:endParaRPr lang="en-US" dirty="0"/>
          </a:p>
          <a:p>
            <a:pPr marL="457200" indent="-457200">
              <a:buFont typeface="+mj-lt"/>
              <a:buAutoNum type="arabicPeriod" startAt="88"/>
            </a:pPr>
            <a:endParaRPr lang="en-US" dirty="0"/>
          </a:p>
        </p:txBody>
      </p:sp>
    </p:spTree>
    <p:extLst>
      <p:ext uri="{BB962C8B-B14F-4D97-AF65-F5344CB8AC3E}">
        <p14:creationId xmlns:p14="http://schemas.microsoft.com/office/powerpoint/2010/main" val="110463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Standardna</a:t>
            </a:r>
            <a:r>
              <a:rPr lang="en-US" dirty="0"/>
              <a:t> </a:t>
            </a:r>
            <a:r>
              <a:rPr lang="en-US" dirty="0" err="1"/>
              <a:t>biblioteka</a:t>
            </a:r>
            <a:r>
              <a:rPr lang="en-US" dirty="0"/>
              <a:t> P</a:t>
            </a:r>
            <a:r>
              <a:rPr lang="sr-Latn-RS" dirty="0" err="1"/>
              <a:t>re</a:t>
            </a:r>
            <a:r>
              <a:rPr lang="en-US" dirty="0"/>
              <a:t>lude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Uklanja prvih </a:t>
                </a:r>
                <a14:m>
                  <m:oMath xmlns:m="http://schemas.openxmlformats.org/officeDocument/2006/math">
                    <m:r>
                      <a:rPr lang="sr-Latn-BA" i="1" dirty="0" smtClean="0">
                        <a:latin typeface="Cambria Math" panose="02040503050406030204" pitchFamily="18" charset="0"/>
                      </a:rPr>
                      <m:t>𝑛</m:t>
                    </m:r>
                  </m:oMath>
                </a14:m>
                <a:r>
                  <a:rPr lang="sr-Latn-BA" dirty="0"/>
                  <a:t> elemenata liste;</a:t>
                </a:r>
              </a:p>
              <a:p>
                <a:endParaRPr lang="sr-Latn-BA" dirty="0"/>
              </a:p>
              <a:p>
                <a:endParaRPr lang="sr-Latn-BA" dirty="0"/>
              </a:p>
              <a:p>
                <a:r>
                  <a:rPr lang="sr-Latn-BA" dirty="0"/>
                  <a:t>Računa dužinu liste (broj elemenata koji se nalaze u listi);</a:t>
                </a:r>
              </a:p>
              <a:p>
                <a:endParaRPr lang="sr-Latn-BA" dirty="0"/>
              </a:p>
              <a:p>
                <a:endParaRPr lang="sr-Latn-BA" dirty="0"/>
              </a:p>
              <a:p>
                <a:endParaRPr lang="sr-Latn-BA" dirty="0"/>
              </a:p>
              <a:p>
                <a:r>
                  <a:rPr lang="sr-Latn-BA" dirty="0"/>
                  <a:t>Računa zbir elemenata liste; Tip?</a:t>
                </a:r>
              </a:p>
              <a:p>
                <a:endParaRPr lang="sr-Latn-BA" dirty="0"/>
              </a:p>
              <a:p>
                <a:pPr marL="0" indent="0">
                  <a:buNone/>
                </a:pPr>
                <a:endParaRPr lang="sr-Latn-BA"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sp>
        <p:nvSpPr>
          <p:cNvPr id="4" name="Text Box 3"/>
          <p:cNvSpPr txBox="1">
            <a:spLocks noChangeArrowheads="1"/>
          </p:cNvSpPr>
          <p:nvPr/>
        </p:nvSpPr>
        <p:spPr bwMode="auto">
          <a:xfrm>
            <a:off x="3076501" y="2091273"/>
            <a:ext cx="3867150" cy="89535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a:latin typeface="Lucida Sans Typewriter" panose="020B0509030504030204" pitchFamily="49" charset="0"/>
              </a:rPr>
              <a:t>&gt; drop 3 [1,2,3,4,5]</a:t>
            </a:r>
          </a:p>
          <a:p>
            <a:pPr>
              <a:lnSpc>
                <a:spcPct val="110000"/>
              </a:lnSpc>
            </a:pPr>
            <a:r>
              <a:rPr lang="en-US" sz="2400">
                <a:latin typeface="Lucida Sans Typewriter" panose="020B0509030504030204" pitchFamily="49" charset="0"/>
              </a:rPr>
              <a:t>[4,5]</a:t>
            </a:r>
          </a:p>
        </p:txBody>
      </p:sp>
      <p:sp>
        <p:nvSpPr>
          <p:cNvPr id="5" name="Text Box 5"/>
          <p:cNvSpPr txBox="1">
            <a:spLocks noChangeArrowheads="1"/>
          </p:cNvSpPr>
          <p:nvPr/>
        </p:nvSpPr>
        <p:spPr bwMode="auto">
          <a:xfrm>
            <a:off x="3080522" y="3906585"/>
            <a:ext cx="3867150" cy="89535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&gt; length [1,2,3,4,5]</a:t>
            </a:r>
          </a:p>
          <a:p>
            <a:pPr>
              <a:lnSpc>
                <a:spcPct val="110000"/>
              </a:lnSpc>
            </a:pPr>
            <a:r>
              <a:rPr lang="en-US" sz="2400" dirty="0">
                <a:latin typeface="Lucida Sans Typewriter" panose="020B0509030504030204" pitchFamily="49" charset="0"/>
              </a:rPr>
              <a:t>5</a:t>
            </a:r>
          </a:p>
        </p:txBody>
      </p:sp>
      <p:sp>
        <p:nvSpPr>
          <p:cNvPr id="6" name="Text Box 7"/>
          <p:cNvSpPr txBox="1">
            <a:spLocks noChangeArrowheads="1"/>
          </p:cNvSpPr>
          <p:nvPr/>
        </p:nvSpPr>
        <p:spPr bwMode="auto">
          <a:xfrm>
            <a:off x="3011072" y="5627896"/>
            <a:ext cx="3314700" cy="90486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&gt; sum [1,2,3,4,5]</a:t>
            </a:r>
          </a:p>
          <a:p>
            <a:pPr>
              <a:lnSpc>
                <a:spcPct val="110000"/>
              </a:lnSpc>
            </a:pPr>
            <a:r>
              <a:rPr lang="en-US" sz="2400" dirty="0">
                <a:latin typeface="Lucida Sans Typewriter" panose="020B0509030504030204" pitchFamily="49" charset="0"/>
              </a:rPr>
              <a:t>15</a:t>
            </a:r>
          </a:p>
        </p:txBody>
      </p:sp>
    </p:spTree>
    <p:extLst>
      <p:ext uri="{BB962C8B-B14F-4D97-AF65-F5344CB8AC3E}">
        <p14:creationId xmlns:p14="http://schemas.microsoft.com/office/powerpoint/2010/main" val="10565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 za vježbu:</a:t>
            </a:r>
            <a:endParaRPr lang="en-US" dirty="0"/>
          </a:p>
        </p:txBody>
      </p:sp>
      <p:sp>
        <p:nvSpPr>
          <p:cNvPr id="3" name="Content Placeholder 2"/>
          <p:cNvSpPr>
            <a:spLocks noGrp="1"/>
          </p:cNvSpPr>
          <p:nvPr>
            <p:ph idx="1"/>
          </p:nvPr>
        </p:nvSpPr>
        <p:spPr/>
        <p:txBody>
          <a:bodyPr/>
          <a:lstStyle/>
          <a:p>
            <a:r>
              <a:rPr lang="sr-Latn-BA" dirty="0"/>
              <a:t>9.6 Kalkulator</a:t>
            </a:r>
          </a:p>
          <a:p>
            <a:r>
              <a:rPr lang="sr-Latn-BA" dirty="0"/>
              <a:t>9.7 Igra život;</a:t>
            </a:r>
          </a:p>
          <a:p>
            <a:r>
              <a:rPr lang="sr-Latn-BA" dirty="0"/>
              <a:t>10.7 Igra NIM;</a:t>
            </a:r>
            <a:endParaRPr lang="en-US" dirty="0"/>
          </a:p>
        </p:txBody>
      </p:sp>
    </p:spTree>
    <p:extLst>
      <p:ext uri="{BB962C8B-B14F-4D97-AF65-F5344CB8AC3E}">
        <p14:creationId xmlns:p14="http://schemas.microsoft.com/office/powerpoint/2010/main" val="17299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countdown problem</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692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Countdown problem</a:t>
            </a:r>
            <a:endParaRPr lang="en-US" dirty="0"/>
          </a:p>
        </p:txBody>
      </p:sp>
      <p:sp>
        <p:nvSpPr>
          <p:cNvPr id="5" name="Content Placeholder 4"/>
          <p:cNvSpPr>
            <a:spLocks noGrp="1"/>
          </p:cNvSpPr>
          <p:nvPr>
            <p:ph idx="1"/>
          </p:nvPr>
        </p:nvSpPr>
        <p:spPr/>
        <p:txBody>
          <a:bodyPr/>
          <a:lstStyle/>
          <a:p>
            <a:r>
              <a:rPr lang="en-US" dirty="0"/>
              <a:t>https://www.youtube.com/watch?v=CiXDS3bBBUo&amp;list=PLF1Z-APd9zK7usPMx3LGMZEHrECUGodd3&amp;index=13</a:t>
            </a:r>
          </a:p>
        </p:txBody>
      </p:sp>
    </p:spTree>
    <p:extLst>
      <p:ext uri="{BB962C8B-B14F-4D97-AF65-F5344CB8AC3E}">
        <p14:creationId xmlns:p14="http://schemas.microsoft.com/office/powerpoint/2010/main" val="1748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Napredni nivo!</a:t>
            </a:r>
            <a:endParaRPr lang="en-US" dirty="0"/>
          </a:p>
        </p:txBody>
      </p:sp>
      <p:sp>
        <p:nvSpPr>
          <p:cNvPr id="5" name="Content Placeholder 4"/>
          <p:cNvSpPr>
            <a:spLocks noGrp="1"/>
          </p:cNvSpPr>
          <p:nvPr>
            <p:ph idx="1"/>
          </p:nvPr>
        </p:nvSpPr>
        <p:spPr/>
        <p:txBody>
          <a:bodyPr/>
          <a:lstStyle/>
          <a:p>
            <a:r>
              <a:rPr lang="sr-Latn-BA" dirty="0"/>
              <a:t>Drugo izdanje knjige;</a:t>
            </a:r>
          </a:p>
          <a:p>
            <a:r>
              <a:rPr lang="sr-Latn-BA" dirty="0"/>
              <a:t>Funktori</a:t>
            </a:r>
            <a:r>
              <a:rPr lang="sr-Latn-BA"/>
              <a:t>, Monade</a:t>
            </a:r>
            <a:endParaRPr lang="sr-Latn-BA" dirty="0"/>
          </a:p>
          <a:p>
            <a:pPr lvl="1"/>
            <a:r>
              <a:rPr lang="sr-Latn-BA" dirty="0"/>
              <a:t>https://www.youtube.com/playlist?list=PLF1Z-APd9zK5uFc8FKr_di9bfsYv8-lbc</a:t>
            </a:r>
          </a:p>
          <a:p>
            <a:pPr lvl="1"/>
            <a:r>
              <a:rPr lang="en-US" dirty="0"/>
              <a:t>https://www.youtube.com/watch?v=t1e8gqXLbsU</a:t>
            </a:r>
          </a:p>
        </p:txBody>
      </p:sp>
    </p:spTree>
    <p:extLst>
      <p:ext uri="{BB962C8B-B14F-4D97-AF65-F5344CB8AC3E}">
        <p14:creationId xmlns:p14="http://schemas.microsoft.com/office/powerpoint/2010/main" val="231566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PROJEKAT</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46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736949-3DA6-C29D-8BD3-03FB98BE8CCE}"/>
              </a:ext>
            </a:extLst>
          </p:cNvPr>
          <p:cNvSpPr>
            <a:spLocks noGrp="1"/>
          </p:cNvSpPr>
          <p:nvPr>
            <p:ph type="title"/>
          </p:nvPr>
        </p:nvSpPr>
        <p:spPr/>
        <p:txBody>
          <a:bodyPr/>
          <a:lstStyle/>
          <a:p>
            <a:r>
              <a:rPr lang="sr-Latn-RS" dirty="0"/>
              <a:t>Ideje</a:t>
            </a:r>
            <a:endParaRPr lang="en-US" dirty="0"/>
          </a:p>
        </p:txBody>
      </p:sp>
      <p:sp>
        <p:nvSpPr>
          <p:cNvPr id="5" name="Content Placeholder 4">
            <a:extLst>
              <a:ext uri="{FF2B5EF4-FFF2-40B4-BE49-F238E27FC236}">
                <a16:creationId xmlns:a16="http://schemas.microsoft.com/office/drawing/2014/main" id="{4F0F0FD7-191E-417E-3A50-B9A0676A92BD}"/>
              </a:ext>
            </a:extLst>
          </p:cNvPr>
          <p:cNvSpPr>
            <a:spLocks noGrp="1"/>
          </p:cNvSpPr>
          <p:nvPr>
            <p:ph idx="1"/>
          </p:nvPr>
        </p:nvSpPr>
        <p:spPr/>
        <p:txBody>
          <a:bodyPr/>
          <a:lstStyle/>
          <a:p>
            <a:r>
              <a:rPr lang="en-US" dirty="0"/>
              <a:t>…</a:t>
            </a:r>
          </a:p>
        </p:txBody>
      </p:sp>
    </p:spTree>
    <p:extLst>
      <p:ext uri="{BB962C8B-B14F-4D97-AF65-F5344CB8AC3E}">
        <p14:creationId xmlns:p14="http://schemas.microsoft.com/office/powerpoint/2010/main" val="15966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Literatura:</a:t>
            </a:r>
            <a:endParaRPr lang="en-US" dirty="0"/>
          </a:p>
        </p:txBody>
      </p:sp>
      <p:sp>
        <p:nvSpPr>
          <p:cNvPr id="3" name="Content Placeholder 2"/>
          <p:cNvSpPr>
            <a:spLocks noGrp="1"/>
          </p:cNvSpPr>
          <p:nvPr>
            <p:ph idx="1"/>
          </p:nvPr>
        </p:nvSpPr>
        <p:spPr/>
        <p:txBody>
          <a:bodyPr/>
          <a:lstStyle/>
          <a:p>
            <a:r>
              <a:rPr lang="en-US" dirty="0"/>
              <a:t>Introduction to functional programing</a:t>
            </a:r>
            <a:r>
              <a:rPr lang="sr-Latn-BA" dirty="0"/>
              <a:t> (John Harrison)</a:t>
            </a:r>
          </a:p>
          <a:p>
            <a:r>
              <a:rPr lang="en-US" dirty="0"/>
              <a:t>Programing in Haskell (Graham </a:t>
            </a:r>
            <a:r>
              <a:rPr lang="en-US" dirty="0" err="1"/>
              <a:t>Huton</a:t>
            </a:r>
            <a:r>
              <a:rPr lang="en-US" dirty="0"/>
              <a:t>)</a:t>
            </a:r>
            <a:endParaRPr lang="sr-Latn-BA" dirty="0"/>
          </a:p>
          <a:p>
            <a:r>
              <a:rPr lang="sr-Latn-BA" dirty="0"/>
              <a:t>Funkcionalno programiranje – prednosti i nedostaci (Nenad Mitić)</a:t>
            </a:r>
          </a:p>
          <a:p>
            <a:pPr marL="0" indent="0">
              <a:buNone/>
            </a:pPr>
            <a:endParaRPr lang="en-US" dirty="0"/>
          </a:p>
        </p:txBody>
      </p:sp>
    </p:spTree>
    <p:extLst>
      <p:ext uri="{BB962C8B-B14F-4D97-AF65-F5344CB8AC3E}">
        <p14:creationId xmlns:p14="http://schemas.microsoft.com/office/powerpoint/2010/main" val="6181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Standardna</a:t>
            </a:r>
            <a:r>
              <a:rPr lang="en-US" dirty="0"/>
              <a:t> </a:t>
            </a:r>
            <a:r>
              <a:rPr lang="en-US" dirty="0" err="1"/>
              <a:t>biblioteka</a:t>
            </a:r>
            <a:r>
              <a:rPr lang="en-US" dirty="0"/>
              <a:t> P</a:t>
            </a:r>
            <a:r>
              <a:rPr lang="sr-Latn-RS" dirty="0" err="1"/>
              <a:t>re</a:t>
            </a:r>
            <a:r>
              <a:rPr lang="en-US" dirty="0"/>
              <a:t>lude</a:t>
            </a:r>
          </a:p>
        </p:txBody>
      </p:sp>
      <p:sp>
        <p:nvSpPr>
          <p:cNvPr id="3" name="Content Placeholder 2"/>
          <p:cNvSpPr>
            <a:spLocks noGrp="1"/>
          </p:cNvSpPr>
          <p:nvPr>
            <p:ph idx="1"/>
          </p:nvPr>
        </p:nvSpPr>
        <p:spPr/>
        <p:txBody>
          <a:bodyPr/>
          <a:lstStyle/>
          <a:p>
            <a:r>
              <a:rPr lang="sr-Latn-BA" dirty="0"/>
              <a:t>Računa proizvod elemenata liste; Tip?</a:t>
            </a:r>
          </a:p>
          <a:p>
            <a:endParaRPr lang="sr-Latn-BA" dirty="0"/>
          </a:p>
          <a:p>
            <a:endParaRPr lang="sr-Latn-BA" dirty="0"/>
          </a:p>
          <a:p>
            <a:r>
              <a:rPr lang="sr-Latn-BA" dirty="0"/>
              <a:t>Spaja dvije liste u jednu;</a:t>
            </a:r>
          </a:p>
          <a:p>
            <a:endParaRPr lang="sr-Latn-BA" dirty="0"/>
          </a:p>
          <a:p>
            <a:pPr marL="0" indent="0">
              <a:buNone/>
            </a:pPr>
            <a:endParaRPr lang="sr-Latn-BA" dirty="0"/>
          </a:p>
          <a:p>
            <a:r>
              <a:rPr lang="sr-Latn-BA" dirty="0"/>
              <a:t>Okreće redoslijed elementa liste;</a:t>
            </a:r>
          </a:p>
          <a:p>
            <a:pPr marL="0" indent="0">
              <a:buNone/>
            </a:pPr>
            <a:endParaRPr lang="sr-Latn-BA" dirty="0"/>
          </a:p>
          <a:p>
            <a:pPr marL="0" indent="0">
              <a:buNone/>
            </a:pPr>
            <a:endParaRPr lang="en-US" dirty="0"/>
          </a:p>
        </p:txBody>
      </p:sp>
      <p:sp>
        <p:nvSpPr>
          <p:cNvPr id="4" name="Text Box 3"/>
          <p:cNvSpPr txBox="1">
            <a:spLocks noChangeArrowheads="1"/>
          </p:cNvSpPr>
          <p:nvPr/>
        </p:nvSpPr>
        <p:spPr bwMode="auto">
          <a:xfrm>
            <a:off x="2965406" y="2168184"/>
            <a:ext cx="4051300" cy="89535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a:latin typeface="Lucida Sans Typewriter" panose="020B0509030504030204" pitchFamily="49" charset="0"/>
              </a:rPr>
              <a:t>&gt; product [1,2,3,4,5]</a:t>
            </a:r>
          </a:p>
          <a:p>
            <a:pPr>
              <a:lnSpc>
                <a:spcPct val="110000"/>
              </a:lnSpc>
            </a:pPr>
            <a:r>
              <a:rPr lang="en-US" sz="2400">
                <a:latin typeface="Lucida Sans Typewriter" panose="020B0509030504030204" pitchFamily="49" charset="0"/>
              </a:rPr>
              <a:t>120</a:t>
            </a:r>
          </a:p>
        </p:txBody>
      </p:sp>
      <p:sp>
        <p:nvSpPr>
          <p:cNvPr id="5" name="Text Box 5"/>
          <p:cNvSpPr txBox="1">
            <a:spLocks noChangeArrowheads="1"/>
          </p:cNvSpPr>
          <p:nvPr/>
        </p:nvSpPr>
        <p:spPr bwMode="auto">
          <a:xfrm>
            <a:off x="3097613" y="3633120"/>
            <a:ext cx="3498850" cy="89535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&gt; [1,2,3] ++ [4,5]</a:t>
            </a:r>
          </a:p>
          <a:p>
            <a:pPr>
              <a:lnSpc>
                <a:spcPct val="110000"/>
              </a:lnSpc>
            </a:pPr>
            <a:r>
              <a:rPr lang="en-US" sz="2400" dirty="0">
                <a:latin typeface="Lucida Sans Typewriter" panose="020B0509030504030204" pitchFamily="49" charset="0"/>
              </a:rPr>
              <a:t>[1,2,3,4,5]</a:t>
            </a:r>
          </a:p>
        </p:txBody>
      </p:sp>
      <p:sp>
        <p:nvSpPr>
          <p:cNvPr id="6" name="Text Box 7"/>
          <p:cNvSpPr txBox="1">
            <a:spLocks noChangeArrowheads="1"/>
          </p:cNvSpPr>
          <p:nvPr/>
        </p:nvSpPr>
        <p:spPr bwMode="auto">
          <a:xfrm>
            <a:off x="3011073" y="5251881"/>
            <a:ext cx="4051300" cy="89535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&gt; reverse [1,2,3,4,5]</a:t>
            </a:r>
          </a:p>
          <a:p>
            <a:pPr>
              <a:lnSpc>
                <a:spcPct val="110000"/>
              </a:lnSpc>
            </a:pPr>
            <a:r>
              <a:rPr lang="en-US" sz="2400" dirty="0">
                <a:latin typeface="Lucida Sans Typewriter" panose="020B0509030504030204" pitchFamily="49" charset="0"/>
              </a:rPr>
              <a:t>[5,4,3,2,1]</a:t>
            </a:r>
          </a:p>
        </p:txBody>
      </p:sp>
    </p:spTree>
    <p:extLst>
      <p:ext uri="{BB962C8B-B14F-4D97-AF65-F5344CB8AC3E}">
        <p14:creationId xmlns:p14="http://schemas.microsoft.com/office/powerpoint/2010/main" val="179622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Standardna</a:t>
            </a:r>
            <a:r>
              <a:rPr lang="en-US" dirty="0"/>
              <a:t> </a:t>
            </a:r>
            <a:r>
              <a:rPr lang="en-US" dirty="0" err="1"/>
              <a:t>biblioteka</a:t>
            </a:r>
            <a:r>
              <a:rPr lang="en-US" dirty="0"/>
              <a:t> P</a:t>
            </a:r>
            <a:r>
              <a:rPr lang="sr-Latn-RS" dirty="0" err="1"/>
              <a:t>re</a:t>
            </a:r>
            <a:r>
              <a:rPr lang="en-US" dirty="0"/>
              <a:t>lude</a:t>
            </a:r>
          </a:p>
        </p:txBody>
      </p:sp>
      <p:sp>
        <p:nvSpPr>
          <p:cNvPr id="3" name="Content Placeholder 2"/>
          <p:cNvSpPr>
            <a:spLocks noGrp="1"/>
          </p:cNvSpPr>
          <p:nvPr>
            <p:ph idx="1"/>
          </p:nvPr>
        </p:nvSpPr>
        <p:spPr/>
        <p:txBody>
          <a:bodyPr/>
          <a:lstStyle/>
          <a:p>
            <a:r>
              <a:rPr lang="sr-Latn-BA" dirty="0"/>
              <a:t>Moguće greške;</a:t>
            </a:r>
            <a:endParaRPr lang="en-US" dirty="0"/>
          </a:p>
        </p:txBody>
      </p:sp>
      <p:pic>
        <p:nvPicPr>
          <p:cNvPr id="4" name="Picture 3"/>
          <p:cNvPicPr>
            <a:picLocks noChangeAspect="1"/>
          </p:cNvPicPr>
          <p:nvPr/>
        </p:nvPicPr>
        <p:blipFill>
          <a:blip r:embed="rId2"/>
          <a:stretch>
            <a:fillRect/>
          </a:stretch>
        </p:blipFill>
        <p:spPr>
          <a:xfrm>
            <a:off x="3283185" y="2113800"/>
            <a:ext cx="1933845" cy="1810003"/>
          </a:xfrm>
          <a:prstGeom prst="rect">
            <a:avLst/>
          </a:prstGeom>
        </p:spPr>
      </p:pic>
    </p:spTree>
    <p:extLst>
      <p:ext uri="{BB962C8B-B14F-4D97-AF65-F5344CB8AC3E}">
        <p14:creationId xmlns:p14="http://schemas.microsoft.com/office/powerpoint/2010/main" val="117509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Primjena</a:t>
            </a:r>
            <a:r>
              <a:rPr lang="en-US" dirty="0"/>
              <a:t> </a:t>
            </a:r>
            <a:r>
              <a:rPr lang="en-US" dirty="0" err="1"/>
              <a:t>funkcija</a:t>
            </a:r>
            <a:endParaRPr lang="en-US" dirty="0"/>
          </a:p>
        </p:txBody>
      </p:sp>
      <p:sp>
        <p:nvSpPr>
          <p:cNvPr id="3" name="Content Placeholder 2"/>
          <p:cNvSpPr>
            <a:spLocks noGrp="1"/>
          </p:cNvSpPr>
          <p:nvPr>
            <p:ph idx="1"/>
          </p:nvPr>
        </p:nvSpPr>
        <p:spPr/>
        <p:txBody>
          <a:bodyPr/>
          <a:lstStyle/>
          <a:p>
            <a:r>
              <a:rPr lang="sr-Latn-BA" dirty="0"/>
              <a:t>Matematika:</a:t>
            </a:r>
          </a:p>
          <a:p>
            <a:endParaRPr lang="sr-Latn-BA" dirty="0"/>
          </a:p>
          <a:p>
            <a:endParaRPr lang="sr-Latn-BA" dirty="0"/>
          </a:p>
          <a:p>
            <a:r>
              <a:rPr lang="sr-Latn-BA" dirty="0"/>
              <a:t>Haskell:</a:t>
            </a:r>
          </a:p>
        </p:txBody>
      </p:sp>
      <p:sp>
        <p:nvSpPr>
          <p:cNvPr id="4" name="Text Box 5"/>
          <p:cNvSpPr txBox="1">
            <a:spLocks noChangeArrowheads="1"/>
          </p:cNvSpPr>
          <p:nvPr/>
        </p:nvSpPr>
        <p:spPr bwMode="auto">
          <a:xfrm>
            <a:off x="2759120" y="2350227"/>
            <a:ext cx="2393950" cy="45720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f(</a:t>
            </a:r>
            <a:r>
              <a:rPr lang="en-US" sz="2400" dirty="0" err="1">
                <a:latin typeface="Lucida Sans Typewriter" panose="020B0509030504030204" pitchFamily="49" charset="0"/>
              </a:rPr>
              <a:t>a,b</a:t>
            </a:r>
            <a:r>
              <a:rPr lang="en-US" sz="2400" dirty="0">
                <a:latin typeface="Lucida Sans Typewriter" panose="020B0509030504030204" pitchFamily="49" charset="0"/>
              </a:rPr>
              <a:t>) + c d</a:t>
            </a:r>
          </a:p>
        </p:txBody>
      </p:sp>
      <p:sp>
        <p:nvSpPr>
          <p:cNvPr id="5" name="Text Box 4"/>
          <p:cNvSpPr txBox="1">
            <a:spLocks noChangeArrowheads="1"/>
          </p:cNvSpPr>
          <p:nvPr/>
        </p:nvSpPr>
        <p:spPr bwMode="auto">
          <a:xfrm>
            <a:off x="2809074" y="3592662"/>
            <a:ext cx="2209800" cy="45720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a:latin typeface="Lucida Sans Typewriter" panose="020B0509030504030204" pitchFamily="49" charset="0"/>
              </a:rPr>
              <a:t>f a b + c*d</a:t>
            </a:r>
          </a:p>
        </p:txBody>
      </p:sp>
      <p:sp>
        <p:nvSpPr>
          <p:cNvPr id="6" name="Oval Callout 5"/>
          <p:cNvSpPr/>
          <p:nvPr/>
        </p:nvSpPr>
        <p:spPr>
          <a:xfrm>
            <a:off x="5623132" y="2743200"/>
            <a:ext cx="1786071" cy="87167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Prioritet?</a:t>
            </a:r>
            <a:endParaRPr lang="en-US" dirty="0"/>
          </a:p>
        </p:txBody>
      </p:sp>
      <p:sp>
        <p:nvSpPr>
          <p:cNvPr id="7" name="Text Box 6"/>
          <p:cNvSpPr txBox="1">
            <a:spLocks noChangeArrowheads="1"/>
          </p:cNvSpPr>
          <p:nvPr/>
        </p:nvSpPr>
        <p:spPr bwMode="auto">
          <a:xfrm>
            <a:off x="2547329" y="4329187"/>
            <a:ext cx="1473200" cy="45720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f a + b</a:t>
            </a:r>
          </a:p>
        </p:txBody>
      </p:sp>
      <p:sp>
        <p:nvSpPr>
          <p:cNvPr id="8" name="AutoShape 9"/>
          <p:cNvSpPr>
            <a:spLocks noChangeArrowheads="1"/>
          </p:cNvSpPr>
          <p:nvPr/>
        </p:nvSpPr>
        <p:spPr bwMode="auto">
          <a:xfrm>
            <a:off x="1756754" y="6082065"/>
            <a:ext cx="6915150" cy="578882"/>
          </a:xfrm>
          <a:prstGeom prst="wedgeRoundRectCallout">
            <a:avLst>
              <a:gd name="adj1" fmla="val -27389"/>
              <a:gd name="adj2" fmla="val -197375"/>
              <a:gd name="adj3" fmla="val 1666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dirty="0"/>
              <a:t> (f a) + b, </a:t>
            </a:r>
            <a:r>
              <a:rPr lang="sr-Latn-BA" dirty="0"/>
              <a:t>a ne</a:t>
            </a:r>
            <a:r>
              <a:rPr lang="en-US" dirty="0"/>
              <a:t> f (a + b).</a:t>
            </a:r>
          </a:p>
        </p:txBody>
      </p:sp>
    </p:spTree>
    <p:extLst>
      <p:ext uri="{BB962C8B-B14F-4D97-AF65-F5344CB8AC3E}">
        <p14:creationId xmlns:p14="http://schemas.microsoft.com/office/powerpoint/2010/main" val="18638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Primjena</a:t>
            </a:r>
            <a:r>
              <a:rPr lang="en-US" dirty="0"/>
              <a:t> </a:t>
            </a:r>
            <a:r>
              <a:rPr lang="en-US" dirty="0" err="1"/>
              <a:t>funkcija</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74027" y="1999716"/>
            <a:ext cx="5498082" cy="3307222"/>
          </a:xfrm>
          <a:prstGeom prst="rect">
            <a:avLst/>
          </a:prstGeom>
        </p:spPr>
      </p:pic>
    </p:spTree>
    <p:extLst>
      <p:ext uri="{BB962C8B-B14F-4D97-AF65-F5344CB8AC3E}">
        <p14:creationId xmlns:p14="http://schemas.microsoft.com/office/powerpoint/2010/main" val="3132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Haskell skripte</a:t>
            </a:r>
            <a:endParaRPr lang="en-US" dirty="0"/>
          </a:p>
        </p:txBody>
      </p:sp>
      <p:sp>
        <p:nvSpPr>
          <p:cNvPr id="3" name="Content Placeholder 2"/>
          <p:cNvSpPr>
            <a:spLocks noGrp="1"/>
          </p:cNvSpPr>
          <p:nvPr>
            <p:ph idx="1"/>
          </p:nvPr>
        </p:nvSpPr>
        <p:spPr/>
        <p:txBody>
          <a:bodyPr/>
          <a:lstStyle/>
          <a:p>
            <a:r>
              <a:rPr lang="sr-Latn-BA" dirty="0"/>
              <a:t>Nove funkcije se definišu u haskell skriptama.</a:t>
            </a:r>
          </a:p>
          <a:p>
            <a:r>
              <a:rPr lang="sr-Latn-BA" dirty="0"/>
              <a:t>Skripta – tekstualni fajl koji sadrži defincije funkcija.</a:t>
            </a:r>
          </a:p>
          <a:p>
            <a:r>
              <a:rPr lang="sr-Latn-BA" dirty="0"/>
              <a:t>Ekstenzija .hs;</a:t>
            </a:r>
          </a:p>
          <a:p>
            <a:r>
              <a:rPr lang="sr-Latn-BA" dirty="0"/>
              <a:t>Prva skripta u Haskell-u:</a:t>
            </a:r>
          </a:p>
          <a:p>
            <a:pPr lvl="1"/>
            <a:r>
              <a:rPr lang="sr-Latn-BA" dirty="0"/>
              <a:t>Pokrenemo editor;</a:t>
            </a:r>
          </a:p>
          <a:p>
            <a:pPr lvl="1"/>
            <a:r>
              <a:rPr lang="sr-Latn-BA" dirty="0"/>
              <a:t>Prekucama sljedeće dvije definicije;</a:t>
            </a:r>
          </a:p>
          <a:p>
            <a:pPr lvl="1"/>
            <a:r>
              <a:rPr lang="sr-Latn-BA" dirty="0"/>
              <a:t>Sačuvamo kao test.hs;</a:t>
            </a:r>
            <a:endParaRPr lang="en-US" dirty="0"/>
          </a:p>
        </p:txBody>
      </p:sp>
      <p:sp>
        <p:nvSpPr>
          <p:cNvPr id="4" name="Rectangle 5"/>
          <p:cNvSpPr>
            <a:spLocks noChangeArrowheads="1"/>
          </p:cNvSpPr>
          <p:nvPr/>
        </p:nvSpPr>
        <p:spPr bwMode="auto">
          <a:xfrm>
            <a:off x="5495807" y="3378513"/>
            <a:ext cx="5892800" cy="118745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double x    = x + x</a:t>
            </a:r>
          </a:p>
          <a:p>
            <a:endParaRPr lang="en-US" sz="2400" dirty="0">
              <a:latin typeface="Lucida Sans Typewriter" panose="020B0509030504030204" pitchFamily="49" charset="0"/>
            </a:endParaRPr>
          </a:p>
          <a:p>
            <a:r>
              <a:rPr lang="en-US" sz="2400" dirty="0">
                <a:latin typeface="Lucida Sans Typewriter" panose="020B0509030504030204" pitchFamily="49" charset="0"/>
              </a:rPr>
              <a:t>quadruple x = double (double x)</a:t>
            </a:r>
          </a:p>
        </p:txBody>
      </p:sp>
      <p:pic>
        <p:nvPicPr>
          <p:cNvPr id="5" name="Picture 4"/>
          <p:cNvPicPr>
            <a:picLocks noChangeAspect="1"/>
          </p:cNvPicPr>
          <p:nvPr/>
        </p:nvPicPr>
        <p:blipFill>
          <a:blip r:embed="rId2"/>
          <a:stretch>
            <a:fillRect/>
          </a:stretch>
        </p:blipFill>
        <p:spPr>
          <a:xfrm>
            <a:off x="2140712" y="5185515"/>
            <a:ext cx="2048161" cy="657317"/>
          </a:xfrm>
          <a:prstGeom prst="rect">
            <a:avLst/>
          </a:prstGeom>
        </p:spPr>
      </p:pic>
      <p:pic>
        <p:nvPicPr>
          <p:cNvPr id="6" name="Picture 5"/>
          <p:cNvPicPr>
            <a:picLocks noChangeAspect="1"/>
          </p:cNvPicPr>
          <p:nvPr/>
        </p:nvPicPr>
        <p:blipFill>
          <a:blip r:embed="rId3"/>
          <a:stretch>
            <a:fillRect/>
          </a:stretch>
        </p:blipFill>
        <p:spPr>
          <a:xfrm>
            <a:off x="5480591" y="4729654"/>
            <a:ext cx="4153480" cy="1876687"/>
          </a:xfrm>
          <a:prstGeom prst="rect">
            <a:avLst/>
          </a:prstGeom>
        </p:spPr>
      </p:pic>
    </p:spTree>
    <p:extLst>
      <p:ext uri="{BB962C8B-B14F-4D97-AF65-F5344CB8AC3E}">
        <p14:creationId xmlns:p14="http://schemas.microsoft.com/office/powerpoint/2010/main" val="212637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Haskell skripte</a:t>
            </a:r>
            <a:endParaRPr lang="en-US" dirty="0"/>
          </a:p>
        </p:txBody>
      </p:sp>
      <p:sp>
        <p:nvSpPr>
          <p:cNvPr id="3" name="Content Placeholder 2"/>
          <p:cNvSpPr>
            <a:spLocks noGrp="1"/>
          </p:cNvSpPr>
          <p:nvPr>
            <p:ph idx="1"/>
          </p:nvPr>
        </p:nvSpPr>
        <p:spPr/>
        <p:txBody>
          <a:bodyPr/>
          <a:lstStyle/>
          <a:p>
            <a:r>
              <a:rPr lang="sr-Latn-BA" dirty="0"/>
              <a:t>U test.hs dodati sljedeće definicije funkcija;</a:t>
            </a:r>
          </a:p>
          <a:p>
            <a:endParaRPr lang="sr-Latn-BA" dirty="0"/>
          </a:p>
          <a:p>
            <a:endParaRPr lang="sr-Latn-BA" dirty="0"/>
          </a:p>
          <a:p>
            <a:endParaRPr lang="sr-Latn-BA" dirty="0"/>
          </a:p>
          <a:p>
            <a:r>
              <a:rPr lang="sr-Latn-BA" dirty="0"/>
              <a:t>U terminalu:</a:t>
            </a:r>
          </a:p>
          <a:p>
            <a:pPr marL="0" indent="0">
              <a:buNone/>
            </a:pPr>
            <a:endParaRPr lang="en-US" dirty="0"/>
          </a:p>
        </p:txBody>
      </p:sp>
      <p:sp>
        <p:nvSpPr>
          <p:cNvPr id="4" name="Rectangle 2"/>
          <p:cNvSpPr>
            <a:spLocks noChangeArrowheads="1"/>
          </p:cNvSpPr>
          <p:nvPr/>
        </p:nvSpPr>
        <p:spPr bwMode="auto">
          <a:xfrm>
            <a:off x="2290704" y="2104358"/>
            <a:ext cx="6675437" cy="120015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factorial n = product [1..n]</a:t>
            </a:r>
          </a:p>
          <a:p>
            <a:endParaRPr lang="en-US" sz="2400" dirty="0">
              <a:latin typeface="Lucida Sans Typewriter" panose="020B0509030504030204" pitchFamily="49" charset="0"/>
            </a:endParaRPr>
          </a:p>
          <a:p>
            <a:r>
              <a:rPr lang="en-US" sz="2400" dirty="0">
                <a:latin typeface="Lucida Sans Typewriter" panose="020B0509030504030204" pitchFamily="49" charset="0"/>
              </a:rPr>
              <a:t>average ns = sum ns `div` length ns</a:t>
            </a:r>
          </a:p>
        </p:txBody>
      </p:sp>
      <p:pic>
        <p:nvPicPr>
          <p:cNvPr id="5" name="Picture 4"/>
          <p:cNvPicPr>
            <a:picLocks noChangeAspect="1"/>
          </p:cNvPicPr>
          <p:nvPr/>
        </p:nvPicPr>
        <p:blipFill>
          <a:blip r:embed="rId2"/>
          <a:stretch>
            <a:fillRect/>
          </a:stretch>
        </p:blipFill>
        <p:spPr>
          <a:xfrm>
            <a:off x="2798188" y="3964181"/>
            <a:ext cx="3553321" cy="2553056"/>
          </a:xfrm>
          <a:prstGeom prst="rect">
            <a:avLst/>
          </a:prstGeom>
        </p:spPr>
      </p:pic>
    </p:spTree>
    <p:extLst>
      <p:ext uri="{BB962C8B-B14F-4D97-AF65-F5344CB8AC3E}">
        <p14:creationId xmlns:p14="http://schemas.microsoft.com/office/powerpoint/2010/main" val="190519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GHCI komande</a:t>
            </a:r>
            <a:endParaRPr lang="en-US" dirty="0"/>
          </a:p>
        </p:txBody>
      </p:sp>
      <p:pic>
        <p:nvPicPr>
          <p:cNvPr id="5" name="Content Placeholder 4"/>
          <p:cNvPicPr>
            <a:picLocks noGrp="1" noChangeAspect="1"/>
          </p:cNvPicPr>
          <p:nvPr>
            <p:ph idx="1"/>
          </p:nvPr>
        </p:nvPicPr>
        <p:blipFill>
          <a:blip r:embed="rId2"/>
          <a:stretch>
            <a:fillRect/>
          </a:stretch>
        </p:blipFill>
        <p:spPr>
          <a:xfrm>
            <a:off x="2837204" y="1862984"/>
            <a:ext cx="6083135" cy="4328631"/>
          </a:xfrm>
          <a:prstGeom prst="rect">
            <a:avLst/>
          </a:prstGeom>
        </p:spPr>
      </p:pic>
      <p:sp>
        <p:nvSpPr>
          <p:cNvPr id="6" name="Oval Callout 5"/>
          <p:cNvSpPr/>
          <p:nvPr/>
        </p:nvSpPr>
        <p:spPr>
          <a:xfrm>
            <a:off x="8203962" y="564022"/>
            <a:ext cx="2392822" cy="128187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Skra</a:t>
            </a:r>
            <a:r>
              <a:rPr lang="sr-Latn-BA" dirty="0"/>
              <a:t>ćenice?</a:t>
            </a:r>
            <a:endParaRPr lang="en-US" dirty="0"/>
          </a:p>
        </p:txBody>
      </p:sp>
    </p:spTree>
    <p:extLst>
      <p:ext uri="{BB962C8B-B14F-4D97-AF65-F5344CB8AC3E}">
        <p14:creationId xmlns:p14="http://schemas.microsoft.com/office/powerpoint/2010/main" val="40135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Konvencija imenovanja</a:t>
            </a:r>
            <a:endParaRPr lang="en-US" dirty="0"/>
          </a:p>
        </p:txBody>
      </p:sp>
      <p:sp>
        <p:nvSpPr>
          <p:cNvPr id="3" name="Content Placeholder 2"/>
          <p:cNvSpPr>
            <a:spLocks noGrp="1"/>
          </p:cNvSpPr>
          <p:nvPr>
            <p:ph idx="1"/>
          </p:nvPr>
        </p:nvSpPr>
        <p:spPr>
          <a:xfrm>
            <a:off x="1104900" y="1634383"/>
            <a:ext cx="9982200" cy="4572000"/>
          </a:xfrm>
        </p:spPr>
        <p:txBody>
          <a:bodyPr/>
          <a:lstStyle/>
          <a:p>
            <a:r>
              <a:rPr lang="sr-Latn-BA" dirty="0"/>
              <a:t>Imena funkcija počinju malim slovom, iza kojeg može da slijedi proizvoljno mnogo malih slova, velikih slova, cifara, donjih crta i jednostrukih navodnika.</a:t>
            </a:r>
          </a:p>
          <a:p>
            <a:endParaRPr lang="sr-Latn-BA" dirty="0"/>
          </a:p>
          <a:p>
            <a:endParaRPr lang="sr-Latn-BA" dirty="0"/>
          </a:p>
          <a:p>
            <a:r>
              <a:rPr lang="sr-Latn-BA" dirty="0"/>
              <a:t>Ključne riječi:</a:t>
            </a:r>
          </a:p>
          <a:p>
            <a:endParaRPr lang="sr-Latn-BA" dirty="0"/>
          </a:p>
          <a:p>
            <a:endParaRPr lang="sr-Latn-BA" dirty="0"/>
          </a:p>
          <a:p>
            <a:endParaRPr lang="sr-Latn-BA" dirty="0"/>
          </a:p>
          <a:p>
            <a:r>
              <a:rPr lang="sr-Latn-BA" dirty="0"/>
              <a:t>Imena lista se završavaju sufiksom s.</a:t>
            </a:r>
            <a:endParaRPr lang="en-US" dirty="0"/>
          </a:p>
        </p:txBody>
      </p:sp>
      <p:sp>
        <p:nvSpPr>
          <p:cNvPr id="4" name="Text Box 4"/>
          <p:cNvSpPr txBox="1">
            <a:spLocks noChangeArrowheads="1"/>
          </p:cNvSpPr>
          <p:nvPr/>
        </p:nvSpPr>
        <p:spPr bwMode="auto">
          <a:xfrm>
            <a:off x="2512463" y="2678083"/>
            <a:ext cx="116929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dirty="0" err="1">
                <a:latin typeface="Lucida Sans Typewriter" panose="020B0509030504030204" pitchFamily="49" charset="0"/>
              </a:rPr>
              <a:t>myFun</a:t>
            </a:r>
            <a:endParaRPr lang="en-US" sz="2400" dirty="0">
              <a:latin typeface="Lucida Sans Typewriter" panose="020B0509030504030204" pitchFamily="49" charset="0"/>
            </a:endParaRPr>
          </a:p>
        </p:txBody>
      </p:sp>
      <p:sp>
        <p:nvSpPr>
          <p:cNvPr id="5" name="Text Box 5"/>
          <p:cNvSpPr txBox="1">
            <a:spLocks noChangeArrowheads="1"/>
          </p:cNvSpPr>
          <p:nvPr/>
        </p:nvSpPr>
        <p:spPr bwMode="auto">
          <a:xfrm>
            <a:off x="4518683" y="2678083"/>
            <a:ext cx="974408"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dirty="0">
                <a:latin typeface="Lucida Sans Typewriter" panose="020B0509030504030204" pitchFamily="49" charset="0"/>
              </a:rPr>
              <a:t>fun1</a:t>
            </a:r>
          </a:p>
        </p:txBody>
      </p:sp>
      <p:sp>
        <p:nvSpPr>
          <p:cNvPr id="6" name="Text Box 6"/>
          <p:cNvSpPr txBox="1">
            <a:spLocks noChangeArrowheads="1"/>
          </p:cNvSpPr>
          <p:nvPr/>
        </p:nvSpPr>
        <p:spPr bwMode="auto">
          <a:xfrm>
            <a:off x="6319288" y="2678083"/>
            <a:ext cx="116929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a:latin typeface="Lucida Sans Typewriter" panose="020B0509030504030204" pitchFamily="49" charset="0"/>
              </a:rPr>
              <a:t>arg_2</a:t>
            </a:r>
          </a:p>
        </p:txBody>
      </p:sp>
      <p:sp>
        <p:nvSpPr>
          <p:cNvPr id="7" name="Text Box 7"/>
          <p:cNvSpPr txBox="1">
            <a:spLocks noChangeArrowheads="1"/>
          </p:cNvSpPr>
          <p:nvPr/>
        </p:nvSpPr>
        <p:spPr bwMode="auto">
          <a:xfrm>
            <a:off x="8348558" y="2678083"/>
            <a:ext cx="584645"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dirty="0">
                <a:latin typeface="Lucida Sans Typewriter" panose="020B0509030504030204" pitchFamily="49" charset="0"/>
              </a:rPr>
              <a:t>x’</a:t>
            </a:r>
          </a:p>
        </p:txBody>
      </p:sp>
      <p:pic>
        <p:nvPicPr>
          <p:cNvPr id="8" name="Picture 7"/>
          <p:cNvPicPr>
            <a:picLocks noChangeAspect="1"/>
          </p:cNvPicPr>
          <p:nvPr/>
        </p:nvPicPr>
        <p:blipFill>
          <a:blip r:embed="rId2"/>
          <a:stretch>
            <a:fillRect/>
          </a:stretch>
        </p:blipFill>
        <p:spPr>
          <a:xfrm>
            <a:off x="2440268" y="3854197"/>
            <a:ext cx="7020905" cy="1286054"/>
          </a:xfrm>
          <a:prstGeom prst="rect">
            <a:avLst/>
          </a:prstGeom>
        </p:spPr>
      </p:pic>
      <p:grpSp>
        <p:nvGrpSpPr>
          <p:cNvPr id="9" name="Group 15"/>
          <p:cNvGrpSpPr>
            <a:grpSpLocks/>
          </p:cNvGrpSpPr>
          <p:nvPr/>
        </p:nvGrpSpPr>
        <p:grpSpPr bwMode="auto">
          <a:xfrm>
            <a:off x="5283941" y="5926553"/>
            <a:ext cx="3667125" cy="457200"/>
            <a:chOff x="1053" y="3265"/>
            <a:chExt cx="2310" cy="288"/>
          </a:xfrm>
        </p:grpSpPr>
        <p:sp>
          <p:nvSpPr>
            <p:cNvPr id="10" name="Text Box 10"/>
            <p:cNvSpPr txBox="1">
              <a:spLocks noChangeArrowheads="1"/>
            </p:cNvSpPr>
            <p:nvPr/>
          </p:nvSpPr>
          <p:spPr bwMode="auto">
            <a:xfrm>
              <a:off x="1053" y="3265"/>
              <a:ext cx="348"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dirty="0" err="1">
                  <a:latin typeface="Lucida Sans Typewriter" panose="020B0509030504030204" pitchFamily="49" charset="0"/>
                </a:rPr>
                <a:t>xs</a:t>
              </a:r>
              <a:endParaRPr lang="en-US" sz="2400" dirty="0">
                <a:latin typeface="Lucida Sans Typewriter" panose="020B0509030504030204" pitchFamily="49" charset="0"/>
              </a:endParaRPr>
            </a:p>
          </p:txBody>
        </p:sp>
        <p:sp>
          <p:nvSpPr>
            <p:cNvPr id="11" name="Text Box 11"/>
            <p:cNvSpPr txBox="1">
              <a:spLocks noChangeArrowheads="1"/>
            </p:cNvSpPr>
            <p:nvPr/>
          </p:nvSpPr>
          <p:spPr bwMode="auto">
            <a:xfrm>
              <a:off x="1976" y="3265"/>
              <a:ext cx="348"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dirty="0">
                  <a:latin typeface="Lucida Sans Typewriter" panose="020B0509030504030204" pitchFamily="49" charset="0"/>
                </a:rPr>
                <a:t>ns</a:t>
              </a:r>
            </a:p>
          </p:txBody>
        </p:sp>
        <p:sp>
          <p:nvSpPr>
            <p:cNvPr id="12" name="Text Box 12"/>
            <p:cNvSpPr txBox="1">
              <a:spLocks noChangeArrowheads="1"/>
            </p:cNvSpPr>
            <p:nvPr/>
          </p:nvSpPr>
          <p:spPr bwMode="auto">
            <a:xfrm>
              <a:off x="2899" y="3265"/>
              <a:ext cx="464"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a:latin typeface="Lucida Sans Typewriter" panose="020B0509030504030204" pitchFamily="49" charset="0"/>
                </a:rPr>
                <a:t>nss</a:t>
              </a:r>
            </a:p>
          </p:txBody>
        </p:sp>
      </p:grpSp>
    </p:spTree>
    <p:extLst>
      <p:ext uri="{BB962C8B-B14F-4D97-AF65-F5344CB8AC3E}">
        <p14:creationId xmlns:p14="http://schemas.microsoft.com/office/powerpoint/2010/main" val="326306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Funkcije</a:t>
            </a:r>
            <a:endParaRPr lang="en-US" dirty="0"/>
          </a:p>
        </p:txBody>
      </p:sp>
      <p:sp>
        <p:nvSpPr>
          <p:cNvPr id="8" name="Text Placeholder 7"/>
          <p:cNvSpPr>
            <a:spLocks noGrp="1"/>
          </p:cNvSpPr>
          <p:nvPr>
            <p:ph type="body" idx="1"/>
          </p:nvPr>
        </p:nvSpPr>
        <p:spPr>
          <a:xfrm>
            <a:off x="1079262" y="1403647"/>
            <a:ext cx="4919472" cy="823912"/>
          </a:xfrm>
        </p:spPr>
        <p:txBody>
          <a:bodyPr/>
          <a:lstStyle/>
          <a:p>
            <a:r>
              <a:rPr lang="sr-Latn-BA" dirty="0"/>
              <a:t>Redoslijed izvršenja?</a:t>
            </a:r>
            <a:endParaRPr lang="en-US" dirty="0"/>
          </a:p>
        </p:txBody>
      </p:sp>
      <p:sp>
        <p:nvSpPr>
          <p:cNvPr id="9" name="Content Placeholder 8"/>
          <p:cNvSpPr>
            <a:spLocks noGrp="1"/>
          </p:cNvSpPr>
          <p:nvPr>
            <p:ph sz="half" idx="2"/>
          </p:nvPr>
        </p:nvSpPr>
        <p:spPr/>
        <p:txBody>
          <a:bodyPr/>
          <a:lstStyle/>
          <a:p>
            <a:endParaRPr lang="en-US"/>
          </a:p>
        </p:txBody>
      </p:sp>
      <p:sp>
        <p:nvSpPr>
          <p:cNvPr id="10" name="Text Placeholder 9"/>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pic>
        <p:nvPicPr>
          <p:cNvPr id="4" name="Picture 3"/>
          <p:cNvPicPr>
            <a:picLocks noChangeAspect="1"/>
          </p:cNvPicPr>
          <p:nvPr/>
        </p:nvPicPr>
        <p:blipFill>
          <a:blip r:embed="rId2"/>
          <a:stretch>
            <a:fillRect/>
          </a:stretch>
        </p:blipFill>
        <p:spPr>
          <a:xfrm>
            <a:off x="888040" y="2431267"/>
            <a:ext cx="5186348" cy="3234595"/>
          </a:xfrm>
          <a:prstGeom prst="rect">
            <a:avLst/>
          </a:prstGeom>
        </p:spPr>
      </p:pic>
      <p:pic>
        <p:nvPicPr>
          <p:cNvPr id="7" name="Picture 6"/>
          <p:cNvPicPr>
            <a:picLocks noChangeAspect="1"/>
          </p:cNvPicPr>
          <p:nvPr/>
        </p:nvPicPr>
        <p:blipFill>
          <a:blip r:embed="rId3"/>
          <a:stretch>
            <a:fillRect/>
          </a:stretch>
        </p:blipFill>
        <p:spPr>
          <a:xfrm>
            <a:off x="6132180" y="1513793"/>
            <a:ext cx="5191850" cy="4667901"/>
          </a:xfrm>
          <a:prstGeom prst="rect">
            <a:avLst/>
          </a:prstGeom>
        </p:spPr>
      </p:pic>
    </p:spTree>
    <p:extLst>
      <p:ext uri="{BB962C8B-B14F-4D97-AF65-F5344CB8AC3E}">
        <p14:creationId xmlns:p14="http://schemas.microsoft.com/office/powerpoint/2010/main" val="19848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Poravnanje koda u Haskell-u</a:t>
            </a:r>
            <a:endParaRPr lang="en-US" dirty="0"/>
          </a:p>
        </p:txBody>
      </p:sp>
      <p:sp>
        <p:nvSpPr>
          <p:cNvPr id="3" name="Content Placeholder 2"/>
          <p:cNvSpPr>
            <a:spLocks noGrp="1"/>
          </p:cNvSpPr>
          <p:nvPr>
            <p:ph idx="1"/>
          </p:nvPr>
        </p:nvSpPr>
        <p:spPr/>
        <p:txBody>
          <a:bodyPr/>
          <a:lstStyle/>
          <a:p>
            <a:endParaRPr lang="en-US" dirty="0"/>
          </a:p>
        </p:txBody>
      </p:sp>
      <p:sp>
        <p:nvSpPr>
          <p:cNvPr id="4" name="Text Box 4"/>
          <p:cNvSpPr txBox="1">
            <a:spLocks noChangeArrowheads="1"/>
          </p:cNvSpPr>
          <p:nvPr/>
        </p:nvSpPr>
        <p:spPr bwMode="auto">
          <a:xfrm>
            <a:off x="2221787" y="2432570"/>
            <a:ext cx="1289050" cy="19177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a = 10</a:t>
            </a:r>
          </a:p>
          <a:p>
            <a:endParaRPr lang="en-US" sz="2400" dirty="0">
              <a:latin typeface="Lucida Sans Typewriter" panose="020B0509030504030204" pitchFamily="49" charset="0"/>
            </a:endParaRPr>
          </a:p>
          <a:p>
            <a:r>
              <a:rPr lang="en-US" sz="2400" dirty="0">
                <a:latin typeface="Lucida Sans Typewriter" panose="020B0509030504030204" pitchFamily="49" charset="0"/>
              </a:rPr>
              <a:t>b = 20</a:t>
            </a:r>
          </a:p>
          <a:p>
            <a:endParaRPr lang="en-US" sz="2400" dirty="0">
              <a:latin typeface="Lucida Sans Typewriter" panose="020B0509030504030204" pitchFamily="49" charset="0"/>
            </a:endParaRPr>
          </a:p>
          <a:p>
            <a:r>
              <a:rPr lang="en-US" sz="2400" dirty="0">
                <a:latin typeface="Lucida Sans Typewriter" panose="020B0509030504030204" pitchFamily="49" charset="0"/>
              </a:rPr>
              <a:t>c = 30</a:t>
            </a:r>
          </a:p>
        </p:txBody>
      </p:sp>
      <p:sp>
        <p:nvSpPr>
          <p:cNvPr id="5" name="Text Box 5"/>
          <p:cNvSpPr txBox="1">
            <a:spLocks noChangeArrowheads="1"/>
          </p:cNvSpPr>
          <p:nvPr/>
        </p:nvSpPr>
        <p:spPr bwMode="auto">
          <a:xfrm>
            <a:off x="4336604" y="2432570"/>
            <a:ext cx="1473200" cy="19177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a = 10</a:t>
            </a:r>
          </a:p>
          <a:p>
            <a:endParaRPr lang="en-US" sz="2400" dirty="0">
              <a:latin typeface="Lucida Sans Typewriter" panose="020B0509030504030204" pitchFamily="49" charset="0"/>
            </a:endParaRPr>
          </a:p>
          <a:p>
            <a:r>
              <a:rPr lang="en-US" sz="2400" dirty="0">
                <a:latin typeface="Lucida Sans Typewriter" panose="020B0509030504030204" pitchFamily="49" charset="0"/>
              </a:rPr>
              <a:t> b = 20</a:t>
            </a:r>
          </a:p>
          <a:p>
            <a:endParaRPr lang="en-US" sz="2400" dirty="0">
              <a:latin typeface="Lucida Sans Typewriter" panose="020B0509030504030204" pitchFamily="49" charset="0"/>
            </a:endParaRPr>
          </a:p>
          <a:p>
            <a:r>
              <a:rPr lang="en-US" sz="2400" dirty="0">
                <a:latin typeface="Lucida Sans Typewriter" panose="020B0509030504030204" pitchFamily="49" charset="0"/>
              </a:rPr>
              <a:t>c = 30</a:t>
            </a:r>
          </a:p>
        </p:txBody>
      </p:sp>
      <p:sp>
        <p:nvSpPr>
          <p:cNvPr id="6" name="Text Box 6"/>
          <p:cNvSpPr txBox="1">
            <a:spLocks noChangeArrowheads="1"/>
          </p:cNvSpPr>
          <p:nvPr/>
        </p:nvSpPr>
        <p:spPr bwMode="auto">
          <a:xfrm>
            <a:off x="6722616" y="2432570"/>
            <a:ext cx="1473200" cy="19177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 a = 10</a:t>
            </a:r>
          </a:p>
          <a:p>
            <a:endParaRPr lang="en-US" sz="2400" dirty="0">
              <a:latin typeface="Lucida Sans Typewriter" panose="020B0509030504030204" pitchFamily="49" charset="0"/>
            </a:endParaRPr>
          </a:p>
          <a:p>
            <a:r>
              <a:rPr lang="en-US" sz="2400" dirty="0">
                <a:latin typeface="Lucida Sans Typewriter" panose="020B0509030504030204" pitchFamily="49" charset="0"/>
              </a:rPr>
              <a:t>b = 20</a:t>
            </a:r>
          </a:p>
          <a:p>
            <a:endParaRPr lang="en-US" sz="2400" dirty="0">
              <a:latin typeface="Lucida Sans Typewriter" panose="020B0509030504030204" pitchFamily="49" charset="0"/>
            </a:endParaRPr>
          </a:p>
          <a:p>
            <a:r>
              <a:rPr lang="en-US" sz="2400" dirty="0">
                <a:latin typeface="Lucida Sans Typewriter" panose="020B0509030504030204" pitchFamily="49" charset="0"/>
              </a:rPr>
              <a:t> c = 30</a:t>
            </a:r>
          </a:p>
        </p:txBody>
      </p:sp>
      <p:sp>
        <p:nvSpPr>
          <p:cNvPr id="13" name="Line 13"/>
          <p:cNvSpPr>
            <a:spLocks noChangeShapeType="1"/>
          </p:cNvSpPr>
          <p:nvPr/>
        </p:nvSpPr>
        <p:spPr bwMode="auto">
          <a:xfrm>
            <a:off x="4853585" y="4719370"/>
            <a:ext cx="448961" cy="446210"/>
          </a:xfrm>
          <a:prstGeom prst="line">
            <a:avLst/>
          </a:prstGeom>
          <a:noFill/>
          <a:ln w="1270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p:cNvSpPr>
            <a:spLocks noChangeShapeType="1"/>
          </p:cNvSpPr>
          <p:nvPr/>
        </p:nvSpPr>
        <p:spPr bwMode="auto">
          <a:xfrm flipH="1">
            <a:off x="4846934" y="4730360"/>
            <a:ext cx="448961" cy="446210"/>
          </a:xfrm>
          <a:prstGeom prst="line">
            <a:avLst/>
          </a:prstGeom>
          <a:noFill/>
          <a:ln w="1270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7"/>
          <p:cNvSpPr>
            <a:spLocks noChangeShapeType="1"/>
          </p:cNvSpPr>
          <p:nvPr/>
        </p:nvSpPr>
        <p:spPr bwMode="auto">
          <a:xfrm>
            <a:off x="7239620" y="4719370"/>
            <a:ext cx="450526" cy="446210"/>
          </a:xfrm>
          <a:prstGeom prst="line">
            <a:avLst/>
          </a:prstGeom>
          <a:noFill/>
          <a:ln w="1270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8"/>
          <p:cNvSpPr>
            <a:spLocks noChangeShapeType="1"/>
          </p:cNvSpPr>
          <p:nvPr/>
        </p:nvSpPr>
        <p:spPr bwMode="auto">
          <a:xfrm flipH="1">
            <a:off x="7232946" y="4730360"/>
            <a:ext cx="450526" cy="446210"/>
          </a:xfrm>
          <a:prstGeom prst="line">
            <a:avLst/>
          </a:prstGeom>
          <a:noFill/>
          <a:ln w="1270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2"/>
          <p:cNvSpPr>
            <a:spLocks noChangeShapeType="1"/>
          </p:cNvSpPr>
          <p:nvPr/>
        </p:nvSpPr>
        <p:spPr bwMode="auto">
          <a:xfrm flipH="1">
            <a:off x="2631240" y="4719370"/>
            <a:ext cx="450394" cy="446088"/>
          </a:xfrm>
          <a:prstGeom prst="line">
            <a:avLst/>
          </a:prstGeom>
          <a:noFill/>
          <a:ln w="127000" cap="sq">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3"/>
          <p:cNvSpPr>
            <a:spLocks noChangeShapeType="1"/>
          </p:cNvSpPr>
          <p:nvPr/>
        </p:nvSpPr>
        <p:spPr bwMode="auto">
          <a:xfrm>
            <a:off x="2446634" y="4954500"/>
            <a:ext cx="207960" cy="205464"/>
          </a:xfrm>
          <a:prstGeom prst="line">
            <a:avLst/>
          </a:prstGeom>
          <a:noFill/>
          <a:ln w="127000" cap="sq">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8066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Poravnanje koda u Haskell-u</a:t>
            </a:r>
            <a:endParaRPr lang="en-US" dirty="0"/>
          </a:p>
        </p:txBody>
      </p:sp>
      <p:sp>
        <p:nvSpPr>
          <p:cNvPr id="3" name="Content Placeholder 2"/>
          <p:cNvSpPr>
            <a:spLocks noGrp="1"/>
          </p:cNvSpPr>
          <p:nvPr>
            <p:ph idx="1"/>
          </p:nvPr>
        </p:nvSpPr>
        <p:spPr/>
        <p:txBody>
          <a:bodyPr/>
          <a:lstStyle/>
          <a:p>
            <a:pPr marL="0" indent="0">
              <a:buNone/>
            </a:pPr>
            <a:endParaRPr lang="en-US" dirty="0"/>
          </a:p>
        </p:txBody>
      </p:sp>
      <p:grpSp>
        <p:nvGrpSpPr>
          <p:cNvPr id="4" name="Group 22"/>
          <p:cNvGrpSpPr>
            <a:grpSpLocks/>
          </p:cNvGrpSpPr>
          <p:nvPr/>
        </p:nvGrpSpPr>
        <p:grpSpPr bwMode="auto">
          <a:xfrm>
            <a:off x="5034319" y="2804222"/>
            <a:ext cx="1347787" cy="730250"/>
            <a:chOff x="2268" y="2127"/>
            <a:chExt cx="849" cy="460"/>
          </a:xfrm>
        </p:grpSpPr>
        <p:sp>
          <p:nvSpPr>
            <p:cNvPr id="5" name="AutoShape 21"/>
            <p:cNvSpPr>
              <a:spLocks noChangeArrowheads="1"/>
            </p:cNvSpPr>
            <p:nvPr/>
          </p:nvSpPr>
          <p:spPr bwMode="auto">
            <a:xfrm>
              <a:off x="2268" y="2127"/>
              <a:ext cx="849" cy="460"/>
            </a:xfrm>
            <a:prstGeom prst="rightArrow">
              <a:avLst>
                <a:gd name="adj1" fmla="val 50000"/>
                <a:gd name="adj2" fmla="val 46141"/>
              </a:avLst>
            </a:prstGeom>
            <a:solidFill>
              <a:srgbClr val="008000"/>
            </a:solidFill>
            <a:ln w="12700" cap="sq">
              <a:solidFill>
                <a:schemeClr val="tx1"/>
              </a:solidFill>
              <a:miter lim="800000"/>
              <a:headEnd/>
              <a:tailEnd/>
            </a:ln>
          </p:spPr>
          <p:txBody>
            <a:bodyPr wrap="none" anchor="ct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endParaRPr lang="en-US"/>
            </a:p>
          </p:txBody>
        </p:sp>
        <p:sp>
          <p:nvSpPr>
            <p:cNvPr id="6" name="Text Box 18"/>
            <p:cNvSpPr txBox="1">
              <a:spLocks noChangeArrowheads="1"/>
            </p:cNvSpPr>
            <p:nvPr/>
          </p:nvSpPr>
          <p:spPr bwMode="auto">
            <a:xfrm>
              <a:off x="2600" y="2175"/>
              <a:ext cx="1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endParaRPr lang="en-US" dirty="0"/>
            </a:p>
          </p:txBody>
        </p:sp>
      </p:grpSp>
      <p:sp>
        <p:nvSpPr>
          <p:cNvPr id="7" name="Text Box 3"/>
          <p:cNvSpPr txBox="1">
            <a:spLocks noChangeArrowheads="1"/>
          </p:cNvSpPr>
          <p:nvPr/>
        </p:nvSpPr>
        <p:spPr bwMode="auto">
          <a:xfrm>
            <a:off x="2340331" y="2158109"/>
            <a:ext cx="2209800" cy="19177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a = b + c</a:t>
            </a:r>
          </a:p>
          <a:p>
            <a:r>
              <a:rPr lang="en-US" sz="2400" dirty="0">
                <a:latin typeface="Lucida Sans Typewriter" panose="020B0509030504030204" pitchFamily="49" charset="0"/>
              </a:rPr>
              <a:t>    where</a:t>
            </a:r>
          </a:p>
          <a:p>
            <a:r>
              <a:rPr lang="en-US" sz="2400" dirty="0">
                <a:latin typeface="Lucida Sans Typewriter" panose="020B0509030504030204" pitchFamily="49" charset="0"/>
              </a:rPr>
              <a:t>      b = 1</a:t>
            </a:r>
          </a:p>
          <a:p>
            <a:r>
              <a:rPr lang="en-US" sz="2400" dirty="0">
                <a:latin typeface="Lucida Sans Typewriter" panose="020B0509030504030204" pitchFamily="49" charset="0"/>
              </a:rPr>
              <a:t>      c = 2</a:t>
            </a:r>
          </a:p>
          <a:p>
            <a:r>
              <a:rPr lang="en-US" sz="2400" dirty="0">
                <a:latin typeface="Lucida Sans Typewriter" panose="020B0509030504030204" pitchFamily="49" charset="0"/>
              </a:rPr>
              <a:t>d = a * 2</a:t>
            </a:r>
          </a:p>
        </p:txBody>
      </p:sp>
      <p:sp>
        <p:nvSpPr>
          <p:cNvPr id="8" name="Text Box 10"/>
          <p:cNvSpPr txBox="1">
            <a:spLocks noChangeArrowheads="1"/>
          </p:cNvSpPr>
          <p:nvPr/>
        </p:nvSpPr>
        <p:spPr bwMode="auto">
          <a:xfrm>
            <a:off x="6763106" y="2146997"/>
            <a:ext cx="2781300" cy="193992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{a = b + c</a:t>
            </a:r>
          </a:p>
          <a:p>
            <a:r>
              <a:rPr lang="en-US" sz="2400" dirty="0">
                <a:latin typeface="Lucida Sans Typewriter" panose="020B0509030504030204" pitchFamily="49" charset="0"/>
              </a:rPr>
              <a:t>     where</a:t>
            </a:r>
          </a:p>
          <a:p>
            <a:r>
              <a:rPr lang="en-US" sz="2400" dirty="0">
                <a:latin typeface="Lucida Sans Typewriter" panose="020B0509030504030204" pitchFamily="49" charset="0"/>
              </a:rPr>
              <a:t>       {b = 1;</a:t>
            </a:r>
          </a:p>
          <a:p>
            <a:r>
              <a:rPr lang="en-US" sz="2400" dirty="0">
                <a:latin typeface="Lucida Sans Typewriter" panose="020B0509030504030204" pitchFamily="49" charset="0"/>
              </a:rPr>
              <a:t>        c = 2}</a:t>
            </a:r>
          </a:p>
          <a:p>
            <a:r>
              <a:rPr lang="en-US" sz="2400" dirty="0">
                <a:latin typeface="Lucida Sans Typewriter" panose="020B0509030504030204" pitchFamily="49" charset="0"/>
              </a:rPr>
              <a:t> d = a * 2}</a:t>
            </a:r>
          </a:p>
        </p:txBody>
      </p:sp>
      <p:sp>
        <p:nvSpPr>
          <p:cNvPr id="9" name="AutoShape 14"/>
          <p:cNvSpPr>
            <a:spLocks noChangeArrowheads="1"/>
          </p:cNvSpPr>
          <p:nvPr/>
        </p:nvSpPr>
        <p:spPr bwMode="auto">
          <a:xfrm>
            <a:off x="1919644" y="4972787"/>
            <a:ext cx="3113087" cy="1055608"/>
          </a:xfrm>
          <a:prstGeom prst="wedgeRoundRectCallout">
            <a:avLst>
              <a:gd name="adj1" fmla="val -2625"/>
              <a:gd name="adj2" fmla="val -136273"/>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dirty="0" err="1"/>
              <a:t>Im</a:t>
            </a:r>
            <a:r>
              <a:rPr lang="sr-Latn-BA" dirty="0"/>
              <a:t>plicitno grupisanje</a:t>
            </a:r>
            <a:endParaRPr lang="en-US" dirty="0"/>
          </a:p>
        </p:txBody>
      </p:sp>
      <p:sp>
        <p:nvSpPr>
          <p:cNvPr id="10" name="AutoShape 15"/>
          <p:cNvSpPr>
            <a:spLocks noChangeArrowheads="1"/>
          </p:cNvSpPr>
          <p:nvPr/>
        </p:nvSpPr>
        <p:spPr bwMode="auto">
          <a:xfrm>
            <a:off x="6734531" y="4972787"/>
            <a:ext cx="3113088" cy="1055608"/>
          </a:xfrm>
          <a:prstGeom prst="wedgeRoundRectCallout">
            <a:avLst>
              <a:gd name="adj1" fmla="val -3801"/>
              <a:gd name="adj2" fmla="val -127593"/>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sr-Latn-BA" dirty="0"/>
              <a:t>Eksplicitno grupisanje</a:t>
            </a:r>
            <a:endParaRPr lang="en-US" dirty="0"/>
          </a:p>
        </p:txBody>
      </p:sp>
    </p:spTree>
    <p:extLst>
      <p:ext uri="{BB962C8B-B14F-4D97-AF65-F5344CB8AC3E}">
        <p14:creationId xmlns:p14="http://schemas.microsoft.com/office/powerpoint/2010/main" val="49239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Komentari</a:t>
            </a:r>
            <a:endParaRPr lang="en-US" dirty="0"/>
          </a:p>
        </p:txBody>
      </p:sp>
      <p:sp>
        <p:nvSpPr>
          <p:cNvPr id="3" name="Content Placeholder 2"/>
          <p:cNvSpPr>
            <a:spLocks noGrp="1"/>
          </p:cNvSpPr>
          <p:nvPr>
            <p:ph idx="1"/>
          </p:nvPr>
        </p:nvSpPr>
        <p:spPr/>
        <p:txBody>
          <a:bodyPr/>
          <a:lstStyle/>
          <a:p>
            <a:r>
              <a:rPr lang="sr-Latn-BA" dirty="0"/>
              <a:t>Jednolinijski komentari;</a:t>
            </a:r>
          </a:p>
          <a:p>
            <a:endParaRPr lang="sr-Latn-BA" dirty="0"/>
          </a:p>
          <a:p>
            <a:endParaRPr lang="sr-Latn-BA" dirty="0"/>
          </a:p>
          <a:p>
            <a:endParaRPr lang="sr-Latn-BA" dirty="0"/>
          </a:p>
          <a:p>
            <a:r>
              <a:rPr lang="sr-Latn-BA" dirty="0"/>
              <a:t>Višelinijski komentari;</a:t>
            </a:r>
            <a:endParaRPr lang="en-US" dirty="0"/>
          </a:p>
        </p:txBody>
      </p:sp>
      <p:pic>
        <p:nvPicPr>
          <p:cNvPr id="4" name="Picture 3"/>
          <p:cNvPicPr>
            <a:picLocks noChangeAspect="1"/>
          </p:cNvPicPr>
          <p:nvPr/>
        </p:nvPicPr>
        <p:blipFill>
          <a:blip r:embed="rId2"/>
          <a:stretch>
            <a:fillRect/>
          </a:stretch>
        </p:blipFill>
        <p:spPr>
          <a:xfrm>
            <a:off x="3615650" y="2106793"/>
            <a:ext cx="4772691" cy="1448002"/>
          </a:xfrm>
          <a:prstGeom prst="rect">
            <a:avLst/>
          </a:prstGeom>
        </p:spPr>
      </p:pic>
      <p:pic>
        <p:nvPicPr>
          <p:cNvPr id="5" name="Picture 4"/>
          <p:cNvPicPr>
            <a:picLocks noChangeAspect="1"/>
          </p:cNvPicPr>
          <p:nvPr/>
        </p:nvPicPr>
        <p:blipFill>
          <a:blip r:embed="rId3"/>
          <a:stretch>
            <a:fillRect/>
          </a:stretch>
        </p:blipFill>
        <p:spPr>
          <a:xfrm>
            <a:off x="2911395" y="4548929"/>
            <a:ext cx="5172797" cy="1486107"/>
          </a:xfrm>
          <a:prstGeom prst="rect">
            <a:avLst/>
          </a:prstGeom>
        </p:spPr>
      </p:pic>
      <p:sp>
        <p:nvSpPr>
          <p:cNvPr id="6" name="Oval Callout 5"/>
          <p:cNvSpPr/>
          <p:nvPr/>
        </p:nvSpPr>
        <p:spPr>
          <a:xfrm>
            <a:off x="8528703" y="3888336"/>
            <a:ext cx="2392822" cy="128187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Ugnježdeni komentari</a:t>
            </a:r>
            <a:endParaRPr lang="en-US" dirty="0"/>
          </a:p>
        </p:txBody>
      </p:sp>
    </p:spTree>
    <p:extLst>
      <p:ext uri="{BB962C8B-B14F-4D97-AF65-F5344CB8AC3E}">
        <p14:creationId xmlns:p14="http://schemas.microsoft.com/office/powerpoint/2010/main" val="419540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indent="-457200">
                  <a:buFont typeface="+mj-lt"/>
                  <a:buAutoNum type="arabicPeriod"/>
                </a:pPr>
                <a:r>
                  <a:rPr lang="sr-Latn-BA" dirty="0"/>
                  <a:t>Postaviti zagrade koje odgovaraju redoslijedu izvršenja operacija u Haskell-u.</a:t>
                </a:r>
              </a:p>
              <a:p>
                <a:pPr marL="457200" indent="-457200">
                  <a:buFont typeface="+mj-lt"/>
                  <a:buAutoNum type="arabicPeriod"/>
                </a:pPr>
                <a:endParaRPr lang="sr-Latn-BA" dirty="0"/>
              </a:p>
              <a:p>
                <a:pPr marL="457200" indent="-457200">
                  <a:buFont typeface="+mj-lt"/>
                  <a:buAutoNum type="arabicPeriod"/>
                </a:pPr>
                <a:endParaRPr lang="sr-Latn-BA" dirty="0"/>
              </a:p>
              <a:p>
                <a:pPr marL="457200" indent="-457200">
                  <a:buFont typeface="+mj-lt"/>
                  <a:buAutoNum type="arabicPeriod"/>
                </a:pPr>
                <a:endParaRPr lang="sr-Latn-BA" dirty="0"/>
              </a:p>
              <a:p>
                <a:pPr marL="457200" indent="-457200">
                  <a:buFont typeface="+mj-lt"/>
                  <a:buAutoNum type="arabicPeriod"/>
                </a:pPr>
                <a:endParaRPr lang="sr-Latn-BA" dirty="0"/>
              </a:p>
              <a:p>
                <a:pPr marL="457200" indent="-457200">
                  <a:buFont typeface="+mj-lt"/>
                  <a:buAutoNum type="arabicPeriod"/>
                </a:pPr>
                <a:r>
                  <a:rPr lang="sr-Latn-BA" dirty="0"/>
                  <a:t>Funkcija </a:t>
                </a:r>
                <a14:m>
                  <m:oMath xmlns:m="http://schemas.openxmlformats.org/officeDocument/2006/math">
                    <m:r>
                      <a:rPr lang="sr-Latn-BA" i="1" dirty="0" smtClean="0">
                        <a:latin typeface="Cambria Math" panose="02040503050406030204" pitchFamily="18" charset="0"/>
                      </a:rPr>
                      <m:t>𝑙𝑎𝑠𝑡</m:t>
                    </m:r>
                    <m:r>
                      <a:rPr lang="sr-Latn-BA" i="1" dirty="0" smtClean="0">
                        <a:latin typeface="Cambria Math" panose="02040503050406030204" pitchFamily="18" charset="0"/>
                      </a:rPr>
                      <m:t> </m:t>
                    </m:r>
                  </m:oMath>
                </a14:m>
                <a:r>
                  <a:rPr lang="sr-Latn-BA" dirty="0"/>
                  <a:t>vraća posljednji element neprazne liste. Koristeći uvedene funkcije iz biblioteke Perlude definisati funkciju </a:t>
                </a:r>
                <a14:m>
                  <m:oMath xmlns:m="http://schemas.openxmlformats.org/officeDocument/2006/math">
                    <m:r>
                      <a:rPr lang="sr-Latn-BA" i="1" dirty="0" smtClean="0">
                        <a:latin typeface="Cambria Math" panose="02040503050406030204" pitchFamily="18" charset="0"/>
                      </a:rPr>
                      <m:t>𝑙𝑎𝑠𝑡</m:t>
                    </m:r>
                  </m:oMath>
                </a14:m>
                <a:r>
                  <a:rPr lang="sr-Latn-BA" dirty="0"/>
                  <a:t>.</a:t>
                </a:r>
              </a:p>
              <a:p>
                <a:pPr marL="457200" indent="-457200">
                  <a:buFont typeface="+mj-lt"/>
                  <a:buAutoNum type="arabicPeriod"/>
                </a:pPr>
                <a:r>
                  <a:rPr lang="sr-Latn-BA" dirty="0"/>
                  <a:t>Funkcija </a:t>
                </a:r>
                <a14:m>
                  <m:oMath xmlns:m="http://schemas.openxmlformats.org/officeDocument/2006/math">
                    <m:r>
                      <a:rPr lang="sr-Latn-BA" b="0" i="1" dirty="0" smtClean="0">
                        <a:latin typeface="Cambria Math" panose="02040503050406030204" pitchFamily="18" charset="0"/>
                      </a:rPr>
                      <m:t>𝑖𝑛𝑖𝑡</m:t>
                    </m:r>
                    <m:r>
                      <a:rPr lang="sr-Latn-BA" i="1" dirty="0">
                        <a:latin typeface="Cambria Math" panose="02040503050406030204" pitchFamily="18" charset="0"/>
                      </a:rPr>
                      <m:t> </m:t>
                    </m:r>
                  </m:oMath>
                </a14:m>
                <a:r>
                  <a:rPr lang="sr-Latn-BA" dirty="0"/>
                  <a:t>uklanja posljednji element neprazne liste. Koristeći uvedene funkcije iz biblioteke Perlude definisati funkciju </a:t>
                </a:r>
                <a14:m>
                  <m:oMath xmlns:m="http://schemas.openxmlformats.org/officeDocument/2006/math">
                    <m:r>
                      <a:rPr lang="sr-Latn-BA" b="0" i="1" smtClean="0">
                        <a:latin typeface="Cambria Math" panose="02040503050406030204" pitchFamily="18" charset="0"/>
                      </a:rPr>
                      <m:t>𝑖𝑛𝑖𝑡</m:t>
                    </m:r>
                  </m:oMath>
                </a14:m>
                <a:r>
                  <a:rPr lang="sr-Latn-BA" dirty="0"/>
                  <a:t>.</a:t>
                </a:r>
              </a:p>
              <a:p>
                <a:pPr marL="457200" indent="-457200">
                  <a:buFont typeface="+mj-lt"/>
                  <a:buAutoNum type="arabicPeriod"/>
                </a:pPr>
                <a:endParaRPr lang="sr-Latn-BA" dirty="0"/>
              </a:p>
              <a:p>
                <a:pPr marL="457200" indent="-45720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r="-977"/>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5070938" y="2301525"/>
            <a:ext cx="2067213" cy="1400370"/>
          </a:xfrm>
          <a:prstGeom prst="rect">
            <a:avLst/>
          </a:prstGeom>
        </p:spPr>
      </p:pic>
    </p:spTree>
    <p:extLst>
      <p:ext uri="{BB962C8B-B14F-4D97-AF65-F5344CB8AC3E}">
        <p14:creationId xmlns:p14="http://schemas.microsoft.com/office/powerpoint/2010/main" val="22061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BA" dirty="0"/>
              <a:t>TIPOVI I KLASE</a:t>
            </a:r>
            <a:endParaRPr lang="en-US" dirty="0"/>
          </a:p>
        </p:txBody>
      </p:sp>
      <p:sp>
        <p:nvSpPr>
          <p:cNvPr id="7" name="Text Placeholder 6"/>
          <p:cNvSpPr>
            <a:spLocks noGrp="1"/>
          </p:cNvSpPr>
          <p:nvPr>
            <p:ph type="body" idx="1"/>
          </p:nvPr>
        </p:nvSpPr>
        <p:spPr/>
        <p:txBody>
          <a:bodyPr/>
          <a:lstStyle/>
          <a:p>
            <a:r>
              <a:rPr lang="sr-Latn-BA" dirty="0"/>
              <a:t>Haskell</a:t>
            </a:r>
            <a:endParaRPr lang="en-US" dirty="0"/>
          </a:p>
        </p:txBody>
      </p:sp>
    </p:spTree>
    <p:extLst>
      <p:ext uri="{BB962C8B-B14F-4D97-AF65-F5344CB8AC3E}">
        <p14:creationId xmlns:p14="http://schemas.microsoft.com/office/powerpoint/2010/main" val="371628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Osnovni koncepti</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sr-Latn-BA" dirty="0"/>
                  <a:t>Tip je kolekcija poveznih vrijednosti.</a:t>
                </a:r>
              </a:p>
              <a:p>
                <a:pPr lvl="1"/>
                <a14:m>
                  <m:oMath xmlns:m="http://schemas.openxmlformats.org/officeDocument/2006/math">
                    <m:r>
                      <a:rPr lang="sr-Latn-BA" i="1" dirty="0" smtClean="0">
                        <a:latin typeface="Cambria Math" panose="02040503050406030204" pitchFamily="18" charset="0"/>
                      </a:rPr>
                      <m:t>𝐵𝑜𝑜𝑙</m:t>
                    </m:r>
                    <m:r>
                      <a:rPr lang="sr-Latn-BA" i="1" dirty="0" smtClean="0">
                        <a:latin typeface="Cambria Math" panose="02040503050406030204" pitchFamily="18" charset="0"/>
                      </a:rPr>
                      <m:t>: </m:t>
                    </m:r>
                    <m:r>
                      <a:rPr lang="sr-Latn-BA" i="1" dirty="0" smtClean="0">
                        <a:latin typeface="Cambria Math" panose="02040503050406030204" pitchFamily="18" charset="0"/>
                      </a:rPr>
                      <m:t>𝑇𝑟𝑢𝑒</m:t>
                    </m:r>
                    <m:r>
                      <a:rPr lang="sr-Latn-BA" i="1" dirty="0" smtClean="0">
                        <a:latin typeface="Cambria Math" panose="02040503050406030204" pitchFamily="18" charset="0"/>
                      </a:rPr>
                      <m:t>, </m:t>
                    </m:r>
                    <m:r>
                      <a:rPr lang="sr-Latn-BA" i="1" dirty="0" smtClean="0">
                        <a:latin typeface="Cambria Math" panose="02040503050406030204" pitchFamily="18" charset="0"/>
                      </a:rPr>
                      <m:t>𝐹𝑎𝑙𝑠𝑒</m:t>
                    </m:r>
                  </m:oMath>
                </a14:m>
                <a:endParaRPr lang="sr-Latn-BA" dirty="0"/>
              </a:p>
              <a:p>
                <a:pPr lvl="1"/>
                <a14:m>
                  <m:oMath xmlns:m="http://schemas.openxmlformats.org/officeDocument/2006/math">
                    <m:r>
                      <a:rPr lang="sr-Latn-BA" b="0" i="1" smtClean="0">
                        <a:latin typeface="Cambria Math" panose="02040503050406030204" pitchFamily="18" charset="0"/>
                      </a:rPr>
                      <m:t>𝐵𝑜𝑜𝑙</m:t>
                    </m:r>
                    <m:r>
                      <a:rPr lang="sr-Latn-BA" b="0" i="1" smtClean="0">
                        <a:latin typeface="Cambria Math" panose="02040503050406030204" pitchFamily="18" charset="0"/>
                      </a:rPr>
                      <m:t> →</m:t>
                    </m:r>
                    <m:r>
                      <a:rPr lang="sr-Latn-BA" b="0" i="1" smtClean="0">
                        <a:latin typeface="Cambria Math" panose="02040503050406030204" pitchFamily="18" charset="0"/>
                        <a:ea typeface="Cambria Math" panose="02040503050406030204" pitchFamily="18" charset="0"/>
                      </a:rPr>
                      <m:t>𝐵𝑜𝑜𝑙</m:t>
                    </m:r>
                  </m:oMath>
                </a14:m>
                <a:endParaRPr lang="sr-Latn-BA" b="0" dirty="0">
                  <a:ea typeface="Cambria Math" panose="02040503050406030204" pitchFamily="18" charset="0"/>
                </a:endParaRPr>
              </a:p>
              <a:p>
                <a:r>
                  <a:rPr lang="sr-Latn-BA" dirty="0"/>
                  <a:t>Notacija</a:t>
                </a:r>
              </a:p>
              <a:p>
                <a:pPr lvl="1"/>
                <a14:m>
                  <m:oMath xmlns:m="http://schemas.openxmlformats.org/officeDocument/2006/math">
                    <m:r>
                      <a:rPr lang="sr-Latn-BA" i="1" dirty="0" smtClean="0">
                        <a:latin typeface="Cambria Math" panose="02040503050406030204" pitchFamily="18" charset="0"/>
                      </a:rPr>
                      <m:t>𝑣</m:t>
                    </m:r>
                  </m:oMath>
                </a14:m>
                <a:r>
                  <a:rPr lang="sr-Latn-BA" dirty="0"/>
                  <a:t> je tipa </a:t>
                </a:r>
                <a14:m>
                  <m:oMath xmlns:m="http://schemas.openxmlformats.org/officeDocument/2006/math">
                    <m:r>
                      <a:rPr lang="sr-Latn-BA" i="1" dirty="0" smtClean="0">
                        <a:latin typeface="Cambria Math" panose="02040503050406030204" pitchFamily="18" charset="0"/>
                      </a:rPr>
                      <m:t>𝑇</m:t>
                    </m:r>
                  </m:oMath>
                </a14:m>
                <a:endParaRPr lang="sr-Latn-BA" dirty="0"/>
              </a:p>
              <a:p>
                <a:pPr marL="457200" lvl="1" indent="0">
                  <a:buNone/>
                </a:pPr>
                <a:endParaRPr lang="sr-Latn-BA" dirty="0"/>
              </a:p>
              <a:p>
                <a:pPr marL="457200" lvl="1" indent="0">
                  <a:buNone/>
                </a:pPr>
                <a:endParaRPr lang="sr-Latn-BA" dirty="0"/>
              </a:p>
              <a:p>
                <a:pPr marL="457200" lvl="1" indent="0">
                  <a:buNone/>
                </a:pPr>
                <a:endParaRPr lang="sr-Latn-BA" dirty="0"/>
              </a:p>
              <a:p>
                <a:pPr lvl="1"/>
                <a:r>
                  <a:rPr lang="sr-Latn-BA" dirty="0"/>
                  <a:t>Npr. </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6"/>
              <p:cNvSpPr txBox="1">
                <a:spLocks noChangeArrowheads="1"/>
              </p:cNvSpPr>
              <p:nvPr/>
            </p:nvSpPr>
            <p:spPr bwMode="auto">
              <a:xfrm>
                <a:off x="2791508" y="3485476"/>
                <a:ext cx="1224181" cy="4616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sr-Latn-BA" sz="2400" i="1" dirty="0" smtClean="0">
                          <a:latin typeface="Cambria Math" panose="02040503050406030204" pitchFamily="18" charset="0"/>
                        </a:rPr>
                        <m:t>𝑣</m:t>
                      </m:r>
                      <m:r>
                        <a:rPr lang="en-US" sz="2400" i="1" dirty="0" smtClean="0">
                          <a:latin typeface="Cambria Math" panose="02040503050406030204" pitchFamily="18" charset="0"/>
                        </a:rPr>
                        <m:t> </m:t>
                      </m:r>
                      <m:r>
                        <a:rPr lang="sr-Latn-BA" sz="2400" b="0" i="1" dirty="0" smtClean="0">
                          <a:latin typeface="Cambria Math" panose="02040503050406030204" pitchFamily="18" charset="0"/>
                        </a:rPr>
                        <m:t>∷</m:t>
                      </m:r>
                      <m:r>
                        <a:rPr lang="en-US" sz="2400" i="1" dirty="0">
                          <a:latin typeface="Cambria Math" panose="02040503050406030204" pitchFamily="18" charset="0"/>
                        </a:rPr>
                        <m:t> </m:t>
                      </m:r>
                      <m:r>
                        <a:rPr lang="sr-Latn-BA" sz="2400" i="1" dirty="0" smtClean="0">
                          <a:latin typeface="Cambria Math" panose="02040503050406030204" pitchFamily="18" charset="0"/>
                        </a:rPr>
                        <m:t>𝑇</m:t>
                      </m:r>
                    </m:oMath>
                  </m:oMathPara>
                </a14:m>
                <a:endParaRPr lang="en-US" sz="2400" dirty="0">
                  <a:latin typeface="Lucida Sans Typewriter" panose="020B0509030504030204" pitchFamily="49" charset="0"/>
                </a:endParaRPr>
              </a:p>
            </p:txBody>
          </p:sp>
        </mc:Choice>
        <mc:Fallback xmlns="">
          <p:sp>
            <p:nvSpPr>
              <p:cNvPr id="6" name="Text Box 6"/>
              <p:cNvSpPr txBox="1">
                <a:spLocks noRot="1" noChangeAspect="1" noMove="1" noResize="1" noEditPoints="1" noAdjustHandles="1" noChangeArrowheads="1" noChangeShapeType="1" noTextEdit="1"/>
              </p:cNvSpPr>
              <p:nvPr/>
            </p:nvSpPr>
            <p:spPr bwMode="auto">
              <a:xfrm>
                <a:off x="2791508" y="3485476"/>
                <a:ext cx="1224181" cy="461665"/>
              </a:xfrm>
              <a:prstGeom prst="rect">
                <a:avLst/>
              </a:prstGeom>
              <a:blipFill rotWithShape="0">
                <a:blip r:embed="rId3"/>
                <a:stretch>
                  <a:fillRect/>
                </a:stretch>
              </a:blipFill>
              <a:ln/>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610184" y="4841727"/>
            <a:ext cx="3639058" cy="1276528"/>
          </a:xfrm>
          <a:prstGeom prst="rect">
            <a:avLst/>
          </a:prstGeom>
        </p:spPr>
      </p:pic>
      <p:pic>
        <p:nvPicPr>
          <p:cNvPr id="8" name="Picture 7"/>
          <p:cNvPicPr>
            <a:picLocks noChangeAspect="1"/>
          </p:cNvPicPr>
          <p:nvPr/>
        </p:nvPicPr>
        <p:blipFill>
          <a:blip r:embed="rId5"/>
          <a:stretch>
            <a:fillRect/>
          </a:stretch>
        </p:blipFill>
        <p:spPr>
          <a:xfrm>
            <a:off x="6304204" y="4802781"/>
            <a:ext cx="3343742" cy="1286054"/>
          </a:xfrm>
          <a:prstGeom prst="rect">
            <a:avLst/>
          </a:prstGeom>
        </p:spPr>
      </p:pic>
      <mc:AlternateContent xmlns:mc="http://schemas.openxmlformats.org/markup-compatibility/2006" xmlns:a14="http://schemas.microsoft.com/office/drawing/2010/main">
        <mc:Choice Requires="a14">
          <p:sp>
            <p:nvSpPr>
              <p:cNvPr id="10" name="Text Box 6"/>
              <p:cNvSpPr txBox="1">
                <a:spLocks noChangeArrowheads="1"/>
              </p:cNvSpPr>
              <p:nvPr/>
            </p:nvSpPr>
            <p:spPr bwMode="auto">
              <a:xfrm>
                <a:off x="7199714" y="3501144"/>
                <a:ext cx="1207446" cy="46166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sr-Latn-BA" sz="2400" i="1" dirty="0" smtClean="0">
                          <a:latin typeface="Cambria Math" panose="02040503050406030204" pitchFamily="18" charset="0"/>
                        </a:rPr>
                        <m:t>𝑒</m:t>
                      </m:r>
                      <m:r>
                        <a:rPr lang="en-US" sz="2400" i="1" dirty="0" smtClean="0">
                          <a:latin typeface="Cambria Math" panose="02040503050406030204" pitchFamily="18" charset="0"/>
                        </a:rPr>
                        <m:t> </m:t>
                      </m:r>
                      <m:r>
                        <a:rPr lang="sr-Latn-BA" sz="2400" b="0" i="1" dirty="0" smtClean="0">
                          <a:latin typeface="Cambria Math" panose="02040503050406030204" pitchFamily="18" charset="0"/>
                        </a:rPr>
                        <m:t>∷</m:t>
                      </m:r>
                      <m:r>
                        <a:rPr lang="en-US" sz="2400" i="1" dirty="0">
                          <a:latin typeface="Cambria Math" panose="02040503050406030204" pitchFamily="18" charset="0"/>
                        </a:rPr>
                        <m:t> </m:t>
                      </m:r>
                      <m:r>
                        <a:rPr lang="sr-Latn-BA" sz="2400" i="1" dirty="0" smtClean="0">
                          <a:latin typeface="Cambria Math" panose="02040503050406030204" pitchFamily="18" charset="0"/>
                        </a:rPr>
                        <m:t>𝑇</m:t>
                      </m:r>
                    </m:oMath>
                  </m:oMathPara>
                </a14:m>
                <a:endParaRPr lang="en-US" sz="2400" dirty="0">
                  <a:latin typeface="Lucida Sans Typewriter" panose="020B0509030504030204" pitchFamily="49" charset="0"/>
                </a:endParaRPr>
              </a:p>
            </p:txBody>
          </p:sp>
        </mc:Choice>
        <mc:Fallback xmlns="">
          <p:sp>
            <p:nvSpPr>
              <p:cNvPr id="10" name="Text Box 6"/>
              <p:cNvSpPr txBox="1">
                <a:spLocks noRot="1" noChangeAspect="1" noMove="1" noResize="1" noEditPoints="1" noAdjustHandles="1" noChangeArrowheads="1" noChangeShapeType="1" noTextEdit="1"/>
              </p:cNvSpPr>
              <p:nvPr/>
            </p:nvSpPr>
            <p:spPr bwMode="auto">
              <a:xfrm>
                <a:off x="7199714" y="3501144"/>
                <a:ext cx="1207446" cy="461665"/>
              </a:xfrm>
              <a:prstGeom prst="rect">
                <a:avLst/>
              </a:prstGeom>
              <a:blipFill rotWithShape="0">
                <a:blip r:embed="rId6"/>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Callout 10"/>
              <p:cNvSpPr/>
              <p:nvPr/>
            </p:nvSpPr>
            <p:spPr>
              <a:xfrm>
                <a:off x="9417465" y="3238856"/>
                <a:ext cx="1828800" cy="113659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 xmlns:m="http://schemas.openxmlformats.org/officeDocument/2006/math">
                    <m:r>
                      <a:rPr lang="sr-Latn-BA" i="1" dirty="0" smtClean="0">
                        <a:latin typeface="Cambria Math" panose="02040503050406030204" pitchFamily="18" charset="0"/>
                      </a:rPr>
                      <m:t>𝑣</m:t>
                    </m:r>
                  </m:oMath>
                </a14:m>
                <a:r>
                  <a:rPr lang="sr-Latn-BA" dirty="0"/>
                  <a:t> je vrijednost, </a:t>
                </a:r>
                <a14:m>
                  <m:oMath xmlns:m="http://schemas.openxmlformats.org/officeDocument/2006/math">
                    <m:r>
                      <a:rPr lang="sr-Latn-BA" i="1" dirty="0" smtClean="0">
                        <a:latin typeface="Cambria Math" panose="02040503050406030204" pitchFamily="18" charset="0"/>
                      </a:rPr>
                      <m:t>𝑒</m:t>
                    </m:r>
                  </m:oMath>
                </a14:m>
                <a:r>
                  <a:rPr lang="sr-Latn-BA" dirty="0"/>
                  <a:t> je izraz</a:t>
                </a:r>
                <a:endParaRPr lang="en-US" dirty="0"/>
              </a:p>
            </p:txBody>
          </p:sp>
        </mc:Choice>
        <mc:Fallback xmlns="">
          <p:sp>
            <p:nvSpPr>
              <p:cNvPr id="11" name="Oval Callout 10"/>
              <p:cNvSpPr>
                <a:spLocks noRot="1" noChangeAspect="1" noMove="1" noResize="1" noEditPoints="1" noAdjustHandles="1" noChangeArrowheads="1" noChangeShapeType="1" noTextEdit="1"/>
              </p:cNvSpPr>
              <p:nvPr/>
            </p:nvSpPr>
            <p:spPr>
              <a:xfrm>
                <a:off x="9417465" y="3238856"/>
                <a:ext cx="1828800" cy="1136591"/>
              </a:xfrm>
              <a:prstGeom prst="wedgeEllipseCallou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077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Osnovni koncepti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U Haskell-u svaki izraz ima tip, koji se određuje prije izračunavanja izraza u procesu zaključivanje tipa (</a:t>
                </a:r>
                <a:r>
                  <a:rPr lang="sr-Latn-BA" i="1" dirty="0"/>
                  <a:t>type inference)</a:t>
                </a:r>
                <a:r>
                  <a:rPr lang="sr-Latn-BA" dirty="0"/>
                  <a:t>.</a:t>
                </a:r>
              </a:p>
              <a:p>
                <a:endParaRPr lang="sr-Latn-BA" dirty="0"/>
              </a:p>
              <a:p>
                <a:endParaRPr lang="sr-Latn-BA" dirty="0"/>
              </a:p>
              <a:p>
                <a:endParaRPr lang="sr-Latn-BA" dirty="0"/>
              </a:p>
              <a:p>
                <a:r>
                  <a:rPr lang="sr-Latn-BA" dirty="0"/>
                  <a:t>Primjer: </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m:t>
                    </m:r>
                    <m:r>
                      <a:rPr lang="sr-Latn-BA" b="0" i="1" smtClean="0">
                        <a:latin typeface="Cambria Math" panose="02040503050406030204" pitchFamily="18" charset="0"/>
                        <a:ea typeface="Cambria Math" panose="02040503050406030204" pitchFamily="18" charset="0"/>
                      </a:rPr>
                      <m:t> </m:t>
                    </m:r>
                    <m:r>
                      <a:rPr lang="sr-Latn-BA" b="0" i="1" smtClean="0">
                        <a:latin typeface="Cambria Math" panose="02040503050406030204" pitchFamily="18" charset="0"/>
                        <a:ea typeface="Cambria Math" panose="02040503050406030204" pitchFamily="18" charset="0"/>
                      </a:rPr>
                      <m:t>𝐹𝑎𝑙𝑠𝑒</m:t>
                    </m:r>
                    <m:r>
                      <a:rPr lang="sr-Latn-BA" b="0" i="1" smtClean="0">
                        <a:latin typeface="Cambria Math" panose="02040503050406030204" pitchFamily="18" charset="0"/>
                        <a:ea typeface="Cambria Math" panose="02040503050406030204" pitchFamily="18" charset="0"/>
                      </a:rPr>
                      <m:t> ∷</m:t>
                    </m:r>
                    <m:r>
                      <a:rPr lang="sr-Latn-BA" b="0" i="1" smtClean="0">
                        <a:latin typeface="Cambria Math" panose="02040503050406030204" pitchFamily="18" charset="0"/>
                        <a:ea typeface="Cambria Math" panose="02040503050406030204" pitchFamily="18" charset="0"/>
                      </a:rPr>
                      <m:t>𝐵𝑜𝑜𝑙</m:t>
                    </m:r>
                    <m:r>
                      <a:rPr lang="sr-Latn-BA" b="0" i="1" smtClean="0">
                        <a:latin typeface="Cambria Math" panose="02040503050406030204" pitchFamily="18" charset="0"/>
                        <a:ea typeface="Cambria Math" panose="02040503050406030204" pitchFamily="18" charset="0"/>
                      </a:rPr>
                      <m:t> </m:t>
                    </m:r>
                  </m:oMath>
                </a14:m>
                <a:r>
                  <a:rPr lang="sr-Latn-BA" dirty="0"/>
                  <a:t>?</a:t>
                </a:r>
              </a:p>
              <a:p>
                <a:pPr lvl="1"/>
                <a14:m>
                  <m:oMath xmlns:m="http://schemas.openxmlformats.org/officeDocument/2006/math">
                    <m:r>
                      <a:rPr lang="en-US" i="1">
                        <a:latin typeface="Cambria Math" panose="02040503050406030204" pitchFamily="18" charset="0"/>
                        <a:ea typeface="Cambria Math" panose="02040503050406030204" pitchFamily="18" charset="0"/>
                      </a:rPr>
                      <m:t>¬</m:t>
                    </m:r>
                    <m:r>
                      <a:rPr lang="sr-Latn-BA" i="1">
                        <a:latin typeface="Cambria Math" panose="02040503050406030204" pitchFamily="18" charset="0"/>
                        <a:ea typeface="Cambria Math" panose="02040503050406030204" pitchFamily="18" charset="0"/>
                      </a:rPr>
                      <m:t> </m:t>
                    </m:r>
                    <m:r>
                      <a:rPr lang="sr-Latn-BA" b="0" i="1" smtClean="0">
                        <a:latin typeface="Cambria Math" panose="02040503050406030204" pitchFamily="18" charset="0"/>
                        <a:ea typeface="Cambria Math" panose="02040503050406030204" pitchFamily="18" charset="0"/>
                      </a:rPr>
                      <m:t>3</m:t>
                    </m:r>
                  </m:oMath>
                </a14:m>
                <a:r>
                  <a:rPr lang="sr-Latn-BA" dirty="0"/>
                  <a:t>?</a:t>
                </a:r>
              </a:p>
              <a:p>
                <a:r>
                  <a:rPr lang="sr-Latn-BA" dirty="0"/>
                  <a:t>Haskell je </a:t>
                </a:r>
                <a:r>
                  <a:rPr lang="sr-Latn-BA" i="1" dirty="0"/>
                  <a:t>type-safe</a:t>
                </a:r>
                <a:r>
                  <a:rPr lang="sr-Latn-BA" dirty="0"/>
                  <a:t> jezik.</a:t>
                </a:r>
              </a:p>
              <a:p>
                <a:pPr lvl="1"/>
                <a:r>
                  <a:rPr lang="sr-Latn-BA" b="1" dirty="0"/>
                  <a:t>if</a:t>
                </a:r>
                <a:r>
                  <a:rPr lang="sr-Latn-BA" dirty="0"/>
                  <a:t> </a:t>
                </a:r>
                <a14:m>
                  <m:oMath xmlns:m="http://schemas.openxmlformats.org/officeDocument/2006/math">
                    <m:r>
                      <a:rPr lang="sr-Latn-BA" i="1" dirty="0" smtClean="0">
                        <a:latin typeface="Cambria Math" panose="02040503050406030204" pitchFamily="18" charset="0"/>
                      </a:rPr>
                      <m:t>𝑇𝑟𝑢𝑒</m:t>
                    </m:r>
                  </m:oMath>
                </a14:m>
                <a:r>
                  <a:rPr lang="sr-Latn-BA" dirty="0"/>
                  <a:t> </a:t>
                </a:r>
                <a:r>
                  <a:rPr lang="sr-Latn-BA" b="1" dirty="0"/>
                  <a:t>then</a:t>
                </a:r>
                <a:r>
                  <a:rPr lang="sr-Latn-BA" dirty="0"/>
                  <a:t> 1 </a:t>
                </a:r>
                <a:r>
                  <a:rPr lang="sr-Latn-BA" b="1" dirty="0"/>
                  <a:t>else</a:t>
                </a:r>
                <a:r>
                  <a:rPr lang="sr-Latn-BA" dirty="0"/>
                  <a:t> </a:t>
                </a:r>
                <a14:m>
                  <m:oMath xmlns:m="http://schemas.openxmlformats.org/officeDocument/2006/math">
                    <m:r>
                      <a:rPr lang="sr-Latn-BA" i="1" dirty="0" smtClean="0">
                        <a:latin typeface="Cambria Math" panose="02040503050406030204" pitchFamily="18" charset="0"/>
                      </a:rPr>
                      <m:t>𝐹𝑎𝑙𝑠𝑒</m:t>
                    </m:r>
                  </m:oMath>
                </a14:m>
                <a:r>
                  <a:rPr lang="sr-Latn-BA" dirty="0"/>
                  <a:t> – </a:t>
                </a:r>
                <a:r>
                  <a:rPr lang="sr-Latn-BA" dirty="0">
                    <a:solidFill>
                      <a:srgbClr val="FF0000"/>
                    </a:solidFill>
                  </a:rPr>
                  <a:t>type error!</a:t>
                </a:r>
              </a:p>
              <a:p>
                <a:pPr lvl="1"/>
                <a:endParaRPr lang="sr-Latn-BA"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143800" y="2516568"/>
            <a:ext cx="3477110" cy="1124107"/>
          </a:xfrm>
          <a:prstGeom prst="rect">
            <a:avLst/>
          </a:prstGeom>
        </p:spPr>
      </p:pic>
    </p:spTree>
    <p:extLst>
      <p:ext uri="{BB962C8B-B14F-4D97-AF65-F5344CB8AC3E}">
        <p14:creationId xmlns:p14="http://schemas.microsoft.com/office/powerpoint/2010/main" val="100386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Osnovni koncepti</a:t>
            </a:r>
            <a:endParaRPr lang="en-US" dirty="0"/>
          </a:p>
        </p:txBody>
      </p:sp>
      <p:sp>
        <p:nvSpPr>
          <p:cNvPr id="3" name="Content Placeholder 2"/>
          <p:cNvSpPr>
            <a:spLocks noGrp="1"/>
          </p:cNvSpPr>
          <p:nvPr>
            <p:ph idx="1"/>
          </p:nvPr>
        </p:nvSpPr>
        <p:spPr/>
        <p:txBody>
          <a:bodyPr/>
          <a:lstStyle/>
          <a:p>
            <a:r>
              <a:rPr lang="sr-Latn-BA" dirty="0"/>
              <a:t>Provjera tipova u ghci:</a:t>
            </a:r>
          </a:p>
          <a:p>
            <a:endParaRPr lang="en-US" dirty="0"/>
          </a:p>
        </p:txBody>
      </p:sp>
      <p:sp>
        <p:nvSpPr>
          <p:cNvPr id="4" name="Text Box 3"/>
          <p:cNvSpPr txBox="1">
            <a:spLocks noChangeArrowheads="1"/>
          </p:cNvSpPr>
          <p:nvPr/>
        </p:nvSpPr>
        <p:spPr bwMode="auto">
          <a:xfrm>
            <a:off x="4394673" y="1658474"/>
            <a:ext cx="4347673" cy="496751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&gt; :t</a:t>
            </a:r>
            <a:r>
              <a:rPr lang="sr-Latn-BA" sz="2400" dirty="0">
                <a:latin typeface="Lucida Sans Typewriter" panose="020B0509030504030204" pitchFamily="49" charset="0"/>
              </a:rPr>
              <a:t>ype</a:t>
            </a:r>
            <a:r>
              <a:rPr lang="en-US" sz="2400" dirty="0">
                <a:latin typeface="Lucida Sans Typewriter" panose="020B0509030504030204" pitchFamily="49" charset="0"/>
              </a:rPr>
              <a:t> not </a:t>
            </a:r>
          </a:p>
          <a:p>
            <a:pPr>
              <a:lnSpc>
                <a:spcPct val="110000"/>
              </a:lnSpc>
            </a:pPr>
            <a:r>
              <a:rPr lang="en-US" sz="2400" dirty="0">
                <a:latin typeface="Lucida Sans Typewriter" panose="020B0509030504030204" pitchFamily="49" charset="0"/>
              </a:rPr>
              <a:t>not :: </a:t>
            </a:r>
            <a:r>
              <a:rPr lang="en-US" sz="2400" dirty="0" err="1">
                <a:latin typeface="Lucida Sans Typewriter" panose="020B0509030504030204" pitchFamily="49" charset="0"/>
              </a:rPr>
              <a:t>Bool</a:t>
            </a:r>
            <a:r>
              <a:rPr lang="en-US" sz="2400" dirty="0">
                <a:latin typeface="Lucida Sans Typewriter" panose="020B0509030504030204" pitchFamily="49" charset="0"/>
              </a:rPr>
              <a:t> -&gt; </a:t>
            </a:r>
            <a:r>
              <a:rPr lang="en-US" sz="2400" dirty="0" err="1">
                <a:latin typeface="Lucida Sans Typewriter" panose="020B0509030504030204" pitchFamily="49" charset="0"/>
              </a:rPr>
              <a:t>Bool</a:t>
            </a:r>
            <a:endParaRPr lang="sr-Latn-BA" sz="2400" dirty="0">
              <a:latin typeface="Lucida Sans Typewriter" panose="020B0509030504030204" pitchFamily="49" charset="0"/>
            </a:endParaRPr>
          </a:p>
          <a:p>
            <a:pPr>
              <a:lnSpc>
                <a:spcPct val="110000"/>
              </a:lnSpc>
            </a:pPr>
            <a:endParaRPr lang="sr-Latn-BA"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&gt; not False</a:t>
            </a:r>
          </a:p>
          <a:p>
            <a:pPr>
              <a:lnSpc>
                <a:spcPct val="110000"/>
              </a:lnSpc>
            </a:pPr>
            <a:r>
              <a:rPr lang="en-US" sz="2400" dirty="0">
                <a:latin typeface="Lucida Sans Typewriter" panose="020B0509030504030204" pitchFamily="49" charset="0"/>
              </a:rPr>
              <a:t>True</a:t>
            </a: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&gt; :type not False</a:t>
            </a:r>
          </a:p>
          <a:p>
            <a:pPr>
              <a:lnSpc>
                <a:spcPct val="110000"/>
              </a:lnSpc>
            </a:pPr>
            <a:r>
              <a:rPr lang="en-US" sz="2400" dirty="0">
                <a:latin typeface="Lucida Sans Typewriter" panose="020B0509030504030204" pitchFamily="49" charset="0"/>
              </a:rPr>
              <a:t>not False :: </a:t>
            </a:r>
            <a:r>
              <a:rPr lang="en-US" sz="2400" dirty="0" err="1">
                <a:latin typeface="Lucida Sans Typewriter" panose="020B0509030504030204" pitchFamily="49" charset="0"/>
              </a:rPr>
              <a:t>Bool</a:t>
            </a:r>
            <a:endParaRPr lang="sr-Latn-BA" sz="2400" dirty="0">
              <a:latin typeface="Lucida Sans Typewriter" panose="020B0509030504030204" pitchFamily="49" charset="0"/>
            </a:endParaRPr>
          </a:p>
          <a:p>
            <a:pPr>
              <a:lnSpc>
                <a:spcPct val="110000"/>
              </a:lnSpc>
            </a:pPr>
            <a:endParaRPr lang="sr-Latn-BA"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&gt; :t</a:t>
            </a:r>
            <a:r>
              <a:rPr lang="sr-Latn-BA" sz="2400" dirty="0">
                <a:latin typeface="Lucida Sans Typewriter" panose="020B0509030504030204" pitchFamily="49" charset="0"/>
              </a:rPr>
              <a:t>ype</a:t>
            </a:r>
            <a:r>
              <a:rPr lang="en-US" sz="2400" dirty="0">
                <a:latin typeface="Lucida Sans Typewriter" panose="020B0509030504030204" pitchFamily="49" charset="0"/>
              </a:rPr>
              <a:t> not </a:t>
            </a:r>
            <a:r>
              <a:rPr lang="sr-Latn-BA" sz="2400" dirty="0">
                <a:latin typeface="Lucida Sans Typewriter" panose="020B0509030504030204" pitchFamily="49" charset="0"/>
              </a:rPr>
              <a:t>3</a:t>
            </a:r>
            <a:endParaRPr lang="en-US" sz="2400" dirty="0">
              <a:latin typeface="Lucida Sans Typewriter" panose="020B0509030504030204" pitchFamily="49" charset="0"/>
            </a:endParaRPr>
          </a:p>
          <a:p>
            <a:pPr>
              <a:lnSpc>
                <a:spcPct val="110000"/>
              </a:lnSpc>
            </a:pPr>
            <a:r>
              <a:rPr lang="sr-Latn-BA" sz="2400" dirty="0">
                <a:latin typeface="Lucida Sans Typewriter" panose="020B0509030504030204" pitchFamily="49" charset="0"/>
              </a:rPr>
              <a:t>Error</a:t>
            </a:r>
          </a:p>
          <a:p>
            <a:pPr>
              <a:lnSpc>
                <a:spcPct val="110000"/>
              </a:lnSpc>
            </a:pPr>
            <a:endParaRPr lang="en-US" sz="2400" dirty="0">
              <a:latin typeface="Lucida Sans Typewriter" panose="020B0509030504030204" pitchFamily="49" charset="0"/>
            </a:endParaRPr>
          </a:p>
        </p:txBody>
      </p:sp>
    </p:spTree>
    <p:extLst>
      <p:ext uri="{BB962C8B-B14F-4D97-AF65-F5344CB8AC3E}">
        <p14:creationId xmlns:p14="http://schemas.microsoft.com/office/powerpoint/2010/main" val="179146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Osnovni tipovi</a:t>
            </a:r>
            <a:endParaRPr lang="en-US" dirty="0"/>
          </a:p>
        </p:txBody>
      </p:sp>
      <p:sp>
        <p:nvSpPr>
          <p:cNvPr id="3" name="Content Placeholder 2"/>
          <p:cNvSpPr>
            <a:spLocks noGrp="1"/>
          </p:cNvSpPr>
          <p:nvPr>
            <p:ph idx="1"/>
          </p:nvPr>
        </p:nvSpPr>
        <p:spPr/>
        <p:txBody>
          <a:bodyPr/>
          <a:lstStyle/>
          <a:p>
            <a:r>
              <a:rPr lang="sr-Latn-BA" dirty="0"/>
              <a:t>Osnovni tipovi podataka u Haskell-u:</a:t>
            </a:r>
            <a:endParaRPr lang="en-US" dirty="0"/>
          </a:p>
        </p:txBody>
      </p:sp>
      <p:grpSp>
        <p:nvGrpSpPr>
          <p:cNvPr id="4" name="Group 25"/>
          <p:cNvGrpSpPr>
            <a:grpSpLocks/>
          </p:cNvGrpSpPr>
          <p:nvPr/>
        </p:nvGrpSpPr>
        <p:grpSpPr bwMode="auto">
          <a:xfrm>
            <a:off x="2922855" y="2290555"/>
            <a:ext cx="6557962" cy="3911600"/>
            <a:chOff x="743" y="1556"/>
            <a:chExt cx="4131" cy="2464"/>
          </a:xfrm>
        </p:grpSpPr>
        <p:grpSp>
          <p:nvGrpSpPr>
            <p:cNvPr id="5" name="Group 19"/>
            <p:cNvGrpSpPr>
              <a:grpSpLocks/>
            </p:cNvGrpSpPr>
            <p:nvPr/>
          </p:nvGrpSpPr>
          <p:grpSpPr bwMode="auto">
            <a:xfrm>
              <a:off x="743" y="1556"/>
              <a:ext cx="2786" cy="327"/>
              <a:chOff x="743" y="1619"/>
              <a:chExt cx="2786" cy="327"/>
            </a:xfrm>
          </p:grpSpPr>
          <p:sp>
            <p:nvSpPr>
              <p:cNvPr id="21" name="Text Box 9"/>
              <p:cNvSpPr txBox="1">
                <a:spLocks noChangeArrowheads="1"/>
              </p:cNvSpPr>
              <p:nvPr/>
            </p:nvSpPr>
            <p:spPr bwMode="auto">
              <a:xfrm>
                <a:off x="743" y="1658"/>
                <a:ext cx="580"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dirty="0" err="1">
                    <a:latin typeface="Lucida Sans Typewriter" panose="020B0509030504030204" pitchFamily="49" charset="0"/>
                  </a:rPr>
                  <a:t>Bool</a:t>
                </a:r>
                <a:endParaRPr lang="en-US" sz="2400" dirty="0">
                  <a:latin typeface="Lucida Sans Typewriter" panose="020B0509030504030204" pitchFamily="49" charset="0"/>
                </a:endParaRPr>
              </a:p>
            </p:txBody>
          </p:sp>
          <p:sp>
            <p:nvSpPr>
              <p:cNvPr id="22" name="Text Box 10"/>
              <p:cNvSpPr txBox="1">
                <a:spLocks noChangeArrowheads="1"/>
              </p:cNvSpPr>
              <p:nvPr/>
            </p:nvSpPr>
            <p:spPr bwMode="auto">
              <a:xfrm>
                <a:off x="1878" y="1619"/>
                <a:ext cx="1651"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a:t>-  logical values</a:t>
                </a:r>
              </a:p>
            </p:txBody>
          </p:sp>
        </p:grpSp>
        <p:grpSp>
          <p:nvGrpSpPr>
            <p:cNvPr id="6" name="Group 20"/>
            <p:cNvGrpSpPr>
              <a:grpSpLocks/>
            </p:cNvGrpSpPr>
            <p:nvPr/>
          </p:nvGrpSpPr>
          <p:grpSpPr bwMode="auto">
            <a:xfrm>
              <a:off x="743" y="1983"/>
              <a:ext cx="3133" cy="327"/>
              <a:chOff x="743" y="2124"/>
              <a:chExt cx="3133" cy="327"/>
            </a:xfrm>
          </p:grpSpPr>
          <p:sp>
            <p:nvSpPr>
              <p:cNvPr id="19" name="Text Box 5"/>
              <p:cNvSpPr txBox="1">
                <a:spLocks noChangeArrowheads="1"/>
              </p:cNvSpPr>
              <p:nvPr/>
            </p:nvSpPr>
            <p:spPr bwMode="auto">
              <a:xfrm>
                <a:off x="743" y="2147"/>
                <a:ext cx="580"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a:latin typeface="Lucida Sans Typewriter" panose="020B0509030504030204" pitchFamily="49" charset="0"/>
                  </a:rPr>
                  <a:t>Char</a:t>
                </a:r>
              </a:p>
            </p:txBody>
          </p:sp>
          <p:sp>
            <p:nvSpPr>
              <p:cNvPr id="20" name="Text Box 11"/>
              <p:cNvSpPr txBox="1">
                <a:spLocks noChangeArrowheads="1"/>
              </p:cNvSpPr>
              <p:nvPr/>
            </p:nvSpPr>
            <p:spPr bwMode="auto">
              <a:xfrm>
                <a:off x="1878" y="2124"/>
                <a:ext cx="1998"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a:t>-  single characters</a:t>
                </a:r>
              </a:p>
            </p:txBody>
          </p:sp>
        </p:grpSp>
        <p:grpSp>
          <p:nvGrpSpPr>
            <p:cNvPr id="7" name="Group 23"/>
            <p:cNvGrpSpPr>
              <a:grpSpLocks/>
            </p:cNvGrpSpPr>
            <p:nvPr/>
          </p:nvGrpSpPr>
          <p:grpSpPr bwMode="auto">
            <a:xfrm>
              <a:off x="743" y="3244"/>
              <a:ext cx="4131" cy="327"/>
              <a:chOff x="743" y="3265"/>
              <a:chExt cx="4131" cy="327"/>
            </a:xfrm>
          </p:grpSpPr>
          <p:sp>
            <p:nvSpPr>
              <p:cNvPr id="17" name="Text Box 6"/>
              <p:cNvSpPr txBox="1">
                <a:spLocks noChangeArrowheads="1"/>
              </p:cNvSpPr>
              <p:nvPr/>
            </p:nvSpPr>
            <p:spPr bwMode="auto">
              <a:xfrm>
                <a:off x="743" y="3304"/>
                <a:ext cx="928"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a:latin typeface="Lucida Sans Typewriter" panose="020B0509030504030204" pitchFamily="49" charset="0"/>
                  </a:rPr>
                  <a:t>Integer</a:t>
                </a:r>
              </a:p>
            </p:txBody>
          </p:sp>
          <p:sp>
            <p:nvSpPr>
              <p:cNvPr id="18" name="Text Box 12"/>
              <p:cNvSpPr txBox="1">
                <a:spLocks noChangeArrowheads="1"/>
              </p:cNvSpPr>
              <p:nvPr/>
            </p:nvSpPr>
            <p:spPr bwMode="auto">
              <a:xfrm>
                <a:off x="1878" y="3265"/>
                <a:ext cx="2996"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a:t>-  arbitrary-precision integers</a:t>
                </a:r>
              </a:p>
            </p:txBody>
          </p:sp>
        </p:grpSp>
        <p:grpSp>
          <p:nvGrpSpPr>
            <p:cNvPr id="8" name="Group 24"/>
            <p:cNvGrpSpPr>
              <a:grpSpLocks/>
            </p:cNvGrpSpPr>
            <p:nvPr/>
          </p:nvGrpSpPr>
          <p:grpSpPr bwMode="auto">
            <a:xfrm>
              <a:off x="743" y="3693"/>
              <a:ext cx="3718" cy="327"/>
              <a:chOff x="743" y="3777"/>
              <a:chExt cx="3718" cy="327"/>
            </a:xfrm>
          </p:grpSpPr>
          <p:sp>
            <p:nvSpPr>
              <p:cNvPr id="15" name="Text Box 8"/>
              <p:cNvSpPr txBox="1">
                <a:spLocks noChangeArrowheads="1"/>
              </p:cNvSpPr>
              <p:nvPr/>
            </p:nvSpPr>
            <p:spPr bwMode="auto">
              <a:xfrm>
                <a:off x="743" y="3793"/>
                <a:ext cx="696"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a:latin typeface="Lucida Sans Typewriter" panose="020B0509030504030204" pitchFamily="49" charset="0"/>
                  </a:rPr>
                  <a:t>Float</a:t>
                </a:r>
              </a:p>
            </p:txBody>
          </p:sp>
          <p:sp>
            <p:nvSpPr>
              <p:cNvPr id="16" name="Text Box 13"/>
              <p:cNvSpPr txBox="1">
                <a:spLocks noChangeArrowheads="1"/>
              </p:cNvSpPr>
              <p:nvPr/>
            </p:nvSpPr>
            <p:spPr bwMode="auto">
              <a:xfrm>
                <a:off x="1878" y="3777"/>
                <a:ext cx="2583"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a:t>-  floating-point numbers</a:t>
                </a:r>
              </a:p>
            </p:txBody>
          </p:sp>
        </p:grpSp>
        <p:grpSp>
          <p:nvGrpSpPr>
            <p:cNvPr id="9" name="Group 21"/>
            <p:cNvGrpSpPr>
              <a:grpSpLocks/>
            </p:cNvGrpSpPr>
            <p:nvPr/>
          </p:nvGrpSpPr>
          <p:grpSpPr bwMode="auto">
            <a:xfrm>
              <a:off x="743" y="2410"/>
              <a:ext cx="3483" cy="327"/>
              <a:chOff x="743" y="2463"/>
              <a:chExt cx="3483" cy="327"/>
            </a:xfrm>
          </p:grpSpPr>
          <p:sp>
            <p:nvSpPr>
              <p:cNvPr id="13" name="Text Box 15"/>
              <p:cNvSpPr txBox="1">
                <a:spLocks noChangeArrowheads="1"/>
              </p:cNvSpPr>
              <p:nvPr/>
            </p:nvSpPr>
            <p:spPr bwMode="auto">
              <a:xfrm>
                <a:off x="743" y="2486"/>
                <a:ext cx="812"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a:latin typeface="Lucida Sans Typewriter" panose="020B0509030504030204" pitchFamily="49" charset="0"/>
                  </a:rPr>
                  <a:t>String</a:t>
                </a:r>
              </a:p>
            </p:txBody>
          </p:sp>
          <p:sp>
            <p:nvSpPr>
              <p:cNvPr id="14" name="Text Box 16"/>
              <p:cNvSpPr txBox="1">
                <a:spLocks noChangeArrowheads="1"/>
              </p:cNvSpPr>
              <p:nvPr/>
            </p:nvSpPr>
            <p:spPr bwMode="auto">
              <a:xfrm>
                <a:off x="1878" y="2463"/>
                <a:ext cx="2348"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a:t>-  strings of characters</a:t>
                </a:r>
              </a:p>
            </p:txBody>
          </p:sp>
        </p:grpSp>
        <p:grpSp>
          <p:nvGrpSpPr>
            <p:cNvPr id="10" name="Group 22"/>
            <p:cNvGrpSpPr>
              <a:grpSpLocks/>
            </p:cNvGrpSpPr>
            <p:nvPr/>
          </p:nvGrpSpPr>
          <p:grpSpPr bwMode="auto">
            <a:xfrm>
              <a:off x="743" y="2838"/>
              <a:ext cx="3765" cy="327"/>
              <a:chOff x="743" y="2807"/>
              <a:chExt cx="3765" cy="327"/>
            </a:xfrm>
          </p:grpSpPr>
          <p:sp>
            <p:nvSpPr>
              <p:cNvPr id="11" name="Text Box 17"/>
              <p:cNvSpPr txBox="1">
                <a:spLocks noChangeArrowheads="1"/>
              </p:cNvSpPr>
              <p:nvPr/>
            </p:nvSpPr>
            <p:spPr bwMode="auto">
              <a:xfrm>
                <a:off x="743" y="2830"/>
                <a:ext cx="464" cy="28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sz="2400" dirty="0" err="1">
                    <a:latin typeface="Lucida Sans Typewriter" panose="020B0509030504030204" pitchFamily="49" charset="0"/>
                  </a:rPr>
                  <a:t>Int</a:t>
                </a:r>
                <a:endParaRPr lang="en-US" sz="2400" dirty="0">
                  <a:latin typeface="Lucida Sans Typewriter" panose="020B0509030504030204" pitchFamily="49" charset="0"/>
                </a:endParaRPr>
              </a:p>
            </p:txBody>
          </p:sp>
          <p:sp>
            <p:nvSpPr>
              <p:cNvPr id="12" name="Text Box 18"/>
              <p:cNvSpPr txBox="1">
                <a:spLocks noChangeArrowheads="1"/>
              </p:cNvSpPr>
              <p:nvPr/>
            </p:nvSpPr>
            <p:spPr bwMode="auto">
              <a:xfrm>
                <a:off x="1878" y="2807"/>
                <a:ext cx="2630" cy="32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a:t>-  fixed-precision integers</a:t>
                </a:r>
              </a:p>
            </p:txBody>
          </p:sp>
        </p:grpSp>
      </p:grpSp>
      <p:sp>
        <p:nvSpPr>
          <p:cNvPr id="23" name="Oval Callout 22"/>
          <p:cNvSpPr/>
          <p:nvPr/>
        </p:nvSpPr>
        <p:spPr>
          <a:xfrm>
            <a:off x="8340695" y="1375873"/>
            <a:ext cx="3196127" cy="163224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sr-Latn-BA" dirty="0">
              <a:latin typeface="Lucida Sans Typewriter" panose="020B0509030504030204" pitchFamily="49" charset="0"/>
            </a:endParaRPr>
          </a:p>
          <a:p>
            <a:pPr algn="ctr"/>
            <a:r>
              <a:rPr lang="en-US" dirty="0" err="1">
                <a:latin typeface="Lucida Sans Typewriter" panose="020B0509030504030204" pitchFamily="49" charset="0"/>
              </a:rPr>
              <a:t>Int</a:t>
            </a:r>
            <a:r>
              <a:rPr lang="sr-Latn-BA" dirty="0">
                <a:latin typeface="Lucida Sans Typewriter" panose="020B0509030504030204" pitchFamily="49" charset="0"/>
              </a:rPr>
              <a:t> vs </a:t>
            </a:r>
            <a:r>
              <a:rPr lang="en-US" dirty="0" err="1">
                <a:latin typeface="Lucida Sans Typewriter" panose="020B0509030504030204" pitchFamily="49" charset="0"/>
              </a:rPr>
              <a:t>Int</a:t>
            </a:r>
            <a:r>
              <a:rPr lang="sr-Latn-BA" dirty="0">
                <a:latin typeface="Lucida Sans Typewriter" panose="020B0509030504030204" pitchFamily="49" charset="0"/>
              </a:rPr>
              <a:t>eger?</a:t>
            </a:r>
            <a:endParaRPr lang="en-US" dirty="0">
              <a:latin typeface="Lucida Sans Typewriter" panose="020B0509030504030204" pitchFamily="49" charset="0"/>
            </a:endParaRPr>
          </a:p>
          <a:p>
            <a:pPr algn="ctr"/>
            <a:endParaRPr lang="en-US" dirty="0">
              <a:latin typeface="Lucida Sans Typewriter" panose="020B0509030504030204" pitchFamily="49" charset="0"/>
            </a:endParaRPr>
          </a:p>
        </p:txBody>
      </p:sp>
      <p:sp>
        <p:nvSpPr>
          <p:cNvPr id="24" name="Oval Callout 23"/>
          <p:cNvSpPr/>
          <p:nvPr/>
        </p:nvSpPr>
        <p:spPr>
          <a:xfrm>
            <a:off x="9313491" y="3536535"/>
            <a:ext cx="3196127" cy="163224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sr-Latn-BA" dirty="0">
              <a:latin typeface="Lucida Sans Typewriter" panose="020B0509030504030204" pitchFamily="49" charset="0"/>
            </a:endParaRPr>
          </a:p>
          <a:p>
            <a:pPr algn="ctr"/>
            <a:r>
              <a:rPr lang="sr-Latn-BA" dirty="0">
                <a:latin typeface="Lucida Sans Typewriter" panose="020B0509030504030204" pitchFamily="49" charset="0"/>
              </a:rPr>
              <a:t>3::</a:t>
            </a:r>
            <a:r>
              <a:rPr lang="en-US" dirty="0" err="1">
                <a:latin typeface="Lucida Sans Typewriter" panose="020B0509030504030204" pitchFamily="49" charset="0"/>
              </a:rPr>
              <a:t>Int</a:t>
            </a:r>
            <a:r>
              <a:rPr lang="sr-Latn-BA" dirty="0">
                <a:latin typeface="Lucida Sans Typewriter" panose="020B0509030504030204" pitchFamily="49" charset="0"/>
              </a:rPr>
              <a:t>, 3::</a:t>
            </a:r>
            <a:r>
              <a:rPr lang="en-US" dirty="0" err="1">
                <a:latin typeface="Lucida Sans Typewriter" panose="020B0509030504030204" pitchFamily="49" charset="0"/>
              </a:rPr>
              <a:t>Int</a:t>
            </a:r>
            <a:r>
              <a:rPr lang="sr-Latn-BA" dirty="0">
                <a:latin typeface="Lucida Sans Typewriter" panose="020B0509030504030204" pitchFamily="49" charset="0"/>
              </a:rPr>
              <a:t>eger,</a:t>
            </a:r>
          </a:p>
          <a:p>
            <a:pPr algn="ctr"/>
            <a:r>
              <a:rPr lang="sr-Latn-BA" dirty="0">
                <a:latin typeface="Lucida Sans Typewriter" panose="020B0509030504030204" pitchFamily="49" charset="0"/>
              </a:rPr>
              <a:t>3:: Float?</a:t>
            </a:r>
            <a:endParaRPr lang="en-US" dirty="0">
              <a:latin typeface="Lucida Sans Typewriter" panose="020B0509030504030204" pitchFamily="49" charset="0"/>
            </a:endParaRPr>
          </a:p>
          <a:p>
            <a:pPr algn="ctr"/>
            <a:endParaRPr lang="en-US" dirty="0">
              <a:latin typeface="Lucida Sans Typewriter" panose="020B0509030504030204" pitchFamily="49" charset="0"/>
            </a:endParaRPr>
          </a:p>
        </p:txBody>
      </p:sp>
    </p:spTree>
    <p:extLst>
      <p:ext uri="{BB962C8B-B14F-4D97-AF65-F5344CB8AC3E}">
        <p14:creationId xmlns:p14="http://schemas.microsoft.com/office/powerpoint/2010/main" val="95747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Liste - tipovi</a:t>
            </a:r>
            <a:endParaRPr lang="en-US" dirty="0"/>
          </a:p>
        </p:txBody>
      </p:sp>
      <p:sp>
        <p:nvSpPr>
          <p:cNvPr id="3" name="Content Placeholder 2"/>
          <p:cNvSpPr>
            <a:spLocks noGrp="1"/>
          </p:cNvSpPr>
          <p:nvPr>
            <p:ph idx="1"/>
          </p:nvPr>
        </p:nvSpPr>
        <p:spPr/>
        <p:txBody>
          <a:bodyPr>
            <a:normAutofit lnSpcReduction="10000"/>
          </a:bodyPr>
          <a:lstStyle/>
          <a:p>
            <a:r>
              <a:rPr lang="sr-Latn-BA" dirty="0"/>
              <a:t>Lista je niz elementa istog tipa, navedenih unutar </a:t>
            </a:r>
            <a:r>
              <a:rPr lang="en-US" dirty="0"/>
              <a:t>[ ]</a:t>
            </a:r>
            <a:r>
              <a:rPr lang="sr-Latn-BA" dirty="0"/>
              <a:t>,</a:t>
            </a:r>
            <a:r>
              <a:rPr lang="en-US" dirty="0"/>
              <a:t> me</a:t>
            </a:r>
            <a:r>
              <a:rPr lang="sr-Latn-BA" dirty="0"/>
              <a:t>đusobno odvojenih zarezima.</a:t>
            </a:r>
          </a:p>
          <a:p>
            <a:pPr lvl="1"/>
            <a:r>
              <a:rPr lang="en-US" dirty="0"/>
              <a:t>[T] je </a:t>
            </a:r>
            <a:r>
              <a:rPr lang="en-US" dirty="0" err="1"/>
              <a:t>oznaka</a:t>
            </a:r>
            <a:r>
              <a:rPr lang="en-US" dirty="0"/>
              <a:t> </a:t>
            </a:r>
            <a:r>
              <a:rPr lang="en-US" dirty="0" err="1"/>
              <a:t>tipa</a:t>
            </a:r>
            <a:r>
              <a:rPr lang="en-US" dirty="0"/>
              <a:t> </a:t>
            </a:r>
            <a:r>
              <a:rPr lang="en-US" dirty="0" err="1"/>
              <a:t>liste</a:t>
            </a:r>
            <a:r>
              <a:rPr lang="en-US" dirty="0"/>
              <a:t> </a:t>
            </a:r>
            <a:r>
              <a:rPr lang="en-US" dirty="0" err="1"/>
              <a:t>koja</a:t>
            </a:r>
            <a:r>
              <a:rPr lang="en-US" dirty="0"/>
              <a:t> </a:t>
            </a:r>
            <a:r>
              <a:rPr lang="en-US" dirty="0" err="1"/>
              <a:t>sadr</a:t>
            </a:r>
            <a:r>
              <a:rPr lang="sr-Latn-BA" dirty="0"/>
              <a:t>ži elemente tipa T;</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Du</a:t>
            </a:r>
            <a:r>
              <a:rPr lang="sr-Latn-BA" dirty="0"/>
              <a:t>žina liste?</a:t>
            </a:r>
          </a:p>
          <a:p>
            <a:pPr lvl="1"/>
            <a:r>
              <a:rPr lang="en-US" dirty="0"/>
              <a:t>[], [‘a’], [[]]?</a:t>
            </a:r>
            <a:endParaRPr lang="sr-Latn-BA" dirty="0"/>
          </a:p>
          <a:p>
            <a:pPr marL="457200" lvl="1" indent="0">
              <a:buNone/>
            </a:pPr>
            <a:endParaRPr lang="en-US" dirty="0"/>
          </a:p>
        </p:txBody>
      </p:sp>
      <p:sp>
        <p:nvSpPr>
          <p:cNvPr id="4" name="Text Box 4"/>
          <p:cNvSpPr txBox="1">
            <a:spLocks noChangeArrowheads="1"/>
          </p:cNvSpPr>
          <p:nvPr/>
        </p:nvSpPr>
        <p:spPr bwMode="auto">
          <a:xfrm>
            <a:off x="2692963" y="2636277"/>
            <a:ext cx="6506909" cy="2529923"/>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False,True,False</a:t>
            </a:r>
            <a:r>
              <a:rPr lang="en-US" sz="2400" dirty="0">
                <a:latin typeface="Lucida Sans Typewriter" panose="020B0509030504030204" pitchFamily="49" charset="0"/>
              </a:rPr>
              <a:t>] :: [</a:t>
            </a:r>
            <a:r>
              <a:rPr lang="en-US" sz="2400" dirty="0" err="1">
                <a:latin typeface="Lucida Sans Typewriter" panose="020B0509030504030204" pitchFamily="49" charset="0"/>
              </a:rPr>
              <a:t>Bool</a:t>
            </a:r>
            <a:r>
              <a:rPr lang="en-US" sz="2400" dirty="0">
                <a:latin typeface="Lucida Sans Typewriter" panose="020B0509030504030204" pitchFamily="49" charset="0"/>
              </a:rPr>
              <a:t>]</a:t>
            </a: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a’,’b’,’c’,’d</a:t>
            </a:r>
            <a:r>
              <a:rPr lang="en-US" sz="2400" dirty="0">
                <a:latin typeface="Lucida Sans Typewriter" panose="020B0509030504030204" pitchFamily="49" charset="0"/>
              </a:rPr>
              <a:t>’]  :: [Char]</a:t>
            </a:r>
            <a:endParaRPr lang="sr-Latn-BA" sz="2400" dirty="0">
              <a:latin typeface="Lucida Sans Typewriter" panose="020B0509030504030204" pitchFamily="49" charset="0"/>
            </a:endParaRPr>
          </a:p>
          <a:p>
            <a:pPr>
              <a:lnSpc>
                <a:spcPct val="110000"/>
              </a:lnSpc>
            </a:pPr>
            <a:endParaRPr lang="sr-Latn-BA"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One”,”Two”,”Three</a:t>
            </a:r>
            <a:r>
              <a:rPr lang="en-US" sz="2400" dirty="0">
                <a:latin typeface="Lucida Sans Typewriter" panose="020B0509030504030204" pitchFamily="49" charset="0"/>
              </a:rPr>
              <a:t>”]  :: [String]</a:t>
            </a:r>
            <a:endParaRPr lang="sr-Latn-BA" sz="2400" dirty="0">
              <a:latin typeface="Lucida Sans Typewriter" panose="020B0509030504030204" pitchFamily="49" charset="0"/>
            </a:endParaRPr>
          </a:p>
          <a:p>
            <a:pPr>
              <a:lnSpc>
                <a:spcPct val="110000"/>
              </a:lnSpc>
            </a:pPr>
            <a:endParaRPr lang="en-US" sz="2400" dirty="0">
              <a:latin typeface="Lucida Sans Typewriter" panose="020B0509030504030204" pitchFamily="49" charset="0"/>
            </a:endParaRPr>
          </a:p>
        </p:txBody>
      </p:sp>
    </p:spTree>
    <p:extLst>
      <p:ext uri="{BB962C8B-B14F-4D97-AF65-F5344CB8AC3E}">
        <p14:creationId xmlns:p14="http://schemas.microsoft.com/office/powerpoint/2010/main" val="16236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r-Latn-BA" dirty="0"/>
              <a:t>Fukcionalno programiranje</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sr-Latn-BA" dirty="0"/>
                  <a:t>Stil programiranja u kojem je osnovni metod izračunavanja primjena funkcije na argumente.</a:t>
                </a:r>
              </a:p>
              <a:p>
                <a:r>
                  <a:rPr lang="sr-Latn-BA" dirty="0"/>
                  <a:t>Izračunavanje sume brojeva od 0 do </a:t>
                </a:r>
                <a14:m>
                  <m:oMath xmlns:m="http://schemas.openxmlformats.org/officeDocument/2006/math">
                    <m:r>
                      <a:rPr lang="sr-Latn-BA" i="1" dirty="0" smtClean="0">
                        <a:latin typeface="Cambria Math" panose="02040503050406030204" pitchFamily="18" charset="0"/>
                      </a:rPr>
                      <m:t>𝑛</m:t>
                    </m:r>
                  </m:oMath>
                </a14:m>
                <a:r>
                  <a:rPr lang="sr-Latn-BA" dirty="0"/>
                  <a:t>.</a:t>
                </a:r>
              </a:p>
              <a:p>
                <a:pPr marL="457200" lvl="1" indent="0">
                  <a:buNone/>
                </a:pPr>
                <a:r>
                  <a:rPr lang="sr-Latn-BA" dirty="0"/>
                  <a:t>-- imperativni jezici</a:t>
                </a:r>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497967" y="3120247"/>
            <a:ext cx="3743847" cy="2429214"/>
          </a:xfrm>
          <a:prstGeom prst="rect">
            <a:avLst/>
          </a:prstGeom>
        </p:spPr>
      </p:pic>
      <p:pic>
        <p:nvPicPr>
          <p:cNvPr id="10" name="Picture 9"/>
          <p:cNvPicPr>
            <a:picLocks noChangeAspect="1"/>
          </p:cNvPicPr>
          <p:nvPr/>
        </p:nvPicPr>
        <p:blipFill>
          <a:blip r:embed="rId4"/>
          <a:stretch>
            <a:fillRect/>
          </a:stretch>
        </p:blipFill>
        <p:spPr>
          <a:xfrm>
            <a:off x="6466152" y="2192271"/>
            <a:ext cx="3019846" cy="4353533"/>
          </a:xfrm>
          <a:prstGeom prst="rect">
            <a:avLst/>
          </a:prstGeom>
        </p:spPr>
      </p:pic>
      <mc:AlternateContent xmlns:mc="http://schemas.openxmlformats.org/markup-compatibility/2006" xmlns:a14="http://schemas.microsoft.com/office/drawing/2010/main">
        <mc:Choice Requires="a14">
          <p:sp>
            <p:nvSpPr>
              <p:cNvPr id="11" name="Oval Callout 10"/>
              <p:cNvSpPr/>
              <p:nvPr/>
            </p:nvSpPr>
            <p:spPr>
              <a:xfrm>
                <a:off x="9152546" y="2247543"/>
                <a:ext cx="1820254" cy="1059679"/>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Za </a:t>
                </a:r>
                <a14:m>
                  <m:oMath xmlns:m="http://schemas.openxmlformats.org/officeDocument/2006/math">
                    <m:r>
                      <a:rPr lang="sr-Latn-BA" i="1" dirty="0" smtClean="0">
                        <a:latin typeface="Cambria Math" panose="02040503050406030204" pitchFamily="18" charset="0"/>
                      </a:rPr>
                      <m:t>𝑛</m:t>
                    </m:r>
                    <m:r>
                      <a:rPr lang="sr-Latn-BA" i="1" dirty="0" smtClean="0">
                        <a:latin typeface="Cambria Math" panose="02040503050406030204" pitchFamily="18" charset="0"/>
                      </a:rPr>
                      <m:t> = 5</m:t>
                    </m:r>
                  </m:oMath>
                </a14:m>
                <a:endParaRPr lang="en-US" dirty="0"/>
              </a:p>
            </p:txBody>
          </p:sp>
        </mc:Choice>
        <mc:Fallback xmlns="">
          <p:sp>
            <p:nvSpPr>
              <p:cNvPr id="11" name="Oval Callout 10"/>
              <p:cNvSpPr>
                <a:spLocks noRot="1" noChangeAspect="1" noMove="1" noResize="1" noEditPoints="1" noAdjustHandles="1" noChangeArrowheads="1" noChangeShapeType="1" noTextEdit="1"/>
              </p:cNvSpPr>
              <p:nvPr/>
            </p:nvSpPr>
            <p:spPr>
              <a:xfrm>
                <a:off x="9152546" y="2247543"/>
                <a:ext cx="1820254" cy="1059679"/>
              </a:xfrm>
              <a:prstGeom prst="wedgeEllipseCallou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567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Liste</a:t>
            </a:r>
            <a:r>
              <a:rPr lang="sr-Latn-BA" dirty="0"/>
              <a:t> - tipovi</a:t>
            </a:r>
            <a:endParaRPr lang="en-US" dirty="0"/>
          </a:p>
        </p:txBody>
      </p:sp>
      <p:sp>
        <p:nvSpPr>
          <p:cNvPr id="3" name="Content Placeholder 2"/>
          <p:cNvSpPr>
            <a:spLocks noGrp="1"/>
          </p:cNvSpPr>
          <p:nvPr>
            <p:ph idx="1"/>
          </p:nvPr>
        </p:nvSpPr>
        <p:spPr/>
        <p:txBody>
          <a:bodyPr/>
          <a:lstStyle/>
          <a:p>
            <a:r>
              <a:rPr lang="en-US" dirty="0"/>
              <a:t>Tip </a:t>
            </a:r>
            <a:r>
              <a:rPr lang="en-US" dirty="0" err="1"/>
              <a:t>liste</a:t>
            </a:r>
            <a:r>
              <a:rPr lang="en-US" dirty="0"/>
              <a:t> ne </a:t>
            </a:r>
            <a:r>
              <a:rPr lang="en-US" dirty="0" err="1"/>
              <a:t>sadr</a:t>
            </a:r>
            <a:r>
              <a:rPr lang="sr-Latn-BA" dirty="0"/>
              <a:t>ži informaciju o dužini liste.</a:t>
            </a:r>
          </a:p>
          <a:p>
            <a:endParaRPr lang="sr-Latn-BA" dirty="0"/>
          </a:p>
          <a:p>
            <a:endParaRPr lang="sr-Latn-BA" dirty="0"/>
          </a:p>
          <a:p>
            <a:endParaRPr lang="sr-Latn-BA" dirty="0"/>
          </a:p>
          <a:p>
            <a:endParaRPr lang="sr-Latn-BA" dirty="0"/>
          </a:p>
          <a:p>
            <a:r>
              <a:rPr lang="sr-Latn-BA" dirty="0"/>
              <a:t>Šta sve može biti element liste?</a:t>
            </a:r>
          </a:p>
          <a:p>
            <a:endParaRPr lang="sr-Latn-BA" dirty="0"/>
          </a:p>
          <a:p>
            <a:endParaRPr lang="sr-Latn-BA" dirty="0"/>
          </a:p>
          <a:p>
            <a:r>
              <a:rPr lang="sr-Latn-BA" dirty="0"/>
              <a:t>Beskonačne liste;</a:t>
            </a:r>
          </a:p>
          <a:p>
            <a:pPr marL="0" indent="0">
              <a:buNone/>
            </a:pPr>
            <a:endParaRPr lang="sr-Latn-BA" dirty="0"/>
          </a:p>
          <a:p>
            <a:pPr marL="0" indent="0">
              <a:buNone/>
            </a:pPr>
            <a:endParaRPr lang="en-US" dirty="0"/>
          </a:p>
        </p:txBody>
      </p:sp>
      <p:sp>
        <p:nvSpPr>
          <p:cNvPr id="4" name="Text Box 4"/>
          <p:cNvSpPr txBox="1">
            <a:spLocks noChangeArrowheads="1"/>
          </p:cNvSpPr>
          <p:nvPr/>
        </p:nvSpPr>
        <p:spPr bwMode="auto">
          <a:xfrm>
            <a:off x="3337162" y="2536425"/>
            <a:ext cx="5340350" cy="1296987"/>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False,True</a:t>
            </a:r>
            <a:r>
              <a:rPr lang="en-US" sz="2400" dirty="0">
                <a:latin typeface="Lucida Sans Typewriter" panose="020B0509030504030204" pitchFamily="49" charset="0"/>
              </a:rPr>
              <a:t>]       :: [</a:t>
            </a:r>
            <a:r>
              <a:rPr lang="en-US" sz="2400" dirty="0" err="1">
                <a:latin typeface="Lucida Sans Typewriter" panose="020B0509030504030204" pitchFamily="49" charset="0"/>
              </a:rPr>
              <a:t>Bool</a:t>
            </a:r>
            <a:r>
              <a:rPr lang="en-US" sz="2400" dirty="0">
                <a:latin typeface="Lucida Sans Typewriter" panose="020B0509030504030204" pitchFamily="49" charset="0"/>
              </a:rPr>
              <a:t>]</a:t>
            </a: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False,True,False</a:t>
            </a:r>
            <a:r>
              <a:rPr lang="en-US" sz="2400" dirty="0">
                <a:latin typeface="Lucida Sans Typewriter" panose="020B0509030504030204" pitchFamily="49" charset="0"/>
              </a:rPr>
              <a:t>] :: [</a:t>
            </a:r>
            <a:r>
              <a:rPr lang="en-US" sz="2400" dirty="0" err="1">
                <a:latin typeface="Lucida Sans Typewriter" panose="020B0509030504030204" pitchFamily="49" charset="0"/>
              </a:rPr>
              <a:t>Bool</a:t>
            </a:r>
            <a:r>
              <a:rPr lang="en-US" sz="2400" dirty="0">
                <a:latin typeface="Lucida Sans Typewriter" panose="020B0509030504030204" pitchFamily="49" charset="0"/>
              </a:rPr>
              <a:t>]</a:t>
            </a:r>
          </a:p>
        </p:txBody>
      </p:sp>
      <p:sp>
        <p:nvSpPr>
          <p:cNvPr id="5" name="Text Box 6"/>
          <p:cNvSpPr txBox="1">
            <a:spLocks noChangeArrowheads="1"/>
          </p:cNvSpPr>
          <p:nvPr/>
        </p:nvSpPr>
        <p:spPr bwMode="auto">
          <a:xfrm>
            <a:off x="3320071" y="4744400"/>
            <a:ext cx="5530850" cy="49371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[[’a’],[’</a:t>
            </a:r>
            <a:r>
              <a:rPr lang="en-US" sz="2400" dirty="0" err="1">
                <a:latin typeface="Lucida Sans Typewriter" panose="020B0509030504030204" pitchFamily="49" charset="0"/>
              </a:rPr>
              <a:t>b’,’c</a:t>
            </a:r>
            <a:r>
              <a:rPr lang="en-US" sz="2400" dirty="0">
                <a:latin typeface="Lucida Sans Typewriter" panose="020B0509030504030204" pitchFamily="49" charset="0"/>
              </a:rPr>
              <a:t>’]] :: [[Char]]</a:t>
            </a:r>
          </a:p>
        </p:txBody>
      </p:sp>
    </p:spTree>
    <p:extLst>
      <p:ext uri="{BB962C8B-B14F-4D97-AF65-F5344CB8AC3E}">
        <p14:creationId xmlns:p14="http://schemas.microsoft.com/office/powerpoint/2010/main" val="330446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Torke - tipovi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Torka je konačan niz komponenti, koje mogu biti različitih tipova, navedenih unutar (), odvojenih zarezima.</a:t>
                </a:r>
              </a:p>
              <a:p>
                <a:pPr lvl="1"/>
                <a14:m>
                  <m:oMath xmlns:m="http://schemas.openxmlformats.org/officeDocument/2006/math">
                    <m:r>
                      <a:rPr lang="sr-Latn-BA" b="0" i="1" smtClean="0">
                        <a:latin typeface="Cambria Math" panose="02040503050406030204" pitchFamily="18" charset="0"/>
                      </a:rPr>
                      <m:t>(</m:t>
                    </m:r>
                    <m:sSub>
                      <m:sSubPr>
                        <m:ctrlPr>
                          <a:rPr lang="sr-Latn-BA" b="0" i="1" smtClean="0">
                            <a:latin typeface="Cambria Math" panose="02040503050406030204" pitchFamily="18" charset="0"/>
                          </a:rPr>
                        </m:ctrlPr>
                      </m:sSubPr>
                      <m:e>
                        <m:r>
                          <a:rPr lang="sr-Latn-BA" b="0" i="1" smtClean="0">
                            <a:latin typeface="Cambria Math" panose="02040503050406030204" pitchFamily="18" charset="0"/>
                          </a:rPr>
                          <m:t>𝑇</m:t>
                        </m:r>
                      </m:e>
                      <m:sub>
                        <m:r>
                          <a:rPr lang="sr-Latn-BA" b="0" i="1" smtClean="0">
                            <a:latin typeface="Cambria Math" panose="02040503050406030204" pitchFamily="18" charset="0"/>
                          </a:rPr>
                          <m:t>1</m:t>
                        </m:r>
                      </m:sub>
                    </m:sSub>
                    <m:r>
                      <a:rPr lang="sr-Latn-BA" b="0" i="1" smtClean="0">
                        <a:latin typeface="Cambria Math" panose="02040503050406030204" pitchFamily="18" charset="0"/>
                      </a:rPr>
                      <m:t>, </m:t>
                    </m:r>
                    <m:sSub>
                      <m:sSubPr>
                        <m:ctrlPr>
                          <a:rPr lang="sr-Latn-BA" b="0" i="1" smtClean="0">
                            <a:latin typeface="Cambria Math" panose="02040503050406030204" pitchFamily="18" charset="0"/>
                          </a:rPr>
                        </m:ctrlPr>
                      </m:sSubPr>
                      <m:e>
                        <m:r>
                          <a:rPr lang="sr-Latn-BA" b="0" i="1" smtClean="0">
                            <a:latin typeface="Cambria Math" panose="02040503050406030204" pitchFamily="18" charset="0"/>
                          </a:rPr>
                          <m:t>𝑇</m:t>
                        </m:r>
                      </m:e>
                      <m:sub>
                        <m:r>
                          <a:rPr lang="sr-Latn-BA" b="0" i="1" smtClean="0">
                            <a:latin typeface="Cambria Math" panose="02040503050406030204" pitchFamily="18" charset="0"/>
                          </a:rPr>
                          <m:t>2</m:t>
                        </m:r>
                      </m:sub>
                    </m:sSub>
                    <m:r>
                      <a:rPr lang="sr-Latn-BA" b="0" i="1" smtClean="0">
                        <a:latin typeface="Cambria Math" panose="02040503050406030204" pitchFamily="18" charset="0"/>
                      </a:rPr>
                      <m:t>, …, </m:t>
                    </m:r>
                    <m:sSub>
                      <m:sSubPr>
                        <m:ctrlPr>
                          <a:rPr lang="sr-Latn-BA" b="0" i="1" smtClean="0">
                            <a:latin typeface="Cambria Math" panose="02040503050406030204" pitchFamily="18" charset="0"/>
                          </a:rPr>
                        </m:ctrlPr>
                      </m:sSubPr>
                      <m:e>
                        <m:r>
                          <a:rPr lang="sr-Latn-BA" b="0" i="1" smtClean="0">
                            <a:latin typeface="Cambria Math" panose="02040503050406030204" pitchFamily="18" charset="0"/>
                          </a:rPr>
                          <m:t>𝑇</m:t>
                        </m:r>
                      </m:e>
                      <m:sub>
                        <m:r>
                          <a:rPr lang="sr-Latn-BA" b="0" i="1" smtClean="0">
                            <a:latin typeface="Cambria Math" panose="02040503050406030204" pitchFamily="18" charset="0"/>
                          </a:rPr>
                          <m:t>𝑛</m:t>
                        </m:r>
                        <m:r>
                          <a:rPr lang="sr-Latn-BA" b="0" i="1" smtClean="0">
                            <a:latin typeface="Cambria Math" panose="02040503050406030204" pitchFamily="18" charset="0"/>
                          </a:rPr>
                          <m:t> </m:t>
                        </m:r>
                      </m:sub>
                    </m:sSub>
                    <m:r>
                      <a:rPr lang="sr-Latn-BA" b="0" i="1" smtClean="0">
                        <a:latin typeface="Cambria Math" panose="02040503050406030204" pitchFamily="18" charset="0"/>
                      </a:rPr>
                      <m:t>)</m:t>
                    </m:r>
                  </m:oMath>
                </a14:m>
                <a:r>
                  <a:rPr lang="sr-Latn-BA" dirty="0"/>
                  <a:t> – </a:t>
                </a:r>
                <a14:m>
                  <m:oMath xmlns:m="http://schemas.openxmlformats.org/officeDocument/2006/math">
                    <m:r>
                      <a:rPr lang="sr-Latn-BA" i="1" dirty="0" smtClean="0">
                        <a:latin typeface="Cambria Math" panose="02040503050406030204" pitchFamily="18" charset="0"/>
                      </a:rPr>
                      <m:t>𝑖</m:t>
                    </m:r>
                  </m:oMath>
                </a14:m>
                <a:r>
                  <a:rPr lang="sr-Latn-BA" dirty="0"/>
                  <a:t>-ta komponenta je tipa </a:t>
                </a:r>
                <a14:m>
                  <m:oMath xmlns:m="http://schemas.openxmlformats.org/officeDocument/2006/math">
                    <m:sSub>
                      <m:sSubPr>
                        <m:ctrlPr>
                          <a:rPr lang="sr-Latn-BA" i="1">
                            <a:latin typeface="Cambria Math" panose="02040503050406030204" pitchFamily="18" charset="0"/>
                          </a:rPr>
                        </m:ctrlPr>
                      </m:sSubPr>
                      <m:e>
                        <m:r>
                          <a:rPr lang="sr-Latn-BA" i="1">
                            <a:latin typeface="Cambria Math" panose="02040503050406030204" pitchFamily="18" charset="0"/>
                          </a:rPr>
                          <m:t>𝑇</m:t>
                        </m:r>
                      </m:e>
                      <m:sub>
                        <m:r>
                          <a:rPr lang="sr-Latn-BA" b="0" i="1" smtClean="0">
                            <a:latin typeface="Cambria Math" panose="02040503050406030204" pitchFamily="18" charset="0"/>
                          </a:rPr>
                          <m:t>𝑖</m:t>
                        </m:r>
                      </m:sub>
                    </m:sSub>
                    <m:r>
                      <a:rPr lang="sr-Latn-BA" i="1" smtClean="0">
                        <a:latin typeface="Cambria Math" panose="02040503050406030204" pitchFamily="18" charset="0"/>
                      </a:rPr>
                      <m:t>.</m:t>
                    </m:r>
                  </m:oMath>
                </a14:m>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sr-Latn-BA" i="1" dirty="0" err="1"/>
                  <a:t>a</a:t>
                </a:r>
                <a:r>
                  <a:rPr lang="en-US" i="1" dirty="0" err="1"/>
                  <a:t>rnost</a:t>
                </a:r>
                <a:r>
                  <a:rPr lang="en-US" i="1" dirty="0"/>
                  <a:t> </a:t>
                </a:r>
                <a:r>
                  <a:rPr lang="en-US" dirty="0" err="1"/>
                  <a:t>torke</a:t>
                </a:r>
                <a:r>
                  <a:rPr lang="sr-Latn-BA" dirty="0"/>
                  <a:t>;</a:t>
                </a:r>
              </a:p>
              <a:p>
                <a:pPr lvl="1"/>
                <a:r>
                  <a:rPr lang="sr-Latn-BA" dirty="0"/>
                  <a:t>() – prazna torka; dvojka; trojka; ...; n-torka; </a:t>
                </a:r>
              </a:p>
              <a:p>
                <a:pPr lvl="1"/>
                <a:r>
                  <a:rPr lang="sr-Latn-BA" dirty="0"/>
                  <a:t>(</a:t>
                </a:r>
                <a14:m>
                  <m:oMath xmlns:m="http://schemas.openxmlformats.org/officeDocument/2006/math">
                    <m:r>
                      <a:rPr lang="sr-Latn-BA" i="1" dirty="0" smtClean="0">
                        <a:latin typeface="Cambria Math" panose="02040503050406030204" pitchFamily="18" charset="0"/>
                      </a:rPr>
                      <m:t>𝐹𝑎𝑙𝑠𝑒</m:t>
                    </m:r>
                  </m:oMath>
                </a14:m>
                <a:r>
                  <a:rPr lang="sr-Latn-BA" dirty="0"/>
                  <a:t>) – </a:t>
                </a:r>
                <a:r>
                  <a:rPr lang="sr-Latn-BA" dirty="0">
                    <a:solidFill>
                      <a:srgbClr val="FF0000"/>
                    </a:solidFill>
                  </a:rPr>
                  <a:t>nije dozvoljeno!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r="-244"/>
                </a:stretch>
              </a:blipFill>
            </p:spPr>
            <p:txBody>
              <a:bodyPr/>
              <a:lstStyle/>
              <a:p>
                <a:r>
                  <a:rPr lang="en-US">
                    <a:noFill/>
                  </a:rPr>
                  <a:t> </a:t>
                </a:r>
              </a:p>
            </p:txBody>
          </p:sp>
        </mc:Fallback>
      </mc:AlternateContent>
      <p:sp>
        <p:nvSpPr>
          <p:cNvPr id="4" name="Text Box 4"/>
          <p:cNvSpPr txBox="1">
            <a:spLocks noChangeArrowheads="1"/>
          </p:cNvSpPr>
          <p:nvPr/>
        </p:nvSpPr>
        <p:spPr bwMode="auto">
          <a:xfrm>
            <a:off x="2727147" y="2861129"/>
            <a:ext cx="7250703" cy="212365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False,True</a:t>
            </a:r>
            <a:r>
              <a:rPr lang="en-US" sz="2400" dirty="0">
                <a:latin typeface="Lucida Sans Typewriter" panose="020B0509030504030204" pitchFamily="49" charset="0"/>
              </a:rPr>
              <a:t>)     :: (</a:t>
            </a:r>
            <a:r>
              <a:rPr lang="en-US" sz="2400" dirty="0" err="1">
                <a:latin typeface="Lucida Sans Typewriter" panose="020B0509030504030204" pitchFamily="49" charset="0"/>
              </a:rPr>
              <a:t>Bool,Bool</a:t>
            </a:r>
            <a:r>
              <a:rPr lang="en-US" sz="2400" dirty="0">
                <a:latin typeface="Lucida Sans Typewriter" panose="020B0509030504030204" pitchFamily="49" charset="0"/>
              </a:rPr>
              <a:t>)</a:t>
            </a: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False,’a’,True</a:t>
            </a:r>
            <a:r>
              <a:rPr lang="en-US" sz="2400" dirty="0">
                <a:latin typeface="Lucida Sans Typewriter" panose="020B0509030504030204" pitchFamily="49" charset="0"/>
              </a:rPr>
              <a:t>) :: (</a:t>
            </a:r>
            <a:r>
              <a:rPr lang="en-US" sz="2400" dirty="0" err="1">
                <a:latin typeface="Lucida Sans Typewriter" panose="020B0509030504030204" pitchFamily="49" charset="0"/>
              </a:rPr>
              <a:t>Bool,Char,Bool</a:t>
            </a:r>
            <a:r>
              <a:rPr lang="en-US" sz="2400" dirty="0">
                <a:latin typeface="Lucida Sans Typewriter" panose="020B0509030504030204" pitchFamily="49" charset="0"/>
              </a:rPr>
              <a:t>)</a:t>
            </a:r>
            <a:endParaRPr lang="sr-Latn-BA" sz="2400" dirty="0">
              <a:latin typeface="Lucida Sans Typewriter" panose="020B0509030504030204" pitchFamily="49" charset="0"/>
            </a:endParaRPr>
          </a:p>
          <a:p>
            <a:pPr>
              <a:lnSpc>
                <a:spcPct val="110000"/>
              </a:lnSpc>
            </a:pPr>
            <a:endParaRPr lang="sr-Latn-BA"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Yes”,’a’,True</a:t>
            </a:r>
            <a:r>
              <a:rPr lang="en-US" sz="2400" dirty="0">
                <a:latin typeface="Lucida Sans Typewriter" panose="020B0509030504030204" pitchFamily="49" charset="0"/>
              </a:rPr>
              <a:t>) :: (</a:t>
            </a:r>
            <a:r>
              <a:rPr lang="en-US" sz="2400" dirty="0" err="1">
                <a:latin typeface="Lucida Sans Typewriter" panose="020B0509030504030204" pitchFamily="49" charset="0"/>
              </a:rPr>
              <a:t>String,Char,Bool</a:t>
            </a:r>
            <a:r>
              <a:rPr lang="en-US" sz="2400" dirty="0">
                <a:latin typeface="Lucida Sans Typewriter" panose="020B0509030504030204" pitchFamily="49" charset="0"/>
              </a:rPr>
              <a:t>)</a:t>
            </a:r>
            <a:endParaRPr lang="sr-Latn-BA" sz="2400" dirty="0">
              <a:latin typeface="Lucida Sans Typewriter" panose="020B0509030504030204" pitchFamily="49" charset="0"/>
            </a:endParaRPr>
          </a:p>
        </p:txBody>
      </p:sp>
    </p:spTree>
    <p:extLst>
      <p:ext uri="{BB962C8B-B14F-4D97-AF65-F5344CB8AC3E}">
        <p14:creationId xmlns:p14="http://schemas.microsoft.com/office/powerpoint/2010/main" val="219843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Torke - tipovi</a:t>
            </a:r>
            <a:endParaRPr lang="en-US" dirty="0"/>
          </a:p>
        </p:txBody>
      </p:sp>
      <p:sp>
        <p:nvSpPr>
          <p:cNvPr id="3" name="Content Placeholder 2"/>
          <p:cNvSpPr>
            <a:spLocks noGrp="1"/>
          </p:cNvSpPr>
          <p:nvPr>
            <p:ph idx="1"/>
          </p:nvPr>
        </p:nvSpPr>
        <p:spPr/>
        <p:txBody>
          <a:bodyPr/>
          <a:lstStyle/>
          <a:p>
            <a:r>
              <a:rPr lang="sr-Latn-BA" dirty="0"/>
              <a:t>Tip torke sadrži informaciju o arnosti torke.</a:t>
            </a:r>
          </a:p>
          <a:p>
            <a:endParaRPr lang="sr-Latn-BA" dirty="0"/>
          </a:p>
          <a:p>
            <a:endParaRPr lang="sr-Latn-BA" dirty="0"/>
          </a:p>
          <a:p>
            <a:endParaRPr lang="sr-Latn-BA" dirty="0"/>
          </a:p>
          <a:p>
            <a:r>
              <a:rPr lang="sr-Latn-BA" dirty="0"/>
              <a:t>Šta sve može biti komponenta torke?</a:t>
            </a:r>
          </a:p>
          <a:p>
            <a:endParaRPr lang="sr-Latn-BA" dirty="0"/>
          </a:p>
          <a:p>
            <a:endParaRPr lang="sr-Latn-BA" dirty="0"/>
          </a:p>
          <a:p>
            <a:endParaRPr lang="sr-Latn-BA" dirty="0"/>
          </a:p>
          <a:p>
            <a:r>
              <a:rPr lang="sr-Latn-BA" dirty="0"/>
              <a:t>Arnost torke je konačna.</a:t>
            </a:r>
          </a:p>
          <a:p>
            <a:endParaRPr lang="sr-Latn-BA" dirty="0"/>
          </a:p>
          <a:p>
            <a:endParaRPr lang="en-US" dirty="0"/>
          </a:p>
        </p:txBody>
      </p:sp>
      <p:sp>
        <p:nvSpPr>
          <p:cNvPr id="4" name="Text Box 3"/>
          <p:cNvSpPr txBox="1">
            <a:spLocks noChangeArrowheads="1"/>
          </p:cNvSpPr>
          <p:nvPr/>
        </p:nvSpPr>
        <p:spPr bwMode="auto">
          <a:xfrm>
            <a:off x="2540252" y="2156121"/>
            <a:ext cx="7181850" cy="1296988"/>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False,True</a:t>
            </a:r>
            <a:r>
              <a:rPr lang="en-US" sz="2400" dirty="0">
                <a:latin typeface="Lucida Sans Typewriter" panose="020B0509030504030204" pitchFamily="49" charset="0"/>
              </a:rPr>
              <a:t>)       :: (</a:t>
            </a:r>
            <a:r>
              <a:rPr lang="en-US" sz="2400" dirty="0" err="1">
                <a:latin typeface="Lucida Sans Typewriter" panose="020B0509030504030204" pitchFamily="49" charset="0"/>
              </a:rPr>
              <a:t>Bool,Bool</a:t>
            </a:r>
            <a:r>
              <a:rPr lang="en-US" sz="2400" dirty="0">
                <a:latin typeface="Lucida Sans Typewriter" panose="020B0509030504030204" pitchFamily="49" charset="0"/>
              </a:rPr>
              <a:t>)</a:t>
            </a: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a:t>
            </a:r>
            <a:r>
              <a:rPr lang="en-US" sz="2400" dirty="0" err="1">
                <a:latin typeface="Lucida Sans Typewriter" panose="020B0509030504030204" pitchFamily="49" charset="0"/>
              </a:rPr>
              <a:t>False,True,False</a:t>
            </a:r>
            <a:r>
              <a:rPr lang="en-US" sz="2400" dirty="0">
                <a:latin typeface="Lucida Sans Typewriter" panose="020B0509030504030204" pitchFamily="49" charset="0"/>
              </a:rPr>
              <a:t>) :: (</a:t>
            </a:r>
            <a:r>
              <a:rPr lang="en-US" sz="2400" dirty="0" err="1">
                <a:latin typeface="Lucida Sans Typewriter" panose="020B0509030504030204" pitchFamily="49" charset="0"/>
              </a:rPr>
              <a:t>Bool,Bool,Bool</a:t>
            </a:r>
            <a:r>
              <a:rPr lang="en-US" sz="2400" dirty="0">
                <a:latin typeface="Lucida Sans Typewriter" panose="020B0509030504030204" pitchFamily="49" charset="0"/>
              </a:rPr>
              <a:t>)</a:t>
            </a:r>
          </a:p>
        </p:txBody>
      </p:sp>
      <p:sp>
        <p:nvSpPr>
          <p:cNvPr id="5" name="Text Box 5"/>
          <p:cNvSpPr txBox="1">
            <a:spLocks noChangeArrowheads="1"/>
          </p:cNvSpPr>
          <p:nvPr/>
        </p:nvSpPr>
        <p:spPr bwMode="auto">
          <a:xfrm>
            <a:off x="2471886" y="4218803"/>
            <a:ext cx="7418387" cy="129698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(’a’,(</a:t>
            </a:r>
            <a:r>
              <a:rPr lang="en-US" sz="2400" dirty="0" err="1">
                <a:latin typeface="Lucida Sans Typewriter" panose="020B0509030504030204" pitchFamily="49" charset="0"/>
              </a:rPr>
              <a:t>False,’b</a:t>
            </a:r>
            <a:r>
              <a:rPr lang="en-US" sz="2400" dirty="0">
                <a:latin typeface="Lucida Sans Typewriter" panose="020B0509030504030204" pitchFamily="49" charset="0"/>
              </a:rPr>
              <a:t>’)) :: (Char,(</a:t>
            </a:r>
            <a:r>
              <a:rPr lang="en-US" sz="2400" dirty="0" err="1">
                <a:latin typeface="Lucida Sans Typewriter" panose="020B0509030504030204" pitchFamily="49" charset="0"/>
              </a:rPr>
              <a:t>Bool,Char</a:t>
            </a:r>
            <a:r>
              <a:rPr lang="en-US" sz="2400" dirty="0">
                <a:latin typeface="Lucida Sans Typewriter" panose="020B0509030504030204" pitchFamily="49" charset="0"/>
              </a:rPr>
              <a:t>))</a:t>
            </a: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(True,[’</a:t>
            </a:r>
            <a:r>
              <a:rPr lang="en-US" sz="2400" dirty="0" err="1">
                <a:latin typeface="Lucida Sans Typewriter" panose="020B0509030504030204" pitchFamily="49" charset="0"/>
              </a:rPr>
              <a:t>a’,’b</a:t>
            </a:r>
            <a:r>
              <a:rPr lang="en-US" sz="2400" dirty="0">
                <a:latin typeface="Lucida Sans Typewriter" panose="020B0509030504030204" pitchFamily="49" charset="0"/>
              </a:rPr>
              <a:t>’])  :: (</a:t>
            </a:r>
            <a:r>
              <a:rPr lang="en-US" sz="2400" dirty="0" err="1">
                <a:latin typeface="Lucida Sans Typewriter" panose="020B0509030504030204" pitchFamily="49" charset="0"/>
              </a:rPr>
              <a:t>Bool</a:t>
            </a:r>
            <a:r>
              <a:rPr lang="en-US" sz="2400" dirty="0">
                <a:latin typeface="Lucida Sans Typewriter" panose="020B0509030504030204" pitchFamily="49" charset="0"/>
              </a:rPr>
              <a:t>,[Char])</a:t>
            </a:r>
          </a:p>
        </p:txBody>
      </p:sp>
    </p:spTree>
    <p:extLst>
      <p:ext uri="{BB962C8B-B14F-4D97-AF65-F5344CB8AC3E}">
        <p14:creationId xmlns:p14="http://schemas.microsoft.com/office/powerpoint/2010/main" val="415226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Tipovi funkcija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Funkcija je preslikavanje elemenata jednog skupa tipova u drugi skup tipova.</a:t>
                </a:r>
              </a:p>
              <a:p>
                <a:pPr lvl="1"/>
                <a14:m>
                  <m:oMath xmlns:m="http://schemas.openxmlformats.org/officeDocument/2006/math">
                    <m:sSub>
                      <m:sSubPr>
                        <m:ctrlPr>
                          <a:rPr lang="sr-Latn-BA" i="1">
                            <a:latin typeface="Cambria Math" panose="02040503050406030204" pitchFamily="18" charset="0"/>
                          </a:rPr>
                        </m:ctrlPr>
                      </m:sSubPr>
                      <m:e>
                        <m:r>
                          <a:rPr lang="sr-Latn-BA" i="1">
                            <a:latin typeface="Cambria Math" panose="02040503050406030204" pitchFamily="18" charset="0"/>
                          </a:rPr>
                          <m:t>𝑇</m:t>
                        </m:r>
                      </m:e>
                      <m:sub>
                        <m:r>
                          <a:rPr lang="sr-Latn-BA" i="1">
                            <a:latin typeface="Cambria Math" panose="02040503050406030204" pitchFamily="18" charset="0"/>
                          </a:rPr>
                          <m:t>1</m:t>
                        </m:r>
                      </m:sub>
                    </m:sSub>
                    <m:r>
                      <a:rPr lang="sr-Latn-BA" b="0" i="1" smtClean="0">
                        <a:latin typeface="Cambria Math" panose="02040503050406030204" pitchFamily="18" charset="0"/>
                      </a:rPr>
                      <m:t> </m:t>
                    </m:r>
                    <m:r>
                      <a:rPr lang="sr-Latn-BA" b="0" i="1" smtClean="0">
                        <a:latin typeface="Cambria Math" panose="02040503050406030204" pitchFamily="18" charset="0"/>
                        <a:ea typeface="Cambria Math" panose="02040503050406030204" pitchFamily="18" charset="0"/>
                      </a:rPr>
                      <m:t>→</m:t>
                    </m:r>
                    <m:sSub>
                      <m:sSubPr>
                        <m:ctrlPr>
                          <a:rPr lang="sr-Latn-BA" i="1">
                            <a:latin typeface="Cambria Math" panose="02040503050406030204" pitchFamily="18" charset="0"/>
                          </a:rPr>
                        </m:ctrlPr>
                      </m:sSubPr>
                      <m:e>
                        <m:r>
                          <a:rPr lang="sr-Latn-BA" i="1">
                            <a:latin typeface="Cambria Math" panose="02040503050406030204" pitchFamily="18" charset="0"/>
                          </a:rPr>
                          <m:t>𝑇</m:t>
                        </m:r>
                      </m:e>
                      <m:sub>
                        <m:r>
                          <a:rPr lang="sr-Latn-BA" i="1">
                            <a:latin typeface="Cambria Math" panose="02040503050406030204" pitchFamily="18" charset="0"/>
                          </a:rPr>
                          <m:t>2</m:t>
                        </m:r>
                      </m:sub>
                    </m:sSub>
                  </m:oMath>
                </a14:m>
                <a:r>
                  <a:rPr lang="sr-Latn-BA" dirty="0"/>
                  <a: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sp>
        <p:nvSpPr>
          <p:cNvPr id="4" name="Text Box 3"/>
          <p:cNvSpPr txBox="1">
            <a:spLocks noChangeArrowheads="1"/>
          </p:cNvSpPr>
          <p:nvPr/>
        </p:nvSpPr>
        <p:spPr bwMode="auto">
          <a:xfrm>
            <a:off x="3752641" y="3163837"/>
            <a:ext cx="4020652" cy="212365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not  :: </a:t>
            </a:r>
            <a:r>
              <a:rPr lang="en-US" sz="2400" dirty="0" err="1">
                <a:latin typeface="Lucida Sans Typewriter" panose="020B0509030504030204" pitchFamily="49" charset="0"/>
              </a:rPr>
              <a:t>Bool</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Bool</a:t>
            </a:r>
            <a:endParaRPr lang="en-US" sz="2400" dirty="0">
              <a:latin typeface="Lucida Sans Typewriter" panose="020B0509030504030204" pitchFamily="49" charset="0"/>
            </a:endParaRP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even :: </a:t>
            </a:r>
            <a:r>
              <a:rPr lang="en-US" sz="2400" dirty="0" err="1">
                <a:latin typeface="Lucida Sans Typewriter" panose="020B0509030504030204" pitchFamily="49" charset="0"/>
              </a:rPr>
              <a:t>Int</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Bool</a:t>
            </a:r>
            <a:endParaRPr lang="sr-Latn-BA" sz="2400" dirty="0">
              <a:latin typeface="Lucida Sans Typewriter" panose="020B0509030504030204" pitchFamily="49" charset="0"/>
            </a:endParaRPr>
          </a:p>
          <a:p>
            <a:pPr>
              <a:lnSpc>
                <a:spcPct val="110000"/>
              </a:lnSpc>
            </a:pPr>
            <a:endParaRPr lang="sr-Latn-BA" sz="2400" dirty="0">
              <a:latin typeface="Lucida Sans Typewriter" panose="020B0509030504030204" pitchFamily="49" charset="0"/>
            </a:endParaRPr>
          </a:p>
          <a:p>
            <a:pPr>
              <a:lnSpc>
                <a:spcPct val="110000"/>
              </a:lnSpc>
            </a:pPr>
            <a:r>
              <a:rPr lang="sr-Latn-BA" sz="2400" dirty="0">
                <a:latin typeface="Lucida Sans Typewriter" panose="020B0509030504030204" pitchFamily="49" charset="0"/>
              </a:rPr>
              <a:t>isDigit:: Char</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Bool</a:t>
            </a:r>
            <a:endParaRPr lang="sr-Latn-BA" sz="2400" dirty="0">
              <a:latin typeface="Lucida Sans Typewriter" panose="020B0509030504030204" pitchFamily="49" charset="0"/>
            </a:endParaRPr>
          </a:p>
        </p:txBody>
      </p:sp>
    </p:spTree>
    <p:extLst>
      <p:ext uri="{BB962C8B-B14F-4D97-AF65-F5344CB8AC3E}">
        <p14:creationId xmlns:p14="http://schemas.microsoft.com/office/powerpoint/2010/main" val="23308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Tipovi funkcija</a:t>
            </a:r>
            <a:endParaRPr lang="en-US" dirty="0"/>
          </a:p>
        </p:txBody>
      </p:sp>
      <p:sp>
        <p:nvSpPr>
          <p:cNvPr id="3" name="Content Placeholder 2"/>
          <p:cNvSpPr>
            <a:spLocks noGrp="1"/>
          </p:cNvSpPr>
          <p:nvPr>
            <p:ph idx="1"/>
          </p:nvPr>
        </p:nvSpPr>
        <p:spPr/>
        <p:txBody>
          <a:bodyPr/>
          <a:lstStyle/>
          <a:p>
            <a:r>
              <a:rPr lang="sr-Latn-BA" dirty="0"/>
              <a:t>Deklaracija tipa funkcije prije definicije funkcije;</a:t>
            </a:r>
          </a:p>
          <a:p>
            <a:pPr marL="0" indent="0">
              <a:buNone/>
            </a:pPr>
            <a:endParaRPr lang="en-US" dirty="0"/>
          </a:p>
        </p:txBody>
      </p:sp>
      <p:sp>
        <p:nvSpPr>
          <p:cNvPr id="4" name="Text Box 10"/>
          <p:cNvSpPr txBox="1">
            <a:spLocks noChangeArrowheads="1"/>
          </p:cNvSpPr>
          <p:nvPr/>
        </p:nvSpPr>
        <p:spPr bwMode="auto">
          <a:xfrm>
            <a:off x="3439742" y="3421641"/>
            <a:ext cx="5456238" cy="202723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add       :: (</a:t>
            </a:r>
            <a:r>
              <a:rPr lang="en-US" sz="2400" dirty="0" err="1">
                <a:latin typeface="Lucida Sans Typewriter" panose="020B0509030504030204" pitchFamily="49" charset="0"/>
              </a:rPr>
              <a:t>Int,Int</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Int</a:t>
            </a: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add (</a:t>
            </a:r>
            <a:r>
              <a:rPr lang="en-US" sz="2400" dirty="0" err="1">
                <a:latin typeface="Lucida Sans Typewriter" panose="020B0509030504030204" pitchFamily="49" charset="0"/>
              </a:rPr>
              <a:t>x,y</a:t>
            </a:r>
            <a:r>
              <a:rPr lang="en-US" sz="2400" dirty="0">
                <a:latin typeface="Lucida Sans Typewriter" panose="020B0509030504030204" pitchFamily="49" charset="0"/>
              </a:rPr>
              <a:t>)  = </a:t>
            </a:r>
            <a:r>
              <a:rPr lang="en-US" sz="2400" dirty="0" err="1">
                <a:latin typeface="Lucida Sans Typewriter" panose="020B0509030504030204" pitchFamily="49" charset="0"/>
              </a:rPr>
              <a:t>x+y</a:t>
            </a:r>
            <a:endParaRPr lang="en-US" sz="2400" dirty="0">
              <a:latin typeface="Lucida Sans Typewriter" panose="020B0509030504030204" pitchFamily="49" charset="0"/>
            </a:endParaRPr>
          </a:p>
          <a:p>
            <a:pPr>
              <a:lnSpc>
                <a:spcPct val="110000"/>
              </a:lnSpc>
            </a:pPr>
            <a:endParaRPr lang="en-US" sz="2400" dirty="0">
              <a:latin typeface="Lucida Sans Typewriter" panose="020B0509030504030204" pitchFamily="49" charset="0"/>
            </a:endParaRPr>
          </a:p>
          <a:p>
            <a:r>
              <a:rPr lang="en-US" sz="2400" dirty="0" err="1">
                <a:latin typeface="Lucida Sans Typewriter" panose="020B0509030504030204" pitchFamily="49" charset="0"/>
              </a:rPr>
              <a:t>zeroto</a:t>
            </a:r>
            <a:r>
              <a:rPr lang="en-US" sz="2400" dirty="0">
                <a:latin typeface="Lucida Sans Typewriter" panose="020B0509030504030204" pitchFamily="49" charset="0"/>
              </a:rPr>
              <a:t>    :: </a:t>
            </a:r>
            <a:r>
              <a:rPr lang="en-US" sz="2400" dirty="0" err="1">
                <a:latin typeface="Lucida Sans Typewriter" panose="020B0509030504030204" pitchFamily="49" charset="0"/>
              </a:rPr>
              <a:t>Int</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 </a:t>
            </a:r>
            <a:r>
              <a:rPr lang="en-US" sz="2400" dirty="0">
                <a:latin typeface="Lucida Sans Typewriter" panose="020B0509030504030204" pitchFamily="49" charset="0"/>
              </a:rPr>
              <a:t>[</a:t>
            </a:r>
            <a:r>
              <a:rPr lang="en-US" sz="2400" dirty="0" err="1">
                <a:latin typeface="Lucida Sans Typewriter" panose="020B0509030504030204" pitchFamily="49" charset="0"/>
              </a:rPr>
              <a:t>Int</a:t>
            </a:r>
            <a:r>
              <a:rPr lang="en-US" sz="2400" dirty="0">
                <a:latin typeface="Lucida Sans Typewriter" panose="020B0509030504030204" pitchFamily="49" charset="0"/>
              </a:rPr>
              <a:t>]</a:t>
            </a:r>
          </a:p>
          <a:p>
            <a:r>
              <a:rPr lang="en-US" sz="2400" dirty="0" err="1">
                <a:latin typeface="Lucida Sans Typewriter" panose="020B0509030504030204" pitchFamily="49" charset="0"/>
              </a:rPr>
              <a:t>zeroto</a:t>
            </a:r>
            <a:r>
              <a:rPr lang="en-US" sz="2400" dirty="0">
                <a:latin typeface="Lucida Sans Typewriter" panose="020B0509030504030204" pitchFamily="49" charset="0"/>
              </a:rPr>
              <a:t> n   = [0..n]</a:t>
            </a:r>
          </a:p>
        </p:txBody>
      </p:sp>
      <p:sp>
        <p:nvSpPr>
          <p:cNvPr id="5" name="Oval Callout 4"/>
          <p:cNvSpPr/>
          <p:nvPr/>
        </p:nvSpPr>
        <p:spPr>
          <a:xfrm>
            <a:off x="8836351" y="1546789"/>
            <a:ext cx="1768979" cy="1418602"/>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Provjera</a:t>
            </a:r>
            <a:endParaRPr lang="en-US" dirty="0"/>
          </a:p>
        </p:txBody>
      </p:sp>
      <p:sp>
        <p:nvSpPr>
          <p:cNvPr id="6" name="Oval Callout 5"/>
          <p:cNvSpPr/>
          <p:nvPr/>
        </p:nvSpPr>
        <p:spPr>
          <a:xfrm>
            <a:off x="9210941" y="3775817"/>
            <a:ext cx="1768979" cy="1418602"/>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Potpuna definicija</a:t>
            </a:r>
            <a:endParaRPr lang="en-US" dirty="0"/>
          </a:p>
        </p:txBody>
      </p:sp>
    </p:spTree>
    <p:extLst>
      <p:ext uri="{BB962C8B-B14F-4D97-AF65-F5344CB8AC3E}">
        <p14:creationId xmlns:p14="http://schemas.microsoft.com/office/powerpoint/2010/main" val="72298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Karijeve funkcije</a:t>
            </a:r>
            <a:endParaRPr lang="en-US" dirty="0"/>
          </a:p>
        </p:txBody>
      </p:sp>
      <p:sp>
        <p:nvSpPr>
          <p:cNvPr id="3" name="Content Placeholder 2"/>
          <p:cNvSpPr>
            <a:spLocks noGrp="1"/>
          </p:cNvSpPr>
          <p:nvPr>
            <p:ph idx="1"/>
          </p:nvPr>
        </p:nvSpPr>
        <p:spPr/>
        <p:txBody>
          <a:bodyPr/>
          <a:lstStyle/>
          <a:p>
            <a:pPr>
              <a:lnSpc>
                <a:spcPct val="100000"/>
              </a:lnSpc>
            </a:pPr>
            <a:r>
              <a:rPr lang="en-US" dirty="0" err="1"/>
              <a:t>Funkcije</a:t>
            </a:r>
            <a:r>
              <a:rPr lang="en-US" dirty="0"/>
              <a:t> </a:t>
            </a:r>
            <a:r>
              <a:rPr lang="en-US" dirty="0" err="1"/>
              <a:t>sa</a:t>
            </a:r>
            <a:r>
              <a:rPr lang="en-US" dirty="0"/>
              <a:t> </a:t>
            </a:r>
            <a:r>
              <a:rPr lang="en-US" dirty="0" err="1"/>
              <a:t>više</a:t>
            </a:r>
            <a:r>
              <a:rPr lang="en-US" dirty="0"/>
              <a:t> </a:t>
            </a:r>
            <a:r>
              <a:rPr lang="en-US" dirty="0" err="1"/>
              <a:t>argumenata</a:t>
            </a:r>
            <a:r>
              <a:rPr lang="en-US" dirty="0"/>
              <a:t> </a:t>
            </a:r>
            <a:r>
              <a:rPr lang="en-US" dirty="0" err="1"/>
              <a:t>moguće</a:t>
            </a:r>
            <a:r>
              <a:rPr lang="en-US" dirty="0"/>
              <a:t> je </a:t>
            </a:r>
            <a:r>
              <a:rPr lang="en-US" dirty="0" err="1"/>
              <a:t>definisati</a:t>
            </a:r>
            <a:r>
              <a:rPr lang="en-US" dirty="0"/>
              <a:t> </a:t>
            </a:r>
            <a:r>
              <a:rPr lang="sr-Latn-BA" dirty="0"/>
              <a:t> </a:t>
            </a:r>
            <a:r>
              <a:rPr lang="en-US" dirty="0" err="1"/>
              <a:t>koristeći</a:t>
            </a:r>
            <a:r>
              <a:rPr lang="en-US" dirty="0"/>
              <a:t> </a:t>
            </a:r>
            <a:r>
              <a:rPr lang="en-US" dirty="0" err="1"/>
              <a:t>funkciju</a:t>
            </a:r>
            <a:r>
              <a:rPr lang="en-US" dirty="0"/>
              <a:t> </a:t>
            </a:r>
            <a:r>
              <a:rPr lang="en-US" dirty="0" err="1"/>
              <a:t>kao</a:t>
            </a:r>
            <a:r>
              <a:rPr lang="en-US" dirty="0"/>
              <a:t> </a:t>
            </a:r>
            <a:r>
              <a:rPr lang="en-US" dirty="0" err="1"/>
              <a:t>povratnu</a:t>
            </a:r>
            <a:r>
              <a:rPr lang="en-US" dirty="0"/>
              <a:t> </a:t>
            </a:r>
            <a:r>
              <a:rPr lang="en-US" dirty="0" err="1"/>
              <a:t>vr</a:t>
            </a:r>
            <a:r>
              <a:rPr lang="sr-Latn-BA" dirty="0"/>
              <a:t>ij</a:t>
            </a:r>
            <a:r>
              <a:rPr lang="en-US" dirty="0" err="1"/>
              <a:t>ednost</a:t>
            </a:r>
            <a:r>
              <a:rPr lang="sr-Latn-BA" dirty="0"/>
              <a:t>:</a:t>
            </a:r>
            <a:endParaRPr lang="en-US" dirty="0"/>
          </a:p>
        </p:txBody>
      </p:sp>
      <p:pic>
        <p:nvPicPr>
          <p:cNvPr id="4" name="Picture 3"/>
          <p:cNvPicPr>
            <a:picLocks noChangeAspect="1"/>
          </p:cNvPicPr>
          <p:nvPr/>
        </p:nvPicPr>
        <p:blipFill>
          <a:blip r:embed="rId2"/>
          <a:stretch>
            <a:fillRect/>
          </a:stretch>
        </p:blipFill>
        <p:spPr>
          <a:xfrm>
            <a:off x="1726252" y="4766775"/>
            <a:ext cx="6768407" cy="1182652"/>
          </a:xfrm>
          <a:prstGeom prst="rect">
            <a:avLst/>
          </a:prstGeom>
        </p:spPr>
      </p:pic>
      <mc:AlternateContent xmlns:mc="http://schemas.openxmlformats.org/markup-compatibility/2006" xmlns:a14="http://schemas.microsoft.com/office/drawing/2010/main">
        <mc:Choice Requires="a14">
          <p:sp>
            <p:nvSpPr>
              <p:cNvPr id="5" name="Oval Callout 4"/>
              <p:cNvSpPr/>
              <p:nvPr/>
            </p:nvSpPr>
            <p:spPr>
              <a:xfrm>
                <a:off x="5227177" y="2119356"/>
                <a:ext cx="6255522" cy="228172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add’ </a:t>
                </a:r>
                <a:r>
                  <a:rPr lang="en-US" dirty="0" err="1"/>
                  <a:t>uzima</a:t>
                </a:r>
                <a:r>
                  <a:rPr lang="en-US" dirty="0"/>
                  <a:t> </a:t>
                </a:r>
                <a:r>
                  <a:rPr lang="en-US" dirty="0" err="1"/>
                  <a:t>kao</a:t>
                </a:r>
                <a:r>
                  <a:rPr lang="en-US" dirty="0"/>
                  <a:t> argument c</a:t>
                </a:r>
                <a:r>
                  <a:rPr lang="sr-Latn-BA" dirty="0"/>
                  <a:t>ij</a:t>
                </a:r>
                <a:r>
                  <a:rPr lang="en-US" dirty="0"/>
                  <a:t>e</a:t>
                </a:r>
                <a:r>
                  <a:rPr lang="sr-Latn-BA" dirty="0"/>
                  <a:t>li</a:t>
                </a:r>
                <a:r>
                  <a:rPr lang="en-US" dirty="0"/>
                  <a:t> </a:t>
                </a:r>
                <a:r>
                  <a:rPr lang="en-US" dirty="0" err="1"/>
                  <a:t>broj</a:t>
                </a:r>
                <a:r>
                  <a:rPr lang="en-US" dirty="0"/>
                  <a:t> </a:t>
                </a:r>
                <a14:m>
                  <m:oMath xmlns:m="http://schemas.openxmlformats.org/officeDocument/2006/math">
                    <m:r>
                      <a:rPr lang="en-US" i="1" dirty="0" smtClean="0">
                        <a:latin typeface="Cambria Math" panose="02040503050406030204" pitchFamily="18" charset="0"/>
                      </a:rPr>
                      <m:t>𝑥</m:t>
                    </m:r>
                  </m:oMath>
                </a14:m>
                <a:r>
                  <a:rPr lang="en-US" dirty="0"/>
                  <a:t> </a:t>
                </a:r>
                <a:r>
                  <a:rPr lang="sr-Latn-BA" dirty="0"/>
                  <a:t>i </a:t>
                </a:r>
                <a:r>
                  <a:rPr lang="en-US" dirty="0"/>
                  <a:t>vraća </a:t>
                </a:r>
                <a:r>
                  <a:rPr lang="en-US" dirty="0" err="1"/>
                  <a:t>kao</a:t>
                </a:r>
                <a:r>
                  <a:rPr lang="en-US" dirty="0"/>
                  <a:t> </a:t>
                </a:r>
                <a:r>
                  <a:rPr lang="en-US" dirty="0" err="1"/>
                  <a:t>rezultat</a:t>
                </a:r>
                <a:r>
                  <a:rPr lang="en-US" dirty="0"/>
                  <a:t> </a:t>
                </a:r>
                <a:r>
                  <a:rPr lang="en-US" dirty="0" err="1"/>
                  <a:t>funkciju</a:t>
                </a:r>
                <a:r>
                  <a:rPr lang="en-US" dirty="0"/>
                  <a:t> add’ x. </a:t>
                </a:r>
                <a:r>
                  <a:rPr lang="en-US" dirty="0" err="1"/>
                  <a:t>Slično</a:t>
                </a:r>
                <a:r>
                  <a:rPr lang="en-US" dirty="0"/>
                  <a:t>, ova </a:t>
                </a:r>
                <a:r>
                  <a:rPr lang="en-US" dirty="0" err="1"/>
                  <a:t>funkcija</a:t>
                </a:r>
                <a:r>
                  <a:rPr lang="en-US" dirty="0"/>
                  <a:t> </a:t>
                </a:r>
                <a:r>
                  <a:rPr lang="en-US" dirty="0" err="1"/>
                  <a:t>uzima</a:t>
                </a:r>
                <a:r>
                  <a:rPr lang="en-US" dirty="0"/>
                  <a:t> c</a:t>
                </a:r>
                <a:r>
                  <a:rPr lang="sr-Latn-BA" dirty="0"/>
                  <a:t>ijeli</a:t>
                </a:r>
                <a:r>
                  <a:rPr lang="en-US" dirty="0"/>
                  <a:t> </a:t>
                </a:r>
                <a:r>
                  <a:rPr lang="en-US" dirty="0" err="1"/>
                  <a:t>broj</a:t>
                </a:r>
                <a:r>
                  <a:rPr lang="en-US" dirty="0"/>
                  <a:t> </a:t>
                </a:r>
                <a14:m>
                  <m:oMath xmlns:m="http://schemas.openxmlformats.org/officeDocument/2006/math">
                    <m:r>
                      <a:rPr lang="en-US" i="1" dirty="0" smtClean="0">
                        <a:latin typeface="Cambria Math" panose="02040503050406030204" pitchFamily="18" charset="0"/>
                      </a:rPr>
                      <m:t>𝑦</m:t>
                    </m:r>
                  </m:oMath>
                </a14:m>
                <a:r>
                  <a:rPr lang="en-US" dirty="0"/>
                  <a:t> </a:t>
                </a:r>
                <a:r>
                  <a:rPr lang="en-US" dirty="0" err="1"/>
                  <a:t>i</a:t>
                </a:r>
                <a:r>
                  <a:rPr lang="en-US" dirty="0"/>
                  <a:t> </a:t>
                </a:r>
                <a:r>
                  <a:rPr lang="en-US" dirty="0" err="1"/>
                  <a:t>vraća</a:t>
                </a:r>
                <a:r>
                  <a:rPr lang="en-US" dirty="0"/>
                  <a:t> </a:t>
                </a:r>
                <a:r>
                  <a:rPr lang="en-US" dirty="0" err="1"/>
                  <a:t>kao</a:t>
                </a:r>
                <a:r>
                  <a:rPr lang="en-US" dirty="0"/>
                  <a:t> </a:t>
                </a:r>
                <a:r>
                  <a:rPr lang="en-US" dirty="0" err="1"/>
                  <a:t>rezultat</a:t>
                </a:r>
                <a:r>
                  <a:rPr lang="en-US" dirty="0"/>
                  <a:t> </a:t>
                </a:r>
                <a:r>
                  <a:rPr lang="en-US" dirty="0" err="1"/>
                  <a:t>funkciju</a:t>
                </a:r>
                <a:r>
                  <a:rPr lang="en-US" dirty="0"/>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oMath>
                </a14:m>
                <a:r>
                  <a:rPr lang="en-US" dirty="0"/>
                  <a:t>.</a:t>
                </a:r>
              </a:p>
            </p:txBody>
          </p:sp>
        </mc:Choice>
        <mc:Fallback xmlns="">
          <p:sp>
            <p:nvSpPr>
              <p:cNvPr id="5" name="Oval Callout 4"/>
              <p:cNvSpPr>
                <a:spLocks noRot="1" noChangeAspect="1" noMove="1" noResize="1" noEditPoints="1" noAdjustHandles="1" noChangeArrowheads="1" noChangeShapeType="1" noTextEdit="1"/>
              </p:cNvSpPr>
              <p:nvPr/>
            </p:nvSpPr>
            <p:spPr>
              <a:xfrm>
                <a:off x="5227177" y="2119356"/>
                <a:ext cx="6255522" cy="2281727"/>
              </a:xfrm>
              <a:prstGeom prst="wedgeEllipseCallou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735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Karijeve funkcije</a:t>
            </a:r>
            <a:endParaRPr lang="en-US" dirty="0"/>
          </a:p>
        </p:txBody>
      </p:sp>
      <p:sp>
        <p:nvSpPr>
          <p:cNvPr id="3" name="Content Placeholder 2"/>
          <p:cNvSpPr>
            <a:spLocks noGrp="1"/>
          </p:cNvSpPr>
          <p:nvPr>
            <p:ph idx="1"/>
          </p:nvPr>
        </p:nvSpPr>
        <p:spPr/>
        <p:txBody>
          <a:bodyPr/>
          <a:lstStyle/>
          <a:p>
            <a:endParaRPr lang="sr-Latn-BA" dirty="0"/>
          </a:p>
          <a:p>
            <a:endParaRPr lang="sr-Latn-BA" dirty="0"/>
          </a:p>
          <a:p>
            <a:endParaRPr lang="sr-Latn-BA" dirty="0"/>
          </a:p>
          <a:p>
            <a:endParaRPr lang="sr-Latn-BA" dirty="0"/>
          </a:p>
          <a:p>
            <a:endParaRPr lang="sr-Latn-BA" dirty="0"/>
          </a:p>
          <a:p>
            <a:r>
              <a:rPr lang="en-US" dirty="0"/>
              <a:t>add </a:t>
            </a:r>
            <a:r>
              <a:rPr lang="en-US" dirty="0" err="1"/>
              <a:t>i</a:t>
            </a:r>
            <a:r>
              <a:rPr lang="en-US" dirty="0"/>
              <a:t> add’ </a:t>
            </a:r>
            <a:r>
              <a:rPr lang="en-US" dirty="0" err="1"/>
              <a:t>imaju</a:t>
            </a:r>
            <a:r>
              <a:rPr lang="en-US" dirty="0"/>
              <a:t> </a:t>
            </a:r>
            <a:r>
              <a:rPr lang="en-US" dirty="0" err="1"/>
              <a:t>isti</a:t>
            </a:r>
            <a:r>
              <a:rPr lang="en-US" dirty="0"/>
              <a:t> </a:t>
            </a:r>
            <a:r>
              <a:rPr lang="en-US" dirty="0" err="1"/>
              <a:t>konačan</a:t>
            </a:r>
            <a:r>
              <a:rPr lang="en-US" dirty="0"/>
              <a:t> </a:t>
            </a:r>
            <a:r>
              <a:rPr lang="en-US" dirty="0" err="1"/>
              <a:t>rezultat</a:t>
            </a:r>
            <a:r>
              <a:rPr lang="en-US" dirty="0"/>
              <a:t>, </a:t>
            </a:r>
            <a:r>
              <a:rPr lang="en-US" dirty="0" err="1"/>
              <a:t>ali</a:t>
            </a:r>
            <a:r>
              <a:rPr lang="en-US" dirty="0"/>
              <a:t> add </a:t>
            </a:r>
            <a:r>
              <a:rPr lang="en-US" dirty="0" err="1"/>
              <a:t>uzima</a:t>
            </a:r>
            <a:r>
              <a:rPr lang="en-US" dirty="0"/>
              <a:t> </a:t>
            </a:r>
            <a:r>
              <a:rPr lang="sr-Latn-BA" dirty="0"/>
              <a:t>oba</a:t>
            </a:r>
            <a:r>
              <a:rPr lang="en-US" dirty="0"/>
              <a:t> argumenta </a:t>
            </a:r>
            <a:r>
              <a:rPr lang="en-US" dirty="0" err="1"/>
              <a:t>istovremeno</a:t>
            </a:r>
            <a:r>
              <a:rPr lang="en-US" dirty="0"/>
              <a:t>, </a:t>
            </a:r>
            <a:r>
              <a:rPr lang="en-US" dirty="0" err="1"/>
              <a:t>dok</a:t>
            </a:r>
            <a:r>
              <a:rPr lang="en-US" dirty="0"/>
              <a:t> add’ </a:t>
            </a:r>
            <a:r>
              <a:rPr lang="en-US" dirty="0" err="1"/>
              <a:t>uzima</a:t>
            </a:r>
            <a:r>
              <a:rPr lang="en-US" dirty="0"/>
              <a:t> </a:t>
            </a:r>
            <a:r>
              <a:rPr lang="en-US" dirty="0" err="1"/>
              <a:t>jedan</a:t>
            </a:r>
            <a:r>
              <a:rPr lang="en-US" dirty="0"/>
              <a:t> </a:t>
            </a:r>
            <a:r>
              <a:rPr lang="en-US" dirty="0" err="1"/>
              <a:t>po</a:t>
            </a:r>
            <a:r>
              <a:rPr lang="en-US" dirty="0"/>
              <a:t> </a:t>
            </a:r>
            <a:r>
              <a:rPr lang="en-US" dirty="0" err="1"/>
              <a:t>jedan</a:t>
            </a:r>
            <a:r>
              <a:rPr lang="en-US" dirty="0"/>
              <a:t> argument</a:t>
            </a:r>
            <a:r>
              <a:rPr lang="sr-Latn-BA" dirty="0"/>
              <a:t>.</a:t>
            </a:r>
          </a:p>
          <a:p>
            <a:r>
              <a:rPr lang="en-US" dirty="0" err="1"/>
              <a:t>Funkcije</a:t>
            </a:r>
            <a:r>
              <a:rPr lang="en-US" dirty="0"/>
              <a:t> </a:t>
            </a:r>
            <a:r>
              <a:rPr lang="en-US" dirty="0" err="1"/>
              <a:t>koje</a:t>
            </a:r>
            <a:r>
              <a:rPr lang="en-US" dirty="0"/>
              <a:t> </a:t>
            </a:r>
            <a:r>
              <a:rPr lang="en-US" dirty="0" err="1"/>
              <a:t>uzimaju</a:t>
            </a:r>
            <a:r>
              <a:rPr lang="en-US" dirty="0"/>
              <a:t> </a:t>
            </a:r>
            <a:r>
              <a:rPr lang="en-US" dirty="0" err="1"/>
              <a:t>jedan</a:t>
            </a:r>
            <a:r>
              <a:rPr lang="en-US" dirty="0"/>
              <a:t> </a:t>
            </a:r>
            <a:r>
              <a:rPr lang="en-US" dirty="0" err="1"/>
              <a:t>po</a:t>
            </a:r>
            <a:r>
              <a:rPr lang="en-US" dirty="0"/>
              <a:t> </a:t>
            </a:r>
            <a:r>
              <a:rPr lang="en-US" dirty="0" err="1"/>
              <a:t>jedan</a:t>
            </a:r>
            <a:r>
              <a:rPr lang="en-US" dirty="0"/>
              <a:t> argument </a:t>
            </a:r>
            <a:r>
              <a:rPr lang="en-US" dirty="0" err="1"/>
              <a:t>zovu</a:t>
            </a:r>
            <a:r>
              <a:rPr lang="en-US" dirty="0"/>
              <a:t> se </a:t>
            </a:r>
            <a:r>
              <a:rPr lang="en-US" dirty="0" err="1"/>
              <a:t>Karijeve</a:t>
            </a:r>
            <a:r>
              <a:rPr lang="en-US" dirty="0"/>
              <a:t> </a:t>
            </a:r>
            <a:r>
              <a:rPr lang="en-US" dirty="0" err="1"/>
              <a:t>funkcije</a:t>
            </a:r>
            <a:r>
              <a:rPr lang="en-US" dirty="0"/>
              <a:t>, u </a:t>
            </a:r>
            <a:r>
              <a:rPr lang="en-US" dirty="0" err="1"/>
              <a:t>čast</a:t>
            </a:r>
            <a:r>
              <a:rPr lang="en-US" dirty="0"/>
              <a:t> </a:t>
            </a:r>
            <a:r>
              <a:rPr lang="en-US" dirty="0" err="1"/>
              <a:t>rada</a:t>
            </a:r>
            <a:r>
              <a:rPr lang="en-US" dirty="0"/>
              <a:t> Haskell Curry-</a:t>
            </a:r>
            <a:r>
              <a:rPr lang="en-US" dirty="0" err="1"/>
              <a:t>ja</a:t>
            </a:r>
            <a:r>
              <a:rPr lang="en-US" dirty="0"/>
              <a:t> </a:t>
            </a:r>
            <a:r>
              <a:rPr lang="en-US" dirty="0" err="1"/>
              <a:t>nad</a:t>
            </a:r>
            <a:r>
              <a:rPr lang="en-US" dirty="0"/>
              <a:t> </a:t>
            </a:r>
            <a:r>
              <a:rPr lang="en-US" dirty="0" err="1"/>
              <a:t>ovim</a:t>
            </a:r>
            <a:r>
              <a:rPr lang="en-US" dirty="0"/>
              <a:t> </a:t>
            </a:r>
            <a:r>
              <a:rPr lang="en-US" dirty="0" err="1"/>
              <a:t>funkcijama</a:t>
            </a:r>
            <a:r>
              <a:rPr lang="en-US" dirty="0"/>
              <a:t>.</a:t>
            </a:r>
          </a:p>
        </p:txBody>
      </p:sp>
      <p:pic>
        <p:nvPicPr>
          <p:cNvPr id="4" name="Picture 3"/>
          <p:cNvPicPr>
            <a:picLocks noChangeAspect="1"/>
          </p:cNvPicPr>
          <p:nvPr/>
        </p:nvPicPr>
        <p:blipFill>
          <a:blip r:embed="rId2"/>
          <a:stretch>
            <a:fillRect/>
          </a:stretch>
        </p:blipFill>
        <p:spPr>
          <a:xfrm>
            <a:off x="2862842" y="1687631"/>
            <a:ext cx="6250620" cy="1685032"/>
          </a:xfrm>
          <a:prstGeom prst="rect">
            <a:avLst/>
          </a:prstGeom>
        </p:spPr>
      </p:pic>
    </p:spTree>
    <p:extLst>
      <p:ext uri="{BB962C8B-B14F-4D97-AF65-F5344CB8AC3E}">
        <p14:creationId xmlns:p14="http://schemas.microsoft.com/office/powerpoint/2010/main" val="35994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Karijeve funkcije</a:t>
            </a:r>
            <a:endParaRPr lang="en-US" dirty="0"/>
          </a:p>
        </p:txBody>
      </p:sp>
      <p:sp>
        <p:nvSpPr>
          <p:cNvPr id="3" name="Content Placeholder 2"/>
          <p:cNvSpPr>
            <a:spLocks noGrp="1"/>
          </p:cNvSpPr>
          <p:nvPr>
            <p:ph idx="1"/>
          </p:nvPr>
        </p:nvSpPr>
        <p:spPr/>
        <p:txBody>
          <a:bodyPr/>
          <a:lstStyle/>
          <a:p>
            <a:pPr>
              <a:lnSpc>
                <a:spcPct val="100000"/>
              </a:lnSpc>
            </a:pPr>
            <a:r>
              <a:rPr lang="en-US" dirty="0" err="1"/>
              <a:t>Funkcije</a:t>
            </a:r>
            <a:r>
              <a:rPr lang="en-US" dirty="0"/>
              <a:t> </a:t>
            </a:r>
            <a:r>
              <a:rPr lang="en-US" dirty="0" err="1"/>
              <a:t>sa</a:t>
            </a:r>
            <a:r>
              <a:rPr lang="en-US" dirty="0"/>
              <a:t> </a:t>
            </a:r>
            <a:r>
              <a:rPr lang="en-US" dirty="0" err="1"/>
              <a:t>više</a:t>
            </a:r>
            <a:r>
              <a:rPr lang="en-US" dirty="0"/>
              <a:t> od </a:t>
            </a:r>
            <a:r>
              <a:rPr lang="en-US" dirty="0" err="1"/>
              <a:t>dva</a:t>
            </a:r>
            <a:r>
              <a:rPr lang="en-US" dirty="0"/>
              <a:t> argumenta </a:t>
            </a:r>
            <a:r>
              <a:rPr lang="en-US" dirty="0" err="1"/>
              <a:t>mogu</a:t>
            </a:r>
            <a:r>
              <a:rPr lang="en-US" dirty="0"/>
              <a:t> se </a:t>
            </a:r>
            <a:r>
              <a:rPr lang="en-US" dirty="0" err="1"/>
              <a:t>definisati</a:t>
            </a:r>
            <a:r>
              <a:rPr lang="en-US" dirty="0"/>
              <a:t> </a:t>
            </a:r>
            <a:r>
              <a:rPr lang="en-US" dirty="0" err="1"/>
              <a:t>kao</a:t>
            </a:r>
            <a:r>
              <a:rPr lang="en-US" dirty="0"/>
              <a:t> </a:t>
            </a:r>
            <a:r>
              <a:rPr lang="en-US" dirty="0" err="1"/>
              <a:t>Karijeve</a:t>
            </a:r>
            <a:r>
              <a:rPr lang="en-US" dirty="0"/>
              <a:t> </a:t>
            </a:r>
            <a:r>
              <a:rPr lang="en-US" dirty="0" err="1"/>
              <a:t>koriš</a:t>
            </a:r>
            <a:r>
              <a:rPr lang="sr-Latn-BA" dirty="0"/>
              <a:t>t</a:t>
            </a:r>
            <a:r>
              <a:rPr lang="en-US" dirty="0" err="1"/>
              <a:t>enjem</a:t>
            </a:r>
            <a:r>
              <a:rPr lang="en-US" dirty="0"/>
              <a:t> </a:t>
            </a:r>
            <a:r>
              <a:rPr lang="en-US" dirty="0" err="1"/>
              <a:t>ugnježdenih</a:t>
            </a:r>
            <a:r>
              <a:rPr lang="en-US" dirty="0"/>
              <a:t> </a:t>
            </a:r>
            <a:r>
              <a:rPr lang="en-US" dirty="0" err="1"/>
              <a:t>funkcija</a:t>
            </a:r>
            <a:r>
              <a:rPr lang="en-US" dirty="0"/>
              <a:t> </a:t>
            </a:r>
            <a:r>
              <a:rPr lang="en-US" dirty="0" err="1"/>
              <a:t>kao</a:t>
            </a:r>
            <a:r>
              <a:rPr lang="en-US" dirty="0"/>
              <a:t> </a:t>
            </a:r>
            <a:r>
              <a:rPr lang="en-US" dirty="0" err="1"/>
              <a:t>povratnih</a:t>
            </a:r>
            <a:r>
              <a:rPr lang="en-US" dirty="0"/>
              <a:t> </a:t>
            </a:r>
            <a:r>
              <a:rPr lang="en-US" dirty="0" err="1"/>
              <a:t>vr</a:t>
            </a:r>
            <a:r>
              <a:rPr lang="sr-Latn-BA" dirty="0"/>
              <a:t>ij</a:t>
            </a:r>
            <a:r>
              <a:rPr lang="en-US" dirty="0" err="1"/>
              <a:t>ednosti</a:t>
            </a:r>
            <a:r>
              <a:rPr lang="en-US" dirty="0"/>
              <a:t>:</a:t>
            </a:r>
          </a:p>
        </p:txBody>
      </p:sp>
      <p:pic>
        <p:nvPicPr>
          <p:cNvPr id="4" name="Picture 3"/>
          <p:cNvPicPr>
            <a:picLocks noChangeAspect="1"/>
          </p:cNvPicPr>
          <p:nvPr/>
        </p:nvPicPr>
        <p:blipFill>
          <a:blip r:embed="rId2"/>
          <a:stretch>
            <a:fillRect/>
          </a:stretch>
        </p:blipFill>
        <p:spPr>
          <a:xfrm>
            <a:off x="1478423" y="4529037"/>
            <a:ext cx="8537250" cy="1057562"/>
          </a:xfrm>
          <a:prstGeom prst="rect">
            <a:avLst/>
          </a:prstGeom>
        </p:spPr>
      </p:pic>
      <p:sp>
        <p:nvSpPr>
          <p:cNvPr id="5" name="Oval Callout 4"/>
          <p:cNvSpPr/>
          <p:nvPr/>
        </p:nvSpPr>
        <p:spPr>
          <a:xfrm>
            <a:off x="7298109" y="2127903"/>
            <a:ext cx="4409629" cy="203389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t>mult</a:t>
            </a:r>
            <a:r>
              <a:rPr lang="en-US" dirty="0"/>
              <a:t> </a:t>
            </a:r>
            <a:r>
              <a:rPr lang="en-US" dirty="0" err="1"/>
              <a:t>uzima</a:t>
            </a:r>
            <a:r>
              <a:rPr lang="en-US" dirty="0"/>
              <a:t> argument x </a:t>
            </a:r>
            <a:r>
              <a:rPr lang="en-US" dirty="0" err="1"/>
              <a:t>i</a:t>
            </a:r>
            <a:r>
              <a:rPr lang="en-US" dirty="0"/>
              <a:t> </a:t>
            </a:r>
            <a:r>
              <a:rPr lang="en-US" dirty="0" err="1"/>
              <a:t>vraća</a:t>
            </a:r>
            <a:r>
              <a:rPr lang="en-US" dirty="0"/>
              <a:t> </a:t>
            </a:r>
            <a:r>
              <a:rPr lang="en-US" dirty="0" err="1"/>
              <a:t>funkciju</a:t>
            </a:r>
            <a:r>
              <a:rPr lang="en-US" dirty="0"/>
              <a:t> </a:t>
            </a:r>
            <a:r>
              <a:rPr lang="en-US" dirty="0" err="1"/>
              <a:t>mult</a:t>
            </a:r>
            <a:r>
              <a:rPr lang="en-US" dirty="0"/>
              <a:t> x, </a:t>
            </a:r>
            <a:r>
              <a:rPr lang="en-US" dirty="0" err="1"/>
              <a:t>koja</a:t>
            </a:r>
            <a:r>
              <a:rPr lang="en-US" dirty="0"/>
              <a:t> </a:t>
            </a:r>
            <a:r>
              <a:rPr lang="en-US" dirty="0" err="1"/>
              <a:t>slično</a:t>
            </a:r>
            <a:r>
              <a:rPr lang="en-US" dirty="0"/>
              <a:t> </a:t>
            </a:r>
            <a:r>
              <a:rPr lang="en-US" dirty="0" err="1"/>
              <a:t>uzima</a:t>
            </a:r>
            <a:r>
              <a:rPr lang="en-US" dirty="0"/>
              <a:t> argument y </a:t>
            </a:r>
            <a:r>
              <a:rPr lang="en-US" dirty="0" err="1"/>
              <a:t>i</a:t>
            </a:r>
            <a:r>
              <a:rPr lang="en-US" dirty="0"/>
              <a:t> </a:t>
            </a:r>
            <a:r>
              <a:rPr lang="en-US" dirty="0" err="1"/>
              <a:t>vraća</a:t>
            </a:r>
            <a:r>
              <a:rPr lang="en-US" dirty="0"/>
              <a:t> </a:t>
            </a:r>
            <a:r>
              <a:rPr lang="en-US" dirty="0" err="1"/>
              <a:t>funkciju</a:t>
            </a:r>
            <a:r>
              <a:rPr lang="en-US" dirty="0"/>
              <a:t> </a:t>
            </a:r>
            <a:r>
              <a:rPr lang="en-US" dirty="0" err="1"/>
              <a:t>mult</a:t>
            </a:r>
            <a:r>
              <a:rPr lang="en-US" dirty="0"/>
              <a:t> x y, </a:t>
            </a:r>
            <a:r>
              <a:rPr lang="en-US" dirty="0" err="1"/>
              <a:t>koja</a:t>
            </a:r>
            <a:r>
              <a:rPr lang="en-US" dirty="0"/>
              <a:t> </a:t>
            </a:r>
            <a:r>
              <a:rPr lang="en-US" dirty="0" err="1"/>
              <a:t>na</a:t>
            </a:r>
            <a:r>
              <a:rPr lang="en-US" dirty="0"/>
              <a:t> </a:t>
            </a:r>
            <a:r>
              <a:rPr lang="en-US" dirty="0" err="1"/>
              <a:t>kraju</a:t>
            </a:r>
            <a:r>
              <a:rPr lang="en-US" dirty="0"/>
              <a:t> </a:t>
            </a:r>
            <a:r>
              <a:rPr lang="en-US" dirty="0" err="1"/>
              <a:t>uzima</a:t>
            </a:r>
            <a:r>
              <a:rPr lang="en-US" dirty="0"/>
              <a:t> argument z </a:t>
            </a:r>
            <a:r>
              <a:rPr lang="en-US" dirty="0" err="1"/>
              <a:t>i</a:t>
            </a:r>
            <a:r>
              <a:rPr lang="en-US" dirty="0"/>
              <a:t> </a:t>
            </a:r>
            <a:r>
              <a:rPr lang="en-US" dirty="0" err="1"/>
              <a:t>vraća</a:t>
            </a:r>
            <a:r>
              <a:rPr lang="en-US" dirty="0"/>
              <a:t> </a:t>
            </a:r>
            <a:r>
              <a:rPr lang="en-US" dirty="0" err="1"/>
              <a:t>rezultat</a:t>
            </a:r>
            <a:r>
              <a:rPr lang="en-US" dirty="0"/>
              <a:t> x*y*z.</a:t>
            </a:r>
          </a:p>
        </p:txBody>
      </p:sp>
    </p:spTree>
    <p:extLst>
      <p:ext uri="{BB962C8B-B14F-4D97-AF65-F5344CB8AC3E}">
        <p14:creationId xmlns:p14="http://schemas.microsoft.com/office/powerpoint/2010/main" val="367348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Karijeve funkcije</a:t>
            </a:r>
            <a:endParaRPr lang="en-US" dirty="0"/>
          </a:p>
        </p:txBody>
      </p:sp>
      <p:sp>
        <p:nvSpPr>
          <p:cNvPr id="3" name="Content Placeholder 2"/>
          <p:cNvSpPr>
            <a:spLocks noGrp="1"/>
          </p:cNvSpPr>
          <p:nvPr>
            <p:ph idx="1"/>
          </p:nvPr>
        </p:nvSpPr>
        <p:spPr/>
        <p:txBody>
          <a:bodyPr/>
          <a:lstStyle/>
          <a:p>
            <a:r>
              <a:rPr lang="en-US" dirty="0" err="1"/>
              <a:t>Zašto</a:t>
            </a:r>
            <a:r>
              <a:rPr lang="en-US" dirty="0"/>
              <a:t> </a:t>
            </a:r>
            <a:r>
              <a:rPr lang="en-US" dirty="0" err="1"/>
              <a:t>su</a:t>
            </a:r>
            <a:r>
              <a:rPr lang="en-US" dirty="0"/>
              <a:t> </a:t>
            </a:r>
            <a:r>
              <a:rPr lang="en-US" dirty="0" err="1"/>
              <a:t>Karijeve</a:t>
            </a:r>
            <a:r>
              <a:rPr lang="en-US" dirty="0"/>
              <a:t> </a:t>
            </a:r>
            <a:r>
              <a:rPr lang="en-US" dirty="0" err="1"/>
              <a:t>funkcije</a:t>
            </a:r>
            <a:r>
              <a:rPr lang="en-US" dirty="0"/>
              <a:t> </a:t>
            </a:r>
            <a:r>
              <a:rPr lang="en-US" dirty="0" err="1"/>
              <a:t>korisne</a:t>
            </a:r>
            <a:r>
              <a:rPr lang="en-US" dirty="0"/>
              <a:t>?</a:t>
            </a:r>
            <a:endParaRPr lang="sr-Latn-BA" dirty="0"/>
          </a:p>
          <a:p>
            <a:pPr lvl="1">
              <a:lnSpc>
                <a:spcPct val="100000"/>
              </a:lnSpc>
            </a:pPr>
            <a:r>
              <a:rPr lang="en-US" dirty="0" err="1"/>
              <a:t>Karijeve</a:t>
            </a:r>
            <a:r>
              <a:rPr lang="en-US" dirty="0"/>
              <a:t> </a:t>
            </a:r>
            <a:r>
              <a:rPr lang="en-US" dirty="0" err="1"/>
              <a:t>funckije</a:t>
            </a:r>
            <a:r>
              <a:rPr lang="en-US" dirty="0"/>
              <a:t> </a:t>
            </a:r>
            <a:r>
              <a:rPr lang="en-US" dirty="0" err="1"/>
              <a:t>su</a:t>
            </a:r>
            <a:r>
              <a:rPr lang="en-US" dirty="0"/>
              <a:t> </a:t>
            </a:r>
            <a:r>
              <a:rPr lang="en-US" dirty="0" err="1"/>
              <a:t>fleksibilnije</a:t>
            </a:r>
            <a:r>
              <a:rPr lang="en-US" dirty="0"/>
              <a:t> </a:t>
            </a:r>
            <a:r>
              <a:rPr lang="en-US" dirty="0" err="1"/>
              <a:t>nego</a:t>
            </a:r>
            <a:r>
              <a:rPr lang="en-US" dirty="0"/>
              <a:t> </a:t>
            </a:r>
            <a:r>
              <a:rPr lang="en-US" dirty="0" err="1"/>
              <a:t>funkcije</a:t>
            </a:r>
            <a:r>
              <a:rPr lang="en-US" dirty="0"/>
              <a:t> </a:t>
            </a:r>
            <a:r>
              <a:rPr lang="en-US" dirty="0" err="1"/>
              <a:t>nad</a:t>
            </a:r>
            <a:r>
              <a:rPr lang="en-US" dirty="0"/>
              <a:t> </a:t>
            </a:r>
            <a:r>
              <a:rPr lang="en-US" dirty="0" err="1"/>
              <a:t>torkama</a:t>
            </a:r>
            <a:r>
              <a:rPr lang="en-US" dirty="0"/>
              <a:t> </a:t>
            </a:r>
            <a:r>
              <a:rPr lang="en-US" dirty="0" err="1"/>
              <a:t>jer</a:t>
            </a:r>
            <a:r>
              <a:rPr lang="en-US" dirty="0"/>
              <a:t> se </a:t>
            </a:r>
            <a:r>
              <a:rPr lang="en-US" dirty="0" err="1"/>
              <a:t>parcijalnom</a:t>
            </a:r>
            <a:r>
              <a:rPr lang="en-US" dirty="0"/>
              <a:t> prim</a:t>
            </a:r>
            <a:r>
              <a:rPr lang="sr-Latn-BA" dirty="0"/>
              <a:t>j</a:t>
            </a:r>
            <a:r>
              <a:rPr lang="en-US" dirty="0" err="1"/>
              <a:t>enom</a:t>
            </a:r>
            <a:r>
              <a:rPr lang="en-US" dirty="0"/>
              <a:t> </a:t>
            </a:r>
            <a:r>
              <a:rPr lang="en-US" dirty="0" err="1"/>
              <a:t>Karijevh</a:t>
            </a:r>
            <a:r>
              <a:rPr lang="en-US" dirty="0"/>
              <a:t> </a:t>
            </a:r>
            <a:r>
              <a:rPr lang="en-US" dirty="0" err="1"/>
              <a:t>funkcija</a:t>
            </a:r>
            <a:r>
              <a:rPr lang="en-US" dirty="0"/>
              <a:t> </a:t>
            </a:r>
            <a:r>
              <a:rPr lang="en-US" dirty="0" err="1"/>
              <a:t>mogu</a:t>
            </a:r>
            <a:r>
              <a:rPr lang="en-US" dirty="0"/>
              <a:t> </a:t>
            </a:r>
            <a:r>
              <a:rPr lang="en-US" dirty="0" err="1"/>
              <a:t>dobiti</a:t>
            </a:r>
            <a:r>
              <a:rPr lang="en-US" dirty="0"/>
              <a:t> </a:t>
            </a:r>
            <a:r>
              <a:rPr lang="en-US" dirty="0" err="1"/>
              <a:t>razne</a:t>
            </a:r>
            <a:r>
              <a:rPr lang="en-US" dirty="0"/>
              <a:t> </a:t>
            </a:r>
            <a:r>
              <a:rPr lang="en-US" dirty="0" err="1"/>
              <a:t>korisne</a:t>
            </a:r>
            <a:r>
              <a:rPr lang="en-US" dirty="0"/>
              <a:t> </a:t>
            </a:r>
            <a:r>
              <a:rPr lang="en-US" dirty="0" err="1"/>
              <a:t>funkcije</a:t>
            </a:r>
            <a:r>
              <a:rPr lang="sr-Latn-BA" dirty="0"/>
              <a:t>.</a:t>
            </a:r>
          </a:p>
        </p:txBody>
      </p:sp>
      <p:sp>
        <p:nvSpPr>
          <p:cNvPr id="4" name="Text Box 4"/>
          <p:cNvSpPr txBox="1">
            <a:spLocks noChangeArrowheads="1"/>
          </p:cNvSpPr>
          <p:nvPr/>
        </p:nvSpPr>
        <p:spPr bwMode="auto">
          <a:xfrm>
            <a:off x="3599753" y="3325471"/>
            <a:ext cx="4575175" cy="1917700"/>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add’ 1 :: </a:t>
            </a:r>
            <a:r>
              <a:rPr lang="en-US" sz="2400" dirty="0" err="1">
                <a:latin typeface="Lucida Sans Typewriter" panose="020B0509030504030204" pitchFamily="49" charset="0"/>
              </a:rPr>
              <a:t>Int</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Int</a:t>
            </a:r>
            <a:endParaRPr lang="en-US" sz="2400" dirty="0">
              <a:latin typeface="Lucida Sans Typewriter" panose="020B0509030504030204" pitchFamily="49" charset="0"/>
            </a:endParaRPr>
          </a:p>
          <a:p>
            <a:endParaRPr lang="en-US" sz="2400" dirty="0">
              <a:latin typeface="Lucida Sans Typewriter" panose="020B0509030504030204" pitchFamily="49" charset="0"/>
            </a:endParaRPr>
          </a:p>
          <a:p>
            <a:r>
              <a:rPr lang="en-US" sz="2400" dirty="0">
                <a:latin typeface="Lucida Sans Typewriter" panose="020B0509030504030204" pitchFamily="49" charset="0"/>
              </a:rPr>
              <a:t>take 5 :: [</a:t>
            </a:r>
            <a:r>
              <a:rPr lang="en-US" sz="2400" dirty="0" err="1">
                <a:latin typeface="Lucida Sans Typewriter" panose="020B0509030504030204" pitchFamily="49" charset="0"/>
              </a:rPr>
              <a:t>Int</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Int</a:t>
            </a:r>
            <a:r>
              <a:rPr lang="en-US" sz="2400" dirty="0">
                <a:latin typeface="Lucida Sans Typewriter" panose="020B0509030504030204" pitchFamily="49" charset="0"/>
              </a:rPr>
              <a:t>]</a:t>
            </a:r>
          </a:p>
          <a:p>
            <a:endParaRPr lang="en-US" sz="2400" dirty="0">
              <a:latin typeface="Lucida Sans Typewriter" panose="020B0509030504030204" pitchFamily="49" charset="0"/>
            </a:endParaRPr>
          </a:p>
          <a:p>
            <a:r>
              <a:rPr lang="en-US" sz="2400" dirty="0">
                <a:latin typeface="Lucida Sans Typewriter" panose="020B0509030504030204" pitchFamily="49" charset="0"/>
              </a:rPr>
              <a:t>drop 5 :: [</a:t>
            </a:r>
            <a:r>
              <a:rPr lang="en-US" sz="2400" dirty="0" err="1">
                <a:latin typeface="Lucida Sans Typewriter" panose="020B0509030504030204" pitchFamily="49" charset="0"/>
              </a:rPr>
              <a:t>Int</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Int</a:t>
            </a:r>
            <a:r>
              <a:rPr lang="en-US" sz="2400" dirty="0">
                <a:latin typeface="Lucida Sans Typewriter" panose="020B0509030504030204" pitchFamily="49" charset="0"/>
              </a:rPr>
              <a:t>]</a:t>
            </a:r>
          </a:p>
        </p:txBody>
      </p:sp>
    </p:spTree>
    <p:extLst>
      <p:ext uri="{BB962C8B-B14F-4D97-AF65-F5344CB8AC3E}">
        <p14:creationId xmlns:p14="http://schemas.microsoft.com/office/powerpoint/2010/main" val="135646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Karijeve funkcije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00000"/>
                  </a:lnSpc>
                </a:pPr>
                <a:r>
                  <a:rPr lang="pl-PL" dirty="0"/>
                  <a:t>Konvencije u zapisu Karijevih funkcija</a:t>
                </a:r>
              </a:p>
              <a:p>
                <a:pPr lvl="1">
                  <a:lnSpc>
                    <a:spcPct val="100000"/>
                  </a:lnSpc>
                </a:pPr>
                <a:r>
                  <a:rPr lang="en-US" dirty="0" err="1"/>
                  <a:t>Strelica</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je </a:t>
                </a:r>
                <a:r>
                  <a:rPr lang="en-US" dirty="0" err="1"/>
                  <a:t>desno</a:t>
                </a:r>
                <a:r>
                  <a:rPr lang="en-US" dirty="0"/>
                  <a:t> </a:t>
                </a:r>
                <a:r>
                  <a:rPr lang="en-US" dirty="0" err="1"/>
                  <a:t>asocijativna</a:t>
                </a:r>
                <a:r>
                  <a:rPr lang="en-US" dirty="0"/>
                  <a:t>.</a:t>
                </a:r>
                <a:endParaRPr lang="sr-Latn-BA" dirty="0"/>
              </a:p>
              <a:p>
                <a:pPr lvl="1">
                  <a:lnSpc>
                    <a:spcPct val="100000"/>
                  </a:lnSpc>
                </a:pPr>
                <a:endParaRPr lang="sr-Latn-BA" dirty="0"/>
              </a:p>
              <a:p>
                <a:pPr lvl="1">
                  <a:lnSpc>
                    <a:spcPct val="100000"/>
                  </a:lnSpc>
                </a:pPr>
                <a:endParaRPr lang="sr-Latn-BA" dirty="0"/>
              </a:p>
              <a:p>
                <a:pPr lvl="1">
                  <a:lnSpc>
                    <a:spcPct val="100000"/>
                  </a:lnSpc>
                </a:pPr>
                <a:endParaRPr lang="sr-Latn-BA" dirty="0"/>
              </a:p>
              <a:p>
                <a:pPr lvl="1">
                  <a:lnSpc>
                    <a:spcPct val="100000"/>
                  </a:lnSpc>
                </a:pPr>
                <a:r>
                  <a:rPr lang="sr-Latn-BA" dirty="0"/>
                  <a:t>P</a:t>
                </a:r>
                <a:r>
                  <a:rPr lang="en-US" dirty="0"/>
                  <a:t>rim</a:t>
                </a:r>
                <a:r>
                  <a:rPr lang="sr-Latn-BA" dirty="0"/>
                  <a:t>j</a:t>
                </a:r>
                <a:r>
                  <a:rPr lang="en-US" dirty="0" err="1"/>
                  <a:t>ena</a:t>
                </a:r>
                <a:r>
                  <a:rPr lang="en-US" dirty="0"/>
                  <a:t> </a:t>
                </a:r>
                <a:r>
                  <a:rPr lang="en-US" dirty="0" err="1"/>
                  <a:t>funkcija</a:t>
                </a:r>
                <a:r>
                  <a:rPr lang="en-US" dirty="0"/>
                  <a:t> </a:t>
                </a:r>
                <a:r>
                  <a:rPr lang="sr-Latn-BA" dirty="0"/>
                  <a:t>je</a:t>
                </a:r>
                <a:r>
                  <a:rPr lang="en-US" dirty="0"/>
                  <a:t> l</a:t>
                </a:r>
                <a:r>
                  <a:rPr lang="sr-Latn-BA" dirty="0"/>
                  <a:t>ijevo</a:t>
                </a:r>
                <a:r>
                  <a:rPr lang="en-US" dirty="0"/>
                  <a:t> </a:t>
                </a:r>
                <a:r>
                  <a:rPr lang="en-US" dirty="0" err="1"/>
                  <a:t>asocijativna</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667"/>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067799" y="2605666"/>
            <a:ext cx="5159705" cy="567652"/>
          </a:xfrm>
          <a:prstGeom prst="rect">
            <a:avLst/>
          </a:prstGeom>
        </p:spPr>
      </p:pic>
      <mc:AlternateContent xmlns:mc="http://schemas.openxmlformats.org/markup-compatibility/2006" xmlns:a14="http://schemas.microsoft.com/office/drawing/2010/main">
        <mc:Choice Requires="a14">
          <p:sp>
            <p:nvSpPr>
              <p:cNvPr id="5" name="Oval Callout 4"/>
              <p:cNvSpPr/>
              <p:nvPr/>
            </p:nvSpPr>
            <p:spPr>
              <a:xfrm>
                <a:off x="7383566" y="1128047"/>
                <a:ext cx="3640509" cy="1128044"/>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Int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dirty="0" err="1"/>
                  <a:t>Int</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sr-Latn-BA" b="0" i="1" smtClean="0">
                        <a:latin typeface="Cambria Math" panose="02040503050406030204" pitchFamily="18" charset="0"/>
                        <a:ea typeface="Cambria Math" panose="02040503050406030204" pitchFamily="18" charset="0"/>
                      </a:rPr>
                      <m:t> </m:t>
                    </m:r>
                  </m:oMath>
                </a14:m>
                <a:r>
                  <a:rPr lang="en-US" dirty="0"/>
                  <a:t>(</a:t>
                </a:r>
                <a:r>
                  <a:rPr lang="en-US" dirty="0" err="1"/>
                  <a:t>Int</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dirty="0" err="1"/>
                  <a:t>Int</a:t>
                </a:r>
                <a:r>
                  <a:rPr lang="en-US" dirty="0"/>
                  <a:t>))</a:t>
                </a:r>
              </a:p>
            </p:txBody>
          </p:sp>
        </mc:Choice>
        <mc:Fallback xmlns="">
          <p:sp>
            <p:nvSpPr>
              <p:cNvPr id="5" name="Oval Callout 4"/>
              <p:cNvSpPr>
                <a:spLocks noRot="1" noChangeAspect="1" noMove="1" noResize="1" noEditPoints="1" noAdjustHandles="1" noChangeArrowheads="1" noChangeShapeType="1" noTextEdit="1"/>
              </p:cNvSpPr>
              <p:nvPr/>
            </p:nvSpPr>
            <p:spPr>
              <a:xfrm>
                <a:off x="7383566" y="1128047"/>
                <a:ext cx="3640509" cy="1128044"/>
              </a:xfrm>
              <a:prstGeom prst="wedgeEllipseCallout">
                <a:avLst/>
              </a:prstGeom>
              <a:blipFill rotWithShape="0">
                <a:blip r:embed="rId4"/>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4287671" y="5134240"/>
            <a:ext cx="2591162" cy="657317"/>
          </a:xfrm>
          <a:prstGeom prst="rect">
            <a:avLst/>
          </a:prstGeom>
        </p:spPr>
      </p:pic>
      <p:sp>
        <p:nvSpPr>
          <p:cNvPr id="7" name="Oval Callout 6"/>
          <p:cNvSpPr/>
          <p:nvPr/>
        </p:nvSpPr>
        <p:spPr>
          <a:xfrm>
            <a:off x="5237147" y="3707451"/>
            <a:ext cx="2659167" cy="1189289"/>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a:t>
            </a:r>
            <a:r>
              <a:rPr lang="en-US" dirty="0" err="1"/>
              <a:t>mult</a:t>
            </a:r>
            <a:r>
              <a:rPr lang="en-US" dirty="0"/>
              <a:t> x) y) z</a:t>
            </a:r>
          </a:p>
        </p:txBody>
      </p:sp>
    </p:spTree>
    <p:extLst>
      <p:ext uri="{BB962C8B-B14F-4D97-AF65-F5344CB8AC3E}">
        <p14:creationId xmlns:p14="http://schemas.microsoft.com/office/powerpoint/2010/main" val="388247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Fukcionalno programiranje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Izračunavanje sume brojeva od 0 do </a:t>
                </a:r>
                <a14:m>
                  <m:oMath xmlns:m="http://schemas.openxmlformats.org/officeDocument/2006/math">
                    <m:r>
                      <a:rPr lang="sr-Latn-BA" i="1" dirty="0" smtClean="0">
                        <a:latin typeface="Cambria Math" panose="02040503050406030204" pitchFamily="18" charset="0"/>
                      </a:rPr>
                      <m:t>𝑛</m:t>
                    </m:r>
                  </m:oMath>
                </a14:m>
                <a:r>
                  <a:rPr lang="sr-Latn-BA" dirty="0"/>
                  <a:t>. – Haskell</a:t>
                </a:r>
              </a:p>
              <a:p>
                <a:pPr lvl="1"/>
                <a:r>
                  <a:rPr lang="en-US" dirty="0"/>
                  <a:t>[..] – </a:t>
                </a:r>
                <a:r>
                  <a:rPr lang="en-US" dirty="0" err="1"/>
                  <a:t>lista</a:t>
                </a:r>
                <a:r>
                  <a:rPr lang="en-US" dirty="0"/>
                  <a:t> </a:t>
                </a:r>
                <a:r>
                  <a:rPr lang="en-US" dirty="0" err="1"/>
                  <a:t>brojeva</a:t>
                </a:r>
                <a:r>
                  <a:rPr lang="en-US" dirty="0"/>
                  <a:t> od 1 do </a:t>
                </a:r>
                <a14:m>
                  <m:oMath xmlns:m="http://schemas.openxmlformats.org/officeDocument/2006/math">
                    <m:r>
                      <a:rPr lang="en-US" i="1" dirty="0" smtClean="0">
                        <a:latin typeface="Cambria Math" panose="02040503050406030204" pitchFamily="18" charset="0"/>
                      </a:rPr>
                      <m:t>𝑛</m:t>
                    </m:r>
                    <m:r>
                      <a:rPr lang="en-US" b="0" i="0" dirty="0" smtClean="0">
                        <a:latin typeface="Cambria Math" panose="02040503050406030204" pitchFamily="18" charset="0"/>
                      </a:rPr>
                      <m:t>;</m:t>
                    </m:r>
                  </m:oMath>
                </a14:m>
                <a:endParaRPr lang="en-US" dirty="0"/>
              </a:p>
              <a:p>
                <a:pPr lvl="1"/>
                <a14:m>
                  <m:oMath xmlns:m="http://schemas.openxmlformats.org/officeDocument/2006/math">
                    <m:r>
                      <a:rPr lang="en-US" i="1" dirty="0" smtClean="0">
                        <a:latin typeface="Cambria Math" panose="02040503050406030204" pitchFamily="18" charset="0"/>
                      </a:rPr>
                      <m:t>𝑠𝑢𝑚</m:t>
                    </m:r>
                  </m:oMath>
                </a14:m>
                <a:r>
                  <a:rPr lang="en-US" dirty="0"/>
                  <a:t> – </a:t>
                </a:r>
                <a:r>
                  <a:rPr lang="en-US" dirty="0" err="1"/>
                  <a:t>suma</a:t>
                </a:r>
                <a:r>
                  <a:rPr lang="en-US" dirty="0"/>
                  <a:t> </a:t>
                </a:r>
                <a:r>
                  <a:rPr lang="en-US" dirty="0" err="1"/>
                  <a:t>elemenata</a:t>
                </a:r>
                <a:r>
                  <a:rPr lang="en-US" dirty="0"/>
                  <a:t> </a:t>
                </a:r>
                <a:r>
                  <a:rPr lang="en-US" dirty="0" err="1"/>
                  <a:t>liste</a:t>
                </a:r>
                <a:r>
                  <a:rPr lang="en-US" dirty="0"/>
                  <a:t>;</a:t>
                </a:r>
                <a:endParaRPr lang="sr-Latn-BA" dirty="0"/>
              </a:p>
              <a:p>
                <a:pPr lvl="1"/>
                <a:endParaRPr lang="sr-Latn-BA" dirty="0"/>
              </a:p>
              <a:p>
                <a:pPr lvl="1"/>
                <a:endParaRPr lang="sr-Latn-BA" dirty="0"/>
              </a:p>
              <a:p>
                <a:pPr lvl="1"/>
                <a:endParaRPr lang="sr-Latn-BA" dirty="0"/>
              </a:p>
              <a:p>
                <a:pPr lvl="1"/>
                <a:endParaRPr lang="sr-Latn-BA" dirty="0"/>
              </a:p>
              <a:p>
                <a:pPr lvl="1"/>
                <a:endParaRPr lang="sr-Latn-BA" dirty="0"/>
              </a:p>
              <a:p>
                <a:pPr lvl="1"/>
                <a:endParaRPr lang="sr-Latn-BA" dirty="0"/>
              </a:p>
              <a:p>
                <a:pPr lvl="1"/>
                <a:endParaRPr lang="sr-Latn-BA" dirty="0"/>
              </a:p>
              <a:p>
                <a:pPr lvl="1"/>
                <a:endParaRPr lang="sr-Latn-BA" dirty="0"/>
              </a:p>
              <a:p>
                <a:pPr lvl="1"/>
                <a:endParaRPr lang="sr-Latn-BA" dirty="0"/>
              </a:p>
              <a:p>
                <a:pPr lvl="1"/>
                <a:endParaRPr lang="sr-Latn-BA" dirty="0"/>
              </a:p>
              <a:p>
                <a:r>
                  <a:rPr lang="sr-Latn-BA"/>
                  <a:t>Imperativni jezici vs Haskell;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361360" y="3064477"/>
            <a:ext cx="1829055" cy="523948"/>
          </a:xfrm>
          <a:prstGeom prst="rect">
            <a:avLst/>
          </a:prstGeom>
        </p:spPr>
      </p:pic>
      <p:pic>
        <p:nvPicPr>
          <p:cNvPr id="5" name="Picture 4"/>
          <p:cNvPicPr>
            <a:picLocks noChangeAspect="1"/>
          </p:cNvPicPr>
          <p:nvPr/>
        </p:nvPicPr>
        <p:blipFill>
          <a:blip r:embed="rId4"/>
          <a:stretch>
            <a:fillRect/>
          </a:stretch>
        </p:blipFill>
        <p:spPr>
          <a:xfrm>
            <a:off x="5741031" y="2569677"/>
            <a:ext cx="4572638" cy="2915057"/>
          </a:xfrm>
          <a:prstGeom prst="rect">
            <a:avLst/>
          </a:prstGeom>
        </p:spPr>
      </p:pic>
      <mc:AlternateContent xmlns:mc="http://schemas.openxmlformats.org/markup-compatibility/2006" xmlns:a14="http://schemas.microsoft.com/office/drawing/2010/main">
        <mc:Choice Requires="a14">
          <p:sp>
            <p:nvSpPr>
              <p:cNvPr id="7" name="Oval Callout 6"/>
              <p:cNvSpPr/>
              <p:nvPr/>
            </p:nvSpPr>
            <p:spPr>
              <a:xfrm>
                <a:off x="9186729" y="1871528"/>
                <a:ext cx="1820254" cy="1059679"/>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Za </a:t>
                </a:r>
                <a14:m>
                  <m:oMath xmlns:m="http://schemas.openxmlformats.org/officeDocument/2006/math">
                    <m:r>
                      <a:rPr lang="sr-Latn-BA" i="1" dirty="0" smtClean="0">
                        <a:latin typeface="Cambria Math" panose="02040503050406030204" pitchFamily="18" charset="0"/>
                      </a:rPr>
                      <m:t>𝑛</m:t>
                    </m:r>
                    <m:r>
                      <a:rPr lang="sr-Latn-BA" i="1" dirty="0" smtClean="0">
                        <a:latin typeface="Cambria Math" panose="02040503050406030204" pitchFamily="18" charset="0"/>
                      </a:rPr>
                      <m:t> = 5</m:t>
                    </m:r>
                  </m:oMath>
                </a14:m>
                <a:endParaRPr lang="en-US" dirty="0"/>
              </a:p>
            </p:txBody>
          </p:sp>
        </mc:Choice>
        <mc:Fallback xmlns="">
          <p:sp>
            <p:nvSpPr>
              <p:cNvPr id="7" name="Oval Callout 6"/>
              <p:cNvSpPr>
                <a:spLocks noRot="1" noChangeAspect="1" noMove="1" noResize="1" noEditPoints="1" noAdjustHandles="1" noChangeArrowheads="1" noChangeShapeType="1" noTextEdit="1"/>
              </p:cNvSpPr>
              <p:nvPr/>
            </p:nvSpPr>
            <p:spPr>
              <a:xfrm>
                <a:off x="9186729" y="1871528"/>
                <a:ext cx="1820254" cy="1059679"/>
              </a:xfrm>
              <a:prstGeom prst="wedgeEllipseCallou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36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Polimorfni tipovi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Funkcija je polimorfna ako se može primjeniti na više različitih tipova.</a:t>
                </a:r>
              </a:p>
              <a:p>
                <a:pPr lvl="1"/>
                <a:r>
                  <a:rPr lang="sr-Latn-BA" dirty="0"/>
                  <a:t>Funkcija </a:t>
                </a:r>
                <a14:m>
                  <m:oMath xmlns:m="http://schemas.openxmlformats.org/officeDocument/2006/math">
                    <m:r>
                      <a:rPr lang="sr-Latn-BA" i="1" dirty="0" smtClean="0">
                        <a:latin typeface="Cambria Math" panose="02040503050406030204" pitchFamily="18" charset="0"/>
                      </a:rPr>
                      <m:t>𝑙𝑒𝑛𝑔𝑡h</m:t>
                    </m:r>
                  </m:oMath>
                </a14:m>
                <a:endParaRPr lang="sr-Latn-BA"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651102" y="3043339"/>
            <a:ext cx="5334744" cy="3010320"/>
          </a:xfrm>
          <a:prstGeom prst="rect">
            <a:avLst/>
          </a:prstGeom>
        </p:spPr>
      </p:pic>
      <p:sp>
        <p:nvSpPr>
          <p:cNvPr id="5" name="Text Box 4"/>
          <p:cNvSpPr txBox="1">
            <a:spLocks noChangeArrowheads="1"/>
          </p:cNvSpPr>
          <p:nvPr/>
        </p:nvSpPr>
        <p:spPr bwMode="auto">
          <a:xfrm>
            <a:off x="7445123" y="4071463"/>
            <a:ext cx="3798887" cy="4572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a:latin typeface="Lucida Sans Typewriter" panose="020B0509030504030204" pitchFamily="49" charset="0"/>
              </a:rPr>
              <a:t>length :: [a] </a:t>
            </a:r>
            <a:r>
              <a:rPr lang="en-US" sz="2400">
                <a:latin typeface="Lucida Sans Typewriter" panose="020B0509030504030204" pitchFamily="49" charset="0"/>
                <a:sym typeface="Symbol" panose="05050102010706020507" pitchFamily="18" charset="2"/>
              </a:rPr>
              <a:t></a:t>
            </a:r>
            <a:r>
              <a:rPr lang="en-US" sz="2400">
                <a:latin typeface="Lucida Sans Typewriter" panose="020B0509030504030204" pitchFamily="49" charset="0"/>
              </a:rPr>
              <a:t> Int</a:t>
            </a:r>
          </a:p>
        </p:txBody>
      </p:sp>
      <p:sp>
        <p:nvSpPr>
          <p:cNvPr id="6" name="Oval Callout 5"/>
          <p:cNvSpPr/>
          <p:nvPr/>
        </p:nvSpPr>
        <p:spPr>
          <a:xfrm>
            <a:off x="8152688" y="2221907"/>
            <a:ext cx="1982624" cy="106822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Imena tipova?</a:t>
            </a:r>
            <a:endParaRPr lang="en-US" dirty="0"/>
          </a:p>
        </p:txBody>
      </p:sp>
    </p:spTree>
    <p:extLst>
      <p:ext uri="{BB962C8B-B14F-4D97-AF65-F5344CB8AC3E}">
        <p14:creationId xmlns:p14="http://schemas.microsoft.com/office/powerpoint/2010/main" val="337261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Polimorfni tipovi</a:t>
            </a:r>
            <a:endParaRPr lang="en-US" dirty="0"/>
          </a:p>
        </p:txBody>
      </p:sp>
      <p:sp>
        <p:nvSpPr>
          <p:cNvPr id="3" name="Content Placeholder 2"/>
          <p:cNvSpPr>
            <a:spLocks noGrp="1"/>
          </p:cNvSpPr>
          <p:nvPr>
            <p:ph idx="1"/>
          </p:nvPr>
        </p:nvSpPr>
        <p:spPr/>
        <p:txBody>
          <a:bodyPr/>
          <a:lstStyle/>
          <a:p>
            <a:r>
              <a:rPr lang="sr-Latn-BA" dirty="0"/>
              <a:t>Još neke polimorfne funkcije;</a:t>
            </a:r>
            <a:endParaRPr lang="en-US" dirty="0"/>
          </a:p>
        </p:txBody>
      </p:sp>
      <p:sp>
        <p:nvSpPr>
          <p:cNvPr id="4" name="Text Box 2051"/>
          <p:cNvSpPr txBox="1">
            <a:spLocks noChangeArrowheads="1"/>
          </p:cNvSpPr>
          <p:nvPr/>
        </p:nvSpPr>
        <p:spPr bwMode="auto">
          <a:xfrm>
            <a:off x="3134185" y="2232737"/>
            <a:ext cx="5470525" cy="3889375"/>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80000"/>
              </a:lnSpc>
            </a:pPr>
            <a:r>
              <a:rPr lang="en-US" sz="2400" dirty="0" err="1">
                <a:latin typeface="Lucida Sans Typewriter" panose="020B0509030504030204" pitchFamily="49" charset="0"/>
              </a:rPr>
              <a:t>fst</a:t>
            </a:r>
            <a:r>
              <a:rPr lang="en-US" sz="2400" dirty="0">
                <a:latin typeface="Lucida Sans Typewriter" panose="020B0509030504030204" pitchFamily="49" charset="0"/>
              </a:rPr>
              <a:t>  :: (</a:t>
            </a:r>
            <a:r>
              <a:rPr lang="en-US" sz="2400" dirty="0" err="1">
                <a:latin typeface="Lucida Sans Typewriter" panose="020B0509030504030204" pitchFamily="49" charset="0"/>
              </a:rPr>
              <a:t>a,b</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a:t>
            </a:r>
          </a:p>
          <a:p>
            <a:pPr>
              <a:lnSpc>
                <a:spcPct val="80000"/>
              </a:lnSpc>
            </a:pPr>
            <a:r>
              <a:rPr lang="en-US" sz="2400" dirty="0">
                <a:latin typeface="Lucida Sans Typewriter" panose="020B0509030504030204" pitchFamily="49" charset="0"/>
              </a:rPr>
              <a:t> </a:t>
            </a:r>
          </a:p>
          <a:p>
            <a:pPr>
              <a:lnSpc>
                <a:spcPct val="80000"/>
              </a:lnSpc>
            </a:pPr>
            <a:endParaRPr lang="en-US" sz="2400" dirty="0">
              <a:latin typeface="Lucida Sans Typewriter" panose="020B0509030504030204" pitchFamily="49" charset="0"/>
            </a:endParaRPr>
          </a:p>
          <a:p>
            <a:pPr>
              <a:lnSpc>
                <a:spcPct val="80000"/>
              </a:lnSpc>
            </a:pPr>
            <a:r>
              <a:rPr lang="en-US" sz="2400" dirty="0">
                <a:latin typeface="Lucida Sans Typewriter" panose="020B0509030504030204" pitchFamily="49" charset="0"/>
              </a:rPr>
              <a:t>head :: [a]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a:t>
            </a:r>
          </a:p>
          <a:p>
            <a:pPr>
              <a:lnSpc>
                <a:spcPct val="80000"/>
              </a:lnSpc>
            </a:pPr>
            <a:endParaRPr lang="en-US" sz="2400" dirty="0">
              <a:latin typeface="Lucida Sans Typewriter" panose="020B0509030504030204" pitchFamily="49" charset="0"/>
            </a:endParaRPr>
          </a:p>
          <a:p>
            <a:pPr>
              <a:lnSpc>
                <a:spcPct val="80000"/>
              </a:lnSpc>
            </a:pPr>
            <a:endParaRPr lang="en-US" sz="2400" dirty="0">
              <a:latin typeface="Lucida Sans Typewriter" panose="020B0509030504030204" pitchFamily="49" charset="0"/>
            </a:endParaRPr>
          </a:p>
          <a:p>
            <a:pPr>
              <a:lnSpc>
                <a:spcPct val="80000"/>
              </a:lnSpc>
            </a:pPr>
            <a:r>
              <a:rPr lang="en-US" sz="2400" dirty="0">
                <a:latin typeface="Lucida Sans Typewriter" panose="020B0509030504030204" pitchFamily="49" charset="0"/>
              </a:rPr>
              <a:t>take :: </a:t>
            </a:r>
            <a:r>
              <a:rPr lang="en-US" sz="2400" dirty="0" err="1">
                <a:latin typeface="Lucida Sans Typewriter" panose="020B0509030504030204" pitchFamily="49" charset="0"/>
              </a:rPr>
              <a:t>Int</a:t>
            </a:r>
            <a:r>
              <a:rPr lang="en-US" sz="2400" dirty="0">
                <a:latin typeface="Lucida Sans Typewriter" panose="020B0509030504030204" pitchFamily="49" charset="0"/>
              </a:rPr>
              <a:t>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a:t>
            </a:r>
          </a:p>
          <a:p>
            <a:pPr>
              <a:lnSpc>
                <a:spcPct val="80000"/>
              </a:lnSpc>
            </a:pPr>
            <a:endParaRPr lang="en-US" sz="2400" dirty="0">
              <a:latin typeface="Lucida Sans Typewriter" panose="020B0509030504030204" pitchFamily="49" charset="0"/>
            </a:endParaRPr>
          </a:p>
          <a:p>
            <a:pPr>
              <a:lnSpc>
                <a:spcPct val="80000"/>
              </a:lnSpc>
            </a:pPr>
            <a:endParaRPr lang="en-US" sz="2400" dirty="0">
              <a:latin typeface="Lucida Sans Typewriter" panose="020B0509030504030204" pitchFamily="49" charset="0"/>
            </a:endParaRPr>
          </a:p>
          <a:p>
            <a:pPr>
              <a:lnSpc>
                <a:spcPct val="80000"/>
              </a:lnSpc>
            </a:pPr>
            <a:r>
              <a:rPr lang="en-US" sz="2400" dirty="0">
                <a:latin typeface="Lucida Sans Typewriter" panose="020B0509030504030204" pitchFamily="49" charset="0"/>
              </a:rPr>
              <a:t>zip  :: [a]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[b]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t>
            </a:r>
            <a:r>
              <a:rPr lang="en-US" sz="2400" dirty="0" err="1">
                <a:latin typeface="Lucida Sans Typewriter" panose="020B0509030504030204" pitchFamily="49" charset="0"/>
              </a:rPr>
              <a:t>a,b</a:t>
            </a:r>
            <a:r>
              <a:rPr lang="en-US" sz="2400" dirty="0">
                <a:latin typeface="Lucida Sans Typewriter" panose="020B0509030504030204" pitchFamily="49" charset="0"/>
              </a:rPr>
              <a:t>)]</a:t>
            </a:r>
          </a:p>
          <a:p>
            <a:pPr>
              <a:lnSpc>
                <a:spcPct val="80000"/>
              </a:lnSpc>
            </a:pPr>
            <a:endParaRPr lang="en-US" sz="2400" dirty="0">
              <a:latin typeface="Lucida Sans Typewriter" panose="020B0509030504030204" pitchFamily="49" charset="0"/>
            </a:endParaRPr>
          </a:p>
          <a:p>
            <a:pPr>
              <a:lnSpc>
                <a:spcPct val="80000"/>
              </a:lnSpc>
            </a:pPr>
            <a:endParaRPr lang="en-US" sz="2400" dirty="0">
              <a:latin typeface="Lucida Sans Typewriter" panose="020B0509030504030204" pitchFamily="49" charset="0"/>
            </a:endParaRPr>
          </a:p>
          <a:p>
            <a:pPr>
              <a:lnSpc>
                <a:spcPct val="80000"/>
              </a:lnSpc>
            </a:pPr>
            <a:r>
              <a:rPr lang="en-US" sz="2400" dirty="0">
                <a:latin typeface="Lucida Sans Typewriter" panose="020B0509030504030204" pitchFamily="49" charset="0"/>
              </a:rPr>
              <a:t>id   :: a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a:t>
            </a:r>
          </a:p>
        </p:txBody>
      </p:sp>
    </p:spTree>
    <p:extLst>
      <p:ext uri="{BB962C8B-B14F-4D97-AF65-F5344CB8AC3E}">
        <p14:creationId xmlns:p14="http://schemas.microsoft.com/office/powerpoint/2010/main" val="181290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Preopterećeni tipovi</a:t>
            </a:r>
            <a:endParaRPr lang="en-US" dirty="0"/>
          </a:p>
        </p:txBody>
      </p:sp>
      <p:sp>
        <p:nvSpPr>
          <p:cNvPr id="3" name="Content Placeholder 2"/>
          <p:cNvSpPr>
            <a:spLocks noGrp="1"/>
          </p:cNvSpPr>
          <p:nvPr>
            <p:ph idx="1"/>
          </p:nvPr>
        </p:nvSpPr>
        <p:spPr/>
        <p:txBody>
          <a:bodyPr/>
          <a:lstStyle/>
          <a:p>
            <a:r>
              <a:rPr lang="sr-Latn-BA" dirty="0"/>
              <a:t>Aritmetički operator + je preopterećen.</a:t>
            </a:r>
          </a:p>
          <a:p>
            <a:endParaRPr lang="en-US" dirty="0"/>
          </a:p>
        </p:txBody>
      </p:sp>
      <p:pic>
        <p:nvPicPr>
          <p:cNvPr id="4" name="Picture 3"/>
          <p:cNvPicPr>
            <a:picLocks noChangeAspect="1"/>
          </p:cNvPicPr>
          <p:nvPr/>
        </p:nvPicPr>
        <p:blipFill>
          <a:blip r:embed="rId2"/>
          <a:stretch>
            <a:fillRect/>
          </a:stretch>
        </p:blipFill>
        <p:spPr>
          <a:xfrm>
            <a:off x="4838524" y="2476367"/>
            <a:ext cx="2514951" cy="1905266"/>
          </a:xfrm>
          <a:prstGeom prst="rect">
            <a:avLst/>
          </a:prstGeom>
        </p:spPr>
      </p:pic>
      <p:sp>
        <p:nvSpPr>
          <p:cNvPr id="5" name="Text Box 4"/>
          <p:cNvSpPr txBox="1">
            <a:spLocks noChangeArrowheads="1"/>
          </p:cNvSpPr>
          <p:nvPr/>
        </p:nvSpPr>
        <p:spPr bwMode="auto">
          <a:xfrm>
            <a:off x="3638091" y="4916043"/>
            <a:ext cx="5124450" cy="46037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r>
              <a:rPr lang="en-US" sz="2400" dirty="0">
                <a:latin typeface="Lucida Sans Typewriter" panose="020B0509030504030204" pitchFamily="49" charset="0"/>
              </a:rPr>
              <a:t>(+) :: </a:t>
            </a:r>
            <a:r>
              <a:rPr lang="en-US" sz="2400" dirty="0" err="1">
                <a:latin typeface="Lucida Sans Typewriter" panose="020B0509030504030204" pitchFamily="49" charset="0"/>
              </a:rPr>
              <a:t>Num</a:t>
            </a:r>
            <a:r>
              <a:rPr lang="en-US" sz="2400" dirty="0">
                <a:latin typeface="Lucida Sans Typewriter" panose="020B0509030504030204" pitchFamily="49" charset="0"/>
              </a:rPr>
              <a:t> a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a -&gt; a -&gt; a</a:t>
            </a:r>
          </a:p>
        </p:txBody>
      </p:sp>
      <p:sp>
        <p:nvSpPr>
          <p:cNvPr id="6" name="Oval Callout 5"/>
          <p:cNvSpPr/>
          <p:nvPr/>
        </p:nvSpPr>
        <p:spPr>
          <a:xfrm>
            <a:off x="8357787" y="2632105"/>
            <a:ext cx="2110811" cy="149551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Ograničenje klase tipova</a:t>
            </a:r>
            <a:endParaRPr lang="en-US" dirty="0"/>
          </a:p>
        </p:txBody>
      </p:sp>
    </p:spTree>
    <p:extLst>
      <p:ext uri="{BB962C8B-B14F-4D97-AF65-F5344CB8AC3E}">
        <p14:creationId xmlns:p14="http://schemas.microsoft.com/office/powerpoint/2010/main" val="255947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Preopterećeni tipovi</a:t>
            </a:r>
            <a:endParaRPr lang="en-US" dirty="0"/>
          </a:p>
        </p:txBody>
      </p:sp>
      <p:sp>
        <p:nvSpPr>
          <p:cNvPr id="3" name="Content Placeholder 2"/>
          <p:cNvSpPr>
            <a:spLocks noGrp="1"/>
          </p:cNvSpPr>
          <p:nvPr>
            <p:ph idx="1"/>
          </p:nvPr>
        </p:nvSpPr>
        <p:spPr/>
        <p:txBody>
          <a:bodyPr/>
          <a:lstStyle/>
          <a:p>
            <a:endParaRPr lang="en-US"/>
          </a:p>
        </p:txBody>
      </p:sp>
      <p:sp>
        <p:nvSpPr>
          <p:cNvPr id="4" name="Text Box 5"/>
          <p:cNvSpPr txBox="1">
            <a:spLocks noChangeArrowheads="1"/>
          </p:cNvSpPr>
          <p:nvPr/>
        </p:nvSpPr>
        <p:spPr bwMode="auto">
          <a:xfrm>
            <a:off x="1634650" y="2204979"/>
            <a:ext cx="2292350" cy="3336925"/>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sz="2400" dirty="0">
                <a:latin typeface="Lucida Sans Typewriter" panose="020B0509030504030204" pitchFamily="49" charset="0"/>
              </a:rPr>
              <a:t>&gt; 1 + 2</a:t>
            </a:r>
          </a:p>
          <a:p>
            <a:pPr>
              <a:lnSpc>
                <a:spcPct val="110000"/>
              </a:lnSpc>
            </a:pPr>
            <a:r>
              <a:rPr lang="en-US" sz="2400" dirty="0">
                <a:latin typeface="Lucida Sans Typewriter" panose="020B0509030504030204" pitchFamily="49" charset="0"/>
              </a:rPr>
              <a:t>3</a:t>
            </a: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&gt; 1.0 + 2.0</a:t>
            </a:r>
          </a:p>
          <a:p>
            <a:pPr>
              <a:lnSpc>
                <a:spcPct val="110000"/>
              </a:lnSpc>
            </a:pPr>
            <a:r>
              <a:rPr lang="en-US" sz="2400" dirty="0">
                <a:latin typeface="Lucida Sans Typewriter" panose="020B0509030504030204" pitchFamily="49" charset="0"/>
              </a:rPr>
              <a:t>3.0</a:t>
            </a:r>
          </a:p>
          <a:p>
            <a:pPr>
              <a:lnSpc>
                <a:spcPct val="110000"/>
              </a:lnSpc>
            </a:pPr>
            <a:endParaRPr lang="en-US" sz="2400" dirty="0">
              <a:latin typeface="Lucida Sans Typewriter" panose="020B0509030504030204" pitchFamily="49" charset="0"/>
            </a:endParaRPr>
          </a:p>
          <a:p>
            <a:pPr>
              <a:lnSpc>
                <a:spcPct val="110000"/>
              </a:lnSpc>
            </a:pPr>
            <a:r>
              <a:rPr lang="en-US" sz="2400" dirty="0">
                <a:latin typeface="Lucida Sans Typewriter" panose="020B0509030504030204" pitchFamily="49" charset="0"/>
              </a:rPr>
              <a:t>&gt; ’a’ + ’b’</a:t>
            </a:r>
          </a:p>
          <a:p>
            <a:pPr>
              <a:lnSpc>
                <a:spcPct val="110000"/>
              </a:lnSpc>
            </a:pPr>
            <a:r>
              <a:rPr lang="en-US" sz="2400" dirty="0">
                <a:latin typeface="Lucida Sans Typewriter" panose="020B0509030504030204" pitchFamily="49" charset="0"/>
              </a:rPr>
              <a:t>ERROR</a:t>
            </a:r>
          </a:p>
        </p:txBody>
      </p:sp>
      <p:sp>
        <p:nvSpPr>
          <p:cNvPr id="5" name="AutoShape 7"/>
          <p:cNvSpPr>
            <a:spLocks noChangeArrowheads="1"/>
          </p:cNvSpPr>
          <p:nvPr/>
        </p:nvSpPr>
        <p:spPr bwMode="auto">
          <a:xfrm>
            <a:off x="5066573" y="2373491"/>
            <a:ext cx="1774825" cy="566737"/>
          </a:xfrm>
          <a:prstGeom prst="wedgeRoundRectCallout">
            <a:avLst>
              <a:gd name="adj1" fmla="val -101167"/>
              <a:gd name="adj2" fmla="val -26032"/>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dirty="0"/>
              <a:t>a = </a:t>
            </a:r>
            <a:r>
              <a:rPr lang="en-US" dirty="0" err="1"/>
              <a:t>Int</a:t>
            </a:r>
            <a:endParaRPr lang="en-US" dirty="0"/>
          </a:p>
        </p:txBody>
      </p:sp>
      <p:sp>
        <p:nvSpPr>
          <p:cNvPr id="6" name="AutoShape 8"/>
          <p:cNvSpPr>
            <a:spLocks noChangeArrowheads="1"/>
          </p:cNvSpPr>
          <p:nvPr/>
        </p:nvSpPr>
        <p:spPr bwMode="auto">
          <a:xfrm>
            <a:off x="5118456" y="3564486"/>
            <a:ext cx="1774825" cy="566738"/>
          </a:xfrm>
          <a:prstGeom prst="wedgeRoundRectCallout">
            <a:avLst>
              <a:gd name="adj1" fmla="val -100894"/>
              <a:gd name="adj2" fmla="val -30769"/>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dirty="0"/>
              <a:t>a = Float</a:t>
            </a:r>
          </a:p>
        </p:txBody>
      </p:sp>
      <p:sp>
        <p:nvSpPr>
          <p:cNvPr id="7" name="AutoShape 6"/>
          <p:cNvSpPr>
            <a:spLocks noChangeArrowheads="1"/>
          </p:cNvSpPr>
          <p:nvPr/>
        </p:nvSpPr>
        <p:spPr bwMode="auto">
          <a:xfrm>
            <a:off x="4774207" y="4550592"/>
            <a:ext cx="2530475" cy="1028700"/>
          </a:xfrm>
          <a:prstGeom prst="wedgeRoundRectCallout">
            <a:avLst>
              <a:gd name="adj1" fmla="val -68194"/>
              <a:gd name="adj2" fmla="val 10032"/>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ＭＳ Ｐゴシック" panose="020B0600070205080204" pitchFamily="34" charset="-128"/>
              </a:defRPr>
            </a:lvl1pPr>
            <a:lvl2pPr marL="37931725" indent="-37474525">
              <a:defRPr sz="2800">
                <a:solidFill>
                  <a:schemeClr val="tx1"/>
                </a:solidFill>
                <a:latin typeface="Tahoma" panose="020B0604030504040204" pitchFamily="34" charset="0"/>
                <a:ea typeface="ＭＳ Ｐゴシック" panose="020B0600070205080204" pitchFamily="34" charset="-128"/>
              </a:defRPr>
            </a:lvl2pPr>
            <a:lvl3pPr>
              <a:defRPr sz="2800">
                <a:solidFill>
                  <a:schemeClr val="tx1"/>
                </a:solidFill>
                <a:latin typeface="Tahoma" panose="020B0604030504040204" pitchFamily="34" charset="0"/>
                <a:ea typeface="ＭＳ Ｐゴシック" panose="020B0600070205080204" pitchFamily="34" charset="-128"/>
              </a:defRPr>
            </a:lvl3pPr>
            <a:lvl4pPr>
              <a:defRPr sz="2800">
                <a:solidFill>
                  <a:schemeClr val="tx1"/>
                </a:solidFill>
                <a:latin typeface="Tahoma" panose="020B0604030504040204" pitchFamily="34" charset="0"/>
                <a:ea typeface="ＭＳ Ｐゴシック" panose="020B0600070205080204" pitchFamily="34" charset="-128"/>
              </a:defRPr>
            </a:lvl4pPr>
            <a:lvl5pPr>
              <a:defRPr sz="28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algn="ctr"/>
            <a:r>
              <a:rPr lang="en-US" dirty="0"/>
              <a:t>Char is not a numeric type</a:t>
            </a:r>
          </a:p>
        </p:txBody>
      </p:sp>
    </p:spTree>
    <p:extLst>
      <p:ext uri="{BB962C8B-B14F-4D97-AF65-F5344CB8AC3E}">
        <p14:creationId xmlns:p14="http://schemas.microsoft.com/office/powerpoint/2010/main" val="390041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Preopterećeni tipovi</a:t>
            </a:r>
            <a:endParaRPr lang="en-US" dirty="0"/>
          </a:p>
        </p:txBody>
      </p:sp>
      <p:sp>
        <p:nvSpPr>
          <p:cNvPr id="3" name="Content Placeholder 2"/>
          <p:cNvSpPr>
            <a:spLocks noGrp="1"/>
          </p:cNvSpPr>
          <p:nvPr>
            <p:ph idx="1"/>
          </p:nvPr>
        </p:nvSpPr>
        <p:spPr/>
        <p:txBody>
          <a:bodyPr/>
          <a:lstStyle/>
          <a:p>
            <a:r>
              <a:rPr lang="sr-Latn-BA" dirty="0"/>
              <a:t>Još neke preopterećene funkcije:</a:t>
            </a:r>
            <a:endParaRPr lang="en-US" dirty="0"/>
          </a:p>
        </p:txBody>
      </p:sp>
      <p:pic>
        <p:nvPicPr>
          <p:cNvPr id="4" name="Picture 3"/>
          <p:cNvPicPr>
            <a:picLocks noChangeAspect="1"/>
          </p:cNvPicPr>
          <p:nvPr/>
        </p:nvPicPr>
        <p:blipFill>
          <a:blip r:embed="rId2"/>
          <a:stretch>
            <a:fillRect/>
          </a:stretch>
        </p:blipFill>
        <p:spPr>
          <a:xfrm>
            <a:off x="2475152" y="2418459"/>
            <a:ext cx="6883038" cy="2615013"/>
          </a:xfrm>
          <a:prstGeom prst="rect">
            <a:avLst/>
          </a:prstGeom>
        </p:spPr>
      </p:pic>
    </p:spTree>
    <p:extLst>
      <p:ext uri="{BB962C8B-B14F-4D97-AF65-F5344CB8AC3E}">
        <p14:creationId xmlns:p14="http://schemas.microsoft.com/office/powerpoint/2010/main" val="350259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Osnovne klase tipova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Tip - kolekcija poveznih vrijednosti.</a:t>
                </a:r>
              </a:p>
              <a:p>
                <a:r>
                  <a:rPr lang="sr-Latn-BA" dirty="0"/>
                  <a:t>Klasa – kolekcija tipova koji podržavaju određene preoptrećene operacije.</a:t>
                </a:r>
              </a:p>
              <a:p>
                <a14:m>
                  <m:oMath xmlns:m="http://schemas.openxmlformats.org/officeDocument/2006/math">
                    <m:r>
                      <a:rPr lang="sr-Latn-BA" i="1" dirty="0" smtClean="0">
                        <a:latin typeface="Cambria Math" panose="02040503050406030204" pitchFamily="18" charset="0"/>
                      </a:rPr>
                      <m:t>𝐸𝑞</m:t>
                    </m:r>
                  </m:oMath>
                </a14:m>
                <a:r>
                  <a:rPr lang="sr-Latn-BA" dirty="0"/>
                  <a:t> klasa</a:t>
                </a:r>
              </a:p>
              <a:p>
                <a:endParaRPr lang="sr-Latn-BA" dirty="0"/>
              </a:p>
              <a:p>
                <a:endParaRPr lang="sr-Latn-BA" dirty="0"/>
              </a:p>
              <a:p>
                <a:endParaRPr lang="sr-Latn-BA" dirty="0"/>
              </a:p>
              <a:p>
                <a:pPr lvl="1"/>
                <a14:m>
                  <m:oMath xmlns:m="http://schemas.openxmlformats.org/officeDocument/2006/math">
                    <m:r>
                      <a:rPr lang="sr-Latn-BA" i="1" dirty="0" smtClean="0">
                        <a:latin typeface="Cambria Math" panose="02040503050406030204" pitchFamily="18" charset="0"/>
                      </a:rPr>
                      <m:t>𝐵𝑜𝑜𝑙</m:t>
                    </m:r>
                    <m:r>
                      <a:rPr lang="sr-Latn-BA" i="1" dirty="0" smtClean="0">
                        <a:latin typeface="Cambria Math" panose="02040503050406030204" pitchFamily="18" charset="0"/>
                      </a:rPr>
                      <m:t>, </m:t>
                    </m:r>
                    <m:r>
                      <a:rPr lang="sr-Latn-BA" i="1" dirty="0" smtClean="0">
                        <a:latin typeface="Cambria Math" panose="02040503050406030204" pitchFamily="18" charset="0"/>
                      </a:rPr>
                      <m:t>𝐶h𝑎𝑟</m:t>
                    </m:r>
                    <m:r>
                      <a:rPr lang="sr-Latn-BA" i="1" dirty="0" smtClean="0">
                        <a:latin typeface="Cambria Math" panose="02040503050406030204" pitchFamily="18" charset="0"/>
                      </a:rPr>
                      <m:t>, </m:t>
                    </m:r>
                    <m:r>
                      <a:rPr lang="sr-Latn-BA" i="1" dirty="0" smtClean="0">
                        <a:latin typeface="Cambria Math" panose="02040503050406030204" pitchFamily="18" charset="0"/>
                      </a:rPr>
                      <m:t>𝑆𝑡𝑟𝑖𝑛𝑔</m:t>
                    </m:r>
                    <m:r>
                      <a:rPr lang="sr-Latn-BA" i="1" dirty="0" smtClean="0">
                        <a:latin typeface="Cambria Math" panose="02040503050406030204" pitchFamily="18" charset="0"/>
                      </a:rPr>
                      <m:t>, </m:t>
                    </m:r>
                    <m:r>
                      <a:rPr lang="sr-Latn-BA" i="1" dirty="0" smtClean="0">
                        <a:latin typeface="Cambria Math" panose="02040503050406030204" pitchFamily="18" charset="0"/>
                      </a:rPr>
                      <m:t>𝐼𝑛𝑡</m:t>
                    </m:r>
                    <m:r>
                      <a:rPr lang="sr-Latn-BA" i="1" dirty="0" smtClean="0">
                        <a:latin typeface="Cambria Math" panose="02040503050406030204" pitchFamily="18" charset="0"/>
                      </a:rPr>
                      <m:t>, </m:t>
                    </m:r>
                    <m:r>
                      <a:rPr lang="sr-Latn-BA" i="1" dirty="0" smtClean="0">
                        <a:latin typeface="Cambria Math" panose="02040503050406030204" pitchFamily="18" charset="0"/>
                      </a:rPr>
                      <m:t>𝐼𝑛𝑡𝑒𝑔𝑒𝑟</m:t>
                    </m:r>
                    <m:r>
                      <a:rPr lang="sr-Latn-BA" i="1" dirty="0" smtClean="0">
                        <a:latin typeface="Cambria Math" panose="02040503050406030204" pitchFamily="18" charset="0"/>
                      </a:rPr>
                      <m:t>, </m:t>
                    </m:r>
                    <m:r>
                      <a:rPr lang="sr-Latn-BA" i="1" dirty="0" smtClean="0">
                        <a:latin typeface="Cambria Math" panose="02040503050406030204" pitchFamily="18" charset="0"/>
                      </a:rPr>
                      <m:t>𝐹𝑙𝑜𝑎𝑡</m:t>
                    </m:r>
                  </m:oMath>
                </a14:m>
                <a:endParaRPr lang="sr-Latn-BA" dirty="0"/>
              </a:p>
              <a:p>
                <a:pPr lvl="1"/>
                <a:r>
                  <a:rPr lang="sr-Latn-BA" dirty="0"/>
                  <a:t>Liste, torke;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364876" y="3109171"/>
            <a:ext cx="3753374" cy="1066949"/>
          </a:xfrm>
          <a:prstGeom prst="rect">
            <a:avLst/>
          </a:prstGeom>
        </p:spPr>
      </p:pic>
      <p:pic>
        <p:nvPicPr>
          <p:cNvPr id="5" name="Picture 4"/>
          <p:cNvPicPr>
            <a:picLocks noChangeAspect="1"/>
          </p:cNvPicPr>
          <p:nvPr/>
        </p:nvPicPr>
        <p:blipFill>
          <a:blip r:embed="rId4"/>
          <a:stretch>
            <a:fillRect/>
          </a:stretch>
        </p:blipFill>
        <p:spPr>
          <a:xfrm>
            <a:off x="6708449" y="2543959"/>
            <a:ext cx="3939611" cy="4014938"/>
          </a:xfrm>
          <a:prstGeom prst="rect">
            <a:avLst/>
          </a:prstGeom>
        </p:spPr>
      </p:pic>
      <p:sp>
        <p:nvSpPr>
          <p:cNvPr id="6" name="Oval Callout 5"/>
          <p:cNvSpPr/>
          <p:nvPr/>
        </p:nvSpPr>
        <p:spPr>
          <a:xfrm>
            <a:off x="2948299" y="5247118"/>
            <a:ext cx="1657884" cy="700755"/>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Funkcije</a:t>
            </a:r>
            <a:r>
              <a:rPr lang="en-US" dirty="0"/>
              <a:t>?</a:t>
            </a:r>
          </a:p>
        </p:txBody>
      </p:sp>
    </p:spTree>
    <p:extLst>
      <p:ext uri="{BB962C8B-B14F-4D97-AF65-F5344CB8AC3E}">
        <p14:creationId xmlns:p14="http://schemas.microsoft.com/office/powerpoint/2010/main" val="336211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Osnovne klase tipova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𝑂𝑟𝑑</m:t>
                    </m:r>
                  </m:oMath>
                </a14:m>
                <a:r>
                  <a:rPr lang="sr-Latn-BA" dirty="0"/>
                  <a:t> klasa</a:t>
                </a:r>
              </a:p>
              <a:p>
                <a:endParaRPr lang="sr-Latn-BA" dirty="0"/>
              </a:p>
              <a:p>
                <a:endParaRPr lang="sr-Latn-BA" dirty="0"/>
              </a:p>
              <a:p>
                <a:endParaRPr lang="sr-Latn-BA" dirty="0"/>
              </a:p>
              <a:p>
                <a:endParaRPr lang="sr-Latn-BA" dirty="0"/>
              </a:p>
              <a:p>
                <a:endParaRPr lang="sr-Latn-BA" dirty="0"/>
              </a:p>
              <a:p>
                <a:pPr lvl="1"/>
                <a14:m>
                  <m:oMath xmlns:m="http://schemas.openxmlformats.org/officeDocument/2006/math">
                    <m:r>
                      <a:rPr lang="sr-Latn-BA" i="1" dirty="0">
                        <a:latin typeface="Cambria Math" panose="02040503050406030204" pitchFamily="18" charset="0"/>
                      </a:rPr>
                      <m:t>𝐵𝑜𝑜𝑙</m:t>
                    </m:r>
                    <m:r>
                      <a:rPr lang="sr-Latn-BA" i="1" dirty="0">
                        <a:latin typeface="Cambria Math" panose="02040503050406030204" pitchFamily="18" charset="0"/>
                      </a:rPr>
                      <m:t>, </m:t>
                    </m:r>
                    <m:r>
                      <a:rPr lang="sr-Latn-BA" i="1" dirty="0">
                        <a:latin typeface="Cambria Math" panose="02040503050406030204" pitchFamily="18" charset="0"/>
                      </a:rPr>
                      <m:t>𝐶h𝑎𝑟</m:t>
                    </m:r>
                    <m:r>
                      <a:rPr lang="sr-Latn-BA" i="1" dirty="0">
                        <a:latin typeface="Cambria Math" panose="02040503050406030204" pitchFamily="18" charset="0"/>
                      </a:rPr>
                      <m:t>, </m:t>
                    </m:r>
                    <m:r>
                      <a:rPr lang="sr-Latn-BA" i="1" dirty="0">
                        <a:latin typeface="Cambria Math" panose="02040503050406030204" pitchFamily="18" charset="0"/>
                      </a:rPr>
                      <m:t>𝑆𝑡𝑟𝑖𝑛𝑔</m:t>
                    </m:r>
                    <m:r>
                      <a:rPr lang="sr-Latn-BA" i="1" dirty="0">
                        <a:latin typeface="Cambria Math" panose="02040503050406030204" pitchFamily="18" charset="0"/>
                      </a:rPr>
                      <m:t>, </m:t>
                    </m:r>
                    <m:r>
                      <a:rPr lang="sr-Latn-BA" i="1" dirty="0">
                        <a:latin typeface="Cambria Math" panose="02040503050406030204" pitchFamily="18" charset="0"/>
                      </a:rPr>
                      <m:t>𝐼𝑛𝑡</m:t>
                    </m:r>
                    <m:r>
                      <a:rPr lang="sr-Latn-BA" i="1" dirty="0">
                        <a:latin typeface="Cambria Math" panose="02040503050406030204" pitchFamily="18" charset="0"/>
                      </a:rPr>
                      <m:t>, </m:t>
                    </m:r>
                    <m:r>
                      <a:rPr lang="sr-Latn-BA" i="1" dirty="0">
                        <a:latin typeface="Cambria Math" panose="02040503050406030204" pitchFamily="18" charset="0"/>
                      </a:rPr>
                      <m:t>𝐼𝑛𝑡𝑒𝑔𝑒𝑟</m:t>
                    </m:r>
                    <m:r>
                      <a:rPr lang="sr-Latn-BA" i="1" dirty="0">
                        <a:latin typeface="Cambria Math" panose="02040503050406030204" pitchFamily="18" charset="0"/>
                      </a:rPr>
                      <m:t>, </m:t>
                    </m:r>
                    <m:r>
                      <a:rPr lang="sr-Latn-BA" i="1" dirty="0">
                        <a:latin typeface="Cambria Math" panose="02040503050406030204" pitchFamily="18" charset="0"/>
                      </a:rPr>
                      <m:t>𝐹𝑙𝑜𝑎𝑡</m:t>
                    </m:r>
                  </m:oMath>
                </a14:m>
                <a:endParaRPr lang="sr-Latn-BA" dirty="0"/>
              </a:p>
              <a:p>
                <a:pPr lvl="1"/>
                <a:r>
                  <a:rPr lang="sr-Latn-BA" dirty="0"/>
                  <a:t>Liste, torke;</a:t>
                </a:r>
              </a:p>
              <a:p>
                <a:pPr marL="457200" lvl="1" indent="0">
                  <a:buNone/>
                </a:pPr>
                <a:endParaRPr lang="sr-Latn-BA"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752939" y="1952414"/>
            <a:ext cx="3439005" cy="2372056"/>
          </a:xfrm>
          <a:prstGeom prst="rect">
            <a:avLst/>
          </a:prstGeom>
        </p:spPr>
      </p:pic>
      <p:pic>
        <p:nvPicPr>
          <p:cNvPr id="5" name="Picture 4"/>
          <p:cNvPicPr>
            <a:picLocks noChangeAspect="1"/>
          </p:cNvPicPr>
          <p:nvPr/>
        </p:nvPicPr>
        <p:blipFill>
          <a:blip r:embed="rId4"/>
          <a:stretch>
            <a:fillRect/>
          </a:stretch>
        </p:blipFill>
        <p:spPr>
          <a:xfrm>
            <a:off x="6692413" y="1478422"/>
            <a:ext cx="3024333" cy="2350666"/>
          </a:xfrm>
          <a:prstGeom prst="rect">
            <a:avLst/>
          </a:prstGeom>
        </p:spPr>
      </p:pic>
      <p:pic>
        <p:nvPicPr>
          <p:cNvPr id="6" name="Picture 5"/>
          <p:cNvPicPr>
            <a:picLocks noChangeAspect="1"/>
          </p:cNvPicPr>
          <p:nvPr/>
        </p:nvPicPr>
        <p:blipFill>
          <a:blip r:embed="rId5"/>
          <a:stretch>
            <a:fillRect/>
          </a:stretch>
        </p:blipFill>
        <p:spPr>
          <a:xfrm>
            <a:off x="6735838" y="3965247"/>
            <a:ext cx="3035837" cy="2536575"/>
          </a:xfrm>
          <a:prstGeom prst="rect">
            <a:avLst/>
          </a:prstGeom>
        </p:spPr>
      </p:pic>
    </p:spTree>
    <p:extLst>
      <p:ext uri="{BB962C8B-B14F-4D97-AF65-F5344CB8AC3E}">
        <p14:creationId xmlns:p14="http://schemas.microsoft.com/office/powerpoint/2010/main" val="327635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Osnovne klase tipova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𝑆h𝑜𝑤</m:t>
                    </m:r>
                  </m:oMath>
                </a14:m>
                <a:r>
                  <a:rPr lang="sr-Latn-BA" dirty="0"/>
                  <a:t> klasa</a:t>
                </a:r>
              </a:p>
              <a:p>
                <a:pPr lvl="1"/>
                <a:r>
                  <a:rPr lang="sr-Latn-BA" dirty="0"/>
                  <a:t>Tipovi koji se mogu konvertovati u String upotrebom metode</a:t>
                </a:r>
              </a:p>
              <a:p>
                <a:pPr lvl="1"/>
                <a:endParaRPr lang="sr-Latn-BA" dirty="0"/>
              </a:p>
              <a:p>
                <a:pPr lvl="1"/>
                <a:endParaRPr lang="sr-Latn-BA" dirty="0"/>
              </a:p>
              <a:p>
                <a:pPr lvl="1"/>
                <a:endParaRPr lang="sr-Latn-BA" dirty="0"/>
              </a:p>
              <a:p>
                <a:pPr lvl="1"/>
                <a14:m>
                  <m:oMath xmlns:m="http://schemas.openxmlformats.org/officeDocument/2006/math">
                    <m:r>
                      <a:rPr lang="sr-Latn-BA" i="1" dirty="0">
                        <a:latin typeface="Cambria Math" panose="02040503050406030204" pitchFamily="18" charset="0"/>
                      </a:rPr>
                      <m:t>𝐵𝑜𝑜𝑙</m:t>
                    </m:r>
                    <m:r>
                      <a:rPr lang="sr-Latn-BA" i="1" dirty="0">
                        <a:latin typeface="Cambria Math" panose="02040503050406030204" pitchFamily="18" charset="0"/>
                      </a:rPr>
                      <m:t>, </m:t>
                    </m:r>
                    <m:r>
                      <a:rPr lang="sr-Latn-BA" i="1" dirty="0">
                        <a:latin typeface="Cambria Math" panose="02040503050406030204" pitchFamily="18" charset="0"/>
                      </a:rPr>
                      <m:t>𝐶h𝑎𝑟</m:t>
                    </m:r>
                    <m:r>
                      <a:rPr lang="sr-Latn-BA" i="1" dirty="0">
                        <a:latin typeface="Cambria Math" panose="02040503050406030204" pitchFamily="18" charset="0"/>
                      </a:rPr>
                      <m:t>, </m:t>
                    </m:r>
                    <m:r>
                      <a:rPr lang="sr-Latn-BA" i="1" dirty="0">
                        <a:latin typeface="Cambria Math" panose="02040503050406030204" pitchFamily="18" charset="0"/>
                      </a:rPr>
                      <m:t>𝑆𝑡𝑟𝑖𝑛𝑔</m:t>
                    </m:r>
                    <m:r>
                      <a:rPr lang="sr-Latn-BA" i="1" dirty="0">
                        <a:latin typeface="Cambria Math" panose="02040503050406030204" pitchFamily="18" charset="0"/>
                      </a:rPr>
                      <m:t>, </m:t>
                    </m:r>
                    <m:r>
                      <a:rPr lang="sr-Latn-BA" i="1" dirty="0">
                        <a:latin typeface="Cambria Math" panose="02040503050406030204" pitchFamily="18" charset="0"/>
                      </a:rPr>
                      <m:t>𝐼𝑛𝑡</m:t>
                    </m:r>
                    <m:r>
                      <a:rPr lang="sr-Latn-BA" i="1" dirty="0">
                        <a:latin typeface="Cambria Math" panose="02040503050406030204" pitchFamily="18" charset="0"/>
                      </a:rPr>
                      <m:t>, </m:t>
                    </m:r>
                    <m:r>
                      <a:rPr lang="sr-Latn-BA" i="1" dirty="0">
                        <a:latin typeface="Cambria Math" panose="02040503050406030204" pitchFamily="18" charset="0"/>
                      </a:rPr>
                      <m:t>𝐼𝑛𝑡𝑒𝑔𝑒𝑟</m:t>
                    </m:r>
                    <m:r>
                      <a:rPr lang="sr-Latn-BA" i="1" dirty="0">
                        <a:latin typeface="Cambria Math" panose="02040503050406030204" pitchFamily="18" charset="0"/>
                      </a:rPr>
                      <m:t>, </m:t>
                    </m:r>
                    <m:r>
                      <a:rPr lang="sr-Latn-BA" i="1" dirty="0">
                        <a:latin typeface="Cambria Math" panose="02040503050406030204" pitchFamily="18" charset="0"/>
                      </a:rPr>
                      <m:t>𝐹𝑙𝑜𝑎𝑡</m:t>
                    </m:r>
                  </m:oMath>
                </a14:m>
                <a:endParaRPr lang="sr-Latn-BA" dirty="0"/>
              </a:p>
              <a:p>
                <a:pPr lvl="1"/>
                <a:r>
                  <a:rPr lang="sr-Latn-BA" dirty="0"/>
                  <a:t>Liste, torke;</a:t>
                </a:r>
              </a:p>
              <a:p>
                <a:pPr marL="457200" lvl="1" indent="0">
                  <a:buNone/>
                </a:pPr>
                <a:endParaRPr lang="sr-Latn-BA" dirty="0"/>
              </a:p>
              <a:p>
                <a:pPr marL="457200" lvl="1" indent="0">
                  <a:buNone/>
                </a:pPr>
                <a:r>
                  <a:rPr lang="sr-Latn-BA"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373836" y="2326457"/>
            <a:ext cx="2915057" cy="666843"/>
          </a:xfrm>
          <a:prstGeom prst="rect">
            <a:avLst/>
          </a:prstGeom>
        </p:spPr>
      </p:pic>
      <p:pic>
        <p:nvPicPr>
          <p:cNvPr id="5" name="Picture 4"/>
          <p:cNvPicPr>
            <a:picLocks noChangeAspect="1"/>
          </p:cNvPicPr>
          <p:nvPr/>
        </p:nvPicPr>
        <p:blipFill>
          <a:blip r:embed="rId4"/>
          <a:stretch>
            <a:fillRect/>
          </a:stretch>
        </p:blipFill>
        <p:spPr>
          <a:xfrm>
            <a:off x="8026532" y="1545596"/>
            <a:ext cx="3419952" cy="4963218"/>
          </a:xfrm>
          <a:prstGeom prst="rect">
            <a:avLst/>
          </a:prstGeom>
        </p:spPr>
      </p:pic>
    </p:spTree>
    <p:extLst>
      <p:ext uri="{BB962C8B-B14F-4D97-AF65-F5344CB8AC3E}">
        <p14:creationId xmlns:p14="http://schemas.microsoft.com/office/powerpoint/2010/main" val="289461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Osnovne klase tipova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𝑅𝑒𝑎𝑑</m:t>
                    </m:r>
                  </m:oMath>
                </a14:m>
                <a:r>
                  <a:rPr lang="sr-Latn-BA" dirty="0"/>
                  <a:t> klasa</a:t>
                </a:r>
              </a:p>
              <a:p>
                <a:pPr lvl="1"/>
                <a:r>
                  <a:rPr lang="sr-Latn-BA" dirty="0"/>
                  <a:t>Dualna klasa klasi </a:t>
                </a:r>
                <a14:m>
                  <m:oMath xmlns:m="http://schemas.openxmlformats.org/officeDocument/2006/math">
                    <m:r>
                      <a:rPr lang="sr-Latn-BA" i="1" dirty="0" smtClean="0">
                        <a:latin typeface="Cambria Math" panose="02040503050406030204" pitchFamily="18" charset="0"/>
                      </a:rPr>
                      <m:t>𝑆h𝑜𝑤</m:t>
                    </m:r>
                  </m:oMath>
                </a14:m>
                <a:endParaRPr lang="sr-Latn-BA" dirty="0"/>
              </a:p>
              <a:p>
                <a:pPr lvl="1"/>
                <a:endParaRPr lang="sr-Latn-BA" dirty="0"/>
              </a:p>
              <a:p>
                <a:pPr lvl="1"/>
                <a:endParaRPr lang="sr-Latn-BA" dirty="0"/>
              </a:p>
              <a:p>
                <a:pPr lvl="1"/>
                <a:endParaRPr lang="sr-Latn-BA" dirty="0"/>
              </a:p>
              <a:p>
                <a:pPr lvl="1"/>
                <a:endParaRPr lang="sr-Latn-BA" dirty="0"/>
              </a:p>
              <a:p>
                <a:pPr lvl="1"/>
                <a14:m>
                  <m:oMath xmlns:m="http://schemas.openxmlformats.org/officeDocument/2006/math">
                    <m:r>
                      <a:rPr lang="sr-Latn-BA" i="1" dirty="0">
                        <a:latin typeface="Cambria Math" panose="02040503050406030204" pitchFamily="18" charset="0"/>
                      </a:rPr>
                      <m:t>𝐵𝑜𝑜𝑙</m:t>
                    </m:r>
                    <m:r>
                      <a:rPr lang="sr-Latn-BA" i="1" dirty="0">
                        <a:latin typeface="Cambria Math" panose="02040503050406030204" pitchFamily="18" charset="0"/>
                      </a:rPr>
                      <m:t>, </m:t>
                    </m:r>
                    <m:r>
                      <a:rPr lang="sr-Latn-BA" i="1" dirty="0">
                        <a:latin typeface="Cambria Math" panose="02040503050406030204" pitchFamily="18" charset="0"/>
                      </a:rPr>
                      <m:t>𝐶h𝑎𝑟</m:t>
                    </m:r>
                    <m:r>
                      <a:rPr lang="sr-Latn-BA" i="1" dirty="0">
                        <a:latin typeface="Cambria Math" panose="02040503050406030204" pitchFamily="18" charset="0"/>
                      </a:rPr>
                      <m:t>, </m:t>
                    </m:r>
                    <m:r>
                      <a:rPr lang="sr-Latn-BA" i="1" dirty="0">
                        <a:latin typeface="Cambria Math" panose="02040503050406030204" pitchFamily="18" charset="0"/>
                      </a:rPr>
                      <m:t>𝑆𝑡𝑟𝑖𝑛𝑔</m:t>
                    </m:r>
                    <m:r>
                      <a:rPr lang="sr-Latn-BA" i="1" dirty="0">
                        <a:latin typeface="Cambria Math" panose="02040503050406030204" pitchFamily="18" charset="0"/>
                      </a:rPr>
                      <m:t>, </m:t>
                    </m:r>
                    <m:r>
                      <a:rPr lang="sr-Latn-BA" i="1" dirty="0">
                        <a:latin typeface="Cambria Math" panose="02040503050406030204" pitchFamily="18" charset="0"/>
                      </a:rPr>
                      <m:t>𝐼𝑛𝑡</m:t>
                    </m:r>
                    <m:r>
                      <a:rPr lang="sr-Latn-BA" i="1" dirty="0">
                        <a:latin typeface="Cambria Math" panose="02040503050406030204" pitchFamily="18" charset="0"/>
                      </a:rPr>
                      <m:t>, </m:t>
                    </m:r>
                    <m:r>
                      <a:rPr lang="sr-Latn-BA" i="1" dirty="0">
                        <a:latin typeface="Cambria Math" panose="02040503050406030204" pitchFamily="18" charset="0"/>
                      </a:rPr>
                      <m:t>𝐼𝑛𝑡𝑒𝑔𝑒𝑟</m:t>
                    </m:r>
                    <m:r>
                      <a:rPr lang="sr-Latn-BA" i="1" dirty="0">
                        <a:latin typeface="Cambria Math" panose="02040503050406030204" pitchFamily="18" charset="0"/>
                      </a:rPr>
                      <m:t>, </m:t>
                    </m:r>
                    <m:r>
                      <a:rPr lang="sr-Latn-BA" i="1" dirty="0">
                        <a:latin typeface="Cambria Math" panose="02040503050406030204" pitchFamily="18" charset="0"/>
                      </a:rPr>
                      <m:t>𝐹𝑙𝑜𝑎𝑡</m:t>
                    </m:r>
                  </m:oMath>
                </a14:m>
                <a:endParaRPr lang="sr-Latn-BA" dirty="0"/>
              </a:p>
              <a:p>
                <a:pPr lvl="1"/>
                <a:r>
                  <a:rPr lang="sr-Latn-BA" dirty="0"/>
                  <a:t>Liste, torke;</a:t>
                </a:r>
              </a:p>
              <a:p>
                <a:r>
                  <a:rPr lang="sr-Latn-BA" dirty="0"/>
                  <a:t>:: - razrješava tip rezultata;</a:t>
                </a:r>
              </a:p>
              <a:p>
                <a:pPr lvl="1"/>
                <a:r>
                  <a:rPr lang="sr-Latn-BA" dirty="0"/>
                  <a:t>U praksi iz konteksta;</a:t>
                </a:r>
              </a:p>
              <a:p>
                <a:pPr lvl="1"/>
                <a:endParaRPr lang="sr-Latn-BA" dirty="0"/>
              </a:p>
              <a:p>
                <a:pPr lvl="1"/>
                <a:endParaRPr lang="sr-Latn-BA" dirty="0"/>
              </a:p>
              <a:p>
                <a:pPr lvl="1"/>
                <a:r>
                  <a:rPr lang="sr-Latn-BA" dirty="0"/>
                  <a:t>Nedefinisan rezultat;</a:t>
                </a:r>
              </a:p>
              <a:p>
                <a:pPr lvl="1"/>
                <a:endParaRPr lang="sr-Latn-BA"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872715" y="2433909"/>
            <a:ext cx="2772162" cy="571580"/>
          </a:xfrm>
          <a:prstGeom prst="rect">
            <a:avLst/>
          </a:prstGeom>
        </p:spPr>
      </p:pic>
      <p:pic>
        <p:nvPicPr>
          <p:cNvPr id="6" name="Picture 5"/>
          <p:cNvPicPr>
            <a:picLocks noChangeAspect="1"/>
          </p:cNvPicPr>
          <p:nvPr/>
        </p:nvPicPr>
        <p:blipFill>
          <a:blip r:embed="rId4"/>
          <a:stretch>
            <a:fillRect/>
          </a:stretch>
        </p:blipFill>
        <p:spPr>
          <a:xfrm>
            <a:off x="6179393" y="1516176"/>
            <a:ext cx="5353797" cy="4953691"/>
          </a:xfrm>
          <a:prstGeom prst="rect">
            <a:avLst/>
          </a:prstGeom>
        </p:spPr>
      </p:pic>
      <p:pic>
        <p:nvPicPr>
          <p:cNvPr id="7" name="Picture 6"/>
          <p:cNvPicPr>
            <a:picLocks noChangeAspect="1"/>
          </p:cNvPicPr>
          <p:nvPr/>
        </p:nvPicPr>
        <p:blipFill>
          <a:blip r:embed="rId5"/>
          <a:stretch>
            <a:fillRect/>
          </a:stretch>
        </p:blipFill>
        <p:spPr>
          <a:xfrm>
            <a:off x="1772825" y="4940066"/>
            <a:ext cx="2305372" cy="362001"/>
          </a:xfrm>
          <a:prstGeom prst="rect">
            <a:avLst/>
          </a:prstGeom>
        </p:spPr>
      </p:pic>
      <p:pic>
        <p:nvPicPr>
          <p:cNvPr id="8" name="Picture 7"/>
          <p:cNvPicPr>
            <a:picLocks noChangeAspect="1"/>
          </p:cNvPicPr>
          <p:nvPr/>
        </p:nvPicPr>
        <p:blipFill>
          <a:blip r:embed="rId6"/>
          <a:stretch>
            <a:fillRect/>
          </a:stretch>
        </p:blipFill>
        <p:spPr>
          <a:xfrm>
            <a:off x="1903111" y="5884867"/>
            <a:ext cx="2181529" cy="352474"/>
          </a:xfrm>
          <a:prstGeom prst="rect">
            <a:avLst/>
          </a:prstGeom>
        </p:spPr>
      </p:pic>
    </p:spTree>
    <p:extLst>
      <p:ext uri="{BB962C8B-B14F-4D97-AF65-F5344CB8AC3E}">
        <p14:creationId xmlns:p14="http://schemas.microsoft.com/office/powerpoint/2010/main" val="13346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Osnovne klase tipova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𝑁𝑢𝑚</m:t>
                    </m:r>
                  </m:oMath>
                </a14:m>
                <a:r>
                  <a:rPr lang="sr-Latn-BA" dirty="0"/>
                  <a:t> klasa</a:t>
                </a:r>
              </a:p>
              <a:p>
                <a:endParaRPr lang="sr-Latn-BA" dirty="0"/>
              </a:p>
              <a:p>
                <a:endParaRPr lang="sr-Latn-BA" dirty="0"/>
              </a:p>
              <a:p>
                <a:endParaRPr lang="sr-Latn-BA" dirty="0"/>
              </a:p>
              <a:p>
                <a:endParaRPr lang="sr-Latn-BA" dirty="0"/>
              </a:p>
              <a:p>
                <a:endParaRPr lang="sr-Latn-BA" dirty="0"/>
              </a:p>
              <a:p>
                <a:pPr lvl="1"/>
                <a14:m>
                  <m:oMath xmlns:m="http://schemas.openxmlformats.org/officeDocument/2006/math">
                    <m:r>
                      <a:rPr lang="sr-Latn-BA" i="1" dirty="0">
                        <a:latin typeface="Cambria Math" panose="02040503050406030204" pitchFamily="18" charset="0"/>
                      </a:rPr>
                      <m:t>𝐼𝑛𝑡</m:t>
                    </m:r>
                    <m:r>
                      <a:rPr lang="sr-Latn-BA" i="1" dirty="0">
                        <a:latin typeface="Cambria Math" panose="02040503050406030204" pitchFamily="18" charset="0"/>
                      </a:rPr>
                      <m:t>, </m:t>
                    </m:r>
                    <m:r>
                      <a:rPr lang="sr-Latn-BA" i="1" dirty="0">
                        <a:latin typeface="Cambria Math" panose="02040503050406030204" pitchFamily="18" charset="0"/>
                      </a:rPr>
                      <m:t>𝐼𝑛𝑡𝑒𝑔𝑒𝑟</m:t>
                    </m:r>
                    <m:r>
                      <a:rPr lang="sr-Latn-BA" i="1" dirty="0">
                        <a:latin typeface="Cambria Math" panose="02040503050406030204" pitchFamily="18" charset="0"/>
                      </a:rPr>
                      <m:t>, </m:t>
                    </m:r>
                    <m:r>
                      <a:rPr lang="sr-Latn-BA" i="1" dirty="0">
                        <a:latin typeface="Cambria Math" panose="02040503050406030204" pitchFamily="18" charset="0"/>
                      </a:rPr>
                      <m:t>𝐹𝑙𝑜𝑎𝑡</m:t>
                    </m:r>
                  </m:oMath>
                </a14:m>
                <a:endParaRPr lang="sr-Latn-BA"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917555" y="2089287"/>
            <a:ext cx="3896269" cy="2286319"/>
          </a:xfrm>
          <a:prstGeom prst="rect">
            <a:avLst/>
          </a:prstGeom>
        </p:spPr>
      </p:pic>
      <p:pic>
        <p:nvPicPr>
          <p:cNvPr id="5" name="Picture 4"/>
          <p:cNvPicPr>
            <a:picLocks noChangeAspect="1"/>
          </p:cNvPicPr>
          <p:nvPr/>
        </p:nvPicPr>
        <p:blipFill>
          <a:blip r:embed="rId4"/>
          <a:stretch>
            <a:fillRect/>
          </a:stretch>
        </p:blipFill>
        <p:spPr>
          <a:xfrm>
            <a:off x="7055385" y="1592782"/>
            <a:ext cx="2114845" cy="1057423"/>
          </a:xfrm>
          <a:prstGeom prst="rect">
            <a:avLst/>
          </a:prstGeom>
        </p:spPr>
      </p:pic>
      <p:pic>
        <p:nvPicPr>
          <p:cNvPr id="6" name="Picture 5"/>
          <p:cNvPicPr>
            <a:picLocks noChangeAspect="1"/>
          </p:cNvPicPr>
          <p:nvPr/>
        </p:nvPicPr>
        <p:blipFill>
          <a:blip r:embed="rId5"/>
          <a:stretch>
            <a:fillRect/>
          </a:stretch>
        </p:blipFill>
        <p:spPr>
          <a:xfrm>
            <a:off x="6991084" y="2620960"/>
            <a:ext cx="2534004" cy="4077269"/>
          </a:xfrm>
          <a:prstGeom prst="rect">
            <a:avLst/>
          </a:prstGeom>
        </p:spPr>
      </p:pic>
    </p:spTree>
    <p:extLst>
      <p:ext uri="{BB962C8B-B14F-4D97-AF65-F5344CB8AC3E}">
        <p14:creationId xmlns:p14="http://schemas.microsoft.com/office/powerpoint/2010/main" val="389383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Haskell</a:t>
            </a:r>
          </a:p>
        </p:txBody>
      </p:sp>
      <p:sp>
        <p:nvSpPr>
          <p:cNvPr id="3" name="Content Placeholder 2"/>
          <p:cNvSpPr>
            <a:spLocks noGrp="1"/>
          </p:cNvSpPr>
          <p:nvPr>
            <p:ph idx="1"/>
          </p:nvPr>
        </p:nvSpPr>
        <p:spPr/>
        <p:txBody>
          <a:bodyPr/>
          <a:lstStyle/>
          <a:p>
            <a:r>
              <a:rPr lang="en-US" b="1" dirty="0" err="1"/>
              <a:t>Koncizni</a:t>
            </a:r>
            <a:r>
              <a:rPr lang="en-US" b="1" dirty="0"/>
              <a:t> </a:t>
            </a:r>
            <a:r>
              <a:rPr lang="en-US" b="1" dirty="0" err="1"/>
              <a:t>programi</a:t>
            </a:r>
            <a:r>
              <a:rPr lang="en-US" b="1" dirty="0"/>
              <a:t>;</a:t>
            </a:r>
          </a:p>
          <a:p>
            <a:r>
              <a:rPr lang="en-US" b="1" dirty="0"/>
              <a:t>Mo</a:t>
            </a:r>
            <a:r>
              <a:rPr lang="sr-Latn-BA" b="1" dirty="0"/>
              <a:t>ćan sistem tipova;</a:t>
            </a:r>
          </a:p>
          <a:p>
            <a:r>
              <a:rPr lang="sr-Latn-BA" b="1" dirty="0"/>
              <a:t>Zadavanje listi;</a:t>
            </a:r>
          </a:p>
          <a:p>
            <a:r>
              <a:rPr lang="sr-Latn-BA" b="1" dirty="0"/>
              <a:t>Rekurzija;</a:t>
            </a:r>
          </a:p>
          <a:p>
            <a:r>
              <a:rPr lang="sr-Latn-BA" b="1" dirty="0"/>
              <a:t>Funkcije višeg reda;</a:t>
            </a:r>
          </a:p>
          <a:p>
            <a:r>
              <a:rPr lang="sr-Latn-BA" b="1" dirty="0"/>
              <a:t>Monade;</a:t>
            </a:r>
          </a:p>
          <a:p>
            <a:r>
              <a:rPr lang="sr-Latn-BA" b="1" dirty="0"/>
              <a:t>Lijeno izračunavanje;</a:t>
            </a:r>
            <a:endParaRPr lang="en-US" b="1" dirty="0"/>
          </a:p>
        </p:txBody>
      </p:sp>
    </p:spTree>
    <p:extLst>
      <p:ext uri="{BB962C8B-B14F-4D97-AF65-F5344CB8AC3E}">
        <p14:creationId xmlns:p14="http://schemas.microsoft.com/office/powerpoint/2010/main" val="33384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Osnovne klase tipova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𝐼𝑛𝑡𝑒𝑔𝑟𝑎𝑙</m:t>
                    </m:r>
                  </m:oMath>
                </a14:m>
                <a:r>
                  <a:rPr lang="sr-Latn-BA" dirty="0"/>
                  <a:t> klasa</a:t>
                </a:r>
              </a:p>
              <a:p>
                <a:endParaRPr lang="sr-Latn-BA" dirty="0"/>
              </a:p>
              <a:p>
                <a:endParaRPr lang="sr-Latn-BA" dirty="0"/>
              </a:p>
              <a:p>
                <a:endParaRPr lang="sr-Latn-BA" dirty="0"/>
              </a:p>
              <a:p>
                <a:endParaRPr lang="sr-Latn-BA" dirty="0"/>
              </a:p>
              <a:p>
                <a:r>
                  <a:rPr lang="sr-Latn-BA" dirty="0"/>
                  <a:t>Funkcije koje za argumente uzimaju cijeli broj i listu (</a:t>
                </a:r>
                <a14:m>
                  <m:oMath xmlns:m="http://schemas.openxmlformats.org/officeDocument/2006/math">
                    <m:r>
                      <a:rPr lang="sr-Latn-BA" i="1" dirty="0" smtClean="0">
                        <a:latin typeface="Cambria Math" panose="02040503050406030204" pitchFamily="18" charset="0"/>
                      </a:rPr>
                      <m:t>𝑙𝑒𝑛𝑔𝑡h</m:t>
                    </m:r>
                    <m:r>
                      <a:rPr lang="sr-Latn-BA" i="1" dirty="0" smtClean="0">
                        <a:latin typeface="Cambria Math" panose="02040503050406030204" pitchFamily="18" charset="0"/>
                      </a:rPr>
                      <m:t>, </m:t>
                    </m:r>
                    <m:r>
                      <a:rPr lang="sr-Latn-BA" i="1" dirty="0" smtClean="0">
                        <a:latin typeface="Cambria Math" panose="02040503050406030204" pitchFamily="18" charset="0"/>
                      </a:rPr>
                      <m:t>𝑡𝑎𝑘𝑒</m:t>
                    </m:r>
                    <m:r>
                      <a:rPr lang="sr-Latn-BA" i="1" dirty="0" smtClean="0">
                        <a:latin typeface="Cambria Math" panose="02040503050406030204" pitchFamily="18" charset="0"/>
                      </a:rPr>
                      <m:t>, </m:t>
                    </m:r>
                    <m:r>
                      <a:rPr lang="sr-Latn-BA" i="1" dirty="0" smtClean="0">
                        <a:latin typeface="Cambria Math" panose="02040503050406030204" pitchFamily="18" charset="0"/>
                      </a:rPr>
                      <m:t>𝑑𝑟𝑜𝑝</m:t>
                    </m:r>
                  </m:oMath>
                </a14:m>
                <a:r>
                  <a:rPr lang="sr-Latn-BA" dirty="0"/>
                  <a:t>) – </a:t>
                </a:r>
                <a14:m>
                  <m:oMath xmlns:m="http://schemas.openxmlformats.org/officeDocument/2006/math">
                    <m:r>
                      <a:rPr lang="sr-Latn-BA" i="1" dirty="0" smtClean="0">
                        <a:latin typeface="Cambria Math" panose="02040503050406030204" pitchFamily="18" charset="0"/>
                      </a:rPr>
                      <m:t>𝐼𝑛𝑡</m:t>
                    </m:r>
                  </m:oMath>
                </a14:m>
                <a:r>
                  <a:rPr lang="sr-Latn-BA" dirty="0"/>
                  <a:t>;</a:t>
                </a:r>
              </a:p>
              <a:p>
                <a:pPr lvl="1"/>
                <a:r>
                  <a:rPr lang="sr-Latn-BA" dirty="0"/>
                  <a:t>List.hs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493759" y="2188325"/>
            <a:ext cx="2829320" cy="943107"/>
          </a:xfrm>
          <a:prstGeom prst="rect">
            <a:avLst/>
          </a:prstGeom>
        </p:spPr>
      </p:pic>
      <p:pic>
        <p:nvPicPr>
          <p:cNvPr id="5" name="Picture 4"/>
          <p:cNvPicPr>
            <a:picLocks noChangeAspect="1"/>
          </p:cNvPicPr>
          <p:nvPr/>
        </p:nvPicPr>
        <p:blipFill>
          <a:blip r:embed="rId4"/>
          <a:stretch>
            <a:fillRect/>
          </a:stretch>
        </p:blipFill>
        <p:spPr>
          <a:xfrm>
            <a:off x="6981977" y="1724337"/>
            <a:ext cx="2295845" cy="1905266"/>
          </a:xfrm>
          <a:prstGeom prst="rect">
            <a:avLst/>
          </a:prstGeom>
        </p:spPr>
      </p:pic>
    </p:spTree>
    <p:extLst>
      <p:ext uri="{BB962C8B-B14F-4D97-AF65-F5344CB8AC3E}">
        <p14:creationId xmlns:p14="http://schemas.microsoft.com/office/powerpoint/2010/main" val="126323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Osnovne klase tipova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𝐹𝑟𝑎𝑐𝑡𝑖𝑜𝑛𝑎𝑙</m:t>
                    </m:r>
                  </m:oMath>
                </a14:m>
                <a:r>
                  <a:rPr lang="sr-Latn-BA" dirty="0"/>
                  <a:t> klasa</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410684" y="2107770"/>
            <a:ext cx="3115110" cy="847843"/>
          </a:xfrm>
          <a:prstGeom prst="rect">
            <a:avLst/>
          </a:prstGeom>
        </p:spPr>
      </p:pic>
      <p:pic>
        <p:nvPicPr>
          <p:cNvPr id="5" name="Picture 4"/>
          <p:cNvPicPr>
            <a:picLocks noChangeAspect="1"/>
          </p:cNvPicPr>
          <p:nvPr/>
        </p:nvPicPr>
        <p:blipFill>
          <a:blip r:embed="rId4"/>
          <a:stretch>
            <a:fillRect/>
          </a:stretch>
        </p:blipFill>
        <p:spPr>
          <a:xfrm>
            <a:off x="7301252" y="1672082"/>
            <a:ext cx="2152950" cy="1924319"/>
          </a:xfrm>
          <a:prstGeom prst="rect">
            <a:avLst/>
          </a:prstGeom>
        </p:spPr>
      </p:pic>
    </p:spTree>
    <p:extLst>
      <p:ext uri="{BB962C8B-B14F-4D97-AF65-F5344CB8AC3E}">
        <p14:creationId xmlns:p14="http://schemas.microsoft.com/office/powerpoint/2010/main" val="133754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4"/>
            </a:pPr>
            <a:r>
              <a:rPr lang="sr-Latn-BA" dirty="0"/>
              <a:t>Odrediti tipove sljedećih vrijednosti:</a:t>
            </a:r>
          </a:p>
          <a:p>
            <a:pPr marL="457200" indent="-457200">
              <a:buFont typeface="+mj-lt"/>
              <a:buAutoNum type="arabicPeriod" startAt="4"/>
            </a:pPr>
            <a:endParaRPr lang="sr-Latn-BA" dirty="0"/>
          </a:p>
          <a:p>
            <a:pPr marL="457200" indent="-457200">
              <a:buFont typeface="+mj-lt"/>
              <a:buAutoNum type="arabicPeriod" startAt="4"/>
            </a:pPr>
            <a:endParaRPr lang="sr-Latn-BA" dirty="0"/>
          </a:p>
          <a:p>
            <a:pPr marL="457200" indent="-457200">
              <a:buFont typeface="+mj-lt"/>
              <a:buAutoNum type="arabicPeriod" startAt="4"/>
            </a:pPr>
            <a:endParaRPr lang="sr-Latn-BA" dirty="0"/>
          </a:p>
          <a:p>
            <a:pPr marL="457200" indent="-457200">
              <a:buFont typeface="+mj-lt"/>
              <a:buAutoNum type="arabicPeriod" startAt="4"/>
            </a:pPr>
            <a:endParaRPr lang="sr-Latn-BA" dirty="0"/>
          </a:p>
          <a:p>
            <a:pPr marL="457200" indent="-457200">
              <a:buFont typeface="+mj-lt"/>
              <a:buAutoNum type="arabicPeriod" startAt="4"/>
            </a:pPr>
            <a:r>
              <a:rPr lang="sr-Latn-BA" dirty="0"/>
              <a:t>Odrediti tipove sljedećih funkcija:</a:t>
            </a:r>
          </a:p>
          <a:p>
            <a:pPr marL="457200" indent="-457200">
              <a:buFont typeface="+mj-lt"/>
              <a:buAutoNum type="arabicPeriod" startAt="4"/>
            </a:pPr>
            <a:endParaRPr lang="sr-Latn-BA" dirty="0"/>
          </a:p>
          <a:p>
            <a:pPr marL="0" indent="0">
              <a:buNone/>
            </a:pPr>
            <a:endParaRPr lang="en-US" dirty="0"/>
          </a:p>
        </p:txBody>
      </p:sp>
      <p:pic>
        <p:nvPicPr>
          <p:cNvPr id="4" name="Picture 3"/>
          <p:cNvPicPr>
            <a:picLocks noChangeAspect="1"/>
          </p:cNvPicPr>
          <p:nvPr/>
        </p:nvPicPr>
        <p:blipFill>
          <a:blip r:embed="rId2"/>
          <a:stretch>
            <a:fillRect/>
          </a:stretch>
        </p:blipFill>
        <p:spPr>
          <a:xfrm>
            <a:off x="3927636" y="1974078"/>
            <a:ext cx="3686526" cy="2048070"/>
          </a:xfrm>
          <a:prstGeom prst="rect">
            <a:avLst/>
          </a:prstGeom>
        </p:spPr>
      </p:pic>
      <p:pic>
        <p:nvPicPr>
          <p:cNvPr id="5" name="Picture 4"/>
          <p:cNvPicPr>
            <a:picLocks noChangeAspect="1"/>
          </p:cNvPicPr>
          <p:nvPr/>
        </p:nvPicPr>
        <p:blipFill>
          <a:blip r:embed="rId3"/>
          <a:stretch>
            <a:fillRect/>
          </a:stretch>
        </p:blipFill>
        <p:spPr>
          <a:xfrm>
            <a:off x="3574324" y="4482238"/>
            <a:ext cx="4757826" cy="2204846"/>
          </a:xfrm>
          <a:prstGeom prst="rect">
            <a:avLst/>
          </a:prstGeom>
        </p:spPr>
      </p:pic>
    </p:spTree>
    <p:extLst>
      <p:ext uri="{BB962C8B-B14F-4D97-AF65-F5344CB8AC3E}">
        <p14:creationId xmlns:p14="http://schemas.microsoft.com/office/powerpoint/2010/main" val="369443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6"/>
            </a:pPr>
            <a:r>
              <a:rPr lang="sr-Latn-BA" dirty="0"/>
              <a:t>Napisati funkcije za konverziju KM u eure, i obrnuto. Kog tipa su napisane funkcije?</a:t>
            </a:r>
          </a:p>
        </p:txBody>
      </p:sp>
    </p:spTree>
    <p:extLst>
      <p:ext uri="{BB962C8B-B14F-4D97-AF65-F5344CB8AC3E}">
        <p14:creationId xmlns:p14="http://schemas.microsoft.com/office/powerpoint/2010/main" val="90879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Nove</a:t>
            </a:r>
            <a:r>
              <a:rPr lang="en-US" dirty="0"/>
              <a:t> </a:t>
            </a:r>
            <a:r>
              <a:rPr lang="en-US" dirty="0" err="1"/>
              <a:t>funkcije</a:t>
            </a:r>
            <a:r>
              <a:rPr lang="en-US" dirty="0"/>
              <a:t> </a:t>
            </a:r>
            <a:r>
              <a:rPr lang="en-US" dirty="0" err="1"/>
              <a:t>na</a:t>
            </a:r>
            <a:r>
              <a:rPr lang="en-US" dirty="0"/>
              <a:t> </a:t>
            </a:r>
            <a:r>
              <a:rPr lang="en-US" dirty="0" err="1"/>
              <a:t>osnovu</a:t>
            </a:r>
            <a:r>
              <a:rPr lang="en-US" dirty="0"/>
              <a:t> </a:t>
            </a:r>
            <a:r>
              <a:rPr lang="en-US" dirty="0" err="1"/>
              <a:t>postoje</a:t>
            </a:r>
            <a:r>
              <a:rPr lang="sr-Latn-BA" dirty="0"/>
              <a:t>ćih funkcija</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pPr marL="457200" indent="-457200">
                  <a:buFont typeface="+mj-lt"/>
                  <a:buAutoNum type="arabicPeriod" startAt="7"/>
                </a:pPr>
                <a:r>
                  <a:rPr lang="sr-Latn-BA" dirty="0"/>
                  <a:t>Napisati funkciju koja provjerava da li je dati karakter cifra.</a:t>
                </a:r>
              </a:p>
              <a:p>
                <a:pPr marL="457200" indent="-457200">
                  <a:buFont typeface="+mj-lt"/>
                  <a:buAutoNum type="arabicPeriod" startAt="7"/>
                </a:pPr>
                <a:r>
                  <a:rPr lang="sr-Latn-BA" dirty="0"/>
                  <a:t>Napisati funkciju koja ispituje da li je dati broj paran.</a:t>
                </a:r>
              </a:p>
              <a:p>
                <a:pPr marL="457200" indent="-457200">
                  <a:buFont typeface="+mj-lt"/>
                  <a:buAutoNum type="arabicPeriod" startAt="7"/>
                </a:pPr>
                <a:r>
                  <a:rPr lang="sr-Latn-BA" dirty="0"/>
                  <a:t>Napisati funkciju koja dijeli listu na </a:t>
                </a:r>
                <a14:m>
                  <m:oMath xmlns:m="http://schemas.openxmlformats.org/officeDocument/2006/math">
                    <m:r>
                      <a:rPr lang="sr-Latn-BA" i="1" dirty="0" smtClean="0">
                        <a:latin typeface="Cambria Math" panose="02040503050406030204" pitchFamily="18" charset="0"/>
                      </a:rPr>
                      <m:t>𝑛</m:t>
                    </m:r>
                  </m:oMath>
                </a14:m>
                <a:r>
                  <a:rPr lang="sr-Latn-BA" dirty="0"/>
                  <a:t>-tom elementu.</a:t>
                </a:r>
              </a:p>
              <a:p>
                <a:pPr marL="457200" indent="-457200">
                  <a:buFont typeface="+mj-lt"/>
                  <a:buAutoNum type="arabicPeriod" startAt="7"/>
                </a:pPr>
                <a:r>
                  <a:rPr lang="sr-Latn-BA" dirty="0"/>
                  <a:t>Napisati funkciju koja vraća recipročnu vrijednost datog broja.</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spTree>
    <p:extLst>
      <p:ext uri="{BB962C8B-B14F-4D97-AF65-F5344CB8AC3E}">
        <p14:creationId xmlns:p14="http://schemas.microsoft.com/office/powerpoint/2010/main" val="34912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Uslovni izrazi</a:t>
            </a:r>
            <a:endParaRPr lang="en-US" dirty="0"/>
          </a:p>
        </p:txBody>
      </p:sp>
      <p:sp>
        <p:nvSpPr>
          <p:cNvPr id="3" name="Content Placeholder 2"/>
          <p:cNvSpPr>
            <a:spLocks noGrp="1"/>
          </p:cNvSpPr>
          <p:nvPr>
            <p:ph idx="1"/>
          </p:nvPr>
        </p:nvSpPr>
        <p:spPr/>
        <p:txBody>
          <a:bodyPr/>
          <a:lstStyle/>
          <a:p>
            <a:r>
              <a:rPr lang="sr-Latn-BA" b="1" dirty="0"/>
              <a:t>if</a:t>
            </a:r>
            <a:r>
              <a:rPr lang="sr-Latn-BA" dirty="0"/>
              <a:t> ... </a:t>
            </a:r>
            <a:r>
              <a:rPr lang="sr-Latn-BA" b="1" dirty="0"/>
              <a:t>then</a:t>
            </a:r>
            <a:r>
              <a:rPr lang="sr-Latn-BA" dirty="0"/>
              <a:t> ... </a:t>
            </a:r>
            <a:r>
              <a:rPr lang="sr-Latn-BA" b="1" dirty="0"/>
              <a:t>else</a:t>
            </a:r>
          </a:p>
          <a:p>
            <a:pPr marL="457200" indent="-457200">
              <a:buFont typeface="+mj-lt"/>
              <a:buAutoNum type="arabicPeriod" startAt="11"/>
            </a:pPr>
            <a:r>
              <a:rPr lang="sr-Latn-BA" dirty="0"/>
              <a:t>Napisati funkciju koja vraća apsolutnu vrijednost datog broja.</a:t>
            </a:r>
          </a:p>
          <a:p>
            <a:r>
              <a:rPr lang="sr-Latn-BA" b="1" dirty="0"/>
              <a:t>Ugnježdeni uslovni izrazi</a:t>
            </a:r>
          </a:p>
          <a:p>
            <a:pPr marL="457200" indent="-457200">
              <a:buFont typeface="+mj-lt"/>
              <a:buAutoNum type="arabicPeriod" startAt="12"/>
            </a:pPr>
            <a:r>
              <a:rPr lang="sr-Latn-BA" dirty="0"/>
              <a:t>Napisati funkciju koja vraća znak datog broja.</a:t>
            </a:r>
          </a:p>
          <a:p>
            <a:r>
              <a:rPr lang="sr-Latn-BA" b="1" dirty="0"/>
              <a:t>Svako if ima svoje else.</a:t>
            </a:r>
          </a:p>
          <a:p>
            <a:pPr lvl="1"/>
            <a:r>
              <a:rPr lang="sr-Latn-BA" dirty="0"/>
              <a:t>Zašto?</a:t>
            </a:r>
          </a:p>
          <a:p>
            <a:pPr marL="457200" indent="-457200">
              <a:buFont typeface="+mj-lt"/>
              <a:buAutoNum type="arabicPeriod" startAt="11"/>
            </a:pPr>
            <a:endParaRPr lang="sr-Latn-BA" dirty="0"/>
          </a:p>
          <a:p>
            <a:pPr marL="457200" indent="-457200">
              <a:buFont typeface="+mj-lt"/>
              <a:buAutoNum type="arabicPeriod" startAt="11"/>
            </a:pPr>
            <a:endParaRPr lang="sr-Latn-BA" b="1" dirty="0"/>
          </a:p>
          <a:p>
            <a:endParaRPr lang="en-US" b="1" dirty="0"/>
          </a:p>
        </p:txBody>
      </p:sp>
    </p:spTree>
    <p:extLst>
      <p:ext uri="{BB962C8B-B14F-4D97-AF65-F5344CB8AC3E}">
        <p14:creationId xmlns:p14="http://schemas.microsoft.com/office/powerpoint/2010/main" val="35657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Ograđene jednačine</a:t>
            </a:r>
            <a:endParaRPr lang="en-US" dirty="0"/>
          </a:p>
        </p:txBody>
      </p:sp>
      <p:sp>
        <p:nvSpPr>
          <p:cNvPr id="3" name="Content Placeholder 2"/>
          <p:cNvSpPr>
            <a:spLocks noGrp="1"/>
          </p:cNvSpPr>
          <p:nvPr>
            <p:ph idx="1"/>
          </p:nvPr>
        </p:nvSpPr>
        <p:spPr/>
        <p:txBody>
          <a:bodyPr/>
          <a:lstStyle/>
          <a:p>
            <a:r>
              <a:rPr lang="sr-Latn-BA" dirty="0"/>
              <a:t>Alternativni način definisanja uslovnih izraza;</a:t>
            </a:r>
          </a:p>
          <a:p>
            <a:pPr lvl="1"/>
            <a:r>
              <a:rPr lang="sr-Latn-BA" dirty="0"/>
              <a:t>Niz logičkih izraza (čuvara) na osnovu kojih se bira rezultat (svi ponuđeni rezultati su istog tipa);</a:t>
            </a:r>
          </a:p>
          <a:p>
            <a:pPr lvl="1"/>
            <a:endParaRPr lang="sr-Latn-BA" dirty="0"/>
          </a:p>
          <a:p>
            <a:pPr lvl="1"/>
            <a:endParaRPr lang="sr-Latn-BA" dirty="0"/>
          </a:p>
          <a:p>
            <a:pPr lvl="1"/>
            <a:endParaRPr lang="sr-Latn-BA" dirty="0"/>
          </a:p>
          <a:p>
            <a:pPr lvl="1"/>
            <a:endParaRPr lang="sr-Latn-BA" dirty="0"/>
          </a:p>
          <a:p>
            <a:pPr lvl="1"/>
            <a:endParaRPr lang="sr-Latn-BA" dirty="0"/>
          </a:p>
          <a:p>
            <a:pPr lvl="1"/>
            <a:endParaRPr lang="sr-Latn-BA" dirty="0"/>
          </a:p>
          <a:p>
            <a:pPr lvl="1"/>
            <a:r>
              <a:rPr lang="sr-Latn-BA" i="0" dirty="0">
                <a:latin typeface="+mj-lt"/>
              </a:rPr>
              <a:t>otherwise</a:t>
            </a:r>
            <a:r>
              <a:rPr lang="sr-Latn-BA" i="1" dirty="0"/>
              <a:t> = True</a:t>
            </a:r>
            <a:endParaRPr lang="en-US" i="1" dirty="0"/>
          </a:p>
        </p:txBody>
      </p:sp>
      <p:sp>
        <p:nvSpPr>
          <p:cNvPr id="4" name="Text Box 9"/>
          <p:cNvSpPr txBox="1">
            <a:spLocks noChangeArrowheads="1"/>
          </p:cNvSpPr>
          <p:nvPr/>
        </p:nvSpPr>
        <p:spPr bwMode="auto">
          <a:xfrm>
            <a:off x="3481669" y="2872411"/>
            <a:ext cx="4235450" cy="89535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10000"/>
              </a:lnSpc>
            </a:pPr>
            <a:r>
              <a:rPr lang="en-US" sz="2400" dirty="0">
                <a:latin typeface="Lucida Sans Typewriter" panose="020B0509030504030204" pitchFamily="49" charset="0"/>
              </a:rPr>
              <a:t>abs n | n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0     = n</a:t>
            </a:r>
          </a:p>
          <a:p>
            <a:pPr>
              <a:lnSpc>
                <a:spcPct val="110000"/>
              </a:lnSpc>
            </a:pPr>
            <a:r>
              <a:rPr lang="en-US" sz="2400" dirty="0">
                <a:latin typeface="Lucida Sans Typewriter" panose="020B0509030504030204" pitchFamily="49" charset="0"/>
              </a:rPr>
              <a:t>      | otherwise = -n</a:t>
            </a:r>
          </a:p>
        </p:txBody>
      </p:sp>
    </p:spTree>
    <p:extLst>
      <p:ext uri="{BB962C8B-B14F-4D97-AF65-F5344CB8AC3E}">
        <p14:creationId xmlns:p14="http://schemas.microsoft.com/office/powerpoint/2010/main" val="8222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3"/>
            </a:pPr>
            <a:r>
              <a:rPr lang="sr-Latn-BA" dirty="0"/>
              <a:t>Napisati funkciju znak pomoću ograđenih jednačina.</a:t>
            </a:r>
            <a:endParaRPr lang="en-US" dirty="0"/>
          </a:p>
        </p:txBody>
      </p:sp>
    </p:spTree>
    <p:extLst>
      <p:ext uri="{BB962C8B-B14F-4D97-AF65-F5344CB8AC3E}">
        <p14:creationId xmlns:p14="http://schemas.microsoft.com/office/powerpoint/2010/main" val="304819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Poklapanje šablona</a:t>
            </a:r>
            <a:endParaRPr lang="en-US" dirty="0"/>
          </a:p>
        </p:txBody>
      </p:sp>
      <p:sp>
        <p:nvSpPr>
          <p:cNvPr id="3" name="Content Placeholder 2"/>
          <p:cNvSpPr>
            <a:spLocks noGrp="1"/>
          </p:cNvSpPr>
          <p:nvPr>
            <p:ph idx="1"/>
          </p:nvPr>
        </p:nvSpPr>
        <p:spPr/>
        <p:txBody>
          <a:bodyPr/>
          <a:lstStyle/>
          <a:p>
            <a:r>
              <a:rPr lang="sr-Latn-BA" dirty="0"/>
              <a:t>Na osnovu niza obrazaca bira se odgovarajući rezultat (svi ponuđeni rezultati su istog tipa).</a:t>
            </a:r>
            <a:endParaRPr lang="en-US" dirty="0"/>
          </a:p>
        </p:txBody>
      </p:sp>
      <p:sp>
        <p:nvSpPr>
          <p:cNvPr id="4" name="Text Box 4"/>
          <p:cNvSpPr txBox="1">
            <a:spLocks noChangeArrowheads="1"/>
          </p:cNvSpPr>
          <p:nvPr/>
        </p:nvSpPr>
        <p:spPr bwMode="auto">
          <a:xfrm>
            <a:off x="3575673" y="2766390"/>
            <a:ext cx="4535488" cy="129698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dirty="0">
                <a:latin typeface="Lucida Sans Typewriter" charset="0"/>
                <a:ea typeface="ＭＳ Ｐゴシック" charset="0"/>
              </a:rPr>
              <a:t>not      :: </a:t>
            </a:r>
            <a:r>
              <a:rPr lang="en-US" sz="2400" dirty="0" err="1">
                <a:latin typeface="Lucida Sans Typewriter" charset="0"/>
                <a:ea typeface="ＭＳ Ｐゴシック" charset="0"/>
              </a:rPr>
              <a:t>Bool</a:t>
            </a:r>
            <a:r>
              <a:rPr lang="en-US" sz="2400" dirty="0">
                <a:latin typeface="Lucida Sans Typewriter" charset="0"/>
                <a:ea typeface="ＭＳ Ｐゴシック" charset="0"/>
              </a:rPr>
              <a:t>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rPr>
              <a:t> </a:t>
            </a:r>
            <a:r>
              <a:rPr lang="en-US" sz="2400" dirty="0" err="1">
                <a:latin typeface="Lucida Sans Typewriter" charset="0"/>
                <a:ea typeface="ＭＳ Ｐゴシック" charset="0"/>
              </a:rPr>
              <a:t>Bool</a:t>
            </a:r>
            <a:endParaRPr lang="en-US" sz="2400" dirty="0">
              <a:latin typeface="Lucida Sans Typewriter" charset="0"/>
              <a:ea typeface="ＭＳ Ｐゴシック" charset="0"/>
            </a:endParaRPr>
          </a:p>
          <a:p>
            <a:pPr>
              <a:lnSpc>
                <a:spcPct val="110000"/>
              </a:lnSpc>
              <a:defRPr/>
            </a:pPr>
            <a:r>
              <a:rPr lang="en-US" sz="2400" dirty="0">
                <a:latin typeface="Lucida Sans Typewriter" charset="0"/>
                <a:ea typeface="ＭＳ Ｐゴシック" charset="0"/>
              </a:rPr>
              <a:t>not False = True</a:t>
            </a:r>
          </a:p>
          <a:p>
            <a:pPr>
              <a:lnSpc>
                <a:spcPct val="110000"/>
              </a:lnSpc>
              <a:defRPr/>
            </a:pPr>
            <a:r>
              <a:rPr lang="en-US" sz="2400" dirty="0">
                <a:latin typeface="Lucida Sans Typewriter" charset="0"/>
                <a:ea typeface="ＭＳ Ｐゴシック" charset="0"/>
              </a:rPr>
              <a:t>not True  = False</a:t>
            </a:r>
          </a:p>
        </p:txBody>
      </p:sp>
      <p:sp>
        <p:nvSpPr>
          <p:cNvPr id="5" name="AutoShape 5"/>
          <p:cNvSpPr>
            <a:spLocks noChangeArrowheads="1"/>
          </p:cNvSpPr>
          <p:nvPr/>
        </p:nvSpPr>
        <p:spPr bwMode="auto">
          <a:xfrm>
            <a:off x="2492642" y="5055648"/>
            <a:ext cx="7724775" cy="408623"/>
          </a:xfrm>
          <a:prstGeom prst="wedgeRoundRectCallout">
            <a:avLst>
              <a:gd name="adj1" fmla="val -25792"/>
              <a:gd name="adj2" fmla="val -170449"/>
              <a:gd name="adj3" fmla="val 16667"/>
            </a:avLst>
          </a:prstGeom>
          <a:noFill/>
          <a:ln w="12700" cap="sq">
            <a:solidFill>
              <a:schemeClr val="tx1"/>
            </a:solidFill>
            <a:miter lim="800000"/>
            <a:headEnd/>
            <a:tailEnd/>
          </a:ln>
          <a:effectLst/>
        </p:spPr>
        <p:txBody>
          <a:bodyPr anchor="ctr">
            <a:spAutoFit/>
          </a:bodyPr>
          <a:lstStyle/>
          <a:p>
            <a:pPr algn="ctr">
              <a:defRPr/>
            </a:pPr>
            <a:r>
              <a:rPr lang="en-US" dirty="0">
                <a:latin typeface="Tahoma" charset="0"/>
                <a:ea typeface="ＭＳ Ｐゴシック" charset="0"/>
              </a:rPr>
              <a:t>not </a:t>
            </a:r>
            <a:r>
              <a:rPr lang="sr-Latn-BA" dirty="0">
                <a:latin typeface="Tahoma" charset="0"/>
                <a:ea typeface="ＭＳ Ｐゴシック" charset="0"/>
              </a:rPr>
              <a:t>slika</a:t>
            </a:r>
            <a:r>
              <a:rPr lang="en-US" dirty="0">
                <a:latin typeface="Tahoma" charset="0"/>
                <a:ea typeface="ＭＳ Ｐゴシック" charset="0"/>
              </a:rPr>
              <a:t> False </a:t>
            </a:r>
            <a:r>
              <a:rPr lang="sr-Latn-BA" dirty="0">
                <a:latin typeface="Tahoma" charset="0"/>
                <a:ea typeface="ＭＳ Ｐゴシック" charset="0"/>
              </a:rPr>
              <a:t>u</a:t>
            </a:r>
            <a:r>
              <a:rPr lang="en-US" dirty="0">
                <a:latin typeface="Tahoma" charset="0"/>
                <a:ea typeface="ＭＳ Ｐゴシック" charset="0"/>
              </a:rPr>
              <a:t> True,  True </a:t>
            </a:r>
            <a:r>
              <a:rPr lang="sr-Latn-BA" dirty="0">
                <a:latin typeface="Tahoma" charset="0"/>
                <a:ea typeface="ＭＳ Ｐゴシック" charset="0"/>
              </a:rPr>
              <a:t>u</a:t>
            </a:r>
            <a:r>
              <a:rPr lang="en-US" dirty="0">
                <a:latin typeface="Tahoma" charset="0"/>
                <a:ea typeface="ＭＳ Ｐゴシック" charset="0"/>
              </a:rPr>
              <a:t> False.</a:t>
            </a:r>
          </a:p>
        </p:txBody>
      </p:sp>
    </p:spTree>
    <p:extLst>
      <p:ext uri="{BB962C8B-B14F-4D97-AF65-F5344CB8AC3E}">
        <p14:creationId xmlns:p14="http://schemas.microsoft.com/office/powerpoint/2010/main" val="285270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Poklapanje šablona</a:t>
            </a:r>
            <a:endParaRPr lang="en-US" dirty="0"/>
          </a:p>
        </p:txBody>
      </p:sp>
      <p:sp>
        <p:nvSpPr>
          <p:cNvPr id="3" name="Content Placeholder 2"/>
          <p:cNvSpPr>
            <a:spLocks noGrp="1"/>
          </p:cNvSpPr>
          <p:nvPr>
            <p:ph idx="1"/>
          </p:nvPr>
        </p:nvSpPr>
        <p:spPr/>
        <p:txBody>
          <a:bodyPr/>
          <a:lstStyle/>
          <a:p>
            <a:r>
              <a:rPr lang="sr-Latn-BA" dirty="0"/>
              <a:t>Operator konjukcije</a:t>
            </a:r>
          </a:p>
          <a:p>
            <a:endParaRPr lang="sr-Latn-BA" dirty="0"/>
          </a:p>
          <a:p>
            <a:endParaRPr lang="sr-Latn-BA" dirty="0"/>
          </a:p>
          <a:p>
            <a:endParaRPr lang="sr-Latn-BA" dirty="0"/>
          </a:p>
          <a:p>
            <a:endParaRPr lang="sr-Latn-BA" dirty="0"/>
          </a:p>
          <a:p>
            <a:endParaRPr lang="sr-Latn-BA" dirty="0"/>
          </a:p>
          <a:p>
            <a:pPr marL="0" indent="0">
              <a:buNone/>
            </a:pPr>
            <a:r>
              <a:rPr lang="sr-Latn-BA" dirty="0"/>
              <a:t>može biti definisan na kompaktniji način:</a:t>
            </a:r>
            <a:endParaRPr lang="en-US" dirty="0"/>
          </a:p>
        </p:txBody>
      </p:sp>
      <p:sp>
        <p:nvSpPr>
          <p:cNvPr id="4" name="Text Box 3"/>
          <p:cNvSpPr txBox="1">
            <a:spLocks noChangeArrowheads="1"/>
          </p:cNvSpPr>
          <p:nvPr/>
        </p:nvSpPr>
        <p:spPr bwMode="auto">
          <a:xfrm>
            <a:off x="2434691" y="2114120"/>
            <a:ext cx="6861175" cy="2100262"/>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dirty="0">
                <a:latin typeface="Lucida Sans Typewriter" charset="0"/>
                <a:ea typeface="ＭＳ Ｐゴシック" charset="0"/>
              </a:rPr>
              <a:t>(&amp;&amp;)          :: </a:t>
            </a:r>
            <a:r>
              <a:rPr lang="en-US" sz="2400" dirty="0" err="1">
                <a:latin typeface="Lucida Sans Typewriter" charset="0"/>
                <a:ea typeface="ＭＳ Ｐゴシック" charset="0"/>
              </a:rPr>
              <a:t>Bool</a:t>
            </a:r>
            <a:r>
              <a:rPr lang="en-US" sz="2400" dirty="0">
                <a:latin typeface="Lucida Sans Typewriter" charset="0"/>
                <a:ea typeface="ＭＳ Ｐゴシック" charset="0"/>
              </a:rPr>
              <a:t>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rPr>
              <a:t> </a:t>
            </a:r>
            <a:r>
              <a:rPr lang="en-US" sz="2400" dirty="0" err="1">
                <a:latin typeface="Lucida Sans Typewriter" charset="0"/>
                <a:ea typeface="ＭＳ Ｐゴシック" charset="0"/>
              </a:rPr>
              <a:t>Bool</a:t>
            </a:r>
            <a:r>
              <a:rPr lang="en-US" sz="2400" dirty="0">
                <a:latin typeface="Lucida Sans Typewriter" charset="0"/>
                <a:ea typeface="ＭＳ Ｐゴシック" charset="0"/>
              </a:rPr>
              <a:t>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rPr>
              <a:t> </a:t>
            </a:r>
            <a:r>
              <a:rPr lang="en-US" sz="2400" dirty="0" err="1">
                <a:latin typeface="Lucida Sans Typewriter" charset="0"/>
                <a:ea typeface="ＭＳ Ｐゴシック" charset="0"/>
              </a:rPr>
              <a:t>Bool</a:t>
            </a:r>
            <a:endParaRPr lang="en-US" sz="2400" dirty="0">
              <a:latin typeface="Lucida Sans Typewriter" charset="0"/>
              <a:ea typeface="ＭＳ Ｐゴシック" charset="0"/>
            </a:endParaRPr>
          </a:p>
          <a:p>
            <a:pPr>
              <a:lnSpc>
                <a:spcPct val="110000"/>
              </a:lnSpc>
              <a:defRPr/>
            </a:pPr>
            <a:r>
              <a:rPr lang="en-US" sz="2400" dirty="0">
                <a:latin typeface="Lucida Sans Typewriter" charset="0"/>
                <a:ea typeface="ＭＳ Ｐゴシック" charset="0"/>
              </a:rPr>
              <a:t>True  &amp;&amp; True  = True</a:t>
            </a:r>
          </a:p>
          <a:p>
            <a:pPr>
              <a:lnSpc>
                <a:spcPct val="110000"/>
              </a:lnSpc>
              <a:defRPr/>
            </a:pPr>
            <a:r>
              <a:rPr lang="en-US" sz="2400" dirty="0">
                <a:latin typeface="Lucida Sans Typewriter" charset="0"/>
                <a:ea typeface="ＭＳ Ｐゴシック" charset="0"/>
              </a:rPr>
              <a:t>True  &amp;&amp; False = False</a:t>
            </a:r>
          </a:p>
          <a:p>
            <a:pPr>
              <a:lnSpc>
                <a:spcPct val="110000"/>
              </a:lnSpc>
              <a:defRPr/>
            </a:pPr>
            <a:r>
              <a:rPr lang="en-US" sz="2400" dirty="0">
                <a:latin typeface="Lucida Sans Typewriter" charset="0"/>
                <a:ea typeface="ＭＳ Ｐゴシック" charset="0"/>
              </a:rPr>
              <a:t>False &amp;&amp; True  = False </a:t>
            </a:r>
          </a:p>
          <a:p>
            <a:pPr>
              <a:lnSpc>
                <a:spcPct val="110000"/>
              </a:lnSpc>
              <a:defRPr/>
            </a:pPr>
            <a:r>
              <a:rPr lang="en-US" sz="2400" dirty="0">
                <a:latin typeface="Lucida Sans Typewriter" charset="0"/>
                <a:ea typeface="ＭＳ Ｐゴシック" charset="0"/>
              </a:rPr>
              <a:t>False &amp;&amp; False = False</a:t>
            </a:r>
          </a:p>
        </p:txBody>
      </p:sp>
      <p:sp>
        <p:nvSpPr>
          <p:cNvPr id="5" name="Text Box 6"/>
          <p:cNvSpPr txBox="1">
            <a:spLocks noChangeArrowheads="1"/>
          </p:cNvSpPr>
          <p:nvPr/>
        </p:nvSpPr>
        <p:spPr bwMode="auto">
          <a:xfrm>
            <a:off x="4015664" y="5406655"/>
            <a:ext cx="3867150" cy="89535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dirty="0">
                <a:latin typeface="Lucida Sans Typewriter" charset="0"/>
                <a:ea typeface="ＭＳ Ｐゴシック" charset="0"/>
              </a:rPr>
              <a:t>True &amp;&amp; True = True</a:t>
            </a:r>
          </a:p>
          <a:p>
            <a:pPr>
              <a:lnSpc>
                <a:spcPct val="110000"/>
              </a:lnSpc>
              <a:defRPr/>
            </a:pPr>
            <a:r>
              <a:rPr lang="en-US" sz="2400" dirty="0">
                <a:latin typeface="Lucida Sans Typewriter" charset="0"/>
                <a:ea typeface="ＭＳ Ｐゴシック" charset="0"/>
              </a:rPr>
              <a:t>_    &amp;&amp; _    = False</a:t>
            </a:r>
          </a:p>
        </p:txBody>
      </p:sp>
      <p:sp>
        <p:nvSpPr>
          <p:cNvPr id="6" name="Oval Callout 5"/>
          <p:cNvSpPr/>
          <p:nvPr/>
        </p:nvSpPr>
        <p:spPr>
          <a:xfrm>
            <a:off x="8673981" y="4794191"/>
            <a:ext cx="1991170" cy="120495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_ džoker (wildcard)</a:t>
            </a:r>
            <a:endParaRPr lang="en-US" dirty="0"/>
          </a:p>
        </p:txBody>
      </p:sp>
    </p:spTree>
    <p:extLst>
      <p:ext uri="{BB962C8B-B14F-4D97-AF65-F5344CB8AC3E}">
        <p14:creationId xmlns:p14="http://schemas.microsoft.com/office/powerpoint/2010/main" val="42648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Istorijski razvoj</a:t>
            </a:r>
            <a:endParaRPr lang="en-US" dirty="0"/>
          </a:p>
        </p:txBody>
      </p:sp>
      <p:sp>
        <p:nvSpPr>
          <p:cNvPr id="3" name="Content Placeholder 2"/>
          <p:cNvSpPr>
            <a:spLocks noGrp="1"/>
          </p:cNvSpPr>
          <p:nvPr>
            <p:ph idx="1"/>
          </p:nvPr>
        </p:nvSpPr>
        <p:spPr/>
        <p:txBody>
          <a:bodyPr/>
          <a:lstStyle/>
          <a:p>
            <a:r>
              <a:rPr lang="en-US" dirty="0"/>
              <a:t>1930. </a:t>
            </a:r>
            <a:r>
              <a:rPr lang="sr-Latn-BA" dirty="0"/>
              <a:t>Alonzo Čerč – lambda račun;</a:t>
            </a:r>
          </a:p>
          <a:p>
            <a:r>
              <a:rPr lang="sr-Latn-BA" dirty="0"/>
              <a:t>1950. Džon MekKarti* – Lisp (LISt Processor);</a:t>
            </a:r>
          </a:p>
          <a:p>
            <a:r>
              <a:rPr lang="sr-Latn-BA" dirty="0"/>
              <a:t>1960. Peter Landin - ISWIM (If you See What I Mean);</a:t>
            </a:r>
          </a:p>
          <a:p>
            <a:r>
              <a:rPr lang="sr-Latn-BA" dirty="0"/>
              <a:t>1970. Džon Bakus* - FP (Functional Programing);</a:t>
            </a:r>
          </a:p>
          <a:p>
            <a:r>
              <a:rPr lang="sr-Latn-BA" dirty="0"/>
              <a:t>1970. Robin Milner* - ML (Meta Language);</a:t>
            </a:r>
          </a:p>
          <a:p>
            <a:r>
              <a:rPr lang="sr-Latn-BA" dirty="0"/>
              <a:t>1970.-1980. Dejvid Turner  - brojni lijeni funkcionalni programski jezici Miranda;</a:t>
            </a:r>
          </a:p>
          <a:p>
            <a:r>
              <a:rPr lang="sr-Latn-BA" dirty="0"/>
              <a:t>1987. internacionalni komitet istraživača – Haskell;</a:t>
            </a:r>
          </a:p>
          <a:p>
            <a:r>
              <a:rPr lang="sr-Latn-BA" dirty="0"/>
              <a:t>2003. Haskell Report;</a:t>
            </a:r>
          </a:p>
          <a:p>
            <a:pPr marL="0" indent="0">
              <a:buNone/>
            </a:pPr>
            <a:r>
              <a:rPr lang="sr-Latn-BA" dirty="0"/>
              <a:t>*ACM Turning Award;</a:t>
            </a:r>
            <a:endParaRPr lang="en-US" dirty="0"/>
          </a:p>
        </p:txBody>
      </p:sp>
      <p:pic>
        <p:nvPicPr>
          <p:cNvPr id="4" name="Picture 8" descr="C:\Documents and Settings\gmh.POLIHALE\Desktop\church.jpg"/>
          <p:cNvPicPr>
            <a:picLocks noChangeAspect="1" noChangeArrowheads="1"/>
          </p:cNvPicPr>
          <p:nvPr/>
        </p:nvPicPr>
        <p:blipFill>
          <a:blip r:embed="rId2" cstate="print">
            <a:extLst>
              <a:ext uri="{28A0092B-C50C-407E-A947-70E740481C1C}">
                <a14:useLocalDpi xmlns:a14="http://schemas.microsoft.com/office/drawing/2010/main" val="0"/>
              </a:ext>
            </a:extLst>
          </a:blip>
          <a:srcRect b="15164"/>
          <a:stretch>
            <a:fillRect/>
          </a:stretch>
        </p:blipFill>
        <p:spPr bwMode="auto">
          <a:xfrm>
            <a:off x="5562734" y="230128"/>
            <a:ext cx="14525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WINNT\Profiles\gmh\Desktop\McCarthy.jpg"/>
          <p:cNvPicPr>
            <a:picLocks noChangeAspect="1" noChangeArrowheads="1"/>
          </p:cNvPicPr>
          <p:nvPr/>
        </p:nvPicPr>
        <p:blipFill>
          <a:blip r:embed="rId3" cstate="print">
            <a:extLst>
              <a:ext uri="{28A0092B-C50C-407E-A947-70E740481C1C}">
                <a14:useLocalDpi xmlns:a14="http://schemas.microsoft.com/office/drawing/2010/main" val="0"/>
              </a:ext>
            </a:extLst>
          </a:blip>
          <a:srcRect b="14568"/>
          <a:stretch>
            <a:fillRect/>
          </a:stretch>
        </p:blipFill>
        <p:spPr bwMode="auto">
          <a:xfrm>
            <a:off x="7168397" y="714783"/>
            <a:ext cx="15065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Documents and Settings\gmh.POLIHALE\Desktop\landin-small.jpg"/>
          <p:cNvPicPr>
            <a:picLocks noChangeAspect="1" noChangeArrowheads="1"/>
          </p:cNvPicPr>
          <p:nvPr/>
        </p:nvPicPr>
        <p:blipFill>
          <a:blip r:embed="rId4">
            <a:extLst>
              <a:ext uri="{28A0092B-C50C-407E-A947-70E740481C1C}">
                <a14:useLocalDpi xmlns:a14="http://schemas.microsoft.com/office/drawing/2010/main" val="0"/>
              </a:ext>
            </a:extLst>
          </a:blip>
          <a:srcRect l="25836" t="14764" r="33527" b="47751"/>
          <a:stretch>
            <a:fillRect/>
          </a:stretch>
        </p:blipFill>
        <p:spPr bwMode="auto">
          <a:xfrm>
            <a:off x="8723594" y="1253606"/>
            <a:ext cx="147161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Documents and Settings\gmh.POLIHALE\Desktop\john_backu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558" y="2202530"/>
            <a:ext cx="17145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Documents and Settings\gmh.POLIHALE\Desktop\milner-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3837" y="4215792"/>
            <a:ext cx="15065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Documents and Settings\gmh.POLIHALE\Desktop\d_turn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3322" y="4822098"/>
            <a:ext cx="13843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gmh.POLIHALE\Desktop\HaskellLogo_3.jpg"/>
          <p:cNvPicPr>
            <a:picLocks noChangeAspect="1" noChangeArrowheads="1"/>
          </p:cNvPicPr>
          <p:nvPr/>
        </p:nvPicPr>
        <p:blipFill>
          <a:blip r:embed="rId8">
            <a:extLst>
              <a:ext uri="{28A0092B-C50C-407E-A947-70E740481C1C}">
                <a14:useLocalDpi xmlns:a14="http://schemas.microsoft.com/office/drawing/2010/main" val="0"/>
              </a:ext>
            </a:extLst>
          </a:blip>
          <a:srcRect b="26421"/>
          <a:stretch>
            <a:fillRect/>
          </a:stretch>
        </p:blipFill>
        <p:spPr bwMode="auto">
          <a:xfrm>
            <a:off x="4075988" y="5123055"/>
            <a:ext cx="44958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Documents and Settings\gmh.POLIHALE\Desktop\repo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11327" y="68367"/>
            <a:ext cx="1413675" cy="206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41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Poklapanje šablona</a:t>
            </a:r>
            <a:endParaRPr lang="en-US" dirty="0"/>
          </a:p>
        </p:txBody>
      </p:sp>
      <p:sp>
        <p:nvSpPr>
          <p:cNvPr id="3" name="Content Placeholder 2"/>
          <p:cNvSpPr>
            <a:spLocks noGrp="1"/>
          </p:cNvSpPr>
          <p:nvPr>
            <p:ph idx="1"/>
          </p:nvPr>
        </p:nvSpPr>
        <p:spPr/>
        <p:txBody>
          <a:bodyPr/>
          <a:lstStyle/>
          <a:p>
            <a:r>
              <a:rPr lang="sr-Latn-BA" dirty="0"/>
              <a:t>Efikasnija definicija</a:t>
            </a:r>
            <a:endParaRPr lang="en-US" dirty="0"/>
          </a:p>
        </p:txBody>
      </p:sp>
      <p:sp>
        <p:nvSpPr>
          <p:cNvPr id="4" name="Text Box 5"/>
          <p:cNvSpPr txBox="1">
            <a:spLocks noChangeArrowheads="1"/>
          </p:cNvSpPr>
          <p:nvPr/>
        </p:nvSpPr>
        <p:spPr bwMode="auto">
          <a:xfrm>
            <a:off x="3606325" y="2266150"/>
            <a:ext cx="4136164" cy="1169259"/>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45720" rIns="0" bIns="45720" rtlCol="0" anchor="ctr">
            <a:sp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dk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mn-lt"/>
                <a:ea typeface="+mn-ea"/>
                <a:cs typeface="+mn-cs"/>
              </a:defRPr>
            </a:lvl9pPr>
          </a:lstStyle>
          <a:p>
            <a:pPr marL="0" indent="0">
              <a:lnSpc>
                <a:spcPct val="110000"/>
              </a:lnSpc>
              <a:buFont typeface="Wingdings" panose="05000000000000000000" pitchFamily="2" charset="2"/>
              <a:buNone/>
              <a:defRPr/>
            </a:pPr>
            <a:r>
              <a:rPr lang="en-US" sz="2400">
                <a:latin typeface="Lucida Sans Typewriter" charset="0"/>
                <a:ea typeface="ＭＳ Ｐゴシック" charset="0"/>
              </a:rPr>
              <a:t>True  &amp;&amp; b = b</a:t>
            </a:r>
          </a:p>
          <a:p>
            <a:pPr marL="0" indent="0">
              <a:lnSpc>
                <a:spcPct val="110000"/>
              </a:lnSpc>
              <a:buFont typeface="Wingdings" panose="05000000000000000000" pitchFamily="2" charset="2"/>
              <a:buNone/>
              <a:defRPr/>
            </a:pPr>
            <a:r>
              <a:rPr lang="en-US" sz="2400">
                <a:latin typeface="Lucida Sans Typewriter" charset="0"/>
                <a:ea typeface="ＭＳ Ｐゴシック" charset="0"/>
              </a:rPr>
              <a:t>False &amp;&amp; _ = False</a:t>
            </a:r>
            <a:endParaRPr lang="en-US" sz="2400" dirty="0">
              <a:latin typeface="Lucida Sans Typewriter" charset="0"/>
              <a:ea typeface="ＭＳ Ｐゴシック" charset="0"/>
            </a:endParaRPr>
          </a:p>
        </p:txBody>
      </p:sp>
    </p:spTree>
    <p:extLst>
      <p:ext uri="{BB962C8B-B14F-4D97-AF65-F5344CB8AC3E}">
        <p14:creationId xmlns:p14="http://schemas.microsoft.com/office/powerpoint/2010/main" val="337698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Poklapanje šablona</a:t>
            </a:r>
            <a:endParaRPr lang="en-US" dirty="0"/>
          </a:p>
        </p:txBody>
      </p:sp>
      <p:sp>
        <p:nvSpPr>
          <p:cNvPr id="3" name="Content Placeholder 2"/>
          <p:cNvSpPr>
            <a:spLocks noGrp="1"/>
          </p:cNvSpPr>
          <p:nvPr>
            <p:ph idx="1"/>
          </p:nvPr>
        </p:nvSpPr>
        <p:spPr/>
        <p:txBody>
          <a:bodyPr/>
          <a:lstStyle/>
          <a:p>
            <a:r>
              <a:rPr lang="sr-Latn-BA" dirty="0"/>
              <a:t>Poklapanje šablona se provjerava redom.</a:t>
            </a:r>
          </a:p>
          <a:p>
            <a:endParaRPr lang="sr-Latn-BA" dirty="0"/>
          </a:p>
          <a:p>
            <a:endParaRPr lang="sr-Latn-BA" dirty="0"/>
          </a:p>
          <a:p>
            <a:endParaRPr lang="sr-Latn-BA" dirty="0"/>
          </a:p>
          <a:p>
            <a:r>
              <a:rPr lang="sr-Latn-BA" dirty="0"/>
              <a:t>Nije dozvoljeno ponavljanje imena u šablonima.</a:t>
            </a:r>
            <a:endParaRPr lang="en-US" dirty="0"/>
          </a:p>
        </p:txBody>
      </p:sp>
      <p:sp>
        <p:nvSpPr>
          <p:cNvPr id="4" name="Text Box 5"/>
          <p:cNvSpPr txBox="1">
            <a:spLocks noChangeArrowheads="1"/>
          </p:cNvSpPr>
          <p:nvPr/>
        </p:nvSpPr>
        <p:spPr bwMode="auto">
          <a:xfrm>
            <a:off x="3946911" y="2368016"/>
            <a:ext cx="3867150" cy="89535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dirty="0">
                <a:latin typeface="Lucida Sans Typewriter" charset="0"/>
                <a:ea typeface="ＭＳ Ｐゴシック" charset="0"/>
              </a:rPr>
              <a:t>_    &amp;&amp; _    = False</a:t>
            </a:r>
          </a:p>
          <a:p>
            <a:pPr>
              <a:lnSpc>
                <a:spcPct val="110000"/>
              </a:lnSpc>
              <a:defRPr/>
            </a:pPr>
            <a:r>
              <a:rPr lang="en-US" sz="2400" dirty="0">
                <a:latin typeface="Lucida Sans Typewriter" charset="0"/>
                <a:ea typeface="ＭＳ Ｐゴシック" charset="0"/>
              </a:rPr>
              <a:t>True &amp;&amp; True = True</a:t>
            </a:r>
          </a:p>
        </p:txBody>
      </p:sp>
      <p:sp>
        <p:nvSpPr>
          <p:cNvPr id="5" name="Oval Callout 4"/>
          <p:cNvSpPr/>
          <p:nvPr/>
        </p:nvSpPr>
        <p:spPr>
          <a:xfrm>
            <a:off x="7007551" y="598206"/>
            <a:ext cx="2674834" cy="141005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Rezultat za </a:t>
            </a:r>
          </a:p>
          <a:p>
            <a:pPr algn="ctr"/>
            <a:r>
              <a:rPr lang="sr-Latn-BA" dirty="0"/>
              <a:t>True &amp;&amp; True?</a:t>
            </a:r>
            <a:endParaRPr lang="en-US" dirty="0"/>
          </a:p>
        </p:txBody>
      </p:sp>
      <p:sp>
        <p:nvSpPr>
          <p:cNvPr id="6" name="Text Box 3"/>
          <p:cNvSpPr txBox="1">
            <a:spLocks noChangeArrowheads="1"/>
          </p:cNvSpPr>
          <p:nvPr/>
        </p:nvSpPr>
        <p:spPr bwMode="auto">
          <a:xfrm>
            <a:off x="4570754" y="5087286"/>
            <a:ext cx="2762250" cy="895350"/>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nSpc>
                <a:spcPct val="110000"/>
              </a:lnSpc>
              <a:defRPr/>
            </a:pPr>
            <a:r>
              <a:rPr lang="en-US" sz="2400" dirty="0">
                <a:latin typeface="Lucida Sans Typewriter" charset="0"/>
                <a:ea typeface="ＭＳ Ｐゴシック" charset="0"/>
              </a:rPr>
              <a:t>b &amp;&amp; b = b</a:t>
            </a:r>
          </a:p>
          <a:p>
            <a:pPr>
              <a:lnSpc>
                <a:spcPct val="110000"/>
              </a:lnSpc>
              <a:defRPr/>
            </a:pPr>
            <a:r>
              <a:rPr lang="en-US" sz="2400" dirty="0">
                <a:latin typeface="Lucida Sans Typewriter" charset="0"/>
                <a:ea typeface="ＭＳ Ｐゴシック" charset="0"/>
              </a:rPr>
              <a:t>_ &amp;&amp; _ = False</a:t>
            </a:r>
          </a:p>
        </p:txBody>
      </p:sp>
      <p:sp>
        <p:nvSpPr>
          <p:cNvPr id="7" name="Oval Callout 6"/>
          <p:cNvSpPr/>
          <p:nvPr/>
        </p:nvSpPr>
        <p:spPr>
          <a:xfrm>
            <a:off x="6742631" y="3409772"/>
            <a:ext cx="1991170" cy="120495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solidFill>
                  <a:srgbClr val="FF0000"/>
                </a:solidFill>
              </a:rPr>
              <a:t>Greška!</a:t>
            </a:r>
            <a:endParaRPr lang="en-US" dirty="0">
              <a:solidFill>
                <a:srgbClr val="FF0000"/>
              </a:solidFill>
            </a:endParaRPr>
          </a:p>
        </p:txBody>
      </p:sp>
      <p:pic>
        <p:nvPicPr>
          <p:cNvPr id="8" name="Picture 7"/>
          <p:cNvPicPr>
            <a:picLocks noChangeAspect="1"/>
          </p:cNvPicPr>
          <p:nvPr/>
        </p:nvPicPr>
        <p:blipFill>
          <a:blip r:embed="rId2"/>
          <a:stretch>
            <a:fillRect/>
          </a:stretch>
        </p:blipFill>
        <p:spPr>
          <a:xfrm>
            <a:off x="8116056" y="5165904"/>
            <a:ext cx="3839111" cy="1038370"/>
          </a:xfrm>
          <a:prstGeom prst="rect">
            <a:avLst/>
          </a:prstGeom>
        </p:spPr>
      </p:pic>
    </p:spTree>
    <p:extLst>
      <p:ext uri="{BB962C8B-B14F-4D97-AF65-F5344CB8AC3E}">
        <p14:creationId xmlns:p14="http://schemas.microsoft.com/office/powerpoint/2010/main" val="8455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4"/>
            </a:pPr>
            <a:r>
              <a:rPr lang="sr-Latn-BA" dirty="0"/>
              <a:t>Definisati disjunkciju tehnikom poklapanja šablona.</a:t>
            </a:r>
            <a:endParaRPr lang="en-US" dirty="0"/>
          </a:p>
        </p:txBody>
      </p:sp>
    </p:spTree>
    <p:extLst>
      <p:ext uri="{BB962C8B-B14F-4D97-AF65-F5344CB8AC3E}">
        <p14:creationId xmlns:p14="http://schemas.microsoft.com/office/powerpoint/2010/main" val="1485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Poklapanje šablona - torke</a:t>
            </a:r>
            <a:endParaRPr lang="en-US" dirty="0"/>
          </a:p>
        </p:txBody>
      </p:sp>
      <p:sp>
        <p:nvSpPr>
          <p:cNvPr id="3" name="Content Placeholder 2"/>
          <p:cNvSpPr>
            <a:spLocks noGrp="1"/>
          </p:cNvSpPr>
          <p:nvPr>
            <p:ph idx="1"/>
          </p:nvPr>
        </p:nvSpPr>
        <p:spPr/>
        <p:txBody>
          <a:bodyPr/>
          <a:lstStyle/>
          <a:p>
            <a:r>
              <a:rPr lang="sr-Latn-BA" dirty="0"/>
              <a:t>Torka je sama po sebi šablon.</a:t>
            </a:r>
          </a:p>
          <a:p>
            <a:pPr lvl="1"/>
            <a:r>
              <a:rPr lang="sr-Latn-BA" dirty="0"/>
              <a:t>Kad se poklapaju dvije torke?</a:t>
            </a:r>
            <a:endParaRPr lang="en-US" dirty="0"/>
          </a:p>
        </p:txBody>
      </p:sp>
      <p:pic>
        <p:nvPicPr>
          <p:cNvPr id="4" name="Picture 3"/>
          <p:cNvPicPr>
            <a:picLocks noChangeAspect="1"/>
          </p:cNvPicPr>
          <p:nvPr/>
        </p:nvPicPr>
        <p:blipFill>
          <a:blip r:embed="rId2"/>
          <a:stretch>
            <a:fillRect/>
          </a:stretch>
        </p:blipFill>
        <p:spPr>
          <a:xfrm>
            <a:off x="3589308" y="3176843"/>
            <a:ext cx="4039164" cy="2076740"/>
          </a:xfrm>
          <a:prstGeom prst="rect">
            <a:avLst/>
          </a:prstGeom>
        </p:spPr>
      </p:pic>
    </p:spTree>
    <p:extLst>
      <p:ext uri="{BB962C8B-B14F-4D97-AF65-F5344CB8AC3E}">
        <p14:creationId xmlns:p14="http://schemas.microsoft.com/office/powerpoint/2010/main" val="144107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Poklapanje šablona - liste</a:t>
            </a:r>
            <a:endParaRPr lang="en-US" dirty="0"/>
          </a:p>
        </p:txBody>
      </p:sp>
      <p:sp>
        <p:nvSpPr>
          <p:cNvPr id="3" name="Content Placeholder 2"/>
          <p:cNvSpPr>
            <a:spLocks noGrp="1"/>
          </p:cNvSpPr>
          <p:nvPr>
            <p:ph idx="1"/>
          </p:nvPr>
        </p:nvSpPr>
        <p:spPr/>
        <p:txBody>
          <a:bodyPr/>
          <a:lstStyle/>
          <a:p>
            <a:r>
              <a:rPr lang="sr-Latn-BA" dirty="0"/>
              <a:t>Lista je sama po sebi šablon.</a:t>
            </a:r>
          </a:p>
          <a:p>
            <a:pPr lvl="1"/>
            <a:r>
              <a:rPr lang="sr-Latn-BA" dirty="0"/>
              <a:t>Kad se poklapaju dvije liste?</a:t>
            </a:r>
          </a:p>
          <a:p>
            <a:pPr lvl="1"/>
            <a:endParaRPr lang="sr-Latn-BA" dirty="0"/>
          </a:p>
          <a:p>
            <a:pPr lvl="1"/>
            <a:endParaRPr lang="sr-Latn-BA" dirty="0"/>
          </a:p>
          <a:p>
            <a:pPr lvl="1"/>
            <a:endParaRPr lang="sr-Latn-BA" dirty="0"/>
          </a:p>
          <a:p>
            <a:pPr lvl="1"/>
            <a:endParaRPr lang="sr-Latn-BA" dirty="0"/>
          </a:p>
          <a:p>
            <a:pPr lvl="1"/>
            <a:endParaRPr lang="sr-Latn-BA" dirty="0"/>
          </a:p>
          <a:p>
            <a:r>
              <a:rPr lang="sr-Latn-BA" dirty="0"/>
              <a:t>Kako se formiraju liste?</a:t>
            </a:r>
            <a:endParaRPr lang="en-US" dirty="0"/>
          </a:p>
        </p:txBody>
      </p:sp>
      <p:pic>
        <p:nvPicPr>
          <p:cNvPr id="4" name="Picture 3"/>
          <p:cNvPicPr>
            <a:picLocks noChangeAspect="1"/>
          </p:cNvPicPr>
          <p:nvPr/>
        </p:nvPicPr>
        <p:blipFill>
          <a:blip r:embed="rId2"/>
          <a:stretch>
            <a:fillRect/>
          </a:stretch>
        </p:blipFill>
        <p:spPr>
          <a:xfrm>
            <a:off x="3414755" y="2458431"/>
            <a:ext cx="5106113" cy="1257475"/>
          </a:xfrm>
          <a:prstGeom prst="rect">
            <a:avLst/>
          </a:prstGeom>
        </p:spPr>
      </p:pic>
      <p:sp>
        <p:nvSpPr>
          <p:cNvPr id="5" name="Oval Callout 4"/>
          <p:cNvSpPr/>
          <p:nvPr/>
        </p:nvSpPr>
        <p:spPr>
          <a:xfrm>
            <a:off x="6665719" y="974221"/>
            <a:ext cx="2674834" cy="141005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Šta je svrha funkcije test?</a:t>
            </a:r>
            <a:endParaRPr lang="en-US" dirty="0"/>
          </a:p>
        </p:txBody>
      </p:sp>
      <p:pic>
        <p:nvPicPr>
          <p:cNvPr id="6" name="Picture 5"/>
          <p:cNvPicPr>
            <a:picLocks noChangeAspect="1"/>
          </p:cNvPicPr>
          <p:nvPr/>
        </p:nvPicPr>
        <p:blipFill>
          <a:blip r:embed="rId3"/>
          <a:stretch>
            <a:fillRect/>
          </a:stretch>
        </p:blipFill>
        <p:spPr>
          <a:xfrm>
            <a:off x="4459576" y="3931540"/>
            <a:ext cx="3734321" cy="2772162"/>
          </a:xfrm>
          <a:prstGeom prst="rect">
            <a:avLst/>
          </a:prstGeom>
        </p:spPr>
      </p:pic>
      <p:sp>
        <p:nvSpPr>
          <p:cNvPr id="7" name="Oval Callout 6"/>
          <p:cNvSpPr/>
          <p:nvPr/>
        </p:nvSpPr>
        <p:spPr>
          <a:xfrm>
            <a:off x="7963256" y="3844184"/>
            <a:ext cx="2674834" cy="141005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Cons operator : je desno asocijativan!</a:t>
            </a:r>
            <a:endParaRPr lang="en-US" dirty="0"/>
          </a:p>
        </p:txBody>
      </p:sp>
    </p:spTree>
    <p:extLst>
      <p:ext uri="{BB962C8B-B14F-4D97-AF65-F5344CB8AC3E}">
        <p14:creationId xmlns:p14="http://schemas.microsoft.com/office/powerpoint/2010/main" val="129180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Poklapanje šablona - liste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sr-Latn-BA" i="1" dirty="0" smtClean="0">
                        <a:latin typeface="Cambria Math" panose="02040503050406030204" pitchFamily="18" charset="0"/>
                      </a:rPr>
                      <m:t>𝑥</m:t>
                    </m:r>
                    <m:r>
                      <a:rPr lang="sr-Latn-BA" i="1" dirty="0" smtClean="0">
                        <a:latin typeface="Cambria Math" panose="02040503050406030204" pitchFamily="18" charset="0"/>
                      </a:rPr>
                      <m:t>:</m:t>
                    </m:r>
                    <m:r>
                      <a:rPr lang="sr-Latn-BA" i="1" dirty="0" smtClean="0">
                        <a:latin typeface="Cambria Math" panose="02040503050406030204" pitchFamily="18" charset="0"/>
                      </a:rPr>
                      <m:t>𝑥𝑠</m:t>
                    </m:r>
                  </m:oMath>
                </a14:m>
                <a:r>
                  <a:rPr lang="sr-Latn-BA" dirty="0"/>
                  <a:t> – šablon neprazne liste;</a:t>
                </a:r>
              </a:p>
              <a:p>
                <a:r>
                  <a:rPr lang="sr-Latn-BA" dirty="0"/>
                  <a:t>Opštija definicija funkcije test:</a:t>
                </a:r>
              </a:p>
              <a:p>
                <a:endParaRPr lang="sr-Latn-BA" dirty="0"/>
              </a:p>
              <a:p>
                <a:endParaRPr lang="sr-Latn-BA" dirty="0"/>
              </a:p>
              <a:p>
                <a:endParaRPr lang="sr-Latn-BA" dirty="0"/>
              </a:p>
              <a:p>
                <a:endParaRPr lang="sr-Latn-BA" dirty="0"/>
              </a:p>
              <a:p>
                <a:r>
                  <a:rPr lang="sr-Latn-BA" dirty="0"/>
                  <a:t>Šablon </a:t>
                </a:r>
                <a14:m>
                  <m:oMath xmlns:m="http://schemas.openxmlformats.org/officeDocument/2006/math">
                    <m:r>
                      <a:rPr lang="sr-Latn-BA" b="0" i="0" dirty="0" smtClean="0">
                        <a:latin typeface="Cambria Math" panose="02040503050406030204" pitchFamily="18" charset="0"/>
                      </a:rPr>
                      <m:t>(</m:t>
                    </m:r>
                    <m:r>
                      <a:rPr lang="sr-Latn-BA" i="1" dirty="0">
                        <a:latin typeface="Cambria Math" panose="02040503050406030204" pitchFamily="18" charset="0"/>
                      </a:rPr>
                      <m:t>𝑥</m:t>
                    </m:r>
                    <m:r>
                      <a:rPr lang="sr-Latn-BA" i="1" dirty="0">
                        <a:latin typeface="Cambria Math" panose="02040503050406030204" pitchFamily="18" charset="0"/>
                      </a:rPr>
                      <m:t>:</m:t>
                    </m:r>
                    <m:r>
                      <a:rPr lang="sr-Latn-BA" i="1" dirty="0">
                        <a:latin typeface="Cambria Math" panose="02040503050406030204" pitchFamily="18" charset="0"/>
                      </a:rPr>
                      <m:t>𝑥𝑠</m:t>
                    </m:r>
                    <m:r>
                      <a:rPr lang="sr-Latn-BA" b="0" i="0" dirty="0" smtClean="0">
                        <a:latin typeface="Cambria Math" panose="02040503050406030204" pitchFamily="18" charset="0"/>
                      </a:rPr>
                      <m:t>)</m:t>
                    </m:r>
                  </m:oMath>
                </a14:m>
                <a:r>
                  <a:rPr lang="sr-Latn-BA" dirty="0"/>
                  <a:t> se navodi u zagradama jer primjena funkcija ima veći prioritet od cons operatora.</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008899" y="2744363"/>
            <a:ext cx="4772691" cy="1181265"/>
          </a:xfrm>
          <a:prstGeom prst="rect">
            <a:avLst/>
          </a:prstGeom>
        </p:spPr>
      </p:pic>
      <p:sp>
        <p:nvSpPr>
          <p:cNvPr id="5" name="Text Box 6"/>
          <p:cNvSpPr txBox="1">
            <a:spLocks noChangeArrowheads="1"/>
          </p:cNvSpPr>
          <p:nvPr/>
        </p:nvSpPr>
        <p:spPr bwMode="auto">
          <a:xfrm>
            <a:off x="2637920" y="5778738"/>
            <a:ext cx="2798763" cy="493713"/>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nSpc>
                <a:spcPct val="110000"/>
              </a:lnSpc>
              <a:defRPr/>
            </a:pPr>
            <a:r>
              <a:rPr lang="en-US" sz="2400" dirty="0">
                <a:latin typeface="Lucida Sans Typewriter" charset="0"/>
                <a:ea typeface="ＭＳ Ｐゴシック" charset="0"/>
              </a:rPr>
              <a:t>head x:_ = x</a:t>
            </a:r>
          </a:p>
        </p:txBody>
      </p:sp>
      <p:sp>
        <p:nvSpPr>
          <p:cNvPr id="6" name="Oval Callout 5"/>
          <p:cNvSpPr/>
          <p:nvPr/>
        </p:nvSpPr>
        <p:spPr>
          <a:xfrm>
            <a:off x="5178751" y="5007836"/>
            <a:ext cx="1871529" cy="76057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solidFill>
                  <a:srgbClr val="FF0000"/>
                </a:solidFill>
              </a:rPr>
              <a:t>Greška!</a:t>
            </a:r>
            <a:endParaRPr lang="en-US" dirty="0">
              <a:solidFill>
                <a:srgbClr val="FF0000"/>
              </a:solidFill>
            </a:endParaRPr>
          </a:p>
        </p:txBody>
      </p:sp>
      <p:sp>
        <p:nvSpPr>
          <p:cNvPr id="7" name="Text Box 5"/>
          <p:cNvSpPr txBox="1">
            <a:spLocks noChangeArrowheads="1"/>
          </p:cNvSpPr>
          <p:nvPr/>
        </p:nvSpPr>
        <p:spPr bwMode="auto">
          <a:xfrm>
            <a:off x="5449488" y="1537814"/>
            <a:ext cx="1846263" cy="895350"/>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nSpc>
                <a:spcPct val="110000"/>
              </a:lnSpc>
              <a:defRPr/>
            </a:pPr>
            <a:r>
              <a:rPr lang="en-US" sz="2400" dirty="0">
                <a:latin typeface="Lucida Sans Typewriter" charset="0"/>
                <a:ea typeface="ＭＳ Ｐゴシック" charset="0"/>
              </a:rPr>
              <a:t>&gt; head []</a:t>
            </a:r>
          </a:p>
          <a:p>
            <a:pPr>
              <a:lnSpc>
                <a:spcPct val="110000"/>
              </a:lnSpc>
              <a:defRPr/>
            </a:pPr>
            <a:r>
              <a:rPr lang="en-US" sz="2400" dirty="0">
                <a:latin typeface="Lucida Sans Typewriter" charset="0"/>
                <a:ea typeface="ＭＳ Ｐゴシック" charset="0"/>
              </a:rPr>
              <a:t>ERROR</a:t>
            </a:r>
          </a:p>
        </p:txBody>
      </p:sp>
    </p:spTree>
    <p:extLst>
      <p:ext uri="{BB962C8B-B14F-4D97-AF65-F5344CB8AC3E}">
        <p14:creationId xmlns:p14="http://schemas.microsoft.com/office/powerpoint/2010/main" val="88997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5"/>
            </a:pPr>
            <a:r>
              <a:rPr lang="sr-Latn-BA" dirty="0"/>
              <a:t>Tehnikom uparivanja šablona napisati funkciju koja provjerava da li je data lista prazna.</a:t>
            </a:r>
          </a:p>
          <a:p>
            <a:pPr marL="457200" indent="-457200">
              <a:buFont typeface="+mj-lt"/>
              <a:buAutoNum type="arabicPeriod" startAt="15"/>
            </a:pPr>
            <a:r>
              <a:rPr lang="sr-Latn-BA" dirty="0"/>
              <a:t>Tehnikom uparivanja šablona napisati funkciju koja vraća glavu liste.</a:t>
            </a:r>
          </a:p>
          <a:p>
            <a:pPr marL="457200" indent="-457200">
              <a:buFont typeface="+mj-lt"/>
              <a:buAutoNum type="arabicPeriod" startAt="15"/>
            </a:pPr>
            <a:r>
              <a:rPr lang="sr-Latn-BA" dirty="0"/>
              <a:t>Tehnikom uparivanja šablona napisati funkciju koja vraća rep liste.</a:t>
            </a:r>
          </a:p>
          <a:p>
            <a:pPr marL="457200" indent="-457200">
              <a:buFont typeface="+mj-lt"/>
              <a:buAutoNum type="arabicPeriod" startAt="15"/>
            </a:pPr>
            <a:endParaRPr lang="sr-Latn-BA" dirty="0"/>
          </a:p>
          <a:p>
            <a:pPr marL="457200" indent="-457200">
              <a:buFont typeface="+mj-lt"/>
              <a:buAutoNum type="arabicPeriod" startAt="15"/>
            </a:pPr>
            <a:endParaRPr lang="en-US" dirty="0"/>
          </a:p>
        </p:txBody>
      </p:sp>
    </p:spTree>
    <p:extLst>
      <p:ext uri="{BB962C8B-B14F-4D97-AF65-F5344CB8AC3E}">
        <p14:creationId xmlns:p14="http://schemas.microsoft.com/office/powerpoint/2010/main" val="341985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Poklapanje šablona – cijeli brojevi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Šablon </a:t>
                </a:r>
                <a14:m>
                  <m:oMath xmlns:m="http://schemas.openxmlformats.org/officeDocument/2006/math">
                    <m:r>
                      <a:rPr lang="sr-Latn-BA" b="0" i="1" smtClean="0">
                        <a:latin typeface="Cambria Math" panose="02040503050406030204" pitchFamily="18" charset="0"/>
                      </a:rPr>
                      <m:t>𝑛</m:t>
                    </m:r>
                    <m:r>
                      <a:rPr lang="sr-Latn-BA" b="0" i="1" smtClean="0">
                        <a:latin typeface="Cambria Math" panose="02040503050406030204" pitchFamily="18" charset="0"/>
                      </a:rPr>
                      <m:t>+</m:t>
                    </m:r>
                    <m:r>
                      <a:rPr lang="sr-Latn-BA" b="0" i="1" smtClean="0">
                        <a:latin typeface="Cambria Math" panose="02040503050406030204" pitchFamily="18" charset="0"/>
                      </a:rPr>
                      <m:t>𝑘</m:t>
                    </m:r>
                  </m:oMath>
                </a14:m>
                <a:r>
                  <a:rPr lang="sr-Latn-BA" dirty="0"/>
                  <a:t>, gdje je </a:t>
                </a:r>
                <a14:m>
                  <m:oMath xmlns:m="http://schemas.openxmlformats.org/officeDocument/2006/math">
                    <m:r>
                      <a:rPr lang="sr-Latn-BA" i="1" dirty="0" smtClean="0">
                        <a:latin typeface="Cambria Math" panose="02040503050406030204" pitchFamily="18" charset="0"/>
                      </a:rPr>
                      <m:t>𝑛</m:t>
                    </m:r>
                  </m:oMath>
                </a14:m>
                <a:r>
                  <a:rPr lang="sr-Latn-BA" dirty="0"/>
                  <a:t> cijelobrojna varijabla, a </a:t>
                </a:r>
                <a14:m>
                  <m:oMath xmlns:m="http://schemas.openxmlformats.org/officeDocument/2006/math">
                    <m:r>
                      <a:rPr lang="sr-Latn-BA" i="1" dirty="0" smtClean="0">
                        <a:latin typeface="Cambria Math" panose="02040503050406030204" pitchFamily="18" charset="0"/>
                      </a:rPr>
                      <m:t>𝑘</m:t>
                    </m:r>
                    <m:r>
                      <a:rPr lang="sr-Latn-BA" i="1" dirty="0" smtClean="0">
                        <a:latin typeface="Cambria Math" panose="02040503050406030204" pitchFamily="18" charset="0"/>
                        <a:ea typeface="Cambria Math" panose="02040503050406030204" pitchFamily="18" charset="0"/>
                      </a:rPr>
                      <m:t>&gt;</m:t>
                    </m:r>
                    <m:r>
                      <a:rPr lang="sr-Latn-BA" b="0" i="1" dirty="0" smtClean="0">
                        <a:latin typeface="Cambria Math" panose="02040503050406030204" pitchFamily="18" charset="0"/>
                        <a:ea typeface="Cambria Math" panose="02040503050406030204" pitchFamily="18" charset="0"/>
                      </a:rPr>
                      <m:t>0</m:t>
                    </m:r>
                  </m:oMath>
                </a14:m>
                <a:r>
                  <a:rPr lang="sr-Latn-BA" dirty="0"/>
                  <a:t> cjelobrojna konstanta.</a:t>
                </a:r>
              </a:p>
              <a:p>
                <a:endParaRPr lang="sr-Latn-BA" dirty="0"/>
              </a:p>
              <a:p>
                <a:endParaRPr lang="sr-Latn-BA" dirty="0"/>
              </a:p>
              <a:p>
                <a:endParaRPr lang="sr-Latn-BA" dirty="0"/>
              </a:p>
              <a:p>
                <a:endParaRPr lang="sr-Latn-BA" dirty="0"/>
              </a:p>
              <a:p>
                <a:r>
                  <a:rPr lang="sr-Latn-BA" dirty="0"/>
                  <a:t>Sa kojim cijelim brojevima se poklapa ovaj šablon?</a:t>
                </a:r>
              </a:p>
              <a:p>
                <a14:m>
                  <m:oMath xmlns:m="http://schemas.openxmlformats.org/officeDocument/2006/math">
                    <m:r>
                      <a:rPr lang="sr-Latn-BA" i="1" dirty="0" smtClean="0">
                        <a:latin typeface="Cambria Math" panose="02040503050406030204" pitchFamily="18" charset="0"/>
                      </a:rPr>
                      <m:t>𝑝𝑟𝑒𝑑</m:t>
                    </m:r>
                    <m:r>
                      <a:rPr lang="sr-Latn-BA" i="1" dirty="0" smtClean="0">
                        <a:latin typeface="Cambria Math" panose="02040503050406030204" pitchFamily="18" charset="0"/>
                      </a:rPr>
                      <m:t>(−1) = ?</m:t>
                    </m:r>
                  </m:oMath>
                </a14:m>
                <a:endParaRPr lang="sr-Latn-BA" dirty="0"/>
              </a:p>
              <a:p>
                <a14:m>
                  <m:oMath xmlns:m="http://schemas.openxmlformats.org/officeDocument/2006/math">
                    <m:r>
                      <a:rPr lang="sr-Latn-BA" i="1" dirty="0" smtClean="0">
                        <a:latin typeface="Cambria Math" panose="02040503050406030204" pitchFamily="18" charset="0"/>
                      </a:rPr>
                      <m:t>𝑝𝑟𝑒𝑑</m:t>
                    </m:r>
                    <m:r>
                      <a:rPr lang="sr-Latn-BA" i="1" dirty="0" smtClean="0">
                        <a:latin typeface="Cambria Math" panose="02040503050406030204" pitchFamily="18" charset="0"/>
                      </a:rPr>
                      <m:t> </m:t>
                    </m:r>
                    <m:r>
                      <a:rPr lang="sr-Latn-BA" i="1" dirty="0" smtClean="0">
                        <a:latin typeface="Cambria Math" panose="02040503050406030204" pitchFamily="18" charset="0"/>
                      </a:rPr>
                      <m:t>𝑛</m:t>
                    </m:r>
                    <m:r>
                      <a:rPr lang="sr-Latn-BA" i="1" dirty="0" smtClean="0">
                        <a:latin typeface="Cambria Math" panose="02040503050406030204" pitchFamily="18" charset="0"/>
                      </a:rPr>
                      <m:t> + 1 = </m:t>
                    </m:r>
                    <m:r>
                      <a:rPr lang="sr-Latn-BA" i="1" dirty="0" smtClean="0">
                        <a:latin typeface="Cambria Math" panose="02040503050406030204" pitchFamily="18" charset="0"/>
                      </a:rPr>
                      <m:t>𝑛</m:t>
                    </m:r>
                  </m:oMath>
                </a14:m>
                <a:r>
                  <a:rPr lang="sr-Latn-BA" i="1" dirty="0">
                    <a:latin typeface="Cambria Math" panose="02040503050406030204" pitchFamily="18" charset="0"/>
                  </a:rPr>
                  <a:t> je </a:t>
                </a:r>
                <a14:m>
                  <m:oMath xmlns:m="http://schemas.openxmlformats.org/officeDocument/2006/math">
                    <m:r>
                      <a:rPr lang="sr-Latn-BA" i="1" dirty="0" smtClean="0">
                        <a:latin typeface="Cambria Math" panose="02040503050406030204" pitchFamily="18" charset="0"/>
                      </a:rPr>
                      <m:t> (</m:t>
                    </m:r>
                    <m:r>
                      <a:rPr lang="sr-Latn-BA" i="1" dirty="0" smtClean="0">
                        <a:latin typeface="Cambria Math" panose="02040503050406030204" pitchFamily="18" charset="0"/>
                      </a:rPr>
                      <m:t>𝑝𝑟𝑒𝑑</m:t>
                    </m:r>
                    <m:r>
                      <a:rPr lang="sr-Latn-BA" i="1" dirty="0" smtClean="0">
                        <a:latin typeface="Cambria Math" panose="02040503050406030204" pitchFamily="18" charset="0"/>
                      </a:rPr>
                      <m:t> </m:t>
                    </m:r>
                    <m:r>
                      <a:rPr lang="sr-Latn-BA" i="1" dirty="0" smtClean="0">
                        <a:latin typeface="Cambria Math" panose="02040503050406030204" pitchFamily="18" charset="0"/>
                      </a:rPr>
                      <m:t>𝑛</m:t>
                    </m:r>
                    <m:r>
                      <a:rPr lang="sr-Latn-BA" i="1" dirty="0" smtClean="0">
                        <a:latin typeface="Cambria Math" panose="02040503050406030204" pitchFamily="18" charset="0"/>
                      </a:rPr>
                      <m:t>) +1 = </m:t>
                    </m:r>
                    <m:r>
                      <a:rPr lang="sr-Latn-BA" i="1" dirty="0" smtClean="0">
                        <a:latin typeface="Cambria Math" panose="02040503050406030204" pitchFamily="18" charset="0"/>
                      </a:rPr>
                      <m:t>𝑛</m:t>
                    </m:r>
                  </m:oMath>
                </a14:m>
                <a:endParaRPr lang="sr-Latn-BA"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136378" y="2291157"/>
            <a:ext cx="3953427" cy="1352739"/>
          </a:xfrm>
          <a:prstGeom prst="rect">
            <a:avLst/>
          </a:prstGeom>
        </p:spPr>
      </p:pic>
      <p:sp>
        <p:nvSpPr>
          <p:cNvPr id="5" name="Oval Callout 4"/>
          <p:cNvSpPr/>
          <p:nvPr/>
        </p:nvSpPr>
        <p:spPr>
          <a:xfrm>
            <a:off x="8383423" y="0"/>
            <a:ext cx="2674834" cy="141005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Prolazi u hugs, ali ne i u ghci.</a:t>
            </a:r>
            <a:endParaRPr lang="en-US" dirty="0"/>
          </a:p>
        </p:txBody>
      </p:sp>
    </p:spTree>
    <p:extLst>
      <p:ext uri="{BB962C8B-B14F-4D97-AF65-F5344CB8AC3E}">
        <p14:creationId xmlns:p14="http://schemas.microsoft.com/office/powerpoint/2010/main" val="166800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r-Latn-BA" dirty="0"/>
              <a:t>LAMBDA IZRAZI</a:t>
            </a:r>
            <a:endParaRPr lang="en-US" dirty="0"/>
          </a:p>
        </p:txBody>
      </p:sp>
      <p:sp>
        <p:nvSpPr>
          <p:cNvPr id="8" name="Text Placeholder 7"/>
          <p:cNvSpPr>
            <a:spLocks noGrp="1"/>
          </p:cNvSpPr>
          <p:nvPr>
            <p:ph type="body" idx="1"/>
          </p:nvPr>
        </p:nvSpPr>
        <p:spPr/>
        <p:txBody>
          <a:bodyPr/>
          <a:lstStyle/>
          <a:p>
            <a:r>
              <a:rPr lang="sr-Latn-BA" dirty="0"/>
              <a:t>Definisanje funkcija</a:t>
            </a:r>
            <a:endParaRPr lang="en-US" dirty="0"/>
          </a:p>
        </p:txBody>
      </p:sp>
    </p:spTree>
    <p:extLst>
      <p:ext uri="{BB962C8B-B14F-4D97-AF65-F5344CB8AC3E}">
        <p14:creationId xmlns:p14="http://schemas.microsoft.com/office/powerpoint/2010/main" val="31598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Lambda izrazi</a:t>
            </a:r>
            <a:endParaRPr lang="en-US" dirty="0"/>
          </a:p>
        </p:txBody>
      </p:sp>
      <p:sp>
        <p:nvSpPr>
          <p:cNvPr id="3" name="Content Placeholder 2"/>
          <p:cNvSpPr>
            <a:spLocks noGrp="1"/>
          </p:cNvSpPr>
          <p:nvPr>
            <p:ph idx="1"/>
          </p:nvPr>
        </p:nvSpPr>
        <p:spPr/>
        <p:txBody>
          <a:bodyPr/>
          <a:lstStyle/>
          <a:p>
            <a:r>
              <a:rPr lang="sr-Latn-BA" dirty="0"/>
              <a:t>Šta su lambda funkcije?</a:t>
            </a:r>
          </a:p>
          <a:p>
            <a:endParaRPr lang="sr-Latn-BA" dirty="0"/>
          </a:p>
          <a:p>
            <a:endParaRPr lang="sr-Latn-BA" dirty="0"/>
          </a:p>
          <a:p>
            <a:endParaRPr lang="sr-Latn-BA" dirty="0"/>
          </a:p>
          <a:p>
            <a:endParaRPr lang="sr-Latn-BA" dirty="0"/>
          </a:p>
          <a:p>
            <a:pPr marL="0" indent="0">
              <a:buNone/>
            </a:pPr>
            <a:endParaRPr lang="sr-Latn-BA" dirty="0"/>
          </a:p>
          <a:p>
            <a:r>
              <a:rPr lang="sr-Latn-BA" dirty="0"/>
              <a:t>U ghci:</a:t>
            </a:r>
          </a:p>
          <a:p>
            <a:endParaRPr lang="sr-Latn-BA" dirty="0"/>
          </a:p>
          <a:p>
            <a:endParaRPr lang="sr-Latn-BA" dirty="0"/>
          </a:p>
          <a:p>
            <a:endParaRPr lang="sr-Latn-BA" dirty="0"/>
          </a:p>
          <a:p>
            <a:endParaRPr lang="en-US" dirty="0"/>
          </a:p>
        </p:txBody>
      </p:sp>
      <p:sp>
        <p:nvSpPr>
          <p:cNvPr id="4" name="Text Box 4"/>
          <p:cNvSpPr txBox="1">
            <a:spLocks noChangeArrowheads="1"/>
          </p:cNvSpPr>
          <p:nvPr/>
        </p:nvSpPr>
        <p:spPr bwMode="auto">
          <a:xfrm>
            <a:off x="3599975" y="2247722"/>
            <a:ext cx="2141538" cy="46037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defRPr/>
            </a:pPr>
            <a:r>
              <a:rPr lang="en-US" sz="2400" dirty="0">
                <a:latin typeface="Lucida Sans Typewriter" charset="0"/>
                <a:ea typeface="ＭＳ Ｐゴシック" charset="0"/>
                <a:sym typeface="Symbol" charset="0"/>
              </a:rPr>
              <a:t></a:t>
            </a:r>
            <a:r>
              <a:rPr lang="en-US" sz="2400" dirty="0">
                <a:latin typeface="Lucida Sans Typewriter" charset="0"/>
                <a:ea typeface="ＭＳ Ｐゴシック" charset="0"/>
              </a:rPr>
              <a:t>x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rPr>
              <a:t> x + x</a:t>
            </a:r>
          </a:p>
        </p:txBody>
      </p:sp>
      <p:sp>
        <p:nvSpPr>
          <p:cNvPr id="5" name="AutoShape 5"/>
          <p:cNvSpPr>
            <a:spLocks noChangeArrowheads="1"/>
          </p:cNvSpPr>
          <p:nvPr/>
        </p:nvSpPr>
        <p:spPr bwMode="auto">
          <a:xfrm>
            <a:off x="2696317" y="3421077"/>
            <a:ext cx="6623050" cy="715089"/>
          </a:xfrm>
          <a:prstGeom prst="wedgeRoundRectCallout">
            <a:avLst>
              <a:gd name="adj1" fmla="val -23440"/>
              <a:gd name="adj2" fmla="val -125667"/>
              <a:gd name="adj3" fmla="val 16667"/>
            </a:avLst>
          </a:prstGeom>
          <a:noFill/>
          <a:ln w="12700" cap="sq">
            <a:solidFill>
              <a:schemeClr val="tx1"/>
            </a:solidFill>
            <a:miter lim="800000"/>
            <a:headEnd/>
            <a:tailEnd/>
          </a:ln>
          <a:effectLst/>
        </p:spPr>
        <p:txBody>
          <a:bodyPr anchor="ctr">
            <a:spAutoFit/>
          </a:bodyPr>
          <a:lstStyle/>
          <a:p>
            <a:pPr algn="ctr">
              <a:defRPr/>
            </a:pPr>
            <a:r>
              <a:rPr lang="sr-Latn-BA" dirty="0">
                <a:latin typeface="Tahoma" charset="0"/>
                <a:ea typeface="ＭＳ Ｐゴシック" charset="0"/>
              </a:rPr>
              <a:t>Funkcija bez imena, koja za argument uzima broj </a:t>
            </a:r>
            <a:r>
              <a:rPr lang="en-US" dirty="0">
                <a:latin typeface="Tahoma" charset="0"/>
                <a:ea typeface="ＭＳ Ｐゴシック" charset="0"/>
              </a:rPr>
              <a:t>x</a:t>
            </a:r>
            <a:r>
              <a:rPr lang="sr-Latn-BA" dirty="0">
                <a:latin typeface="Tahoma" charset="0"/>
                <a:ea typeface="ＭＳ Ｐゴシック" charset="0"/>
              </a:rPr>
              <a:t>, a kao rezultat vraća</a:t>
            </a:r>
            <a:r>
              <a:rPr lang="en-US" dirty="0">
                <a:latin typeface="Tahoma" charset="0"/>
                <a:ea typeface="ＭＳ Ｐゴシック" charset="0"/>
              </a:rPr>
              <a:t> x + x.</a:t>
            </a:r>
          </a:p>
        </p:txBody>
      </p:sp>
      <p:pic>
        <p:nvPicPr>
          <p:cNvPr id="6" name="Picture 5"/>
          <p:cNvPicPr>
            <a:picLocks noChangeAspect="1"/>
          </p:cNvPicPr>
          <p:nvPr/>
        </p:nvPicPr>
        <p:blipFill>
          <a:blip r:embed="rId2"/>
          <a:stretch>
            <a:fillRect/>
          </a:stretch>
        </p:blipFill>
        <p:spPr>
          <a:xfrm>
            <a:off x="2696914" y="4909810"/>
            <a:ext cx="5687219" cy="866896"/>
          </a:xfrm>
          <a:prstGeom prst="rect">
            <a:avLst/>
          </a:prstGeom>
        </p:spPr>
      </p:pic>
    </p:spTree>
    <p:extLst>
      <p:ext uri="{BB962C8B-B14F-4D97-AF65-F5344CB8AC3E}">
        <p14:creationId xmlns:p14="http://schemas.microsoft.com/office/powerpoint/2010/main" val="38945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Par primjera u Haskell-u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BA" dirty="0"/>
                  <a:t>Funkcija </a:t>
                </a:r>
                <a14:m>
                  <m:oMath xmlns:m="http://schemas.openxmlformats.org/officeDocument/2006/math">
                    <m:r>
                      <a:rPr lang="sr-Latn-BA" i="1" dirty="0" smtClean="0">
                        <a:latin typeface="Cambria Math" panose="02040503050406030204" pitchFamily="18" charset="0"/>
                      </a:rPr>
                      <m:t>𝑠𝑢𝑚</m:t>
                    </m:r>
                  </m:oMath>
                </a14:m>
                <a:endParaRPr lang="sr-Latn-BA" dirty="0"/>
              </a:p>
              <a:p>
                <a:endParaRPr lang="sr-Latn-BA" dirty="0"/>
              </a:p>
              <a:p>
                <a:endParaRPr lang="sr-Latn-BA" dirty="0"/>
              </a:p>
              <a:p>
                <a:endParaRPr lang="sr-Latn-BA" dirty="0"/>
              </a:p>
              <a:p>
                <a:endParaRPr lang="sr-Latn-BA" dirty="0"/>
              </a:p>
              <a:p>
                <a:r>
                  <a:rPr lang="sr-Latn-BA" dirty="0"/>
                  <a:t>Tip funkcije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263592" y="2619258"/>
            <a:ext cx="4229690" cy="1038370"/>
          </a:xfrm>
          <a:prstGeom prst="rect">
            <a:avLst/>
          </a:prstGeom>
        </p:spPr>
      </p:pic>
      <p:pic>
        <p:nvPicPr>
          <p:cNvPr id="5" name="Picture 4"/>
          <p:cNvPicPr>
            <a:picLocks noChangeAspect="1"/>
          </p:cNvPicPr>
          <p:nvPr/>
        </p:nvPicPr>
        <p:blipFill>
          <a:blip r:embed="rId4"/>
          <a:stretch>
            <a:fillRect/>
          </a:stretch>
        </p:blipFill>
        <p:spPr>
          <a:xfrm>
            <a:off x="6362629" y="2193949"/>
            <a:ext cx="4201111" cy="3905795"/>
          </a:xfrm>
          <a:prstGeom prst="rect">
            <a:avLst/>
          </a:prstGeom>
        </p:spPr>
      </p:pic>
      <p:sp>
        <p:nvSpPr>
          <p:cNvPr id="7" name="Oval Callout 6"/>
          <p:cNvSpPr/>
          <p:nvPr/>
        </p:nvSpPr>
        <p:spPr>
          <a:xfrm>
            <a:off x="8955993" y="717847"/>
            <a:ext cx="1982624" cy="133314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9376194" y="1234974"/>
            <a:ext cx="1438476" cy="371527"/>
          </a:xfrm>
          <a:prstGeom prst="rect">
            <a:avLst/>
          </a:prstGeom>
        </p:spPr>
      </p:pic>
      <p:pic>
        <p:nvPicPr>
          <p:cNvPr id="9" name="Picture 8"/>
          <p:cNvPicPr>
            <a:picLocks noChangeAspect="1"/>
          </p:cNvPicPr>
          <p:nvPr/>
        </p:nvPicPr>
        <p:blipFill>
          <a:blip r:embed="rId6"/>
          <a:stretch>
            <a:fillRect/>
          </a:stretch>
        </p:blipFill>
        <p:spPr>
          <a:xfrm>
            <a:off x="1506226" y="4799974"/>
            <a:ext cx="2753109" cy="676369"/>
          </a:xfrm>
          <a:prstGeom prst="rect">
            <a:avLst/>
          </a:prstGeom>
        </p:spPr>
      </p:pic>
    </p:spTree>
    <p:extLst>
      <p:ext uri="{BB962C8B-B14F-4D97-AF65-F5344CB8AC3E}">
        <p14:creationId xmlns:p14="http://schemas.microsoft.com/office/powerpoint/2010/main" val="35020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Lambda izrazi</a:t>
            </a:r>
            <a:endParaRPr lang="en-US" dirty="0"/>
          </a:p>
        </p:txBody>
      </p:sp>
      <p:sp>
        <p:nvSpPr>
          <p:cNvPr id="3" name="Content Placeholder 2"/>
          <p:cNvSpPr>
            <a:spLocks noGrp="1"/>
          </p:cNvSpPr>
          <p:nvPr>
            <p:ph idx="1"/>
          </p:nvPr>
        </p:nvSpPr>
        <p:spPr/>
        <p:txBody>
          <a:bodyPr/>
          <a:lstStyle/>
          <a:p>
            <a:r>
              <a:rPr lang="sr-Latn-BA" dirty="0"/>
              <a:t>Formalizovanje definisanja Karijevih funkcija.</a:t>
            </a:r>
          </a:p>
          <a:p>
            <a:endParaRPr lang="sr-Latn-BA" dirty="0"/>
          </a:p>
          <a:p>
            <a:endParaRPr lang="sr-Latn-BA" dirty="0"/>
          </a:p>
          <a:p>
            <a:endParaRPr lang="sr-Latn-BA" dirty="0"/>
          </a:p>
          <a:p>
            <a:endParaRPr lang="sr-Latn-BA" dirty="0"/>
          </a:p>
          <a:p>
            <a:r>
              <a:rPr lang="sr-Latn-BA" dirty="0"/>
              <a:t>Definisanje funkcija koje vraćaju funkciju kao rezultat.</a:t>
            </a:r>
            <a:endParaRPr lang="en-US" dirty="0"/>
          </a:p>
        </p:txBody>
      </p:sp>
      <p:sp>
        <p:nvSpPr>
          <p:cNvPr id="4" name="Text Box 8"/>
          <p:cNvSpPr txBox="1">
            <a:spLocks noChangeArrowheads="1"/>
          </p:cNvSpPr>
          <p:nvPr/>
        </p:nvSpPr>
        <p:spPr bwMode="auto">
          <a:xfrm>
            <a:off x="4122188" y="2277025"/>
            <a:ext cx="2967038" cy="46037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742950" indent="-285750">
              <a:defRPr sz="2800">
                <a:solidFill>
                  <a:schemeClr val="tx1"/>
                </a:solidFill>
                <a:latin typeface="Tahoma" panose="020B0604030504040204" pitchFamily="34" charset="0"/>
                <a:ea typeface="MS PGothic" panose="020B0600070205080204" pitchFamily="34" charset="-128"/>
              </a:defRPr>
            </a:lvl2pPr>
            <a:lvl3pPr marL="1143000" indent="-228600">
              <a:defRPr sz="2800">
                <a:solidFill>
                  <a:schemeClr val="tx1"/>
                </a:solidFill>
                <a:latin typeface="Tahoma" panose="020B0604030504040204" pitchFamily="34" charset="0"/>
                <a:ea typeface="MS PGothic" panose="020B0600070205080204" pitchFamily="34" charset="-128"/>
              </a:defRPr>
            </a:lvl3pPr>
            <a:lvl4pPr marL="1600200" indent="-228600">
              <a:defRPr sz="2800">
                <a:solidFill>
                  <a:schemeClr val="tx1"/>
                </a:solidFill>
                <a:latin typeface="Tahoma" panose="020B0604030504040204" pitchFamily="34" charset="0"/>
                <a:ea typeface="MS PGothic" panose="020B0600070205080204" pitchFamily="34" charset="-128"/>
              </a:defRPr>
            </a:lvl4pPr>
            <a:lvl5pPr marL="2057400" indent="-22860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sz="2400" dirty="0">
                <a:latin typeface="Lucida Sans Typewriter" panose="020B0509030504030204" pitchFamily="49" charset="0"/>
                <a:sym typeface="Symbol" panose="05050102010706020507" pitchFamily="18" charset="2"/>
              </a:rPr>
              <a:t>add x y = x + y</a:t>
            </a:r>
            <a:endParaRPr lang="en-US" sz="2400" dirty="0">
              <a:latin typeface="Lucida Sans Typewriter" panose="020B0509030504030204" pitchFamily="49" charset="0"/>
            </a:endParaRPr>
          </a:p>
        </p:txBody>
      </p:sp>
      <p:sp>
        <p:nvSpPr>
          <p:cNvPr id="5" name="Text Box 9"/>
          <p:cNvSpPr txBox="1">
            <a:spLocks noChangeArrowheads="1"/>
          </p:cNvSpPr>
          <p:nvPr/>
        </p:nvSpPr>
        <p:spPr bwMode="auto">
          <a:xfrm>
            <a:off x="3395796" y="3269953"/>
            <a:ext cx="4652963" cy="46037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defRPr/>
            </a:pPr>
            <a:r>
              <a:rPr lang="en-US" sz="2400" dirty="0">
                <a:latin typeface="Lucida Sans Typewriter" charset="0"/>
                <a:ea typeface="ＭＳ Ｐゴシック" charset="0"/>
                <a:sym typeface="Symbol" charset="0"/>
              </a:rPr>
              <a:t>add = x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sym typeface="Symbol" charset="0"/>
              </a:rPr>
              <a:t> (y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sym typeface="Symbol" charset="0"/>
              </a:rPr>
              <a:t> x + y)</a:t>
            </a:r>
          </a:p>
        </p:txBody>
      </p:sp>
      <p:sp>
        <p:nvSpPr>
          <p:cNvPr id="6" name="Text Box 2"/>
          <p:cNvSpPr txBox="1">
            <a:spLocks noChangeArrowheads="1"/>
          </p:cNvSpPr>
          <p:nvPr/>
        </p:nvSpPr>
        <p:spPr bwMode="auto">
          <a:xfrm>
            <a:off x="1158623" y="4893862"/>
            <a:ext cx="4283075" cy="82232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defRPr/>
            </a:pPr>
            <a:r>
              <a:rPr lang="en-US" sz="2400" dirty="0" err="1">
                <a:latin typeface="Lucida Sans Typewriter" charset="0"/>
                <a:ea typeface="ＭＳ Ｐゴシック" charset="0"/>
                <a:sym typeface="Symbol" charset="0"/>
              </a:rPr>
              <a:t>const</a:t>
            </a:r>
            <a:r>
              <a:rPr lang="en-US" sz="2400" dirty="0">
                <a:latin typeface="Lucida Sans Typewriter" charset="0"/>
                <a:ea typeface="ＭＳ Ｐゴシック" charset="0"/>
                <a:sym typeface="Symbol" charset="0"/>
              </a:rPr>
              <a:t>    :: a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sym typeface="Symbol" charset="0"/>
              </a:rPr>
              <a:t> b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sym typeface="Symbol" charset="0"/>
              </a:rPr>
              <a:t> a</a:t>
            </a:r>
          </a:p>
          <a:p>
            <a:pPr>
              <a:defRPr/>
            </a:pPr>
            <a:r>
              <a:rPr lang="en-US" sz="2400" dirty="0" err="1">
                <a:latin typeface="Lucida Sans Typewriter" charset="0"/>
                <a:ea typeface="ＭＳ Ｐゴシック" charset="0"/>
                <a:sym typeface="Symbol" charset="0"/>
              </a:rPr>
              <a:t>const</a:t>
            </a:r>
            <a:r>
              <a:rPr lang="en-US" sz="2400" dirty="0">
                <a:latin typeface="Lucida Sans Typewriter" charset="0"/>
                <a:ea typeface="ＭＳ Ｐゴシック" charset="0"/>
                <a:sym typeface="Symbol" charset="0"/>
              </a:rPr>
              <a:t> x _ = x</a:t>
            </a:r>
          </a:p>
        </p:txBody>
      </p:sp>
      <p:sp>
        <p:nvSpPr>
          <p:cNvPr id="7" name="Text Box 4"/>
          <p:cNvSpPr txBox="1">
            <a:spLocks noChangeArrowheads="1"/>
          </p:cNvSpPr>
          <p:nvPr/>
        </p:nvSpPr>
        <p:spPr bwMode="auto">
          <a:xfrm>
            <a:off x="6461170" y="4830912"/>
            <a:ext cx="4283075" cy="822325"/>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defRPr/>
            </a:pPr>
            <a:r>
              <a:rPr lang="en-US" sz="2400" dirty="0" err="1">
                <a:latin typeface="Lucida Sans Typewriter" charset="0"/>
                <a:ea typeface="ＭＳ Ｐゴシック" charset="0"/>
                <a:sym typeface="Symbol" charset="0"/>
              </a:rPr>
              <a:t>const</a:t>
            </a:r>
            <a:r>
              <a:rPr lang="en-US" sz="2400" dirty="0">
                <a:latin typeface="Lucida Sans Typewriter" charset="0"/>
                <a:ea typeface="ＭＳ Ｐゴシック" charset="0"/>
                <a:sym typeface="Symbol" charset="0"/>
              </a:rPr>
              <a:t>  :: a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sym typeface="Symbol" charset="0"/>
              </a:rPr>
              <a:t> (b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sym typeface="Symbol" charset="0"/>
              </a:rPr>
              <a:t> a)</a:t>
            </a:r>
          </a:p>
          <a:p>
            <a:pPr>
              <a:defRPr/>
            </a:pPr>
            <a:r>
              <a:rPr lang="en-US" sz="2400" dirty="0" err="1">
                <a:latin typeface="Lucida Sans Typewriter" charset="0"/>
                <a:ea typeface="ＭＳ Ｐゴシック" charset="0"/>
                <a:sym typeface="Symbol" charset="0"/>
              </a:rPr>
              <a:t>const</a:t>
            </a:r>
            <a:r>
              <a:rPr lang="en-US" sz="2400" dirty="0">
                <a:latin typeface="Lucida Sans Typewriter" charset="0"/>
                <a:ea typeface="ＭＳ Ｐゴシック" charset="0"/>
                <a:sym typeface="Symbol" charset="0"/>
              </a:rPr>
              <a:t> x = _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sym typeface="Symbol" charset="0"/>
              </a:rPr>
              <a:t> x </a:t>
            </a:r>
          </a:p>
        </p:txBody>
      </p:sp>
    </p:spTree>
    <p:extLst>
      <p:ext uri="{BB962C8B-B14F-4D97-AF65-F5344CB8AC3E}">
        <p14:creationId xmlns:p14="http://schemas.microsoft.com/office/powerpoint/2010/main" val="35882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Lambda izrazi</a:t>
            </a:r>
            <a:endParaRPr lang="en-US" dirty="0"/>
          </a:p>
        </p:txBody>
      </p:sp>
      <p:sp>
        <p:nvSpPr>
          <p:cNvPr id="3" name="Content Placeholder 2"/>
          <p:cNvSpPr>
            <a:spLocks noGrp="1"/>
          </p:cNvSpPr>
          <p:nvPr>
            <p:ph idx="1"/>
          </p:nvPr>
        </p:nvSpPr>
        <p:spPr/>
        <p:txBody>
          <a:bodyPr/>
          <a:lstStyle/>
          <a:p>
            <a:r>
              <a:rPr lang="sr-Latn-BA" dirty="0"/>
              <a:t>Izbjegavanje imenovanja funkcija koje se koriste samo jednom.</a:t>
            </a:r>
            <a:endParaRPr lang="en-US" dirty="0"/>
          </a:p>
        </p:txBody>
      </p:sp>
      <p:sp>
        <p:nvSpPr>
          <p:cNvPr id="4" name="Text Box 4"/>
          <p:cNvSpPr txBox="1">
            <a:spLocks noChangeArrowheads="1"/>
          </p:cNvSpPr>
          <p:nvPr/>
        </p:nvSpPr>
        <p:spPr bwMode="auto">
          <a:xfrm>
            <a:off x="3070893" y="2366369"/>
            <a:ext cx="4787900" cy="1296987"/>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a:latin typeface="Lucida Sans Typewriter" charset="0"/>
                <a:ea typeface="ＭＳ Ｐゴシック" charset="0"/>
                <a:sym typeface="Symbol" charset="0"/>
              </a:rPr>
              <a:t>odds n = map f [0..n-1]</a:t>
            </a:r>
          </a:p>
          <a:p>
            <a:pPr>
              <a:lnSpc>
                <a:spcPct val="110000"/>
              </a:lnSpc>
              <a:defRPr/>
            </a:pPr>
            <a:r>
              <a:rPr lang="en-US" sz="2400">
                <a:latin typeface="Lucida Sans Typewriter" charset="0"/>
                <a:ea typeface="ＭＳ Ｐゴシック" charset="0"/>
                <a:sym typeface="Symbol" charset="0"/>
              </a:rPr>
              <a:t>         where</a:t>
            </a:r>
          </a:p>
          <a:p>
            <a:pPr>
              <a:lnSpc>
                <a:spcPct val="110000"/>
              </a:lnSpc>
              <a:defRPr/>
            </a:pPr>
            <a:r>
              <a:rPr lang="en-US" sz="2400">
                <a:latin typeface="Lucida Sans Typewriter" charset="0"/>
                <a:ea typeface="ＭＳ Ｐゴシック" charset="0"/>
                <a:sym typeface="Symbol" charset="0"/>
              </a:rPr>
              <a:t>            f x = x*2 + 1</a:t>
            </a:r>
          </a:p>
        </p:txBody>
      </p:sp>
      <p:sp>
        <p:nvSpPr>
          <p:cNvPr id="5" name="Text Box 6"/>
          <p:cNvSpPr txBox="1">
            <a:spLocks noChangeArrowheads="1"/>
          </p:cNvSpPr>
          <p:nvPr/>
        </p:nvSpPr>
        <p:spPr bwMode="auto">
          <a:xfrm>
            <a:off x="2207768" y="4758108"/>
            <a:ext cx="6911975" cy="4572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defRPr/>
            </a:pPr>
            <a:r>
              <a:rPr lang="en-US" sz="2400" dirty="0">
                <a:latin typeface="Lucida Sans Typewriter" charset="0"/>
                <a:ea typeface="ＭＳ Ｐゴシック" charset="0"/>
                <a:sym typeface="Symbol" charset="0"/>
              </a:rPr>
              <a:t>odds n = map (x </a:t>
            </a:r>
            <a:r>
              <a:rPr lang="en-US" sz="2400" dirty="0">
                <a:latin typeface="Times New Roman" charset="0"/>
                <a:ea typeface="ＭＳ Ｐゴシック" charset="0"/>
                <a:sym typeface="Symbol" charset="0"/>
              </a:rPr>
              <a:t></a:t>
            </a:r>
            <a:r>
              <a:rPr lang="en-US" sz="2400" dirty="0">
                <a:latin typeface="Lucida Sans Typewriter" charset="0"/>
                <a:ea typeface="ＭＳ Ｐゴシック" charset="0"/>
                <a:sym typeface="Symbol" charset="0"/>
              </a:rPr>
              <a:t> x*2 + 1) [0..n-1]</a:t>
            </a:r>
          </a:p>
        </p:txBody>
      </p:sp>
      <p:sp>
        <p:nvSpPr>
          <p:cNvPr id="6" name="Oval Callout 5"/>
          <p:cNvSpPr/>
          <p:nvPr/>
        </p:nvSpPr>
        <p:spPr>
          <a:xfrm>
            <a:off x="8673980" y="3033757"/>
            <a:ext cx="2674834" cy="141005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map?</a:t>
            </a:r>
            <a:endParaRPr lang="en-US" dirty="0"/>
          </a:p>
        </p:txBody>
      </p:sp>
    </p:spTree>
    <p:extLst>
      <p:ext uri="{BB962C8B-B14F-4D97-AF65-F5344CB8AC3E}">
        <p14:creationId xmlns:p14="http://schemas.microsoft.com/office/powerpoint/2010/main" val="248995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Sekcije</a:t>
            </a:r>
            <a:endParaRPr lang="en-US" dirty="0"/>
          </a:p>
        </p:txBody>
      </p:sp>
      <p:sp>
        <p:nvSpPr>
          <p:cNvPr id="5" name="Text Placeholder 4"/>
          <p:cNvSpPr>
            <a:spLocks noGrp="1"/>
          </p:cNvSpPr>
          <p:nvPr>
            <p:ph type="body" idx="1"/>
          </p:nvPr>
        </p:nvSpPr>
        <p:spPr/>
        <p:txBody>
          <a:bodyPr/>
          <a:lstStyle/>
          <a:p>
            <a:r>
              <a:rPr lang="sr-Latn-BA" dirty="0"/>
              <a:t>Definisanje funkcija</a:t>
            </a:r>
            <a:endParaRPr lang="en-US" dirty="0"/>
          </a:p>
        </p:txBody>
      </p:sp>
    </p:spTree>
    <p:extLst>
      <p:ext uri="{BB962C8B-B14F-4D97-AF65-F5344CB8AC3E}">
        <p14:creationId xmlns:p14="http://schemas.microsoft.com/office/powerpoint/2010/main" val="231745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Sekcije	</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sr-Latn-BA" dirty="0"/>
                  <a:t>Funkcija </a:t>
                </a:r>
                <a14:m>
                  <m:oMath xmlns:m="http://schemas.openxmlformats.org/officeDocument/2006/math">
                    <m:r>
                      <a:rPr lang="sr-Latn-BA" i="1" smtClean="0">
                        <a:latin typeface="Cambria Math" panose="02040503050406030204" pitchFamily="18" charset="0"/>
                        <a:ea typeface="Cambria Math" panose="02040503050406030204" pitchFamily="18" charset="0"/>
                      </a:rPr>
                      <m:t>→</m:t>
                    </m:r>
                    <m:r>
                      <a:rPr lang="sr-Latn-BA" b="0" i="1" smtClean="0">
                        <a:latin typeface="Cambria Math" panose="02040503050406030204" pitchFamily="18" charset="0"/>
                        <a:ea typeface="Cambria Math" panose="02040503050406030204" pitchFamily="18" charset="0"/>
                      </a:rPr>
                      <m:t> </m:t>
                    </m:r>
                  </m:oMath>
                </a14:m>
                <a:r>
                  <a:rPr lang="sr-Latn-BA" dirty="0"/>
                  <a:t> operator?</a:t>
                </a:r>
              </a:p>
              <a:p>
                <a:pPr lvl="1"/>
                <a14:m>
                  <m:oMath xmlns:m="http://schemas.openxmlformats.org/officeDocument/2006/math">
                    <m:r>
                      <a:rPr lang="sr-Latn-BA" i="1" dirty="0" smtClean="0">
                        <a:latin typeface="Cambria Math" panose="02040503050406030204" pitchFamily="18" charset="0"/>
                      </a:rPr>
                      <m:t>7 </m:t>
                    </m:r>
                    <m:r>
                      <a:rPr lang="en-US" i="1" dirty="0" smtClean="0">
                        <a:latin typeface="Cambria Math" panose="02040503050406030204" pitchFamily="18" charset="0"/>
                      </a:rPr>
                      <m:t>`</m:t>
                    </m:r>
                    <m:r>
                      <a:rPr lang="en-US" i="1" dirty="0" smtClean="0">
                        <a:latin typeface="Cambria Math" panose="02040503050406030204" pitchFamily="18" charset="0"/>
                      </a:rPr>
                      <m:t>𝑑𝑖𝑣</m:t>
                    </m:r>
                    <m:r>
                      <a:rPr lang="en-US" i="1" dirty="0" smtClean="0">
                        <a:latin typeface="Cambria Math" panose="02040503050406030204" pitchFamily="18" charset="0"/>
                      </a:rPr>
                      <m:t>` 2</m:t>
                    </m:r>
                  </m:oMath>
                </a14:m>
                <a:endParaRPr lang="en-US" dirty="0"/>
              </a:p>
              <a:p>
                <a:r>
                  <a:rPr lang="en-US" dirty="0"/>
                  <a:t>Operator</a:t>
                </a:r>
                <a:r>
                  <a:rPr lang="sr-Latn-BA" dirty="0"/>
                  <a:t> </a:t>
                </a:r>
                <a14:m>
                  <m:oMath xmlns:m="http://schemas.openxmlformats.org/officeDocument/2006/math">
                    <m:r>
                      <a:rPr lang="sr-Latn-BA" i="1">
                        <a:latin typeface="Cambria Math" panose="02040503050406030204" pitchFamily="18" charset="0"/>
                        <a:ea typeface="Cambria Math" panose="02040503050406030204" pitchFamily="18" charset="0"/>
                      </a:rPr>
                      <m:t>→ </m:t>
                    </m:r>
                  </m:oMath>
                </a14:m>
                <a:r>
                  <a:rPr lang="sr-Latn-BA" dirty="0"/>
                  <a:t> </a:t>
                </a:r>
                <a:r>
                  <a:rPr lang="en-US" dirty="0"/>
                  <a:t>funkcija</a:t>
                </a:r>
                <a:r>
                  <a:rPr lang="sr-Latn-BA" dirty="0"/>
                  <a: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sp>
        <p:nvSpPr>
          <p:cNvPr id="6" name="Text Box 6"/>
          <p:cNvSpPr txBox="1">
            <a:spLocks noChangeArrowheads="1"/>
          </p:cNvSpPr>
          <p:nvPr/>
        </p:nvSpPr>
        <p:spPr bwMode="auto">
          <a:xfrm>
            <a:off x="3689320" y="3070047"/>
            <a:ext cx="1841500" cy="2100263"/>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lnSpc>
                <a:spcPct val="110000"/>
              </a:lnSpc>
              <a:defRPr/>
            </a:pPr>
            <a:r>
              <a:rPr lang="en-US" sz="2400">
                <a:latin typeface="Lucida Sans Typewriter" charset="0"/>
                <a:ea typeface="ＭＳ Ｐゴシック" charset="0"/>
                <a:sym typeface="Symbol" charset="0"/>
              </a:rPr>
              <a:t>&gt; 1+2</a:t>
            </a:r>
          </a:p>
          <a:p>
            <a:pPr>
              <a:lnSpc>
                <a:spcPct val="110000"/>
              </a:lnSpc>
              <a:defRPr/>
            </a:pPr>
            <a:r>
              <a:rPr lang="en-US" sz="2400">
                <a:latin typeface="Lucida Sans Typewriter" charset="0"/>
                <a:ea typeface="ＭＳ Ｐゴシック" charset="0"/>
                <a:sym typeface="Symbol" charset="0"/>
              </a:rPr>
              <a:t>3</a:t>
            </a:r>
          </a:p>
          <a:p>
            <a:pPr>
              <a:lnSpc>
                <a:spcPct val="110000"/>
              </a:lnSpc>
              <a:defRPr/>
            </a:pPr>
            <a:endParaRPr lang="en-US" sz="2400">
              <a:latin typeface="Lucida Sans Typewriter" charset="0"/>
              <a:ea typeface="ＭＳ Ｐゴシック" charset="0"/>
              <a:sym typeface="Symbol" charset="0"/>
            </a:endParaRPr>
          </a:p>
          <a:p>
            <a:pPr>
              <a:lnSpc>
                <a:spcPct val="110000"/>
              </a:lnSpc>
              <a:defRPr/>
            </a:pPr>
            <a:r>
              <a:rPr lang="en-US" sz="2400">
                <a:latin typeface="Lucida Sans Typewriter" charset="0"/>
                <a:ea typeface="ＭＳ Ｐゴシック" charset="0"/>
                <a:sym typeface="Symbol" charset="0"/>
              </a:rPr>
              <a:t>&gt; (+) 1 2</a:t>
            </a:r>
          </a:p>
          <a:p>
            <a:pPr>
              <a:lnSpc>
                <a:spcPct val="110000"/>
              </a:lnSpc>
              <a:defRPr/>
            </a:pPr>
            <a:r>
              <a:rPr lang="en-US" sz="2400">
                <a:latin typeface="Lucida Sans Typewriter" charset="0"/>
                <a:ea typeface="ＭＳ Ｐゴシック" charset="0"/>
                <a:sym typeface="Symbol" charset="0"/>
              </a:rPr>
              <a:t>3</a:t>
            </a:r>
          </a:p>
        </p:txBody>
      </p:sp>
      <p:sp>
        <p:nvSpPr>
          <p:cNvPr id="7" name="Oval Callout 6"/>
          <p:cNvSpPr/>
          <p:nvPr/>
        </p:nvSpPr>
        <p:spPr>
          <a:xfrm>
            <a:off x="6281159" y="3042303"/>
            <a:ext cx="3845607" cy="1521151"/>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Karijeva</a:t>
            </a:r>
            <a:r>
              <a:rPr lang="en-US" dirty="0"/>
              <a:t> </a:t>
            </a:r>
            <a:r>
              <a:rPr lang="en-US" dirty="0" err="1"/>
              <a:t>funkcija</a:t>
            </a:r>
            <a:r>
              <a:rPr lang="en-US" dirty="0"/>
              <a:t> </a:t>
            </a:r>
            <a:r>
              <a:rPr lang="sr-Latn-BA" dirty="0"/>
              <a:t> - u zagradama ispred argumenata.</a:t>
            </a:r>
            <a:endParaRPr lang="en-US" dirty="0"/>
          </a:p>
        </p:txBody>
      </p:sp>
    </p:spTree>
    <p:extLst>
      <p:ext uri="{BB962C8B-B14F-4D97-AF65-F5344CB8AC3E}">
        <p14:creationId xmlns:p14="http://schemas.microsoft.com/office/powerpoint/2010/main" val="411650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Sekcije</a:t>
            </a:r>
            <a:endParaRPr lang="en-US" dirty="0"/>
          </a:p>
        </p:txBody>
      </p:sp>
      <p:sp>
        <p:nvSpPr>
          <p:cNvPr id="3" name="Content Placeholder 2"/>
          <p:cNvSpPr>
            <a:spLocks noGrp="1"/>
          </p:cNvSpPr>
          <p:nvPr>
            <p:ph idx="1"/>
          </p:nvPr>
        </p:nvSpPr>
        <p:spPr/>
        <p:txBody>
          <a:bodyPr/>
          <a:lstStyle/>
          <a:p>
            <a:r>
              <a:rPr lang="sr-Latn-BA" dirty="0"/>
              <a:t>Po konvenciji može i neki od argumenata da se nađe unutar zagrada.</a:t>
            </a:r>
          </a:p>
          <a:p>
            <a:endParaRPr lang="sr-Latn-BA" dirty="0"/>
          </a:p>
          <a:p>
            <a:endParaRPr lang="sr-Latn-BA" dirty="0"/>
          </a:p>
          <a:p>
            <a:endParaRPr lang="sr-Latn-BA" dirty="0"/>
          </a:p>
          <a:p>
            <a:endParaRPr lang="sr-Latn-BA" dirty="0"/>
          </a:p>
          <a:p>
            <a:endParaRPr lang="sr-Latn-BA" dirty="0"/>
          </a:p>
          <a:p>
            <a:pPr marL="0" indent="0">
              <a:buNone/>
            </a:pPr>
            <a:endParaRPr lang="en-US" dirty="0">
              <a:latin typeface="Tahoma" charset="0"/>
              <a:ea typeface="ＭＳ Ｐゴシック" charset="0"/>
            </a:endParaRPr>
          </a:p>
          <a:p>
            <a:endParaRPr lang="en-US" dirty="0"/>
          </a:p>
        </p:txBody>
      </p:sp>
      <p:sp>
        <p:nvSpPr>
          <p:cNvPr id="4" name="Text Box 3"/>
          <p:cNvSpPr txBox="1">
            <a:spLocks noChangeArrowheads="1"/>
          </p:cNvSpPr>
          <p:nvPr/>
        </p:nvSpPr>
        <p:spPr bwMode="auto">
          <a:xfrm>
            <a:off x="4832128" y="2966399"/>
            <a:ext cx="1657350" cy="19177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p>
            <a:pPr>
              <a:defRPr/>
            </a:pPr>
            <a:r>
              <a:rPr lang="en-US" sz="2400" dirty="0">
                <a:latin typeface="Lucida Sans Typewriter" charset="0"/>
                <a:ea typeface="ＭＳ Ｐゴシック" charset="0"/>
                <a:sym typeface="Symbol" charset="0"/>
              </a:rPr>
              <a:t>&gt; (1+) 2</a:t>
            </a:r>
          </a:p>
          <a:p>
            <a:pPr>
              <a:defRPr/>
            </a:pPr>
            <a:r>
              <a:rPr lang="en-US" sz="2400" dirty="0">
                <a:latin typeface="Lucida Sans Typewriter" charset="0"/>
                <a:ea typeface="ＭＳ Ｐゴシック" charset="0"/>
                <a:sym typeface="Symbol" charset="0"/>
              </a:rPr>
              <a:t>3</a:t>
            </a:r>
          </a:p>
          <a:p>
            <a:pPr>
              <a:defRPr/>
            </a:pPr>
            <a:endParaRPr lang="en-US" sz="2400" dirty="0">
              <a:latin typeface="Lucida Sans Typewriter" charset="0"/>
              <a:ea typeface="ＭＳ Ｐゴシック" charset="0"/>
              <a:sym typeface="Symbol" charset="0"/>
            </a:endParaRPr>
          </a:p>
          <a:p>
            <a:pPr>
              <a:defRPr/>
            </a:pPr>
            <a:r>
              <a:rPr lang="en-US" sz="2400" dirty="0">
                <a:latin typeface="Lucida Sans Typewriter" charset="0"/>
                <a:ea typeface="ＭＳ Ｐゴシック" charset="0"/>
                <a:sym typeface="Symbol" charset="0"/>
              </a:rPr>
              <a:t>&gt; (+2) 1</a:t>
            </a:r>
          </a:p>
          <a:p>
            <a:pPr>
              <a:defRPr/>
            </a:pPr>
            <a:r>
              <a:rPr lang="en-US" sz="2400" dirty="0">
                <a:latin typeface="Lucida Sans Typewriter" charset="0"/>
                <a:ea typeface="ＭＳ Ｐゴシック" charset="0"/>
                <a:sym typeface="Symbol" charset="0"/>
              </a:rPr>
              <a:t>3</a:t>
            </a:r>
          </a:p>
        </p:txBody>
      </p:sp>
    </p:spTree>
    <p:extLst>
      <p:ext uri="{BB962C8B-B14F-4D97-AF65-F5344CB8AC3E}">
        <p14:creationId xmlns:p14="http://schemas.microsoft.com/office/powerpoint/2010/main" val="756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Sekcije</a:t>
            </a:r>
            <a:endParaRPr lang="en-US" dirty="0"/>
          </a:p>
        </p:txBody>
      </p:sp>
      <p:sp>
        <p:nvSpPr>
          <p:cNvPr id="3" name="Content Placeholder 2"/>
          <p:cNvSpPr>
            <a:spLocks noGrp="1"/>
          </p:cNvSpPr>
          <p:nvPr>
            <p:ph idx="1"/>
          </p:nvPr>
        </p:nvSpPr>
        <p:spPr/>
        <p:txBody>
          <a:bodyPr/>
          <a:lstStyle/>
          <a:p>
            <a:r>
              <a:rPr lang="sr-Latn-BA" dirty="0"/>
              <a:t>U opštem slučaju, ako je </a:t>
            </a:r>
            <a:r>
              <a:rPr lang="en-US" dirty="0">
                <a:latin typeface="Tahoma" charset="0"/>
                <a:ea typeface="ＭＳ Ｐゴシック" charset="0"/>
                <a:sym typeface="Symbol" charset="0"/>
              </a:rPr>
              <a:t></a:t>
            </a:r>
            <a:r>
              <a:rPr lang="en-US" dirty="0">
                <a:latin typeface="Tahoma" charset="0"/>
                <a:ea typeface="ＭＳ Ｐゴシック" charset="0"/>
              </a:rPr>
              <a:t> </a:t>
            </a:r>
            <a:r>
              <a:rPr lang="sr-Latn-BA" dirty="0">
                <a:latin typeface="Tahoma" charset="0"/>
                <a:ea typeface="ＭＳ Ｐゴシック" charset="0"/>
              </a:rPr>
              <a:t>operator onda su funkcije oblika</a:t>
            </a:r>
            <a:r>
              <a:rPr lang="en-US" dirty="0">
                <a:latin typeface="Tahoma" charset="0"/>
                <a:ea typeface="ＭＳ Ｐゴシック" charset="0"/>
              </a:rPr>
              <a:t> (</a:t>
            </a:r>
            <a:r>
              <a:rPr lang="en-US" dirty="0">
                <a:latin typeface="Tahoma" charset="0"/>
                <a:ea typeface="ＭＳ Ｐゴシック" charset="0"/>
                <a:sym typeface="Symbol" charset="0"/>
              </a:rPr>
              <a:t></a:t>
            </a:r>
            <a:r>
              <a:rPr lang="en-US" dirty="0">
                <a:latin typeface="Tahoma" charset="0"/>
                <a:ea typeface="ＭＳ Ｐゴシック" charset="0"/>
              </a:rPr>
              <a:t>), (x</a:t>
            </a:r>
            <a:r>
              <a:rPr lang="en-US" dirty="0">
                <a:latin typeface="Tahoma" charset="0"/>
                <a:ea typeface="ＭＳ Ｐゴシック" charset="0"/>
                <a:sym typeface="Symbol" charset="0"/>
              </a:rPr>
              <a:t></a:t>
            </a:r>
            <a:r>
              <a:rPr lang="en-US" dirty="0">
                <a:latin typeface="Tahoma" charset="0"/>
                <a:ea typeface="ＭＳ Ｐゴシック" charset="0"/>
              </a:rPr>
              <a:t>) </a:t>
            </a:r>
            <a:r>
              <a:rPr lang="sr-Latn-BA" dirty="0">
                <a:latin typeface="Tahoma" charset="0"/>
                <a:ea typeface="ＭＳ Ｐゴシック" charset="0"/>
              </a:rPr>
              <a:t>i</a:t>
            </a:r>
            <a:r>
              <a:rPr lang="en-US" dirty="0">
                <a:latin typeface="Tahoma" charset="0"/>
                <a:ea typeface="ＭＳ Ｐゴシック" charset="0"/>
              </a:rPr>
              <a:t> (</a:t>
            </a:r>
            <a:r>
              <a:rPr lang="en-US" dirty="0">
                <a:latin typeface="Tahoma" charset="0"/>
                <a:ea typeface="ＭＳ Ｐゴシック" charset="0"/>
                <a:sym typeface="Symbol" charset="0"/>
              </a:rPr>
              <a:t></a:t>
            </a:r>
            <a:r>
              <a:rPr lang="en-US" dirty="0">
                <a:latin typeface="Tahoma" charset="0"/>
                <a:ea typeface="ＭＳ Ｐゴシック" charset="0"/>
              </a:rPr>
              <a:t>y) </a:t>
            </a:r>
            <a:r>
              <a:rPr lang="sr-Latn-BA" u="sng" dirty="0">
                <a:latin typeface="Tahoma" charset="0"/>
                <a:ea typeface="ＭＳ Ｐゴシック" charset="0"/>
              </a:rPr>
              <a:t>sekcije</a:t>
            </a:r>
            <a:r>
              <a:rPr lang="sr-Latn-BA" dirty="0">
                <a:latin typeface="Tahoma" charset="0"/>
                <a:ea typeface="ＭＳ Ｐゴシック" charset="0"/>
              </a:rPr>
              <a:t>.</a:t>
            </a:r>
            <a:endParaRPr lang="en-US" dirty="0">
              <a:latin typeface="Tahoma" charset="0"/>
              <a:ea typeface="ＭＳ Ｐゴシック" charset="0"/>
            </a:endParaRPr>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757286" y="2657367"/>
            <a:ext cx="4677428" cy="1543265"/>
          </a:xfrm>
          <a:prstGeom prst="rect">
            <a:avLst/>
          </a:prstGeom>
        </p:spPr>
      </p:pic>
    </p:spTree>
    <p:extLst>
      <p:ext uri="{BB962C8B-B14F-4D97-AF65-F5344CB8AC3E}">
        <p14:creationId xmlns:p14="http://schemas.microsoft.com/office/powerpoint/2010/main" val="20722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Sekcije		</a:t>
            </a:r>
            <a:endParaRPr lang="en-US" dirty="0"/>
          </a:p>
        </p:txBody>
      </p:sp>
      <p:sp>
        <p:nvSpPr>
          <p:cNvPr id="3" name="Content Placeholder 2"/>
          <p:cNvSpPr>
            <a:spLocks noGrp="1"/>
          </p:cNvSpPr>
          <p:nvPr>
            <p:ph idx="1"/>
          </p:nvPr>
        </p:nvSpPr>
        <p:spPr/>
        <p:txBody>
          <a:bodyPr/>
          <a:lstStyle/>
          <a:p>
            <a:r>
              <a:rPr lang="sr-Latn-BA" dirty="0"/>
              <a:t>Definisanje jednostavnih, ali korisnih funkcija na kompaktan način.</a:t>
            </a:r>
          </a:p>
          <a:p>
            <a:endParaRPr lang="sr-Latn-BA" dirty="0"/>
          </a:p>
          <a:p>
            <a:endParaRPr lang="sr-Latn-BA" dirty="0"/>
          </a:p>
          <a:p>
            <a:endParaRPr lang="sr-Latn-BA" dirty="0"/>
          </a:p>
          <a:p>
            <a:endParaRPr lang="sr-Latn-BA" dirty="0"/>
          </a:p>
          <a:p>
            <a:endParaRPr lang="sr-Latn-BA" dirty="0"/>
          </a:p>
          <a:p>
            <a:r>
              <a:rPr lang="sr-Latn-BA" dirty="0"/>
              <a:t>Tipiziranje operatora;</a:t>
            </a:r>
          </a:p>
          <a:p>
            <a:endParaRPr lang="en-US" dirty="0"/>
          </a:p>
        </p:txBody>
      </p:sp>
      <p:pic>
        <p:nvPicPr>
          <p:cNvPr id="4" name="Picture 3"/>
          <p:cNvPicPr>
            <a:picLocks noChangeAspect="1"/>
          </p:cNvPicPr>
          <p:nvPr/>
        </p:nvPicPr>
        <p:blipFill>
          <a:blip r:embed="rId2"/>
          <a:stretch>
            <a:fillRect/>
          </a:stretch>
        </p:blipFill>
        <p:spPr>
          <a:xfrm>
            <a:off x="2594093" y="2097694"/>
            <a:ext cx="7020905" cy="2372056"/>
          </a:xfrm>
          <a:prstGeom prst="rect">
            <a:avLst/>
          </a:prstGeom>
        </p:spPr>
      </p:pic>
      <p:pic>
        <p:nvPicPr>
          <p:cNvPr id="5" name="Picture 4"/>
          <p:cNvPicPr>
            <a:picLocks noChangeAspect="1"/>
          </p:cNvPicPr>
          <p:nvPr/>
        </p:nvPicPr>
        <p:blipFill>
          <a:blip r:embed="rId3"/>
          <a:stretch>
            <a:fillRect/>
          </a:stretch>
        </p:blipFill>
        <p:spPr>
          <a:xfrm>
            <a:off x="3194105" y="5299551"/>
            <a:ext cx="4744112" cy="600159"/>
          </a:xfrm>
          <a:prstGeom prst="rect">
            <a:avLst/>
          </a:prstGeom>
        </p:spPr>
      </p:pic>
    </p:spTree>
    <p:extLst>
      <p:ext uri="{BB962C8B-B14F-4D97-AF65-F5344CB8AC3E}">
        <p14:creationId xmlns:p14="http://schemas.microsoft.com/office/powerpoint/2010/main" val="394606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Sekcije	</a:t>
            </a:r>
            <a:endParaRPr lang="en-US" dirty="0"/>
          </a:p>
        </p:txBody>
      </p:sp>
      <p:sp>
        <p:nvSpPr>
          <p:cNvPr id="3" name="Content Placeholder 2"/>
          <p:cNvSpPr>
            <a:spLocks noGrp="1"/>
          </p:cNvSpPr>
          <p:nvPr>
            <p:ph idx="1"/>
          </p:nvPr>
        </p:nvSpPr>
        <p:spPr/>
        <p:txBody>
          <a:bodyPr/>
          <a:lstStyle/>
          <a:p>
            <a:r>
              <a:rPr lang="sr-Latn-BA" dirty="0"/>
              <a:t>Operatori kao argumenti drugih funkcija.</a:t>
            </a:r>
            <a:endParaRPr lang="en-US" dirty="0"/>
          </a:p>
        </p:txBody>
      </p:sp>
      <p:pic>
        <p:nvPicPr>
          <p:cNvPr id="4" name="Picture 3"/>
          <p:cNvPicPr>
            <a:picLocks noChangeAspect="1"/>
          </p:cNvPicPr>
          <p:nvPr/>
        </p:nvPicPr>
        <p:blipFill>
          <a:blip r:embed="rId2"/>
          <a:stretch>
            <a:fillRect/>
          </a:stretch>
        </p:blipFill>
        <p:spPr>
          <a:xfrm>
            <a:off x="3870056" y="2548229"/>
            <a:ext cx="3648584" cy="924054"/>
          </a:xfrm>
          <a:prstGeom prst="rect">
            <a:avLst/>
          </a:prstGeom>
        </p:spPr>
      </p:pic>
      <p:sp>
        <p:nvSpPr>
          <p:cNvPr id="5" name="Oval Callout 4"/>
          <p:cNvSpPr/>
          <p:nvPr/>
        </p:nvSpPr>
        <p:spPr>
          <a:xfrm>
            <a:off x="8041591" y="1213502"/>
            <a:ext cx="2674834" cy="141005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foldr?</a:t>
            </a:r>
            <a:endParaRPr lang="en-US" dirty="0"/>
          </a:p>
        </p:txBody>
      </p:sp>
    </p:spTree>
    <p:extLst>
      <p:ext uri="{BB962C8B-B14F-4D97-AF65-F5344CB8AC3E}">
        <p14:creationId xmlns:p14="http://schemas.microsoft.com/office/powerpoint/2010/main" val="20508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4899" y="1341689"/>
                <a:ext cx="10397740" cy="5264209"/>
              </a:xfrm>
            </p:spPr>
            <p:txBody>
              <a:bodyPr>
                <a:normAutofit/>
              </a:bodyPr>
              <a:lstStyle/>
              <a:p>
                <a:pPr marL="457200" indent="-457200">
                  <a:buFont typeface="+mj-lt"/>
                  <a:buAutoNum type="arabicPeriod" startAt="18"/>
                </a:pPr>
                <a:r>
                  <a:rPr lang="sr-Latn-BA" dirty="0"/>
                  <a:t>Koristeći ugrađene funkcije, definisati funkciju</a:t>
                </a:r>
              </a:p>
              <a:p>
                <a:pPr marL="457200" indent="-457200">
                  <a:buFont typeface="+mj-lt"/>
                  <a:buAutoNum type="arabicPeriod" startAt="18"/>
                </a:pPr>
                <a:endParaRPr lang="sr-Latn-BA" dirty="0"/>
              </a:p>
              <a:p>
                <a:pPr marL="0" indent="0">
                  <a:buNone/>
                </a:pPr>
                <a:r>
                  <a:rPr lang="sr-Latn-BA" dirty="0"/>
                  <a:t>koja listu parne dužine dijeli na dvije polovine. Npr.</a:t>
                </a:r>
              </a:p>
              <a:p>
                <a:pPr marL="0" indent="0">
                  <a:buNone/>
                </a:pPr>
                <a:endParaRPr lang="sr-Latn-BA" dirty="0"/>
              </a:p>
              <a:p>
                <a:pPr marL="0" indent="0">
                  <a:buNone/>
                </a:pPr>
                <a:endParaRPr lang="sr-Latn-BA" dirty="0"/>
              </a:p>
              <a:p>
                <a:pPr marL="457200" indent="-457200">
                  <a:buFont typeface="+mj-lt"/>
                  <a:buAutoNum type="arabicPeriod" startAt="19"/>
                </a:pPr>
                <a:r>
                  <a:rPr lang="sr-Latn-BA" dirty="0"/>
                  <a:t>Napisati funkciju</a:t>
                </a:r>
              </a:p>
              <a:p>
                <a:pPr marL="457200" indent="-457200">
                  <a:buFont typeface="+mj-lt"/>
                  <a:buAutoNum type="arabicPeriod" startAt="19"/>
                </a:pPr>
                <a:endParaRPr lang="sr-Latn-BA" dirty="0"/>
              </a:p>
              <a:p>
                <a:pPr marL="0" indent="0">
                  <a:buNone/>
                </a:pPr>
                <a:r>
                  <a:rPr lang="sr-Latn-BA" dirty="0"/>
                  <a:t>koja se ponaša isto kao i funkcija </a:t>
                </a:r>
                <a14:m>
                  <m:oMath xmlns:m="http://schemas.openxmlformats.org/officeDocument/2006/math">
                    <m:r>
                      <a:rPr lang="sr-Latn-BA" i="1" dirty="0" smtClean="0">
                        <a:latin typeface="Cambria Math" panose="02040503050406030204" pitchFamily="18" charset="0"/>
                      </a:rPr>
                      <m:t>𝑡𝑎𝑖𝑙</m:t>
                    </m:r>
                  </m:oMath>
                </a14:m>
                <a:r>
                  <a:rPr lang="sr-Latn-BA" dirty="0"/>
                  <a:t>, a za praznu listu vraća praznu listu. Funkciju definisati:</a:t>
                </a:r>
              </a:p>
              <a:p>
                <a:pPr marL="914400" lvl="1" indent="-457200">
                  <a:buFont typeface="+mj-lt"/>
                  <a:buAutoNum type="alphaLcPeriod"/>
                </a:pPr>
                <a:r>
                  <a:rPr lang="sr-Latn-BA" dirty="0"/>
                  <a:t>Uslovnim izrazima;</a:t>
                </a:r>
              </a:p>
              <a:p>
                <a:pPr marL="914400" lvl="1" indent="-457200">
                  <a:buFont typeface="+mj-lt"/>
                  <a:buAutoNum type="alphaLcPeriod"/>
                </a:pPr>
                <a:r>
                  <a:rPr lang="sr-Latn-BA" dirty="0"/>
                  <a:t>Ograđenim jednačinama;</a:t>
                </a:r>
              </a:p>
              <a:p>
                <a:pPr marL="914400" lvl="1" indent="-457200">
                  <a:buFont typeface="+mj-lt"/>
                  <a:buAutoNum type="alphaLcPeriod"/>
                </a:pPr>
                <a:r>
                  <a:rPr lang="sr-Latn-BA" dirty="0"/>
                  <a:t>Poklapanjem šablona.</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4899" y="1341689"/>
                <a:ext cx="10397740" cy="5264209"/>
              </a:xfrm>
              <a:blipFill>
                <a:blip r:embed="rId2"/>
                <a:stretch>
                  <a:fillRect l="-1641" t="-208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933933" y="1771398"/>
            <a:ext cx="2905530" cy="409632"/>
          </a:xfrm>
          <a:prstGeom prst="rect">
            <a:avLst/>
          </a:prstGeom>
        </p:spPr>
      </p:pic>
      <p:pic>
        <p:nvPicPr>
          <p:cNvPr id="5" name="Picture 4"/>
          <p:cNvPicPr>
            <a:picLocks noChangeAspect="1"/>
          </p:cNvPicPr>
          <p:nvPr/>
        </p:nvPicPr>
        <p:blipFill>
          <a:blip r:embed="rId4"/>
          <a:stretch>
            <a:fillRect/>
          </a:stretch>
        </p:blipFill>
        <p:spPr>
          <a:xfrm>
            <a:off x="4081595" y="2926344"/>
            <a:ext cx="3191320" cy="800212"/>
          </a:xfrm>
          <a:prstGeom prst="rect">
            <a:avLst/>
          </a:prstGeom>
        </p:spPr>
      </p:pic>
      <p:pic>
        <p:nvPicPr>
          <p:cNvPr id="6" name="Picture 5"/>
          <p:cNvPicPr>
            <a:picLocks noChangeAspect="1"/>
          </p:cNvPicPr>
          <p:nvPr/>
        </p:nvPicPr>
        <p:blipFill>
          <a:blip r:embed="rId5"/>
          <a:stretch>
            <a:fillRect/>
          </a:stretch>
        </p:blipFill>
        <p:spPr>
          <a:xfrm>
            <a:off x="3598263" y="4254583"/>
            <a:ext cx="2619741" cy="314369"/>
          </a:xfrm>
          <a:prstGeom prst="rect">
            <a:avLst/>
          </a:prstGeom>
        </p:spPr>
      </p:pic>
    </p:spTree>
    <p:extLst>
      <p:ext uri="{BB962C8B-B14F-4D97-AF65-F5344CB8AC3E}">
        <p14:creationId xmlns:p14="http://schemas.microsoft.com/office/powerpoint/2010/main" val="29422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20"/>
            </a:pPr>
            <a:r>
              <a:rPr lang="sr-Latn-BA" dirty="0"/>
              <a:t>Definisati operator konjukcije dat sljedećim upotrebom uslovnih izraza.</a:t>
            </a:r>
          </a:p>
          <a:p>
            <a:pPr marL="457200" indent="-457200">
              <a:buFont typeface="+mj-lt"/>
              <a:buAutoNum type="arabicPeriod" startAt="20"/>
            </a:pPr>
            <a:endParaRPr lang="sr-Latn-BA" dirty="0"/>
          </a:p>
          <a:p>
            <a:pPr marL="457200" indent="-457200">
              <a:buFont typeface="+mj-lt"/>
              <a:buAutoNum type="arabicPeriod" startAt="20"/>
            </a:pPr>
            <a:endParaRPr lang="sr-Latn-BA" dirty="0"/>
          </a:p>
          <a:p>
            <a:pPr marL="457200" indent="-457200">
              <a:buFont typeface="+mj-lt"/>
              <a:buAutoNum type="arabicPeriod" startAt="20"/>
            </a:pPr>
            <a:endParaRPr lang="sr-Latn-BA" dirty="0"/>
          </a:p>
          <a:p>
            <a:pPr marL="457200" indent="-457200">
              <a:buFont typeface="+mj-lt"/>
              <a:buAutoNum type="arabicPeriod" startAt="20"/>
            </a:pPr>
            <a:r>
              <a:rPr lang="sr-Latn-BA" dirty="0"/>
              <a:t>Definisati operator konjukcije dat sljedećim upotrebom uslovnih izraza.</a:t>
            </a:r>
          </a:p>
          <a:p>
            <a:pPr marL="457200" indent="-457200">
              <a:buFont typeface="+mj-lt"/>
              <a:buAutoNum type="arabicPeriod" startAt="20"/>
            </a:pPr>
            <a:endParaRPr lang="sr-Latn-BA" dirty="0"/>
          </a:p>
          <a:p>
            <a:pPr marL="457200" indent="-457200">
              <a:buFont typeface="+mj-lt"/>
              <a:buAutoNum type="arabicPeriod" startAt="20"/>
            </a:pPr>
            <a:endParaRPr lang="sr-Latn-BA" dirty="0"/>
          </a:p>
          <a:p>
            <a:pPr marL="457200" indent="-457200">
              <a:buFont typeface="+mj-lt"/>
              <a:buAutoNum type="arabicPeriod" startAt="20"/>
            </a:pPr>
            <a:r>
              <a:rPr lang="sr-Latn-BA" dirty="0"/>
              <a:t>Definisati sljedeću funkciju lambda izrazom </a:t>
            </a:r>
          </a:p>
          <a:p>
            <a:pPr marL="0" indent="0">
              <a:buNone/>
            </a:pPr>
            <a:endParaRPr lang="sr-Latn-BA" dirty="0"/>
          </a:p>
          <a:p>
            <a:pPr marL="457200" indent="-457200">
              <a:buFont typeface="+mj-lt"/>
              <a:buAutoNum type="arabicPeriod" startAt="20"/>
            </a:pPr>
            <a:endParaRPr lang="sr-Latn-BA" dirty="0"/>
          </a:p>
          <a:p>
            <a:pPr marL="457200" indent="-457200">
              <a:buFont typeface="+mj-lt"/>
              <a:buAutoNum type="arabicPeriod" startAt="20"/>
            </a:pPr>
            <a:endParaRPr lang="sr-Latn-BA" dirty="0"/>
          </a:p>
          <a:p>
            <a:pPr marL="457200" indent="-457200">
              <a:buFont typeface="+mj-lt"/>
              <a:buAutoNum type="arabicPeriod" startAt="20"/>
            </a:pPr>
            <a:endParaRPr lang="sr-Latn-BA" dirty="0"/>
          </a:p>
          <a:p>
            <a:pPr marL="457200" indent="-457200">
              <a:buFont typeface="+mj-lt"/>
              <a:buAutoNum type="arabicPeriod" startAt="20"/>
            </a:pPr>
            <a:endParaRPr lang="sr-Latn-BA" dirty="0"/>
          </a:p>
          <a:p>
            <a:pPr marL="457200" indent="-457200">
              <a:buFont typeface="+mj-lt"/>
              <a:buAutoNum type="arabicPeriod" startAt="20"/>
            </a:pPr>
            <a:endParaRPr lang="en-US" dirty="0"/>
          </a:p>
        </p:txBody>
      </p:sp>
      <p:pic>
        <p:nvPicPr>
          <p:cNvPr id="4" name="Picture 3"/>
          <p:cNvPicPr>
            <a:picLocks noChangeAspect="1"/>
          </p:cNvPicPr>
          <p:nvPr/>
        </p:nvPicPr>
        <p:blipFill>
          <a:blip r:embed="rId2"/>
          <a:stretch>
            <a:fillRect/>
          </a:stretch>
        </p:blipFill>
        <p:spPr>
          <a:xfrm>
            <a:off x="3888691" y="2088160"/>
            <a:ext cx="3867690" cy="1228896"/>
          </a:xfrm>
          <a:prstGeom prst="rect">
            <a:avLst/>
          </a:prstGeom>
        </p:spPr>
      </p:pic>
      <p:pic>
        <p:nvPicPr>
          <p:cNvPr id="5" name="Picture 4"/>
          <p:cNvPicPr>
            <a:picLocks noChangeAspect="1"/>
          </p:cNvPicPr>
          <p:nvPr/>
        </p:nvPicPr>
        <p:blipFill>
          <a:blip r:embed="rId3"/>
          <a:stretch>
            <a:fillRect/>
          </a:stretch>
        </p:blipFill>
        <p:spPr>
          <a:xfrm>
            <a:off x="3836428" y="4096838"/>
            <a:ext cx="3305636" cy="971686"/>
          </a:xfrm>
          <a:prstGeom prst="rect">
            <a:avLst/>
          </a:prstGeom>
        </p:spPr>
      </p:pic>
      <p:pic>
        <p:nvPicPr>
          <p:cNvPr id="6" name="Picture 5"/>
          <p:cNvPicPr>
            <a:picLocks noChangeAspect="1"/>
          </p:cNvPicPr>
          <p:nvPr/>
        </p:nvPicPr>
        <p:blipFill>
          <a:blip r:embed="rId4"/>
          <a:stretch>
            <a:fillRect/>
          </a:stretch>
        </p:blipFill>
        <p:spPr>
          <a:xfrm>
            <a:off x="4974978" y="5517398"/>
            <a:ext cx="2686425" cy="352474"/>
          </a:xfrm>
          <a:prstGeom prst="rect">
            <a:avLst/>
          </a:prstGeom>
        </p:spPr>
      </p:pic>
    </p:spTree>
    <p:extLst>
      <p:ext uri="{BB962C8B-B14F-4D97-AF65-F5344CB8AC3E}">
        <p14:creationId xmlns:p14="http://schemas.microsoft.com/office/powerpoint/2010/main" val="117652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Par primjera u Haskell-u</a:t>
            </a:r>
            <a:endParaRPr lang="en-US" dirty="0"/>
          </a:p>
        </p:txBody>
      </p:sp>
      <p:sp>
        <p:nvSpPr>
          <p:cNvPr id="3" name="Content Placeholder 2"/>
          <p:cNvSpPr>
            <a:spLocks noGrp="1"/>
          </p:cNvSpPr>
          <p:nvPr>
            <p:ph idx="1"/>
          </p:nvPr>
        </p:nvSpPr>
        <p:spPr/>
        <p:txBody>
          <a:bodyPr/>
          <a:lstStyle/>
          <a:p>
            <a:r>
              <a:rPr lang="sr-Latn-BA" dirty="0"/>
              <a:t>Funkcija </a:t>
            </a:r>
            <a:r>
              <a:rPr lang="sr-Latn-BA" i="1" dirty="0"/>
              <a:t>qsort</a:t>
            </a:r>
          </a:p>
          <a:p>
            <a:endParaRPr lang="sr-Latn-BA" i="1" dirty="0"/>
          </a:p>
          <a:p>
            <a:endParaRPr lang="sr-Latn-BA" i="1" dirty="0"/>
          </a:p>
          <a:p>
            <a:endParaRPr lang="sr-Latn-BA" i="1" dirty="0"/>
          </a:p>
          <a:p>
            <a:endParaRPr lang="sr-Latn-BA" i="1" dirty="0"/>
          </a:p>
          <a:p>
            <a:endParaRPr lang="sr-Latn-BA" i="1" dirty="0"/>
          </a:p>
          <a:p>
            <a:r>
              <a:rPr lang="sr-Latn-BA" dirty="0"/>
              <a:t>++ - spaja dvije liste u jednu;</a:t>
            </a:r>
          </a:p>
          <a:p>
            <a:r>
              <a:rPr lang="sr-Latn-BA" b="1" dirty="0"/>
              <a:t>where</a:t>
            </a:r>
            <a:r>
              <a:rPr lang="sr-Latn-BA" dirty="0"/>
              <a:t> – ključna riječ kojom se uvode lokalne definicije;</a:t>
            </a:r>
          </a:p>
        </p:txBody>
      </p:sp>
      <p:pic>
        <p:nvPicPr>
          <p:cNvPr id="4" name="Picture 3"/>
          <p:cNvPicPr>
            <a:picLocks noChangeAspect="1"/>
          </p:cNvPicPr>
          <p:nvPr/>
        </p:nvPicPr>
        <p:blipFill>
          <a:blip r:embed="rId2"/>
          <a:stretch>
            <a:fillRect/>
          </a:stretch>
        </p:blipFill>
        <p:spPr>
          <a:xfrm>
            <a:off x="2125900" y="2087605"/>
            <a:ext cx="7649643" cy="2152950"/>
          </a:xfrm>
          <a:prstGeom prst="rect">
            <a:avLst/>
          </a:prstGeom>
        </p:spPr>
      </p:pic>
    </p:spTree>
    <p:extLst>
      <p:ext uri="{BB962C8B-B14F-4D97-AF65-F5344CB8AC3E}">
        <p14:creationId xmlns:p14="http://schemas.microsoft.com/office/powerpoint/2010/main" val="190656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Zadavanje listi</a:t>
            </a:r>
            <a:endParaRPr lang="en-US" dirty="0"/>
          </a:p>
        </p:txBody>
      </p:sp>
      <p:sp>
        <p:nvSpPr>
          <p:cNvPr id="5" name="Text Placeholder 4"/>
          <p:cNvSpPr>
            <a:spLocks noGrp="1"/>
          </p:cNvSpPr>
          <p:nvPr>
            <p:ph type="body" idx="1"/>
          </p:nvPr>
        </p:nvSpPr>
        <p:spPr/>
        <p:txBody>
          <a:bodyPr/>
          <a:lstStyle/>
          <a:p>
            <a:r>
              <a:rPr lang="sr-Latn-BA" dirty="0"/>
              <a:t>Haskell</a:t>
            </a:r>
            <a:endParaRPr lang="en-US" dirty="0"/>
          </a:p>
        </p:txBody>
      </p:sp>
    </p:spTree>
    <p:extLst>
      <p:ext uri="{BB962C8B-B14F-4D97-AF65-F5344CB8AC3E}">
        <p14:creationId xmlns:p14="http://schemas.microsoft.com/office/powerpoint/2010/main" val="286511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a:t>Generatori</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sr-Latn-BA" dirty="0"/>
                  <a:t>Matematika – zadavanje skupa na osnovu postojećeg skupa</a:t>
                </a:r>
              </a:p>
              <a:p>
                <a:endParaRPr lang="sr-Latn-BA" dirty="0"/>
              </a:p>
              <a:p>
                <a:endParaRPr lang="sr-Latn-BA" dirty="0"/>
              </a:p>
              <a:p>
                <a:r>
                  <a:rPr lang="sr-Latn-BA" dirty="0"/>
                  <a:t>Haskell – zadav</a:t>
                </a:r>
                <a:r>
                  <a:rPr lang="en-US" dirty="0"/>
                  <a:t>a</a:t>
                </a:r>
                <a:r>
                  <a:rPr lang="sr-Latn-BA" dirty="0"/>
                  <a:t>nje liste na osnovu postojeće liste</a:t>
                </a:r>
              </a:p>
              <a:p>
                <a:endParaRPr lang="sr-Latn-BA" dirty="0"/>
              </a:p>
              <a:p>
                <a:endParaRPr lang="sr-Latn-BA" dirty="0"/>
              </a:p>
              <a:p>
                <a:r>
                  <a:rPr lang="en-US" dirty="0"/>
                  <a:t>| - </a:t>
                </a:r>
                <a:r>
                  <a:rPr lang="sr-Latn-BA" dirty="0"/>
                  <a:t>„</a:t>
                </a:r>
                <a:r>
                  <a:rPr lang="en-US" dirty="0" err="1"/>
                  <a:t>takvi</a:t>
                </a:r>
                <a:r>
                  <a:rPr lang="en-US" dirty="0"/>
                  <a:t> da</a:t>
                </a:r>
                <a:r>
                  <a:rPr lang="sr-Latn-BA" dirty="0"/>
                  <a:t>“</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sr-Latn-BA" dirty="0"/>
                  <a:t>„</a:t>
                </a:r>
                <a:r>
                  <a:rPr lang="en-US" dirty="0" err="1"/>
                  <a:t>iz</a:t>
                </a:r>
                <a:r>
                  <a:rPr lang="sr-Latn-BA" dirty="0"/>
                  <a:t>“</a:t>
                </a:r>
                <a:r>
                  <a:rPr lang="en-US" dirty="0"/>
                  <a:t>; </a:t>
                </a:r>
                <a:r>
                  <a:rPr lang="en-US" dirty="0" err="1"/>
                  <a:t>izraz</a:t>
                </a:r>
                <a:r>
                  <a:rPr lang="en-US" dirty="0"/>
                  <a:t> x </a:t>
                </a:r>
                <a:r>
                  <a:rPr lang="en-US" dirty="0">
                    <a:sym typeface="Symbol" panose="05050102010706020507" pitchFamily="18" charset="2"/>
                  </a:rPr>
                  <a:t></a:t>
                </a:r>
                <a:r>
                  <a:rPr lang="en-US" dirty="0"/>
                  <a:t> [1..5]  - generator;</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465" t="-1333"/>
                </a:stretch>
              </a:blipFill>
            </p:spPr>
            <p:txBody>
              <a:bodyPr/>
              <a:lstStyle/>
              <a:p>
                <a:r>
                  <a:rPr lang="en-US">
                    <a:noFill/>
                  </a:rPr>
                  <a:t> </a:t>
                </a:r>
              </a:p>
            </p:txBody>
          </p:sp>
        </mc:Fallback>
      </mc:AlternateContent>
      <p:sp>
        <p:nvSpPr>
          <p:cNvPr id="6" name="Text Box 4"/>
          <p:cNvSpPr txBox="1">
            <a:spLocks noChangeArrowheads="1"/>
          </p:cNvSpPr>
          <p:nvPr/>
        </p:nvSpPr>
        <p:spPr bwMode="auto">
          <a:xfrm>
            <a:off x="3385262" y="2272277"/>
            <a:ext cx="3087688" cy="519112"/>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dirty="0"/>
              <a:t>{x</a:t>
            </a:r>
            <a:r>
              <a:rPr lang="en-US" baseline="30000" dirty="0"/>
              <a:t>2 </a:t>
            </a:r>
            <a:r>
              <a:rPr lang="en-US" dirty="0"/>
              <a:t> |  x </a:t>
            </a:r>
            <a:r>
              <a:rPr lang="en-US" dirty="0">
                <a:sym typeface="Symbol" panose="05050102010706020507" pitchFamily="18" charset="2"/>
              </a:rPr>
              <a:t> </a:t>
            </a:r>
            <a:r>
              <a:rPr lang="en-US" dirty="0"/>
              <a:t>{1...5}}</a:t>
            </a:r>
          </a:p>
        </p:txBody>
      </p:sp>
      <p:sp>
        <p:nvSpPr>
          <p:cNvPr id="7" name="Text Box 4"/>
          <p:cNvSpPr txBox="1">
            <a:spLocks noChangeArrowheads="1"/>
          </p:cNvSpPr>
          <p:nvPr/>
        </p:nvSpPr>
        <p:spPr bwMode="auto">
          <a:xfrm>
            <a:off x="3592453" y="3745936"/>
            <a:ext cx="3614737" cy="493713"/>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10000"/>
              </a:lnSpc>
            </a:pPr>
            <a:r>
              <a:rPr lang="en-US" sz="2400" dirty="0">
                <a:latin typeface="Lucida Sans Typewriter" panose="020B0509030504030204" pitchFamily="49" charset="0"/>
              </a:rPr>
              <a:t>[x^2 | x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[1..5]]</a:t>
            </a:r>
          </a:p>
        </p:txBody>
      </p:sp>
    </p:spTree>
    <p:extLst>
      <p:ext uri="{BB962C8B-B14F-4D97-AF65-F5344CB8AC3E}">
        <p14:creationId xmlns:p14="http://schemas.microsoft.com/office/powerpoint/2010/main" val="421110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Generatori</a:t>
            </a:r>
            <a:endParaRPr lang="en-US" dirty="0"/>
          </a:p>
        </p:txBody>
      </p:sp>
      <p:sp>
        <p:nvSpPr>
          <p:cNvPr id="3" name="Content Placeholder 2"/>
          <p:cNvSpPr>
            <a:spLocks noGrp="1"/>
          </p:cNvSpPr>
          <p:nvPr>
            <p:ph idx="1"/>
          </p:nvPr>
        </p:nvSpPr>
        <p:spPr/>
        <p:txBody>
          <a:bodyPr/>
          <a:lstStyle/>
          <a:p>
            <a:r>
              <a:rPr lang="sr-Latn-BA" dirty="0"/>
              <a:t>Više uzastopnih generatora odvojenih zarezima</a:t>
            </a:r>
          </a:p>
          <a:p>
            <a:endParaRPr lang="sr-Latn-BA" dirty="0"/>
          </a:p>
          <a:p>
            <a:endParaRPr lang="sr-Latn-BA" dirty="0"/>
          </a:p>
          <a:p>
            <a:endParaRPr lang="sr-Latn-BA" dirty="0"/>
          </a:p>
          <a:p>
            <a:endParaRPr lang="sr-Latn-BA" dirty="0"/>
          </a:p>
          <a:p>
            <a:r>
              <a:rPr lang="sr-Latn-BA" dirty="0"/>
              <a:t>Promjena redoslijeda generatora</a:t>
            </a:r>
            <a:endParaRPr lang="en-US" dirty="0"/>
          </a:p>
        </p:txBody>
      </p:sp>
      <p:sp>
        <p:nvSpPr>
          <p:cNvPr id="4" name="Text Box 4"/>
          <p:cNvSpPr txBox="1">
            <a:spLocks noChangeArrowheads="1"/>
          </p:cNvSpPr>
          <p:nvPr/>
        </p:nvSpPr>
        <p:spPr bwMode="auto">
          <a:xfrm>
            <a:off x="2286054" y="2354887"/>
            <a:ext cx="6997700" cy="118745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sz="2400" dirty="0">
                <a:latin typeface="Lucida Sans Typewriter" panose="020B0509030504030204" pitchFamily="49" charset="0"/>
              </a:rPr>
              <a:t>&gt; [(</a:t>
            </a:r>
            <a:r>
              <a:rPr lang="en-US" sz="2400" dirty="0" err="1">
                <a:latin typeface="Lucida Sans Typewriter" panose="020B0509030504030204" pitchFamily="49" charset="0"/>
              </a:rPr>
              <a:t>x,y</a:t>
            </a:r>
            <a:r>
              <a:rPr lang="en-US" sz="2400" dirty="0">
                <a:latin typeface="Lucida Sans Typewriter" panose="020B0509030504030204" pitchFamily="49" charset="0"/>
              </a:rPr>
              <a:t>) | x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[1,2,3], y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[4,5]]</a:t>
            </a:r>
          </a:p>
          <a:p>
            <a:endParaRPr lang="en-US" sz="2400" dirty="0">
              <a:latin typeface="Lucida Sans Typewriter" panose="020B0509030504030204" pitchFamily="49" charset="0"/>
            </a:endParaRPr>
          </a:p>
          <a:p>
            <a:r>
              <a:rPr lang="en-US" sz="2400" dirty="0">
                <a:latin typeface="Lucida Sans Typewriter" panose="020B0509030504030204" pitchFamily="49" charset="0"/>
              </a:rPr>
              <a:t>[(1,4),(1,5),(2,4),(2,5),(3,4),(3,5)]</a:t>
            </a:r>
          </a:p>
        </p:txBody>
      </p:sp>
      <p:sp>
        <p:nvSpPr>
          <p:cNvPr id="6" name="Oval Callout 5"/>
          <p:cNvSpPr/>
          <p:nvPr/>
        </p:nvSpPr>
        <p:spPr>
          <a:xfrm>
            <a:off x="9596927" y="2469735"/>
            <a:ext cx="2256090" cy="133314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„kasniji“ </a:t>
            </a:r>
          </a:p>
          <a:p>
            <a:pPr algn="ctr"/>
            <a:r>
              <a:rPr lang="sr-Latn-BA" dirty="0"/>
              <a:t>vs „raniji“ generatori</a:t>
            </a:r>
            <a:endParaRPr lang="en-US" dirty="0"/>
          </a:p>
        </p:txBody>
      </p:sp>
      <p:sp>
        <p:nvSpPr>
          <p:cNvPr id="7" name="Text Box 3"/>
          <p:cNvSpPr txBox="1">
            <a:spLocks noChangeArrowheads="1"/>
          </p:cNvSpPr>
          <p:nvPr/>
        </p:nvSpPr>
        <p:spPr bwMode="auto">
          <a:xfrm>
            <a:off x="2396933" y="4804606"/>
            <a:ext cx="6997700" cy="118745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sz="2400" dirty="0">
                <a:latin typeface="Lucida Sans Typewriter" panose="020B0509030504030204" pitchFamily="49" charset="0"/>
              </a:rPr>
              <a:t>&gt; [(</a:t>
            </a:r>
            <a:r>
              <a:rPr lang="en-US" sz="2400" dirty="0" err="1">
                <a:latin typeface="Lucida Sans Typewriter" panose="020B0509030504030204" pitchFamily="49" charset="0"/>
              </a:rPr>
              <a:t>x,y</a:t>
            </a:r>
            <a:r>
              <a:rPr lang="en-US" sz="2400" dirty="0">
                <a:latin typeface="Lucida Sans Typewriter" panose="020B0509030504030204" pitchFamily="49" charset="0"/>
              </a:rPr>
              <a:t>) | y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[4,5], x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[1,2,3]]</a:t>
            </a:r>
          </a:p>
          <a:p>
            <a:endParaRPr lang="en-US" sz="2400" dirty="0">
              <a:latin typeface="Lucida Sans Typewriter" panose="020B0509030504030204" pitchFamily="49" charset="0"/>
            </a:endParaRPr>
          </a:p>
          <a:p>
            <a:r>
              <a:rPr lang="en-US" sz="2400" dirty="0">
                <a:latin typeface="Lucida Sans Typewriter" panose="020B0509030504030204" pitchFamily="49" charset="0"/>
              </a:rPr>
              <a:t>[(1,4),(2,4),(3,4),(1,5),(2,5),(3,5)]</a:t>
            </a:r>
          </a:p>
        </p:txBody>
      </p:sp>
    </p:spTree>
    <p:extLst>
      <p:ext uri="{BB962C8B-B14F-4D97-AF65-F5344CB8AC3E}">
        <p14:creationId xmlns:p14="http://schemas.microsoft.com/office/powerpoint/2010/main" val="23392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Generatori</a:t>
            </a:r>
            <a:endParaRPr lang="en-US" dirty="0"/>
          </a:p>
        </p:txBody>
      </p:sp>
      <p:sp>
        <p:nvSpPr>
          <p:cNvPr id="3" name="Content Placeholder 2"/>
          <p:cNvSpPr>
            <a:spLocks noGrp="1"/>
          </p:cNvSpPr>
          <p:nvPr>
            <p:ph idx="1"/>
          </p:nvPr>
        </p:nvSpPr>
        <p:spPr/>
        <p:txBody>
          <a:bodyPr/>
          <a:lstStyle/>
          <a:p>
            <a:r>
              <a:rPr lang="sr-Latn-BA" dirty="0"/>
              <a:t>Međusobna zavisnost generatora</a:t>
            </a:r>
            <a:endParaRPr lang="en-US" dirty="0"/>
          </a:p>
        </p:txBody>
      </p:sp>
      <p:sp>
        <p:nvSpPr>
          <p:cNvPr id="4" name="Text Box 4"/>
          <p:cNvSpPr txBox="1">
            <a:spLocks noChangeArrowheads="1"/>
          </p:cNvSpPr>
          <p:nvPr/>
        </p:nvSpPr>
        <p:spPr bwMode="auto">
          <a:xfrm>
            <a:off x="2534229" y="2249413"/>
            <a:ext cx="6308725" cy="493713"/>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10000"/>
              </a:lnSpc>
            </a:pPr>
            <a:r>
              <a:rPr lang="en-US" sz="2400">
                <a:latin typeface="Lucida Sans Typewriter" panose="020B0509030504030204" pitchFamily="49" charset="0"/>
              </a:rPr>
              <a:t>[(x,y) | x </a:t>
            </a:r>
            <a:r>
              <a:rPr lang="en-US" sz="2400">
                <a:latin typeface="Lucida Sans Typewriter" panose="020B0509030504030204" pitchFamily="49" charset="0"/>
                <a:sym typeface="Symbol" panose="05050102010706020507" pitchFamily="18" charset="2"/>
              </a:rPr>
              <a:t></a:t>
            </a:r>
            <a:r>
              <a:rPr lang="en-US" sz="2400">
                <a:latin typeface="Lucida Sans Typewriter" panose="020B0509030504030204" pitchFamily="49" charset="0"/>
              </a:rPr>
              <a:t> [1..3], y </a:t>
            </a:r>
            <a:r>
              <a:rPr lang="en-US" sz="2400">
                <a:latin typeface="Lucida Sans Typewriter" panose="020B0509030504030204" pitchFamily="49" charset="0"/>
                <a:sym typeface="Symbol" panose="05050102010706020507" pitchFamily="18" charset="2"/>
              </a:rPr>
              <a:t></a:t>
            </a:r>
            <a:r>
              <a:rPr lang="en-US" sz="2400">
                <a:latin typeface="Lucida Sans Typewriter" panose="020B0509030504030204" pitchFamily="49" charset="0"/>
              </a:rPr>
              <a:t> [x..3]]</a:t>
            </a:r>
          </a:p>
        </p:txBody>
      </p:sp>
    </p:spTree>
    <p:extLst>
      <p:ext uri="{BB962C8B-B14F-4D97-AF65-F5344CB8AC3E}">
        <p14:creationId xmlns:p14="http://schemas.microsoft.com/office/powerpoint/2010/main" val="98089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Generatori</a:t>
            </a:r>
            <a:endParaRPr lang="en-US" dirty="0"/>
          </a:p>
        </p:txBody>
      </p:sp>
      <p:sp>
        <p:nvSpPr>
          <p:cNvPr id="3" name="Content Placeholder 2"/>
          <p:cNvSpPr>
            <a:spLocks noGrp="1"/>
          </p:cNvSpPr>
          <p:nvPr>
            <p:ph idx="1"/>
          </p:nvPr>
        </p:nvSpPr>
        <p:spPr/>
        <p:txBody>
          <a:bodyPr/>
          <a:lstStyle/>
          <a:p>
            <a:r>
              <a:rPr lang="sr-Latn-BA" dirty="0"/>
              <a:t>Međusobna zavisnost generatora</a:t>
            </a:r>
            <a:endParaRPr lang="en-US" dirty="0"/>
          </a:p>
        </p:txBody>
      </p:sp>
      <p:sp>
        <p:nvSpPr>
          <p:cNvPr id="4" name="Text Box 4"/>
          <p:cNvSpPr txBox="1">
            <a:spLocks noChangeArrowheads="1"/>
          </p:cNvSpPr>
          <p:nvPr/>
        </p:nvSpPr>
        <p:spPr bwMode="auto">
          <a:xfrm>
            <a:off x="2534229" y="2249413"/>
            <a:ext cx="6308725" cy="493713"/>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10000"/>
              </a:lnSpc>
            </a:pPr>
            <a:r>
              <a:rPr lang="en-US" sz="2400">
                <a:latin typeface="Lucida Sans Typewriter" panose="020B0509030504030204" pitchFamily="49" charset="0"/>
              </a:rPr>
              <a:t>[(x,y) | x </a:t>
            </a:r>
            <a:r>
              <a:rPr lang="en-US" sz="2400">
                <a:latin typeface="Lucida Sans Typewriter" panose="020B0509030504030204" pitchFamily="49" charset="0"/>
                <a:sym typeface="Symbol" panose="05050102010706020507" pitchFamily="18" charset="2"/>
              </a:rPr>
              <a:t></a:t>
            </a:r>
            <a:r>
              <a:rPr lang="en-US" sz="2400">
                <a:latin typeface="Lucida Sans Typewriter" panose="020B0509030504030204" pitchFamily="49" charset="0"/>
              </a:rPr>
              <a:t> [1..3], y </a:t>
            </a:r>
            <a:r>
              <a:rPr lang="en-US" sz="2400">
                <a:latin typeface="Lucida Sans Typewriter" panose="020B0509030504030204" pitchFamily="49" charset="0"/>
                <a:sym typeface="Symbol" panose="05050102010706020507" pitchFamily="18" charset="2"/>
              </a:rPr>
              <a:t></a:t>
            </a:r>
            <a:r>
              <a:rPr lang="en-US" sz="2400">
                <a:latin typeface="Lucida Sans Typewriter" panose="020B0509030504030204" pitchFamily="49" charset="0"/>
              </a:rPr>
              <a:t> [x..3]]</a:t>
            </a:r>
          </a:p>
        </p:txBody>
      </p:sp>
      <p:sp>
        <p:nvSpPr>
          <p:cNvPr id="5" name="AutoShape 5"/>
          <p:cNvSpPr>
            <a:spLocks noChangeArrowheads="1"/>
          </p:cNvSpPr>
          <p:nvPr/>
        </p:nvSpPr>
        <p:spPr bwMode="auto">
          <a:xfrm>
            <a:off x="2167665" y="3653412"/>
            <a:ext cx="7516813" cy="1532334"/>
          </a:xfrm>
          <a:prstGeom prst="wedgeRoundRectCallout">
            <a:avLst>
              <a:gd name="adj1" fmla="val -21088"/>
              <a:gd name="adj2" fmla="val -83190"/>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sr-Latn-BA" dirty="0"/>
              <a:t>Lista </a:t>
            </a:r>
            <a:r>
              <a:rPr lang="en-US" dirty="0"/>
              <a:t>[(1,1),(1,2),(1,3),(2,2),(2,3),(3,3)]</a:t>
            </a:r>
          </a:p>
          <a:p>
            <a:pPr algn="ctr"/>
            <a:r>
              <a:rPr lang="sr-Latn-BA" dirty="0"/>
              <a:t>svih parova brojeva </a:t>
            </a:r>
            <a:r>
              <a:rPr lang="en-US" dirty="0"/>
              <a:t>(</a:t>
            </a:r>
            <a:r>
              <a:rPr lang="en-US" dirty="0" err="1"/>
              <a:t>x,y</a:t>
            </a:r>
            <a:r>
              <a:rPr lang="en-US" dirty="0"/>
              <a:t>) </a:t>
            </a:r>
            <a:r>
              <a:rPr lang="sr-Latn-BA" dirty="0"/>
              <a:t>takvih da su </a:t>
            </a:r>
            <a:r>
              <a:rPr lang="en-US" dirty="0" err="1"/>
              <a:t>x,y</a:t>
            </a:r>
            <a:r>
              <a:rPr lang="sr-Latn-BA" dirty="0"/>
              <a:t> elementi liste</a:t>
            </a:r>
            <a:r>
              <a:rPr lang="en-US" dirty="0"/>
              <a:t> [1..3]</a:t>
            </a:r>
            <a:r>
              <a:rPr lang="sr-Latn-BA" dirty="0"/>
              <a:t> i da je</a:t>
            </a:r>
            <a:r>
              <a:rPr lang="en-US" dirty="0"/>
              <a:t> y </a:t>
            </a:r>
            <a:r>
              <a:rPr lang="en-US" dirty="0">
                <a:sym typeface="Symbol" panose="05050102010706020507" pitchFamily="18" charset="2"/>
              </a:rPr>
              <a:t></a:t>
            </a:r>
            <a:r>
              <a:rPr lang="en-US" dirty="0"/>
              <a:t> x.</a:t>
            </a:r>
          </a:p>
        </p:txBody>
      </p:sp>
    </p:spTree>
    <p:extLst>
      <p:ext uri="{BB962C8B-B14F-4D97-AF65-F5344CB8AC3E}">
        <p14:creationId xmlns:p14="http://schemas.microsoft.com/office/powerpoint/2010/main" val="286185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23"/>
            </a:pPr>
            <a:r>
              <a:rPr lang="sr-Latn-BA" dirty="0"/>
              <a:t>Definisati ugrađenu funkciju concat tehnikom zadavanja listi.</a:t>
            </a:r>
          </a:p>
          <a:p>
            <a:pPr marL="457200" lvl="0" indent="-457200">
              <a:buFont typeface="+mj-lt"/>
              <a:buAutoNum type="arabicPeriod" startAt="23"/>
            </a:pPr>
            <a:r>
              <a:rPr lang="sr-Latn-BA" dirty="0"/>
              <a:t>Tehnikom zadavanja listi iz liste uređenih parova izdvojiti listu prvih komponenti.</a:t>
            </a:r>
          </a:p>
          <a:p>
            <a:pPr marL="457200" indent="-457200">
              <a:buFont typeface="+mj-lt"/>
              <a:buAutoNum type="arabicPeriod" startAt="23"/>
            </a:pPr>
            <a:r>
              <a:rPr lang="sr-Latn-BA" dirty="0"/>
              <a:t>Definisati ugrađenu funkciju length tehnikom zadavanja listi.</a:t>
            </a:r>
          </a:p>
          <a:p>
            <a:pPr marL="0" lvl="0" indent="0">
              <a:buNone/>
            </a:pPr>
            <a:endParaRPr lang="sr-Latn-BA" dirty="0"/>
          </a:p>
          <a:p>
            <a:pPr marL="457200" lvl="0" indent="-457200">
              <a:buFont typeface="+mj-lt"/>
              <a:buAutoNum type="arabicPeriod" startAt="10"/>
            </a:pPr>
            <a:endParaRPr lang="en-US" dirty="0"/>
          </a:p>
          <a:p>
            <a:pPr marL="457200" indent="-457200">
              <a:buFont typeface="+mj-lt"/>
              <a:buAutoNum type="arabicPeriod" startAt="10"/>
            </a:pPr>
            <a:endParaRPr lang="en-US" dirty="0"/>
          </a:p>
        </p:txBody>
      </p:sp>
    </p:spTree>
    <p:extLst>
      <p:ext uri="{BB962C8B-B14F-4D97-AF65-F5344CB8AC3E}">
        <p14:creationId xmlns:p14="http://schemas.microsoft.com/office/powerpoint/2010/main" val="136126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Čuvari</a:t>
            </a:r>
            <a:endParaRPr lang="en-US" dirty="0"/>
          </a:p>
        </p:txBody>
      </p:sp>
      <p:sp>
        <p:nvSpPr>
          <p:cNvPr id="3" name="Content Placeholder 2"/>
          <p:cNvSpPr>
            <a:spLocks noGrp="1"/>
          </p:cNvSpPr>
          <p:nvPr>
            <p:ph idx="1"/>
          </p:nvPr>
        </p:nvSpPr>
        <p:spPr/>
        <p:txBody>
          <a:bodyPr/>
          <a:lstStyle/>
          <a:p>
            <a:r>
              <a:rPr lang="en-US" dirty="0" err="1"/>
              <a:t>Logi</a:t>
            </a:r>
            <a:r>
              <a:rPr lang="sr-Latn-BA" dirty="0"/>
              <a:t>čki izrazi za filtriranje vrijednosti generisanih generatorom.</a:t>
            </a:r>
            <a:endParaRPr lang="en-US" dirty="0"/>
          </a:p>
        </p:txBody>
      </p:sp>
      <p:sp>
        <p:nvSpPr>
          <p:cNvPr id="4" name="Text Box 4"/>
          <p:cNvSpPr txBox="1">
            <a:spLocks noChangeArrowheads="1"/>
          </p:cNvSpPr>
          <p:nvPr/>
        </p:nvSpPr>
        <p:spPr bwMode="auto">
          <a:xfrm>
            <a:off x="3383200" y="2357096"/>
            <a:ext cx="4903787" cy="493713"/>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nSpc>
                <a:spcPct val="110000"/>
              </a:lnSpc>
            </a:pPr>
            <a:r>
              <a:rPr lang="en-US" sz="2400" dirty="0">
                <a:latin typeface="Lucida Sans Typewriter" panose="020B0509030504030204" pitchFamily="49" charset="0"/>
              </a:rPr>
              <a:t>[x | x </a:t>
            </a:r>
            <a:r>
              <a:rPr lang="en-US" sz="2400" dirty="0">
                <a:latin typeface="Lucida Sans Typewriter" panose="020B0509030504030204" pitchFamily="49" charset="0"/>
                <a:sym typeface="Symbol" panose="05050102010706020507" pitchFamily="18" charset="2"/>
              </a:rPr>
              <a:t></a:t>
            </a:r>
            <a:r>
              <a:rPr lang="en-US" sz="2400" dirty="0">
                <a:latin typeface="Lucida Sans Typewriter" panose="020B0509030504030204" pitchFamily="49" charset="0"/>
              </a:rPr>
              <a:t> [1..10], even x]</a:t>
            </a:r>
          </a:p>
        </p:txBody>
      </p:sp>
      <p:sp>
        <p:nvSpPr>
          <p:cNvPr id="5" name="AutoShape 5"/>
          <p:cNvSpPr>
            <a:spLocks noChangeArrowheads="1"/>
          </p:cNvSpPr>
          <p:nvPr/>
        </p:nvSpPr>
        <p:spPr bwMode="auto">
          <a:xfrm>
            <a:off x="2786063" y="3812196"/>
            <a:ext cx="6010275" cy="1531938"/>
          </a:xfrm>
          <a:prstGeom prst="wedgeRoundRectCallout">
            <a:avLst>
              <a:gd name="adj1" fmla="val -22162"/>
              <a:gd name="adj2" fmla="val -78176"/>
              <a:gd name="adj3" fmla="val 16667"/>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a:r>
              <a:rPr lang="sr-Latn-BA" dirty="0"/>
              <a:t>Lista </a:t>
            </a:r>
            <a:r>
              <a:rPr lang="en-US" dirty="0"/>
              <a:t>[2,4,6,8,10] </a:t>
            </a:r>
            <a:r>
              <a:rPr lang="sr-Latn-BA" dirty="0"/>
              <a:t>svih brojeva</a:t>
            </a:r>
            <a:r>
              <a:rPr lang="en-US" dirty="0"/>
              <a:t> x </a:t>
            </a:r>
            <a:r>
              <a:rPr lang="sr-Latn-BA" dirty="0"/>
              <a:t>takvih da je </a:t>
            </a:r>
            <a:r>
              <a:rPr lang="en-US" dirty="0"/>
              <a:t>x </a:t>
            </a:r>
            <a:r>
              <a:rPr lang="sr-Latn-BA" dirty="0"/>
              <a:t>element liste</a:t>
            </a:r>
            <a:r>
              <a:rPr lang="en-US" dirty="0"/>
              <a:t> [1..10] </a:t>
            </a:r>
            <a:r>
              <a:rPr lang="sr-Latn-BA" dirty="0"/>
              <a:t>i da je</a:t>
            </a:r>
            <a:r>
              <a:rPr lang="en-US" dirty="0"/>
              <a:t> x </a:t>
            </a:r>
            <a:r>
              <a:rPr lang="sr-Latn-BA" dirty="0"/>
              <a:t>paran</a:t>
            </a:r>
            <a:r>
              <a:rPr lang="en-US" dirty="0"/>
              <a:t>.</a:t>
            </a:r>
          </a:p>
        </p:txBody>
      </p:sp>
    </p:spTree>
    <p:extLst>
      <p:ext uri="{BB962C8B-B14F-4D97-AF65-F5344CB8AC3E}">
        <p14:creationId xmlns:p14="http://schemas.microsoft.com/office/powerpoint/2010/main" val="63565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26"/>
            </a:pPr>
            <a:r>
              <a:rPr lang="sr-Latn-BA" dirty="0"/>
              <a:t>Tehnikom zadavanja listi napisati funkciju koja za argument uzima cijeli broj, a kao rezultat vraća listu djelilaca datog broja.</a:t>
            </a:r>
          </a:p>
          <a:p>
            <a:pPr marL="457200" lvl="0" indent="-457200">
              <a:buFont typeface="+mj-lt"/>
              <a:buAutoNum type="arabicPeriod" startAt="26"/>
            </a:pPr>
            <a:r>
              <a:rPr lang="sr-Latn-BA" dirty="0"/>
              <a:t>Tehnikom zadavanja listi napisati funkciju koja ispituje da li je cijeli broj, koji uzima za argument, prost broj.</a:t>
            </a:r>
          </a:p>
          <a:p>
            <a:pPr marL="457200" lvl="0" indent="-457200">
              <a:buFont typeface="+mj-lt"/>
              <a:buAutoNum type="arabicPeriod" startAt="26"/>
            </a:pPr>
            <a:r>
              <a:rPr lang="sr-Latn-BA" dirty="0"/>
              <a:t>Tehnikom zadavanja listi napisati funkciju koja vraća listu svih prostih brojeva manjih od cijelog broja koji je argument funkcije.</a:t>
            </a:r>
          </a:p>
          <a:p>
            <a:pPr marL="457200" lvl="0" indent="-457200">
              <a:buFont typeface="+mj-lt"/>
              <a:buAutoNum type="arabicPeriod" startAt="26"/>
            </a:pPr>
            <a:r>
              <a:rPr lang="sr-Latn-BA" dirty="0"/>
              <a:t>Neka je data lista uređenih parova (key, value). Tehnikom zadavanja listi napisati funkciju koja vraća listu svih vrijednosti koje su pridružene datom ključu. </a:t>
            </a:r>
            <a:endParaRPr lang="en-US" dirty="0"/>
          </a:p>
          <a:p>
            <a:pPr marL="457200" indent="-457200" algn="r">
              <a:buFont typeface="+mj-lt"/>
              <a:buAutoNum type="arabicPeriod" startAt="26"/>
            </a:pPr>
            <a:endParaRPr lang="en-US" dirty="0"/>
          </a:p>
        </p:txBody>
      </p:sp>
    </p:spTree>
    <p:extLst>
      <p:ext uri="{BB962C8B-B14F-4D97-AF65-F5344CB8AC3E}">
        <p14:creationId xmlns:p14="http://schemas.microsoft.com/office/powerpoint/2010/main" val="321806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Zip funkcija</a:t>
            </a:r>
            <a:endParaRPr lang="en-US" dirty="0"/>
          </a:p>
        </p:txBody>
      </p:sp>
      <p:sp>
        <p:nvSpPr>
          <p:cNvPr id="3" name="Content Placeholder 2"/>
          <p:cNvSpPr>
            <a:spLocks noGrp="1"/>
          </p:cNvSpPr>
          <p:nvPr>
            <p:ph idx="1"/>
          </p:nvPr>
        </p:nvSpPr>
        <p:spPr/>
        <p:txBody>
          <a:bodyPr/>
          <a:lstStyle/>
          <a:p>
            <a:r>
              <a:rPr lang="sr-Latn-BA" dirty="0"/>
              <a:t>Funkcija koja na osnovu dvije liste formira listu uređenih parova odgovarajućih elemenata.</a:t>
            </a:r>
          </a:p>
          <a:p>
            <a:endParaRPr lang="sr-Latn-BA" dirty="0"/>
          </a:p>
          <a:p>
            <a:endParaRPr lang="sr-Latn-BA" dirty="0"/>
          </a:p>
          <a:p>
            <a:endParaRPr lang="sr-Latn-BA" dirty="0"/>
          </a:p>
          <a:p>
            <a:pPr marL="0" indent="0">
              <a:buNone/>
            </a:pPr>
            <a:r>
              <a:rPr lang="sr-Latn-BA" dirty="0"/>
              <a:t>Na primjer:</a:t>
            </a:r>
          </a:p>
          <a:p>
            <a:endParaRPr lang="sr-Latn-BA" dirty="0"/>
          </a:p>
          <a:p>
            <a:endParaRPr lang="sr-Latn-BA" dirty="0"/>
          </a:p>
          <a:p>
            <a:endParaRPr lang="sr-Latn-BA" dirty="0"/>
          </a:p>
          <a:p>
            <a:pPr marL="0" indent="0">
              <a:buNone/>
            </a:pPr>
            <a:endParaRPr lang="en-US" dirty="0"/>
          </a:p>
        </p:txBody>
      </p:sp>
      <p:sp>
        <p:nvSpPr>
          <p:cNvPr id="4" name="Text Box 4"/>
          <p:cNvSpPr txBox="1">
            <a:spLocks noChangeArrowheads="1"/>
          </p:cNvSpPr>
          <p:nvPr/>
        </p:nvSpPr>
        <p:spPr bwMode="auto">
          <a:xfrm>
            <a:off x="2933997" y="2643677"/>
            <a:ext cx="5203825" cy="4572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sz="2400">
                <a:latin typeface="Lucida Sans Typewriter" panose="020B0509030504030204" pitchFamily="49" charset="0"/>
              </a:rPr>
              <a:t>zip :: [a] </a:t>
            </a:r>
            <a:r>
              <a:rPr lang="en-US" sz="2400">
                <a:latin typeface="Lucida Sans Typewriter" panose="020B0509030504030204" pitchFamily="49" charset="0"/>
                <a:sym typeface="Symbol" panose="05050102010706020507" pitchFamily="18" charset="2"/>
              </a:rPr>
              <a:t></a:t>
            </a:r>
            <a:r>
              <a:rPr lang="en-US" sz="2400">
                <a:latin typeface="Lucida Sans Typewriter" panose="020B0509030504030204" pitchFamily="49" charset="0"/>
              </a:rPr>
              <a:t> [b] </a:t>
            </a:r>
            <a:r>
              <a:rPr lang="en-US" sz="2400">
                <a:latin typeface="Lucida Sans Typewriter" panose="020B0509030504030204" pitchFamily="49" charset="0"/>
                <a:sym typeface="Symbol" panose="05050102010706020507" pitchFamily="18" charset="2"/>
              </a:rPr>
              <a:t></a:t>
            </a:r>
            <a:r>
              <a:rPr lang="en-US" sz="2400">
                <a:latin typeface="Lucida Sans Typewriter" panose="020B0509030504030204" pitchFamily="49" charset="0"/>
              </a:rPr>
              <a:t> [(a,b)]</a:t>
            </a:r>
          </a:p>
        </p:txBody>
      </p:sp>
      <p:sp>
        <p:nvSpPr>
          <p:cNvPr id="5" name="Text Box 6"/>
          <p:cNvSpPr txBox="1">
            <a:spLocks noChangeArrowheads="1"/>
          </p:cNvSpPr>
          <p:nvPr/>
        </p:nvSpPr>
        <p:spPr bwMode="auto">
          <a:xfrm>
            <a:off x="2951088" y="4645278"/>
            <a:ext cx="5524500" cy="118745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spAutoFit/>
          </a:bodyPr>
          <a:lstStyle>
            <a:lvl1pPr>
              <a:defRPr sz="2800">
                <a:solidFill>
                  <a:schemeClr val="tx1"/>
                </a:solidFill>
                <a:latin typeface="Tahoma" panose="020B0604030504040204" pitchFamily="34" charset="0"/>
                <a:ea typeface="MS PGothic" panose="020B0600070205080204" pitchFamily="34" charset="-128"/>
              </a:defRPr>
            </a:lvl1pPr>
            <a:lvl2pPr marL="37931725" indent="-37474525">
              <a:defRPr sz="2800">
                <a:solidFill>
                  <a:schemeClr val="tx1"/>
                </a:solidFill>
                <a:latin typeface="Tahoma" panose="020B0604030504040204" pitchFamily="34" charset="0"/>
                <a:ea typeface="MS PGothic" panose="020B0600070205080204" pitchFamily="34" charset="-128"/>
              </a:defRPr>
            </a:lvl2pPr>
            <a:lvl3pPr>
              <a:defRPr sz="2800">
                <a:solidFill>
                  <a:schemeClr val="tx1"/>
                </a:solidFill>
                <a:latin typeface="Tahoma" panose="020B0604030504040204" pitchFamily="34" charset="0"/>
                <a:ea typeface="MS PGothic" panose="020B0600070205080204" pitchFamily="34" charset="-128"/>
              </a:defRPr>
            </a:lvl3pPr>
            <a:lvl4pPr>
              <a:defRPr sz="2800">
                <a:solidFill>
                  <a:schemeClr val="tx1"/>
                </a:solidFill>
                <a:latin typeface="Tahoma" panose="020B0604030504040204" pitchFamily="34" charset="0"/>
                <a:ea typeface="MS PGothic" panose="020B0600070205080204" pitchFamily="34" charset="-128"/>
              </a:defRPr>
            </a:lvl4pPr>
            <a:lvl5pPr>
              <a:defRPr sz="28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r>
              <a:rPr lang="en-US" sz="2400">
                <a:latin typeface="Lucida Sans Typewriter" panose="020B0509030504030204" pitchFamily="49" charset="0"/>
              </a:rPr>
              <a:t>&gt; zip [’a’,’b’,’c’] [1,2,3,4]</a:t>
            </a:r>
          </a:p>
          <a:p>
            <a:endParaRPr lang="en-US" sz="2400">
              <a:latin typeface="Lucida Sans Typewriter" panose="020B0509030504030204" pitchFamily="49" charset="0"/>
            </a:endParaRPr>
          </a:p>
          <a:p>
            <a:r>
              <a:rPr lang="en-US" sz="2400">
                <a:latin typeface="Lucida Sans Typewriter" panose="020B0509030504030204" pitchFamily="49" charset="0"/>
              </a:rPr>
              <a:t>[(’a’,1),(’b’,2),(’c’,3)]</a:t>
            </a:r>
          </a:p>
        </p:txBody>
      </p:sp>
      <p:sp>
        <p:nvSpPr>
          <p:cNvPr id="6" name="Oval Callout 5"/>
          <p:cNvSpPr/>
          <p:nvPr/>
        </p:nvSpPr>
        <p:spPr>
          <a:xfrm>
            <a:off x="8349241" y="3196127"/>
            <a:ext cx="2324456" cy="135023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BA" dirty="0"/>
              <a:t>Ako su liste različitih dužina?</a:t>
            </a:r>
            <a:endParaRPr lang="en-US" dirty="0"/>
          </a:p>
        </p:txBody>
      </p:sp>
    </p:spTree>
    <p:extLst>
      <p:ext uri="{BB962C8B-B14F-4D97-AF65-F5344CB8AC3E}">
        <p14:creationId xmlns:p14="http://schemas.microsoft.com/office/powerpoint/2010/main" val="18509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t>Zadaci:</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30"/>
            </a:pPr>
            <a:r>
              <a:rPr lang="sr-Latn-BA" dirty="0"/>
              <a:t>Napisati funkciju koja za argument uzima listu elemenata, a kao rezultat vraća listu parova uzastopnih elementa te liste.</a:t>
            </a:r>
          </a:p>
          <a:p>
            <a:pPr marL="457200" indent="-457200">
              <a:buFont typeface="+mj-lt"/>
              <a:buAutoNum type="arabicPeriod" startAt="30"/>
            </a:pPr>
            <a:r>
              <a:rPr lang="sr-Latn-BA" dirty="0"/>
              <a:t>Napisati funkciju koja za argument uzima listu i ispituje da li su elementi liste sortirani u neopadajućem poretku.</a:t>
            </a:r>
          </a:p>
          <a:p>
            <a:pPr marL="457200" indent="-457200">
              <a:buFont typeface="+mj-lt"/>
              <a:buAutoNum type="arabicPeriod" startAt="30"/>
            </a:pPr>
            <a:r>
              <a:rPr lang="sr-Latn-BA" dirty="0"/>
              <a:t>Napisati funkciju koja za argument uzima listu i element, a kao rezultat vraća listu svih pozicija na kojima se dati element pojavljuje u datoj listi.</a:t>
            </a:r>
            <a:endParaRPr lang="en-US" dirty="0"/>
          </a:p>
        </p:txBody>
      </p:sp>
    </p:spTree>
    <p:extLst>
      <p:ext uri="{BB962C8B-B14F-4D97-AF65-F5344CB8AC3E}">
        <p14:creationId xmlns:p14="http://schemas.microsoft.com/office/powerpoint/2010/main" val="274814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elements/1.1/"/>
    <ds:schemaRef ds:uri="4873beb7-5857-4685-be1f-d57550cc96cc"/>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4922</TotalTime>
  <Words>7385</Words>
  <Application>Microsoft Office PowerPoint</Application>
  <PresentationFormat>Widescreen</PresentationFormat>
  <Paragraphs>1487</Paragraphs>
  <Slides>216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216</vt:i4>
      </vt:variant>
    </vt:vector>
  </HeadingPairs>
  <TitlesOfParts>
    <vt:vector size="225" baseType="lpstr">
      <vt:lpstr>Arial</vt:lpstr>
      <vt:lpstr>Cambria Math</vt:lpstr>
      <vt:lpstr>Euphemia</vt:lpstr>
      <vt:lpstr>Lucida Sans Typewriter</vt:lpstr>
      <vt:lpstr>Plantagenet Cherokee</vt:lpstr>
      <vt:lpstr>Tahoma</vt:lpstr>
      <vt:lpstr>Times New Roman</vt:lpstr>
      <vt:lpstr>Wingdings</vt:lpstr>
      <vt:lpstr>Academic Literature 16x9</vt:lpstr>
      <vt:lpstr>Funkcionalno programiranje</vt:lpstr>
      <vt:lpstr>Funkcije</vt:lpstr>
      <vt:lpstr>Funkcije</vt:lpstr>
      <vt:lpstr>Fukcionalno programiranje</vt:lpstr>
      <vt:lpstr>Fukcionalno programiranje</vt:lpstr>
      <vt:lpstr>Haskell</vt:lpstr>
      <vt:lpstr>Istorijski razvoj</vt:lpstr>
      <vt:lpstr>Par primjera u Haskell-u</vt:lpstr>
      <vt:lpstr>Par primjera u Haskell-u</vt:lpstr>
      <vt:lpstr>Par primjera u Haskell-u</vt:lpstr>
      <vt:lpstr>Par primjera u Haskell-u</vt:lpstr>
      <vt:lpstr>Par primjera u Haskell-u</vt:lpstr>
      <vt:lpstr>Zadaća:</vt:lpstr>
      <vt:lpstr>Haskell – PRVI KORACI</vt:lpstr>
      <vt:lpstr>Hugs sistem</vt:lpstr>
      <vt:lpstr>Instalacija GHC na nekim OS  </vt:lpstr>
      <vt:lpstr>Pokretanje GHCI</vt:lpstr>
      <vt:lpstr>Pokretanje GHCI</vt:lpstr>
      <vt:lpstr>Standardna biblioteka Prelude</vt:lpstr>
      <vt:lpstr>Standardna biblioteka Prelude</vt:lpstr>
      <vt:lpstr>Standardna biblioteka Prelude</vt:lpstr>
      <vt:lpstr>Standardna biblioteka Prelude</vt:lpstr>
      <vt:lpstr>Standardna biblioteka Prelude</vt:lpstr>
      <vt:lpstr>Primjena funkcija</vt:lpstr>
      <vt:lpstr>Primjena funkcija</vt:lpstr>
      <vt:lpstr>Haskell skripte</vt:lpstr>
      <vt:lpstr>Haskell skripte</vt:lpstr>
      <vt:lpstr>GHCI komande</vt:lpstr>
      <vt:lpstr>Konvencija imenovanja</vt:lpstr>
      <vt:lpstr>Poravnanje koda u Haskell-u</vt:lpstr>
      <vt:lpstr>Poravnanje koda u Haskell-u</vt:lpstr>
      <vt:lpstr>Komentari</vt:lpstr>
      <vt:lpstr>Zadaci:</vt:lpstr>
      <vt:lpstr>TIPOVI I KLASE</vt:lpstr>
      <vt:lpstr>Osnovni koncepti</vt:lpstr>
      <vt:lpstr>Osnovni koncepti</vt:lpstr>
      <vt:lpstr>Osnovni koncepti</vt:lpstr>
      <vt:lpstr>Osnovni tipovi</vt:lpstr>
      <vt:lpstr>Liste - tipovi</vt:lpstr>
      <vt:lpstr>Liste - tipovi</vt:lpstr>
      <vt:lpstr>Torke - tipovi</vt:lpstr>
      <vt:lpstr>Torke - tipovi</vt:lpstr>
      <vt:lpstr>Tipovi funkcija</vt:lpstr>
      <vt:lpstr>Tipovi funkcija</vt:lpstr>
      <vt:lpstr>Karijeve funkcije</vt:lpstr>
      <vt:lpstr>Karijeve funkcije</vt:lpstr>
      <vt:lpstr>Karijeve funkcije</vt:lpstr>
      <vt:lpstr>Karijeve funkcije</vt:lpstr>
      <vt:lpstr>Karijeve funkcije</vt:lpstr>
      <vt:lpstr>Polimorfni tipovi </vt:lpstr>
      <vt:lpstr>Polimorfni tipovi</vt:lpstr>
      <vt:lpstr>Preopterećeni tipovi</vt:lpstr>
      <vt:lpstr>Preopterećeni tipovi</vt:lpstr>
      <vt:lpstr>Preopterećeni tipovi</vt:lpstr>
      <vt:lpstr>Osnovne klase tipova</vt:lpstr>
      <vt:lpstr>Osnovne klase tipova</vt:lpstr>
      <vt:lpstr>Osnovne klase tipova</vt:lpstr>
      <vt:lpstr>Osnovne klase tipova</vt:lpstr>
      <vt:lpstr>Osnovne klase tipova</vt:lpstr>
      <vt:lpstr>Osnovne klase tipova</vt:lpstr>
      <vt:lpstr>Osnovne klase tipova</vt:lpstr>
      <vt:lpstr>Zadaci:</vt:lpstr>
      <vt:lpstr>Zadaci:</vt:lpstr>
      <vt:lpstr>Nove funkcije na osnovu postojećih funkcija</vt:lpstr>
      <vt:lpstr>Uslovni izrazi</vt:lpstr>
      <vt:lpstr>Ograđene jednačine</vt:lpstr>
      <vt:lpstr>Zadaci:</vt:lpstr>
      <vt:lpstr>Poklapanje šablona</vt:lpstr>
      <vt:lpstr>Poklapanje šablona</vt:lpstr>
      <vt:lpstr>Poklapanje šablona</vt:lpstr>
      <vt:lpstr>Poklapanje šablona</vt:lpstr>
      <vt:lpstr>Zadaci:</vt:lpstr>
      <vt:lpstr>Poklapanje šablona - torke</vt:lpstr>
      <vt:lpstr>Poklapanje šablona - liste</vt:lpstr>
      <vt:lpstr>Poklapanje šablona - liste</vt:lpstr>
      <vt:lpstr>Zadaci:</vt:lpstr>
      <vt:lpstr>Poklapanje šablona – cijeli brojevi</vt:lpstr>
      <vt:lpstr>LAMBDA IZRAZI</vt:lpstr>
      <vt:lpstr>Lambda izrazi</vt:lpstr>
      <vt:lpstr>Lambda izrazi</vt:lpstr>
      <vt:lpstr>Lambda izrazi</vt:lpstr>
      <vt:lpstr>Sekcije</vt:lpstr>
      <vt:lpstr>Sekcije </vt:lpstr>
      <vt:lpstr>Sekcije</vt:lpstr>
      <vt:lpstr>Sekcije</vt:lpstr>
      <vt:lpstr>Sekcije  </vt:lpstr>
      <vt:lpstr>Sekcije </vt:lpstr>
      <vt:lpstr>Zadaci:</vt:lpstr>
      <vt:lpstr>Zadaci:</vt:lpstr>
      <vt:lpstr>Zadavanje listi</vt:lpstr>
      <vt:lpstr>Generatori</vt:lpstr>
      <vt:lpstr>Generatori</vt:lpstr>
      <vt:lpstr>Generatori</vt:lpstr>
      <vt:lpstr>Generatori</vt:lpstr>
      <vt:lpstr>Zadaci:</vt:lpstr>
      <vt:lpstr>Čuvari</vt:lpstr>
      <vt:lpstr>Zadaci:</vt:lpstr>
      <vt:lpstr>Zip funkcija</vt:lpstr>
      <vt:lpstr>Zadaci:</vt:lpstr>
      <vt:lpstr>Stringovi</vt:lpstr>
      <vt:lpstr>Stringovi</vt:lpstr>
      <vt:lpstr>Zadaci:</vt:lpstr>
      <vt:lpstr>Zadaci za vježbu</vt:lpstr>
      <vt:lpstr>REKURZIVNE FUNKCIJE </vt:lpstr>
      <vt:lpstr>Osnovni koncepti</vt:lpstr>
      <vt:lpstr>Osnovni koncepti</vt:lpstr>
      <vt:lpstr>PowerPoint Presentation</vt:lpstr>
      <vt:lpstr>Prednosti upotrebe rekurzije</vt:lpstr>
      <vt:lpstr>Osnovni koncepti  </vt:lpstr>
      <vt:lpstr>Rekurzija nad listama</vt:lpstr>
      <vt:lpstr>Rekurzija nad listama</vt:lpstr>
      <vt:lpstr>Zadaci:</vt:lpstr>
      <vt:lpstr>Rekurzija sa više argumenata</vt:lpstr>
      <vt:lpstr>Zadaci:</vt:lpstr>
      <vt:lpstr>Primjena rekurzivno definisane funkcije zip</vt:lpstr>
      <vt:lpstr>Višestruka rekurzija</vt:lpstr>
      <vt:lpstr>Zadaci:</vt:lpstr>
      <vt:lpstr>PowerPoint Presentation</vt:lpstr>
      <vt:lpstr>Quicksort </vt:lpstr>
      <vt:lpstr>Međusobna rekurzija</vt:lpstr>
      <vt:lpstr>Zadaci:</vt:lpstr>
      <vt:lpstr>Rješenje 1. – rekurzivni poziv iste funkcije</vt:lpstr>
      <vt:lpstr>Rješenje 2. – međusobni rekurzivni pozivi</vt:lpstr>
      <vt:lpstr>Međusobna rekurzija</vt:lpstr>
      <vt:lpstr>Koraci pri definisanju rekurzivnih funkcija</vt:lpstr>
      <vt:lpstr>Koraci pri definisanju rekurzivnih funkcija</vt:lpstr>
      <vt:lpstr>Koraci pri definisanju rekurzivnih funkcija</vt:lpstr>
      <vt:lpstr>Zadaci:</vt:lpstr>
      <vt:lpstr>Zadaci za vježbu:</vt:lpstr>
      <vt:lpstr>Funkcije višeg reda</vt:lpstr>
      <vt:lpstr>Osnovni koncepti</vt:lpstr>
      <vt:lpstr>Osnovni koncepti</vt:lpstr>
      <vt:lpstr>Osnovni koncepti</vt:lpstr>
      <vt:lpstr>Procesiranje listi </vt:lpstr>
      <vt:lpstr>map funkcija</vt:lpstr>
      <vt:lpstr>Zadaci:</vt:lpstr>
      <vt:lpstr>Procesiranje listi </vt:lpstr>
      <vt:lpstr>filter funkcija</vt:lpstr>
      <vt:lpstr>Zadaci:</vt:lpstr>
      <vt:lpstr>Još neke ugrađene funkcije višeg reda za rad sa listama</vt:lpstr>
      <vt:lpstr>Još neke ugrađene funkcije višeg reda za rad sa listama</vt:lpstr>
      <vt:lpstr>Zadaci:</vt:lpstr>
      <vt:lpstr>Zadaci:</vt:lpstr>
      <vt:lpstr>foldr funkcija</vt:lpstr>
      <vt:lpstr>foldr funkcija</vt:lpstr>
      <vt:lpstr>foldr funkcija</vt:lpstr>
      <vt:lpstr>PowerPoint Presentation</vt:lpstr>
      <vt:lpstr>PowerPoint Presentation</vt:lpstr>
      <vt:lpstr>foldr funkcija</vt:lpstr>
      <vt:lpstr>Zadaci:</vt:lpstr>
      <vt:lpstr>PowerPoint Presentation</vt:lpstr>
      <vt:lpstr>PowerPoint Presentation</vt:lpstr>
      <vt:lpstr>PowerPoint Presentation</vt:lpstr>
      <vt:lpstr>foldl funkcija</vt:lpstr>
      <vt:lpstr>foldl funkcija</vt:lpstr>
      <vt:lpstr>foldl funkcija</vt:lpstr>
      <vt:lpstr>foldl funkcija</vt:lpstr>
      <vt:lpstr>foldr vs foldl </vt:lpstr>
      <vt:lpstr>Zadaci:</vt:lpstr>
      <vt:lpstr>foldl funkcija</vt:lpstr>
      <vt:lpstr>Zašto su korisne funkcije foldr, foldl?</vt:lpstr>
      <vt:lpstr>Operator kompozicije</vt:lpstr>
      <vt:lpstr>Operator kompozicije</vt:lpstr>
      <vt:lpstr>Zadaci:</vt:lpstr>
      <vt:lpstr>Za vježbu:</vt:lpstr>
      <vt:lpstr>Deklarisanje tipova i klasa</vt:lpstr>
      <vt:lpstr>Deklaracija type</vt:lpstr>
      <vt:lpstr>Deklaracija type</vt:lpstr>
      <vt:lpstr>Deklaracija data</vt:lpstr>
      <vt:lpstr>Zadaci:</vt:lpstr>
      <vt:lpstr>Deklaracija data – rješenje zadatka 1.</vt:lpstr>
      <vt:lpstr>Deklaracija data</vt:lpstr>
      <vt:lpstr>Zadaci:</vt:lpstr>
      <vt:lpstr>Deklaracija data</vt:lpstr>
      <vt:lpstr>Deklaracija data</vt:lpstr>
      <vt:lpstr>Zadaci:</vt:lpstr>
      <vt:lpstr>Zadaci:</vt:lpstr>
      <vt:lpstr>Rekurzivni tipovi </vt:lpstr>
      <vt:lpstr>Zadaci:</vt:lpstr>
      <vt:lpstr>Rekurzivni tipovi</vt:lpstr>
      <vt:lpstr>Zadaci:</vt:lpstr>
      <vt:lpstr>Rekurzivni tipovi</vt:lpstr>
      <vt:lpstr>Rekurzivni tipovi</vt:lpstr>
      <vt:lpstr>Rekurzivni tipovi</vt:lpstr>
      <vt:lpstr>Zadaci:</vt:lpstr>
      <vt:lpstr>Rekurzivni tipovi</vt:lpstr>
      <vt:lpstr>Zadaci:</vt:lpstr>
      <vt:lpstr>Deklaracija klasa i instanci</vt:lpstr>
      <vt:lpstr>Deklaracija klasa i instanci</vt:lpstr>
      <vt:lpstr>Deklaracija klasa i instanci</vt:lpstr>
      <vt:lpstr>Derived instance</vt:lpstr>
      <vt:lpstr>Derived instance</vt:lpstr>
      <vt:lpstr>Zadaci:</vt:lpstr>
      <vt:lpstr>Zadaci:</vt:lpstr>
      <vt:lpstr>Zadaci:</vt:lpstr>
      <vt:lpstr>Za vježbu:</vt:lpstr>
      <vt:lpstr>Interaktivni programi</vt:lpstr>
      <vt:lpstr>Interakcija</vt:lpstr>
      <vt:lpstr>Interakcija</vt:lpstr>
      <vt:lpstr>Interakcija </vt:lpstr>
      <vt:lpstr>Ulazno/Izlazni tip</vt:lpstr>
      <vt:lpstr>Ulazno/Izlazni tip</vt:lpstr>
      <vt:lpstr>Ulazno/Izlazni tip</vt:lpstr>
      <vt:lpstr>Osnovne akcije</vt:lpstr>
      <vt:lpstr>Sekvencijalni niz IO akcija</vt:lpstr>
      <vt:lpstr>Sekvencijalni niz IO akcija</vt:lpstr>
      <vt:lpstr>Izvođenje primitiva</vt:lpstr>
      <vt:lpstr>Izvođenje primitiva</vt:lpstr>
      <vt:lpstr>Zadaci:</vt:lpstr>
      <vt:lpstr>Zadaci za vježbu:</vt:lpstr>
      <vt:lpstr>The countdown problem</vt:lpstr>
      <vt:lpstr>Countdown problem</vt:lpstr>
      <vt:lpstr>Napredni nivo!</vt:lpstr>
      <vt:lpstr>PROJEKAT</vt:lpstr>
      <vt:lpstr>Ideje</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Funkcionalno programiranje</dc:title>
  <dc:creator>Microsoft account</dc:creator>
  <cp:lastModifiedBy>aleksandar.kartelj aleksandar.kartelj</cp:lastModifiedBy>
  <cp:revision>319</cp:revision>
  <dcterms:created xsi:type="dcterms:W3CDTF">2021-09-21T10:35:19Z</dcterms:created>
  <dcterms:modified xsi:type="dcterms:W3CDTF">2023-12-06T08:09:11Z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