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2" r:id="rId6"/>
    <p:sldId id="269" r:id="rId7"/>
    <p:sldId id="271" r:id="rId8"/>
    <p:sldId id="273" r:id="rId9"/>
    <p:sldId id="268" r:id="rId10"/>
    <p:sldId id="263" r:id="rId11"/>
    <p:sldId id="274" r:id="rId12"/>
    <p:sldId id="311" r:id="rId13"/>
    <p:sldId id="317" r:id="rId14"/>
    <p:sldId id="283" r:id="rId15"/>
    <p:sldId id="313" r:id="rId16"/>
    <p:sldId id="314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11/10/2023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11/10/2023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andar.kartelj@matf.bg.ac.rs" TargetMode="External"/><Relationship Id="rId2" Type="http://schemas.openxmlformats.org/officeDocument/2006/relationships/hyperlink" Target="mailto:aleksandar.kartelj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incare.matf.bg.ac.rs/~aleksandar.kartelj/nastava/BLFP202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sr-Latn-BA" dirty="0"/>
              <a:t>Funkcionalno programiranje</a:t>
            </a:r>
            <a:br>
              <a:rPr lang="en-US" dirty="0"/>
            </a:br>
            <a:r>
              <a:rPr lang="en-US" sz="1800" dirty="0"/>
              <a:t>(</a:t>
            </a:r>
            <a:r>
              <a:rPr lang="en-US" sz="1800" dirty="0" err="1"/>
              <a:t>materijali</a:t>
            </a:r>
            <a:r>
              <a:rPr lang="en-US" sz="1800" dirty="0"/>
              <a:t> </a:t>
            </a:r>
            <a:r>
              <a:rPr lang="en-US" sz="1800" dirty="0" err="1"/>
              <a:t>preuzeti</a:t>
            </a:r>
            <a:r>
              <a:rPr lang="en-US" sz="1800" dirty="0"/>
              <a:t> od doc. Dr </a:t>
            </a:r>
            <a:r>
              <a:rPr lang="en-US" sz="1800" dirty="0" err="1"/>
              <a:t>Milane</a:t>
            </a:r>
            <a:r>
              <a:rPr lang="en-US" sz="1800" dirty="0"/>
              <a:t> </a:t>
            </a:r>
            <a:r>
              <a:rPr lang="en-US" sz="1800" dirty="0" err="1"/>
              <a:t>Grbi</a:t>
            </a:r>
            <a:r>
              <a:rPr lang="sr-Latn-RS" sz="1800" dirty="0"/>
              <a:t>Ć)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/>
              <a:t>Uvodna predavanja i vježbe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Koncepti funkcionalnog programiranja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Metoda izračunavanja (C (Java) vs Haskell);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85" y="2743530"/>
            <a:ext cx="8659433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Kratak istorijat funkcionalnog programiranja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71" y="1623701"/>
            <a:ext cx="9612201" cy="38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Neke karakteristike i mogućnosti modernih funkcionalnih programskih jezika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sr-Latn-BA" dirty="0"/>
              <a:t>Funkcije su osnovne komponente programa. Program predstavlja kompoziciju funkcija.</a:t>
            </a:r>
          </a:p>
          <a:p>
            <a:pPr marL="457200" indent="-457200">
              <a:buFont typeface="+mj-lt"/>
              <a:buAutoNum type="arabicParenR"/>
            </a:pPr>
            <a:r>
              <a:rPr lang="sr-Latn-BA" dirty="0"/>
              <a:t>Rekurzija je jedan od osnovnih mehanizama izračunavanja.</a:t>
            </a:r>
          </a:p>
          <a:p>
            <a:pPr marL="457200" indent="-457200">
              <a:buFont typeface="+mj-lt"/>
              <a:buAutoNum type="arabicParenR"/>
            </a:pPr>
            <a:r>
              <a:rPr lang="sr-Latn-BA" dirty="0"/>
              <a:t>Referencijalna transparentnost (Jednake vrijednosti mogu međusobno da se zamjenjuju).</a:t>
            </a:r>
          </a:p>
          <a:p>
            <a:pPr marL="457200" indent="-457200">
              <a:buFont typeface="+mj-lt"/>
              <a:buAutoNum type="arabicParenR"/>
            </a:pPr>
            <a:r>
              <a:rPr lang="sr-Latn-BA" dirty="0"/>
              <a:t>Mogućnost korištenja funkcija višeg reda;</a:t>
            </a:r>
          </a:p>
          <a:p>
            <a:pPr lvl="1"/>
            <a:r>
              <a:rPr lang="sr-Latn-BA" dirty="0"/>
              <a:t>Argument, rezultat, komponenta strukture podataka.</a:t>
            </a:r>
          </a:p>
          <a:p>
            <a:pPr marL="457200" indent="-457200">
              <a:buFont typeface="+mj-lt"/>
              <a:buAutoNum type="arabicParenR"/>
            </a:pPr>
            <a:r>
              <a:rPr lang="sr-Latn-BA" dirty="0"/>
              <a:t>Stroga tipiziranost jezika. Statička provjera tipova. Polimorfni sistem tipova.</a:t>
            </a:r>
          </a:p>
          <a:p>
            <a:pPr marL="457200" indent="-457200">
              <a:buFont typeface="+mj-lt"/>
              <a:buAutoNum type="arabicParenR"/>
            </a:pPr>
            <a:r>
              <a:rPr lang="sr-Latn-BA" dirty="0"/>
              <a:t>Rad sa polimorfnim funkcijama.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15" y="5138725"/>
            <a:ext cx="3305636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Neke karakteristike i mogućnosti modernih funkcionalnih programskih jezika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35693"/>
            <a:ext cx="10021724" cy="473650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sr-Latn-BA" dirty="0"/>
              <a:t>Mogućnost traženja uzorka (engl</a:t>
            </a:r>
            <a:r>
              <a:rPr lang="sr-Latn-BA" i="1" dirty="0"/>
              <a:t>. pattern matching</a:t>
            </a:r>
            <a:r>
              <a:rPr lang="sr-Latn-BA" dirty="0"/>
              <a:t>);</a:t>
            </a:r>
          </a:p>
          <a:p>
            <a:pPr lvl="1"/>
            <a:r>
              <a:rPr lang="sr-Latn-BA" dirty="0"/>
              <a:t>poklapanje tipova;</a:t>
            </a:r>
          </a:p>
          <a:p>
            <a:pPr lvl="1"/>
            <a:r>
              <a:rPr lang="sr-Latn-BA" dirty="0"/>
              <a:t>pokrivanje svih mogućih slučajeva;</a:t>
            </a:r>
          </a:p>
          <a:p>
            <a:pPr lvl="1"/>
            <a:r>
              <a:rPr lang="sr-Latn-BA" dirty="0"/>
              <a:t> nedvosmislenost (od vrha ka dnu);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sr-Latn-BA" dirty="0"/>
              <a:t>Upotreba Karijevih funkcija;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sr-Latn-BA" dirty="0"/>
              <a:t>Lijeno izračunavanje;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sr-Latn-BA" dirty="0"/>
              <a:t>Korisnički definisani tipovi podataka;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sr-Latn-BA" dirty="0"/>
              <a:t>Rad sa apstraktnim tipovima podataka;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sr-Latn-BA" dirty="0"/>
              <a:t>Lambda račun i redukcija izraza;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sr-Latn-BA" dirty="0"/>
              <a:t>Kombinatorni račun;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sr-Latn-BA" dirty="0"/>
              <a:t>Graf redukcija;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sr-Latn-BA" dirty="0"/>
              <a:t>...</a:t>
            </a:r>
          </a:p>
          <a:p>
            <a:pPr marL="457200" indent="-457200">
              <a:buFont typeface="+mj-lt"/>
              <a:buAutoNum type="arabicParenR" startAt="8"/>
            </a:pPr>
            <a:endParaRPr lang="sr-Latn-BA" dirty="0"/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248" y="1404782"/>
            <a:ext cx="3124636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Ekspresivnost funkcionalnih jezika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Ekspresivnost</a:t>
            </a:r>
            <a:r>
              <a:rPr lang="en-US" dirty="0"/>
              <a:t> </a:t>
            </a:r>
            <a:r>
              <a:rPr lang="en-US" dirty="0" err="1"/>
              <a:t>funkcionalnih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je </a:t>
            </a:r>
            <a:r>
              <a:rPr lang="en-US" dirty="0" err="1"/>
              <a:t>ekvivalentna</a:t>
            </a:r>
            <a:r>
              <a:rPr lang="en-US" dirty="0"/>
              <a:t> </a:t>
            </a:r>
            <a:r>
              <a:rPr lang="en-US" dirty="0" err="1"/>
              <a:t>ekspresivnosti</a:t>
            </a:r>
            <a:r>
              <a:rPr lang="en-US" dirty="0"/>
              <a:t> lambda </a:t>
            </a:r>
            <a:r>
              <a:rPr lang="en-US" dirty="0" err="1"/>
              <a:t>ra</a:t>
            </a:r>
            <a:r>
              <a:rPr lang="sr-Latn-BA" dirty="0"/>
              <a:t>č</a:t>
            </a:r>
            <a:r>
              <a:rPr lang="en-US" dirty="0" err="1"/>
              <a:t>una</a:t>
            </a:r>
            <a:r>
              <a:rPr lang="en-US" dirty="0"/>
              <a:t>.</a:t>
            </a:r>
            <a:endParaRPr lang="sr-Latn-BA" dirty="0"/>
          </a:p>
          <a:p>
            <a:r>
              <a:rPr lang="en-US" dirty="0"/>
              <a:t> </a:t>
            </a:r>
            <a:r>
              <a:rPr lang="en-US" dirty="0" err="1"/>
              <a:t>Ekspresivnost</a:t>
            </a:r>
            <a:r>
              <a:rPr lang="en-US" dirty="0"/>
              <a:t> lambda </a:t>
            </a:r>
            <a:r>
              <a:rPr lang="en-US" dirty="0" err="1"/>
              <a:t>ra</a:t>
            </a:r>
            <a:r>
              <a:rPr lang="sr-Latn-BA" dirty="0"/>
              <a:t>č</a:t>
            </a:r>
            <a:r>
              <a:rPr lang="en-US" dirty="0" err="1"/>
              <a:t>una</a:t>
            </a:r>
            <a:r>
              <a:rPr lang="en-US" dirty="0"/>
              <a:t> je </a:t>
            </a:r>
            <a:r>
              <a:rPr lang="en-US" dirty="0" err="1"/>
              <a:t>ekvivalentna</a:t>
            </a:r>
            <a:r>
              <a:rPr lang="en-US" dirty="0"/>
              <a:t> </a:t>
            </a:r>
            <a:r>
              <a:rPr lang="en-US" dirty="0" err="1"/>
              <a:t>ekspresivnosti</a:t>
            </a:r>
            <a:r>
              <a:rPr lang="en-US" dirty="0"/>
              <a:t> </a:t>
            </a:r>
            <a:r>
              <a:rPr lang="en-US" dirty="0" err="1"/>
              <a:t>Tjuringovih</a:t>
            </a:r>
            <a:r>
              <a:rPr lang="en-US" dirty="0"/>
              <a:t> ma</a:t>
            </a:r>
            <a:r>
              <a:rPr lang="sr-Latn-BA" dirty="0"/>
              <a:t>š</a:t>
            </a:r>
            <a:r>
              <a:rPr lang="en-US" dirty="0" err="1"/>
              <a:t>ina</a:t>
            </a:r>
            <a:r>
              <a:rPr lang="en-US" dirty="0"/>
              <a:t> (1937)</a:t>
            </a:r>
            <a:r>
              <a:rPr lang="sr-Latn-BA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Ekspresivnost</a:t>
            </a:r>
            <a:r>
              <a:rPr lang="en-US" dirty="0"/>
              <a:t> </a:t>
            </a:r>
            <a:r>
              <a:rPr lang="en-US" dirty="0" err="1"/>
              <a:t>Tjuringovih</a:t>
            </a:r>
            <a:r>
              <a:rPr lang="en-US" dirty="0"/>
              <a:t> ma</a:t>
            </a:r>
            <a:r>
              <a:rPr lang="sr-Latn-BA" dirty="0"/>
              <a:t>š</a:t>
            </a:r>
            <a:r>
              <a:rPr lang="en-US" dirty="0" err="1"/>
              <a:t>ina</a:t>
            </a:r>
            <a:r>
              <a:rPr lang="en-US" dirty="0"/>
              <a:t> je </a:t>
            </a:r>
            <a:r>
              <a:rPr lang="en-US" dirty="0" err="1"/>
              <a:t>ekvivalentna</a:t>
            </a:r>
            <a:r>
              <a:rPr lang="en-US" dirty="0"/>
              <a:t> </a:t>
            </a:r>
            <a:r>
              <a:rPr lang="en-US" dirty="0" err="1"/>
              <a:t>ekspresivnosti</a:t>
            </a:r>
            <a:r>
              <a:rPr lang="en-US" dirty="0"/>
              <a:t> </a:t>
            </a:r>
            <a:r>
              <a:rPr lang="en-US" dirty="0" err="1"/>
              <a:t>imperativnih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sr-Latn-BA" dirty="0"/>
              <a:t>.</a:t>
            </a:r>
          </a:p>
          <a:p>
            <a:r>
              <a:rPr lang="sr-Latn-BA" dirty="0"/>
              <a:t>Zaključak?</a:t>
            </a:r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879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Prednosti i nedostaci funkcionalne programske paradigme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Tradicionalni programski jezici su (uglavnom) apstrakcija mašine;</a:t>
            </a:r>
          </a:p>
          <a:p>
            <a:r>
              <a:rPr lang="sr-Latn-BA" dirty="0"/>
              <a:t>Matematički objekti;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Funkcije u C-u vs funkcije u matematici;</a:t>
            </a:r>
          </a:p>
          <a:p>
            <a:endParaRPr lang="sr-Latn-BA" dirty="0"/>
          </a:p>
          <a:p>
            <a:endParaRPr lang="sr-Latn-B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62" y="3284959"/>
            <a:ext cx="3520745" cy="100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51" y="3194628"/>
            <a:ext cx="4115374" cy="1066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679" y="5031977"/>
            <a:ext cx="7459116" cy="164805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187440" y="2495372"/>
            <a:ext cx="914400" cy="61264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/>
              <a:t>ML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9236578" y="2451219"/>
            <a:ext cx="992737" cy="676542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/>
              <a:t>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</a:t>
            </a:r>
            <a:r>
              <a:rPr lang="sr-Latn-RS" dirty="0"/>
              <a:t>šte </a:t>
            </a:r>
            <a:r>
              <a:rPr lang="sr-Latn-BA" dirty="0"/>
              <a:t>informacije: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dr</a:t>
            </a:r>
            <a:r>
              <a:rPr lang="en-US" dirty="0"/>
              <a:t> Aleksandar </a:t>
            </a:r>
            <a:r>
              <a:rPr lang="en-US" dirty="0" err="1"/>
              <a:t>Kartelj</a:t>
            </a:r>
            <a:r>
              <a:rPr lang="en-US" dirty="0"/>
              <a:t> (</a:t>
            </a:r>
            <a:r>
              <a:rPr lang="en-US" dirty="0" err="1"/>
              <a:t>predavanja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r-Latn-RS" dirty="0"/>
              <a:t>žbe)</a:t>
            </a:r>
          </a:p>
          <a:p>
            <a:pPr lvl="1">
              <a:spcBef>
                <a:spcPts val="1800"/>
              </a:spcBef>
              <a:defRPr/>
            </a:pPr>
            <a:r>
              <a:rPr lang="sr-Latn-BA" dirty="0">
                <a:solidFill>
                  <a:srgbClr val="514843"/>
                </a:solidFill>
                <a:latin typeface="Euphemia"/>
              </a:rPr>
              <a:t>https</a:t>
            </a:r>
            <a:r>
              <a:rPr lang="en-US" dirty="0">
                <a:solidFill>
                  <a:srgbClr val="514843"/>
                </a:solidFill>
                <a:latin typeface="Euphemia"/>
              </a:rPr>
              <a:t>://www.matf.bg.ac.rs/~aleksandar.kartelj</a:t>
            </a:r>
            <a:endParaRPr kumimoji="0" lang="sr-Latn-BA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lvl="1">
              <a:spcBef>
                <a:spcPts val="18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  <a:hlinkClick r:id="rId2"/>
              </a:rPr>
              <a:t>aleksandar.kartelj@gmail.com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  <a:hlinkClick r:id="rId3"/>
              </a:rPr>
              <a:t>aleksandar.kartelj@matf.bg.ac.rs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)</a:t>
            </a:r>
            <a:endParaRPr lang="en-US" dirty="0"/>
          </a:p>
          <a:p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sajtu</a:t>
            </a:r>
            <a:r>
              <a:rPr lang="en-US" dirty="0"/>
              <a:t>: </a:t>
            </a:r>
            <a:r>
              <a:rPr lang="sr-Latn-RS" dirty="0">
                <a:hlinkClick r:id="rId4"/>
              </a:rPr>
              <a:t>https://poincare.matf.bg.ac.rs/~aleksandar.kartelj/nastava/BLFP2023/</a:t>
            </a:r>
            <a:endParaRPr lang="en-US"/>
          </a:p>
          <a:p>
            <a:r>
              <a:rPr lang="en-US"/>
              <a:t>Svi </a:t>
            </a:r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BA" dirty="0"/>
              <a:t>Google classroom</a:t>
            </a:r>
            <a:endParaRPr lang="en-US" dirty="0"/>
          </a:p>
          <a:p>
            <a:endParaRPr lang="sr-Latn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Obaveze studenata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Predavanja</a:t>
            </a:r>
          </a:p>
          <a:p>
            <a:r>
              <a:rPr lang="sr-Latn-BA" dirty="0"/>
              <a:t>Vježbe</a:t>
            </a:r>
          </a:p>
          <a:p>
            <a:r>
              <a:rPr lang="sr-Latn-BA" dirty="0"/>
              <a:t>Domaći zadaci</a:t>
            </a:r>
          </a:p>
          <a:p>
            <a:r>
              <a:rPr lang="sr-Latn-BA" dirty="0"/>
              <a:t>Seminarski rad/Projekat – 40 poena</a:t>
            </a:r>
          </a:p>
          <a:p>
            <a:r>
              <a:rPr lang="sr-Latn-BA" dirty="0"/>
              <a:t>Praktični ispit – 30 poena</a:t>
            </a:r>
          </a:p>
          <a:p>
            <a:r>
              <a:rPr lang="sr-Latn-BA" dirty="0"/>
              <a:t>Teorijski </a:t>
            </a:r>
            <a:r>
              <a:rPr lang="sr-Latn-BA"/>
              <a:t>ispit – </a:t>
            </a:r>
            <a:r>
              <a:rPr lang="sr-Latn-BA" dirty="0"/>
              <a:t>30 poena</a:t>
            </a:r>
          </a:p>
        </p:txBody>
      </p:sp>
    </p:spTree>
    <p:extLst>
      <p:ext uri="{BB962C8B-B14F-4D97-AF65-F5344CB8AC3E}">
        <p14:creationId xmlns:p14="http://schemas.microsoft.com/office/powerpoint/2010/main" val="32358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Literatura: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functional programing</a:t>
            </a:r>
            <a:r>
              <a:rPr lang="sr-Latn-BA" dirty="0"/>
              <a:t> (John Harrison)</a:t>
            </a:r>
          </a:p>
          <a:p>
            <a:r>
              <a:rPr lang="en-US" dirty="0"/>
              <a:t>Programing in Haskell (Graham </a:t>
            </a:r>
            <a:r>
              <a:rPr lang="en-US" dirty="0" err="1"/>
              <a:t>Huton</a:t>
            </a:r>
            <a:r>
              <a:rPr lang="en-US" dirty="0"/>
              <a:t>)</a:t>
            </a:r>
          </a:p>
          <a:p>
            <a:r>
              <a:rPr lang="pl-PL" dirty="0"/>
              <a:t>Funkcionalno programiranje – prednosti i nedostaci (Nenad Mitić)</a:t>
            </a:r>
            <a:endParaRPr lang="sr-Latn-BA" dirty="0"/>
          </a:p>
          <a:p>
            <a:r>
              <a:rPr lang="sr-Latn-BA" dirty="0"/>
              <a:t>ostalo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Sadržaj kursa: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/>
              <a:t>Teorijske osnove funkcionalnog programiranja:</a:t>
            </a:r>
          </a:p>
          <a:p>
            <a:pPr lvl="1"/>
            <a:r>
              <a:rPr lang="sr-Latn-BA" dirty="0"/>
              <a:t>Lambda račun;</a:t>
            </a:r>
          </a:p>
          <a:p>
            <a:pPr lvl="1"/>
            <a:r>
              <a:rPr lang="sr-Latn-BA" dirty="0"/>
              <a:t>Kombinatori;</a:t>
            </a:r>
          </a:p>
          <a:p>
            <a:pPr lvl="1"/>
            <a:r>
              <a:rPr lang="sr-Latn-BA" dirty="0"/>
              <a:t>Tipovi;</a:t>
            </a:r>
          </a:p>
          <a:p>
            <a:r>
              <a:rPr lang="sr-Latn-BA" dirty="0"/>
              <a:t>Haskell:</a:t>
            </a:r>
          </a:p>
          <a:p>
            <a:pPr lvl="1"/>
            <a:r>
              <a:rPr lang="en-US" dirty="0" err="1"/>
              <a:t>Tipovi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klase</a:t>
            </a:r>
            <a:endParaRPr lang="en-US" dirty="0"/>
          </a:p>
          <a:p>
            <a:pPr lvl="1"/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funkcija</a:t>
            </a:r>
            <a:endParaRPr lang="en-US" dirty="0"/>
          </a:p>
          <a:p>
            <a:pPr lvl="1"/>
            <a:r>
              <a:rPr lang="en-US" dirty="0" err="1"/>
              <a:t>Zadavanje</a:t>
            </a:r>
            <a:r>
              <a:rPr lang="en-US" dirty="0"/>
              <a:t> </a:t>
            </a:r>
            <a:r>
              <a:rPr lang="en-US" dirty="0" err="1"/>
              <a:t>listi</a:t>
            </a:r>
            <a:endParaRPr lang="en-US" dirty="0"/>
          </a:p>
          <a:p>
            <a:pPr lvl="1"/>
            <a:r>
              <a:rPr lang="en-US" dirty="0" err="1"/>
              <a:t>Rekurzivne</a:t>
            </a:r>
            <a:r>
              <a:rPr lang="en-US" dirty="0"/>
              <a:t> </a:t>
            </a:r>
            <a:r>
              <a:rPr lang="en-US" dirty="0" err="1"/>
              <a:t>funkcije</a:t>
            </a:r>
            <a:endParaRPr lang="en-US" dirty="0"/>
          </a:p>
          <a:p>
            <a:pPr lvl="1"/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višeg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  <a:p>
            <a:pPr lvl="1"/>
            <a:r>
              <a:rPr lang="en-US" dirty="0" err="1"/>
              <a:t>Funkcionalni</a:t>
            </a:r>
            <a:r>
              <a:rPr lang="en-US" dirty="0"/>
              <a:t> </a:t>
            </a:r>
            <a:r>
              <a:rPr lang="en-US" dirty="0" err="1"/>
              <a:t>parseri</a:t>
            </a:r>
            <a:endParaRPr lang="sr-Latn-BA" dirty="0"/>
          </a:p>
          <a:p>
            <a:pPr lvl="1"/>
            <a:r>
              <a:rPr lang="en-US" dirty="0" err="1"/>
              <a:t>Deklaracija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klasa</a:t>
            </a:r>
            <a:endParaRPr lang="en-US" dirty="0"/>
          </a:p>
          <a:p>
            <a:pPr lvl="1"/>
            <a:r>
              <a:rPr lang="sr-Latn-BA" dirty="0"/>
              <a:t>Lijeno izračunavanje</a:t>
            </a:r>
          </a:p>
          <a:p>
            <a:pPr lvl="1"/>
            <a:r>
              <a:rPr lang="sr-Latn-BA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/>
              <a:t>Funkcionalno programiranje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/>
              <a:t>Uvod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Programi u tradicionalnim programskim jezicima se „oslanjaju“ na promjenu stanja promjenljivih.</a:t>
            </a:r>
          </a:p>
          <a:p>
            <a:r>
              <a:rPr lang="sr-Latn-BA" dirty="0"/>
              <a:t>Apstrakcija?</a:t>
            </a:r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Naredbe dodjele, uslovne naredbe, naredbe ponavljanja, funkcije;</a:t>
            </a:r>
          </a:p>
          <a:p>
            <a:r>
              <a:rPr lang="sr-Latn-BA" dirty="0"/>
              <a:t>Redoslijed izvršavanja;</a:t>
            </a:r>
          </a:p>
          <a:p>
            <a:r>
              <a:rPr lang="sr-Latn-BA" dirty="0"/>
              <a:t>Imperativna ili proceduralna programska paradigma;</a:t>
            </a:r>
          </a:p>
          <a:p>
            <a:r>
              <a:rPr lang="sr-Latn-BA" dirty="0"/>
              <a:t>Funkcionalna programska paradigma;</a:t>
            </a:r>
          </a:p>
          <a:p>
            <a:pPr lvl="1"/>
            <a:r>
              <a:rPr lang="sr-Latn-BA" dirty="0"/>
              <a:t>Izrazi i izvršenje izraza; Evaluacija izraza;</a:t>
            </a:r>
          </a:p>
          <a:p>
            <a:endParaRPr lang="sr-Latn-B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373" y="2780086"/>
            <a:ext cx="5182323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Uvod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Imperativni programski jezici</a:t>
                </a:r>
              </a:p>
              <a:p>
                <a:pPr lvl="1"/>
                <a:r>
                  <a:rPr lang="sr-Latn-BA" dirty="0"/>
                  <a:t>Finalno stanje je funkcija ulaznog stanja;</a:t>
                </a:r>
              </a:p>
              <a:p>
                <a:r>
                  <a:rPr lang="sr-Latn-BA" dirty="0"/>
                  <a:t>Funkcionalni programski jezici</a:t>
                </a:r>
              </a:p>
              <a:p>
                <a:pPr lvl="1"/>
                <a:r>
                  <a:rPr lang="sr-Latn-BA" dirty="0"/>
                  <a:t>Program je izraz koji odgovara matematičkoj funkciji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r-Latn-BA" dirty="0"/>
                  <a:t>. </a:t>
                </a:r>
              </a:p>
              <a:p>
                <a:r>
                  <a:rPr lang="sr-Latn-BA" dirty="0"/>
                  <a:t>Funkcionalna vs imperativna paradigma;</a:t>
                </a:r>
              </a:p>
              <a:p>
                <a:pPr lvl="1"/>
                <a:r>
                  <a:rPr lang="sr-Latn-BA" dirty="0"/>
                  <a:t>Nema varijabli, petlji, redoslijeda izvršavanja;</a:t>
                </a:r>
              </a:p>
              <a:p>
                <a:pPr lvl="1"/>
                <a:r>
                  <a:rPr lang="sr-Latn-BA" dirty="0"/>
                  <a:t>Funkcije se tretiraju kao objekti;</a:t>
                </a:r>
              </a:p>
              <a:p>
                <a:pPr lvl="1"/>
                <a:endParaRPr lang="sr-Latn-BA" dirty="0"/>
              </a:p>
              <a:p>
                <a:pPr lvl="1"/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138" y="1896644"/>
            <a:ext cx="1343212" cy="466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08" y="3552303"/>
            <a:ext cx="3553321" cy="3000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787" y="4948015"/>
            <a:ext cx="4124593" cy="123202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879649" y="4238714"/>
            <a:ext cx="914400" cy="61264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/>
              <a:t>ML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9424587" y="2810142"/>
            <a:ext cx="914400" cy="61264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Koncepti funkcionalnog programiranja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Programiranje i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sr-Latn-BA" dirty="0"/>
              <a:t>jezici;</a:t>
            </a:r>
          </a:p>
          <a:p>
            <a:pPr lvl="1"/>
            <a:r>
              <a:rPr lang="sr-Latn-BA" dirty="0"/>
              <a:t>Proceduralni jezici;</a:t>
            </a:r>
          </a:p>
          <a:p>
            <a:pPr lvl="2"/>
            <a:r>
              <a:rPr lang="sr-Latn-BA" dirty="0"/>
              <a:t>Instrukcije koje mijenjaju sadržaj memorijskih lokacija;</a:t>
            </a:r>
          </a:p>
          <a:p>
            <a:pPr lvl="2"/>
            <a:r>
              <a:rPr lang="sr-Latn-BA" dirty="0"/>
              <a:t>Opisati šta treba izračunati.</a:t>
            </a:r>
          </a:p>
          <a:p>
            <a:pPr lvl="2"/>
            <a:r>
              <a:rPr lang="sr-Latn-BA" dirty="0"/>
              <a:t>Organizovati proces izračunavanja u manjim koracima.</a:t>
            </a:r>
          </a:p>
          <a:p>
            <a:pPr lvl="2"/>
            <a:r>
              <a:rPr lang="sr-Latn-BA" dirty="0"/>
              <a:t>Organizovati upravljanje memorijom tokom izračunavanja.</a:t>
            </a:r>
          </a:p>
          <a:p>
            <a:pPr lvl="1"/>
            <a:r>
              <a:rPr lang="sr-Latn-BA" dirty="0"/>
              <a:t>Podjela poslova;</a:t>
            </a:r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Deklarativni (aplikativni) jezici:</a:t>
            </a:r>
          </a:p>
          <a:p>
            <a:pPr lvl="1"/>
            <a:r>
              <a:rPr lang="sr-Latn-BA" dirty="0"/>
              <a:t>Funkcionalni jezici;</a:t>
            </a:r>
          </a:p>
          <a:p>
            <a:pPr lvl="1"/>
            <a:r>
              <a:rPr lang="sr-Latn-BA" dirty="0"/>
              <a:t>Logički jezici;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20" y="3879970"/>
            <a:ext cx="4296375" cy="619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827" y="3931523"/>
            <a:ext cx="1514686" cy="4477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39327" y="3905428"/>
            <a:ext cx="794759" cy="529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73beb7-5857-4685-be1f-d57550cc96cc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553</TotalTime>
  <Words>591</Words>
  <Application>Microsoft Office PowerPoint</Application>
  <PresentationFormat>Widescreen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Euphemia</vt:lpstr>
      <vt:lpstr>Plantagenet Cherokee</vt:lpstr>
      <vt:lpstr>Wingdings</vt:lpstr>
      <vt:lpstr>Academic Literature 16x9</vt:lpstr>
      <vt:lpstr>Funkcionalno programiranje (materijali preuzeti od doc. Dr Milane GrbiĆ)</vt:lpstr>
      <vt:lpstr>Opšte informacije:</vt:lpstr>
      <vt:lpstr>Obaveze studenata</vt:lpstr>
      <vt:lpstr>Literatura:</vt:lpstr>
      <vt:lpstr>Sadržaj kursa:</vt:lpstr>
      <vt:lpstr>Funkcionalno programiranje</vt:lpstr>
      <vt:lpstr>Uvod</vt:lpstr>
      <vt:lpstr>Uvod</vt:lpstr>
      <vt:lpstr>Koncepti funkcionalnog programiranja</vt:lpstr>
      <vt:lpstr>Koncepti funkcionalnog programiranja</vt:lpstr>
      <vt:lpstr>Kratak istorijat funkcionalnog programiranja</vt:lpstr>
      <vt:lpstr>Neke karakteristike i mogućnosti modernih funkcionalnih programskih jezika</vt:lpstr>
      <vt:lpstr>Neke karakteristike i mogućnosti modernih funkcionalnih programskih jezika</vt:lpstr>
      <vt:lpstr>Ekspresivnost funkcionalnih jezika</vt:lpstr>
      <vt:lpstr>Prednosti i nedostaci funkcionalne programske paradigme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Funkcionalno programiranje</dc:title>
  <dc:creator>Microsoft account</dc:creator>
  <cp:lastModifiedBy>aleksandar.kartelj aleksandar.kartelj</cp:lastModifiedBy>
  <cp:revision>60</cp:revision>
  <dcterms:created xsi:type="dcterms:W3CDTF">2021-09-21T10:35:19Z</dcterms:created>
  <dcterms:modified xsi:type="dcterms:W3CDTF">2023-11-10T09:41:33Z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