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5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1.jpeg" ContentType="image/jpeg"/>
  <Override PartName="/ppt/media/image8.jpeg" ContentType="image/jpeg"/>
  <Override PartName="/ppt/media/image7.jpeg" ContentType="image/jpeg"/>
  <Override PartName="/ppt/media/image10.jpeg" ContentType="image/jpeg"/>
  <Override PartName="/ppt/media/image5.png" ContentType="image/png"/>
  <Override PartName="/ppt/media/image4.png" ContentType="image/png"/>
  <Override PartName="/ppt/media/image9.jpeg" ContentType="image/jpeg"/>
  <Override PartName="/ppt/media/image6.jpeg" ContentType="image/jpe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877640"/>
            <a:ext cx="907200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87764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87764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376280" y="1823760"/>
            <a:ext cx="7327440" cy="584640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376280" y="1823760"/>
            <a:ext cx="7327440" cy="58464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584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2376000" y="288000"/>
            <a:ext cx="5328000" cy="4452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87764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584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87764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877640"/>
            <a:ext cx="907200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877640"/>
            <a:ext cx="907200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87764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87764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376280" y="1823760"/>
            <a:ext cx="7327440" cy="584640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376280" y="1823760"/>
            <a:ext cx="7327440" cy="58464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376000" y="288000"/>
            <a:ext cx="5328000" cy="4452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87764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87764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877640"/>
            <a:ext cx="907200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152ACE0F-DA83-48BC-AC52-BE5827AC3815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solidFill>
                  <a:srgbClr val="ffffff"/>
                </a:solidFill>
                <a:latin typeface="Times New Roman"/>
              </a:rPr>
              <a:t>&lt;date/time&gt;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solidFill>
                  <a:srgbClr val="ffffff"/>
                </a:solidFill>
                <a:latin typeface="Times New Roman"/>
              </a:rPr>
              <a:t>&lt;footer&gt;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7845539E-0901-4F9D-B11F-636285229015}" type="slidenum">
              <a:rPr lang="en-US" sz="1400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en-US" sz="4400">
                <a:solidFill>
                  <a:srgbClr val="ffffff"/>
                </a:solidFill>
                <a:latin typeface="Arial"/>
              </a:rPr>
              <a:t>MASA I AVIONI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504000" y="1823760"/>
            <a:ext cx="9072000" cy="2788560"/>
          </a:xfrm>
          <a:prstGeom prst="rect">
            <a:avLst/>
          </a:prstGeom>
        </p:spPr>
        <p:txBody>
          <a:bodyPr lIns="0" rIns="0" tIns="0" bIns="0"/>
          <a:p>
            <a:pPr algn="ctr">
              <a:buSzPct val="45000"/>
              <a:buFont typeface="StarSymbol"/>
              <a:buChar char=""/>
            </a:pPr>
            <a:r>
              <a:rPr lang="en-US" sz="2800">
                <a:solidFill>
                  <a:srgbClr val="ffffff"/>
                </a:solidFill>
                <a:latin typeface="Arial"/>
              </a:rPr>
              <a:t>Nikola Veselinović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Centar mase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Svaki avion ima granicu prko koje nesme da pomeri CM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Prednja granica CG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Zadnja granica CG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Ako je prednji deo aviona previse težak avion neće moći da uzleti ili ako samo izgubili masu u zadnjem delu tokom leta, pilot nece imati dovoljno kontrole nad “nosom” aviona da sleti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Ako je zadnji deo aviona previse težak kontrola nad avionom tokom leta ce biti manja, i otežano će biti usporavanje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Centar mase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Avio kompanije su shvatile da je najefikasnije da se sav teret prebaci na zadnji deo aviona kako bi se centar mase pomerio što više može ka zadnjoj gravici CG, i samim time se povećala brzina aviona i smanjilo vreme putovanja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Prekoračenje maksimalne mase aviona se sprecava specijalnim regulativama i merenjima jer svaka nesreća prouzrokovana prekoračenjem maksimalne mase dovodi do fatalnih posledica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Centar mase</a:t>
            </a:r>
            <a:endParaRPr/>
          </a:p>
        </p:txBody>
      </p:sp>
      <p:pic>
        <p:nvPicPr>
          <p:cNvPr id="104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737360" y="2560320"/>
            <a:ext cx="6858000" cy="3876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Centar mase</a:t>
            </a:r>
            <a:endParaRPr/>
          </a:p>
        </p:txBody>
      </p:sp>
      <p:pic>
        <p:nvPicPr>
          <p:cNvPr id="106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188720" y="2286000"/>
            <a:ext cx="7589520" cy="4663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IZVORI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200">
                <a:latin typeface="Arial"/>
              </a:rPr>
              <a:t>https://www.youtube.com/watch?v=9M6QNcCq8yU&amp;t=1s</a:t>
            </a:r>
            <a:endParaRPr/>
          </a:p>
          <a:p>
            <a:pPr algn="ctr"/>
            <a:r>
              <a:rPr lang="en-US" sz="3200">
                <a:latin typeface="Arial"/>
              </a:rPr>
              <a:t>https://www.youtube.com/watch?v=P_0R0eWOKns&amp;t=1s</a:t>
            </a:r>
            <a:endParaRPr/>
          </a:p>
          <a:p>
            <a:pPr algn="ctr"/>
            <a:r>
              <a:rPr lang="en-US" sz="3200">
                <a:latin typeface="Arial"/>
              </a:rPr>
              <a:t>https://aviation-safety.net/database/record.php?id=19970807-0</a:t>
            </a:r>
            <a:endParaRPr/>
          </a:p>
          <a:p>
            <a:pPr algn="ctr"/>
            <a:r>
              <a:rPr lang="en-US" sz="3200">
                <a:latin typeface="Arial"/>
              </a:rPr>
              <a:t>Wikipedia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834640" y="645840"/>
            <a:ext cx="4420800" cy="5846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Leti?</a:t>
            </a:r>
            <a:endParaRPr/>
          </a:p>
        </p:txBody>
      </p:sp>
      <p:pic>
        <p:nvPicPr>
          <p:cNvPr id="8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919160" y="1828800"/>
            <a:ext cx="6401880" cy="4840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Leti?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Anatonov An-225 “Mriya”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Težina samog aviona: 175t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Maksimalna dozvoljena težina: 640t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Rekord za prenošnje jednog artikla: 190t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Najvise preneo tereta: 247t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Dužina: 84.4m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Visina: 18.1m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Raspon krila: 88.4m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Površina: 905m^2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Leti?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Kada avion leti uočavamo 4 osnovne sile: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Gravitacija (Gravity)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Uzgon (Lift)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Otpor (Drag)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Potisak (Thrust)</a:t>
            </a:r>
            <a:endParaRPr/>
          </a:p>
        </p:txBody>
      </p:sp>
      <p:pic>
        <p:nvPicPr>
          <p:cNvPr id="8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291840" y="4937760"/>
            <a:ext cx="3583440" cy="2039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Leti?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Svako telo je u stanju da leti ako može da izjednači ove sile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Gravitacija=Uzgon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Otpor=Potisak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Teško je posmatrati ove slie sasvim odvojeno jer se one prepliću i utiču jedna na drugu kako bi omogućile da ovi metalni džinovi lete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 sz="2400">
                <a:latin typeface="Arial"/>
              </a:rPr>
              <a:t>U nastavku ćemo posmatrati kako Gravitaciona sila i  masa aviona utiče na njegov let</a:t>
            </a:r>
            <a:r>
              <a:rPr lang="en-US" sz="3200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Centar mase</a:t>
            </a:r>
            <a:endParaRPr/>
          </a:p>
        </p:txBody>
      </p:sp>
      <p:pic>
        <p:nvPicPr>
          <p:cNvPr id="91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02400" y="1823760"/>
            <a:ext cx="7674840" cy="2788560"/>
          </a:xfrm>
          <a:prstGeom prst="rect">
            <a:avLst/>
          </a:prstGeom>
          <a:ln>
            <a:noFill/>
          </a:ln>
        </p:spPr>
      </p:pic>
      <p:sp>
        <p:nvSpPr>
          <p:cNvPr id="92" name="TextShape 2"/>
          <p:cNvSpPr txBox="1"/>
          <p:nvPr/>
        </p:nvSpPr>
        <p:spPr>
          <a:xfrm>
            <a:off x="504000" y="4877640"/>
            <a:ext cx="9072000" cy="27885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Centar mase je tačka na objektu u kojoj se može smatrati da je koncentrisana cela masa objekta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Centar mase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548640" y="1823760"/>
            <a:ext cx="9072000" cy="53085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Za potrebe ovog rada mi ćemo poistovetiti pojam </a:t>
            </a:r>
            <a:r>
              <a:rPr lang="en-US" sz="3200" u="sng">
                <a:latin typeface="Arial"/>
              </a:rPr>
              <a:t>centra mase</a:t>
            </a:r>
            <a:r>
              <a:rPr lang="en-US" sz="3200">
                <a:latin typeface="Arial"/>
              </a:rPr>
              <a:t> i </a:t>
            </a:r>
            <a:r>
              <a:rPr lang="en-US" sz="3200">
                <a:latin typeface="Arial"/>
              </a:rPr>
              <a:t>pojam </a:t>
            </a:r>
            <a:r>
              <a:rPr lang="en-US" sz="3200" u="sng">
                <a:latin typeface="Arial"/>
              </a:rPr>
              <a:t>centra gravitacije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Centar mase je jednak centru gravitacije kada sila gravitacije konstantno deluje na celu površinu tela sa jednakim intenzitetom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Postoje 2 centra gravitacije kod aviona: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Horizontalni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Vertikalni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Centar mase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Horizontalni CG prolazi kroz sredinu tela aviona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Vertikalni CG zavisi od težine i dužine, prednjeg i zadnjeg dela aviona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Na presku horizontalnog i vertikalnog CG se nalazi centar gravitacije, samim tim i centar mase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Tačka na donjoj/gornjoj porvšini aviona gde se ove dve ravni seku mogu da se koriste za balansiranje aviona na jedoj šipci/jednom kanapu 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2376000" y="288000"/>
            <a:ext cx="5328000" cy="960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ffff"/>
                </a:solidFill>
                <a:latin typeface="Arial"/>
              </a:rPr>
              <a:t>Centar mase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504000" y="1823760"/>
            <a:ext cx="9072000" cy="5846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Vertikalna stabilnost aviona zavisi od sile uzgona i gravitacije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Centar uzgona zavisi od spoljašnje konstrukcije aviona i samim time se nalazi uvek na istom mestu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CG/CM zavisi od tezine unutrašnjih i spoljašnjih komponenti kao i od tereta koji se prenosi i samim time može da varira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Kada su intenziteti ove dve sile konstantni ono sto najviše utice na stabilnost jeste udaljenost CG i centra uzgona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