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69" r:id="rId6"/>
    <p:sldId id="270" r:id="rId7"/>
    <p:sldId id="271" r:id="rId8"/>
    <p:sldId id="272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4" autoAdjust="0"/>
    <p:restoredTop sz="94660"/>
  </p:normalViewPr>
  <p:slideViewPr>
    <p:cSldViewPr>
      <p:cViewPr varScale="1">
        <p:scale>
          <a:sx n="69" d="100"/>
          <a:sy n="69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AC795-F0F9-4F22-97FA-4ABFF377E1AA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7DC3-53AB-4B1A-BBA9-E51AEBE3F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990720" y="1905120"/>
            <a:ext cx="7771680" cy="1469160"/>
          </a:xfrm>
          <a:prstGeom prst="rect">
            <a:avLst/>
          </a:prstGeom>
          <a:gradFill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 err="1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Centar</a:t>
            </a:r>
            <a:r>
              <a:rPr lang="en-US" sz="4400" strike="noStrike" spc="-1" dirty="0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 </a:t>
            </a:r>
            <a:r>
              <a:rPr lang="en-US" sz="4400" strike="noStrike" spc="-1" dirty="0" err="1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mase</a:t>
            </a:r>
            <a:r>
              <a:rPr lang="en-US" sz="4400" strike="noStrike" spc="-1" dirty="0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 </a:t>
            </a:r>
            <a:r>
              <a:rPr lang="hr-HR" sz="4400" strike="noStrike" spc="-1" dirty="0" smtClean="0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i</a:t>
            </a:r>
            <a:r>
              <a:rPr lang="en-US" sz="4400" strike="noStrike" spc="-1" dirty="0" smtClean="0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 </a:t>
            </a:r>
            <a:r>
              <a:rPr lang="en-US" sz="4400" strike="noStrike" spc="-1" dirty="0" err="1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fizika</a:t>
            </a:r>
            <a:r>
              <a:rPr lang="en-US" sz="4400" strike="noStrike" spc="-1" dirty="0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 </a:t>
            </a:r>
            <a:r>
              <a:rPr lang="en-US" sz="4400" strike="noStrike" spc="-1" dirty="0" err="1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skijanja</a:t>
            </a:r>
            <a:r>
              <a:rPr lang="en-US" sz="4400" strike="noStrike" spc="-1" dirty="0">
                <a:solidFill>
                  <a:srgbClr val="558E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 </a:t>
            </a:r>
            <a:endParaRPr lang="en-US" sz="1800" strike="noStrike" spc="-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460293" y="237373"/>
            <a:ext cx="8380435" cy="2962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Longitualna</a:t>
            </a:r>
            <a:r>
              <a:rPr lang="en-US" sz="2800" i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raspodela</a:t>
            </a:r>
            <a:r>
              <a:rPr lang="en-US" sz="2800" i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težine</a:t>
            </a:r>
            <a:r>
              <a:rPr lang="en-US" sz="2800" i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težište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pomeri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van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površine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onda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obično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započinje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zaokret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ili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vozi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rubnicama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odnosno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menja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pravac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 U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ovakvom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položaju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kada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je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težište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izvan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površine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oslonca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nalazi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u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labilnoj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ravnoteži</a:t>
            </a:r>
            <a:endParaRPr lang="en-US" sz="2800" strike="noStrike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Shape 2"/>
          <p:cNvSpPr txBox="1"/>
          <p:nvPr/>
        </p:nvSpPr>
        <p:spPr>
          <a:xfrm rot="21592800">
            <a:off x="460125" y="3505198"/>
            <a:ext cx="8380435" cy="2666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algn="ctr"/>
            <a:r>
              <a:rPr lang="en-US" sz="2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Ako</a:t>
            </a:r>
            <a:r>
              <a:rPr lang="en-US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nagnemo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unapred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pomerimo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težište</a:t>
            </a:r>
            <a:r>
              <a:rPr lang="en-US" sz="28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tela</a:t>
            </a:r>
            <a:r>
              <a:rPr lang="en-US" sz="28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prema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vrhovima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vrh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će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krenuti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niz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padinu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en-US" sz="28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Naginjanjem</a:t>
            </a:r>
            <a:r>
              <a:rPr lang="en-US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unazad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repovi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će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krenuti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niz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padinu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Ovo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koristi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prilikom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kretanja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u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spustu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koso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kada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želimo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da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napravimo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zaokret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460293" y="237373"/>
            <a:ext cx="8380435" cy="2962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Lateralna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raspodela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težine</a:t>
            </a:r>
            <a:r>
              <a:rPr lang="en-US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između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određuje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koliko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će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svaka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uticati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kretanje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 Kao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kod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longitudinalne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uzdužne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)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raspodele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težine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tako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u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ovom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slučaju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kada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težište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nalazi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van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površine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oslonca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je u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labilnoj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ravnoteži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800" strike="noStrike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Shape 2"/>
          <p:cNvSpPr txBox="1"/>
          <p:nvPr/>
        </p:nvSpPr>
        <p:spPr>
          <a:xfrm rot="21592800">
            <a:off x="460125" y="3505198"/>
            <a:ext cx="8380435" cy="2666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algn="ctr"/>
            <a:endParaRPr lang="hr-HR" sz="28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en-US" sz="2800" i="1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Uzdužna</a:t>
            </a:r>
            <a:r>
              <a:rPr lang="en-US" sz="2800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raspodela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težine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okreće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prednji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ili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zadnji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kraj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padnu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liniju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algn="ctr"/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Lateralna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raspodela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težine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nas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naginje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od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padne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linije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postavlja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rubnike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algn="ctr"/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386000" y="533397"/>
            <a:ext cx="8380435" cy="5410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endParaRPr lang="hr-HR" sz="280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en-US" sz="2800" i="1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Raspodela</a:t>
            </a:r>
            <a:r>
              <a:rPr lang="en-US" sz="2800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težine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između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ako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je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težina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ravnomerno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raspoređena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između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onda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će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obe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težiti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da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spuste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niz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padinu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što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postavlja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u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isti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nivo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a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skijaš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spušta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pravo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dole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padnoj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liniji</a:t>
            </a:r>
            <a:r>
              <a:rPr lang="en-US" sz="28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hr-HR" sz="28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en-US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Ako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težina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celog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tela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nalazi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jednoj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onda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će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potpuno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doći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ispred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druge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skije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tako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da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je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bočno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u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odnosu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na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stazu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algn="ctr"/>
            <a:endParaRPr lang="hr-HR" sz="2800" strike="noStrike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2800" strike="noStrike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800" strike="noStrike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385442" y="533397"/>
            <a:ext cx="8380435" cy="4876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marL="432000" indent="-323640" algn="ctr">
              <a:lnSpc>
                <a:spcPct val="100000"/>
              </a:lnSpc>
            </a:pP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Vrsta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skija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pancerica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3640" algn="ctr"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364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r-HR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Do '90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godine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koristile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duge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uske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skije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špicastim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vrhovima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koje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pokazale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kao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jako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nepraktične</a:t>
            </a:r>
            <a:r>
              <a:rPr lang="hr-HR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pojavom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karvinga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stil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skijanja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)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skije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se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unapredile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postale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krace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šire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vrhovi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imali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parabolički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oblik</a:t>
            </a:r>
            <a:r>
              <a:rPr lang="hr-HR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432000" indent="-323640" algn="ctr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364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Pancerice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tako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napravljene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pod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nagibom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od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16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stepeni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zbog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bolje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ravnoteže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hr-HR" sz="2800" strike="noStrike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en-US" sz="2800" strike="noStrike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n-US" sz="2800" strike="noStrike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2"/>
          <a:stretch/>
        </p:blipFill>
        <p:spPr>
          <a:xfrm>
            <a:off x="548640" y="461520"/>
            <a:ext cx="3333240" cy="1733040"/>
          </a:xfrm>
          <a:prstGeom prst="rect">
            <a:avLst/>
          </a:prstGeom>
          <a:ln>
            <a:noFill/>
          </a:ln>
        </p:spPr>
      </p:pic>
      <p:pic>
        <p:nvPicPr>
          <p:cNvPr id="103" name="Picture 102"/>
          <p:cNvPicPr/>
          <p:nvPr/>
        </p:nvPicPr>
        <p:blipFill>
          <a:blip r:embed="rId3"/>
          <a:stretch/>
        </p:blipFill>
        <p:spPr>
          <a:xfrm>
            <a:off x="598680" y="2834640"/>
            <a:ext cx="3333240" cy="3552480"/>
          </a:xfrm>
          <a:prstGeom prst="rect">
            <a:avLst/>
          </a:prstGeom>
          <a:ln>
            <a:noFill/>
          </a:ln>
        </p:spPr>
      </p:pic>
      <p:pic>
        <p:nvPicPr>
          <p:cNvPr id="104" name="Picture 103"/>
          <p:cNvPicPr/>
          <p:nvPr/>
        </p:nvPicPr>
        <p:blipFill>
          <a:blip r:embed="rId4"/>
          <a:stretch/>
        </p:blipFill>
        <p:spPr>
          <a:xfrm>
            <a:off x="4663440" y="1672560"/>
            <a:ext cx="3539520" cy="353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i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22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i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" y="533400"/>
            <a:ext cx="8983579" cy="522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i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945700" cy="5643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 rot="21592800">
            <a:off x="4800688" y="4347712"/>
            <a:ext cx="4120850" cy="23567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Kristina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Petrovi</a:t>
            </a:r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ć </a:t>
            </a:r>
          </a:p>
          <a:p>
            <a:pPr algn="ctr"/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110/2015</a:t>
            </a:r>
          </a:p>
          <a:p>
            <a:pPr algn="ctr"/>
            <a:endParaRPr lang="hr-HR" sz="2800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Marija Milićević </a:t>
            </a:r>
          </a:p>
          <a:p>
            <a:pPr algn="ctr"/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105/2015</a:t>
            </a:r>
          </a:p>
          <a:p>
            <a:pPr algn="ctr"/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2"/>
          <p:cNvSpPr txBox="1"/>
          <p:nvPr/>
        </p:nvSpPr>
        <p:spPr>
          <a:xfrm rot="21592800">
            <a:off x="459504" y="618374"/>
            <a:ext cx="8380435" cy="22097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algn="ctr"/>
            <a:r>
              <a:rPr lang="en-US" sz="3000" i="1" strike="noStrike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Fizika</a:t>
            </a:r>
            <a:r>
              <a:rPr lang="en-US" sz="3000" i="1" strike="noStrike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i="1" strike="noStrike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skijanja</a:t>
            </a:r>
            <a:r>
              <a:rPr lang="en-US" sz="3000" i="1" strike="noStrike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odnosi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analizu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sila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koje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deluju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skijaša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Kretanje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skijaša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je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određeno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fizičkim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principima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očuvanja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energije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silama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trenja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koje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deluju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000" strike="noStrike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njega</a:t>
            </a:r>
            <a:r>
              <a:rPr lang="en-US" sz="3000" strike="noStrike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hr-HR" sz="3000" strike="noStrike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hr-HR" sz="3000" strike="noStrike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3"/>
          <p:cNvSpPr txBox="1"/>
          <p:nvPr/>
        </p:nvSpPr>
        <p:spPr>
          <a:xfrm>
            <a:off x="533400" y="3276600"/>
            <a:ext cx="8382000" cy="2819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algn="ctr"/>
            <a:r>
              <a:rPr lang="en-US" sz="30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Zašto</a:t>
            </a:r>
            <a:r>
              <a:rPr lang="en-US" sz="3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skije</a:t>
            </a:r>
            <a:r>
              <a:rPr lang="en-US" sz="3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klize</a:t>
            </a:r>
            <a:r>
              <a:rPr lang="en-US" sz="3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 </a:t>
            </a:r>
            <a:endParaRPr lang="hr-HR" sz="300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300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Iako</a:t>
            </a:r>
            <a:r>
              <a:rPr lang="en-US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skijanje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zasnva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klizanju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u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tehnici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skijanja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ne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postoji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mnogo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načina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koje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klizanje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može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iskoristiti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Skija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klizi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jer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temperatura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kojoj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voda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ledi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menja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</a:t>
            </a:r>
            <a:r>
              <a:rPr lang="en-US" sz="3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pritiskom</a:t>
            </a:r>
            <a:r>
              <a:rPr lang="hr-HR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30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460144" y="313573"/>
            <a:ext cx="8380435" cy="2819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algn="ctr"/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Skijanje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način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kretanja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snežnim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površinama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upotrebom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pričvršćenje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za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noge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skijaša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Iako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skijanje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prvenstveno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nastalo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kao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način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transporta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odnosno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kretanja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snegu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kroz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20.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vek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preraslo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u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popularni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način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rekreacije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sport.</a:t>
            </a:r>
            <a:endParaRPr lang="hr-HR" sz="28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endParaRPr lang="hr-HR" sz="2800" strike="noStrike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>
          <a:xfrm rot="21592800">
            <a:off x="460293" y="3361572"/>
            <a:ext cx="8380435" cy="29630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Težina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tela</a:t>
            </a:r>
            <a:r>
              <a:rPr lang="hr-HR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treba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uvek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se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nalazi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sredini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Kontrola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se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vrši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ivicama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hr-HR" sz="28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bi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pravilno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koistili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rubnike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ivice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),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moramo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gurnuti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u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sneg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ravnomerno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dužini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To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znači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težina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tela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mora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biti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sredini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inače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neće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biti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ravnomerno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raspoređena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hr-HR" sz="2800" strike="noStrike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463407" y="313569"/>
            <a:ext cx="8380435" cy="5935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endParaRPr lang="hr-HR" sz="28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en-US" sz="2800" i="1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Centar</a:t>
            </a:r>
            <a:r>
              <a:rPr lang="en-US" sz="280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mase</a:t>
            </a:r>
            <a:r>
              <a:rPr lang="en-US" sz="2800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tačka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predstavlja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prosečnu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centralnu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tačku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skijaševe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telesne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mase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Ako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telo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u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potpunosti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kruto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to bi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onda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bila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tačka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gde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telo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balansirano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</a:t>
            </a:r>
            <a:endParaRPr lang="hr-HR" sz="28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Bilo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kao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sve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sile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deluju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skijaša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mogu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se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prepoznati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njihovim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individualni</a:t>
            </a:r>
            <a:r>
              <a:rPr lang="hr-HR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hr-HR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kombinovanim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uticajima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centar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mase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skijaša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Centar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mase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se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može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pomerati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u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zavisnosti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od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skijaševog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savijanja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hr-HR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povijanja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endParaRPr lang="hr-HR" sz="2800" strike="noStrike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462138" y="846971"/>
            <a:ext cx="8380435" cy="47243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endParaRPr lang="hr-HR" sz="28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Kod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skijanja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skijaš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pomera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centar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mase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preko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angulacije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uglova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pomeranja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).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Preko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angulacije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pomeranja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centra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mase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skijaš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pomera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ili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održava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balansnu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tačku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kako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on to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želi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hr-HR" sz="28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To 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način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koji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skijaš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određuje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koliko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težine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hoće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prebaci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unutar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van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ili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ispred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iza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endParaRPr lang="hr-HR" sz="2800" strike="noStrike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460852" y="161172"/>
            <a:ext cx="8380435" cy="34964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endParaRPr lang="hr-HR" sz="30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en-US" sz="3000" i="1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POTPORA</a:t>
            </a:r>
            <a:endParaRPr lang="en-US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Dijagram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koji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objasnjava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sile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koje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uticu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skijanje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pokazuje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rezultujucu</a:t>
            </a:r>
            <a:r>
              <a:rPr lang="en-US" sz="300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silu</a:t>
            </a:r>
            <a:r>
              <a:rPr lang="en-US" sz="300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(R )</a:t>
            </a:r>
            <a:r>
              <a:rPr lang="en-US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</a:t>
            </a:r>
            <a:r>
              <a:rPr lang="en-US" sz="300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gravitacionu</a:t>
            </a:r>
            <a:r>
              <a:rPr lang="en-US" sz="300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(G)</a:t>
            </a:r>
            <a:r>
              <a:rPr lang="en-US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3000" strike="noStrike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centrifugalnu</a:t>
            </a:r>
            <a:r>
              <a:rPr lang="en-US" sz="300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 C )</a:t>
            </a:r>
            <a:r>
              <a:rPr lang="hr-HR" sz="300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hr-HR" sz="30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njihovo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delovanje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centar</a:t>
            </a:r>
            <a:r>
              <a:rPr lang="en-US" sz="300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mase</a:t>
            </a:r>
            <a:r>
              <a:rPr lang="en-US" sz="300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 </a:t>
            </a:r>
            <a:r>
              <a:rPr lang="en-US" sz="3000" strike="noStrike" spc="-1" dirty="0" err="1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CoM</a:t>
            </a:r>
            <a:r>
              <a:rPr lang="en-US" sz="300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).</a:t>
            </a:r>
            <a:endParaRPr lang="en-US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endParaRPr lang="hr-HR" sz="3000" strike="noStrike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Picture 8"/>
          <p:cNvPicPr/>
          <p:nvPr/>
        </p:nvPicPr>
        <p:blipFill>
          <a:blip r:embed="rId2"/>
          <a:stretch/>
        </p:blipFill>
        <p:spPr>
          <a:xfrm>
            <a:off x="0" y="3809880"/>
            <a:ext cx="2894760" cy="263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/>
          <p:cNvPicPr/>
          <p:nvPr/>
        </p:nvPicPr>
        <p:blipFill>
          <a:blip r:embed="rId3"/>
          <a:stretch/>
        </p:blipFill>
        <p:spPr>
          <a:xfrm>
            <a:off x="3048120" y="3809880"/>
            <a:ext cx="2894760" cy="26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/>
          <p:nvPr/>
        </p:nvPicPr>
        <p:blipFill>
          <a:blip r:embed="rId4"/>
          <a:stretch/>
        </p:blipFill>
        <p:spPr>
          <a:xfrm>
            <a:off x="6095880" y="3809880"/>
            <a:ext cx="3047400" cy="26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460852" y="161172"/>
            <a:ext cx="8380435" cy="34964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Vektor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rezultujuće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sile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R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potiče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od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centra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mase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pokazan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delujući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tačku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u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blizini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unutrašnje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ivice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Ako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zadovoljen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dijagram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silama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on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može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pokazati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silu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realkcije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potpora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/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tla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(Ground Reacting Force)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deluje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unutrašnju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ivicu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spoljne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ili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hr-HR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č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ak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centripetalnu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komponentu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centrifugalne</a:t>
            </a:r>
            <a:r>
              <a:rPr lang="en-US" sz="28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sile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hr-HR" sz="2800" strike="noStrike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Picture 8"/>
          <p:cNvPicPr/>
          <p:nvPr/>
        </p:nvPicPr>
        <p:blipFill>
          <a:blip r:embed="rId2"/>
          <a:stretch/>
        </p:blipFill>
        <p:spPr>
          <a:xfrm>
            <a:off x="0" y="3809880"/>
            <a:ext cx="2894760" cy="263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/>
          <p:cNvPicPr/>
          <p:nvPr/>
        </p:nvPicPr>
        <p:blipFill>
          <a:blip r:embed="rId3"/>
          <a:stretch/>
        </p:blipFill>
        <p:spPr>
          <a:xfrm>
            <a:off x="3048120" y="3809880"/>
            <a:ext cx="2894760" cy="26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/>
          <p:nvPr/>
        </p:nvPicPr>
        <p:blipFill>
          <a:blip r:embed="rId4"/>
          <a:stretch/>
        </p:blipFill>
        <p:spPr>
          <a:xfrm>
            <a:off x="6095880" y="3809880"/>
            <a:ext cx="3047400" cy="26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460852" y="161172"/>
            <a:ext cx="8380435" cy="34964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marL="343080" indent="-342360" algn="ctr"/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Nagib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hr-HR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njihovo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rastojanje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dosta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utče</a:t>
            </a:r>
            <a:endParaRPr lang="hr-HR" sz="28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/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rezultujucu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silu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 </a:t>
            </a:r>
            <a:endParaRPr lang="hr-HR" sz="28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/>
            <a:endParaRPr lang="hr-HR" sz="28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/>
            <a:r>
              <a:rPr lang="en-US" sz="2800" i="1" strike="noStrike" spc="-1" dirty="0" err="1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Centar</a:t>
            </a:r>
            <a:r>
              <a:rPr lang="en-US" sz="2800" i="1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i="1" strike="noStrike" spc="-1" dirty="0" err="1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pritiska</a:t>
            </a:r>
            <a:r>
              <a:rPr lang="en-US" sz="2800" i="1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(Central Of Pressure) 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je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tačka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locirana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vertikalnom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vektoru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sili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reakcije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podloge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(GRF).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Predstavlja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prosečnu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težinu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pritiska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stopalu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u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kontaktu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sa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podlogom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43080" indent="-342360" algn="ctr">
              <a:lnSpc>
                <a:spcPct val="100000"/>
              </a:lnSpc>
            </a:pPr>
            <a:endParaRPr lang="hr-HR" sz="2800" strike="noStrike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Picture 8"/>
          <p:cNvPicPr/>
          <p:nvPr/>
        </p:nvPicPr>
        <p:blipFill>
          <a:blip r:embed="rId2"/>
          <a:stretch/>
        </p:blipFill>
        <p:spPr>
          <a:xfrm>
            <a:off x="0" y="3809880"/>
            <a:ext cx="2894760" cy="263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/>
          <p:cNvPicPr/>
          <p:nvPr/>
        </p:nvPicPr>
        <p:blipFill>
          <a:blip r:embed="rId3"/>
          <a:stretch/>
        </p:blipFill>
        <p:spPr>
          <a:xfrm>
            <a:off x="3048120" y="3809880"/>
            <a:ext cx="2894760" cy="26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/>
          <p:nvPr/>
        </p:nvPicPr>
        <p:blipFill>
          <a:blip r:embed="rId4"/>
          <a:stretch/>
        </p:blipFill>
        <p:spPr>
          <a:xfrm>
            <a:off x="6095880" y="3809880"/>
            <a:ext cx="3047400" cy="26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 rot="21592800">
            <a:off x="385610" y="846972"/>
            <a:ext cx="8380435" cy="44108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</a:pPr>
            <a:endParaRPr lang="hr-HR" sz="30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Skijanje</a:t>
            </a:r>
            <a:r>
              <a:rPr lang="en-US" sz="2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:</a:t>
            </a:r>
            <a:endParaRPr lang="hr-HR" sz="28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32000" indent="-323640">
              <a:lnSpc>
                <a:spcPct val="100000"/>
              </a:lnSpc>
              <a:buClr>
                <a:schemeClr val="bg1"/>
              </a:buClr>
              <a:buSzPct val="45000"/>
              <a:buFont typeface="Wingdings" pitchFamily="2" charset="2"/>
              <a:buChar char="§"/>
            </a:pP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alpsko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- slalom,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vele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-slalom,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spust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karving</a:t>
            </a:r>
            <a:endParaRPr lang="en-US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32000" indent="-323640">
              <a:lnSpc>
                <a:spcPct val="100000"/>
              </a:lnSpc>
              <a:buClr>
                <a:schemeClr val="bg1"/>
              </a:buClr>
              <a:buSzPct val="45000"/>
              <a:buFont typeface="Wingdings" pitchFamily="2" charset="2"/>
              <a:buChar char="§"/>
            </a:pP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nordijsko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- 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skakanje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"</a:t>
            </a:r>
            <a:r>
              <a:rPr lang="en-US" sz="3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pešacenje</a:t>
            </a: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“</a:t>
            </a:r>
            <a:endParaRPr lang="en-US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32000" indent="-323640">
              <a:lnSpc>
                <a:spcPct val="100000"/>
              </a:lnSpc>
              <a:buClr>
                <a:schemeClr val="bg1"/>
              </a:buClr>
              <a:buSzPct val="45000"/>
              <a:buFont typeface="Wingdings" pitchFamily="2" charset="2"/>
              <a:buChar char="§"/>
            </a:pPr>
            <a:r>
              <a:rPr lang="en-US" sz="3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Freestyle</a:t>
            </a:r>
            <a:endParaRPr lang="en-US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endParaRPr lang="hr-HR" sz="3000" strike="noStrike" dirty="0" smtClean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/>
            <a:r>
              <a:rPr lang="en-US" sz="2800" strike="noStrike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en-US" sz="2800" strike="noStrike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772</Words>
  <Application>LibreOffice/5.0.6.2$Linux_X86_64 LibreOffice_project/00m0$Build-2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Cvjetkovic</cp:lastModifiedBy>
  <cp:revision>36</cp:revision>
  <dcterms:created xsi:type="dcterms:W3CDTF">2016-12-02T16:02:49Z</dcterms:created>
  <dcterms:modified xsi:type="dcterms:W3CDTF">2016-12-28T19:38:04Z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Deftones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