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2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0664D-C887-404A-80A6-39D47D42971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0925BF-CB45-4040-82D8-C2EF0770B6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1"/>
                </a:solidFill>
                <a:effectLst/>
              </a:rPr>
              <a:t>Svođenje krivih drugog reda na kanonski oblik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495800"/>
            <a:ext cx="3733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Vu</a:t>
            </a:r>
            <a:r>
              <a:rPr lang="sr-Latn-RS" dirty="0" smtClean="0"/>
              <a:t>k Jovanović</a:t>
            </a:r>
          </a:p>
          <a:p>
            <a:pPr marL="514350" indent="-514350" algn="l">
              <a:buAutoNum type="arabicPeriod"/>
            </a:pPr>
            <a:r>
              <a:rPr lang="sr-Latn-RS" dirty="0" smtClean="0"/>
              <a:t>Marko Pozdnjakov</a:t>
            </a:r>
          </a:p>
          <a:p>
            <a:pPr marL="514350" indent="-514350" algn="l">
              <a:buAutoNum type="arabicPeriod"/>
            </a:pPr>
            <a:r>
              <a:rPr lang="sr-Latn-RS" dirty="0" smtClean="0"/>
              <a:t>Đuro Nenadović</a:t>
            </a:r>
          </a:p>
          <a:p>
            <a:pPr marL="514350" indent="-514350" algn="l">
              <a:buAutoNum type="arabicPeriod"/>
            </a:pPr>
            <a:r>
              <a:rPr lang="sr-Latn-RS" dirty="0" smtClean="0"/>
              <a:t>Pavle Perić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Program</a:t>
            </a:r>
            <a:r>
              <a:rPr lang="sr-Latn-RS" smtClean="0"/>
              <a:t>: svođenje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Funkcija koda jeste da izvrši potrebne transformacije, i da ispiše proces dobijanja kanonskog oblika.</a:t>
            </a:r>
          </a:p>
          <a:p>
            <a:r>
              <a:rPr lang="sr-Latn-RS" dirty="0" smtClean="0"/>
              <a:t>Na kraju se crta kriva koja je nastala transformacijama i njena međustanja.</a:t>
            </a:r>
          </a:p>
          <a:p>
            <a:r>
              <a:rPr lang="sr-Latn-RS" dirty="0" smtClean="0"/>
              <a:t>Funkciji je potrebno isporučiti samo jednačinu krive.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376624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PRIMERI:              </a:t>
            </a:r>
            <a:r>
              <a:rPr lang="sr-Latn-RS" dirty="0" smtClean="0"/>
              <a:t>P</a:t>
            </a:r>
            <a:r>
              <a:rPr lang="en-US" dirty="0" err="1" smtClean="0"/>
              <a:t>arabola</a:t>
            </a:r>
            <a:endParaRPr lang="sr-Latn-R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8826231" cy="4572000"/>
          </a:xfrm>
        </p:spPr>
      </p:pic>
    </p:spTree>
    <p:extLst>
      <p:ext uri="{BB962C8B-B14F-4D97-AF65-F5344CB8AC3E}">
        <p14:creationId xmlns="" xmlns:p14="http://schemas.microsoft.com/office/powerpoint/2010/main" val="4045034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Hiperbola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8873464" cy="4495800"/>
          </a:xfrm>
        </p:spPr>
      </p:pic>
    </p:spTree>
    <p:extLst>
      <p:ext uri="{BB962C8B-B14F-4D97-AF65-F5344CB8AC3E}">
        <p14:creationId xmlns="" xmlns:p14="http://schemas.microsoft.com/office/powerpoint/2010/main" val="2956929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Elipsa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8883488" cy="4572000"/>
          </a:xfrm>
        </p:spPr>
      </p:pic>
    </p:spTree>
    <p:extLst>
      <p:ext uri="{BB962C8B-B14F-4D97-AF65-F5344CB8AC3E}">
        <p14:creationId xmlns="" xmlns:p14="http://schemas.microsoft.com/office/powerpoint/2010/main" val="280453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Krive drugog </a:t>
            </a:r>
            <a:r>
              <a:rPr lang="sr-Latn-RS" dirty="0" smtClean="0"/>
              <a:t>reda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/>
          </a:bodyPr>
          <a:lstStyle/>
          <a:p>
            <a:endParaRPr lang="sr-Latn-RS" i="1" dirty="0" smtClean="0">
              <a:latin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</a:rPr>
              <a:t>Kriva drugog reda je skup tačaka ravni koje zadovoljavaju            jednačinu </a:t>
            </a:r>
            <a:r>
              <a:rPr lang="en-US" dirty="0" smtClean="0"/>
              <a:t>f </a:t>
            </a:r>
            <a:r>
              <a:rPr lang="sr-Latn-RS" i="1" dirty="0" smtClean="0">
                <a:latin typeface="Calibri" pitchFamily="34" charset="0"/>
              </a:rPr>
              <a:t>(x,y) = 0</a:t>
            </a:r>
            <a:r>
              <a:rPr lang="sr-Latn-RS" dirty="0" smtClean="0">
                <a:latin typeface="Calibri" pitchFamily="34" charset="0"/>
              </a:rPr>
              <a:t>, gde je </a:t>
            </a:r>
            <a:r>
              <a:rPr lang="en-US" dirty="0" smtClean="0"/>
              <a:t>f </a:t>
            </a:r>
            <a:r>
              <a:rPr lang="sr-Latn-RS" dirty="0" smtClean="0">
                <a:latin typeface="Calibri" pitchFamily="34" charset="0"/>
              </a:rPr>
              <a:t>realni polinom drugog stepena po </a:t>
            </a:r>
            <a:r>
              <a:rPr lang="sr-Latn-RS" i="1" dirty="0" smtClean="0">
                <a:latin typeface="Calibri" pitchFamily="34" charset="0"/>
              </a:rPr>
              <a:t>x</a:t>
            </a:r>
            <a:r>
              <a:rPr lang="sr-Latn-RS" dirty="0" smtClean="0">
                <a:latin typeface="Calibri" pitchFamily="34" charset="0"/>
              </a:rPr>
              <a:t> i </a:t>
            </a:r>
            <a:r>
              <a:rPr lang="sr-Latn-RS" i="1" dirty="0" smtClean="0">
                <a:latin typeface="Calibri" pitchFamily="34" charset="0"/>
              </a:rPr>
              <a:t>y</a:t>
            </a:r>
            <a:r>
              <a:rPr lang="sr-Latn-RS" dirty="0" smtClean="0">
                <a:latin typeface="Calibri" pitchFamily="34" charset="0"/>
              </a:rPr>
              <a:t>, odnosno</a:t>
            </a:r>
          </a:p>
          <a:p>
            <a:pPr>
              <a:buNone/>
            </a:pPr>
            <a:r>
              <a:rPr lang="sr-Latn-RS" i="1" dirty="0" smtClean="0">
                <a:latin typeface="Calibri" pitchFamily="34" charset="0"/>
              </a:rPr>
              <a:t>    ax² + 2bxy + cy² + 2dx + 2ey + f = 0</a:t>
            </a:r>
          </a:p>
          <a:p>
            <a:r>
              <a:rPr lang="sr-Latn-RS" dirty="0" smtClean="0">
                <a:latin typeface="Calibri" pitchFamily="34" charset="0"/>
              </a:rPr>
              <a:t>    a,b,c,d,e,f iz skupa R i pritom važi </a:t>
            </a:r>
            <a:r>
              <a:rPr lang="sr-Latn-RS" i="1" dirty="0" smtClean="0">
                <a:latin typeface="Calibri" pitchFamily="34" charset="0"/>
              </a:rPr>
              <a:t>a²+b²+c² &gt; 0</a:t>
            </a:r>
          </a:p>
          <a:p>
            <a:pPr marL="514350" indent="-514350"/>
            <a:r>
              <a:rPr lang="sr-Latn-RS" dirty="0" smtClean="0">
                <a:latin typeface="Calibri" pitchFamily="34" charset="0"/>
              </a:rPr>
              <a:t>Problem je kako jednačinu u ovom obliku svesti na kanonski oblik.</a:t>
            </a:r>
          </a:p>
          <a:p>
            <a:pPr marL="514350" indent="-514350"/>
            <a:r>
              <a:rPr lang="sr-Latn-RS" dirty="0" smtClean="0">
                <a:latin typeface="Calibri" pitchFamily="34" charset="0"/>
              </a:rPr>
              <a:t>Moramo koristiti translaciju i rotaciju koordinantnog sistema.</a:t>
            </a:r>
          </a:p>
          <a:p>
            <a:pPr marL="514350" indent="-514350"/>
            <a:r>
              <a:rPr lang="sr-Latn-RS" dirty="0" smtClean="0">
                <a:latin typeface="Calibri" pitchFamily="34" charset="0"/>
              </a:rPr>
              <a:t>Pretpostavljamo da je reper ortonormiran.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Izborom boljeg repera možemo pojednostaviti jednačinu što i jeste osnovna ideja.</a:t>
            </a:r>
          </a:p>
          <a:p>
            <a:r>
              <a:rPr lang="sr-Latn-RS" dirty="0" smtClean="0"/>
              <a:t>Proces nalaženja boljeg repera naziva se svođenje jednačina krive na kanonski oblik izometrijskom transformacijom koordinata.</a:t>
            </a:r>
          </a:p>
          <a:p>
            <a:r>
              <a:rPr lang="sr-Latn-RS" dirty="0" smtClean="0"/>
              <a:t>Sve krive drugog reda možemo podeliti na kružnicu, hiperbolu, parabolu, elipsu, par pravih, pravu, tačku ili prazan skup.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Kanonski </a:t>
            </a:r>
            <a:r>
              <a:rPr lang="sr-Latn-RS" dirty="0" smtClean="0"/>
              <a:t>oblici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r>
              <a:rPr lang="sr-Latn-RS" dirty="0" smtClean="0"/>
              <a:t>Elipsa</a:t>
            </a:r>
          </a:p>
          <a:p>
            <a:endParaRPr lang="sr-Latn-RS" dirty="0" smtClean="0"/>
          </a:p>
          <a:p>
            <a:r>
              <a:rPr lang="sr-Latn-RS" dirty="0" smtClean="0"/>
              <a:t>Hiperbola</a:t>
            </a:r>
          </a:p>
          <a:p>
            <a:endParaRPr lang="sr-Latn-RS" dirty="0" smtClean="0"/>
          </a:p>
          <a:p>
            <a:r>
              <a:rPr lang="sr-Latn-RS" dirty="0" smtClean="0"/>
              <a:t>Parabola    </a:t>
            </a:r>
            <a:r>
              <a:rPr lang="sr-Latn-RS" i="1" dirty="0" smtClean="0"/>
              <a:t>y</a:t>
            </a:r>
            <a:r>
              <a:rPr lang="sr-Latn-RS" i="1" dirty="0" smtClean="0">
                <a:latin typeface="Calibri" pitchFamily="34" charset="0"/>
              </a:rPr>
              <a:t>² = 2px   </a:t>
            </a:r>
            <a:r>
              <a:rPr lang="sr-Latn-RS" dirty="0" smtClean="0">
                <a:latin typeface="Calibri" pitchFamily="34" charset="0"/>
              </a:rPr>
              <a:t>ili</a:t>
            </a:r>
            <a:r>
              <a:rPr lang="sr-Latn-RS" i="1" dirty="0" smtClean="0">
                <a:latin typeface="Calibri" pitchFamily="34" charset="0"/>
              </a:rPr>
              <a:t>   x² = 2py</a:t>
            </a:r>
            <a:r>
              <a:rPr lang="sr-Latn-RS" dirty="0" smtClean="0"/>
              <a:t>  </a:t>
            </a:r>
          </a:p>
          <a:p>
            <a:r>
              <a:rPr lang="sr-Latn-RS" dirty="0" smtClean="0"/>
              <a:t>Kružna linija </a:t>
            </a:r>
            <a:r>
              <a:rPr lang="sr-Latn-RS" i="1" dirty="0" smtClean="0"/>
              <a:t>(x-a)</a:t>
            </a:r>
            <a:r>
              <a:rPr lang="sr-Latn-RS" i="1" dirty="0" smtClean="0">
                <a:latin typeface="Calibri" pitchFamily="34" charset="0"/>
              </a:rPr>
              <a:t>² + (y-b)² = r²  </a:t>
            </a:r>
            <a:r>
              <a:rPr lang="sr-Latn-RS" sz="1600" i="1" dirty="0" smtClean="0">
                <a:latin typeface="Calibri" pitchFamily="34" charset="0"/>
              </a:rPr>
              <a:t>a i b su koordinate centra , a r je poluprečnik.</a:t>
            </a:r>
            <a:endParaRPr lang="sr-Latn-RS" sz="1600" i="1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ar pravih sa zajedničkom tačkom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ve paralelne prave   x</a:t>
            </a:r>
            <a:r>
              <a:rPr lang="sr-Latn-RS" i="1" dirty="0" smtClean="0">
                <a:latin typeface="Calibri" pitchFamily="34" charset="0"/>
              </a:rPr>
              <a:t>² = a²</a:t>
            </a:r>
            <a:endParaRPr lang="sr-Latn-R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ačka </a:t>
            </a:r>
          </a:p>
          <a:p>
            <a:r>
              <a:rPr lang="sr-Latn-RS" dirty="0" smtClean="0"/>
              <a:t>Prazan skup tačaka </a:t>
            </a:r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22450" y="1295400"/>
          <a:ext cx="1765300" cy="685800"/>
        </p:xfrm>
        <a:graphic>
          <a:graphicData uri="http://schemas.openxmlformats.org/presentationml/2006/ole">
            <p:oleObj spid="_x0000_s1102" name="Equation" r:id="rId3" imgW="812447" imgH="418918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14600" y="2209800"/>
          <a:ext cx="1143000" cy="723900"/>
        </p:xfrm>
        <a:graphic>
          <a:graphicData uri="http://schemas.openxmlformats.org/presentationml/2006/ole">
            <p:oleObj spid="_x0000_s1103" name="Equation" r:id="rId4" imgW="736600" imgH="4191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828800" y="5105400"/>
          <a:ext cx="965200" cy="609600"/>
        </p:xfrm>
        <a:graphic>
          <a:graphicData uri="http://schemas.openxmlformats.org/presentationml/2006/ole">
            <p:oleObj spid="_x0000_s1104" name="Equation" r:id="rId5" imgW="761669" imgH="418918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657600" y="5562600"/>
          <a:ext cx="1077913" cy="609600"/>
        </p:xfrm>
        <a:graphic>
          <a:graphicData uri="http://schemas.openxmlformats.org/presentationml/2006/ole">
            <p:oleObj spid="_x0000_s1105" name="Equation" r:id="rId6" imgW="838200" imgH="4191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791200" y="4114800"/>
          <a:ext cx="1066800" cy="609600"/>
        </p:xfrm>
        <a:graphic>
          <a:graphicData uri="http://schemas.openxmlformats.org/presentationml/2006/ole">
            <p:oleObj spid="_x0000_s1106" name="Equation" r:id="rId7" imgW="761669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553200" cy="743712"/>
          </a:xfrm>
        </p:spPr>
        <p:txBody>
          <a:bodyPr>
            <a:normAutofit/>
          </a:bodyPr>
          <a:lstStyle/>
          <a:p>
            <a:r>
              <a:rPr lang="sr-Latn-RS" sz="3000" dirty="0" smtClean="0"/>
              <a:t>Kako prepoznajemo krivu?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latin typeface="+mj-lt"/>
              </a:rPr>
              <a:t>Ako je p = ac-b</a:t>
            </a:r>
            <a:r>
              <a:rPr lang="sr-Latn-RS" i="1" dirty="0">
                <a:latin typeface="+mj-lt"/>
              </a:rPr>
              <a:t>²</a:t>
            </a:r>
            <a:r>
              <a:rPr lang="sr-Latn-RS" dirty="0" smtClean="0">
                <a:latin typeface="+mj-lt"/>
              </a:rPr>
              <a:t>, a q = a(cf-e</a:t>
            </a:r>
            <a:r>
              <a:rPr lang="sr-Latn-RS" i="1" dirty="0">
                <a:latin typeface="+mj-lt"/>
              </a:rPr>
              <a:t>²</a:t>
            </a:r>
            <a:r>
              <a:rPr lang="sr-Latn-RS" dirty="0" smtClean="0">
                <a:latin typeface="+mj-lt"/>
              </a:rPr>
              <a:t>)-b(bf-ed)+d(be-cd) a S = a+c onda možemo konstruisati sledeću tabelu: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9706508"/>
              </p:ext>
            </p:extLst>
          </p:nvPr>
        </p:nvGraphicFramePr>
        <p:xfrm>
          <a:off x="304800" y="2667000"/>
          <a:ext cx="8534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431"/>
                <a:gridCol w="1957431"/>
                <a:gridCol w="1957431"/>
                <a:gridCol w="2662106"/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sr-Latn-RS" i="1" dirty="0" smtClean="0">
                          <a:latin typeface="+mj-lt"/>
                        </a:rPr>
                        <a:t>p</a:t>
                      </a:r>
                      <a:r>
                        <a:rPr lang="sr-Latn-RS" i="1" baseline="0" dirty="0" smtClean="0">
                          <a:latin typeface="+mj-lt"/>
                        </a:rPr>
                        <a:t> &gt;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>
                          <a:latin typeface="+mj-lt"/>
                        </a:rPr>
                        <a:t>q</a:t>
                      </a:r>
                      <a:r>
                        <a:rPr lang="sr-Latn-RS" i="1" baseline="0" dirty="0" smtClean="0">
                          <a:latin typeface="+mj-lt"/>
                        </a:rPr>
                        <a:t> != 0</a:t>
                      </a:r>
                    </a:p>
                    <a:p>
                      <a:endParaRPr lang="sr-Latn-RS" i="1" baseline="0" dirty="0" smtClean="0">
                        <a:latin typeface="+mj-lt"/>
                      </a:endParaRPr>
                    </a:p>
                    <a:p>
                      <a:r>
                        <a:rPr lang="sr-Latn-RS" i="1" baseline="0" dirty="0" smtClean="0">
                          <a:latin typeface="+mj-lt"/>
                        </a:rPr>
                        <a:t>q =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>
                          <a:latin typeface="+mj-lt"/>
                        </a:rPr>
                        <a:t>S*q &lt; 0</a:t>
                      </a:r>
                    </a:p>
                    <a:p>
                      <a:r>
                        <a:rPr lang="sr-Latn-RS" i="1" dirty="0" smtClean="0">
                          <a:latin typeface="+mj-lt"/>
                        </a:rPr>
                        <a:t>S*q &gt;0</a:t>
                      </a:r>
                    </a:p>
                    <a:p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+mj-lt"/>
                        </a:rPr>
                        <a:t>Elipsa</a:t>
                      </a:r>
                    </a:p>
                    <a:p>
                      <a:r>
                        <a:rPr lang="sr-Latn-RS" dirty="0" smtClean="0">
                          <a:latin typeface="+mj-lt"/>
                        </a:rPr>
                        <a:t>Prazan skup</a:t>
                      </a:r>
                    </a:p>
                    <a:p>
                      <a:r>
                        <a:rPr lang="sr-Latn-RS" dirty="0" smtClean="0">
                          <a:latin typeface="+mj-lt"/>
                        </a:rPr>
                        <a:t>Tačka</a:t>
                      </a:r>
                      <a:endParaRPr lang="sr-Latn-RS" dirty="0">
                        <a:latin typeface="+mj-lt"/>
                      </a:endParaRPr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sr-Latn-RS" i="1" dirty="0" smtClean="0">
                          <a:latin typeface="+mj-lt"/>
                        </a:rPr>
                        <a:t>p</a:t>
                      </a:r>
                      <a:r>
                        <a:rPr lang="sr-Latn-RS" i="1" baseline="0" dirty="0" smtClean="0">
                          <a:latin typeface="+mj-lt"/>
                        </a:rPr>
                        <a:t> &lt;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>
                          <a:latin typeface="+mj-lt"/>
                        </a:rPr>
                        <a:t>q</a:t>
                      </a:r>
                      <a:r>
                        <a:rPr lang="sr-Latn-RS" i="1" baseline="0" dirty="0" smtClean="0">
                          <a:latin typeface="+mj-lt"/>
                        </a:rPr>
                        <a:t> != 0</a:t>
                      </a:r>
                    </a:p>
                    <a:p>
                      <a:endParaRPr lang="sr-Latn-RS" i="1" baseline="0" dirty="0" smtClean="0">
                        <a:latin typeface="+mj-lt"/>
                      </a:endParaRPr>
                    </a:p>
                    <a:p>
                      <a:r>
                        <a:rPr lang="sr-Latn-RS" i="1" baseline="0" dirty="0" smtClean="0">
                          <a:latin typeface="+mj-lt"/>
                        </a:rPr>
                        <a:t>q =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+mj-lt"/>
                        </a:rPr>
                        <a:t>Hiperbola</a:t>
                      </a:r>
                    </a:p>
                    <a:p>
                      <a:endParaRPr lang="sr-Latn-RS" dirty="0" smtClean="0">
                        <a:latin typeface="+mj-lt"/>
                      </a:endParaRPr>
                    </a:p>
                    <a:p>
                      <a:r>
                        <a:rPr lang="sr-Latn-RS" dirty="0" smtClean="0">
                          <a:latin typeface="+mj-lt"/>
                        </a:rPr>
                        <a:t>Prave koje</a:t>
                      </a:r>
                      <a:r>
                        <a:rPr lang="sr-Latn-RS" baseline="0" dirty="0" smtClean="0">
                          <a:latin typeface="+mj-lt"/>
                        </a:rPr>
                        <a:t> se seku</a:t>
                      </a:r>
                      <a:endParaRPr lang="sr-Latn-RS" dirty="0">
                        <a:latin typeface="+mj-lt"/>
                      </a:endParaRPr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sr-Latn-RS" i="1" dirty="0" smtClean="0">
                          <a:latin typeface="+mj-lt"/>
                        </a:rPr>
                        <a:t>p =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>
                          <a:latin typeface="+mj-lt"/>
                        </a:rPr>
                        <a:t>q</a:t>
                      </a:r>
                      <a:r>
                        <a:rPr lang="sr-Latn-RS" i="1" baseline="0" dirty="0" smtClean="0">
                          <a:latin typeface="+mj-lt"/>
                        </a:rPr>
                        <a:t> != 0</a:t>
                      </a:r>
                    </a:p>
                    <a:p>
                      <a:r>
                        <a:rPr lang="sr-Latn-RS" i="1" baseline="0" dirty="0" smtClean="0">
                          <a:latin typeface="+mj-lt"/>
                        </a:rPr>
                        <a:t>q = 0</a:t>
                      </a:r>
                      <a:endParaRPr lang="sr-Latn-RS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latin typeface="+mj-lt"/>
                        </a:rPr>
                        <a:t>Parabola</a:t>
                      </a:r>
                    </a:p>
                    <a:p>
                      <a:r>
                        <a:rPr lang="sr-Latn-RS" dirty="0" smtClean="0">
                          <a:latin typeface="+mj-lt"/>
                        </a:rPr>
                        <a:t>Paralelne prave, prave koje se poklapaju, prazan skup.</a:t>
                      </a:r>
                    </a:p>
                    <a:p>
                      <a:endParaRPr lang="sr-Latn-R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Ideja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sr-Latn-RS" sz="2800" dirty="0"/>
              <a:t>Translacijom i rotacijom koordinatnog sistema opšta jednačina krive drugog reda može se svesti na odgovarajuću kanonsku jednačinu.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sr-Latn-RS" sz="2800" dirty="0"/>
              <a:t>Ako kriva drugog reda ima osu simetrije paralelnu jednoj od koordinatnih osa onda je koeficijent uz </a:t>
            </a:r>
            <a:r>
              <a:rPr lang="sr-Latn-RS" sz="2800" i="1" dirty="0"/>
              <a:t>xy</a:t>
            </a:r>
            <a:r>
              <a:rPr lang="sr-Latn-RS" sz="2800" dirty="0"/>
              <a:t> jednak </a:t>
            </a:r>
            <a:r>
              <a:rPr lang="sr-Latn-RS" sz="2800" i="1" dirty="0"/>
              <a:t>0 (b = 0)</a:t>
            </a:r>
            <a:r>
              <a:rPr lang="sr-Latn-RS" sz="2800" dirty="0"/>
              <a:t>. 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sr-Latn-RS" sz="2800" dirty="0"/>
              <a:t>Dalje, ako se koordinatni početak postavi u centar krive (u slučaju elipse i hiperbole) </a:t>
            </a:r>
            <a:r>
              <a:rPr lang="it-IT" sz="2800" dirty="0"/>
              <a:t>onda su koeficijenti uz x i y jednaki </a:t>
            </a:r>
            <a:r>
              <a:rPr lang="it-IT" sz="2800" i="1" dirty="0"/>
              <a:t>0 (</a:t>
            </a:r>
            <a:r>
              <a:rPr lang="sr-Latn-RS" sz="2800" i="1" dirty="0"/>
              <a:t>d</a:t>
            </a:r>
            <a:r>
              <a:rPr lang="it-IT" sz="2800" i="1" dirty="0"/>
              <a:t> = </a:t>
            </a:r>
            <a:r>
              <a:rPr lang="sr-Latn-RS" sz="2800" i="1" dirty="0"/>
              <a:t>e</a:t>
            </a:r>
            <a:r>
              <a:rPr lang="it-IT" sz="2800" i="1" dirty="0"/>
              <a:t> = 0).</a:t>
            </a:r>
            <a:endParaRPr lang="sr-Latn-RS" sz="2800" i="1" dirty="0"/>
          </a:p>
          <a:p>
            <a:pPr marL="685800" indent="-685800">
              <a:buFont typeface="Arial" pitchFamily="34" charset="0"/>
              <a:buChar char="•"/>
            </a:pPr>
            <a:r>
              <a:rPr lang="sr-Latn-RS" sz="2800" dirty="0"/>
              <a:t>Koristi se ponekad i refleksija, ukoliko je potrebno zameniti </a:t>
            </a:r>
            <a:r>
              <a:rPr lang="sr-Latn-RS" sz="2800" i="1" dirty="0"/>
              <a:t>x</a:t>
            </a:r>
            <a:r>
              <a:rPr lang="sr-Latn-RS" sz="2800" dirty="0"/>
              <a:t> i </a:t>
            </a:r>
            <a:r>
              <a:rPr lang="sr-Latn-RS" sz="2800" i="1" dirty="0"/>
              <a:t>y</a:t>
            </a:r>
            <a:r>
              <a:rPr lang="sr-Latn-RS" sz="2800" dirty="0"/>
              <a:t> osu.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51999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Centar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+mj-lt"/>
              </a:rPr>
              <a:t>Prvo pitanje je gde je centar te krive.</a:t>
            </a:r>
          </a:p>
          <a:p>
            <a:r>
              <a:rPr lang="sr-Latn-RS" dirty="0" smtClean="0">
                <a:latin typeface="+mj-lt"/>
              </a:rPr>
              <a:t>Ako su koeficijenti d i e jednaki nuli, centar je sa koordinatama </a:t>
            </a:r>
            <a:r>
              <a:rPr lang="sr-Latn-RS" i="1" dirty="0" smtClean="0">
                <a:latin typeface="+mj-lt"/>
              </a:rPr>
              <a:t>O(0,0).</a:t>
            </a:r>
          </a:p>
          <a:p>
            <a:r>
              <a:rPr lang="sr-Latn-RS" dirty="0" smtClean="0">
                <a:latin typeface="+mj-lt"/>
              </a:rPr>
              <a:t>Inače rešavamo sistem: </a:t>
            </a:r>
            <a:br>
              <a:rPr lang="sr-Latn-RS" dirty="0" smtClean="0">
                <a:latin typeface="+mj-lt"/>
              </a:rPr>
            </a:br>
            <a:r>
              <a:rPr lang="sr-Latn-RS" i="1" dirty="0" smtClean="0">
                <a:latin typeface="+mj-lt"/>
              </a:rPr>
              <a:t>a*m + b*n + d = 0</a:t>
            </a:r>
            <a:br>
              <a:rPr lang="sr-Latn-RS" i="1" dirty="0" smtClean="0">
                <a:latin typeface="+mj-lt"/>
              </a:rPr>
            </a:br>
            <a:r>
              <a:rPr lang="sr-Latn-RS" i="1" dirty="0" smtClean="0">
                <a:latin typeface="+mj-lt"/>
              </a:rPr>
              <a:t>b*m + c*n + e = 0</a:t>
            </a:r>
          </a:p>
          <a:p>
            <a:r>
              <a:rPr lang="sr-Latn-RS" dirty="0" smtClean="0">
                <a:latin typeface="+mj-lt"/>
              </a:rPr>
              <a:t>Odatle nalazimo centar </a:t>
            </a:r>
            <a:r>
              <a:rPr lang="sr-Latn-RS" i="1" dirty="0" smtClean="0">
                <a:latin typeface="+mj-lt"/>
              </a:rPr>
              <a:t>O(m, n)</a:t>
            </a:r>
            <a:r>
              <a:rPr lang="sr-Latn-RS" dirty="0" smtClean="0">
                <a:latin typeface="+mj-lt"/>
              </a:rPr>
              <a:t>.</a:t>
            </a:r>
            <a:endParaRPr lang="sr-Latn-R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9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8888"/>
          </a:xfrm>
        </p:spPr>
        <p:txBody>
          <a:bodyPr/>
          <a:lstStyle/>
          <a:p>
            <a:pPr algn="ctr"/>
            <a:r>
              <a:rPr lang="sr-Latn-RS" dirty="0" smtClean="0"/>
              <a:t>Formule rotacije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+mj-lt"/>
              </a:rPr>
              <a:t>Trebaju nam formule koje će nam reći koliko treba da rotiramo naš koordinatni sistem.</a:t>
            </a:r>
          </a:p>
          <a:p>
            <a:endParaRPr lang="sr-Latn-RS" sz="2000" dirty="0" smtClean="0">
              <a:latin typeface="+mj-lt"/>
            </a:endParaRPr>
          </a:p>
          <a:p>
            <a:r>
              <a:rPr lang="sr-Latn-RS" sz="2000" dirty="0" smtClean="0">
                <a:latin typeface="+mj-lt"/>
              </a:rPr>
              <a:t>Formula                                </a:t>
            </a:r>
            <a:r>
              <a:rPr lang="en-US" sz="2000" dirty="0" smtClean="0">
                <a:latin typeface="+mj-lt"/>
              </a:rPr>
              <a:t>   </a:t>
            </a:r>
            <a:r>
              <a:rPr lang="sr-Latn-RS" sz="2000" dirty="0" smtClean="0">
                <a:latin typeface="+mj-lt"/>
              </a:rPr>
              <a:t>daje nam ugao rotacije</a:t>
            </a:r>
            <a:r>
              <a:rPr lang="sr-Latn-RS" sz="2000" i="1" dirty="0" smtClean="0">
                <a:latin typeface="+mj-lt"/>
              </a:rPr>
              <a:t>. (0</a:t>
            </a:r>
            <a:r>
              <a:rPr lang="en-US" sz="2000" i="1" dirty="0" smtClean="0">
                <a:latin typeface="+mj-lt"/>
              </a:rPr>
              <a:t> </a:t>
            </a:r>
            <a:r>
              <a:rPr lang="sr-Latn-RS" sz="2000" i="1" dirty="0" smtClean="0">
                <a:latin typeface="+mj-lt"/>
              </a:rPr>
              <a:t>&lt;</a:t>
            </a:r>
            <a:r>
              <a:rPr lang="el-GR" sz="2000" i="1" dirty="0" smtClean="0">
                <a:latin typeface="+mj-lt"/>
              </a:rPr>
              <a:t> α</a:t>
            </a:r>
            <a:r>
              <a:rPr lang="sr-Latn-RS" sz="2000" i="1" dirty="0" smtClean="0">
                <a:latin typeface="+mj-lt"/>
              </a:rPr>
              <a:t> &lt; </a:t>
            </a:r>
            <a:r>
              <a:rPr lang="el-GR" sz="2000" i="1" dirty="0" smtClean="0">
                <a:latin typeface="+mj-lt"/>
              </a:rPr>
              <a:t>π</a:t>
            </a:r>
            <a:r>
              <a:rPr lang="sr-Latn-RS" sz="2000" i="1" dirty="0" smtClean="0">
                <a:latin typeface="+mj-lt"/>
              </a:rPr>
              <a:t>)</a:t>
            </a:r>
          </a:p>
          <a:p>
            <a:r>
              <a:rPr lang="sr-Latn-RS" sz="2000" dirty="0" smtClean="0">
                <a:latin typeface="+mj-lt"/>
              </a:rPr>
              <a:t>Zatim iz</a:t>
            </a:r>
            <a:r>
              <a:rPr lang="es-ES" sz="2000" dirty="0">
                <a:latin typeface="+mj-lt"/>
              </a:rPr>
              <a:t> </a:t>
            </a:r>
            <a:r>
              <a:rPr lang="sr-Latn-RS" sz="2000" dirty="0" smtClean="0">
                <a:latin typeface="+mj-lt"/>
              </a:rPr>
              <a:t> </a:t>
            </a:r>
            <a:r>
              <a:rPr lang="es-ES" sz="2000" i="1" dirty="0" smtClean="0">
                <a:latin typeface="+mj-lt"/>
              </a:rPr>
              <a:t>x </a:t>
            </a:r>
            <a:r>
              <a:rPr lang="es-ES" sz="2000" i="1" dirty="0">
                <a:latin typeface="+mj-lt"/>
              </a:rPr>
              <a:t>= </a:t>
            </a:r>
            <a:r>
              <a:rPr lang="es-ES" sz="2000" i="1" dirty="0" err="1" smtClean="0">
                <a:latin typeface="+mj-lt"/>
              </a:rPr>
              <a:t>cos</a:t>
            </a:r>
            <a:r>
              <a:rPr lang="el-GR" sz="2000" i="1" dirty="0" smtClean="0">
                <a:latin typeface="+mj-lt"/>
              </a:rPr>
              <a:t>α</a:t>
            </a:r>
            <a:r>
              <a:rPr lang="es-ES" sz="2000" i="1" dirty="0" smtClean="0">
                <a:latin typeface="+mj-lt"/>
              </a:rPr>
              <a:t> </a:t>
            </a:r>
            <a:r>
              <a:rPr lang="es-ES" sz="2000" i="1" dirty="0">
                <a:latin typeface="+mj-lt"/>
              </a:rPr>
              <a:t>x</a:t>
            </a:r>
            <a:r>
              <a:rPr lang="es-ES" sz="2000" i="1" dirty="0" smtClean="0">
                <a:latin typeface="+mj-lt"/>
              </a:rPr>
              <a:t>′ − sin </a:t>
            </a:r>
            <a:r>
              <a:rPr lang="el-GR" sz="2000" i="1" dirty="0">
                <a:latin typeface="+mj-lt"/>
              </a:rPr>
              <a:t>α </a:t>
            </a:r>
            <a:r>
              <a:rPr lang="es-ES" sz="2000" i="1" dirty="0" smtClean="0">
                <a:latin typeface="+mj-lt"/>
              </a:rPr>
              <a:t>y</a:t>
            </a:r>
            <a:r>
              <a:rPr lang="sr-Latn-RS" sz="2000" i="1" dirty="0" smtClean="0">
                <a:latin typeface="+mj-lt"/>
              </a:rPr>
              <a:t>’ </a:t>
            </a:r>
            <a:r>
              <a:rPr lang="en-US" sz="2000" i="1" dirty="0" smtClean="0">
                <a:latin typeface="+mj-lt"/>
              </a:rPr>
              <a:t>   </a:t>
            </a:r>
            <a:r>
              <a:rPr lang="sr-Latn-RS" sz="2000" i="1" dirty="0" smtClean="0">
                <a:latin typeface="+mj-lt"/>
              </a:rPr>
              <a:t> </a:t>
            </a:r>
            <a:r>
              <a:rPr lang="sr-Latn-RS" sz="2000" dirty="0" smtClean="0">
                <a:latin typeface="+mj-lt"/>
              </a:rPr>
              <a:t>i  </a:t>
            </a:r>
            <a:r>
              <a:rPr lang="en-US" sz="2000" dirty="0" smtClean="0">
                <a:latin typeface="+mj-lt"/>
              </a:rPr>
              <a:t>    </a:t>
            </a:r>
            <a:r>
              <a:rPr lang="es-ES" sz="2000" i="1" dirty="0" smtClean="0">
                <a:latin typeface="+mj-lt"/>
              </a:rPr>
              <a:t>y </a:t>
            </a:r>
            <a:r>
              <a:rPr lang="es-ES" sz="2000" i="1" dirty="0">
                <a:latin typeface="+mj-lt"/>
              </a:rPr>
              <a:t>= </a:t>
            </a:r>
            <a:r>
              <a:rPr lang="es-ES" sz="2000" i="1" dirty="0" smtClean="0">
                <a:latin typeface="+mj-lt"/>
              </a:rPr>
              <a:t>sin</a:t>
            </a:r>
            <a:r>
              <a:rPr lang="el-GR" sz="2000" i="1" dirty="0" smtClean="0">
                <a:latin typeface="+mj-lt"/>
              </a:rPr>
              <a:t>α</a:t>
            </a:r>
            <a:r>
              <a:rPr lang="es-ES" sz="2000" i="1" dirty="0" smtClean="0">
                <a:latin typeface="+mj-lt"/>
              </a:rPr>
              <a:t>x′ + </a:t>
            </a:r>
            <a:r>
              <a:rPr lang="es-ES" sz="2000" i="1" dirty="0" err="1" smtClean="0">
                <a:latin typeface="+mj-lt"/>
              </a:rPr>
              <a:t>cos</a:t>
            </a:r>
            <a:r>
              <a:rPr lang="el-GR" sz="2000" i="1" dirty="0" smtClean="0">
                <a:latin typeface="+mj-lt"/>
              </a:rPr>
              <a:t>α</a:t>
            </a:r>
            <a:r>
              <a:rPr lang="es-ES" sz="2000" i="1" dirty="0" smtClean="0">
                <a:latin typeface="+mj-lt"/>
              </a:rPr>
              <a:t>y′</a:t>
            </a:r>
            <a:r>
              <a:rPr lang="sr-Latn-RS" sz="2000" i="1" dirty="0" smtClean="0">
                <a:latin typeface="+mj-lt"/>
              </a:rPr>
              <a:t> </a:t>
            </a:r>
            <a:r>
              <a:rPr lang="sr-Latn-RS" sz="2000" dirty="0" smtClean="0">
                <a:latin typeface="+mj-lt"/>
              </a:rPr>
              <a:t>dobijamo sistem jednačina (imamo </a:t>
            </a:r>
            <a:r>
              <a:rPr lang="el-GR" sz="2000" i="1" dirty="0" smtClean="0">
                <a:latin typeface="+mj-lt"/>
              </a:rPr>
              <a:t>α</a:t>
            </a:r>
            <a:r>
              <a:rPr lang="sr-Latn-RS" sz="2000" i="1" dirty="0" smtClean="0">
                <a:latin typeface="+mj-lt"/>
              </a:rPr>
              <a:t> </a:t>
            </a:r>
            <a:r>
              <a:rPr lang="sr-Latn-RS" sz="2000" dirty="0" smtClean="0">
                <a:latin typeface="+mj-lt"/>
              </a:rPr>
              <a:t>i </a:t>
            </a:r>
            <a:r>
              <a:rPr lang="sr-Latn-RS" sz="2000" i="1" dirty="0" smtClean="0">
                <a:latin typeface="+mj-lt"/>
              </a:rPr>
              <a:t>x </a:t>
            </a:r>
            <a:r>
              <a:rPr lang="sr-Latn-RS" sz="2000" dirty="0" smtClean="0">
                <a:latin typeface="+mj-lt"/>
              </a:rPr>
              <a:t>i </a:t>
            </a:r>
            <a:r>
              <a:rPr lang="sr-Latn-RS" sz="2000" i="1" dirty="0" smtClean="0">
                <a:latin typeface="+mj-lt"/>
              </a:rPr>
              <a:t>y</a:t>
            </a:r>
            <a:r>
              <a:rPr lang="sr-Latn-RS" sz="2000" dirty="0" smtClean="0">
                <a:latin typeface="+mj-lt"/>
              </a:rPr>
              <a:t>, dakle treba da nađemo </a:t>
            </a:r>
            <a:r>
              <a:rPr lang="sr-Latn-RS" sz="2000" i="1" dirty="0" smtClean="0">
                <a:latin typeface="+mj-lt"/>
              </a:rPr>
              <a:t>x’ </a:t>
            </a:r>
            <a:r>
              <a:rPr lang="sr-Latn-RS" sz="2000" dirty="0" smtClean="0">
                <a:latin typeface="+mj-lt"/>
              </a:rPr>
              <a:t>i </a:t>
            </a:r>
            <a:r>
              <a:rPr lang="sr-Latn-RS" sz="2000" i="1" dirty="0" smtClean="0">
                <a:latin typeface="+mj-lt"/>
              </a:rPr>
              <a:t>y’</a:t>
            </a:r>
            <a:r>
              <a:rPr lang="sr-Latn-RS" sz="2000" dirty="0" smtClean="0">
                <a:latin typeface="+mj-lt"/>
              </a:rPr>
              <a:t>). Rotacija je izvršena.</a:t>
            </a:r>
          </a:p>
          <a:p>
            <a:r>
              <a:rPr lang="sr-Latn-RS" sz="2000" dirty="0" smtClean="0">
                <a:latin typeface="+mj-lt"/>
              </a:rPr>
              <a:t>Kada smo to uradili ostaje nam sledeći oblik jednačine:</a:t>
            </a:r>
          </a:p>
          <a:p>
            <a:pPr marL="0" indent="0">
              <a:buNone/>
            </a:pPr>
            <a:r>
              <a:rPr lang="sr-Latn-RS" sz="2000" dirty="0" smtClean="0">
                <a:latin typeface="+mj-lt"/>
              </a:rPr>
              <a:t>                              </a:t>
            </a:r>
            <a:r>
              <a:rPr lang="sr-Latn-RS" sz="2000" i="1" dirty="0" smtClean="0">
                <a:latin typeface="+mj-lt"/>
              </a:rPr>
              <a:t>a’x’²  </a:t>
            </a:r>
            <a:r>
              <a:rPr lang="sr-Latn-RS" sz="2000" i="1" dirty="0">
                <a:latin typeface="+mj-lt"/>
              </a:rPr>
              <a:t>+ </a:t>
            </a:r>
            <a:r>
              <a:rPr lang="sr-Latn-RS" sz="2000" i="1" dirty="0" smtClean="0">
                <a:latin typeface="+mj-lt"/>
              </a:rPr>
              <a:t>c’y’²  </a:t>
            </a:r>
            <a:r>
              <a:rPr lang="sr-Latn-RS" sz="2000" i="1" dirty="0">
                <a:latin typeface="+mj-lt"/>
              </a:rPr>
              <a:t>+ </a:t>
            </a:r>
            <a:r>
              <a:rPr lang="sr-Latn-RS" sz="2000" i="1" dirty="0" smtClean="0">
                <a:latin typeface="+mj-lt"/>
              </a:rPr>
              <a:t>2d’x’ </a:t>
            </a:r>
            <a:r>
              <a:rPr lang="sr-Latn-RS" sz="2000" i="1" dirty="0">
                <a:latin typeface="+mj-lt"/>
              </a:rPr>
              <a:t>+ </a:t>
            </a:r>
            <a:r>
              <a:rPr lang="sr-Latn-RS" sz="2000" i="1" dirty="0" smtClean="0">
                <a:latin typeface="+mj-lt"/>
              </a:rPr>
              <a:t>2e’y’ </a:t>
            </a:r>
            <a:r>
              <a:rPr lang="sr-Latn-RS" sz="2000" i="1" dirty="0">
                <a:latin typeface="+mj-lt"/>
              </a:rPr>
              <a:t>+ </a:t>
            </a:r>
            <a:r>
              <a:rPr lang="sr-Latn-RS" sz="2000" i="1" dirty="0" smtClean="0">
                <a:latin typeface="+mj-lt"/>
              </a:rPr>
              <a:t>f’ </a:t>
            </a:r>
            <a:r>
              <a:rPr lang="sr-Latn-RS" sz="2000" i="1" dirty="0">
                <a:latin typeface="+mj-lt"/>
              </a:rPr>
              <a:t>= </a:t>
            </a:r>
            <a:r>
              <a:rPr lang="sr-Latn-RS" sz="2000" i="1" dirty="0" smtClean="0">
                <a:latin typeface="+mj-lt"/>
              </a:rPr>
              <a:t>0</a:t>
            </a:r>
            <a:endParaRPr lang="sr-Latn-RS" sz="2000" i="1" dirty="0">
              <a:latin typeface="+mj-lt"/>
            </a:endParaRPr>
          </a:p>
          <a:p>
            <a:r>
              <a:rPr lang="sr-Latn-RS" sz="2000" dirty="0" smtClean="0">
                <a:latin typeface="+mj-lt"/>
              </a:rPr>
              <a:t>Naravno tu je barem </a:t>
            </a:r>
            <a:r>
              <a:rPr lang="sr-Latn-RS" sz="2000" i="1" dirty="0" smtClean="0">
                <a:latin typeface="+mj-lt"/>
              </a:rPr>
              <a:t>a’ </a:t>
            </a:r>
            <a:r>
              <a:rPr lang="sr-Latn-RS" sz="2000" dirty="0" smtClean="0">
                <a:latin typeface="+mj-lt"/>
              </a:rPr>
              <a:t>ili </a:t>
            </a:r>
            <a:r>
              <a:rPr lang="sr-Latn-RS" sz="2000" i="1" dirty="0" smtClean="0">
                <a:latin typeface="+mj-lt"/>
              </a:rPr>
              <a:t>c’</a:t>
            </a:r>
            <a:r>
              <a:rPr lang="sr-Latn-RS" sz="2000" dirty="0" smtClean="0">
                <a:latin typeface="+mj-lt"/>
              </a:rPr>
              <a:t> različito od </a:t>
            </a:r>
            <a:r>
              <a:rPr lang="sr-Latn-RS" sz="2000" i="1" dirty="0" smtClean="0">
                <a:latin typeface="+mj-lt"/>
              </a:rPr>
              <a:t>0</a:t>
            </a:r>
            <a:r>
              <a:rPr lang="sr-Latn-RS" sz="2000" dirty="0" smtClean="0">
                <a:latin typeface="+mj-lt"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98008446"/>
              </p:ext>
            </p:extLst>
          </p:nvPr>
        </p:nvGraphicFramePr>
        <p:xfrm>
          <a:off x="1981200" y="2895600"/>
          <a:ext cx="1676400" cy="577022"/>
        </p:xfrm>
        <a:graphic>
          <a:graphicData uri="http://schemas.openxmlformats.org/presentationml/2006/ole">
            <p:oleObj spid="_x0000_s2059" name="Equation" r:id="rId3" imgW="952087" imgH="393529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288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Translacija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246120"/>
          </a:xfrm>
        </p:spPr>
        <p:txBody>
          <a:bodyPr>
            <a:normAutofit/>
          </a:bodyPr>
          <a:lstStyle/>
          <a:p>
            <a:r>
              <a:rPr lang="sr-Latn-RS" dirty="0" smtClean="0"/>
              <a:t>Uz pretpostavku da smo odredili centar na prethodni način, važi:</a:t>
            </a:r>
          </a:p>
          <a:p>
            <a:pPr marL="0" indent="0">
              <a:buNone/>
            </a:pPr>
            <a:r>
              <a:rPr lang="sr-Latn-RS" dirty="0" smtClean="0"/>
              <a:t>    </a:t>
            </a:r>
            <a:r>
              <a:rPr lang="sr-Latn-RS" i="1" dirty="0" smtClean="0"/>
              <a:t>x’ = x’’ + m  i  y’ = y’’ + n</a:t>
            </a:r>
          </a:p>
          <a:p>
            <a:r>
              <a:rPr lang="sr-Latn-RS" dirty="0" smtClean="0"/>
              <a:t>Odavde je lako odrediti </a:t>
            </a:r>
            <a:r>
              <a:rPr lang="sr-Latn-RS" i="1" dirty="0" smtClean="0"/>
              <a:t>x’’ </a:t>
            </a:r>
            <a:r>
              <a:rPr lang="sr-Latn-RS" dirty="0" smtClean="0"/>
              <a:t>i </a:t>
            </a:r>
            <a:r>
              <a:rPr lang="sr-Latn-RS" i="1" dirty="0" smtClean="0"/>
              <a:t>y’’.</a:t>
            </a:r>
          </a:p>
          <a:p>
            <a:r>
              <a:rPr lang="sr-Latn-RS" dirty="0" smtClean="0"/>
              <a:t>Ostaje nam oblik: </a:t>
            </a:r>
            <a:r>
              <a:rPr lang="sr-Latn-RS" i="1" dirty="0" smtClean="0"/>
              <a:t>Ax’’</a:t>
            </a:r>
            <a:r>
              <a:rPr lang="sr-Latn-RS" i="1" dirty="0" smtClean="0">
                <a:latin typeface="Calibri" pitchFamily="34" charset="0"/>
              </a:rPr>
              <a:t>²+ By’’² + C = 0</a:t>
            </a:r>
            <a:endParaRPr lang="sr-Latn-RS" dirty="0" smtClean="0"/>
          </a:p>
        </p:txBody>
      </p:sp>
    </p:spTree>
    <p:extLst>
      <p:ext uri="{BB962C8B-B14F-4D97-AF65-F5344CB8AC3E}">
        <p14:creationId xmlns="" xmlns:p14="http://schemas.microsoft.com/office/powerpoint/2010/main" val="22018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553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Svođenje krivih drugog reda na kanonski oblik</vt:lpstr>
      <vt:lpstr>Krive drugog reda</vt:lpstr>
      <vt:lpstr>Slide 3</vt:lpstr>
      <vt:lpstr>Kanonski oblici</vt:lpstr>
      <vt:lpstr>Kako prepoznajemo krivu?</vt:lpstr>
      <vt:lpstr>Ideja</vt:lpstr>
      <vt:lpstr>Centar</vt:lpstr>
      <vt:lpstr>Formule rotacije</vt:lpstr>
      <vt:lpstr>Translacija</vt:lpstr>
      <vt:lpstr>Program: svođenje</vt:lpstr>
      <vt:lpstr>PRIMERI:              Parabola</vt:lpstr>
      <vt:lpstr>Hiperbola</vt:lpstr>
      <vt:lpstr>Elipsa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Svođenje krivih drugog reda na kanonski oblik</dc:title>
  <dc:creator>Pavle</dc:creator>
  <cp:lastModifiedBy>Pavle</cp:lastModifiedBy>
  <cp:revision>58</cp:revision>
  <dcterms:created xsi:type="dcterms:W3CDTF">2011-11-30T17:40:36Z</dcterms:created>
  <dcterms:modified xsi:type="dcterms:W3CDTF">2011-12-13T20:30:54Z</dcterms:modified>
</cp:coreProperties>
</file>