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Default Extension="xlsx" ContentType="application/vnd.openxmlformats-officedocument.spreadsheetml.sheet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954" r:id="rId1"/>
    <p:sldMasterId id="2147484005" r:id="rId2"/>
    <p:sldMasterId id="2147484031" r:id="rId3"/>
    <p:sldMasterId id="2147484044" r:id="rId4"/>
  </p:sldMasterIdLst>
  <p:notesMasterIdLst>
    <p:notesMasterId r:id="rId37"/>
  </p:notesMasterIdLst>
  <p:handoutMasterIdLst>
    <p:handoutMasterId r:id="rId38"/>
  </p:handoutMasterIdLst>
  <p:sldIdLst>
    <p:sldId id="332" r:id="rId5"/>
    <p:sldId id="464" r:id="rId6"/>
    <p:sldId id="465" r:id="rId7"/>
    <p:sldId id="379" r:id="rId8"/>
    <p:sldId id="444" r:id="rId9"/>
    <p:sldId id="408" r:id="rId10"/>
    <p:sldId id="387" r:id="rId11"/>
    <p:sldId id="461" r:id="rId12"/>
    <p:sldId id="416" r:id="rId13"/>
    <p:sldId id="418" r:id="rId14"/>
    <p:sldId id="454" r:id="rId15"/>
    <p:sldId id="462" r:id="rId16"/>
    <p:sldId id="466" r:id="rId17"/>
    <p:sldId id="456" r:id="rId18"/>
    <p:sldId id="463" r:id="rId19"/>
    <p:sldId id="459" r:id="rId20"/>
    <p:sldId id="460" r:id="rId21"/>
    <p:sldId id="443" r:id="rId22"/>
    <p:sldId id="427" r:id="rId23"/>
    <p:sldId id="428" r:id="rId24"/>
    <p:sldId id="429" r:id="rId25"/>
    <p:sldId id="430" r:id="rId26"/>
    <p:sldId id="431" r:id="rId27"/>
    <p:sldId id="432" r:id="rId28"/>
    <p:sldId id="433" r:id="rId29"/>
    <p:sldId id="434" r:id="rId30"/>
    <p:sldId id="435" r:id="rId31"/>
    <p:sldId id="436" r:id="rId32"/>
    <p:sldId id="437" r:id="rId33"/>
    <p:sldId id="438" r:id="rId34"/>
    <p:sldId id="439" r:id="rId35"/>
    <p:sldId id="440" r:id="rId36"/>
  </p:sldIdLst>
  <p:sldSz cx="9144000" cy="6858000" type="screen4x3"/>
  <p:notesSz cx="9144000" cy="6858000"/>
  <p:embeddedFontLst>
    <p:embeddedFont>
      <p:font typeface="Cir Arial"/>
      <p:regular r:id="rId39"/>
      <p:bold r:id="rId40"/>
      <p:italic r:id="rId41"/>
      <p:boldItalic r:id="rId42"/>
    </p:embeddedFont>
    <p:embeddedFont>
      <p:font typeface="Wingdings 3" pitchFamily="18" charset="2"/>
      <p:regular r:id="rId43"/>
    </p:embeddedFont>
    <p:embeddedFont>
      <p:font typeface="Wingdings 2" pitchFamily="18" charset="2"/>
      <p:regular r:id="rId44"/>
    </p:embeddedFont>
    <p:embeddedFont>
      <p:font typeface="新細明體" pitchFamily="18" charset="-120"/>
      <p:regular r:id="rId45"/>
    </p:embeddedFont>
    <p:embeddedFont>
      <p:font typeface="Verdana" pitchFamily="34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3399"/>
    <a:srgbClr val="6600FF"/>
    <a:srgbClr val="F7FAFF"/>
    <a:srgbClr val="CC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98" autoAdjust="0"/>
    <p:restoredTop sz="94664" autoAdjust="0"/>
  </p:normalViewPr>
  <p:slideViewPr>
    <p:cSldViewPr>
      <p:cViewPr varScale="1">
        <p:scale>
          <a:sx n="69" d="100"/>
          <a:sy n="69" d="100"/>
        </p:scale>
        <p:origin x="-136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Office_Excel_2007_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O(n2)</c:v>
                </c:pt>
              </c:strCache>
            </c:strRef>
          </c:tx>
          <c:marker>
            <c:symbol val="none"/>
          </c:marker>
          <c:cat>
            <c:strRef>
              <c:f>Sheet1!$A$2:$A$12</c:f>
              <c:strCache>
                <c:ptCount val="11"/>
                <c:pt idx="0">
                  <c:v>0</c:v>
                </c:pt>
                <c:pt idx="1">
                  <c:v>1 000</c:v>
                </c:pt>
                <c:pt idx="2">
                  <c:v>5 000</c:v>
                </c:pt>
                <c:pt idx="3">
                  <c:v>10 000</c:v>
                </c:pt>
                <c:pt idx="4">
                  <c:v>20 000</c:v>
                </c:pt>
                <c:pt idx="5">
                  <c:v>30 000</c:v>
                </c:pt>
                <c:pt idx="6">
                  <c:v>40 000</c:v>
                </c:pt>
                <c:pt idx="7">
                  <c:v>50 000</c:v>
                </c:pt>
                <c:pt idx="8">
                  <c:v>500 000</c:v>
                </c:pt>
                <c:pt idx="9">
                  <c:v>1 000 000</c:v>
                </c:pt>
                <c:pt idx="10">
                  <c:v>2 000 000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0</c:v>
                </c:pt>
                <c:pt idx="1">
                  <c:v>4.7000000000000028E-2</c:v>
                </c:pt>
                <c:pt idx="2">
                  <c:v>1.2949999999999993</c:v>
                </c:pt>
                <c:pt idx="3">
                  <c:v>4.9409999999999998</c:v>
                </c:pt>
                <c:pt idx="4">
                  <c:v>23.135000000000005</c:v>
                </c:pt>
                <c:pt idx="5">
                  <c:v>47.658000000000001</c:v>
                </c:pt>
                <c:pt idx="6">
                  <c:v>103.52200000000001</c:v>
                </c:pt>
                <c:pt idx="7">
                  <c:v>196.71599999999998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O(n log n)</c:v>
                </c:pt>
              </c:strCache>
            </c:strRef>
          </c:tx>
          <c:marker>
            <c:symbol val="none"/>
          </c:marker>
          <c:cat>
            <c:strRef>
              <c:f>Sheet1!$A$2:$A$12</c:f>
              <c:strCache>
                <c:ptCount val="11"/>
                <c:pt idx="0">
                  <c:v>0</c:v>
                </c:pt>
                <c:pt idx="1">
                  <c:v>1 000</c:v>
                </c:pt>
                <c:pt idx="2">
                  <c:v>5 000</c:v>
                </c:pt>
                <c:pt idx="3">
                  <c:v>10 000</c:v>
                </c:pt>
                <c:pt idx="4">
                  <c:v>20 000</c:v>
                </c:pt>
                <c:pt idx="5">
                  <c:v>30 000</c:v>
                </c:pt>
                <c:pt idx="6">
                  <c:v>40 000</c:v>
                </c:pt>
                <c:pt idx="7">
                  <c:v>50 000</c:v>
                </c:pt>
                <c:pt idx="8">
                  <c:v>500 000</c:v>
                </c:pt>
                <c:pt idx="9">
                  <c:v>1 000 000</c:v>
                </c:pt>
                <c:pt idx="10">
                  <c:v>2 000 000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0</c:v>
                </c:pt>
                <c:pt idx="1">
                  <c:v>3.0000000000000027E-3</c:v>
                </c:pt>
                <c:pt idx="2">
                  <c:v>1.6000000000000011E-2</c:v>
                </c:pt>
                <c:pt idx="3">
                  <c:v>5.1000000000000004E-2</c:v>
                </c:pt>
                <c:pt idx="4">
                  <c:v>0.125</c:v>
                </c:pt>
                <c:pt idx="5">
                  <c:v>0.15600000000000008</c:v>
                </c:pt>
                <c:pt idx="6">
                  <c:v>0.18700000000000008</c:v>
                </c:pt>
                <c:pt idx="7">
                  <c:v>0.34300000000000036</c:v>
                </c:pt>
                <c:pt idx="8">
                  <c:v>2.9169999999999985</c:v>
                </c:pt>
                <c:pt idx="9">
                  <c:v>5.7720000000000002</c:v>
                </c:pt>
                <c:pt idx="10">
                  <c:v>12.947999999999999</c:v>
                </c:pt>
              </c:numCache>
            </c:numRef>
          </c:val>
        </c:ser>
        <c:marker val="1"/>
        <c:axId val="49064576"/>
        <c:axId val="49074560"/>
      </c:lineChart>
      <c:catAx>
        <c:axId val="49064576"/>
        <c:scaling>
          <c:orientation val="minMax"/>
        </c:scaling>
        <c:axPos val="b"/>
        <c:majorGridlines/>
        <c:maj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49074560"/>
        <c:crosses val="autoZero"/>
        <c:auto val="1"/>
        <c:lblAlgn val="ctr"/>
        <c:lblOffset val="100"/>
      </c:catAx>
      <c:valAx>
        <c:axId val="49074560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49064576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800">
              <a:latin typeface="+mj-lt"/>
            </a:defRPr>
          </a:pPr>
          <a:endParaRPr lang="en-US"/>
        </a:p>
      </c:txPr>
    </c:legend>
    <c:plotVisOnly val="1"/>
    <c:dispBlanksAs val="gap"/>
  </c:chart>
  <c:externalData r:id="rId1"/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0.66667</cdr:x>
      <cdr:y>0</cdr:y>
    </cdr:from>
    <cdr:to>
      <cdr:x>0.725</cdr:x>
      <cdr:y>0.2459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6096000" y="0"/>
          <a:ext cx="533400" cy="1143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04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04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DD1E01F-F40F-4394-99AD-C892FA2C64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6060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80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80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D550CF7-C35D-432D-BCFA-E784BABE9C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548780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FEFB3F-9FB9-40E1-94F2-961D778246DF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8E5D79-C03C-4DB6-8ED4-D8C4A1A05BD9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55980B2-D9A2-4AF0-B119-9D6DE2E78B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7B3D8-3B45-4FD2-B19F-94AFD1F80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E16C7-07F4-4BAE-8941-BE862F89F7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E0F40-CD9D-4EC9-AF64-FE52062BB7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55980B2-D9A2-4AF0-B119-9D6DE2E78B51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0083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FCB76-EC78-48F5-8D97-C6105E68A862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4334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605ED65-071B-4770-B4DD-B000F7F9DEF0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69434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A995D73-97EC-44F7-9C2A-1E802E9D75B5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21041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1AD54B1-3279-4CFB-9B2E-69A69D2C4FB3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0275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DE8BE-999D-4026-A356-7A9EC2A94A80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42533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FC15FCB-7C08-4670-8416-292272E50EFF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7495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FCB76-EC78-48F5-8D97-C6105E68A8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D2BEA-AFCB-42B9-8240-B581E99B5F31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6059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8375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7400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8375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7400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8373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7398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E482AF7-E3BB-4C3F-8F95-69E1B71DE8DD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8343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7B3D8-3B45-4FD2-B19F-94AFD1F809C0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22236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E16C7-07F4-4BAE-8941-BE862F89F730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29289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E0F40-CD9D-4EC9-AF64-FE52062BB7FA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36816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55980B2-D9A2-4AF0-B119-9D6DE2E78B51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85663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FCB76-EC78-48F5-8D97-C6105E68A862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15552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605ED65-071B-4770-B4DD-B000F7F9DEF0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41765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A995D73-97EC-44F7-9C2A-1E802E9D75B5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26956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1AD54B1-3279-4CFB-9B2E-69A69D2C4FB3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16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605ED65-071B-4770-B4DD-B000F7F9DE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DE8BE-999D-4026-A356-7A9EC2A94A80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03548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FC15FCB-7C08-4670-8416-292272E50EFF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53098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D2BEA-AFCB-42B9-8240-B581E99B5F31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87608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8375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7400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8375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7400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8373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7398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E482AF7-E3BB-4C3F-8F95-69E1B71DE8DD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81728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7B3D8-3B45-4FD2-B19F-94AFD1F809C0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53503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E16C7-07F4-4BAE-8941-BE862F89F730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84819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E0F40-CD9D-4EC9-AF64-FE52062BB7FA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79263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55980B2-D9A2-4AF0-B119-9D6DE2E78B51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50873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FCB76-EC78-48F5-8D97-C6105E68A862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21842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605ED65-071B-4770-B4DD-B000F7F9DEF0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97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A995D73-97EC-44F7-9C2A-1E802E9D75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A995D73-97EC-44F7-9C2A-1E802E9D75B5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74203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1AD54B1-3279-4CFB-9B2E-69A69D2C4FB3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47634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DE8BE-999D-4026-A356-7A9EC2A94A80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74159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FC15FCB-7C08-4670-8416-292272E50EFF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70134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D2BEA-AFCB-42B9-8240-B581E99B5F31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79354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8375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7400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8375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7400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8373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7398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E482AF7-E3BB-4C3F-8F95-69E1B71DE8DD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61345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7B3D8-3B45-4FD2-B19F-94AFD1F809C0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21740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E16C7-07F4-4BAE-8941-BE862F89F730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5792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E0F40-CD9D-4EC9-AF64-FE52062BB7FA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1027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1AD54B1-3279-4CFB-9B2E-69A69D2C4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DE8BE-999D-4026-A356-7A9EC2A94A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FC15FCB-7C08-4670-8416-292272E50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D2BEA-AFCB-42B9-8240-B581E99B5F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8375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7400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8375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7400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8373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7398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E482AF7-E3BB-4C3F-8F95-69E1B71DE8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15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CDDC595B-669A-411D-A80A-4D6418C8BD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98" r:id="rId1"/>
    <p:sldLayoutId id="2147483993" r:id="rId2"/>
    <p:sldLayoutId id="2147483999" r:id="rId3"/>
    <p:sldLayoutId id="2147484000" r:id="rId4"/>
    <p:sldLayoutId id="2147484001" r:id="rId5"/>
    <p:sldLayoutId id="2147483994" r:id="rId6"/>
    <p:sldLayoutId id="2147484002" r:id="rId7"/>
    <p:sldLayoutId id="2147483995" r:id="rId8"/>
    <p:sldLayoutId id="2147484003" r:id="rId9"/>
    <p:sldLayoutId id="2147483996" r:id="rId10"/>
    <p:sldLayoutId id="2147483997" r:id="rId11"/>
    <p:sldLayoutId id="214748400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15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CDDC595B-669A-411D-A80A-4D6418C8BD55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02273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15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CDDC595B-669A-411D-A80A-4D6418C8BD55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10183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  <p:sldLayoutId id="214748404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15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CDDC595B-669A-411D-A80A-4D6418C8BD55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73324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  <p:sldLayoutId id="214748405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5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4.v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file:///C:\Program%20Files\TurningPoint\2003\Questions.html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file:///C:\Program%20Files\TurningPoint\2003\Questions.html" TargetMode="Externa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file:///C:\Program%20Files\TurningPoint\2003\Questions.html" TargetMode="Externa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file:///C:\Program%20Files\TurningPoint\2003\Questions.html" TargetMode="Externa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file:///C:\Program%20Files\TurningPoint\2003\Questions.html" TargetMode="Externa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file:///C:\Program%20Files\TurningPoint\2003\Questions.html" TargetMode="Externa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file:///C:\Program%20Files\TurningPoint\2003\Questions.html" TargetMode="Externa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file:///C:\Program%20Files\TurningPoint\2003\Questions.html" TargetMode="Externa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file:///C:\Program%20Files\TurningPoint\2003\Questions.html" TargetMode="Externa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file:///C:\Program%20Files\TurningPoint\2003\Questions.html" TargetMode="Externa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file:///C:\Program%20Files\TurningPoint\2003\Questions.html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file:///C:\Program%20Files\TurningPoint\2003\Questions.html" TargetMode="Externa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file:///C:\Program%20Files\TurningPoint\2003\Questions.html" TargetMode="Externa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file:///C:\Program%20Files\TurningPoint\2003\Questions.htm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1.v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057400"/>
            <a:ext cx="9144000" cy="21336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/>
                </a:solidFill>
                <a:latin typeface="Cir Arial" pitchFamily="34" charset="0"/>
              </a:rPr>
              <a:t>Problem </a:t>
            </a:r>
            <a:r>
              <a:rPr lang="en-US" dirty="0" err="1" smtClean="0">
                <a:solidFill>
                  <a:schemeClr val="accent3"/>
                </a:solidFill>
                <a:latin typeface="Cir Arial" pitchFamily="34" charset="0"/>
              </a:rPr>
              <a:t>najbli@eg</a:t>
            </a:r>
            <a:r>
              <a:rPr lang="en-US" dirty="0" smtClean="0">
                <a:solidFill>
                  <a:schemeClr val="accent3"/>
                </a:solidFill>
                <a:latin typeface="Cir Arial" pitchFamily="34" charset="0"/>
              </a:rPr>
              <a:t> </a:t>
            </a:r>
            <a:r>
              <a:rPr lang="en-US" dirty="0" err="1" smtClean="0">
                <a:solidFill>
                  <a:schemeClr val="accent3"/>
                </a:solidFill>
                <a:latin typeface="Cir Arial" pitchFamily="34" charset="0"/>
              </a:rPr>
              <a:t>para</a:t>
            </a:r>
            <a:r>
              <a:rPr lang="en-US" dirty="0" smtClean="0">
                <a:solidFill>
                  <a:schemeClr val="accent3"/>
                </a:solidFill>
                <a:latin typeface="Cir Arial" pitchFamily="34" charset="0"/>
              </a:rPr>
              <a:t> </a:t>
            </a:r>
            <a:r>
              <a:rPr lang="en-US" dirty="0" err="1" smtClean="0">
                <a:solidFill>
                  <a:schemeClr val="accent3"/>
                </a:solidFill>
                <a:latin typeface="Cir Arial" pitchFamily="34" charset="0"/>
              </a:rPr>
              <a:t>ta^aka</a:t>
            </a:r>
            <a:r>
              <a:rPr lang="en-US" dirty="0" smtClean="0">
                <a:solidFill>
                  <a:srgbClr val="F7FAFF"/>
                </a:solidFill>
                <a:latin typeface="Cir Arial" pitchFamily="34" charset="0"/>
              </a:rPr>
              <a:t/>
            </a:r>
            <a:br>
              <a:rPr lang="en-US" dirty="0" smtClean="0">
                <a:solidFill>
                  <a:srgbClr val="F7FAFF"/>
                </a:solidFill>
                <a:latin typeface="Cir Arial" pitchFamily="34" charset="0"/>
              </a:rPr>
            </a:br>
            <a:r>
              <a:rPr lang="en-US" dirty="0">
                <a:solidFill>
                  <a:srgbClr val="6600CC"/>
                </a:solidFill>
                <a:latin typeface="Cir Arial" pitchFamily="34" charset="0"/>
              </a:rPr>
              <a:t/>
            </a:r>
            <a:br>
              <a:rPr lang="en-US" dirty="0">
                <a:solidFill>
                  <a:srgbClr val="6600CC"/>
                </a:solidFill>
                <a:latin typeface="Cir Arial" pitchFamily="34" charset="0"/>
              </a:rPr>
            </a:br>
            <a:endParaRPr lang="en-GB" dirty="0">
              <a:solidFill>
                <a:srgbClr val="FF3399"/>
              </a:solidFill>
              <a:latin typeface="Cir Arial" pitchFamily="34" charset="0"/>
            </a:endParaRPr>
          </a:p>
        </p:txBody>
      </p:sp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cs typeface="Arial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4572000"/>
            <a:ext cx="9144000" cy="8382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spc="50" normalizeH="0" baseline="0" noProof="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Cir Arial" pitchFamily="34" charset="0"/>
                <a:ea typeface="+mj-ea"/>
                <a:cs typeface="+mj-cs"/>
              </a:rPr>
              <a:t>Darko</a:t>
            </a:r>
            <a:r>
              <a:rPr kumimoji="0" lang="en-US" sz="4000" b="1" i="0" u="none" strike="noStrike" kern="1200" spc="50" normalizeH="0" baseline="0" noProof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Cir Arial" pitchFamily="34" charset="0"/>
                <a:ea typeface="+mj-ea"/>
                <a:cs typeface="+mj-cs"/>
              </a:rPr>
              <a:t> </a:t>
            </a:r>
            <a:r>
              <a:rPr kumimoji="0" lang="en-US" sz="4000" b="1" i="0" u="none" strike="noStrike" kern="1200" spc="50" normalizeH="0" baseline="0" noProof="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Cir Arial" pitchFamily="34" charset="0"/>
                <a:ea typeface="+mj-ea"/>
                <a:cs typeface="+mj-cs"/>
              </a:rPr>
              <a:t>Sto</a:t>
            </a:r>
            <a:r>
              <a:rPr kumimoji="0" lang="en-US" sz="4000" b="1" i="0" u="none" strike="noStrike" kern="1200" spc="50" normalizeH="0" baseline="0" noProof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Cir Arial" pitchFamily="34" charset="0"/>
                <a:ea typeface="+mj-ea"/>
                <a:cs typeface="+mj-cs"/>
              </a:rPr>
              <a:t>{</a:t>
            </a:r>
            <a:r>
              <a:rPr kumimoji="0" lang="en-US" sz="4000" b="1" i="0" u="none" strike="noStrike" kern="1200" spc="50" normalizeH="0" baseline="0" noProof="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Cir Arial" pitchFamily="34" charset="0"/>
                <a:ea typeface="+mj-ea"/>
                <a:cs typeface="+mj-cs"/>
              </a:rPr>
              <a:t>i</a:t>
            </a:r>
            <a:r>
              <a:rPr kumimoji="0" lang="en-US" sz="4000" b="1" i="0" u="none" strike="noStrike" kern="1200" spc="50" normalizeH="0" baseline="0" noProof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Cir Arial" pitchFamily="34" charset="0"/>
                <a:ea typeface="+mj-ea"/>
                <a:cs typeface="+mj-cs"/>
              </a:rPr>
              <a:t>}</a:t>
            </a:r>
            <a:br>
              <a:rPr kumimoji="0" lang="en-US" sz="4000" b="1" i="0" u="none" strike="noStrike" kern="1200" spc="50" normalizeH="0" baseline="0" noProof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Cir Arial" pitchFamily="34" charset="0"/>
                <a:ea typeface="+mj-ea"/>
                <a:cs typeface="+mj-cs"/>
              </a:rPr>
            </a:br>
            <a:endParaRPr kumimoji="0" lang="en-GB" sz="4000" b="1" i="0" u="none" strike="noStrike" kern="1200" spc="50" normalizeH="0" baseline="0" noProof="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uLnTx/>
              <a:uFillTx/>
              <a:latin typeface="Cir Arial" pitchFamily="34" charset="0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4572000"/>
            <a:ext cx="9144000" cy="8382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R="9144" lvl="0" algn="ctr" fontAlgn="auto">
              <a:spcAft>
                <a:spcPts val="0"/>
              </a:spcAft>
              <a:defRPr/>
            </a:pPr>
            <a:r>
              <a:rPr kumimoji="0" lang="en-US" sz="4000" b="1" i="0" u="none" strike="noStrike" kern="1200" spc="50" normalizeH="0" noProof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Cir Arial" pitchFamily="34" charset="0"/>
                <a:ea typeface="+mj-ea"/>
                <a:cs typeface="+mj-cs"/>
              </a:rPr>
              <a:t>\</a:t>
            </a:r>
            <a:r>
              <a:rPr kumimoji="0" lang="en-US" sz="4000" b="1" i="0" u="none" strike="noStrike" kern="1200" spc="50" normalizeH="0" noProof="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Cir Arial" pitchFamily="34" charset="0"/>
                <a:ea typeface="+mj-ea"/>
                <a:cs typeface="+mj-cs"/>
              </a:rPr>
              <a:t>or|e</a:t>
            </a:r>
            <a:r>
              <a:rPr kumimoji="0" lang="en-US" sz="4000" b="1" i="0" u="none" strike="noStrike" kern="1200" spc="50" normalizeH="0" noProof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Cir Arial" pitchFamily="34" charset="0"/>
                <a:ea typeface="+mj-ea"/>
                <a:cs typeface="+mj-cs"/>
              </a:rPr>
              <a:t> </a:t>
            </a:r>
            <a:r>
              <a:rPr lang="en-US" sz="40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ir Arial" pitchFamily="34" charset="0"/>
              </a:rPr>
              <a:t>Dan~etovi</a:t>
            </a:r>
            <a:r>
              <a:rPr lang="en-US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ir Arial" pitchFamily="34" charset="0"/>
              </a:rPr>
              <a:t>}</a:t>
            </a:r>
            <a:r>
              <a:rPr kumimoji="0" lang="en-US" sz="4000" b="1" i="0" u="none" strike="noStrike" kern="1200" spc="50" normalizeH="0" baseline="0" noProof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Cir Arial" pitchFamily="34" charset="0"/>
                <a:ea typeface="+mj-ea"/>
                <a:cs typeface="+mj-cs"/>
              </a:rPr>
              <a:t/>
            </a:r>
            <a:br>
              <a:rPr kumimoji="0" lang="en-US" sz="4000" b="1" i="0" u="none" strike="noStrike" kern="1200" spc="50" normalizeH="0" baseline="0" noProof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Cir Arial" pitchFamily="34" charset="0"/>
                <a:ea typeface="+mj-ea"/>
                <a:cs typeface="+mj-cs"/>
              </a:rPr>
            </a:br>
            <a:r>
              <a:rPr kumimoji="0" lang="en-US" sz="4000" b="1" i="0" u="none" strike="noStrike" kern="1200" spc="50" normalizeH="0" baseline="0" noProof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Cir Arial" pitchFamily="34" charset="0"/>
                <a:ea typeface="+mj-ea"/>
                <a:cs typeface="+mj-cs"/>
              </a:rPr>
              <a:t/>
            </a:r>
            <a:br>
              <a:rPr kumimoji="0" lang="en-US" sz="4000" b="1" i="0" u="none" strike="noStrike" kern="1200" spc="50" normalizeH="0" baseline="0" noProof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Cir Arial" pitchFamily="34" charset="0"/>
                <a:ea typeface="+mj-ea"/>
                <a:cs typeface="+mj-cs"/>
              </a:rPr>
            </a:br>
            <a:endParaRPr kumimoji="0" lang="en-GB" sz="4000" b="1" i="0" u="none" strike="noStrike" kern="1200" spc="50" normalizeH="0" baseline="0" noProof="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uLnTx/>
              <a:uFillTx/>
              <a:latin typeface="Cir Arial" pitchFamily="34" charset="0"/>
              <a:ea typeface="+mj-ea"/>
              <a:cs typeface="+mj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4572000"/>
            <a:ext cx="9144000" cy="8382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spc="50" normalizeH="0" baseline="0" noProof="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Cir Arial" pitchFamily="34" charset="0"/>
                <a:ea typeface="+mj-ea"/>
                <a:cs typeface="+mj-cs"/>
              </a:rPr>
              <a:t>Ugqe</a:t>
            </a:r>
            <a:r>
              <a:rPr kumimoji="0" lang="en-US" sz="4000" b="1" i="0" u="none" strike="noStrike" kern="1200" spc="50" normalizeH="0" baseline="0" noProof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Cir Arial" pitchFamily="34" charset="0"/>
                <a:ea typeface="+mj-ea"/>
                <a:cs typeface="+mj-cs"/>
              </a:rPr>
              <a:t>{a </a:t>
            </a:r>
            <a:r>
              <a:rPr kumimoji="0" lang="en-US" sz="4000" b="1" i="0" u="none" strike="noStrike" kern="1200" spc="50" normalizeH="0" baseline="0" noProof="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Cir Arial" pitchFamily="34" charset="0"/>
                <a:ea typeface="+mj-ea"/>
                <a:cs typeface="+mj-cs"/>
              </a:rPr>
              <a:t>Panti</a:t>
            </a:r>
            <a:r>
              <a:rPr kumimoji="0" lang="en-US" sz="4000" b="1" i="0" u="none" strike="noStrike" kern="1200" spc="50" normalizeH="0" baseline="0" noProof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Cir Arial" pitchFamily="34" charset="0"/>
                <a:ea typeface="+mj-ea"/>
                <a:cs typeface="+mj-cs"/>
              </a:rPr>
              <a:t>}</a:t>
            </a:r>
            <a:br>
              <a:rPr kumimoji="0" lang="en-US" sz="4000" b="1" i="0" u="none" strike="noStrike" kern="1200" spc="50" normalizeH="0" baseline="0" noProof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Cir Arial" pitchFamily="34" charset="0"/>
                <a:ea typeface="+mj-ea"/>
                <a:cs typeface="+mj-cs"/>
              </a:rPr>
            </a:br>
            <a:r>
              <a:rPr kumimoji="0" lang="en-US" sz="4000" b="1" i="0" u="none" strike="noStrike" kern="1200" spc="50" normalizeH="0" baseline="0" noProof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Cir Arial" pitchFamily="34" charset="0"/>
                <a:ea typeface="+mj-ea"/>
                <a:cs typeface="+mj-cs"/>
              </a:rPr>
              <a:t/>
            </a:r>
            <a:br>
              <a:rPr kumimoji="0" lang="en-US" sz="4000" b="1" i="0" u="none" strike="noStrike" kern="1200" spc="50" normalizeH="0" baseline="0" noProof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Cir Arial" pitchFamily="34" charset="0"/>
                <a:ea typeface="+mj-ea"/>
                <a:cs typeface="+mj-cs"/>
              </a:rPr>
            </a:br>
            <a:endParaRPr kumimoji="0" lang="en-GB" sz="4000" b="1" i="0" u="none" strike="noStrike" kern="1200" spc="50" normalizeH="0" baseline="0" noProof="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uLnTx/>
              <a:uFillTx/>
              <a:latin typeface="Cir Arial" pitchFamily="34" charset="0"/>
              <a:ea typeface="+mj-ea"/>
              <a:cs typeface="+mj-cs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4572000"/>
            <a:ext cx="9144000" cy="8382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spc="50" normalizeH="0" baseline="0" noProof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Cir Arial" pitchFamily="34" charset="0"/>
                <a:ea typeface="+mj-ea"/>
                <a:cs typeface="+mj-cs"/>
              </a:rPr>
              <a:t>Nikola </a:t>
            </a:r>
            <a:r>
              <a:rPr kumimoji="0" lang="en-US" sz="4000" b="1" i="0" u="none" strike="noStrike" kern="1200" spc="50" normalizeH="0" baseline="0" noProof="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Cir Arial" pitchFamily="34" charset="0"/>
                <a:ea typeface="+mj-ea"/>
                <a:cs typeface="+mj-cs"/>
              </a:rPr>
              <a:t>Nestorovi</a:t>
            </a:r>
            <a:r>
              <a:rPr lang="en-US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ir Arial" pitchFamily="34" charset="0"/>
                <a:ea typeface="+mj-ea"/>
                <a:cs typeface="+mj-cs"/>
              </a:rPr>
              <a:t>}</a:t>
            </a:r>
            <a:r>
              <a:rPr kumimoji="0" lang="en-US" sz="4000" b="1" i="0" u="none" strike="noStrike" kern="1200" spc="50" normalizeH="0" baseline="0" noProof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Cir Arial" pitchFamily="34" charset="0"/>
                <a:ea typeface="+mj-ea"/>
                <a:cs typeface="+mj-cs"/>
              </a:rPr>
              <a:t/>
            </a:r>
            <a:br>
              <a:rPr kumimoji="0" lang="en-US" sz="4000" b="1" i="0" u="none" strike="noStrike" kern="1200" spc="50" normalizeH="0" baseline="0" noProof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Cir Arial" pitchFamily="34" charset="0"/>
                <a:ea typeface="+mj-ea"/>
                <a:cs typeface="+mj-cs"/>
              </a:rPr>
            </a:br>
            <a:r>
              <a:rPr kumimoji="0" lang="en-US" sz="4000" b="1" i="0" u="none" strike="noStrike" kern="1200" spc="50" normalizeH="0" baseline="0" noProof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Cir Arial" pitchFamily="34" charset="0"/>
                <a:ea typeface="+mj-ea"/>
                <a:cs typeface="+mj-cs"/>
              </a:rPr>
              <a:t/>
            </a:r>
            <a:br>
              <a:rPr kumimoji="0" lang="en-US" sz="4000" b="1" i="0" u="none" strike="noStrike" kern="1200" spc="50" normalizeH="0" baseline="0" noProof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Cir Arial" pitchFamily="34" charset="0"/>
                <a:ea typeface="+mj-ea"/>
                <a:cs typeface="+mj-cs"/>
              </a:rPr>
            </a:br>
            <a:endParaRPr kumimoji="0" lang="en-GB" sz="4000" b="1" i="0" u="none" strike="noStrike" kern="1200" spc="50" normalizeH="0" baseline="0" noProof="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uLnTx/>
              <a:uFillTx/>
              <a:latin typeface="Cir Arial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400"/>
                            </p:stCondLst>
                            <p:childTnLst>
                              <p:par>
                                <p:cTn id="23" presetID="45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800"/>
                            </p:stCondLst>
                            <p:childTnLst>
                              <p:par>
                                <p:cTn id="2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900"/>
                            </p:stCondLst>
                            <p:childTnLst>
                              <p:par>
                                <p:cTn id="35" presetID="45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4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500"/>
                            </p:stCondLst>
                            <p:childTnLst>
                              <p:par>
                                <p:cTn id="47" presetID="45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685800"/>
            <a:ext cx="8610600" cy="57912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accent2"/>
                </a:solidFill>
              </a:rPr>
              <a:t>Umesto</a:t>
            </a:r>
            <a:r>
              <a:rPr lang="en-US" sz="2800" dirty="0">
                <a:solidFill>
                  <a:schemeClr val="accent2"/>
                </a:solidFill>
              </a:rPr>
              <a:t> da </a:t>
            </a:r>
            <a:r>
              <a:rPr lang="en-US" sz="2800" dirty="0" err="1">
                <a:solidFill>
                  <a:schemeClr val="accent2"/>
                </a:solidFill>
              </a:rPr>
              <a:t>razmatramo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ta~ke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jednu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po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jednu</a:t>
            </a:r>
            <a:r>
              <a:rPr lang="en-US" sz="2800" dirty="0">
                <a:solidFill>
                  <a:schemeClr val="accent2"/>
                </a:solidFill>
              </a:rPr>
              <a:t>, </a:t>
            </a:r>
            <a:r>
              <a:rPr lang="en-US" sz="2800" dirty="0" err="1">
                <a:solidFill>
                  <a:schemeClr val="accent2"/>
                </a:solidFill>
              </a:rPr>
              <a:t>mo`emo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skup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ta~aka</a:t>
            </a:r>
            <a:r>
              <a:rPr lang="en-US" sz="2800" dirty="0">
                <a:solidFill>
                  <a:schemeClr val="accent2"/>
                </a:solidFill>
              </a:rPr>
              <a:t> da </a:t>
            </a:r>
            <a:r>
              <a:rPr lang="en-US" sz="2800" dirty="0" err="1">
                <a:solidFill>
                  <a:schemeClr val="accent2"/>
                </a:solidFill>
              </a:rPr>
              <a:t>podelimo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na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dva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jednaka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dela</a:t>
            </a:r>
            <a:r>
              <a:rPr lang="en-US" sz="2800" dirty="0" smtClean="0">
                <a:solidFill>
                  <a:schemeClr val="accent2"/>
                </a:solidFill>
              </a:rPr>
              <a:t>.</a:t>
            </a:r>
          </a:p>
          <a:p>
            <a:r>
              <a:rPr lang="en-US" sz="2800" dirty="0" err="1" smtClean="0">
                <a:solidFill>
                  <a:schemeClr val="accent2"/>
                </a:solidFill>
              </a:rPr>
              <a:t>Sortiramo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prema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smtClean="0">
                <a:solidFill>
                  <a:schemeClr val="accent2"/>
                </a:solidFill>
                <a:latin typeface="+mj-lt"/>
              </a:rPr>
              <a:t>x</a:t>
            </a:r>
            <a:r>
              <a:rPr lang="en-US" sz="2800" dirty="0" smtClean="0">
                <a:solidFill>
                  <a:schemeClr val="accent2"/>
                </a:solidFill>
              </a:rPr>
              <a:t>-</a:t>
            </a:r>
            <a:r>
              <a:rPr lang="en-US" sz="2800" dirty="0" err="1" smtClean="0">
                <a:solidFill>
                  <a:schemeClr val="accent2"/>
                </a:solidFill>
              </a:rPr>
              <a:t>koordinati</a:t>
            </a:r>
            <a:r>
              <a:rPr lang="en-US" sz="2800" dirty="0" smtClean="0">
                <a:solidFill>
                  <a:schemeClr val="accent2"/>
                </a:solidFill>
              </a:rPr>
              <a:t> i </a:t>
            </a:r>
            <a:r>
              <a:rPr lang="en-US" sz="2800" dirty="0" err="1" smtClean="0">
                <a:solidFill>
                  <a:schemeClr val="accent2"/>
                </a:solidFill>
              </a:rPr>
              <a:t>podelimo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ravan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pravom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paralelnom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sa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smtClean="0">
                <a:solidFill>
                  <a:schemeClr val="accent2"/>
                </a:solidFill>
                <a:latin typeface="+mj-lt"/>
              </a:rPr>
              <a:t>y</a:t>
            </a:r>
            <a:r>
              <a:rPr lang="en-US" sz="2800" dirty="0" smtClean="0">
                <a:solidFill>
                  <a:schemeClr val="accent2"/>
                </a:solidFill>
              </a:rPr>
              <a:t>-</a:t>
            </a:r>
            <a:r>
              <a:rPr lang="en-US" sz="2800" dirty="0" err="1" smtClean="0">
                <a:solidFill>
                  <a:schemeClr val="accent2"/>
                </a:solidFill>
              </a:rPr>
              <a:t>osom</a:t>
            </a:r>
            <a:r>
              <a:rPr lang="en-US" sz="2800" dirty="0" smtClean="0">
                <a:solidFill>
                  <a:schemeClr val="accent2"/>
                </a:solidFill>
              </a:rPr>
              <a:t>, </a:t>
            </a:r>
            <a:r>
              <a:rPr lang="en-US" sz="2800" dirty="0" err="1" smtClean="0">
                <a:solidFill>
                  <a:schemeClr val="accent2"/>
                </a:solidFill>
              </a:rPr>
              <a:t>koja</a:t>
            </a:r>
            <a:r>
              <a:rPr lang="en-US" sz="2800" dirty="0" smtClean="0">
                <a:solidFill>
                  <a:schemeClr val="accent2"/>
                </a:solidFill>
              </a:rPr>
              <a:t> deli </a:t>
            </a:r>
            <a:r>
              <a:rPr lang="en-US" sz="2800" dirty="0" err="1" smtClean="0">
                <a:solidFill>
                  <a:schemeClr val="accent2"/>
                </a:solidFill>
              </a:rPr>
              <a:t>skup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na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dva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jednaka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dela</a:t>
            </a:r>
            <a:r>
              <a:rPr lang="en-US" sz="2800" dirty="0" smtClean="0">
                <a:solidFill>
                  <a:schemeClr val="accent2"/>
                </a:solidFill>
              </a:rPr>
              <a:t>.</a:t>
            </a:r>
          </a:p>
          <a:p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3076" name="Rectangle 7"/>
          <p:cNvSpPr>
            <a:spLocks noChangeArrowheads="1"/>
          </p:cNvSpPr>
          <p:nvPr/>
        </p:nvSpPr>
        <p:spPr bwMode="auto">
          <a:xfrm>
            <a:off x="76200" y="76200"/>
            <a:ext cx="89916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TW" sz="3200">
                <a:solidFill>
                  <a:schemeClr val="bg1"/>
                </a:solidFill>
                <a:ea typeface="新細明體" pitchFamily="18" charset="-120"/>
              </a:rPr>
              <a:t>Closest Pair: Divide and Conquer Approach</a:t>
            </a:r>
            <a:endParaRPr lang="en-US" sz="3200">
              <a:solidFill>
                <a:schemeClr val="bg1"/>
              </a:solidFill>
              <a:ea typeface="新細明體" pitchFamily="18" charset="-12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476500" y="3567450"/>
            <a:ext cx="4191000" cy="3154146"/>
            <a:chOff x="2362200" y="3567450"/>
            <a:chExt cx="4191000" cy="315414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362200" y="3567450"/>
              <a:ext cx="4114799" cy="3154146"/>
            </a:xfrm>
            <a:prstGeom prst="rect">
              <a:avLst/>
            </a:prstGeom>
            <a:ln w="25400">
              <a:solidFill>
                <a:schemeClr val="accent5"/>
              </a:solidFill>
              <a:prstDash val="dash"/>
            </a:ln>
          </p:spPr>
        </p:pic>
        <p:grpSp>
          <p:nvGrpSpPr>
            <p:cNvPr id="22" name="Group 21"/>
            <p:cNvGrpSpPr/>
            <p:nvPr/>
          </p:nvGrpSpPr>
          <p:grpSpPr>
            <a:xfrm>
              <a:off x="2362200" y="3886200"/>
              <a:ext cx="4191000" cy="2776954"/>
              <a:chOff x="2362200" y="3886200"/>
              <a:chExt cx="4191000" cy="2776954"/>
            </a:xfrm>
          </p:grpSpPr>
          <p:sp>
            <p:nvSpPr>
              <p:cNvPr id="5" name="Text Box 16"/>
              <p:cNvSpPr txBox="1">
                <a:spLocks noChangeArrowheads="1"/>
              </p:cNvSpPr>
              <p:nvPr/>
            </p:nvSpPr>
            <p:spPr bwMode="auto">
              <a:xfrm>
                <a:off x="2362200" y="5181600"/>
                <a:ext cx="4572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6" name="Text Box 16"/>
              <p:cNvSpPr txBox="1">
                <a:spLocks noChangeArrowheads="1"/>
              </p:cNvSpPr>
              <p:nvPr/>
            </p:nvSpPr>
            <p:spPr bwMode="auto">
              <a:xfrm>
                <a:off x="2743200" y="5943600"/>
                <a:ext cx="4572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2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Text Box 16"/>
              <p:cNvSpPr txBox="1">
                <a:spLocks noChangeArrowheads="1"/>
              </p:cNvSpPr>
              <p:nvPr/>
            </p:nvSpPr>
            <p:spPr bwMode="auto">
              <a:xfrm>
                <a:off x="2971800" y="5181600"/>
                <a:ext cx="4572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3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Text Box 16"/>
              <p:cNvSpPr txBox="1">
                <a:spLocks noChangeArrowheads="1"/>
              </p:cNvSpPr>
              <p:nvPr/>
            </p:nvSpPr>
            <p:spPr bwMode="auto">
              <a:xfrm>
                <a:off x="3124200" y="4419600"/>
                <a:ext cx="4572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4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Text Box 16"/>
              <p:cNvSpPr txBox="1">
                <a:spLocks noChangeArrowheads="1"/>
              </p:cNvSpPr>
              <p:nvPr/>
            </p:nvSpPr>
            <p:spPr bwMode="auto">
              <a:xfrm>
                <a:off x="3505200" y="6324600"/>
                <a:ext cx="4572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5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Text Box 16"/>
              <p:cNvSpPr txBox="1">
                <a:spLocks noChangeArrowheads="1"/>
              </p:cNvSpPr>
              <p:nvPr/>
            </p:nvSpPr>
            <p:spPr bwMode="auto">
              <a:xfrm>
                <a:off x="3810000" y="3886200"/>
                <a:ext cx="4572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6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Text Box 16"/>
              <p:cNvSpPr txBox="1">
                <a:spLocks noChangeArrowheads="1"/>
              </p:cNvSpPr>
              <p:nvPr/>
            </p:nvSpPr>
            <p:spPr bwMode="auto">
              <a:xfrm>
                <a:off x="3962400" y="4614446"/>
                <a:ext cx="4572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7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 Box 16"/>
              <p:cNvSpPr txBox="1">
                <a:spLocks noChangeArrowheads="1"/>
              </p:cNvSpPr>
              <p:nvPr/>
            </p:nvSpPr>
            <p:spPr bwMode="auto">
              <a:xfrm>
                <a:off x="4038600" y="5257800"/>
                <a:ext cx="4572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8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Text Box 16"/>
              <p:cNvSpPr txBox="1">
                <a:spLocks noChangeArrowheads="1"/>
              </p:cNvSpPr>
              <p:nvPr/>
            </p:nvSpPr>
            <p:spPr bwMode="auto">
              <a:xfrm>
                <a:off x="4343400" y="6062246"/>
                <a:ext cx="4572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9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ext Box 16"/>
              <p:cNvSpPr txBox="1">
                <a:spLocks noChangeArrowheads="1"/>
              </p:cNvSpPr>
              <p:nvPr/>
            </p:nvSpPr>
            <p:spPr bwMode="auto">
              <a:xfrm>
                <a:off x="4419600" y="5300246"/>
                <a:ext cx="4572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10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 Box 16"/>
              <p:cNvSpPr txBox="1">
                <a:spLocks noChangeArrowheads="1"/>
              </p:cNvSpPr>
              <p:nvPr/>
            </p:nvSpPr>
            <p:spPr bwMode="auto">
              <a:xfrm>
                <a:off x="4343400" y="4038600"/>
                <a:ext cx="4572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11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Text Box 16"/>
              <p:cNvSpPr txBox="1">
                <a:spLocks noChangeArrowheads="1"/>
              </p:cNvSpPr>
              <p:nvPr/>
            </p:nvSpPr>
            <p:spPr bwMode="auto">
              <a:xfrm>
                <a:off x="4572000" y="4724400"/>
                <a:ext cx="4572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12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 Box 16"/>
              <p:cNvSpPr txBox="1">
                <a:spLocks noChangeArrowheads="1"/>
              </p:cNvSpPr>
              <p:nvPr/>
            </p:nvSpPr>
            <p:spPr bwMode="auto">
              <a:xfrm>
                <a:off x="5181600" y="5757446"/>
                <a:ext cx="4572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13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Text Box 16"/>
              <p:cNvSpPr txBox="1">
                <a:spLocks noChangeArrowheads="1"/>
              </p:cNvSpPr>
              <p:nvPr/>
            </p:nvSpPr>
            <p:spPr bwMode="auto">
              <a:xfrm>
                <a:off x="5410200" y="4953000"/>
                <a:ext cx="4572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14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Text Box 16"/>
              <p:cNvSpPr txBox="1">
                <a:spLocks noChangeArrowheads="1"/>
              </p:cNvSpPr>
              <p:nvPr/>
            </p:nvSpPr>
            <p:spPr bwMode="auto">
              <a:xfrm>
                <a:off x="5943600" y="4919246"/>
                <a:ext cx="4572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15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Text Box 16"/>
              <p:cNvSpPr txBox="1">
                <a:spLocks noChangeArrowheads="1"/>
              </p:cNvSpPr>
              <p:nvPr/>
            </p:nvSpPr>
            <p:spPr bwMode="auto">
              <a:xfrm>
                <a:off x="6096000" y="4233446"/>
                <a:ext cx="4572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16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685800"/>
            <a:ext cx="8610600" cy="5791200"/>
          </a:xfrm>
        </p:spPr>
        <p:txBody>
          <a:bodyPr>
            <a:normAutofit/>
          </a:bodyPr>
          <a:lstStyle/>
          <a:p>
            <a:r>
              <a:rPr lang="pl-PL" sz="2800" dirty="0">
                <a:solidFill>
                  <a:schemeClr val="accent2"/>
                </a:solidFill>
              </a:rPr>
              <a:t>Neka je </a:t>
            </a:r>
            <a:r>
              <a:rPr lang="pl-PL" sz="2800" dirty="0">
                <a:solidFill>
                  <a:schemeClr val="tx2"/>
                </a:solidFill>
                <a:latin typeface="+mj-lt"/>
              </a:rPr>
              <a:t>P</a:t>
            </a:r>
            <a:r>
              <a:rPr lang="pl-PL" sz="2800" dirty="0">
                <a:solidFill>
                  <a:schemeClr val="accent2"/>
                </a:solidFill>
              </a:rPr>
              <a:t> skup ta~aka</a:t>
            </a:r>
            <a:r>
              <a:rPr lang="en-US" sz="2800" dirty="0">
                <a:solidFill>
                  <a:schemeClr val="accent2"/>
                </a:solidFill>
              </a:rPr>
              <a:t>, i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neka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>
                <a:solidFill>
                  <a:schemeClr val="tx2"/>
                </a:solidFill>
                <a:latin typeface="+mj-lt"/>
              </a:rPr>
              <a:t>P</a:t>
            </a:r>
            <a:r>
              <a:rPr lang="en-US" sz="1800" dirty="0">
                <a:solidFill>
                  <a:schemeClr val="tx2"/>
                </a:solidFill>
                <a:latin typeface="+mj-lt"/>
              </a:rPr>
              <a:t>1</a:t>
            </a:r>
            <a:r>
              <a:rPr lang="en-US" sz="2800" dirty="0">
                <a:solidFill>
                  <a:schemeClr val="accent2"/>
                </a:solidFill>
              </a:rPr>
              <a:t> i </a:t>
            </a:r>
            <a:r>
              <a:rPr lang="en-US" sz="2800" dirty="0">
                <a:solidFill>
                  <a:schemeClr val="tx2"/>
                </a:solidFill>
                <a:latin typeface="+mj-lt"/>
              </a:rPr>
              <a:t>P</a:t>
            </a:r>
            <a:r>
              <a:rPr lang="en-US" sz="1800" dirty="0">
                <a:solidFill>
                  <a:schemeClr val="tx2"/>
                </a:solidFill>
                <a:latin typeface="+mj-lt"/>
              </a:rPr>
              <a:t>2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predstavqaju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dva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istobrojna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podskupa</a:t>
            </a:r>
            <a:r>
              <a:rPr lang="en-US" sz="2800" dirty="0">
                <a:solidFill>
                  <a:schemeClr val="accent2"/>
                </a:solidFill>
              </a:rPr>
              <a:t>.</a:t>
            </a:r>
          </a:p>
          <a:p>
            <a:r>
              <a:rPr lang="pl-PL" sz="2800" dirty="0">
                <a:solidFill>
                  <a:schemeClr val="accent2"/>
                </a:solidFill>
              </a:rPr>
              <a:t>Neka je </a:t>
            </a:r>
            <a:r>
              <a:rPr lang="pl-PL" sz="2800" dirty="0">
                <a:solidFill>
                  <a:schemeClr val="tx2"/>
                </a:solidFill>
                <a:latin typeface="+mj-lt"/>
              </a:rPr>
              <a:t>d</a:t>
            </a:r>
            <a:r>
              <a:rPr lang="pl-PL" sz="1800" dirty="0">
                <a:solidFill>
                  <a:schemeClr val="tx2"/>
                </a:solidFill>
                <a:latin typeface="+mj-lt"/>
              </a:rPr>
              <a:t>1</a:t>
            </a:r>
            <a:r>
              <a:rPr lang="pl-PL" sz="2800" dirty="0">
                <a:solidFill>
                  <a:schemeClr val="accent2"/>
                </a:solidFill>
              </a:rPr>
              <a:t> minimalno rastojawe u </a:t>
            </a:r>
            <a:r>
              <a:rPr lang="pl-PL" sz="2800" dirty="0">
                <a:solidFill>
                  <a:schemeClr val="tx2"/>
                </a:solidFill>
                <a:latin typeface="+mj-lt"/>
              </a:rPr>
              <a:t>P</a:t>
            </a:r>
            <a:r>
              <a:rPr lang="pl-PL" sz="1800" dirty="0">
                <a:solidFill>
                  <a:schemeClr val="tx2"/>
                </a:solidFill>
                <a:latin typeface="+mj-lt"/>
              </a:rPr>
              <a:t>1</a:t>
            </a:r>
            <a:r>
              <a:rPr lang="pl-PL" sz="2800" dirty="0" smtClean="0">
                <a:solidFill>
                  <a:schemeClr val="accent2"/>
                </a:solidFill>
              </a:rPr>
              <a:t>,</a:t>
            </a:r>
            <a:r>
              <a:rPr lang="en-US" sz="2800" dirty="0" smtClean="0">
                <a:solidFill>
                  <a:schemeClr val="accent2"/>
                </a:solidFill>
              </a:rPr>
              <a:t> i</a:t>
            </a:r>
            <a:r>
              <a:rPr lang="pl-PL" sz="2800" dirty="0" smtClean="0">
                <a:solidFill>
                  <a:schemeClr val="accent2"/>
                </a:solidFill>
              </a:rPr>
              <a:t> </a:t>
            </a:r>
            <a:r>
              <a:rPr lang="pl-PL" sz="2800" dirty="0">
                <a:solidFill>
                  <a:schemeClr val="tx2"/>
                </a:solidFill>
                <a:latin typeface="+mj-lt"/>
              </a:rPr>
              <a:t>d</a:t>
            </a:r>
            <a:r>
              <a:rPr lang="pl-PL" sz="1800" dirty="0">
                <a:solidFill>
                  <a:schemeClr val="tx2"/>
                </a:solidFill>
                <a:latin typeface="+mj-lt"/>
              </a:rPr>
              <a:t>2</a:t>
            </a:r>
            <a:r>
              <a:rPr lang="pl-PL" sz="2800" dirty="0">
                <a:solidFill>
                  <a:schemeClr val="accent2"/>
                </a:solidFill>
              </a:rPr>
              <a:t> minimalno rastojawe u </a:t>
            </a:r>
            <a:r>
              <a:rPr lang="pl-PL" sz="2800" dirty="0">
                <a:solidFill>
                  <a:schemeClr val="tx2"/>
                </a:solidFill>
                <a:latin typeface="+mj-lt"/>
              </a:rPr>
              <a:t>P</a:t>
            </a:r>
            <a:r>
              <a:rPr lang="pl-PL" sz="1800" dirty="0">
                <a:solidFill>
                  <a:schemeClr val="tx2"/>
                </a:solidFill>
                <a:latin typeface="+mj-lt"/>
              </a:rPr>
              <a:t>2</a:t>
            </a:r>
            <a:r>
              <a:rPr lang="pl-PL" sz="2800" dirty="0" smtClean="0">
                <a:solidFill>
                  <a:schemeClr val="accent2"/>
                </a:solidFill>
              </a:rPr>
              <a:t>.</a:t>
            </a:r>
            <a:endParaRPr lang="en-US" sz="2800" dirty="0" smtClean="0">
              <a:solidFill>
                <a:schemeClr val="accent2"/>
              </a:solidFill>
            </a:endParaRPr>
          </a:p>
          <a:p>
            <a:r>
              <a:rPr lang="en-US" sz="2800" dirty="0" err="1" smtClean="0">
                <a:solidFill>
                  <a:schemeClr val="accent2"/>
                </a:solidFill>
              </a:rPr>
              <a:t>Mo`e</a:t>
            </a:r>
            <a:r>
              <a:rPr lang="en-US" sz="2800" dirty="0" smtClean="0">
                <a:solidFill>
                  <a:schemeClr val="accent2"/>
                </a:solidFill>
              </a:rPr>
              <a:t> se </a:t>
            </a:r>
            <a:r>
              <a:rPr lang="en-US" sz="2800" dirty="0" err="1" smtClean="0">
                <a:solidFill>
                  <a:schemeClr val="accent2"/>
                </a:solidFill>
              </a:rPr>
              <a:t>pretpostaviti</a:t>
            </a:r>
            <a:r>
              <a:rPr lang="en-US" sz="2800" dirty="0" smtClean="0">
                <a:solidFill>
                  <a:schemeClr val="accent2"/>
                </a:solidFill>
              </a:rPr>
              <a:t> da je </a:t>
            </a:r>
            <a:r>
              <a:rPr lang="en-US" sz="2800" dirty="0">
                <a:solidFill>
                  <a:schemeClr val="tx2"/>
                </a:solidFill>
                <a:latin typeface="+mj-lt"/>
              </a:rPr>
              <a:t>d</a:t>
            </a:r>
            <a:r>
              <a:rPr lang="en-US" sz="1800" dirty="0">
                <a:solidFill>
                  <a:schemeClr val="tx2"/>
                </a:solidFill>
                <a:latin typeface="+mj-lt"/>
              </a:rPr>
              <a:t>1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>
                <a:solidFill>
                  <a:schemeClr val="accent2"/>
                </a:solidFill>
              </a:rPr>
              <a:t>&lt;</a:t>
            </a:r>
            <a:r>
              <a:rPr lang="en-US" sz="28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d</a:t>
            </a:r>
            <a:r>
              <a:rPr lang="en-US" sz="1800" dirty="0">
                <a:solidFill>
                  <a:schemeClr val="tx2"/>
                </a:solidFill>
                <a:latin typeface="+mj-lt"/>
              </a:rPr>
              <a:t>2</a:t>
            </a:r>
            <a:r>
              <a:rPr lang="en-US" sz="2800" dirty="0" smtClean="0">
                <a:solidFill>
                  <a:schemeClr val="accent2"/>
                </a:solidFill>
              </a:rPr>
              <a:t>.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3076" name="Rectangle 7"/>
          <p:cNvSpPr>
            <a:spLocks noChangeArrowheads="1"/>
          </p:cNvSpPr>
          <p:nvPr/>
        </p:nvSpPr>
        <p:spPr bwMode="auto">
          <a:xfrm>
            <a:off x="76200" y="76200"/>
            <a:ext cx="89916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TW" sz="3200">
                <a:solidFill>
                  <a:schemeClr val="bg1"/>
                </a:solidFill>
                <a:ea typeface="新細明體" pitchFamily="18" charset="-120"/>
              </a:rPr>
              <a:t>Closest Pair: Divide and Conquer Approach</a:t>
            </a:r>
            <a:endParaRPr lang="en-US" sz="3200">
              <a:solidFill>
                <a:schemeClr val="bg1"/>
              </a:solidFill>
              <a:ea typeface="新細明體" pitchFamily="18" charset="-12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514600" y="3581400"/>
            <a:ext cx="4114800" cy="3124200"/>
            <a:chOff x="2438400" y="3581400"/>
            <a:chExt cx="4114800" cy="31242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0847"/>
            <a:stretch>
              <a:fillRect/>
            </a:stretch>
          </p:blipFill>
          <p:spPr>
            <a:xfrm>
              <a:off x="2438400" y="3581400"/>
              <a:ext cx="4114800" cy="3124200"/>
            </a:xfrm>
            <a:prstGeom prst="rect">
              <a:avLst/>
            </a:prstGeom>
            <a:ln w="25400">
              <a:solidFill>
                <a:schemeClr val="accent5"/>
              </a:solidFill>
              <a:prstDash val="dash"/>
            </a:ln>
          </p:spPr>
        </p:pic>
        <p:grpSp>
          <p:nvGrpSpPr>
            <p:cNvPr id="6" name="Group 5"/>
            <p:cNvGrpSpPr/>
            <p:nvPr/>
          </p:nvGrpSpPr>
          <p:grpSpPr>
            <a:xfrm>
              <a:off x="2438400" y="3852446"/>
              <a:ext cx="4114800" cy="2776954"/>
              <a:chOff x="2438400" y="3852446"/>
              <a:chExt cx="4114800" cy="2776954"/>
            </a:xfrm>
          </p:grpSpPr>
          <p:sp>
            <p:nvSpPr>
              <p:cNvPr id="7" name="Text Box 16"/>
              <p:cNvSpPr txBox="1">
                <a:spLocks noChangeArrowheads="1"/>
              </p:cNvSpPr>
              <p:nvPr/>
            </p:nvSpPr>
            <p:spPr bwMode="auto">
              <a:xfrm>
                <a:off x="2438400" y="4724400"/>
                <a:ext cx="4572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8" name="Text Box 16"/>
              <p:cNvSpPr txBox="1">
                <a:spLocks noChangeArrowheads="1"/>
              </p:cNvSpPr>
              <p:nvPr/>
            </p:nvSpPr>
            <p:spPr bwMode="auto">
              <a:xfrm>
                <a:off x="2819400" y="5909846"/>
                <a:ext cx="4572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2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Text Box 16"/>
              <p:cNvSpPr txBox="1">
                <a:spLocks noChangeArrowheads="1"/>
              </p:cNvSpPr>
              <p:nvPr/>
            </p:nvSpPr>
            <p:spPr bwMode="auto">
              <a:xfrm>
                <a:off x="2971800" y="4800600"/>
                <a:ext cx="4572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3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Text Box 16"/>
              <p:cNvSpPr txBox="1">
                <a:spLocks noChangeArrowheads="1"/>
              </p:cNvSpPr>
              <p:nvPr/>
            </p:nvSpPr>
            <p:spPr bwMode="auto">
              <a:xfrm>
                <a:off x="3124200" y="4385846"/>
                <a:ext cx="4572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4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Text Box 16"/>
              <p:cNvSpPr txBox="1">
                <a:spLocks noChangeArrowheads="1"/>
              </p:cNvSpPr>
              <p:nvPr/>
            </p:nvSpPr>
            <p:spPr bwMode="auto">
              <a:xfrm>
                <a:off x="3581400" y="6290846"/>
                <a:ext cx="4572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5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Text Box 16"/>
              <p:cNvSpPr txBox="1">
                <a:spLocks noChangeArrowheads="1"/>
              </p:cNvSpPr>
              <p:nvPr/>
            </p:nvSpPr>
            <p:spPr bwMode="auto">
              <a:xfrm>
                <a:off x="3810000" y="3886200"/>
                <a:ext cx="4572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6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 Box 16"/>
              <p:cNvSpPr txBox="1">
                <a:spLocks noChangeArrowheads="1"/>
              </p:cNvSpPr>
              <p:nvPr/>
            </p:nvSpPr>
            <p:spPr bwMode="auto">
              <a:xfrm>
                <a:off x="4038600" y="4572000"/>
                <a:ext cx="4572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7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Text Box 16"/>
              <p:cNvSpPr txBox="1">
                <a:spLocks noChangeArrowheads="1"/>
              </p:cNvSpPr>
              <p:nvPr/>
            </p:nvSpPr>
            <p:spPr bwMode="auto">
              <a:xfrm>
                <a:off x="4038600" y="5257800"/>
                <a:ext cx="4572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8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ext Box 16"/>
              <p:cNvSpPr txBox="1">
                <a:spLocks noChangeArrowheads="1"/>
              </p:cNvSpPr>
              <p:nvPr/>
            </p:nvSpPr>
            <p:spPr bwMode="auto">
              <a:xfrm>
                <a:off x="4419600" y="6019800"/>
                <a:ext cx="4572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9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 Box 16"/>
              <p:cNvSpPr txBox="1">
                <a:spLocks noChangeArrowheads="1"/>
              </p:cNvSpPr>
              <p:nvPr/>
            </p:nvSpPr>
            <p:spPr bwMode="auto">
              <a:xfrm>
                <a:off x="4419600" y="5300246"/>
                <a:ext cx="4572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10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Text Box 16"/>
              <p:cNvSpPr txBox="1">
                <a:spLocks noChangeArrowheads="1"/>
              </p:cNvSpPr>
              <p:nvPr/>
            </p:nvSpPr>
            <p:spPr bwMode="auto">
              <a:xfrm>
                <a:off x="4419600" y="4038600"/>
                <a:ext cx="4572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11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 Box 16"/>
              <p:cNvSpPr txBox="1">
                <a:spLocks noChangeArrowheads="1"/>
              </p:cNvSpPr>
              <p:nvPr/>
            </p:nvSpPr>
            <p:spPr bwMode="auto">
              <a:xfrm>
                <a:off x="4572000" y="4724400"/>
                <a:ext cx="4572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12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Text Box 16"/>
              <p:cNvSpPr txBox="1">
                <a:spLocks noChangeArrowheads="1"/>
              </p:cNvSpPr>
              <p:nvPr/>
            </p:nvSpPr>
            <p:spPr bwMode="auto">
              <a:xfrm>
                <a:off x="5181600" y="5757446"/>
                <a:ext cx="4572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13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Text Box 16"/>
              <p:cNvSpPr txBox="1">
                <a:spLocks noChangeArrowheads="1"/>
              </p:cNvSpPr>
              <p:nvPr/>
            </p:nvSpPr>
            <p:spPr bwMode="auto">
              <a:xfrm>
                <a:off x="5410200" y="4495800"/>
                <a:ext cx="4572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14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Text Box 16"/>
              <p:cNvSpPr txBox="1">
                <a:spLocks noChangeArrowheads="1"/>
              </p:cNvSpPr>
              <p:nvPr/>
            </p:nvSpPr>
            <p:spPr bwMode="auto">
              <a:xfrm>
                <a:off x="5943600" y="4495800"/>
                <a:ext cx="4572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15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Text Box 16"/>
              <p:cNvSpPr txBox="1">
                <a:spLocks noChangeArrowheads="1"/>
              </p:cNvSpPr>
              <p:nvPr/>
            </p:nvSpPr>
            <p:spPr bwMode="auto">
              <a:xfrm>
                <a:off x="6096000" y="3852446"/>
                <a:ext cx="4572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16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852906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685800"/>
            <a:ext cx="8610600" cy="57912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chemeClr val="accent2"/>
                </a:solidFill>
              </a:rPr>
              <a:t>Potrebno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>
                <a:solidFill>
                  <a:schemeClr val="accent2"/>
                </a:solidFill>
              </a:rPr>
              <a:t>je </a:t>
            </a:r>
            <a:r>
              <a:rPr lang="en-US" sz="2800" dirty="0" err="1">
                <a:solidFill>
                  <a:schemeClr val="accent2"/>
                </a:solidFill>
              </a:rPr>
              <a:t>ustanoviti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pl-PL" sz="2800" dirty="0">
                <a:solidFill>
                  <a:schemeClr val="accent2"/>
                </a:solidFill>
              </a:rPr>
              <a:t>da li u </a:t>
            </a:r>
            <a:r>
              <a:rPr lang="pl-PL" sz="2800" dirty="0">
                <a:solidFill>
                  <a:schemeClr val="tx2"/>
                </a:solidFill>
                <a:latin typeface="+mj-lt"/>
              </a:rPr>
              <a:t>P</a:t>
            </a:r>
            <a:r>
              <a:rPr lang="pl-PL" sz="1800" dirty="0">
                <a:solidFill>
                  <a:schemeClr val="tx2"/>
                </a:solidFill>
                <a:latin typeface="+mj-lt"/>
              </a:rPr>
              <a:t>1</a:t>
            </a:r>
            <a:r>
              <a:rPr lang="pl-PL" sz="2800" dirty="0">
                <a:solidFill>
                  <a:schemeClr val="accent2"/>
                </a:solidFill>
              </a:rPr>
              <a:t> postoji ta~ka na rastojawu mawem od </a:t>
            </a:r>
            <a:r>
              <a:rPr lang="pl-PL" sz="2800" dirty="0">
                <a:solidFill>
                  <a:schemeClr val="tx2"/>
                </a:solidFill>
                <a:latin typeface="+mj-lt"/>
              </a:rPr>
              <a:t>d</a:t>
            </a:r>
            <a:r>
              <a:rPr lang="pl-PL" sz="1800" dirty="0">
                <a:solidFill>
                  <a:schemeClr val="tx2"/>
                </a:solidFill>
                <a:latin typeface="+mj-lt"/>
              </a:rPr>
              <a:t>1</a:t>
            </a:r>
            <a:r>
              <a:rPr lang="pl-PL" sz="2800" dirty="0">
                <a:solidFill>
                  <a:schemeClr val="accent2"/>
                </a:solidFill>
              </a:rPr>
              <a:t> od neke ta~ke u </a:t>
            </a:r>
            <a:r>
              <a:rPr lang="pl-PL" sz="2800" dirty="0" smtClean="0">
                <a:solidFill>
                  <a:schemeClr val="tx2"/>
                </a:solidFill>
                <a:latin typeface="+mj-lt"/>
              </a:rPr>
              <a:t>P</a:t>
            </a:r>
            <a:r>
              <a:rPr lang="pl-PL" sz="1800" dirty="0" smtClean="0">
                <a:solidFill>
                  <a:schemeClr val="tx2"/>
                </a:solidFill>
                <a:latin typeface="+mj-lt"/>
              </a:rPr>
              <a:t>2</a:t>
            </a:r>
            <a:r>
              <a:rPr lang="en-US" sz="2800" dirty="0" smtClean="0">
                <a:solidFill>
                  <a:schemeClr val="accent2"/>
                </a:solidFill>
              </a:rPr>
              <a:t>.</a:t>
            </a:r>
            <a:endParaRPr lang="en-US" sz="2800" dirty="0">
              <a:solidFill>
                <a:schemeClr val="accent2"/>
              </a:solidFill>
            </a:endParaRPr>
          </a:p>
          <a:p>
            <a:r>
              <a:rPr lang="en-US" sz="2800" dirty="0" err="1">
                <a:solidFill>
                  <a:schemeClr val="accent2"/>
                </a:solidFill>
              </a:rPr>
              <a:t>Dovoqno</a:t>
            </a:r>
            <a:r>
              <a:rPr lang="en-US" sz="2800" dirty="0">
                <a:solidFill>
                  <a:schemeClr val="accent2"/>
                </a:solidFill>
              </a:rPr>
              <a:t> je </a:t>
            </a:r>
            <a:r>
              <a:rPr lang="en-US" sz="2800" dirty="0" err="1" smtClean="0">
                <a:solidFill>
                  <a:schemeClr val="accent2"/>
                </a:solidFill>
              </a:rPr>
              <a:t>razmatrati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smtClean="0">
                <a:solidFill>
                  <a:schemeClr val="accent2"/>
                </a:solidFill>
              </a:rPr>
              <a:t>ta</a:t>
            </a:r>
            <a:r>
              <a:rPr lang="pl-PL" sz="2800" dirty="0">
                <a:solidFill>
                  <a:schemeClr val="accent2"/>
                </a:solidFill>
              </a:rPr>
              <a:t>~</a:t>
            </a:r>
            <a:r>
              <a:rPr lang="en-US" sz="2800" dirty="0" err="1">
                <a:solidFill>
                  <a:schemeClr val="accent2"/>
                </a:solidFill>
              </a:rPr>
              <a:t>ke</a:t>
            </a:r>
            <a:r>
              <a:rPr lang="en-US" sz="2800" dirty="0">
                <a:solidFill>
                  <a:schemeClr val="accent2"/>
                </a:solidFill>
              </a:rPr>
              <a:t> u {</a:t>
            </a:r>
            <a:r>
              <a:rPr lang="en-US" sz="2800" dirty="0" err="1">
                <a:solidFill>
                  <a:schemeClr val="accent2"/>
                </a:solidFill>
              </a:rPr>
              <a:t>irini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>
                <a:solidFill>
                  <a:schemeClr val="tx2"/>
                </a:solidFill>
                <a:latin typeface="+mj-lt"/>
              </a:rPr>
              <a:t>2d</a:t>
            </a:r>
            <a:r>
              <a:rPr lang="en-US" sz="1800" dirty="0">
                <a:solidFill>
                  <a:schemeClr val="tx2"/>
                </a:solidFill>
                <a:latin typeface="+mj-lt"/>
              </a:rPr>
              <a:t>1</a:t>
            </a:r>
            <a:r>
              <a:rPr lang="en-US" sz="2800" dirty="0">
                <a:solidFill>
                  <a:schemeClr val="accent2"/>
                </a:solidFill>
              </a:rPr>
              <a:t>.</a:t>
            </a:r>
          </a:p>
          <a:p>
            <a:r>
              <a:rPr lang="en-US" sz="2800" dirty="0" err="1">
                <a:solidFill>
                  <a:schemeClr val="accent2"/>
                </a:solidFill>
              </a:rPr>
              <a:t>Ostale</a:t>
            </a:r>
            <a:r>
              <a:rPr lang="en-US" sz="2800" dirty="0">
                <a:solidFill>
                  <a:schemeClr val="accent2"/>
                </a:solidFill>
              </a:rPr>
              <a:t> ta</a:t>
            </a:r>
            <a:r>
              <a:rPr lang="pl-PL" sz="2800" dirty="0">
                <a:solidFill>
                  <a:schemeClr val="accent2"/>
                </a:solidFill>
              </a:rPr>
              <a:t>~</a:t>
            </a:r>
            <a:r>
              <a:rPr lang="en-US" sz="2800" dirty="0" err="1">
                <a:solidFill>
                  <a:schemeClr val="accent2"/>
                </a:solidFill>
              </a:rPr>
              <a:t>ke</a:t>
            </a:r>
            <a:r>
              <a:rPr lang="en-US" sz="2800" dirty="0">
                <a:solidFill>
                  <a:schemeClr val="accent2"/>
                </a:solidFill>
              </a:rPr>
              <a:t> ne </a:t>
            </a:r>
            <a:r>
              <a:rPr lang="en-US" sz="2800" dirty="0" err="1">
                <a:solidFill>
                  <a:schemeClr val="accent2"/>
                </a:solidFill>
              </a:rPr>
              <a:t>mogu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biti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na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rastojawu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mawem</a:t>
            </a:r>
            <a:r>
              <a:rPr lang="en-US" sz="2800" dirty="0">
                <a:solidFill>
                  <a:schemeClr val="accent2"/>
                </a:solidFill>
              </a:rPr>
              <a:t> od </a:t>
            </a:r>
            <a:r>
              <a:rPr lang="en-US" sz="2800" dirty="0">
                <a:solidFill>
                  <a:schemeClr val="tx2"/>
                </a:solidFill>
                <a:latin typeface="+mj-lt"/>
              </a:rPr>
              <a:t>d</a:t>
            </a:r>
            <a:r>
              <a:rPr lang="en-US" sz="1800" dirty="0">
                <a:solidFill>
                  <a:schemeClr val="tx2"/>
                </a:solidFill>
                <a:latin typeface="+mj-lt"/>
              </a:rPr>
              <a:t>1</a:t>
            </a:r>
            <a:r>
              <a:rPr lang="en-US" sz="2800" dirty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3076" name="Rectangle 7"/>
          <p:cNvSpPr>
            <a:spLocks noChangeArrowheads="1"/>
          </p:cNvSpPr>
          <p:nvPr/>
        </p:nvSpPr>
        <p:spPr bwMode="auto">
          <a:xfrm>
            <a:off x="76200" y="76200"/>
            <a:ext cx="89916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TW" sz="3200">
                <a:solidFill>
                  <a:schemeClr val="bg1"/>
                </a:solidFill>
                <a:ea typeface="新細明體" pitchFamily="18" charset="-120"/>
              </a:rPr>
              <a:t>Closest Pair: Divide and Conquer Approach</a:t>
            </a:r>
            <a:endParaRPr lang="en-US" sz="3200">
              <a:solidFill>
                <a:schemeClr val="bg1"/>
              </a:solidFill>
              <a:ea typeface="新細明體" pitchFamily="18" charset="-12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267409"/>
            <a:ext cx="3962400" cy="3438191"/>
          </a:xfrm>
          <a:prstGeom prst="rect">
            <a:avLst/>
          </a:prstGeom>
          <a:noFill/>
          <a:ln w="25400">
            <a:solidFill>
              <a:schemeClr val="accent5"/>
            </a:solidFill>
            <a:prstDash val="dash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52777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6200" y="3149509"/>
            <a:ext cx="4191000" cy="3632292"/>
          </a:xfrm>
          <a:prstGeom prst="rect">
            <a:avLst/>
          </a:prstGeom>
          <a:ln w="25400">
            <a:solidFill>
              <a:schemeClr val="accent5"/>
            </a:solidFill>
            <a:prstDash val="dash"/>
          </a:ln>
        </p:spPr>
      </p:pic>
      <p:sp>
        <p:nvSpPr>
          <p:cNvPr id="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457200"/>
            <a:ext cx="8610600" cy="57912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chemeClr val="accent2"/>
                </a:solidFill>
              </a:rPr>
              <a:t>Iskoristi</a:t>
            </a:r>
            <a:r>
              <a:rPr lang="en-US" sz="2800" dirty="0" smtClean="0">
                <a:solidFill>
                  <a:schemeClr val="accent2"/>
                </a:solidFill>
              </a:rPr>
              <a:t>}</a:t>
            </a:r>
            <a:r>
              <a:rPr lang="en-US" sz="2800" dirty="0" err="1" smtClean="0">
                <a:solidFill>
                  <a:schemeClr val="accent2"/>
                </a:solidFill>
              </a:rPr>
              <a:t>emo</a:t>
            </a:r>
            <a:r>
              <a:rPr lang="en-US" sz="2800" dirty="0" smtClean="0">
                <a:solidFill>
                  <a:schemeClr val="accent2"/>
                </a:solidFill>
              </a:rPr>
              <a:t> ~</a:t>
            </a:r>
            <a:r>
              <a:rPr lang="en-US" sz="2800" dirty="0" err="1" smtClean="0">
                <a:solidFill>
                  <a:schemeClr val="accent2"/>
                </a:solidFill>
              </a:rPr>
              <a:t>iwenicu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da</a:t>
            </a:r>
            <a:r>
              <a:rPr lang="en-US" sz="2800" dirty="0" smtClean="0">
                <a:solidFill>
                  <a:schemeClr val="accent2"/>
                </a:solidFill>
              </a:rPr>
              <a:t> je		 .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chemeClr val="accent2"/>
                </a:solidFill>
              </a:rPr>
              <a:t>Neka</a:t>
            </a:r>
            <a:r>
              <a:rPr lang="en-US" sz="2800" dirty="0" smtClean="0">
                <a:solidFill>
                  <a:schemeClr val="accent2"/>
                </a:solidFill>
              </a:rPr>
              <a:t> je </a:t>
            </a:r>
            <a:r>
              <a:rPr lang="en-US" sz="2800" dirty="0" err="1" smtClean="0">
                <a:solidFill>
                  <a:schemeClr val="accent2"/>
                </a:solidFill>
              </a:rPr>
              <a:t>sa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+mj-lt"/>
              </a:rPr>
              <a:t>y</a:t>
            </a:r>
            <a:r>
              <a:rPr lang="en-US" sz="2800" baseline="-25000" dirty="0" err="1" smtClean="0">
                <a:solidFill>
                  <a:schemeClr val="tx2"/>
                </a:solidFill>
                <a:latin typeface="+mj-lt"/>
              </a:rPr>
              <a:t>p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ozna~ena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smtClean="0">
                <a:solidFill>
                  <a:schemeClr val="accent2"/>
                </a:solidFill>
                <a:latin typeface="+mj-lt"/>
              </a:rPr>
              <a:t>y</a:t>
            </a:r>
            <a:r>
              <a:rPr lang="en-US" sz="2800" dirty="0" smtClean="0">
                <a:solidFill>
                  <a:schemeClr val="accent2"/>
                </a:solidFill>
              </a:rPr>
              <a:t>-</a:t>
            </a:r>
            <a:r>
              <a:rPr lang="en-US" sz="2800" dirty="0" err="1" smtClean="0">
                <a:solidFill>
                  <a:schemeClr val="accent2"/>
                </a:solidFill>
              </a:rPr>
              <a:t>koordinata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ta~ke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p</a:t>
            </a:r>
            <a:r>
              <a:rPr lang="en-US" sz="2800" dirty="0" smtClean="0">
                <a:solidFill>
                  <a:schemeClr val="accent2"/>
                </a:solidFill>
              </a:rPr>
              <a:t>.   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chemeClr val="accent2"/>
                </a:solidFill>
              </a:rPr>
              <a:t>Konstrui</a:t>
            </a:r>
            <a:r>
              <a:rPr lang="en-US" sz="2800" dirty="0" smtClean="0">
                <a:solidFill>
                  <a:schemeClr val="accent2"/>
                </a:solidFill>
              </a:rPr>
              <a:t>{</a:t>
            </a:r>
            <a:r>
              <a:rPr lang="en-US" sz="2800" dirty="0" err="1" smtClean="0">
                <a:solidFill>
                  <a:schemeClr val="accent2"/>
                </a:solidFill>
              </a:rPr>
              <a:t>emo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pravougaonik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visine</a:t>
            </a:r>
            <a:r>
              <a:rPr lang="en-US" sz="2800" dirty="0" smtClean="0">
                <a:solidFill>
                  <a:schemeClr val="accent2"/>
                </a:solidFill>
              </a:rPr>
              <a:t> 					    </a:t>
            </a:r>
            <a:r>
              <a:rPr lang="en-US" sz="2800" dirty="0" err="1" smtClean="0">
                <a:solidFill>
                  <a:schemeClr val="accent2"/>
                </a:solidFill>
              </a:rPr>
              <a:t>i</a:t>
            </a:r>
            <a:r>
              <a:rPr lang="en-US" sz="2800" dirty="0" smtClean="0">
                <a:solidFill>
                  <a:schemeClr val="accent2"/>
                </a:solidFill>
              </a:rPr>
              <a:t> {</a:t>
            </a:r>
            <a:r>
              <a:rPr lang="en-US" sz="2800" dirty="0" err="1" smtClean="0">
                <a:solidFill>
                  <a:schemeClr val="accent2"/>
                </a:solidFill>
              </a:rPr>
              <a:t>irine</a:t>
            </a:r>
            <a:r>
              <a:rPr lang="en-US" sz="2800" dirty="0" smtClean="0">
                <a:solidFill>
                  <a:schemeClr val="accent2"/>
                </a:solidFill>
              </a:rPr>
              <a:t> 				 u </a:t>
            </a:r>
            <a:r>
              <a:rPr lang="en-US" sz="2800" dirty="0" err="1" smtClean="0">
                <a:solidFill>
                  <a:schemeClr val="accent2"/>
                </a:solidFill>
              </a:rPr>
              <a:t>suprotnoj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traci</a:t>
            </a:r>
            <a:r>
              <a:rPr lang="en-US" sz="2800" dirty="0" smtClean="0">
                <a:solidFill>
                  <a:schemeClr val="accent2"/>
                </a:solidFill>
              </a:rPr>
              <a:t>.                </a:t>
            </a:r>
            <a:endParaRPr lang="en-US" sz="2800" dirty="0">
              <a:solidFill>
                <a:schemeClr val="accent2"/>
              </a:solidFill>
            </a:endParaRPr>
          </a:p>
        </p:txBody>
      </p:sp>
      <p:graphicFrame>
        <p:nvGraphicFramePr>
          <p:cNvPr id="76802" name="Object 2"/>
          <p:cNvGraphicFramePr>
            <a:graphicFrameLocks noGrp="1" noChangeAspect="1"/>
          </p:cNvGraphicFramePr>
          <p:nvPr/>
        </p:nvGraphicFramePr>
        <p:xfrm>
          <a:off x="6003925" y="76200"/>
          <a:ext cx="1633538" cy="1066800"/>
        </p:xfrm>
        <a:graphic>
          <a:graphicData uri="http://schemas.openxmlformats.org/presentationml/2006/ole">
            <p:oleObj spid="_x0000_s76802" name="Equation" r:id="rId4" imgW="609480" imgH="431640" progId="Equation.3">
              <p:embed/>
            </p:oleObj>
          </a:graphicData>
        </a:graphic>
      </p:graphicFrame>
      <p:graphicFrame>
        <p:nvGraphicFramePr>
          <p:cNvPr id="76803" name="Object 3"/>
          <p:cNvGraphicFramePr>
            <a:graphicFrameLocks noGrp="1" noChangeAspect="1"/>
          </p:cNvGraphicFramePr>
          <p:nvPr/>
        </p:nvGraphicFramePr>
        <p:xfrm>
          <a:off x="685800" y="2362200"/>
          <a:ext cx="2582862" cy="762000"/>
        </p:xfrm>
        <a:graphic>
          <a:graphicData uri="http://schemas.openxmlformats.org/presentationml/2006/ole">
            <p:oleObj spid="_x0000_s76803" name="Equation" r:id="rId5" imgW="1117440" imgH="393480" progId="Equation.3">
              <p:embed/>
            </p:oleObj>
          </a:graphicData>
        </a:graphic>
      </p:graphicFrame>
      <p:graphicFrame>
        <p:nvGraphicFramePr>
          <p:cNvPr id="76804" name="Object 4"/>
          <p:cNvGraphicFramePr>
            <a:graphicFrameLocks noGrp="1" noChangeAspect="1"/>
          </p:cNvGraphicFramePr>
          <p:nvPr/>
        </p:nvGraphicFramePr>
        <p:xfrm>
          <a:off x="5181600" y="2505075"/>
          <a:ext cx="2173287" cy="466725"/>
        </p:xfrm>
        <a:graphic>
          <a:graphicData uri="http://schemas.openxmlformats.org/presentationml/2006/ole">
            <p:oleObj spid="_x0000_s76804" name="Equation" r:id="rId6" imgW="939600" imgH="241200" progId="Equation.3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0327017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228600"/>
            <a:ext cx="8610600" cy="5791200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chemeClr val="accent2"/>
                </a:solidFill>
              </a:rPr>
              <a:t>Podelimo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ga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jednom</a:t>
            </a:r>
            <a:r>
              <a:rPr lang="en-US" sz="2800" dirty="0" smtClean="0">
                <a:solidFill>
                  <a:schemeClr val="accent2"/>
                </a:solidFill>
              </a:rPr>
              <a:t> vert. </a:t>
            </a:r>
            <a:r>
              <a:rPr lang="en-US" sz="2800" dirty="0" err="1" smtClean="0">
                <a:solidFill>
                  <a:schemeClr val="accent2"/>
                </a:solidFill>
              </a:rPr>
              <a:t>i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dve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horizontalne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prave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na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smtClean="0">
                <a:solidFill>
                  <a:schemeClr val="tx2"/>
                </a:solidFill>
              </a:rPr>
              <a:t>6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jednakih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kvadrata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stranice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smtClean="0">
                <a:solidFill>
                  <a:schemeClr val="tx2"/>
                </a:solidFill>
              </a:rPr>
              <a:t>0,7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d</a:t>
            </a:r>
            <a:r>
              <a:rPr lang="en-US" sz="1800" dirty="0" smtClean="0">
                <a:solidFill>
                  <a:schemeClr val="tx2"/>
                </a:solidFill>
                <a:latin typeface="+mj-lt"/>
              </a:rPr>
              <a:t>1</a:t>
            </a:r>
            <a:r>
              <a:rPr lang="en-US" sz="2800" dirty="0" smtClean="0">
                <a:solidFill>
                  <a:schemeClr val="tx2"/>
                </a:solidFill>
              </a:rPr>
              <a:t> </a:t>
            </a:r>
            <a:r>
              <a:rPr lang="en-US" sz="2800" dirty="0" smtClean="0">
                <a:solidFill>
                  <a:schemeClr val="accent2"/>
                </a:solidFill>
              </a:rPr>
              <a:t>(</a:t>
            </a:r>
            <a:r>
              <a:rPr lang="en-US" sz="2800" dirty="0" err="1" smtClean="0">
                <a:solidFill>
                  <a:schemeClr val="accent2"/>
                </a:solidFill>
              </a:rPr>
              <a:t>kojima</a:t>
            </a:r>
            <a:r>
              <a:rPr lang="en-US" sz="2800" dirty="0" smtClean="0">
                <a:solidFill>
                  <a:schemeClr val="accent2"/>
                </a:solidFill>
              </a:rPr>
              <a:t> je </a:t>
            </a:r>
            <a:r>
              <a:rPr lang="en-US" sz="2800" dirty="0" err="1" smtClean="0">
                <a:solidFill>
                  <a:schemeClr val="accent2"/>
                </a:solidFill>
              </a:rPr>
              <a:t>dijagonala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mawa</a:t>
            </a:r>
            <a:r>
              <a:rPr lang="en-US" sz="2800" dirty="0" smtClean="0">
                <a:solidFill>
                  <a:schemeClr val="accent2"/>
                </a:solidFill>
              </a:rPr>
              <a:t> od </a:t>
            </a: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d</a:t>
            </a:r>
            <a:r>
              <a:rPr lang="en-US" sz="1800" dirty="0" smtClean="0">
                <a:solidFill>
                  <a:schemeClr val="tx2"/>
                </a:solidFill>
                <a:latin typeface="+mj-lt"/>
              </a:rPr>
              <a:t>1</a:t>
            </a:r>
            <a:r>
              <a:rPr lang="en-US" sz="2800" dirty="0" smtClean="0">
                <a:solidFill>
                  <a:schemeClr val="accent2"/>
                </a:solidFill>
                <a:latin typeface="+mj-lt"/>
              </a:rPr>
              <a:t>!</a:t>
            </a:r>
            <a:r>
              <a:rPr lang="en-US" sz="2800" dirty="0" smtClean="0">
                <a:solidFill>
                  <a:schemeClr val="accent2"/>
                </a:solidFill>
              </a:rPr>
              <a:t>).</a:t>
            </a:r>
          </a:p>
          <a:p>
            <a:r>
              <a:rPr lang="en-US" sz="2800" dirty="0" err="1" smtClean="0">
                <a:solidFill>
                  <a:schemeClr val="accent2"/>
                </a:solidFill>
              </a:rPr>
              <a:t>Ta~ka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kandidat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sa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>
                <a:solidFill>
                  <a:schemeClr val="accent2"/>
                </a:solidFill>
                <a:latin typeface="+mj-lt"/>
              </a:rPr>
              <a:t>y</a:t>
            </a:r>
            <a:r>
              <a:rPr lang="en-US" sz="2800" dirty="0">
                <a:solidFill>
                  <a:schemeClr val="accent2"/>
                </a:solidFill>
              </a:rPr>
              <a:t>-</a:t>
            </a:r>
            <a:r>
              <a:rPr lang="en-US" sz="2800" dirty="0" err="1">
                <a:solidFill>
                  <a:schemeClr val="accent2"/>
                </a:solidFill>
              </a:rPr>
              <a:t>koordinatom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+mj-lt"/>
              </a:rPr>
              <a:t>y</a:t>
            </a:r>
            <a:r>
              <a:rPr lang="en-US" sz="1800" dirty="0" err="1">
                <a:solidFill>
                  <a:schemeClr val="tx2"/>
                </a:solidFill>
                <a:latin typeface="+mj-lt"/>
              </a:rPr>
              <a:t>q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mora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da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zadovoqi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i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uslov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>
                <a:solidFill>
                  <a:schemeClr val="tx2"/>
                </a:solidFill>
                <a:latin typeface="+mj-lt"/>
              </a:rPr>
              <a:t>|</a:t>
            </a:r>
            <a:r>
              <a:rPr lang="en-US" sz="2800" dirty="0" err="1" smtClean="0">
                <a:solidFill>
                  <a:schemeClr val="tx2"/>
                </a:solidFill>
                <a:latin typeface="+mj-lt"/>
              </a:rPr>
              <a:t>y</a:t>
            </a:r>
            <a:r>
              <a:rPr lang="en-US" sz="1800" dirty="0" err="1" smtClean="0">
                <a:solidFill>
                  <a:schemeClr val="tx2"/>
                </a:solidFill>
                <a:latin typeface="+mj-lt"/>
              </a:rPr>
              <a:t>p</a:t>
            </a:r>
            <a:r>
              <a:rPr lang="en-US" sz="18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– </a:t>
            </a:r>
            <a:r>
              <a:rPr lang="en-US" sz="2800" dirty="0" err="1" smtClean="0">
                <a:solidFill>
                  <a:schemeClr val="tx2"/>
                </a:solidFill>
                <a:latin typeface="+mj-lt"/>
              </a:rPr>
              <a:t>y</a:t>
            </a:r>
            <a:r>
              <a:rPr lang="en-US" sz="1800" dirty="0" err="1" smtClean="0">
                <a:solidFill>
                  <a:schemeClr val="tx2"/>
                </a:solidFill>
                <a:latin typeface="+mj-lt"/>
              </a:rPr>
              <a:t>q</a:t>
            </a:r>
            <a:r>
              <a:rPr lang="en-US" sz="2800" dirty="0">
                <a:solidFill>
                  <a:schemeClr val="tx2"/>
                </a:solidFill>
                <a:latin typeface="+mj-lt"/>
              </a:rPr>
              <a:t>| &lt; d</a:t>
            </a:r>
            <a:r>
              <a:rPr lang="en-US" sz="1800" dirty="0">
                <a:solidFill>
                  <a:schemeClr val="tx2"/>
                </a:solidFill>
                <a:latin typeface="+mj-lt"/>
              </a:rPr>
              <a:t>1</a:t>
            </a:r>
            <a:r>
              <a:rPr lang="en-US" sz="2800" dirty="0">
                <a:solidFill>
                  <a:schemeClr val="accent2"/>
                </a:solidFill>
              </a:rPr>
              <a:t>, pa se </a:t>
            </a:r>
            <a:r>
              <a:rPr lang="en-US" sz="2800" dirty="0" err="1">
                <a:solidFill>
                  <a:schemeClr val="accent2"/>
                </a:solidFill>
              </a:rPr>
              <a:t>mora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nalaziti</a:t>
            </a:r>
            <a:r>
              <a:rPr lang="en-US" sz="2800" dirty="0">
                <a:solidFill>
                  <a:schemeClr val="accent2"/>
                </a:solidFill>
              </a:rPr>
              <a:t> u </a:t>
            </a:r>
            <a:r>
              <a:rPr lang="en-US" sz="2800" dirty="0" err="1">
                <a:solidFill>
                  <a:schemeClr val="accent2"/>
                </a:solidFill>
              </a:rPr>
              <a:t>jednom</a:t>
            </a:r>
            <a:r>
              <a:rPr lang="en-US" sz="2800" dirty="0">
                <a:solidFill>
                  <a:schemeClr val="accent2"/>
                </a:solidFill>
              </a:rPr>
              <a:t> od 6 </a:t>
            </a:r>
            <a:r>
              <a:rPr lang="en-US" sz="2800" dirty="0" err="1">
                <a:solidFill>
                  <a:schemeClr val="accent2"/>
                </a:solidFill>
              </a:rPr>
              <a:t>kvadrata</a:t>
            </a:r>
            <a:r>
              <a:rPr lang="en-US" sz="2800" dirty="0">
                <a:solidFill>
                  <a:schemeClr val="accent2"/>
                </a:solidFill>
              </a:rPr>
              <a:t>.</a:t>
            </a:r>
          </a:p>
          <a:p>
            <a:endParaRPr lang="en-US" sz="2800" dirty="0">
              <a:solidFill>
                <a:schemeClr val="accent2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276600"/>
            <a:ext cx="3962400" cy="3446791"/>
          </a:xfrm>
          <a:prstGeom prst="rect">
            <a:avLst/>
          </a:prstGeom>
          <a:noFill/>
          <a:ln w="25400">
            <a:solidFill>
              <a:schemeClr val="accent5"/>
            </a:solidFill>
            <a:prstDash val="dash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12939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ChangeArrowheads="1"/>
          </p:cNvSpPr>
          <p:nvPr/>
        </p:nvSpPr>
        <p:spPr bwMode="auto">
          <a:xfrm>
            <a:off x="76200" y="76200"/>
            <a:ext cx="89916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TW" sz="3200">
                <a:solidFill>
                  <a:schemeClr val="bg1"/>
                </a:solidFill>
                <a:ea typeface="新細明體" pitchFamily="18" charset="-120"/>
              </a:rPr>
              <a:t>Closest Pair: Divide and Conquer Approach</a:t>
            </a:r>
            <a:endParaRPr lang="en-US" sz="3200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24579" name="Rectangle 9"/>
          <p:cNvSpPr>
            <a:spLocks noChangeArrowheads="1"/>
          </p:cNvSpPr>
          <p:nvPr/>
        </p:nvSpPr>
        <p:spPr bwMode="auto">
          <a:xfrm>
            <a:off x="152400" y="838200"/>
            <a:ext cx="8763000" cy="5562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2075" tIns="46038" rIns="92075" bIns="46038"/>
          <a:lstStyle/>
          <a:p>
            <a:pPr marL="457200" indent="-457200" algn="just" eaLnBrk="0" hangingPunct="0">
              <a:tabLst>
                <a:tab pos="228600" algn="l"/>
                <a:tab pos="431800" algn="l"/>
                <a:tab pos="647700" algn="l"/>
                <a:tab pos="863600" algn="l"/>
                <a:tab pos="1079500" algn="l"/>
                <a:tab pos="1295400" algn="l"/>
                <a:tab pos="1511300" algn="l"/>
                <a:tab pos="1728788" algn="l"/>
                <a:tab pos="1944688" algn="l"/>
                <a:tab pos="2160588" algn="l"/>
                <a:tab pos="2376488" algn="l"/>
              </a:tabLst>
            </a:pPr>
            <a:r>
              <a:rPr lang="da-DK" sz="2400" b="1">
                <a:solidFill>
                  <a:schemeClr val="tx2"/>
                </a:solidFill>
                <a:latin typeface="Courier New" pitchFamily="49" charset="0"/>
                <a:cs typeface="Times New Roman" pitchFamily="18" charset="0"/>
              </a:rPr>
              <a:t>PodeliVladaj</a:t>
            </a:r>
            <a:r>
              <a:rPr lang="en-US" sz="2400">
                <a:solidFill>
                  <a:schemeClr val="tx2"/>
                </a:solidFill>
                <a:latin typeface="Courier New" pitchFamily="49" charset="0"/>
                <a:cs typeface="Times New Roman" pitchFamily="18" charset="0"/>
              </a:rPr>
              <a:t>(</a:t>
            </a:r>
            <a:r>
              <a:rPr lang="da-DK" sz="2400">
                <a:solidFill>
                  <a:schemeClr val="tx2"/>
                </a:solidFill>
                <a:latin typeface="Courier New" pitchFamily="49" charset="0"/>
                <a:cs typeface="Times New Roman" pitchFamily="18" charset="0"/>
              </a:rPr>
              <a:t>P, l, r</a:t>
            </a:r>
            <a:r>
              <a:rPr lang="en-US" sz="2400">
                <a:solidFill>
                  <a:schemeClr val="tx2"/>
                </a:solidFill>
                <a:latin typeface="Courier New" pitchFamily="49" charset="0"/>
                <a:cs typeface="Times New Roman" pitchFamily="18" charset="0"/>
              </a:rPr>
              <a:t>)  </a:t>
            </a:r>
          </a:p>
          <a:p>
            <a:pPr marL="457200" indent="-457200" algn="just" eaLnBrk="0" hangingPunct="0">
              <a:tabLst>
                <a:tab pos="228600" algn="l"/>
                <a:tab pos="431800" algn="l"/>
                <a:tab pos="647700" algn="l"/>
                <a:tab pos="863600" algn="l"/>
                <a:tab pos="1079500" algn="l"/>
                <a:tab pos="1295400" algn="l"/>
                <a:tab pos="1511300" algn="l"/>
                <a:tab pos="1728788" algn="l"/>
                <a:tab pos="1944688" algn="l"/>
                <a:tab pos="2160588" algn="l"/>
                <a:tab pos="2376488" algn="l"/>
              </a:tabLst>
            </a:pPr>
            <a:r>
              <a:rPr lang="en-US" sz="2400" b="1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if</a:t>
            </a:r>
            <a:r>
              <a:rPr lang="en-US" sz="240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 r – l &lt; 3 </a:t>
            </a:r>
            <a:r>
              <a:rPr lang="en-US" sz="2400" b="1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then return </a:t>
            </a:r>
            <a:r>
              <a:rPr lang="en-US" altLang="zh-TW" sz="2400" b="1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BruteForce(P</a:t>
            </a:r>
            <a:r>
              <a:rPr lang="en-US" altLang="zh-TW" b="1">
                <a:solidFill>
                  <a:schemeClr val="tx2"/>
                </a:solidFill>
                <a:ea typeface="新細明體" pitchFamily="18" charset="-120"/>
              </a:rPr>
              <a:t>)</a:t>
            </a:r>
            <a:endParaRPr lang="en-US" sz="2400" b="1">
              <a:solidFill>
                <a:schemeClr val="tx2"/>
              </a:solidFill>
              <a:latin typeface="Courier New" pitchFamily="49" charset="0"/>
              <a:cs typeface="Courier New" pitchFamily="49" charset="0"/>
            </a:endParaRPr>
          </a:p>
          <a:p>
            <a:pPr marL="457200" indent="-457200" algn="just" eaLnBrk="0" hangingPunct="0">
              <a:tabLst>
                <a:tab pos="228600" algn="l"/>
                <a:tab pos="431800" algn="l"/>
                <a:tab pos="647700" algn="l"/>
                <a:tab pos="863600" algn="l"/>
                <a:tab pos="1079500" algn="l"/>
                <a:tab pos="1295400" algn="l"/>
                <a:tab pos="1511300" algn="l"/>
                <a:tab pos="1728788" algn="l"/>
                <a:tab pos="1944688" algn="l"/>
                <a:tab pos="2160588" algn="l"/>
                <a:tab pos="2376488" algn="l"/>
              </a:tabLst>
            </a:pPr>
            <a:r>
              <a:rPr lang="da-DK" sz="2400">
                <a:solidFill>
                  <a:schemeClr val="tx2"/>
                </a:solidFill>
                <a:latin typeface="Courier New" pitchFamily="49" charset="0"/>
                <a:cs typeface="Times New Roman" pitchFamily="18" charset="0"/>
              </a:rPr>
              <a:t>q </a:t>
            </a:r>
            <a:r>
              <a:rPr lang="da-DK" sz="2400">
                <a:solidFill>
                  <a:schemeClr val="tx2"/>
                </a:solidFill>
                <a:latin typeface="Symbol" pitchFamily="18" charset="2"/>
                <a:cs typeface="Times New Roman" pitchFamily="18" charset="0"/>
              </a:rPr>
              <a:t>¬</a:t>
            </a:r>
            <a:r>
              <a:rPr lang="da-DK" sz="2400">
                <a:solidFill>
                  <a:schemeClr val="tx2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da-DK" sz="2400">
                <a:solidFill>
                  <a:schemeClr val="tx2"/>
                </a:solidFill>
                <a:latin typeface="Symbol" pitchFamily="18" charset="2"/>
                <a:cs typeface="Times New Roman" pitchFamily="18" charset="0"/>
              </a:rPr>
              <a:t>é</a:t>
            </a:r>
            <a:r>
              <a:rPr lang="da-DK" sz="2400">
                <a:solidFill>
                  <a:schemeClr val="tx2"/>
                </a:solidFill>
                <a:latin typeface="Courier New" pitchFamily="49" charset="0"/>
                <a:cs typeface="Times New Roman" pitchFamily="18" charset="0"/>
              </a:rPr>
              <a:t>(l+r)/2</a:t>
            </a:r>
            <a:r>
              <a:rPr lang="da-DK" sz="2400">
                <a:solidFill>
                  <a:schemeClr val="tx2"/>
                </a:solidFill>
                <a:latin typeface="Symbol" pitchFamily="18" charset="2"/>
                <a:cs typeface="Times New Roman" pitchFamily="18" charset="0"/>
              </a:rPr>
              <a:t>ù</a:t>
            </a:r>
          </a:p>
          <a:p>
            <a:pPr marL="457200" indent="-457200" algn="just" eaLnBrk="0" hangingPunct="0">
              <a:tabLst>
                <a:tab pos="228600" algn="l"/>
                <a:tab pos="431800" algn="l"/>
                <a:tab pos="647700" algn="l"/>
                <a:tab pos="863600" algn="l"/>
                <a:tab pos="1079500" algn="l"/>
                <a:tab pos="1295400" algn="l"/>
                <a:tab pos="1511300" algn="l"/>
                <a:tab pos="1728788" algn="l"/>
                <a:tab pos="1944688" algn="l"/>
                <a:tab pos="2160588" algn="l"/>
                <a:tab pos="2376488" algn="l"/>
              </a:tabLst>
            </a:pPr>
            <a:r>
              <a:rPr lang="da-DK" sz="2400">
                <a:solidFill>
                  <a:schemeClr val="tx2"/>
                </a:solidFill>
                <a:latin typeface="Courier New" pitchFamily="49" charset="0"/>
                <a:cs typeface="Times New Roman" pitchFamily="18" charset="0"/>
              </a:rPr>
              <a:t>dl </a:t>
            </a:r>
            <a:r>
              <a:rPr lang="da-DK" sz="2400">
                <a:solidFill>
                  <a:schemeClr val="tx2"/>
                </a:solidFill>
                <a:latin typeface="Symbol" pitchFamily="18" charset="2"/>
                <a:cs typeface="Times New Roman" pitchFamily="18" charset="0"/>
              </a:rPr>
              <a:t>¬</a:t>
            </a:r>
            <a:r>
              <a:rPr lang="da-DK" sz="2400">
                <a:solidFill>
                  <a:schemeClr val="tx2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da-DK" sz="2400" b="1">
                <a:solidFill>
                  <a:schemeClr val="tx2"/>
                </a:solidFill>
                <a:latin typeface="Courier New" pitchFamily="49" charset="0"/>
                <a:cs typeface="Times New Roman" pitchFamily="18" charset="0"/>
              </a:rPr>
              <a:t>PodeliVladaj</a:t>
            </a:r>
            <a:r>
              <a:rPr lang="da-DK" sz="2400">
                <a:solidFill>
                  <a:schemeClr val="tx2"/>
                </a:solidFill>
                <a:latin typeface="Courier New" pitchFamily="49" charset="0"/>
                <a:cs typeface="Times New Roman" pitchFamily="18" charset="0"/>
              </a:rPr>
              <a:t>(P, l, q-1)</a:t>
            </a:r>
          </a:p>
          <a:p>
            <a:pPr marL="457200" indent="-457200" algn="just" eaLnBrk="0" hangingPunct="0">
              <a:tabLst>
                <a:tab pos="228600" algn="l"/>
                <a:tab pos="431800" algn="l"/>
                <a:tab pos="647700" algn="l"/>
                <a:tab pos="863600" algn="l"/>
                <a:tab pos="1079500" algn="l"/>
                <a:tab pos="1295400" algn="l"/>
                <a:tab pos="1511300" algn="l"/>
                <a:tab pos="1728788" algn="l"/>
                <a:tab pos="1944688" algn="l"/>
                <a:tab pos="2160588" algn="l"/>
                <a:tab pos="2376488" algn="l"/>
              </a:tabLst>
            </a:pPr>
            <a:r>
              <a:rPr lang="da-DK" sz="2400">
                <a:solidFill>
                  <a:schemeClr val="tx2"/>
                </a:solidFill>
                <a:latin typeface="Courier New" pitchFamily="49" charset="0"/>
                <a:cs typeface="Times New Roman" pitchFamily="18" charset="0"/>
              </a:rPr>
              <a:t>dr </a:t>
            </a:r>
            <a:r>
              <a:rPr lang="da-DK" sz="2400">
                <a:solidFill>
                  <a:schemeClr val="tx2"/>
                </a:solidFill>
                <a:latin typeface="Symbol" pitchFamily="18" charset="2"/>
                <a:cs typeface="Times New Roman" pitchFamily="18" charset="0"/>
              </a:rPr>
              <a:t>¬</a:t>
            </a:r>
            <a:r>
              <a:rPr lang="da-DK" sz="2400">
                <a:solidFill>
                  <a:schemeClr val="tx2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da-DK" sz="2400" b="1">
                <a:solidFill>
                  <a:schemeClr val="tx2"/>
                </a:solidFill>
                <a:latin typeface="Courier New" pitchFamily="49" charset="0"/>
                <a:cs typeface="Times New Roman" pitchFamily="18" charset="0"/>
              </a:rPr>
              <a:t>PodeliVladaj</a:t>
            </a:r>
            <a:r>
              <a:rPr lang="da-DK" sz="2400">
                <a:solidFill>
                  <a:schemeClr val="tx2"/>
                </a:solidFill>
                <a:latin typeface="Courier New" pitchFamily="49" charset="0"/>
                <a:cs typeface="Times New Roman" pitchFamily="18" charset="0"/>
              </a:rPr>
              <a:t>(P, q, r)</a:t>
            </a:r>
          </a:p>
          <a:p>
            <a:pPr marL="457200" indent="-457200" algn="just" eaLnBrk="0" hangingPunct="0">
              <a:tabLst>
                <a:tab pos="228600" algn="l"/>
                <a:tab pos="431800" algn="l"/>
                <a:tab pos="647700" algn="l"/>
                <a:tab pos="863600" algn="l"/>
                <a:tab pos="1079500" algn="l"/>
                <a:tab pos="1295400" algn="l"/>
                <a:tab pos="1511300" algn="l"/>
                <a:tab pos="1728788" algn="l"/>
                <a:tab pos="1944688" algn="l"/>
                <a:tab pos="2160588" algn="l"/>
                <a:tab pos="2376488" algn="l"/>
              </a:tabLst>
            </a:pPr>
            <a:r>
              <a:rPr lang="da-DK" sz="2400">
                <a:solidFill>
                  <a:schemeClr val="tx2"/>
                </a:solidFill>
                <a:latin typeface="Courier New" pitchFamily="49" charset="0"/>
                <a:cs typeface="Times New Roman" pitchFamily="18" charset="0"/>
              </a:rPr>
              <a:t>d </a:t>
            </a:r>
            <a:r>
              <a:rPr lang="da-DK" sz="2400">
                <a:solidFill>
                  <a:schemeClr val="tx2"/>
                </a:solidFill>
                <a:latin typeface="Symbol" pitchFamily="18" charset="2"/>
                <a:cs typeface="Times New Roman" pitchFamily="18" charset="0"/>
              </a:rPr>
              <a:t>¬</a:t>
            </a:r>
            <a:r>
              <a:rPr lang="da-DK" sz="2400">
                <a:solidFill>
                  <a:schemeClr val="tx2"/>
                </a:solidFill>
                <a:latin typeface="Courier New" pitchFamily="49" charset="0"/>
                <a:cs typeface="Times New Roman" pitchFamily="18" charset="0"/>
              </a:rPr>
              <a:t> min(dl, dr)  </a:t>
            </a:r>
          </a:p>
          <a:p>
            <a:pPr marL="457200" indent="-457200" algn="just" eaLnBrk="0" hangingPunct="0">
              <a:tabLst>
                <a:tab pos="228600" algn="l"/>
                <a:tab pos="431800" algn="l"/>
                <a:tab pos="647700" algn="l"/>
                <a:tab pos="863600" algn="l"/>
                <a:tab pos="1079500" algn="l"/>
                <a:tab pos="1295400" algn="l"/>
                <a:tab pos="1511300" algn="l"/>
                <a:tab pos="1728788" algn="l"/>
                <a:tab pos="1944688" algn="l"/>
                <a:tab pos="2160588" algn="l"/>
                <a:tab pos="2376488" algn="l"/>
              </a:tabLst>
            </a:pPr>
            <a:r>
              <a:rPr lang="da-DK" sz="2400" b="1">
                <a:solidFill>
                  <a:schemeClr val="tx2"/>
                </a:solidFill>
                <a:latin typeface="Courier New" pitchFamily="49" charset="0"/>
                <a:cs typeface="Times New Roman" pitchFamily="18" charset="0"/>
              </a:rPr>
              <a:t>for</a:t>
            </a:r>
            <a:r>
              <a:rPr lang="da-DK" sz="2400">
                <a:solidFill>
                  <a:schemeClr val="tx2"/>
                </a:solidFill>
                <a:latin typeface="Courier New" pitchFamily="49" charset="0"/>
                <a:cs typeface="Times New Roman" pitchFamily="18" charset="0"/>
              </a:rPr>
              <a:t> i </a:t>
            </a:r>
            <a:r>
              <a:rPr lang="da-DK" sz="2400">
                <a:solidFill>
                  <a:schemeClr val="tx2"/>
                </a:solidFill>
                <a:latin typeface="Symbol" pitchFamily="18" charset="2"/>
                <a:cs typeface="Times New Roman" pitchFamily="18" charset="0"/>
              </a:rPr>
              <a:t>¬</a:t>
            </a:r>
            <a:r>
              <a:rPr lang="da-DK" sz="2400">
                <a:solidFill>
                  <a:schemeClr val="tx2"/>
                </a:solidFill>
                <a:latin typeface="Courier New" pitchFamily="49" charset="0"/>
                <a:cs typeface="Times New Roman" pitchFamily="18" charset="0"/>
              </a:rPr>
              <a:t> l </a:t>
            </a:r>
            <a:r>
              <a:rPr lang="da-DK" sz="2400" b="1">
                <a:solidFill>
                  <a:schemeClr val="tx2"/>
                </a:solidFill>
                <a:latin typeface="Courier New" pitchFamily="49" charset="0"/>
                <a:cs typeface="Times New Roman" pitchFamily="18" charset="0"/>
              </a:rPr>
              <a:t>to</a:t>
            </a:r>
            <a:r>
              <a:rPr lang="da-DK" sz="2400">
                <a:solidFill>
                  <a:schemeClr val="tx2"/>
                </a:solidFill>
                <a:latin typeface="Courier New" pitchFamily="49" charset="0"/>
                <a:cs typeface="Times New Roman" pitchFamily="18" charset="0"/>
              </a:rPr>
              <a:t> r </a:t>
            </a:r>
            <a:r>
              <a:rPr lang="da-DK" sz="2400" b="1">
                <a:solidFill>
                  <a:schemeClr val="tx2"/>
                </a:solidFill>
                <a:latin typeface="Courier New" pitchFamily="49" charset="0"/>
                <a:cs typeface="Times New Roman" pitchFamily="18" charset="0"/>
              </a:rPr>
              <a:t>do</a:t>
            </a:r>
          </a:p>
          <a:p>
            <a:pPr marL="457200" indent="-457200" algn="just" eaLnBrk="0" hangingPunct="0">
              <a:tabLst>
                <a:tab pos="228600" algn="l"/>
                <a:tab pos="431800" algn="l"/>
                <a:tab pos="647700" algn="l"/>
                <a:tab pos="863600" algn="l"/>
                <a:tab pos="1079500" algn="l"/>
                <a:tab pos="1295400" algn="l"/>
                <a:tab pos="1511300" algn="l"/>
                <a:tab pos="1728788" algn="l"/>
                <a:tab pos="1944688" algn="l"/>
                <a:tab pos="2160588" algn="l"/>
                <a:tab pos="2376488" algn="l"/>
              </a:tabLst>
            </a:pPr>
            <a:r>
              <a:rPr lang="da-DK" sz="2400" b="1">
                <a:solidFill>
                  <a:schemeClr val="tx2"/>
                </a:solidFill>
                <a:latin typeface="Courier New" pitchFamily="49" charset="0"/>
                <a:cs typeface="Times New Roman" pitchFamily="18" charset="0"/>
              </a:rPr>
              <a:t>if</a:t>
            </a:r>
            <a:r>
              <a:rPr lang="da-DK" sz="2400">
                <a:solidFill>
                  <a:schemeClr val="tx2"/>
                </a:solidFill>
                <a:latin typeface="Courier New" pitchFamily="49" charset="0"/>
                <a:cs typeface="Times New Roman" pitchFamily="18" charset="0"/>
              </a:rPr>
              <a:t> P[q].x - d </a:t>
            </a:r>
            <a:r>
              <a:rPr lang="da-DK" sz="2400">
                <a:solidFill>
                  <a:schemeClr val="tx2"/>
                </a:solidFill>
                <a:latin typeface="Symbol" pitchFamily="18" charset="2"/>
                <a:cs typeface="Times New Roman" pitchFamily="18" charset="0"/>
              </a:rPr>
              <a:t>£    </a:t>
            </a:r>
            <a:r>
              <a:rPr lang="da-DK" sz="2400">
                <a:solidFill>
                  <a:schemeClr val="tx2"/>
                </a:solidFill>
                <a:latin typeface="Courier New" pitchFamily="49" charset="0"/>
                <a:cs typeface="Times New Roman" pitchFamily="18" charset="0"/>
              </a:rPr>
              <a:t>P[i].x  </a:t>
            </a:r>
            <a:r>
              <a:rPr lang="da-DK" sz="2400">
                <a:solidFill>
                  <a:schemeClr val="tx2"/>
                </a:solidFill>
                <a:latin typeface="Symbol" pitchFamily="18" charset="2"/>
                <a:cs typeface="Times New Roman" pitchFamily="18" charset="0"/>
              </a:rPr>
              <a:t>£</a:t>
            </a:r>
            <a:r>
              <a:rPr lang="da-DK" sz="2400">
                <a:solidFill>
                  <a:schemeClr val="tx2"/>
                </a:solidFill>
                <a:latin typeface="Courier New" pitchFamily="49" charset="0"/>
                <a:cs typeface="Times New Roman" pitchFamily="18" charset="0"/>
              </a:rPr>
              <a:t> P[q].x + d</a:t>
            </a:r>
            <a:r>
              <a:rPr lang="da-DK" sz="2400" i="1">
                <a:solidFill>
                  <a:schemeClr val="tx2"/>
                </a:solidFill>
                <a:latin typeface="Courier New" pitchFamily="49" charset="0"/>
                <a:cs typeface="Times New Roman" pitchFamily="18" charset="0"/>
              </a:rPr>
              <a:t> </a:t>
            </a:r>
            <a:r>
              <a:rPr lang="da-DK" sz="2400" b="1">
                <a:solidFill>
                  <a:schemeClr val="tx2"/>
                </a:solidFill>
                <a:latin typeface="Courier New" pitchFamily="49" charset="0"/>
                <a:cs typeface="Times New Roman" pitchFamily="18" charset="0"/>
              </a:rPr>
              <a:t>then</a:t>
            </a:r>
            <a:r>
              <a:rPr lang="da-DK" sz="2400">
                <a:solidFill>
                  <a:schemeClr val="tx2"/>
                </a:solidFill>
                <a:latin typeface="Courier New" pitchFamily="49" charset="0"/>
                <a:cs typeface="Times New Roman" pitchFamily="18" charset="0"/>
              </a:rPr>
              <a:t> </a:t>
            </a:r>
          </a:p>
          <a:p>
            <a:pPr marL="457200" indent="-457200" algn="just" eaLnBrk="0" hangingPunct="0">
              <a:tabLst>
                <a:tab pos="228600" algn="l"/>
                <a:tab pos="431800" algn="l"/>
                <a:tab pos="647700" algn="l"/>
                <a:tab pos="863600" algn="l"/>
                <a:tab pos="1079500" algn="l"/>
                <a:tab pos="1295400" algn="l"/>
                <a:tab pos="1511300" algn="l"/>
                <a:tab pos="1728788" algn="l"/>
                <a:tab pos="1944688" algn="l"/>
                <a:tab pos="2160588" algn="l"/>
                <a:tab pos="2376488" algn="l"/>
              </a:tabLst>
            </a:pPr>
            <a:r>
              <a:rPr lang="da-DK" sz="2400">
                <a:solidFill>
                  <a:schemeClr val="tx2"/>
                </a:solidFill>
                <a:latin typeface="Courier New" pitchFamily="49" charset="0"/>
                <a:cs typeface="Times New Roman" pitchFamily="18" charset="0"/>
              </a:rPr>
              <a:t>dodaj P[i] na S</a:t>
            </a:r>
          </a:p>
          <a:p>
            <a:pPr marL="457200" indent="-457200" algn="just" eaLnBrk="0" hangingPunct="0">
              <a:tabLst>
                <a:tab pos="228600" algn="l"/>
                <a:tab pos="431800" algn="l"/>
                <a:tab pos="647700" algn="l"/>
                <a:tab pos="863600" algn="l"/>
                <a:tab pos="1079500" algn="l"/>
                <a:tab pos="1295400" algn="l"/>
                <a:tab pos="1511300" algn="l"/>
                <a:tab pos="1728788" algn="l"/>
                <a:tab pos="1944688" algn="l"/>
                <a:tab pos="2160588" algn="l"/>
                <a:tab pos="2376488" algn="l"/>
              </a:tabLst>
            </a:pPr>
            <a:r>
              <a:rPr lang="da-DK" sz="2400">
                <a:solidFill>
                  <a:schemeClr val="tx2"/>
                </a:solidFill>
                <a:latin typeface="Courier New" pitchFamily="49" charset="0"/>
                <a:cs typeface="Times New Roman" pitchFamily="18" charset="0"/>
              </a:rPr>
              <a:t>Sortiraj S po y-kordinati</a:t>
            </a:r>
          </a:p>
          <a:p>
            <a:pPr marL="457200" indent="-457200" algn="just" eaLnBrk="0" hangingPunct="0">
              <a:tabLst>
                <a:tab pos="228600" algn="l"/>
                <a:tab pos="431800" algn="l"/>
                <a:tab pos="647700" algn="l"/>
                <a:tab pos="863600" algn="l"/>
                <a:tab pos="1079500" algn="l"/>
                <a:tab pos="1295400" algn="l"/>
                <a:tab pos="1511300" algn="l"/>
                <a:tab pos="1728788" algn="l"/>
                <a:tab pos="1944688" algn="l"/>
                <a:tab pos="2160588" algn="l"/>
                <a:tab pos="2376488" algn="l"/>
              </a:tabLst>
            </a:pPr>
            <a:r>
              <a:rPr lang="da-DK" sz="2400" b="1">
                <a:solidFill>
                  <a:schemeClr val="tx2"/>
                </a:solidFill>
                <a:latin typeface="Courier New" pitchFamily="49" charset="0"/>
                <a:cs typeface="Times New Roman" pitchFamily="18" charset="0"/>
              </a:rPr>
              <a:t>for</a:t>
            </a:r>
            <a:r>
              <a:rPr lang="da-DK" sz="2400">
                <a:solidFill>
                  <a:schemeClr val="tx2"/>
                </a:solidFill>
                <a:latin typeface="Courier New" pitchFamily="49" charset="0"/>
                <a:cs typeface="Times New Roman" pitchFamily="18" charset="0"/>
              </a:rPr>
              <a:t> j </a:t>
            </a:r>
            <a:r>
              <a:rPr lang="da-DK" sz="2400">
                <a:solidFill>
                  <a:schemeClr val="tx2"/>
                </a:solidFill>
                <a:latin typeface="Symbol" pitchFamily="18" charset="2"/>
                <a:cs typeface="Times New Roman" pitchFamily="18" charset="0"/>
              </a:rPr>
              <a:t>¬</a:t>
            </a:r>
            <a:r>
              <a:rPr lang="da-DK" sz="2400">
                <a:solidFill>
                  <a:schemeClr val="tx2"/>
                </a:solidFill>
                <a:latin typeface="Courier New" pitchFamily="49" charset="0"/>
                <a:cs typeface="Times New Roman" pitchFamily="18" charset="0"/>
              </a:rPr>
              <a:t> 1 </a:t>
            </a:r>
            <a:r>
              <a:rPr lang="da-DK" sz="2400" b="1">
                <a:solidFill>
                  <a:schemeClr val="tx2"/>
                </a:solidFill>
                <a:latin typeface="Courier New" pitchFamily="49" charset="0"/>
                <a:cs typeface="Times New Roman" pitchFamily="18" charset="0"/>
              </a:rPr>
              <a:t>to</a:t>
            </a:r>
            <a:r>
              <a:rPr lang="da-DK" sz="2400">
                <a:solidFill>
                  <a:schemeClr val="tx2"/>
                </a:solidFill>
                <a:latin typeface="Courier New" pitchFamily="49" charset="0"/>
                <a:cs typeface="Times New Roman" pitchFamily="18" charset="0"/>
              </a:rPr>
              <a:t> size_of(S)-1 </a:t>
            </a:r>
            <a:r>
              <a:rPr lang="da-DK" sz="2400" b="1">
                <a:solidFill>
                  <a:schemeClr val="tx2"/>
                </a:solidFill>
                <a:latin typeface="Courier New" pitchFamily="49" charset="0"/>
                <a:cs typeface="Times New Roman" pitchFamily="18" charset="0"/>
              </a:rPr>
              <a:t>do</a:t>
            </a:r>
          </a:p>
          <a:p>
            <a:pPr marL="457200" indent="-457200" algn="just" eaLnBrk="0" hangingPunct="0">
              <a:tabLst>
                <a:tab pos="228600" algn="l"/>
                <a:tab pos="431800" algn="l"/>
                <a:tab pos="647700" algn="l"/>
                <a:tab pos="863600" algn="l"/>
                <a:tab pos="1079500" algn="l"/>
                <a:tab pos="1295400" algn="l"/>
                <a:tab pos="1511300" algn="l"/>
                <a:tab pos="1728788" algn="l"/>
                <a:tab pos="1944688" algn="l"/>
                <a:tab pos="2160588" algn="l"/>
                <a:tab pos="2376488" algn="l"/>
              </a:tabLst>
            </a:pPr>
            <a:r>
              <a:rPr lang="da-DK" sz="2400">
                <a:solidFill>
                  <a:schemeClr val="tx2"/>
                </a:solidFill>
                <a:latin typeface="Courier New" pitchFamily="49" charset="0"/>
                <a:cs typeface="Times New Roman" pitchFamily="18" charset="0"/>
              </a:rPr>
              <a:t>Proveri da li je neki od d(S[j],S[j]+1), ..., d(S[j],S[j]+7) manji od d, ako jeste postavi d kao najmanji</a:t>
            </a:r>
          </a:p>
          <a:p>
            <a:pPr marL="457200" indent="-457200" algn="just" eaLnBrk="0" hangingPunct="0">
              <a:tabLst>
                <a:tab pos="228600" algn="l"/>
                <a:tab pos="431800" algn="l"/>
                <a:tab pos="647700" algn="l"/>
                <a:tab pos="863600" algn="l"/>
                <a:tab pos="1079500" algn="l"/>
                <a:tab pos="1295400" algn="l"/>
                <a:tab pos="1511300" algn="l"/>
                <a:tab pos="1728788" algn="l"/>
                <a:tab pos="1944688" algn="l"/>
                <a:tab pos="2160588" algn="l"/>
                <a:tab pos="2376488" algn="l"/>
              </a:tabLst>
            </a:pPr>
            <a:r>
              <a:rPr lang="da-DK" sz="2400" b="1">
                <a:solidFill>
                  <a:schemeClr val="tx2"/>
                </a:solidFill>
                <a:latin typeface="Courier New" pitchFamily="49" charset="0"/>
                <a:cs typeface="Times New Roman" pitchFamily="18" charset="0"/>
              </a:rPr>
              <a:t>return</a:t>
            </a:r>
            <a:r>
              <a:rPr lang="da-DK" sz="2400">
                <a:solidFill>
                  <a:schemeClr val="tx2"/>
                </a:solidFill>
                <a:latin typeface="Courier New" pitchFamily="49" charset="0"/>
                <a:cs typeface="Times New Roman" pitchFamily="18" charset="0"/>
              </a:rPr>
              <a:t> 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7"/>
          <p:cNvSpPr>
            <a:spLocks noChangeArrowheads="1"/>
          </p:cNvSpPr>
          <p:nvPr/>
        </p:nvSpPr>
        <p:spPr bwMode="auto">
          <a:xfrm>
            <a:off x="76200" y="76200"/>
            <a:ext cx="89916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TW" sz="3200">
                <a:solidFill>
                  <a:prstClr val="black"/>
                </a:solidFill>
                <a:ea typeface="新細明體" pitchFamily="18" charset="-120"/>
              </a:rPr>
              <a:t>Closest Pair: Divide and Conquer Approach</a:t>
            </a:r>
            <a:endParaRPr lang="en-US" sz="320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22531" name="Rectangle 2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838200"/>
            <a:ext cx="8305800" cy="3657600"/>
          </a:xfrm>
        </p:spPr>
        <p:txBody>
          <a:bodyPr>
            <a:normAutofit/>
          </a:bodyPr>
          <a:lstStyle/>
          <a:p>
            <a:pPr marL="41148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dirty="0" err="1" smtClean="0">
                <a:solidFill>
                  <a:schemeClr val="accent1"/>
                </a:solidFill>
              </a:rPr>
              <a:t>Vremenska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slo`enost</a:t>
            </a:r>
            <a:r>
              <a:rPr lang="en-US" dirty="0" smtClean="0">
                <a:solidFill>
                  <a:schemeClr val="accent1"/>
                </a:solidFill>
              </a:rPr>
              <a:t>: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sz="2800" dirty="0" err="1" smtClean="0">
                <a:solidFill>
                  <a:schemeClr val="accent2"/>
                </a:solidFill>
              </a:rPr>
              <a:t>Vremenska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slo`enost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smtClean="0">
                <a:solidFill>
                  <a:schemeClr val="accent2"/>
                </a:solidFill>
                <a:latin typeface="+mj-lt"/>
              </a:rPr>
              <a:t>divide and conquer </a:t>
            </a:r>
            <a:r>
              <a:rPr lang="en-US" sz="2800" dirty="0" err="1" smtClean="0">
                <a:solidFill>
                  <a:schemeClr val="accent2"/>
                </a:solidFill>
              </a:rPr>
              <a:t>algoritma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mo`e</a:t>
            </a:r>
            <a:r>
              <a:rPr lang="en-US" sz="2800" dirty="0" smtClean="0">
                <a:solidFill>
                  <a:schemeClr val="accent2"/>
                </a:solidFill>
              </a:rPr>
              <a:t> se </a:t>
            </a:r>
            <a:r>
              <a:rPr lang="en-US" sz="2800" dirty="0" err="1" smtClean="0">
                <a:solidFill>
                  <a:schemeClr val="accent2"/>
                </a:solidFill>
              </a:rPr>
              <a:t>opisati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rekurencijom</a:t>
            </a:r>
            <a:r>
              <a:rPr lang="en-US" sz="2800" dirty="0" smtClean="0">
                <a:solidFill>
                  <a:schemeClr val="accent2"/>
                </a:solidFill>
              </a:rPr>
              <a:t>:</a:t>
            </a:r>
          </a:p>
          <a:p>
            <a:pPr marL="740664" lvl="1" eaLnBrk="1" fontAlgn="auto" hangingPunct="1">
              <a:spcAft>
                <a:spcPts val="0"/>
              </a:spcAft>
              <a:buFont typeface="Wingdings"/>
              <a:buChar char=""/>
              <a:defRPr/>
            </a:pPr>
            <a:r>
              <a:rPr lang="en-US" dirty="0" err="1" smtClean="0">
                <a:solidFill>
                  <a:schemeClr val="accent2"/>
                </a:solidFill>
              </a:rPr>
              <a:t>Podela</a:t>
            </a:r>
            <a:r>
              <a:rPr lang="en-US" dirty="0" smtClean="0">
                <a:solidFill>
                  <a:schemeClr val="accent2"/>
                </a:solidFill>
              </a:rPr>
              <a:t> =</a:t>
            </a:r>
            <a:r>
              <a:rPr lang="en-US" i="1" dirty="0" smtClean="0">
                <a:solidFill>
                  <a:schemeClr val="accent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O(1)</a:t>
            </a:r>
          </a:p>
          <a:p>
            <a:pPr marL="740664" lvl="1" eaLnBrk="1" fontAlgn="auto" hangingPunct="1">
              <a:spcAft>
                <a:spcPts val="0"/>
              </a:spcAft>
              <a:buFont typeface="Wingdings"/>
              <a:buChar char=""/>
              <a:defRPr/>
            </a:pPr>
            <a:r>
              <a:rPr lang="en-US" dirty="0" err="1" smtClean="0">
                <a:solidFill>
                  <a:schemeClr val="accent2"/>
                </a:solidFill>
              </a:rPr>
              <a:t>Kombinovawe</a:t>
            </a:r>
            <a:r>
              <a:rPr lang="en-US" dirty="0" smtClean="0">
                <a:solidFill>
                  <a:schemeClr val="accent2"/>
                </a:solidFill>
              </a:rPr>
              <a:t> = 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O(n log n)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dirty="0" err="1" smtClean="0">
                <a:solidFill>
                  <a:schemeClr val="accent2"/>
                </a:solidFill>
              </a:rPr>
              <a:t>Ovo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daje</a:t>
            </a:r>
            <a:r>
              <a:rPr lang="en-US" dirty="0" smtClean="0">
                <a:solidFill>
                  <a:schemeClr val="accent2"/>
                </a:solidFill>
              </a:rPr>
              <a:t>:</a:t>
            </a:r>
          </a:p>
          <a:p>
            <a:pPr marL="740664" lvl="1" eaLnBrk="1" fontAlgn="auto" hangingPunct="1">
              <a:spcAft>
                <a:spcPts val="0"/>
              </a:spcAft>
              <a:buFont typeface="Wingdings"/>
              <a:buChar char=""/>
              <a:defRPr/>
            </a:pPr>
            <a:r>
              <a:rPr lang="en-US" dirty="0" err="1" smtClean="0">
                <a:solidFill>
                  <a:schemeClr val="accent2"/>
                </a:solidFill>
              </a:rPr>
              <a:t>Krajwe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vreme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izvr</a:t>
            </a:r>
            <a:r>
              <a:rPr lang="en-US" dirty="0" smtClean="0">
                <a:solidFill>
                  <a:schemeClr val="accent2"/>
                </a:solidFill>
              </a:rPr>
              <a:t>{</a:t>
            </a:r>
            <a:r>
              <a:rPr lang="en-US" dirty="0" err="1" smtClean="0">
                <a:solidFill>
                  <a:schemeClr val="accent2"/>
                </a:solidFill>
              </a:rPr>
              <a:t>avawa</a:t>
            </a:r>
            <a:r>
              <a:rPr lang="en-US" dirty="0" smtClean="0">
                <a:solidFill>
                  <a:schemeClr val="accent2"/>
                </a:solidFill>
              </a:rPr>
              <a:t>: 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O(n log n)</a:t>
            </a:r>
          </a:p>
        </p:txBody>
      </p:sp>
      <p:graphicFrame>
        <p:nvGraphicFramePr>
          <p:cNvPr id="4098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1546225" y="4797425"/>
          <a:ext cx="5845175" cy="1527175"/>
        </p:xfrm>
        <a:graphic>
          <a:graphicData uri="http://schemas.openxmlformats.org/presentationml/2006/ole">
            <p:oleObj spid="_x0000_s2061" name="Equation" r:id="rId4" imgW="2527300" imgH="660400" progId="Equation.3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39107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76200" y="76200"/>
            <a:ext cx="89916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TW" sz="3000">
                <a:solidFill>
                  <a:prstClr val="black"/>
                </a:solidFill>
                <a:ea typeface="新細明體" pitchFamily="18" charset="-120"/>
              </a:rPr>
              <a:t>Improved Version: Divide and Conquer Approach</a:t>
            </a:r>
            <a:endParaRPr lang="en-US" sz="300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23555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342900" y="838200"/>
            <a:ext cx="8458200" cy="3810000"/>
          </a:xfrm>
        </p:spPr>
        <p:txBody>
          <a:bodyPr>
            <a:normAutofit fontScale="92500" lnSpcReduction="20000"/>
          </a:bodyPr>
          <a:lstStyle/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sz="2800" dirty="0" err="1" smtClean="0">
                <a:solidFill>
                  <a:schemeClr val="accent2"/>
                </a:solidFill>
              </a:rPr>
              <a:t>Sortirati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sve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ta~ke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po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smtClean="0">
                <a:solidFill>
                  <a:schemeClr val="accent2"/>
                </a:solidFill>
                <a:latin typeface="+mj-lt"/>
              </a:rPr>
              <a:t>x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i</a:t>
            </a:r>
            <a:r>
              <a:rPr lang="en-US" sz="2800" dirty="0" smtClean="0">
                <a:solidFill>
                  <a:schemeClr val="accent2"/>
                </a:solidFill>
                <a:latin typeface="+mj-lt"/>
              </a:rPr>
              <a:t> y </a:t>
            </a:r>
            <a:r>
              <a:rPr lang="en-US" sz="2800" dirty="0" err="1" smtClean="0">
                <a:solidFill>
                  <a:schemeClr val="accent2"/>
                </a:solidFill>
              </a:rPr>
              <a:t>koordinati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jednom</a:t>
            </a:r>
            <a:r>
              <a:rPr lang="en-US" sz="2800" dirty="0" smtClean="0">
                <a:solidFill>
                  <a:schemeClr val="accent2"/>
                </a:solidFill>
              </a:rPr>
              <a:t>.</a:t>
            </a:r>
            <a:endParaRPr lang="da-DK" sz="2800" dirty="0" smtClean="0">
              <a:solidFill>
                <a:schemeClr val="accent2"/>
              </a:solidFill>
            </a:endParaRP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sz="2800" dirty="0" smtClean="0">
                <a:solidFill>
                  <a:schemeClr val="accent2"/>
                </a:solidFill>
              </a:rPr>
              <a:t>Pre </a:t>
            </a:r>
            <a:r>
              <a:rPr lang="en-US" sz="2800" dirty="0" err="1" smtClean="0">
                <a:solidFill>
                  <a:schemeClr val="accent2"/>
                </a:solidFill>
              </a:rPr>
              <a:t>rekurzivnih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poziva</a:t>
            </a:r>
            <a:r>
              <a:rPr lang="en-US" sz="2800" dirty="0" smtClean="0">
                <a:solidFill>
                  <a:schemeClr val="accent2"/>
                </a:solidFill>
              </a:rPr>
              <a:t>, </a:t>
            </a:r>
            <a:r>
              <a:rPr lang="en-US" sz="2800" dirty="0" err="1" smtClean="0">
                <a:solidFill>
                  <a:schemeClr val="accent2"/>
                </a:solidFill>
              </a:rPr>
              <a:t>particioni</a:t>
            </a:r>
            <a:r>
              <a:rPr lang="en-US" sz="2800" dirty="0" smtClean="0">
                <a:solidFill>
                  <a:schemeClr val="accent2"/>
                </a:solidFill>
              </a:rPr>
              <a:t>{</a:t>
            </a:r>
            <a:r>
              <a:rPr lang="en-US" sz="2800" dirty="0" err="1" smtClean="0">
                <a:solidFill>
                  <a:schemeClr val="accent2"/>
                </a:solidFill>
              </a:rPr>
              <a:t>emo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sortirane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liste</a:t>
            </a:r>
            <a:r>
              <a:rPr lang="en-US" sz="2800" dirty="0" smtClean="0">
                <a:solidFill>
                  <a:schemeClr val="accent2"/>
                </a:solidFill>
              </a:rPr>
              <a:t> u </a:t>
            </a:r>
            <a:r>
              <a:rPr lang="en-US" sz="2800" dirty="0" err="1" smtClean="0">
                <a:solidFill>
                  <a:schemeClr val="accent2"/>
                </a:solidFill>
              </a:rPr>
              <a:t>dve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sortirane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podliste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za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levu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i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desnu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polovinu</a:t>
            </a:r>
            <a:r>
              <a:rPr lang="en-US" sz="2800" dirty="0" smtClean="0">
                <a:solidFill>
                  <a:schemeClr val="accent2"/>
                </a:solidFill>
              </a:rPr>
              <a:t>, </a:t>
            </a:r>
            <a:r>
              <a:rPr lang="en-US" sz="2800" dirty="0" err="1" smtClean="0">
                <a:solidFill>
                  <a:schemeClr val="accent2"/>
                </a:solidFill>
              </a:rPr>
              <a:t>gde</a:t>
            </a:r>
            <a:r>
              <a:rPr lang="en-US" sz="2800" dirty="0" smtClean="0">
                <a:solidFill>
                  <a:schemeClr val="accent2"/>
                </a:solidFill>
              </a:rPr>
              <a:t> je </a:t>
            </a:r>
            <a:r>
              <a:rPr lang="en-US" sz="2800" dirty="0" err="1" smtClean="0">
                <a:solidFill>
                  <a:schemeClr val="accent2"/>
                </a:solidFill>
              </a:rPr>
              <a:t>potrebno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vreme</a:t>
            </a:r>
            <a:r>
              <a:rPr lang="da-DK" sz="2800" dirty="0" smtClean="0">
                <a:solidFill>
                  <a:schemeClr val="accent2"/>
                </a:solidFill>
              </a:rPr>
              <a:t> </a:t>
            </a:r>
            <a:r>
              <a:rPr lang="da-DK" sz="2800" i="1" dirty="0" smtClean="0">
                <a:solidFill>
                  <a:schemeClr val="tx2"/>
                </a:solidFill>
                <a:latin typeface="+mj-lt"/>
              </a:rPr>
              <a:t>O</a:t>
            </a:r>
            <a:r>
              <a:rPr lang="da-DK" sz="2800" dirty="0" smtClean="0">
                <a:solidFill>
                  <a:schemeClr val="tx2"/>
                </a:solidFill>
                <a:latin typeface="+mj-lt"/>
              </a:rPr>
              <a:t>(</a:t>
            </a:r>
            <a:r>
              <a:rPr lang="da-DK" sz="2800" i="1" dirty="0" smtClean="0">
                <a:solidFill>
                  <a:schemeClr val="tx2"/>
                </a:solidFill>
                <a:latin typeface="+mj-lt"/>
              </a:rPr>
              <a:t>n</a:t>
            </a:r>
            <a:r>
              <a:rPr lang="da-DK" sz="2800" dirty="0" smtClean="0">
                <a:solidFill>
                  <a:schemeClr val="tx2"/>
                </a:solidFill>
                <a:latin typeface="+mj-lt"/>
              </a:rPr>
              <a:t>)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sz="2800" dirty="0" err="1" smtClean="0">
                <a:solidFill>
                  <a:schemeClr val="accent2"/>
                </a:solidFill>
              </a:rPr>
              <a:t>Kada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kombinujemo</a:t>
            </a:r>
            <a:r>
              <a:rPr lang="en-US" sz="2800" dirty="0" smtClean="0">
                <a:solidFill>
                  <a:schemeClr val="accent2"/>
                </a:solidFill>
              </a:rPr>
              <a:t>, </a:t>
            </a:r>
            <a:r>
              <a:rPr lang="en-US" sz="2800" dirty="0" err="1" smtClean="0">
                <a:solidFill>
                  <a:schemeClr val="accent2"/>
                </a:solidFill>
              </a:rPr>
              <a:t>prolazimo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kroz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smtClean="0">
                <a:solidFill>
                  <a:schemeClr val="accent2"/>
                </a:solidFill>
                <a:latin typeface="+mj-lt"/>
              </a:rPr>
              <a:t>y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sortiranu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listu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jednom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i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biramo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sve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ta~ke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koje</a:t>
            </a:r>
            <a:r>
              <a:rPr lang="en-US" sz="2800" dirty="0" smtClean="0">
                <a:solidFill>
                  <a:schemeClr val="accent2"/>
                </a:solidFill>
              </a:rPr>
              <a:t> se </a:t>
            </a:r>
            <a:r>
              <a:rPr lang="en-US" sz="2800" dirty="0" err="1" smtClean="0">
                <a:solidFill>
                  <a:schemeClr val="accent2"/>
                </a:solidFill>
              </a:rPr>
              <a:t>nalaze</a:t>
            </a:r>
            <a:r>
              <a:rPr lang="en-US" sz="2800" dirty="0" smtClean="0">
                <a:solidFill>
                  <a:schemeClr val="accent2"/>
                </a:solidFill>
              </a:rPr>
              <a:t> u </a:t>
            </a:r>
            <a:r>
              <a:rPr lang="en-US" sz="2800" dirty="0" err="1" smtClean="0">
                <a:solidFill>
                  <a:schemeClr val="accent2"/>
                </a:solidFill>
              </a:rPr>
              <a:t>traci</a:t>
            </a:r>
            <a:r>
              <a:rPr lang="en-US" sz="2800" dirty="0" smtClean="0">
                <a:solidFill>
                  <a:schemeClr val="accent2"/>
                </a:solidFill>
              </a:rPr>
              <a:t> (</a:t>
            </a: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2d</a:t>
            </a:r>
            <a:r>
              <a:rPr lang="en-US" sz="2800" dirty="0" smtClean="0">
                <a:solidFill>
                  <a:schemeClr val="accent2"/>
                </a:solidFill>
              </a:rPr>
              <a:t> {</a:t>
            </a:r>
            <a:r>
              <a:rPr lang="en-US" sz="2800" dirty="0" err="1" smtClean="0">
                <a:solidFill>
                  <a:schemeClr val="accent2"/>
                </a:solidFill>
              </a:rPr>
              <a:t>irine</a:t>
            </a:r>
            <a:r>
              <a:rPr lang="en-US" sz="2800" dirty="0" smtClean="0">
                <a:solidFill>
                  <a:schemeClr val="accent2"/>
                </a:solidFill>
              </a:rPr>
              <a:t>) </a:t>
            </a:r>
            <a:r>
              <a:rPr lang="en-US" sz="2800" dirty="0" err="1" smtClean="0">
                <a:solidFill>
                  <a:schemeClr val="accent2"/>
                </a:solidFill>
              </a:rPr>
              <a:t>oko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linije</a:t>
            </a:r>
            <a:r>
              <a:rPr lang="en-US" sz="2800" dirty="0" smtClean="0">
                <a:solidFill>
                  <a:schemeClr val="accent2"/>
                </a:solidFill>
              </a:rPr>
              <a:t>, </a:t>
            </a:r>
            <a:r>
              <a:rPr lang="en-US" sz="2800" dirty="0" err="1" smtClean="0">
                <a:solidFill>
                  <a:schemeClr val="accent2"/>
                </a:solidFill>
              </a:rPr>
              <a:t>tako|e</a:t>
            </a:r>
            <a:r>
              <a:rPr lang="en-US" sz="2800" dirty="0" smtClean="0">
                <a:solidFill>
                  <a:schemeClr val="accent2"/>
                </a:solidFill>
              </a:rPr>
              <a:t> u </a:t>
            </a:r>
            <a:r>
              <a:rPr lang="en-US" sz="2800" dirty="0" err="1" smtClean="0">
                <a:solidFill>
                  <a:schemeClr val="accent2"/>
                </a:solidFill>
              </a:rPr>
              <a:t>vremenu</a:t>
            </a:r>
            <a:r>
              <a:rPr lang="da-DK" sz="2800" i="1" dirty="0" smtClean="0">
                <a:solidFill>
                  <a:schemeClr val="tx2"/>
                </a:solidFill>
                <a:latin typeface="+mj-lt"/>
              </a:rPr>
              <a:t>O</a:t>
            </a:r>
            <a:r>
              <a:rPr lang="da-DK" sz="2800" dirty="0" smtClean="0">
                <a:solidFill>
                  <a:schemeClr val="tx2"/>
                </a:solidFill>
                <a:latin typeface="+mj-lt"/>
              </a:rPr>
              <a:t>(</a:t>
            </a:r>
            <a:r>
              <a:rPr lang="da-DK" sz="2800" i="1" dirty="0" smtClean="0">
                <a:solidFill>
                  <a:schemeClr val="tx2"/>
                </a:solidFill>
                <a:latin typeface="+mj-lt"/>
              </a:rPr>
              <a:t>n</a:t>
            </a:r>
            <a:r>
              <a:rPr lang="da-DK" sz="2800" dirty="0" smtClean="0">
                <a:solidFill>
                  <a:schemeClr val="tx2"/>
                </a:solidFill>
                <a:latin typeface="+mj-lt"/>
              </a:rPr>
              <a:t>)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da-DK" sz="2800" dirty="0" smtClean="0">
                <a:solidFill>
                  <a:schemeClr val="accent2"/>
                </a:solidFill>
              </a:rPr>
              <a:t>N</a:t>
            </a:r>
            <a:r>
              <a:rPr lang="en-US" sz="2800" dirty="0" smtClean="0">
                <a:solidFill>
                  <a:schemeClr val="accent2"/>
                </a:solidFill>
              </a:rPr>
              <a:t>ova </a:t>
            </a:r>
            <a:r>
              <a:rPr lang="en-US" sz="2800" dirty="0" err="1" smtClean="0">
                <a:solidFill>
                  <a:schemeClr val="accent2"/>
                </a:solidFill>
              </a:rPr>
              <a:t>rekurencija</a:t>
            </a:r>
            <a:r>
              <a:rPr lang="da-DK" sz="2800" dirty="0" smtClean="0">
                <a:solidFill>
                  <a:schemeClr val="accent2"/>
                </a:solidFill>
              </a:rPr>
              <a:t>:</a:t>
            </a:r>
          </a:p>
        </p:txBody>
      </p:sp>
      <p:graphicFrame>
        <p:nvGraphicFramePr>
          <p:cNvPr id="5122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1649413" y="4797425"/>
          <a:ext cx="5845175" cy="1527175"/>
        </p:xfrm>
        <a:graphic>
          <a:graphicData uri="http://schemas.openxmlformats.org/presentationml/2006/ole">
            <p:oleObj spid="_x0000_s3085" name="Equation" r:id="rId3" imgW="2527300" imgH="660400" progId="Equation.3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61377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990600" y="3048000"/>
            <a:ext cx="7086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en-US" sz="3600" dirty="0">
                <a:solidFill>
                  <a:schemeClr val="accent3"/>
                </a:solidFill>
                <a:latin typeface="+mn-lt"/>
              </a:rPr>
              <a:t>Primer </a:t>
            </a:r>
            <a:r>
              <a:rPr lang="en-US" sz="3600" dirty="0">
                <a:solidFill>
                  <a:schemeClr val="accent3"/>
                </a:solidFill>
              </a:rPr>
              <a:t>Divide and Conquer</a:t>
            </a:r>
            <a:endParaRPr lang="en-US" altLang="zh-TW" sz="3600" dirty="0">
              <a:solidFill>
                <a:schemeClr val="accent3"/>
              </a:solidFill>
              <a:ea typeface="新細明體" pitchFamily="18" charset="-120"/>
            </a:endParaRPr>
          </a:p>
          <a:p>
            <a:pPr marL="342900" indent="-342900" algn="ctr"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endParaRPr lang="en-US" altLang="zh-TW" sz="3600" dirty="0">
              <a:solidFill>
                <a:schemeClr val="accent3"/>
              </a:solidFill>
              <a:latin typeface="+mn-lt"/>
              <a:ea typeface="新細明體" pitchFamily="18" charset="-120"/>
            </a:endParaRPr>
          </a:p>
        </p:txBody>
      </p:sp>
      <p:sp>
        <p:nvSpPr>
          <p:cNvPr id="25603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5604" name="Rectangle 8"/>
          <p:cNvSpPr>
            <a:spLocks noChangeArrowheads="1"/>
          </p:cNvSpPr>
          <p:nvPr/>
        </p:nvSpPr>
        <p:spPr bwMode="auto">
          <a:xfrm>
            <a:off x="76200" y="76200"/>
            <a:ext cx="89916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914400" y="1219200"/>
            <a:ext cx="80010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accent1"/>
                </a:solidFill>
                <a:latin typeface="Cir Arial" pitchFamily="34" charset="0"/>
              </a:rPr>
              <a:t>Ulaz</a:t>
            </a:r>
            <a:r>
              <a:rPr lang="en-US" sz="2800">
                <a:solidFill>
                  <a:schemeClr val="accent1"/>
                </a:solidFill>
              </a:rPr>
              <a:t>:  </a:t>
            </a:r>
            <a:r>
              <a:rPr lang="en-US" sz="2800">
                <a:solidFill>
                  <a:schemeClr val="accent2"/>
                </a:solidFill>
                <a:latin typeface="Cir Arial" pitchFamily="34" charset="0"/>
              </a:rPr>
              <a:t>Skup ta~aka u ravni (</a:t>
            </a:r>
            <a:r>
              <a:rPr lang="en-US" sz="2800">
                <a:solidFill>
                  <a:schemeClr val="accent2"/>
                </a:solidFill>
              </a:rPr>
              <a:t>2-D)</a:t>
            </a:r>
          </a:p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accent1"/>
                </a:solidFill>
                <a:latin typeface="Cir Arial" pitchFamily="34" charset="0"/>
              </a:rPr>
              <a:t>1. korak</a:t>
            </a:r>
            <a:r>
              <a:rPr lang="en-US" sz="2800">
                <a:solidFill>
                  <a:schemeClr val="accent1"/>
                </a:solidFill>
                <a:latin typeface="Cir Arial" pitchFamily="34" charset="0"/>
              </a:rPr>
              <a:t>: </a:t>
            </a:r>
            <a:r>
              <a:rPr lang="en-US" sz="2800">
                <a:solidFill>
                  <a:schemeClr val="accent2"/>
                </a:solidFill>
                <a:latin typeface="Cir Arial" pitchFamily="34" charset="0"/>
              </a:rPr>
              <a:t>Sortiramo ta~ke u 1-</a:t>
            </a:r>
            <a:r>
              <a:rPr lang="en-US" sz="2800">
                <a:solidFill>
                  <a:schemeClr val="accent2"/>
                </a:solidFill>
                <a:cs typeface="Arial" charset="0"/>
              </a:rPr>
              <a:t>D</a:t>
            </a:r>
            <a:endParaRPr lang="en-US" sz="2800">
              <a:solidFill>
                <a:schemeClr val="accent2"/>
              </a:solidFill>
            </a:endParaRPr>
          </a:p>
        </p:txBody>
      </p:sp>
      <p:sp>
        <p:nvSpPr>
          <p:cNvPr id="26627" name="Oval 4"/>
          <p:cNvSpPr>
            <a:spLocks noChangeArrowheads="1"/>
          </p:cNvSpPr>
          <p:nvPr/>
        </p:nvSpPr>
        <p:spPr bwMode="auto">
          <a:xfrm>
            <a:off x="2835275" y="3063875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8" name="Oval 5"/>
          <p:cNvSpPr>
            <a:spLocks noChangeArrowheads="1"/>
          </p:cNvSpPr>
          <p:nvPr/>
        </p:nvSpPr>
        <p:spPr bwMode="auto">
          <a:xfrm>
            <a:off x="1279525" y="4965700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9" name="Oval 6"/>
          <p:cNvSpPr>
            <a:spLocks noChangeArrowheads="1"/>
          </p:cNvSpPr>
          <p:nvPr/>
        </p:nvSpPr>
        <p:spPr bwMode="auto">
          <a:xfrm>
            <a:off x="5102225" y="3336925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0" name="Oval 7"/>
          <p:cNvSpPr>
            <a:spLocks noChangeArrowheads="1"/>
          </p:cNvSpPr>
          <p:nvPr/>
        </p:nvSpPr>
        <p:spPr bwMode="auto">
          <a:xfrm>
            <a:off x="6583363" y="3870325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1" name="Oval 8"/>
          <p:cNvSpPr>
            <a:spLocks noChangeArrowheads="1"/>
          </p:cNvSpPr>
          <p:nvPr/>
        </p:nvSpPr>
        <p:spPr bwMode="auto">
          <a:xfrm>
            <a:off x="3657600" y="3938588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2" name="Oval 9"/>
          <p:cNvSpPr>
            <a:spLocks noChangeArrowheads="1"/>
          </p:cNvSpPr>
          <p:nvPr/>
        </p:nvSpPr>
        <p:spPr bwMode="auto">
          <a:xfrm>
            <a:off x="2011363" y="4014788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3" name="Oval 10"/>
          <p:cNvSpPr>
            <a:spLocks noChangeArrowheads="1"/>
          </p:cNvSpPr>
          <p:nvPr/>
        </p:nvSpPr>
        <p:spPr bwMode="auto">
          <a:xfrm>
            <a:off x="2468563" y="46085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4" name="Oval 11"/>
          <p:cNvSpPr>
            <a:spLocks noChangeArrowheads="1"/>
          </p:cNvSpPr>
          <p:nvPr/>
        </p:nvSpPr>
        <p:spPr bwMode="auto">
          <a:xfrm>
            <a:off x="5486400" y="46466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5" name="Oval 12"/>
          <p:cNvSpPr>
            <a:spLocks noChangeArrowheads="1"/>
          </p:cNvSpPr>
          <p:nvPr/>
        </p:nvSpPr>
        <p:spPr bwMode="auto">
          <a:xfrm>
            <a:off x="6308725" y="544036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6" name="Oval 13"/>
          <p:cNvSpPr>
            <a:spLocks noChangeArrowheads="1"/>
          </p:cNvSpPr>
          <p:nvPr/>
        </p:nvSpPr>
        <p:spPr bwMode="auto">
          <a:xfrm>
            <a:off x="3276600" y="4927600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7" name="Oval 14"/>
          <p:cNvSpPr>
            <a:spLocks noChangeArrowheads="1"/>
          </p:cNvSpPr>
          <p:nvPr/>
        </p:nvSpPr>
        <p:spPr bwMode="auto">
          <a:xfrm>
            <a:off x="4221163" y="45323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8" name="Oval 15"/>
          <p:cNvSpPr>
            <a:spLocks noChangeArrowheads="1"/>
          </p:cNvSpPr>
          <p:nvPr/>
        </p:nvSpPr>
        <p:spPr bwMode="auto">
          <a:xfrm>
            <a:off x="4843463" y="507206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9" name="Oval 16"/>
          <p:cNvSpPr>
            <a:spLocks noChangeArrowheads="1"/>
          </p:cNvSpPr>
          <p:nvPr/>
        </p:nvSpPr>
        <p:spPr bwMode="auto">
          <a:xfrm>
            <a:off x="6035675" y="44942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0" name="Oval 17"/>
          <p:cNvSpPr>
            <a:spLocks noChangeArrowheads="1"/>
          </p:cNvSpPr>
          <p:nvPr/>
        </p:nvSpPr>
        <p:spPr bwMode="auto">
          <a:xfrm>
            <a:off x="7223125" y="4129088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1" name="FlagCount" hidden="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2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400" b="1"/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762000"/>
            <a:ext cx="8610600" cy="5715000"/>
          </a:xfrm>
        </p:spPr>
        <p:txBody>
          <a:bodyPr>
            <a:normAutofit/>
          </a:bodyPr>
          <a:lstStyle/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n-US" sz="2800" dirty="0" err="1" smtClean="0">
                <a:solidFill>
                  <a:schemeClr val="accent1"/>
                </a:solidFill>
              </a:rPr>
              <a:t>Najbli`i</a:t>
            </a:r>
            <a:r>
              <a:rPr lang="en-US" sz="2800" dirty="0" smtClean="0">
                <a:solidFill>
                  <a:schemeClr val="accent1"/>
                </a:solidFill>
              </a:rPr>
              <a:t> par</a:t>
            </a:r>
            <a:r>
              <a:rPr lang="en-GB" sz="2800" dirty="0" smtClean="0">
                <a:solidFill>
                  <a:schemeClr val="accent1"/>
                </a:solidFill>
              </a:rPr>
              <a:t>: </a:t>
            </a: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"/>
              <a:defRPr/>
            </a:pPr>
            <a:r>
              <a:rPr lang="en-US" sz="2800" dirty="0" smtClean="0">
                <a:solidFill>
                  <a:schemeClr val="accent2"/>
                </a:solidFill>
              </a:rPr>
              <a:t>Problem </a:t>
            </a:r>
            <a:r>
              <a:rPr lang="en-US" sz="2800" dirty="0" err="1" smtClean="0">
                <a:solidFill>
                  <a:schemeClr val="accent2"/>
                </a:solidFill>
              </a:rPr>
              <a:t>ra~unarske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geometrije</a:t>
            </a:r>
            <a:r>
              <a:rPr lang="en-US" sz="2800" dirty="0" smtClean="0">
                <a:solidFill>
                  <a:schemeClr val="accent2"/>
                </a:solidFill>
              </a:rPr>
              <a:t>.</a:t>
            </a: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"/>
              <a:defRPr/>
            </a:pPr>
            <a:r>
              <a:rPr lang="en-US" sz="2800" dirty="0" err="1" smtClean="0">
                <a:solidFill>
                  <a:schemeClr val="accent2"/>
                </a:solidFill>
              </a:rPr>
              <a:t>Fundamentalan</a:t>
            </a:r>
            <a:r>
              <a:rPr lang="en-US" sz="2800" dirty="0" smtClean="0">
                <a:solidFill>
                  <a:schemeClr val="accent2"/>
                </a:solidFill>
              </a:rPr>
              <a:t> u </a:t>
            </a:r>
            <a:r>
              <a:rPr lang="en-US" sz="2800" dirty="0" err="1">
                <a:solidFill>
                  <a:schemeClr val="accent2"/>
                </a:solidFill>
              </a:rPr>
              <a:t>mnogim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aplikacijama</a:t>
            </a:r>
            <a:r>
              <a:rPr lang="en-US" sz="2800" dirty="0" smtClean="0">
                <a:solidFill>
                  <a:schemeClr val="accent2"/>
                </a:solidFill>
              </a:rPr>
              <a:t>.</a:t>
            </a: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"/>
              <a:defRPr/>
            </a:pPr>
            <a:r>
              <a:rPr lang="en-US" sz="2800" dirty="0" err="1" smtClean="0">
                <a:solidFill>
                  <a:schemeClr val="accent2"/>
                </a:solidFill>
              </a:rPr>
              <a:t>Od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n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objekata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treba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odrediti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dva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sa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najmawim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rastojawem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izme|u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wih</a:t>
            </a:r>
            <a:r>
              <a:rPr lang="en-US" sz="2800" dirty="0" smtClean="0">
                <a:solidFill>
                  <a:schemeClr val="accent2"/>
                </a:solidFill>
              </a:rPr>
              <a:t>.</a:t>
            </a: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"/>
              <a:defRPr/>
            </a:pPr>
            <a:r>
              <a:rPr lang="en-US" sz="2800" dirty="0" err="1" smtClean="0">
                <a:solidFill>
                  <a:schemeClr val="accent2"/>
                </a:solidFill>
              </a:rPr>
              <a:t>Ovi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objekti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mogu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biti</a:t>
            </a:r>
            <a:r>
              <a:rPr lang="en-US" sz="2800" dirty="0" smtClean="0">
                <a:solidFill>
                  <a:schemeClr val="accent2"/>
                </a:solidFill>
              </a:rPr>
              <a:t>, </a:t>
            </a:r>
            <a:r>
              <a:rPr lang="en-US" sz="2800" dirty="0" err="1" smtClean="0">
                <a:solidFill>
                  <a:schemeClr val="accent2"/>
                </a:solidFill>
              </a:rPr>
              <a:t>npr</a:t>
            </a:r>
            <a:r>
              <a:rPr lang="en-US" sz="2800" dirty="0" smtClean="0">
                <a:solidFill>
                  <a:schemeClr val="accent2"/>
                </a:solidFill>
              </a:rPr>
              <a:t>:</a:t>
            </a:r>
          </a:p>
          <a:p>
            <a:pPr marL="740092" lvl="1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"/>
              <a:defRPr/>
            </a:pPr>
            <a:r>
              <a:rPr lang="en-US" sz="2800" dirty="0" err="1" smtClean="0">
                <a:solidFill>
                  <a:schemeClr val="accent2"/>
                </a:solidFill>
              </a:rPr>
              <a:t>delovi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mikroprocesorskog</a:t>
            </a:r>
            <a:r>
              <a:rPr lang="en-US" sz="2800" dirty="0" smtClean="0">
                <a:solidFill>
                  <a:schemeClr val="accent2"/>
                </a:solidFill>
              </a:rPr>
              <a:t> ~</a:t>
            </a:r>
            <a:r>
              <a:rPr lang="en-US" sz="2800" dirty="0" err="1" smtClean="0">
                <a:solidFill>
                  <a:schemeClr val="accent2"/>
                </a:solidFill>
              </a:rPr>
              <a:t>ipa</a:t>
            </a:r>
            <a:r>
              <a:rPr lang="en-US" sz="2800" dirty="0" smtClean="0">
                <a:solidFill>
                  <a:schemeClr val="accent2"/>
                </a:solidFill>
              </a:rPr>
              <a:t>,</a:t>
            </a:r>
          </a:p>
          <a:p>
            <a:pPr marL="740092" lvl="1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"/>
              <a:defRPr/>
            </a:pPr>
            <a:r>
              <a:rPr lang="en-US" sz="2800" dirty="0" err="1" smtClean="0">
                <a:solidFill>
                  <a:schemeClr val="accent2"/>
                </a:solidFill>
              </a:rPr>
              <a:t>zvezde</a:t>
            </a:r>
            <a:r>
              <a:rPr lang="en-US" sz="2800" dirty="0" smtClean="0">
                <a:solidFill>
                  <a:schemeClr val="accent2"/>
                </a:solidFill>
              </a:rPr>
              <a:t> u </a:t>
            </a:r>
            <a:r>
              <a:rPr lang="en-US" sz="2800" dirty="0" err="1" smtClean="0">
                <a:solidFill>
                  <a:schemeClr val="accent2"/>
                </a:solidFill>
              </a:rPr>
              <a:t>galaksiji</a:t>
            </a:r>
            <a:r>
              <a:rPr lang="en-US" sz="2800" dirty="0" smtClean="0">
                <a:solidFill>
                  <a:schemeClr val="accent2"/>
                </a:solidFill>
              </a:rPr>
              <a:t>,</a:t>
            </a:r>
          </a:p>
          <a:p>
            <a:pPr marL="740092" lvl="1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"/>
              <a:defRPr/>
            </a:pPr>
            <a:r>
              <a:rPr lang="en-US" sz="2800" dirty="0" err="1" smtClean="0">
                <a:solidFill>
                  <a:schemeClr val="accent2"/>
                </a:solidFill>
              </a:rPr>
              <a:t>sistemi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za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navodwavawe</a:t>
            </a:r>
            <a:r>
              <a:rPr lang="en-US" sz="2800" dirty="0" smtClean="0">
                <a:solidFill>
                  <a:schemeClr val="accent2"/>
                </a:solidFill>
              </a:rPr>
              <a:t>…</a:t>
            </a: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"/>
              <a:defRPr/>
            </a:pPr>
            <a:r>
              <a:rPr lang="en-US" sz="2800" dirty="0" smtClean="0">
                <a:solidFill>
                  <a:schemeClr val="accent2"/>
                </a:solidFill>
              </a:rPr>
              <a:t>Mi }</a:t>
            </a:r>
            <a:r>
              <a:rPr lang="en-US" sz="2800" dirty="0" err="1" smtClean="0">
                <a:solidFill>
                  <a:schemeClr val="accent2"/>
                </a:solidFill>
              </a:rPr>
              <a:t>emo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razmotriti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samo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jednu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varijantu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ovog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problema</a:t>
            </a:r>
            <a:r>
              <a:rPr lang="en-US" sz="2800" dirty="0" smtClean="0">
                <a:solidFill>
                  <a:schemeClr val="accent2"/>
                </a:solidFill>
              </a:rPr>
              <a:t>, </a:t>
            </a:r>
            <a:r>
              <a:rPr lang="en-US" sz="2800" dirty="0" err="1" smtClean="0">
                <a:solidFill>
                  <a:schemeClr val="accent2"/>
                </a:solidFill>
              </a:rPr>
              <a:t>kao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predstavnika</a:t>
            </a:r>
            <a:r>
              <a:rPr lang="en-US" sz="2800" dirty="0" smtClean="0">
                <a:solidFill>
                  <a:schemeClr val="accent2"/>
                </a:solidFill>
              </a:rPr>
              <a:t> {ire </a:t>
            </a:r>
            <a:r>
              <a:rPr lang="en-US" sz="2800" dirty="0" err="1" smtClean="0">
                <a:solidFill>
                  <a:schemeClr val="accent2"/>
                </a:solidFill>
              </a:rPr>
              <a:t>klase</a:t>
            </a:r>
            <a:r>
              <a:rPr lang="en-US" sz="2800" dirty="0" smtClean="0">
                <a:solidFill>
                  <a:schemeClr val="accent2"/>
                </a:solidFill>
              </a:rPr>
              <a:t>.</a:t>
            </a: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"/>
              <a:defRPr/>
            </a:pPr>
            <a:endParaRPr lang="en-GB" sz="2800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699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842963" y="1219200"/>
            <a:ext cx="8001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accent2"/>
                </a:solidFill>
                <a:latin typeface="Cir Arial" pitchFamily="34" charset="0"/>
              </a:rPr>
              <a:t>Sortiramo po </a:t>
            </a:r>
            <a:r>
              <a:rPr lang="en-US" sz="2800">
                <a:solidFill>
                  <a:schemeClr val="accent2"/>
                </a:solidFill>
              </a:rPr>
              <a:t>X </a:t>
            </a:r>
            <a:r>
              <a:rPr lang="en-US" sz="2800">
                <a:solidFill>
                  <a:schemeClr val="accent2"/>
                </a:solidFill>
                <a:latin typeface="Cir Arial" pitchFamily="34" charset="0"/>
              </a:rPr>
              <a:t>osi koriste}i</a:t>
            </a:r>
            <a:r>
              <a:rPr lang="en-US" sz="2800">
                <a:solidFill>
                  <a:schemeClr val="accent2"/>
                </a:solidFill>
              </a:rPr>
              <a:t>             </a:t>
            </a:r>
            <a:r>
              <a:rPr lang="en-US" sz="2800">
                <a:solidFill>
                  <a:schemeClr val="tx2"/>
                </a:solidFill>
              </a:rPr>
              <a:t>quicksort</a:t>
            </a:r>
            <a:r>
              <a:rPr lang="en-US" sz="2800">
                <a:solidFill>
                  <a:schemeClr val="accent2"/>
                </a:solidFill>
              </a:rPr>
              <a:t> </a:t>
            </a:r>
            <a:r>
              <a:rPr lang="en-US" sz="2800">
                <a:solidFill>
                  <a:schemeClr val="accent2"/>
                </a:solidFill>
                <a:latin typeface="Cir Arial" pitchFamily="34" charset="0"/>
              </a:rPr>
              <a:t>ili</a:t>
            </a:r>
            <a:r>
              <a:rPr lang="en-US" sz="2800">
                <a:solidFill>
                  <a:schemeClr val="accent2"/>
                </a:solidFill>
              </a:rPr>
              <a:t> </a:t>
            </a:r>
            <a:r>
              <a:rPr lang="en-US" sz="2800">
                <a:solidFill>
                  <a:schemeClr val="tx2"/>
                </a:solidFill>
              </a:rPr>
              <a:t>mergesort</a:t>
            </a:r>
          </a:p>
        </p:txBody>
      </p:sp>
      <p:sp>
        <p:nvSpPr>
          <p:cNvPr id="27651" name="Oval 4"/>
          <p:cNvSpPr>
            <a:spLocks noChangeArrowheads="1"/>
          </p:cNvSpPr>
          <p:nvPr/>
        </p:nvSpPr>
        <p:spPr bwMode="auto">
          <a:xfrm>
            <a:off x="2835275" y="3063875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2" name="Oval 5"/>
          <p:cNvSpPr>
            <a:spLocks noChangeArrowheads="1"/>
          </p:cNvSpPr>
          <p:nvPr/>
        </p:nvSpPr>
        <p:spPr bwMode="auto">
          <a:xfrm>
            <a:off x="1279525" y="4965700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3" name="Oval 6"/>
          <p:cNvSpPr>
            <a:spLocks noChangeArrowheads="1"/>
          </p:cNvSpPr>
          <p:nvPr/>
        </p:nvSpPr>
        <p:spPr bwMode="auto">
          <a:xfrm>
            <a:off x="5102225" y="3336925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4" name="Oval 7"/>
          <p:cNvSpPr>
            <a:spLocks noChangeArrowheads="1"/>
          </p:cNvSpPr>
          <p:nvPr/>
        </p:nvSpPr>
        <p:spPr bwMode="auto">
          <a:xfrm>
            <a:off x="6583363" y="3870325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5" name="Oval 8"/>
          <p:cNvSpPr>
            <a:spLocks noChangeArrowheads="1"/>
          </p:cNvSpPr>
          <p:nvPr/>
        </p:nvSpPr>
        <p:spPr bwMode="auto">
          <a:xfrm>
            <a:off x="3657600" y="3938588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Oval 9"/>
          <p:cNvSpPr>
            <a:spLocks noChangeArrowheads="1"/>
          </p:cNvSpPr>
          <p:nvPr/>
        </p:nvSpPr>
        <p:spPr bwMode="auto">
          <a:xfrm>
            <a:off x="2011363" y="4014788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7" name="Oval 10"/>
          <p:cNvSpPr>
            <a:spLocks noChangeArrowheads="1"/>
          </p:cNvSpPr>
          <p:nvPr/>
        </p:nvSpPr>
        <p:spPr bwMode="auto">
          <a:xfrm>
            <a:off x="2468563" y="46085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8" name="Oval 11"/>
          <p:cNvSpPr>
            <a:spLocks noChangeArrowheads="1"/>
          </p:cNvSpPr>
          <p:nvPr/>
        </p:nvSpPr>
        <p:spPr bwMode="auto">
          <a:xfrm>
            <a:off x="5486400" y="46466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9" name="Oval 12"/>
          <p:cNvSpPr>
            <a:spLocks noChangeArrowheads="1"/>
          </p:cNvSpPr>
          <p:nvPr/>
        </p:nvSpPr>
        <p:spPr bwMode="auto">
          <a:xfrm>
            <a:off x="6308725" y="544036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0" name="Oval 13"/>
          <p:cNvSpPr>
            <a:spLocks noChangeArrowheads="1"/>
          </p:cNvSpPr>
          <p:nvPr/>
        </p:nvSpPr>
        <p:spPr bwMode="auto">
          <a:xfrm>
            <a:off x="3276600" y="4927600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1" name="Oval 14"/>
          <p:cNvSpPr>
            <a:spLocks noChangeArrowheads="1"/>
          </p:cNvSpPr>
          <p:nvPr/>
        </p:nvSpPr>
        <p:spPr bwMode="auto">
          <a:xfrm>
            <a:off x="4221163" y="45323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2" name="Oval 15"/>
          <p:cNvSpPr>
            <a:spLocks noChangeArrowheads="1"/>
          </p:cNvSpPr>
          <p:nvPr/>
        </p:nvSpPr>
        <p:spPr bwMode="auto">
          <a:xfrm>
            <a:off x="4843463" y="507206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3" name="Oval 16"/>
          <p:cNvSpPr>
            <a:spLocks noChangeArrowheads="1"/>
          </p:cNvSpPr>
          <p:nvPr/>
        </p:nvSpPr>
        <p:spPr bwMode="auto">
          <a:xfrm>
            <a:off x="6035675" y="44942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4" name="Text Box 17"/>
          <p:cNvSpPr txBox="1">
            <a:spLocks noChangeArrowheads="1"/>
          </p:cNvSpPr>
          <p:nvPr/>
        </p:nvSpPr>
        <p:spPr bwMode="auto">
          <a:xfrm>
            <a:off x="1127125" y="51482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27665" name="Text Box 18"/>
          <p:cNvSpPr txBox="1">
            <a:spLocks noChangeArrowheads="1"/>
          </p:cNvSpPr>
          <p:nvPr/>
        </p:nvSpPr>
        <p:spPr bwMode="auto">
          <a:xfrm>
            <a:off x="1766888" y="41656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27666" name="Text Box 19"/>
          <p:cNvSpPr txBox="1">
            <a:spLocks noChangeArrowheads="1"/>
          </p:cNvSpPr>
          <p:nvPr/>
        </p:nvSpPr>
        <p:spPr bwMode="auto">
          <a:xfrm>
            <a:off x="2316163" y="4714875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</a:t>
            </a:r>
          </a:p>
        </p:txBody>
      </p:sp>
      <p:sp>
        <p:nvSpPr>
          <p:cNvPr id="27667" name="Text Box 20"/>
          <p:cNvSpPr txBox="1">
            <a:spLocks noChangeArrowheads="1"/>
          </p:cNvSpPr>
          <p:nvPr/>
        </p:nvSpPr>
        <p:spPr bwMode="auto">
          <a:xfrm>
            <a:off x="2682875" y="3228975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4</a:t>
            </a:r>
          </a:p>
        </p:txBody>
      </p:sp>
      <p:sp>
        <p:nvSpPr>
          <p:cNvPr id="27668" name="Text Box 21"/>
          <p:cNvSpPr txBox="1">
            <a:spLocks noChangeArrowheads="1"/>
          </p:cNvSpPr>
          <p:nvPr/>
        </p:nvSpPr>
        <p:spPr bwMode="auto">
          <a:xfrm>
            <a:off x="3140075" y="50419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5</a:t>
            </a:r>
          </a:p>
        </p:txBody>
      </p:sp>
      <p:sp>
        <p:nvSpPr>
          <p:cNvPr id="27669" name="Text Box 22"/>
          <p:cNvSpPr txBox="1">
            <a:spLocks noChangeArrowheads="1"/>
          </p:cNvSpPr>
          <p:nvPr/>
        </p:nvSpPr>
        <p:spPr bwMode="auto">
          <a:xfrm>
            <a:off x="3505200" y="40909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6</a:t>
            </a:r>
          </a:p>
        </p:txBody>
      </p:sp>
      <p:sp>
        <p:nvSpPr>
          <p:cNvPr id="27670" name="Text Box 23"/>
          <p:cNvSpPr txBox="1">
            <a:spLocks noChangeArrowheads="1"/>
          </p:cNvSpPr>
          <p:nvPr/>
        </p:nvSpPr>
        <p:spPr bwMode="auto">
          <a:xfrm>
            <a:off x="4068763" y="46751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7</a:t>
            </a:r>
          </a:p>
        </p:txBody>
      </p:sp>
      <p:sp>
        <p:nvSpPr>
          <p:cNvPr id="27671" name="Text Box 24"/>
          <p:cNvSpPr txBox="1">
            <a:spLocks noChangeArrowheads="1"/>
          </p:cNvSpPr>
          <p:nvPr/>
        </p:nvSpPr>
        <p:spPr bwMode="auto">
          <a:xfrm>
            <a:off x="4721225" y="52244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27672" name="Text Box 25"/>
          <p:cNvSpPr txBox="1">
            <a:spLocks noChangeArrowheads="1"/>
          </p:cNvSpPr>
          <p:nvPr/>
        </p:nvSpPr>
        <p:spPr bwMode="auto">
          <a:xfrm>
            <a:off x="4949825" y="350361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9</a:t>
            </a:r>
          </a:p>
        </p:txBody>
      </p:sp>
      <p:sp>
        <p:nvSpPr>
          <p:cNvPr id="27673" name="Text Box 26"/>
          <p:cNvSpPr txBox="1">
            <a:spLocks noChangeArrowheads="1"/>
          </p:cNvSpPr>
          <p:nvPr/>
        </p:nvSpPr>
        <p:spPr bwMode="auto">
          <a:xfrm>
            <a:off x="5360988" y="474345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10</a:t>
            </a:r>
          </a:p>
        </p:txBody>
      </p:sp>
      <p:sp>
        <p:nvSpPr>
          <p:cNvPr id="27674" name="Text Box 27"/>
          <p:cNvSpPr txBox="1">
            <a:spLocks noChangeArrowheads="1"/>
          </p:cNvSpPr>
          <p:nvPr/>
        </p:nvSpPr>
        <p:spPr bwMode="auto">
          <a:xfrm>
            <a:off x="5943600" y="457041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</a:t>
            </a:r>
          </a:p>
        </p:txBody>
      </p:sp>
      <p:sp>
        <p:nvSpPr>
          <p:cNvPr id="27675" name="Text Box 28"/>
          <p:cNvSpPr txBox="1">
            <a:spLocks noChangeArrowheads="1"/>
          </p:cNvSpPr>
          <p:nvPr/>
        </p:nvSpPr>
        <p:spPr bwMode="auto">
          <a:xfrm>
            <a:off x="6156325" y="55165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12</a:t>
            </a:r>
          </a:p>
        </p:txBody>
      </p:sp>
      <p:sp>
        <p:nvSpPr>
          <p:cNvPr id="27676" name="Text Box 29"/>
          <p:cNvSpPr txBox="1">
            <a:spLocks noChangeArrowheads="1"/>
          </p:cNvSpPr>
          <p:nvPr/>
        </p:nvSpPr>
        <p:spPr bwMode="auto">
          <a:xfrm>
            <a:off x="6430963" y="40147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13</a:t>
            </a:r>
          </a:p>
        </p:txBody>
      </p:sp>
      <p:sp>
        <p:nvSpPr>
          <p:cNvPr id="27677" name="Oval 30"/>
          <p:cNvSpPr>
            <a:spLocks noChangeArrowheads="1"/>
          </p:cNvSpPr>
          <p:nvPr/>
        </p:nvSpPr>
        <p:spPr bwMode="auto">
          <a:xfrm>
            <a:off x="7223125" y="4129088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78" name="Text Box 31"/>
          <p:cNvSpPr txBox="1">
            <a:spLocks noChangeArrowheads="1"/>
          </p:cNvSpPr>
          <p:nvPr/>
        </p:nvSpPr>
        <p:spPr bwMode="auto">
          <a:xfrm>
            <a:off x="7070725" y="43100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14</a:t>
            </a:r>
          </a:p>
        </p:txBody>
      </p:sp>
      <p:sp>
        <p:nvSpPr>
          <p:cNvPr id="27679" name="FlagCount" hidden="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2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400" b="1"/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3"/>
          <p:cNvSpPr txBox="1">
            <a:spLocks noChangeArrowheads="1"/>
          </p:cNvSpPr>
          <p:nvPr/>
        </p:nvSpPr>
        <p:spPr bwMode="auto">
          <a:xfrm>
            <a:off x="914400" y="1247775"/>
            <a:ext cx="8001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accent1"/>
                </a:solidFill>
                <a:latin typeface="Cir Arial" pitchFamily="34" charset="0"/>
              </a:rPr>
              <a:t>2. korak</a:t>
            </a:r>
            <a:r>
              <a:rPr lang="en-US" sz="2800">
                <a:solidFill>
                  <a:schemeClr val="accent1"/>
                </a:solidFill>
                <a:latin typeface="Cir Arial" pitchFamily="34" charset="0"/>
              </a:rPr>
              <a:t>: </a:t>
            </a:r>
            <a:r>
              <a:rPr lang="en-US" sz="2800">
                <a:solidFill>
                  <a:schemeClr val="accent2"/>
                </a:solidFill>
                <a:latin typeface="Cir Arial" pitchFamily="34" charset="0"/>
              </a:rPr>
              <a:t>Podelimo ta~ke, npr.</a:t>
            </a:r>
            <a:r>
              <a:rPr lang="en-US" sz="2800">
                <a:solidFill>
                  <a:schemeClr val="accent2"/>
                </a:solidFill>
              </a:rPr>
              <a:t/>
            </a:r>
            <a:br>
              <a:rPr lang="en-US" sz="2800">
                <a:solidFill>
                  <a:schemeClr val="accent2"/>
                </a:solidFill>
              </a:rPr>
            </a:br>
            <a:r>
              <a:rPr lang="en-US" sz="2800">
                <a:solidFill>
                  <a:schemeClr val="accent2"/>
                </a:solidFill>
                <a:latin typeface="Cir Arial" pitchFamily="34" charset="0"/>
              </a:rPr>
              <a:t>Nacrtamo pravu izme|u </a:t>
            </a:r>
            <a:r>
              <a:rPr lang="en-US" sz="2800">
                <a:solidFill>
                  <a:schemeClr val="tx2"/>
                </a:solidFill>
                <a:latin typeface="Cir Arial" pitchFamily="34" charset="0"/>
              </a:rPr>
              <a:t>7</a:t>
            </a:r>
            <a:r>
              <a:rPr lang="en-US" sz="2800">
                <a:solidFill>
                  <a:schemeClr val="accent2"/>
                </a:solidFill>
                <a:latin typeface="Cir Arial" pitchFamily="34" charset="0"/>
              </a:rPr>
              <a:t> i </a:t>
            </a:r>
            <a:r>
              <a:rPr lang="en-US" sz="2800">
                <a:solidFill>
                  <a:schemeClr val="tx2"/>
                </a:solidFill>
                <a:latin typeface="Cir Arial" pitchFamily="34" charset="0"/>
              </a:rPr>
              <a:t>8</a:t>
            </a:r>
          </a:p>
        </p:txBody>
      </p:sp>
      <p:sp>
        <p:nvSpPr>
          <p:cNvPr id="28675" name="Oval 4"/>
          <p:cNvSpPr>
            <a:spLocks noChangeArrowheads="1"/>
          </p:cNvSpPr>
          <p:nvPr/>
        </p:nvSpPr>
        <p:spPr bwMode="auto">
          <a:xfrm>
            <a:off x="2835275" y="3063875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6" name="Oval 5"/>
          <p:cNvSpPr>
            <a:spLocks noChangeArrowheads="1"/>
          </p:cNvSpPr>
          <p:nvPr/>
        </p:nvSpPr>
        <p:spPr bwMode="auto">
          <a:xfrm>
            <a:off x="1279525" y="4965700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7" name="Oval 6"/>
          <p:cNvSpPr>
            <a:spLocks noChangeArrowheads="1"/>
          </p:cNvSpPr>
          <p:nvPr/>
        </p:nvSpPr>
        <p:spPr bwMode="auto">
          <a:xfrm>
            <a:off x="5102225" y="3336925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8" name="Oval 7"/>
          <p:cNvSpPr>
            <a:spLocks noChangeArrowheads="1"/>
          </p:cNvSpPr>
          <p:nvPr/>
        </p:nvSpPr>
        <p:spPr bwMode="auto">
          <a:xfrm>
            <a:off x="6583363" y="3870325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9" name="Oval 8"/>
          <p:cNvSpPr>
            <a:spLocks noChangeArrowheads="1"/>
          </p:cNvSpPr>
          <p:nvPr/>
        </p:nvSpPr>
        <p:spPr bwMode="auto">
          <a:xfrm>
            <a:off x="3657600" y="3938588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0" name="Oval 9"/>
          <p:cNvSpPr>
            <a:spLocks noChangeArrowheads="1"/>
          </p:cNvSpPr>
          <p:nvPr/>
        </p:nvSpPr>
        <p:spPr bwMode="auto">
          <a:xfrm>
            <a:off x="2011363" y="4014788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1" name="Oval 10"/>
          <p:cNvSpPr>
            <a:spLocks noChangeArrowheads="1"/>
          </p:cNvSpPr>
          <p:nvPr/>
        </p:nvSpPr>
        <p:spPr bwMode="auto">
          <a:xfrm>
            <a:off x="2468563" y="46085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2" name="Oval 11"/>
          <p:cNvSpPr>
            <a:spLocks noChangeArrowheads="1"/>
          </p:cNvSpPr>
          <p:nvPr/>
        </p:nvSpPr>
        <p:spPr bwMode="auto">
          <a:xfrm>
            <a:off x="5486400" y="46466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3" name="Oval 12"/>
          <p:cNvSpPr>
            <a:spLocks noChangeArrowheads="1"/>
          </p:cNvSpPr>
          <p:nvPr/>
        </p:nvSpPr>
        <p:spPr bwMode="auto">
          <a:xfrm>
            <a:off x="6308725" y="544036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4" name="Oval 13"/>
          <p:cNvSpPr>
            <a:spLocks noChangeArrowheads="1"/>
          </p:cNvSpPr>
          <p:nvPr/>
        </p:nvSpPr>
        <p:spPr bwMode="auto">
          <a:xfrm>
            <a:off x="3276600" y="4927600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Oval 14"/>
          <p:cNvSpPr>
            <a:spLocks noChangeArrowheads="1"/>
          </p:cNvSpPr>
          <p:nvPr/>
        </p:nvSpPr>
        <p:spPr bwMode="auto">
          <a:xfrm>
            <a:off x="4221163" y="45323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6" name="Oval 15"/>
          <p:cNvSpPr>
            <a:spLocks noChangeArrowheads="1"/>
          </p:cNvSpPr>
          <p:nvPr/>
        </p:nvSpPr>
        <p:spPr bwMode="auto">
          <a:xfrm>
            <a:off x="4843463" y="507206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7" name="Oval 16"/>
          <p:cNvSpPr>
            <a:spLocks noChangeArrowheads="1"/>
          </p:cNvSpPr>
          <p:nvPr/>
        </p:nvSpPr>
        <p:spPr bwMode="auto">
          <a:xfrm>
            <a:off x="6035675" y="44942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8" name="Text Box 17"/>
          <p:cNvSpPr txBox="1">
            <a:spLocks noChangeArrowheads="1"/>
          </p:cNvSpPr>
          <p:nvPr/>
        </p:nvSpPr>
        <p:spPr bwMode="auto">
          <a:xfrm>
            <a:off x="1127125" y="51482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28689" name="Text Box 18"/>
          <p:cNvSpPr txBox="1">
            <a:spLocks noChangeArrowheads="1"/>
          </p:cNvSpPr>
          <p:nvPr/>
        </p:nvSpPr>
        <p:spPr bwMode="auto">
          <a:xfrm>
            <a:off x="1766888" y="41656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28690" name="Text Box 19"/>
          <p:cNvSpPr txBox="1">
            <a:spLocks noChangeArrowheads="1"/>
          </p:cNvSpPr>
          <p:nvPr/>
        </p:nvSpPr>
        <p:spPr bwMode="auto">
          <a:xfrm>
            <a:off x="2316163" y="4714875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</a:t>
            </a:r>
          </a:p>
        </p:txBody>
      </p:sp>
      <p:sp>
        <p:nvSpPr>
          <p:cNvPr id="28691" name="Text Box 20"/>
          <p:cNvSpPr txBox="1">
            <a:spLocks noChangeArrowheads="1"/>
          </p:cNvSpPr>
          <p:nvPr/>
        </p:nvSpPr>
        <p:spPr bwMode="auto">
          <a:xfrm>
            <a:off x="2682875" y="3228975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4</a:t>
            </a:r>
          </a:p>
        </p:txBody>
      </p:sp>
      <p:sp>
        <p:nvSpPr>
          <p:cNvPr id="28692" name="Text Box 21"/>
          <p:cNvSpPr txBox="1">
            <a:spLocks noChangeArrowheads="1"/>
          </p:cNvSpPr>
          <p:nvPr/>
        </p:nvSpPr>
        <p:spPr bwMode="auto">
          <a:xfrm>
            <a:off x="3140075" y="50419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5</a:t>
            </a:r>
          </a:p>
        </p:txBody>
      </p:sp>
      <p:sp>
        <p:nvSpPr>
          <p:cNvPr id="28693" name="Text Box 22"/>
          <p:cNvSpPr txBox="1">
            <a:spLocks noChangeArrowheads="1"/>
          </p:cNvSpPr>
          <p:nvPr/>
        </p:nvSpPr>
        <p:spPr bwMode="auto">
          <a:xfrm>
            <a:off x="3505200" y="40909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6</a:t>
            </a:r>
          </a:p>
        </p:txBody>
      </p:sp>
      <p:sp>
        <p:nvSpPr>
          <p:cNvPr id="28694" name="Text Box 23"/>
          <p:cNvSpPr txBox="1">
            <a:spLocks noChangeArrowheads="1"/>
          </p:cNvSpPr>
          <p:nvPr/>
        </p:nvSpPr>
        <p:spPr bwMode="auto">
          <a:xfrm>
            <a:off x="4068763" y="46751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7</a:t>
            </a:r>
          </a:p>
        </p:txBody>
      </p:sp>
      <p:sp>
        <p:nvSpPr>
          <p:cNvPr id="28695" name="Text Box 24"/>
          <p:cNvSpPr txBox="1">
            <a:spLocks noChangeArrowheads="1"/>
          </p:cNvSpPr>
          <p:nvPr/>
        </p:nvSpPr>
        <p:spPr bwMode="auto">
          <a:xfrm>
            <a:off x="4721225" y="52244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28696" name="Text Box 25"/>
          <p:cNvSpPr txBox="1">
            <a:spLocks noChangeArrowheads="1"/>
          </p:cNvSpPr>
          <p:nvPr/>
        </p:nvSpPr>
        <p:spPr bwMode="auto">
          <a:xfrm>
            <a:off x="4949825" y="350361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9</a:t>
            </a:r>
          </a:p>
        </p:txBody>
      </p:sp>
      <p:sp>
        <p:nvSpPr>
          <p:cNvPr id="28697" name="Text Box 26"/>
          <p:cNvSpPr txBox="1">
            <a:spLocks noChangeArrowheads="1"/>
          </p:cNvSpPr>
          <p:nvPr/>
        </p:nvSpPr>
        <p:spPr bwMode="auto">
          <a:xfrm>
            <a:off x="5360988" y="474345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10</a:t>
            </a:r>
          </a:p>
        </p:txBody>
      </p:sp>
      <p:sp>
        <p:nvSpPr>
          <p:cNvPr id="28698" name="Text Box 27"/>
          <p:cNvSpPr txBox="1">
            <a:spLocks noChangeArrowheads="1"/>
          </p:cNvSpPr>
          <p:nvPr/>
        </p:nvSpPr>
        <p:spPr bwMode="auto">
          <a:xfrm>
            <a:off x="5943600" y="457041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</a:t>
            </a:r>
          </a:p>
        </p:txBody>
      </p:sp>
      <p:sp>
        <p:nvSpPr>
          <p:cNvPr id="28699" name="Text Box 28"/>
          <p:cNvSpPr txBox="1">
            <a:spLocks noChangeArrowheads="1"/>
          </p:cNvSpPr>
          <p:nvPr/>
        </p:nvSpPr>
        <p:spPr bwMode="auto">
          <a:xfrm>
            <a:off x="6156325" y="55165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12</a:t>
            </a:r>
          </a:p>
        </p:txBody>
      </p:sp>
      <p:sp>
        <p:nvSpPr>
          <p:cNvPr id="28700" name="Text Box 29"/>
          <p:cNvSpPr txBox="1">
            <a:spLocks noChangeArrowheads="1"/>
          </p:cNvSpPr>
          <p:nvPr/>
        </p:nvSpPr>
        <p:spPr bwMode="auto">
          <a:xfrm>
            <a:off x="6430963" y="40147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13</a:t>
            </a:r>
          </a:p>
        </p:txBody>
      </p:sp>
      <p:sp>
        <p:nvSpPr>
          <p:cNvPr id="28701" name="Oval 30"/>
          <p:cNvSpPr>
            <a:spLocks noChangeArrowheads="1"/>
          </p:cNvSpPr>
          <p:nvPr/>
        </p:nvSpPr>
        <p:spPr bwMode="auto">
          <a:xfrm>
            <a:off x="7223125" y="4129088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2" name="Text Box 31"/>
          <p:cNvSpPr txBox="1">
            <a:spLocks noChangeArrowheads="1"/>
          </p:cNvSpPr>
          <p:nvPr/>
        </p:nvSpPr>
        <p:spPr bwMode="auto">
          <a:xfrm>
            <a:off x="7070725" y="43100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14</a:t>
            </a:r>
          </a:p>
        </p:txBody>
      </p:sp>
      <p:sp>
        <p:nvSpPr>
          <p:cNvPr id="28703" name="Line 32"/>
          <p:cNvSpPr>
            <a:spLocks noChangeShapeType="1"/>
          </p:cNvSpPr>
          <p:nvPr/>
        </p:nvSpPr>
        <p:spPr bwMode="auto">
          <a:xfrm>
            <a:off x="4572000" y="2967038"/>
            <a:ext cx="0" cy="3868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80" name="Text Box 35"/>
          <p:cNvSpPr txBox="1">
            <a:spLocks noChangeArrowheads="1"/>
          </p:cNvSpPr>
          <p:nvPr/>
        </p:nvSpPr>
        <p:spPr bwMode="auto">
          <a:xfrm>
            <a:off x="1989138" y="5988050"/>
            <a:ext cx="1844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Pod-problem 1</a:t>
            </a:r>
          </a:p>
        </p:txBody>
      </p:sp>
      <p:sp>
        <p:nvSpPr>
          <p:cNvPr id="27681" name="Text Box 36"/>
          <p:cNvSpPr txBox="1">
            <a:spLocks noChangeArrowheads="1"/>
          </p:cNvSpPr>
          <p:nvPr/>
        </p:nvSpPr>
        <p:spPr bwMode="auto">
          <a:xfrm>
            <a:off x="5233988" y="5988050"/>
            <a:ext cx="1844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Pod-problem 2</a:t>
            </a:r>
          </a:p>
        </p:txBody>
      </p:sp>
      <p:sp>
        <p:nvSpPr>
          <p:cNvPr id="28706" name="FlagCount" hidden="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2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400" b="1"/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3"/>
          <p:cNvSpPr txBox="1">
            <a:spLocks noChangeArrowheads="1"/>
          </p:cNvSpPr>
          <p:nvPr/>
        </p:nvSpPr>
        <p:spPr bwMode="auto">
          <a:xfrm>
            <a:off x="842963" y="762000"/>
            <a:ext cx="8001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 err="1">
                <a:solidFill>
                  <a:schemeClr val="accent2"/>
                </a:solidFill>
                <a:latin typeface="+mn-lt"/>
              </a:rPr>
              <a:t>Bez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podele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morali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bismo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da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upore|ujemo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svaku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od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14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ta~aka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jednu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sa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drugom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.</a:t>
            </a:r>
          </a:p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chemeClr val="tx2"/>
                </a:solidFill>
              </a:rPr>
              <a:t>(n-1)n/2 = 13*14/2 = </a:t>
            </a:r>
            <a:r>
              <a:rPr lang="en-US" sz="2800" b="1" dirty="0">
                <a:solidFill>
                  <a:schemeClr val="tx2"/>
                </a:solidFill>
              </a:rPr>
              <a:t>91</a:t>
            </a:r>
            <a:r>
              <a:rPr lang="en-US" sz="2800" b="1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pore|ewe</a:t>
            </a:r>
            <a:endParaRPr lang="en-US" sz="28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9699" name="Oval 4"/>
          <p:cNvSpPr>
            <a:spLocks noChangeArrowheads="1"/>
          </p:cNvSpPr>
          <p:nvPr/>
        </p:nvSpPr>
        <p:spPr bwMode="auto">
          <a:xfrm>
            <a:off x="2835275" y="3063875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0" name="Oval 5"/>
          <p:cNvSpPr>
            <a:spLocks noChangeArrowheads="1"/>
          </p:cNvSpPr>
          <p:nvPr/>
        </p:nvSpPr>
        <p:spPr bwMode="auto">
          <a:xfrm>
            <a:off x="1279525" y="4965700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Oval 6"/>
          <p:cNvSpPr>
            <a:spLocks noChangeArrowheads="1"/>
          </p:cNvSpPr>
          <p:nvPr/>
        </p:nvSpPr>
        <p:spPr bwMode="auto">
          <a:xfrm>
            <a:off x="5102225" y="3336925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2" name="Oval 7"/>
          <p:cNvSpPr>
            <a:spLocks noChangeArrowheads="1"/>
          </p:cNvSpPr>
          <p:nvPr/>
        </p:nvSpPr>
        <p:spPr bwMode="auto">
          <a:xfrm>
            <a:off x="6583363" y="3870325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3" name="Oval 8"/>
          <p:cNvSpPr>
            <a:spLocks noChangeArrowheads="1"/>
          </p:cNvSpPr>
          <p:nvPr/>
        </p:nvSpPr>
        <p:spPr bwMode="auto">
          <a:xfrm>
            <a:off x="3657600" y="3938588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4" name="Oval 9"/>
          <p:cNvSpPr>
            <a:spLocks noChangeArrowheads="1"/>
          </p:cNvSpPr>
          <p:nvPr/>
        </p:nvSpPr>
        <p:spPr bwMode="auto">
          <a:xfrm>
            <a:off x="2011363" y="4014788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5" name="Oval 10"/>
          <p:cNvSpPr>
            <a:spLocks noChangeArrowheads="1"/>
          </p:cNvSpPr>
          <p:nvPr/>
        </p:nvSpPr>
        <p:spPr bwMode="auto">
          <a:xfrm>
            <a:off x="2468563" y="46085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6" name="Oval 11"/>
          <p:cNvSpPr>
            <a:spLocks noChangeArrowheads="1"/>
          </p:cNvSpPr>
          <p:nvPr/>
        </p:nvSpPr>
        <p:spPr bwMode="auto">
          <a:xfrm>
            <a:off x="5486400" y="46466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7" name="Oval 12"/>
          <p:cNvSpPr>
            <a:spLocks noChangeArrowheads="1"/>
          </p:cNvSpPr>
          <p:nvPr/>
        </p:nvSpPr>
        <p:spPr bwMode="auto">
          <a:xfrm>
            <a:off x="6308725" y="544036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8" name="Oval 13"/>
          <p:cNvSpPr>
            <a:spLocks noChangeArrowheads="1"/>
          </p:cNvSpPr>
          <p:nvPr/>
        </p:nvSpPr>
        <p:spPr bwMode="auto">
          <a:xfrm>
            <a:off x="3276600" y="4927600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9" name="Oval 14"/>
          <p:cNvSpPr>
            <a:spLocks noChangeArrowheads="1"/>
          </p:cNvSpPr>
          <p:nvPr/>
        </p:nvSpPr>
        <p:spPr bwMode="auto">
          <a:xfrm>
            <a:off x="4221163" y="45323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0" name="Oval 15"/>
          <p:cNvSpPr>
            <a:spLocks noChangeArrowheads="1"/>
          </p:cNvSpPr>
          <p:nvPr/>
        </p:nvSpPr>
        <p:spPr bwMode="auto">
          <a:xfrm>
            <a:off x="4843463" y="507206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1" name="Oval 16"/>
          <p:cNvSpPr>
            <a:spLocks noChangeArrowheads="1"/>
          </p:cNvSpPr>
          <p:nvPr/>
        </p:nvSpPr>
        <p:spPr bwMode="auto">
          <a:xfrm>
            <a:off x="6035675" y="44942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2" name="Text Box 17"/>
          <p:cNvSpPr txBox="1">
            <a:spLocks noChangeArrowheads="1"/>
          </p:cNvSpPr>
          <p:nvPr/>
        </p:nvSpPr>
        <p:spPr bwMode="auto">
          <a:xfrm>
            <a:off x="1127125" y="51482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29713" name="Text Box 18"/>
          <p:cNvSpPr txBox="1">
            <a:spLocks noChangeArrowheads="1"/>
          </p:cNvSpPr>
          <p:nvPr/>
        </p:nvSpPr>
        <p:spPr bwMode="auto">
          <a:xfrm>
            <a:off x="1766888" y="41656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29714" name="Text Box 19"/>
          <p:cNvSpPr txBox="1">
            <a:spLocks noChangeArrowheads="1"/>
          </p:cNvSpPr>
          <p:nvPr/>
        </p:nvSpPr>
        <p:spPr bwMode="auto">
          <a:xfrm>
            <a:off x="2316163" y="4714875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</a:t>
            </a:r>
          </a:p>
        </p:txBody>
      </p:sp>
      <p:sp>
        <p:nvSpPr>
          <p:cNvPr id="29715" name="Text Box 20"/>
          <p:cNvSpPr txBox="1">
            <a:spLocks noChangeArrowheads="1"/>
          </p:cNvSpPr>
          <p:nvPr/>
        </p:nvSpPr>
        <p:spPr bwMode="auto">
          <a:xfrm>
            <a:off x="2682875" y="3228975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4</a:t>
            </a:r>
          </a:p>
        </p:txBody>
      </p:sp>
      <p:sp>
        <p:nvSpPr>
          <p:cNvPr id="29716" name="Text Box 21"/>
          <p:cNvSpPr txBox="1">
            <a:spLocks noChangeArrowheads="1"/>
          </p:cNvSpPr>
          <p:nvPr/>
        </p:nvSpPr>
        <p:spPr bwMode="auto">
          <a:xfrm>
            <a:off x="3140075" y="50419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5</a:t>
            </a:r>
          </a:p>
        </p:txBody>
      </p:sp>
      <p:sp>
        <p:nvSpPr>
          <p:cNvPr id="29717" name="Text Box 22"/>
          <p:cNvSpPr txBox="1">
            <a:spLocks noChangeArrowheads="1"/>
          </p:cNvSpPr>
          <p:nvPr/>
        </p:nvSpPr>
        <p:spPr bwMode="auto">
          <a:xfrm>
            <a:off x="3505200" y="40909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6</a:t>
            </a:r>
          </a:p>
        </p:txBody>
      </p:sp>
      <p:sp>
        <p:nvSpPr>
          <p:cNvPr id="29718" name="Text Box 23"/>
          <p:cNvSpPr txBox="1">
            <a:spLocks noChangeArrowheads="1"/>
          </p:cNvSpPr>
          <p:nvPr/>
        </p:nvSpPr>
        <p:spPr bwMode="auto">
          <a:xfrm>
            <a:off x="4068763" y="46751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7</a:t>
            </a:r>
          </a:p>
        </p:txBody>
      </p:sp>
      <p:sp>
        <p:nvSpPr>
          <p:cNvPr id="29719" name="Text Box 24"/>
          <p:cNvSpPr txBox="1">
            <a:spLocks noChangeArrowheads="1"/>
          </p:cNvSpPr>
          <p:nvPr/>
        </p:nvSpPr>
        <p:spPr bwMode="auto">
          <a:xfrm>
            <a:off x="4721225" y="52244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29720" name="Text Box 25"/>
          <p:cNvSpPr txBox="1">
            <a:spLocks noChangeArrowheads="1"/>
          </p:cNvSpPr>
          <p:nvPr/>
        </p:nvSpPr>
        <p:spPr bwMode="auto">
          <a:xfrm>
            <a:off x="4949825" y="350361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9</a:t>
            </a:r>
          </a:p>
        </p:txBody>
      </p:sp>
      <p:sp>
        <p:nvSpPr>
          <p:cNvPr id="29721" name="Text Box 26"/>
          <p:cNvSpPr txBox="1">
            <a:spLocks noChangeArrowheads="1"/>
          </p:cNvSpPr>
          <p:nvPr/>
        </p:nvSpPr>
        <p:spPr bwMode="auto">
          <a:xfrm>
            <a:off x="5360988" y="474345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10</a:t>
            </a:r>
          </a:p>
        </p:txBody>
      </p:sp>
      <p:sp>
        <p:nvSpPr>
          <p:cNvPr id="29722" name="Text Box 27"/>
          <p:cNvSpPr txBox="1">
            <a:spLocks noChangeArrowheads="1"/>
          </p:cNvSpPr>
          <p:nvPr/>
        </p:nvSpPr>
        <p:spPr bwMode="auto">
          <a:xfrm>
            <a:off x="5943600" y="457041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</a:t>
            </a:r>
          </a:p>
        </p:txBody>
      </p:sp>
      <p:sp>
        <p:nvSpPr>
          <p:cNvPr id="29723" name="Text Box 28"/>
          <p:cNvSpPr txBox="1">
            <a:spLocks noChangeArrowheads="1"/>
          </p:cNvSpPr>
          <p:nvPr/>
        </p:nvSpPr>
        <p:spPr bwMode="auto">
          <a:xfrm>
            <a:off x="6156325" y="55165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12</a:t>
            </a:r>
          </a:p>
        </p:txBody>
      </p:sp>
      <p:sp>
        <p:nvSpPr>
          <p:cNvPr id="29724" name="Text Box 29"/>
          <p:cNvSpPr txBox="1">
            <a:spLocks noChangeArrowheads="1"/>
          </p:cNvSpPr>
          <p:nvPr/>
        </p:nvSpPr>
        <p:spPr bwMode="auto">
          <a:xfrm>
            <a:off x="6430963" y="40147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13</a:t>
            </a:r>
          </a:p>
        </p:txBody>
      </p:sp>
      <p:sp>
        <p:nvSpPr>
          <p:cNvPr id="29725" name="Oval 30"/>
          <p:cNvSpPr>
            <a:spLocks noChangeArrowheads="1"/>
          </p:cNvSpPr>
          <p:nvPr/>
        </p:nvSpPr>
        <p:spPr bwMode="auto">
          <a:xfrm>
            <a:off x="7223125" y="4129088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6" name="Text Box 31"/>
          <p:cNvSpPr txBox="1">
            <a:spLocks noChangeArrowheads="1"/>
          </p:cNvSpPr>
          <p:nvPr/>
        </p:nvSpPr>
        <p:spPr bwMode="auto">
          <a:xfrm>
            <a:off x="7070725" y="43100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14</a:t>
            </a:r>
          </a:p>
        </p:txBody>
      </p:sp>
      <p:sp>
        <p:nvSpPr>
          <p:cNvPr id="29727" name="Line 32"/>
          <p:cNvSpPr>
            <a:spLocks noChangeShapeType="1"/>
          </p:cNvSpPr>
          <p:nvPr/>
        </p:nvSpPr>
        <p:spPr bwMode="auto">
          <a:xfrm>
            <a:off x="4572000" y="2967038"/>
            <a:ext cx="0" cy="3868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4" name="Text Box 36"/>
          <p:cNvSpPr txBox="1">
            <a:spLocks noChangeArrowheads="1"/>
          </p:cNvSpPr>
          <p:nvPr/>
        </p:nvSpPr>
        <p:spPr bwMode="auto">
          <a:xfrm>
            <a:off x="1989138" y="5988050"/>
            <a:ext cx="1844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Pod-problem 1</a:t>
            </a:r>
          </a:p>
        </p:txBody>
      </p:sp>
      <p:sp>
        <p:nvSpPr>
          <p:cNvPr id="28705" name="Text Box 37"/>
          <p:cNvSpPr txBox="1">
            <a:spLocks noChangeArrowheads="1"/>
          </p:cNvSpPr>
          <p:nvPr/>
        </p:nvSpPr>
        <p:spPr bwMode="auto">
          <a:xfrm>
            <a:off x="5233988" y="5988050"/>
            <a:ext cx="1844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Pod-problem 2</a:t>
            </a:r>
          </a:p>
        </p:txBody>
      </p:sp>
      <p:sp>
        <p:nvSpPr>
          <p:cNvPr id="29730" name="FlagCount" hidden="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2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400" b="1"/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842963" y="1050925"/>
            <a:ext cx="80010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 err="1">
                <a:solidFill>
                  <a:schemeClr val="accent2"/>
                </a:solidFill>
                <a:latin typeface="+mn-lt"/>
              </a:rPr>
              <a:t>Sada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imamo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dva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pod-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problema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duplo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mawe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veli~ine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.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Dakle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,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treba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nam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2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puta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6*7/2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pore|ewa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, {to je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ustvari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42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pore|ewa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.</a:t>
            </a:r>
          </a:p>
        </p:txBody>
      </p:sp>
      <p:sp>
        <p:nvSpPr>
          <p:cNvPr id="30723" name="Oval 3"/>
          <p:cNvSpPr>
            <a:spLocks noChangeArrowheads="1"/>
          </p:cNvSpPr>
          <p:nvPr/>
        </p:nvSpPr>
        <p:spPr bwMode="auto">
          <a:xfrm>
            <a:off x="2835275" y="3063875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1279525" y="4965700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5" name="Oval 5"/>
          <p:cNvSpPr>
            <a:spLocks noChangeArrowheads="1"/>
          </p:cNvSpPr>
          <p:nvPr/>
        </p:nvSpPr>
        <p:spPr bwMode="auto">
          <a:xfrm>
            <a:off x="5102225" y="3336925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Oval 6"/>
          <p:cNvSpPr>
            <a:spLocks noChangeArrowheads="1"/>
          </p:cNvSpPr>
          <p:nvPr/>
        </p:nvSpPr>
        <p:spPr bwMode="auto">
          <a:xfrm>
            <a:off x="6583363" y="3870325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7" name="Oval 7"/>
          <p:cNvSpPr>
            <a:spLocks noChangeArrowheads="1"/>
          </p:cNvSpPr>
          <p:nvPr/>
        </p:nvSpPr>
        <p:spPr bwMode="auto">
          <a:xfrm>
            <a:off x="3657600" y="3938588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8" name="Oval 8"/>
          <p:cNvSpPr>
            <a:spLocks noChangeArrowheads="1"/>
          </p:cNvSpPr>
          <p:nvPr/>
        </p:nvSpPr>
        <p:spPr bwMode="auto">
          <a:xfrm>
            <a:off x="2011363" y="4014788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9" name="Oval 9"/>
          <p:cNvSpPr>
            <a:spLocks noChangeArrowheads="1"/>
          </p:cNvSpPr>
          <p:nvPr/>
        </p:nvSpPr>
        <p:spPr bwMode="auto">
          <a:xfrm>
            <a:off x="2468563" y="46085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0" name="Oval 10"/>
          <p:cNvSpPr>
            <a:spLocks noChangeArrowheads="1"/>
          </p:cNvSpPr>
          <p:nvPr/>
        </p:nvSpPr>
        <p:spPr bwMode="auto">
          <a:xfrm>
            <a:off x="5486400" y="46466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1" name="Oval 11"/>
          <p:cNvSpPr>
            <a:spLocks noChangeArrowheads="1"/>
          </p:cNvSpPr>
          <p:nvPr/>
        </p:nvSpPr>
        <p:spPr bwMode="auto">
          <a:xfrm>
            <a:off x="6308725" y="544036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2" name="Oval 12"/>
          <p:cNvSpPr>
            <a:spLocks noChangeArrowheads="1"/>
          </p:cNvSpPr>
          <p:nvPr/>
        </p:nvSpPr>
        <p:spPr bwMode="auto">
          <a:xfrm>
            <a:off x="3276600" y="4927600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3" name="Oval 13"/>
          <p:cNvSpPr>
            <a:spLocks noChangeArrowheads="1"/>
          </p:cNvSpPr>
          <p:nvPr/>
        </p:nvSpPr>
        <p:spPr bwMode="auto">
          <a:xfrm>
            <a:off x="4221163" y="45323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4" name="Oval 14"/>
          <p:cNvSpPr>
            <a:spLocks noChangeArrowheads="1"/>
          </p:cNvSpPr>
          <p:nvPr/>
        </p:nvSpPr>
        <p:spPr bwMode="auto">
          <a:xfrm>
            <a:off x="4843463" y="507206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5" name="Oval 15"/>
          <p:cNvSpPr>
            <a:spLocks noChangeArrowheads="1"/>
          </p:cNvSpPr>
          <p:nvPr/>
        </p:nvSpPr>
        <p:spPr bwMode="auto">
          <a:xfrm>
            <a:off x="6035675" y="44942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1127125" y="51482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30737" name="Text Box 17"/>
          <p:cNvSpPr txBox="1">
            <a:spLocks noChangeArrowheads="1"/>
          </p:cNvSpPr>
          <p:nvPr/>
        </p:nvSpPr>
        <p:spPr bwMode="auto">
          <a:xfrm>
            <a:off x="1766888" y="41656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30738" name="Text Box 18"/>
          <p:cNvSpPr txBox="1">
            <a:spLocks noChangeArrowheads="1"/>
          </p:cNvSpPr>
          <p:nvPr/>
        </p:nvSpPr>
        <p:spPr bwMode="auto">
          <a:xfrm>
            <a:off x="2316163" y="4714875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</a:t>
            </a:r>
          </a:p>
        </p:txBody>
      </p:sp>
      <p:sp>
        <p:nvSpPr>
          <p:cNvPr id="30739" name="Text Box 19"/>
          <p:cNvSpPr txBox="1">
            <a:spLocks noChangeArrowheads="1"/>
          </p:cNvSpPr>
          <p:nvPr/>
        </p:nvSpPr>
        <p:spPr bwMode="auto">
          <a:xfrm>
            <a:off x="2682875" y="3228975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4</a:t>
            </a:r>
          </a:p>
        </p:txBody>
      </p:sp>
      <p:sp>
        <p:nvSpPr>
          <p:cNvPr id="30740" name="Text Box 20"/>
          <p:cNvSpPr txBox="1">
            <a:spLocks noChangeArrowheads="1"/>
          </p:cNvSpPr>
          <p:nvPr/>
        </p:nvSpPr>
        <p:spPr bwMode="auto">
          <a:xfrm>
            <a:off x="3140075" y="50419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5</a:t>
            </a:r>
          </a:p>
        </p:txBody>
      </p:sp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3505200" y="40909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6</a:t>
            </a: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4068763" y="46751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7</a:t>
            </a:r>
          </a:p>
        </p:txBody>
      </p:sp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4721225" y="52244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30744" name="Text Box 24"/>
          <p:cNvSpPr txBox="1">
            <a:spLocks noChangeArrowheads="1"/>
          </p:cNvSpPr>
          <p:nvPr/>
        </p:nvSpPr>
        <p:spPr bwMode="auto">
          <a:xfrm>
            <a:off x="4949825" y="350361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9</a:t>
            </a:r>
          </a:p>
        </p:txBody>
      </p:sp>
      <p:sp>
        <p:nvSpPr>
          <p:cNvPr id="30745" name="Text Box 25"/>
          <p:cNvSpPr txBox="1">
            <a:spLocks noChangeArrowheads="1"/>
          </p:cNvSpPr>
          <p:nvPr/>
        </p:nvSpPr>
        <p:spPr bwMode="auto">
          <a:xfrm>
            <a:off x="5360988" y="474345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10</a:t>
            </a:r>
          </a:p>
        </p:txBody>
      </p:sp>
      <p:sp>
        <p:nvSpPr>
          <p:cNvPr id="30746" name="Text Box 26"/>
          <p:cNvSpPr txBox="1">
            <a:spLocks noChangeArrowheads="1"/>
          </p:cNvSpPr>
          <p:nvPr/>
        </p:nvSpPr>
        <p:spPr bwMode="auto">
          <a:xfrm>
            <a:off x="5943600" y="457041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</a:t>
            </a:r>
          </a:p>
        </p:txBody>
      </p:sp>
      <p:sp>
        <p:nvSpPr>
          <p:cNvPr id="30747" name="Text Box 27"/>
          <p:cNvSpPr txBox="1">
            <a:spLocks noChangeArrowheads="1"/>
          </p:cNvSpPr>
          <p:nvPr/>
        </p:nvSpPr>
        <p:spPr bwMode="auto">
          <a:xfrm>
            <a:off x="6156325" y="55165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12</a:t>
            </a:r>
          </a:p>
        </p:txBody>
      </p:sp>
      <p:sp>
        <p:nvSpPr>
          <p:cNvPr id="30748" name="Text Box 28"/>
          <p:cNvSpPr txBox="1">
            <a:spLocks noChangeArrowheads="1"/>
          </p:cNvSpPr>
          <p:nvPr/>
        </p:nvSpPr>
        <p:spPr bwMode="auto">
          <a:xfrm>
            <a:off x="6430963" y="40147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13</a:t>
            </a:r>
          </a:p>
        </p:txBody>
      </p:sp>
      <p:sp>
        <p:nvSpPr>
          <p:cNvPr id="30749" name="Oval 29"/>
          <p:cNvSpPr>
            <a:spLocks noChangeArrowheads="1"/>
          </p:cNvSpPr>
          <p:nvPr/>
        </p:nvSpPr>
        <p:spPr bwMode="auto">
          <a:xfrm>
            <a:off x="7223125" y="4129088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0" name="Text Box 30"/>
          <p:cNvSpPr txBox="1">
            <a:spLocks noChangeArrowheads="1"/>
          </p:cNvSpPr>
          <p:nvPr/>
        </p:nvSpPr>
        <p:spPr bwMode="auto">
          <a:xfrm>
            <a:off x="7070725" y="43100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14</a:t>
            </a:r>
          </a:p>
        </p:txBody>
      </p:sp>
      <p:sp>
        <p:nvSpPr>
          <p:cNvPr id="30751" name="Line 31"/>
          <p:cNvSpPr>
            <a:spLocks noChangeShapeType="1"/>
          </p:cNvSpPr>
          <p:nvPr/>
        </p:nvSpPr>
        <p:spPr bwMode="auto">
          <a:xfrm>
            <a:off x="4572000" y="2967038"/>
            <a:ext cx="0" cy="3868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65" name="Line 33"/>
          <p:cNvSpPr>
            <a:spLocks noChangeShapeType="1"/>
          </p:cNvSpPr>
          <p:nvPr/>
        </p:nvSpPr>
        <p:spPr bwMode="auto">
          <a:xfrm>
            <a:off x="2087563" y="4090988"/>
            <a:ext cx="381000" cy="517525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0753" name="Text Box 34"/>
          <p:cNvSpPr txBox="1">
            <a:spLocks noChangeArrowheads="1"/>
          </p:cNvSpPr>
          <p:nvPr/>
        </p:nvSpPr>
        <p:spPr bwMode="auto">
          <a:xfrm>
            <a:off x="2224088" y="4021138"/>
            <a:ext cx="9604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1"/>
                </a:solidFill>
              </a:rPr>
              <a:t>d1</a:t>
            </a:r>
          </a:p>
        </p:txBody>
      </p:sp>
      <p:sp>
        <p:nvSpPr>
          <p:cNvPr id="30754" name="Text Box 35"/>
          <p:cNvSpPr txBox="1">
            <a:spLocks noChangeArrowheads="1"/>
          </p:cNvSpPr>
          <p:nvPr/>
        </p:nvSpPr>
        <p:spPr bwMode="auto">
          <a:xfrm>
            <a:off x="5554663" y="4203700"/>
            <a:ext cx="9604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1"/>
                </a:solidFill>
              </a:rPr>
              <a:t>d2</a:t>
            </a:r>
          </a:p>
        </p:txBody>
      </p:sp>
      <p:sp>
        <p:nvSpPr>
          <p:cNvPr id="18468" name="Line 36"/>
          <p:cNvSpPr>
            <a:spLocks noChangeShapeType="1"/>
          </p:cNvSpPr>
          <p:nvPr/>
        </p:nvSpPr>
        <p:spPr bwMode="auto">
          <a:xfrm flipV="1">
            <a:off x="5562600" y="4532313"/>
            <a:ext cx="473075" cy="15240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732" name="Text Box 37"/>
          <p:cNvSpPr txBox="1">
            <a:spLocks noChangeArrowheads="1"/>
          </p:cNvSpPr>
          <p:nvPr/>
        </p:nvSpPr>
        <p:spPr bwMode="auto">
          <a:xfrm>
            <a:off x="1989138" y="5988050"/>
            <a:ext cx="1844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Pod-problem 1</a:t>
            </a:r>
          </a:p>
        </p:txBody>
      </p:sp>
      <p:sp>
        <p:nvSpPr>
          <p:cNvPr id="29733" name="Text Box 38"/>
          <p:cNvSpPr txBox="1">
            <a:spLocks noChangeArrowheads="1"/>
          </p:cNvSpPr>
          <p:nvPr/>
        </p:nvSpPr>
        <p:spPr bwMode="auto">
          <a:xfrm>
            <a:off x="5233988" y="5988050"/>
            <a:ext cx="1844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Pod-problem 2</a:t>
            </a:r>
          </a:p>
        </p:txBody>
      </p:sp>
      <p:sp>
        <p:nvSpPr>
          <p:cNvPr id="29734" name="Text Box 39"/>
          <p:cNvSpPr txBox="1">
            <a:spLocks noChangeArrowheads="1"/>
          </p:cNvSpPr>
          <p:nvPr/>
        </p:nvSpPr>
        <p:spPr bwMode="auto">
          <a:xfrm>
            <a:off x="4949825" y="2697163"/>
            <a:ext cx="32797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re{ewe</a:t>
            </a:r>
            <a:r>
              <a:rPr lang="en-US" dirty="0">
                <a:solidFill>
                  <a:srgbClr val="6600FF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d = min(d1, d2)</a:t>
            </a:r>
          </a:p>
        </p:txBody>
      </p:sp>
      <p:sp>
        <p:nvSpPr>
          <p:cNvPr id="30759" name="FlagCount" hidden="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2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400" b="1"/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842963" y="1050925"/>
            <a:ext cx="80010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chemeClr val="accent2"/>
                </a:solidFill>
                <a:latin typeface="+mn-lt"/>
              </a:rPr>
              <a:t>Sa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samo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jednom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podelom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,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broj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pore|ewa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je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duplo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mawi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.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O~igledno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,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dobijamo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jo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{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ve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}u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efikasnost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ako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nastavimo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da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delimo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i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    pod-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probleme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.</a:t>
            </a:r>
          </a:p>
        </p:txBody>
      </p:sp>
      <p:sp>
        <p:nvSpPr>
          <p:cNvPr id="31747" name="Oval 3"/>
          <p:cNvSpPr>
            <a:spLocks noChangeArrowheads="1"/>
          </p:cNvSpPr>
          <p:nvPr/>
        </p:nvSpPr>
        <p:spPr bwMode="auto">
          <a:xfrm>
            <a:off x="2835275" y="3063875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48" name="Oval 4"/>
          <p:cNvSpPr>
            <a:spLocks noChangeArrowheads="1"/>
          </p:cNvSpPr>
          <p:nvPr/>
        </p:nvSpPr>
        <p:spPr bwMode="auto">
          <a:xfrm>
            <a:off x="1279525" y="4965700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49" name="Oval 5"/>
          <p:cNvSpPr>
            <a:spLocks noChangeArrowheads="1"/>
          </p:cNvSpPr>
          <p:nvPr/>
        </p:nvSpPr>
        <p:spPr bwMode="auto">
          <a:xfrm>
            <a:off x="5102225" y="3336925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6583363" y="3870325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1" name="Oval 7"/>
          <p:cNvSpPr>
            <a:spLocks noChangeArrowheads="1"/>
          </p:cNvSpPr>
          <p:nvPr/>
        </p:nvSpPr>
        <p:spPr bwMode="auto">
          <a:xfrm>
            <a:off x="3657600" y="3938588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2" name="Oval 8"/>
          <p:cNvSpPr>
            <a:spLocks noChangeArrowheads="1"/>
          </p:cNvSpPr>
          <p:nvPr/>
        </p:nvSpPr>
        <p:spPr bwMode="auto">
          <a:xfrm>
            <a:off x="2011363" y="4014788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3" name="Oval 9"/>
          <p:cNvSpPr>
            <a:spLocks noChangeArrowheads="1"/>
          </p:cNvSpPr>
          <p:nvPr/>
        </p:nvSpPr>
        <p:spPr bwMode="auto">
          <a:xfrm>
            <a:off x="2468563" y="46085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4" name="Oval 10"/>
          <p:cNvSpPr>
            <a:spLocks noChangeArrowheads="1"/>
          </p:cNvSpPr>
          <p:nvPr/>
        </p:nvSpPr>
        <p:spPr bwMode="auto">
          <a:xfrm>
            <a:off x="5486400" y="46466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5" name="Oval 11"/>
          <p:cNvSpPr>
            <a:spLocks noChangeArrowheads="1"/>
          </p:cNvSpPr>
          <p:nvPr/>
        </p:nvSpPr>
        <p:spPr bwMode="auto">
          <a:xfrm>
            <a:off x="6308725" y="544036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6" name="Oval 12"/>
          <p:cNvSpPr>
            <a:spLocks noChangeArrowheads="1"/>
          </p:cNvSpPr>
          <p:nvPr/>
        </p:nvSpPr>
        <p:spPr bwMode="auto">
          <a:xfrm>
            <a:off x="3276600" y="4927600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7" name="Oval 13"/>
          <p:cNvSpPr>
            <a:spLocks noChangeArrowheads="1"/>
          </p:cNvSpPr>
          <p:nvPr/>
        </p:nvSpPr>
        <p:spPr bwMode="auto">
          <a:xfrm>
            <a:off x="4221163" y="45323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8" name="Oval 14"/>
          <p:cNvSpPr>
            <a:spLocks noChangeArrowheads="1"/>
          </p:cNvSpPr>
          <p:nvPr/>
        </p:nvSpPr>
        <p:spPr bwMode="auto">
          <a:xfrm>
            <a:off x="4843463" y="507206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9" name="Oval 15"/>
          <p:cNvSpPr>
            <a:spLocks noChangeArrowheads="1"/>
          </p:cNvSpPr>
          <p:nvPr/>
        </p:nvSpPr>
        <p:spPr bwMode="auto">
          <a:xfrm>
            <a:off x="6035675" y="44942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1127125" y="51482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1766888" y="41656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31762" name="Text Box 18"/>
          <p:cNvSpPr txBox="1">
            <a:spLocks noChangeArrowheads="1"/>
          </p:cNvSpPr>
          <p:nvPr/>
        </p:nvSpPr>
        <p:spPr bwMode="auto">
          <a:xfrm>
            <a:off x="2316163" y="4714875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</a:t>
            </a:r>
          </a:p>
        </p:txBody>
      </p:sp>
      <p:sp>
        <p:nvSpPr>
          <p:cNvPr id="31763" name="Text Box 19"/>
          <p:cNvSpPr txBox="1">
            <a:spLocks noChangeArrowheads="1"/>
          </p:cNvSpPr>
          <p:nvPr/>
        </p:nvSpPr>
        <p:spPr bwMode="auto">
          <a:xfrm>
            <a:off x="2682875" y="3228975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4</a:t>
            </a:r>
          </a:p>
        </p:txBody>
      </p:sp>
      <p:sp>
        <p:nvSpPr>
          <p:cNvPr id="31764" name="Text Box 20"/>
          <p:cNvSpPr txBox="1">
            <a:spLocks noChangeArrowheads="1"/>
          </p:cNvSpPr>
          <p:nvPr/>
        </p:nvSpPr>
        <p:spPr bwMode="auto">
          <a:xfrm>
            <a:off x="3140075" y="50419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5</a:t>
            </a:r>
          </a:p>
        </p:txBody>
      </p:sp>
      <p:sp>
        <p:nvSpPr>
          <p:cNvPr id="31765" name="Text Box 21"/>
          <p:cNvSpPr txBox="1">
            <a:spLocks noChangeArrowheads="1"/>
          </p:cNvSpPr>
          <p:nvPr/>
        </p:nvSpPr>
        <p:spPr bwMode="auto">
          <a:xfrm>
            <a:off x="3505200" y="40909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6</a:t>
            </a:r>
          </a:p>
        </p:txBody>
      </p:sp>
      <p:sp>
        <p:nvSpPr>
          <p:cNvPr id="31766" name="Text Box 22"/>
          <p:cNvSpPr txBox="1">
            <a:spLocks noChangeArrowheads="1"/>
          </p:cNvSpPr>
          <p:nvPr/>
        </p:nvSpPr>
        <p:spPr bwMode="auto">
          <a:xfrm>
            <a:off x="4068763" y="46751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7</a:t>
            </a:r>
          </a:p>
        </p:txBody>
      </p:sp>
      <p:sp>
        <p:nvSpPr>
          <p:cNvPr id="31767" name="Text Box 23"/>
          <p:cNvSpPr txBox="1">
            <a:spLocks noChangeArrowheads="1"/>
          </p:cNvSpPr>
          <p:nvPr/>
        </p:nvSpPr>
        <p:spPr bwMode="auto">
          <a:xfrm>
            <a:off x="4721225" y="52244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31768" name="Text Box 24"/>
          <p:cNvSpPr txBox="1">
            <a:spLocks noChangeArrowheads="1"/>
          </p:cNvSpPr>
          <p:nvPr/>
        </p:nvSpPr>
        <p:spPr bwMode="auto">
          <a:xfrm>
            <a:off x="4949825" y="350361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9</a:t>
            </a:r>
          </a:p>
        </p:txBody>
      </p:sp>
      <p:sp>
        <p:nvSpPr>
          <p:cNvPr id="31769" name="Text Box 25"/>
          <p:cNvSpPr txBox="1">
            <a:spLocks noChangeArrowheads="1"/>
          </p:cNvSpPr>
          <p:nvPr/>
        </p:nvSpPr>
        <p:spPr bwMode="auto">
          <a:xfrm>
            <a:off x="5360988" y="474345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10</a:t>
            </a:r>
          </a:p>
        </p:txBody>
      </p:sp>
      <p:sp>
        <p:nvSpPr>
          <p:cNvPr id="31770" name="Text Box 26"/>
          <p:cNvSpPr txBox="1">
            <a:spLocks noChangeArrowheads="1"/>
          </p:cNvSpPr>
          <p:nvPr/>
        </p:nvSpPr>
        <p:spPr bwMode="auto">
          <a:xfrm>
            <a:off x="5943600" y="457041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</a:t>
            </a:r>
          </a:p>
        </p:txBody>
      </p:sp>
      <p:sp>
        <p:nvSpPr>
          <p:cNvPr id="31771" name="Text Box 27"/>
          <p:cNvSpPr txBox="1">
            <a:spLocks noChangeArrowheads="1"/>
          </p:cNvSpPr>
          <p:nvPr/>
        </p:nvSpPr>
        <p:spPr bwMode="auto">
          <a:xfrm>
            <a:off x="6156325" y="55165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12</a:t>
            </a:r>
          </a:p>
        </p:txBody>
      </p:sp>
      <p:sp>
        <p:nvSpPr>
          <p:cNvPr id="31772" name="Text Box 28"/>
          <p:cNvSpPr txBox="1">
            <a:spLocks noChangeArrowheads="1"/>
          </p:cNvSpPr>
          <p:nvPr/>
        </p:nvSpPr>
        <p:spPr bwMode="auto">
          <a:xfrm>
            <a:off x="6430963" y="40147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13</a:t>
            </a:r>
          </a:p>
        </p:txBody>
      </p:sp>
      <p:sp>
        <p:nvSpPr>
          <p:cNvPr id="31773" name="Oval 29"/>
          <p:cNvSpPr>
            <a:spLocks noChangeArrowheads="1"/>
          </p:cNvSpPr>
          <p:nvPr/>
        </p:nvSpPr>
        <p:spPr bwMode="auto">
          <a:xfrm>
            <a:off x="7223125" y="4129088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74" name="Text Box 30"/>
          <p:cNvSpPr txBox="1">
            <a:spLocks noChangeArrowheads="1"/>
          </p:cNvSpPr>
          <p:nvPr/>
        </p:nvSpPr>
        <p:spPr bwMode="auto">
          <a:xfrm>
            <a:off x="7070725" y="43100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14</a:t>
            </a:r>
          </a:p>
        </p:txBody>
      </p:sp>
      <p:sp>
        <p:nvSpPr>
          <p:cNvPr id="31775" name="Line 31"/>
          <p:cNvSpPr>
            <a:spLocks noChangeShapeType="1"/>
          </p:cNvSpPr>
          <p:nvPr/>
        </p:nvSpPr>
        <p:spPr bwMode="auto">
          <a:xfrm>
            <a:off x="4572000" y="2967038"/>
            <a:ext cx="0" cy="3868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9" name="Line 33"/>
          <p:cNvSpPr>
            <a:spLocks noChangeShapeType="1"/>
          </p:cNvSpPr>
          <p:nvPr/>
        </p:nvSpPr>
        <p:spPr bwMode="auto">
          <a:xfrm>
            <a:off x="2087563" y="4090988"/>
            <a:ext cx="381000" cy="517525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777" name="Text Box 34"/>
          <p:cNvSpPr txBox="1">
            <a:spLocks noChangeArrowheads="1"/>
          </p:cNvSpPr>
          <p:nvPr/>
        </p:nvSpPr>
        <p:spPr bwMode="auto">
          <a:xfrm>
            <a:off x="2224088" y="4021138"/>
            <a:ext cx="9604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1"/>
                </a:solidFill>
              </a:rPr>
              <a:t>d1</a:t>
            </a:r>
          </a:p>
        </p:txBody>
      </p:sp>
      <p:sp>
        <p:nvSpPr>
          <p:cNvPr id="31778" name="Text Box 35"/>
          <p:cNvSpPr txBox="1">
            <a:spLocks noChangeArrowheads="1"/>
          </p:cNvSpPr>
          <p:nvPr/>
        </p:nvSpPr>
        <p:spPr bwMode="auto">
          <a:xfrm>
            <a:off x="5554663" y="4203700"/>
            <a:ext cx="9604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1"/>
                </a:solidFill>
              </a:rPr>
              <a:t>d2</a:t>
            </a:r>
          </a:p>
        </p:txBody>
      </p:sp>
      <p:sp>
        <p:nvSpPr>
          <p:cNvPr id="19492" name="Line 36"/>
          <p:cNvSpPr>
            <a:spLocks noChangeShapeType="1"/>
          </p:cNvSpPr>
          <p:nvPr/>
        </p:nvSpPr>
        <p:spPr bwMode="auto">
          <a:xfrm flipV="1">
            <a:off x="5562600" y="4532313"/>
            <a:ext cx="473075" cy="15240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0756" name="Text Box 37"/>
          <p:cNvSpPr txBox="1">
            <a:spLocks noChangeArrowheads="1"/>
          </p:cNvSpPr>
          <p:nvPr/>
        </p:nvSpPr>
        <p:spPr bwMode="auto">
          <a:xfrm>
            <a:off x="1989138" y="5988050"/>
            <a:ext cx="1844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Pod-problem 1</a:t>
            </a:r>
          </a:p>
        </p:txBody>
      </p:sp>
      <p:sp>
        <p:nvSpPr>
          <p:cNvPr id="30757" name="Text Box 38"/>
          <p:cNvSpPr txBox="1">
            <a:spLocks noChangeArrowheads="1"/>
          </p:cNvSpPr>
          <p:nvPr/>
        </p:nvSpPr>
        <p:spPr bwMode="auto">
          <a:xfrm>
            <a:off x="5233988" y="5988050"/>
            <a:ext cx="1844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Pod-problem 2</a:t>
            </a:r>
          </a:p>
        </p:txBody>
      </p:sp>
      <p:sp>
        <p:nvSpPr>
          <p:cNvPr id="31782" name="FlagCount" hidden="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2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400" b="1"/>
              <a:t>0</a:t>
            </a:r>
          </a:p>
        </p:txBody>
      </p:sp>
      <p:sp>
        <p:nvSpPr>
          <p:cNvPr id="31783" name="Text Box 39"/>
          <p:cNvSpPr txBox="1">
            <a:spLocks noChangeArrowheads="1"/>
          </p:cNvSpPr>
          <p:nvPr/>
        </p:nvSpPr>
        <p:spPr bwMode="auto">
          <a:xfrm>
            <a:off x="5788025" y="2697163"/>
            <a:ext cx="3279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tx2"/>
                </a:solidFill>
              </a:rPr>
              <a:t>d = min(d1, d2)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842963" y="1050925"/>
            <a:ext cx="8001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 err="1">
                <a:solidFill>
                  <a:schemeClr val="accent2"/>
                </a:solidFill>
                <a:latin typeface="+mn-lt"/>
              </a:rPr>
              <a:t>Ipak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, {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ta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ako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su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dve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najbli`e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ta~ke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iz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razli~itih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pod-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problema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?</a:t>
            </a:r>
          </a:p>
        </p:txBody>
      </p:sp>
      <p:sp>
        <p:nvSpPr>
          <p:cNvPr id="32771" name="Oval 3"/>
          <p:cNvSpPr>
            <a:spLocks noChangeArrowheads="1"/>
          </p:cNvSpPr>
          <p:nvPr/>
        </p:nvSpPr>
        <p:spPr bwMode="auto">
          <a:xfrm>
            <a:off x="2835275" y="3063875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2" name="Oval 4"/>
          <p:cNvSpPr>
            <a:spLocks noChangeArrowheads="1"/>
          </p:cNvSpPr>
          <p:nvPr/>
        </p:nvSpPr>
        <p:spPr bwMode="auto">
          <a:xfrm>
            <a:off x="1279525" y="4965700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3" name="Oval 5"/>
          <p:cNvSpPr>
            <a:spLocks noChangeArrowheads="1"/>
          </p:cNvSpPr>
          <p:nvPr/>
        </p:nvSpPr>
        <p:spPr bwMode="auto">
          <a:xfrm>
            <a:off x="5102225" y="3336925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4" name="Oval 6"/>
          <p:cNvSpPr>
            <a:spLocks noChangeArrowheads="1"/>
          </p:cNvSpPr>
          <p:nvPr/>
        </p:nvSpPr>
        <p:spPr bwMode="auto">
          <a:xfrm>
            <a:off x="6583363" y="3870325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5" name="Oval 7"/>
          <p:cNvSpPr>
            <a:spLocks noChangeArrowheads="1"/>
          </p:cNvSpPr>
          <p:nvPr/>
        </p:nvSpPr>
        <p:spPr bwMode="auto">
          <a:xfrm>
            <a:off x="3657600" y="3938588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6" name="Oval 8"/>
          <p:cNvSpPr>
            <a:spLocks noChangeArrowheads="1"/>
          </p:cNvSpPr>
          <p:nvPr/>
        </p:nvSpPr>
        <p:spPr bwMode="auto">
          <a:xfrm>
            <a:off x="2011363" y="4014788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7" name="Oval 9"/>
          <p:cNvSpPr>
            <a:spLocks noChangeArrowheads="1"/>
          </p:cNvSpPr>
          <p:nvPr/>
        </p:nvSpPr>
        <p:spPr bwMode="auto">
          <a:xfrm>
            <a:off x="2468563" y="46085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8" name="Oval 10"/>
          <p:cNvSpPr>
            <a:spLocks noChangeArrowheads="1"/>
          </p:cNvSpPr>
          <p:nvPr/>
        </p:nvSpPr>
        <p:spPr bwMode="auto">
          <a:xfrm>
            <a:off x="5486400" y="46466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9" name="Oval 11"/>
          <p:cNvSpPr>
            <a:spLocks noChangeArrowheads="1"/>
          </p:cNvSpPr>
          <p:nvPr/>
        </p:nvSpPr>
        <p:spPr bwMode="auto">
          <a:xfrm>
            <a:off x="6308725" y="544036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0" name="Oval 12"/>
          <p:cNvSpPr>
            <a:spLocks noChangeArrowheads="1"/>
          </p:cNvSpPr>
          <p:nvPr/>
        </p:nvSpPr>
        <p:spPr bwMode="auto">
          <a:xfrm>
            <a:off x="3276600" y="4927600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1" name="Oval 13"/>
          <p:cNvSpPr>
            <a:spLocks noChangeArrowheads="1"/>
          </p:cNvSpPr>
          <p:nvPr/>
        </p:nvSpPr>
        <p:spPr bwMode="auto">
          <a:xfrm>
            <a:off x="4221163" y="45323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2" name="Oval 14"/>
          <p:cNvSpPr>
            <a:spLocks noChangeArrowheads="1"/>
          </p:cNvSpPr>
          <p:nvPr/>
        </p:nvSpPr>
        <p:spPr bwMode="auto">
          <a:xfrm>
            <a:off x="4843463" y="507206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3" name="Oval 15"/>
          <p:cNvSpPr>
            <a:spLocks noChangeArrowheads="1"/>
          </p:cNvSpPr>
          <p:nvPr/>
        </p:nvSpPr>
        <p:spPr bwMode="auto">
          <a:xfrm>
            <a:off x="6035675" y="44942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4" name="Text Box 16"/>
          <p:cNvSpPr txBox="1">
            <a:spLocks noChangeArrowheads="1"/>
          </p:cNvSpPr>
          <p:nvPr/>
        </p:nvSpPr>
        <p:spPr bwMode="auto">
          <a:xfrm>
            <a:off x="1127125" y="51482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1766888" y="41656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2316163" y="4714875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</a:t>
            </a:r>
          </a:p>
        </p:txBody>
      </p:sp>
      <p:sp>
        <p:nvSpPr>
          <p:cNvPr id="32787" name="Text Box 19"/>
          <p:cNvSpPr txBox="1">
            <a:spLocks noChangeArrowheads="1"/>
          </p:cNvSpPr>
          <p:nvPr/>
        </p:nvSpPr>
        <p:spPr bwMode="auto">
          <a:xfrm>
            <a:off x="2682875" y="3228975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4</a:t>
            </a:r>
          </a:p>
        </p:txBody>
      </p:sp>
      <p:sp>
        <p:nvSpPr>
          <p:cNvPr id="32788" name="Text Box 20"/>
          <p:cNvSpPr txBox="1">
            <a:spLocks noChangeArrowheads="1"/>
          </p:cNvSpPr>
          <p:nvPr/>
        </p:nvSpPr>
        <p:spPr bwMode="auto">
          <a:xfrm>
            <a:off x="3140075" y="50419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5</a:t>
            </a:r>
          </a:p>
        </p:txBody>
      </p:sp>
      <p:sp>
        <p:nvSpPr>
          <p:cNvPr id="32789" name="Text Box 21"/>
          <p:cNvSpPr txBox="1">
            <a:spLocks noChangeArrowheads="1"/>
          </p:cNvSpPr>
          <p:nvPr/>
        </p:nvSpPr>
        <p:spPr bwMode="auto">
          <a:xfrm>
            <a:off x="3505200" y="40909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6</a:t>
            </a:r>
          </a:p>
        </p:txBody>
      </p:sp>
      <p:sp>
        <p:nvSpPr>
          <p:cNvPr id="32790" name="Text Box 22"/>
          <p:cNvSpPr txBox="1">
            <a:spLocks noChangeArrowheads="1"/>
          </p:cNvSpPr>
          <p:nvPr/>
        </p:nvSpPr>
        <p:spPr bwMode="auto">
          <a:xfrm>
            <a:off x="4068763" y="46751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7</a:t>
            </a:r>
          </a:p>
        </p:txBody>
      </p:sp>
      <p:sp>
        <p:nvSpPr>
          <p:cNvPr id="32791" name="Text Box 23"/>
          <p:cNvSpPr txBox="1">
            <a:spLocks noChangeArrowheads="1"/>
          </p:cNvSpPr>
          <p:nvPr/>
        </p:nvSpPr>
        <p:spPr bwMode="auto">
          <a:xfrm>
            <a:off x="4721225" y="52244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32792" name="Text Box 24"/>
          <p:cNvSpPr txBox="1">
            <a:spLocks noChangeArrowheads="1"/>
          </p:cNvSpPr>
          <p:nvPr/>
        </p:nvSpPr>
        <p:spPr bwMode="auto">
          <a:xfrm>
            <a:off x="4949825" y="350361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9</a:t>
            </a:r>
          </a:p>
        </p:txBody>
      </p:sp>
      <p:sp>
        <p:nvSpPr>
          <p:cNvPr id="32793" name="Text Box 25"/>
          <p:cNvSpPr txBox="1">
            <a:spLocks noChangeArrowheads="1"/>
          </p:cNvSpPr>
          <p:nvPr/>
        </p:nvSpPr>
        <p:spPr bwMode="auto">
          <a:xfrm>
            <a:off x="5360988" y="474345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10</a:t>
            </a:r>
          </a:p>
        </p:txBody>
      </p:sp>
      <p:sp>
        <p:nvSpPr>
          <p:cNvPr id="32794" name="Text Box 26"/>
          <p:cNvSpPr txBox="1">
            <a:spLocks noChangeArrowheads="1"/>
          </p:cNvSpPr>
          <p:nvPr/>
        </p:nvSpPr>
        <p:spPr bwMode="auto">
          <a:xfrm>
            <a:off x="5943600" y="457041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</a:t>
            </a:r>
          </a:p>
        </p:txBody>
      </p:sp>
      <p:sp>
        <p:nvSpPr>
          <p:cNvPr id="32795" name="Text Box 27"/>
          <p:cNvSpPr txBox="1">
            <a:spLocks noChangeArrowheads="1"/>
          </p:cNvSpPr>
          <p:nvPr/>
        </p:nvSpPr>
        <p:spPr bwMode="auto">
          <a:xfrm>
            <a:off x="6156325" y="55165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12</a:t>
            </a:r>
          </a:p>
        </p:txBody>
      </p:sp>
      <p:sp>
        <p:nvSpPr>
          <p:cNvPr id="32796" name="Text Box 28"/>
          <p:cNvSpPr txBox="1">
            <a:spLocks noChangeArrowheads="1"/>
          </p:cNvSpPr>
          <p:nvPr/>
        </p:nvSpPr>
        <p:spPr bwMode="auto">
          <a:xfrm>
            <a:off x="6430963" y="40147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13</a:t>
            </a:r>
          </a:p>
        </p:txBody>
      </p:sp>
      <p:sp>
        <p:nvSpPr>
          <p:cNvPr id="32797" name="Oval 29"/>
          <p:cNvSpPr>
            <a:spLocks noChangeArrowheads="1"/>
          </p:cNvSpPr>
          <p:nvPr/>
        </p:nvSpPr>
        <p:spPr bwMode="auto">
          <a:xfrm>
            <a:off x="7223125" y="4129088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98" name="Text Box 30"/>
          <p:cNvSpPr txBox="1">
            <a:spLocks noChangeArrowheads="1"/>
          </p:cNvSpPr>
          <p:nvPr/>
        </p:nvSpPr>
        <p:spPr bwMode="auto">
          <a:xfrm>
            <a:off x="7070725" y="43100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14</a:t>
            </a:r>
          </a:p>
        </p:txBody>
      </p:sp>
      <p:sp>
        <p:nvSpPr>
          <p:cNvPr id="32799" name="Line 31"/>
          <p:cNvSpPr>
            <a:spLocks noChangeShapeType="1"/>
          </p:cNvSpPr>
          <p:nvPr/>
        </p:nvSpPr>
        <p:spPr bwMode="auto">
          <a:xfrm>
            <a:off x="4572000" y="2967038"/>
            <a:ext cx="0" cy="3868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3" name="Line 33"/>
          <p:cNvSpPr>
            <a:spLocks noChangeShapeType="1"/>
          </p:cNvSpPr>
          <p:nvPr/>
        </p:nvSpPr>
        <p:spPr bwMode="auto">
          <a:xfrm>
            <a:off x="2087563" y="4090988"/>
            <a:ext cx="381000" cy="517525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2801" name="Text Box 34"/>
          <p:cNvSpPr txBox="1">
            <a:spLocks noChangeArrowheads="1"/>
          </p:cNvSpPr>
          <p:nvPr/>
        </p:nvSpPr>
        <p:spPr bwMode="auto">
          <a:xfrm>
            <a:off x="2224088" y="4021138"/>
            <a:ext cx="9604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1"/>
                </a:solidFill>
              </a:rPr>
              <a:t>d1</a:t>
            </a:r>
          </a:p>
        </p:txBody>
      </p:sp>
      <p:sp>
        <p:nvSpPr>
          <p:cNvPr id="32802" name="Text Box 35"/>
          <p:cNvSpPr txBox="1">
            <a:spLocks noChangeArrowheads="1"/>
          </p:cNvSpPr>
          <p:nvPr/>
        </p:nvSpPr>
        <p:spPr bwMode="auto">
          <a:xfrm>
            <a:off x="5554663" y="4203700"/>
            <a:ext cx="9604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1"/>
                </a:solidFill>
              </a:rPr>
              <a:t>d2</a:t>
            </a:r>
          </a:p>
        </p:txBody>
      </p:sp>
      <p:sp>
        <p:nvSpPr>
          <p:cNvPr id="20516" name="Line 36"/>
          <p:cNvSpPr>
            <a:spLocks noChangeShapeType="1"/>
          </p:cNvSpPr>
          <p:nvPr/>
        </p:nvSpPr>
        <p:spPr bwMode="auto">
          <a:xfrm flipV="1">
            <a:off x="5562600" y="4532313"/>
            <a:ext cx="473075" cy="15240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780" name="Text Box 37"/>
          <p:cNvSpPr txBox="1">
            <a:spLocks noChangeArrowheads="1"/>
          </p:cNvSpPr>
          <p:nvPr/>
        </p:nvSpPr>
        <p:spPr bwMode="auto">
          <a:xfrm>
            <a:off x="1989138" y="5988050"/>
            <a:ext cx="1844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Pod-problem 1</a:t>
            </a:r>
          </a:p>
        </p:txBody>
      </p:sp>
      <p:sp>
        <p:nvSpPr>
          <p:cNvPr id="31781" name="Text Box 38"/>
          <p:cNvSpPr txBox="1">
            <a:spLocks noChangeArrowheads="1"/>
          </p:cNvSpPr>
          <p:nvPr/>
        </p:nvSpPr>
        <p:spPr bwMode="auto">
          <a:xfrm>
            <a:off x="5233988" y="5988050"/>
            <a:ext cx="1844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Pod-problem 2</a:t>
            </a:r>
          </a:p>
        </p:txBody>
      </p:sp>
      <p:sp>
        <p:nvSpPr>
          <p:cNvPr id="32806" name="FlagCount" hidden="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2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400" b="1"/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842963" y="1050925"/>
            <a:ext cx="8001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accent2"/>
                </a:solidFill>
                <a:latin typeface="Cir Arial" pitchFamily="34" charset="0"/>
              </a:rPr>
              <a:t>Primer </a:t>
            </a:r>
            <a:r>
              <a:rPr lang="en-US" sz="2800" dirty="0" err="1">
                <a:solidFill>
                  <a:schemeClr val="accent2"/>
                </a:solidFill>
                <a:latin typeface="Cir Arial" pitchFamily="34" charset="0"/>
              </a:rPr>
              <a:t>gde</a:t>
            </a:r>
            <a:r>
              <a:rPr lang="en-US" sz="2800" dirty="0">
                <a:solidFill>
                  <a:schemeClr val="accent2"/>
                </a:solidFill>
                <a:latin typeface="Cir Arial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Cir Arial" pitchFamily="34" charset="0"/>
              </a:rPr>
              <a:t>poredimo</a:t>
            </a:r>
            <a:r>
              <a:rPr lang="en-US" sz="2800" dirty="0">
                <a:solidFill>
                  <a:schemeClr val="accent2"/>
                </a:solidFill>
                <a:latin typeface="Cir Arial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Cir Arial" pitchFamily="34" charset="0"/>
              </a:rPr>
              <a:t>ta~ke</a:t>
            </a:r>
            <a:r>
              <a:rPr lang="en-US" sz="2800" dirty="0">
                <a:solidFill>
                  <a:schemeClr val="accent2"/>
                </a:solidFill>
                <a:latin typeface="Cir Arial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Cir Arial" pitchFamily="34" charset="0"/>
              </a:rPr>
              <a:t>iz</a:t>
            </a:r>
            <a:r>
              <a:rPr lang="en-US" sz="2800" dirty="0">
                <a:solidFill>
                  <a:schemeClr val="accent2"/>
                </a:solidFill>
                <a:latin typeface="Cir Arial" pitchFamily="34" charset="0"/>
              </a:rPr>
              <a:t>  pod-</a:t>
            </a:r>
            <a:r>
              <a:rPr lang="en-US" sz="2800" dirty="0" err="1">
                <a:solidFill>
                  <a:schemeClr val="accent2"/>
                </a:solidFill>
                <a:latin typeface="Cir Arial" pitchFamily="34" charset="0"/>
              </a:rPr>
              <a:t>problema</a:t>
            </a:r>
            <a:r>
              <a:rPr lang="en-US" sz="2800" dirty="0">
                <a:solidFill>
                  <a:schemeClr val="accent2"/>
                </a:solidFill>
                <a:latin typeface="Cir Arial" pitchFamily="34" charset="0"/>
              </a:rPr>
              <a:t> 1 </a:t>
            </a:r>
            <a:r>
              <a:rPr lang="en-US" sz="2800" dirty="0" err="1">
                <a:solidFill>
                  <a:schemeClr val="accent2"/>
                </a:solidFill>
                <a:latin typeface="Cir Arial" pitchFamily="34" charset="0"/>
              </a:rPr>
              <a:t>sa</a:t>
            </a:r>
            <a:r>
              <a:rPr lang="en-US" sz="2800" dirty="0">
                <a:solidFill>
                  <a:schemeClr val="accent2"/>
                </a:solidFill>
                <a:latin typeface="Cir Arial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Cir Arial" pitchFamily="34" charset="0"/>
              </a:rPr>
              <a:t>ta~kama</a:t>
            </a:r>
            <a:r>
              <a:rPr lang="en-US" sz="2800" dirty="0">
                <a:solidFill>
                  <a:schemeClr val="accent2"/>
                </a:solidFill>
                <a:latin typeface="Cir Arial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Cir Arial" pitchFamily="34" charset="0"/>
              </a:rPr>
              <a:t>iz</a:t>
            </a:r>
            <a:r>
              <a:rPr lang="en-US" sz="2800" dirty="0">
                <a:solidFill>
                  <a:schemeClr val="accent2"/>
                </a:solidFill>
                <a:latin typeface="Cir Arial" pitchFamily="34" charset="0"/>
              </a:rPr>
              <a:t> pod-</a:t>
            </a:r>
            <a:r>
              <a:rPr lang="en-US" sz="2800" dirty="0" err="1">
                <a:solidFill>
                  <a:schemeClr val="accent2"/>
                </a:solidFill>
                <a:latin typeface="Cir Arial" pitchFamily="34" charset="0"/>
              </a:rPr>
              <a:t>problema</a:t>
            </a:r>
            <a:r>
              <a:rPr lang="en-US" sz="2800" dirty="0">
                <a:solidFill>
                  <a:schemeClr val="accent2"/>
                </a:solidFill>
                <a:latin typeface="Cir Arial" pitchFamily="34" charset="0"/>
              </a:rPr>
              <a:t> </a:t>
            </a:r>
            <a:r>
              <a:rPr lang="en-US" sz="2800" dirty="0" smtClean="0">
                <a:solidFill>
                  <a:schemeClr val="accent2"/>
                </a:solidFill>
                <a:latin typeface="Cir Arial" pitchFamily="34" charset="0"/>
              </a:rPr>
              <a:t>2:</a:t>
            </a:r>
            <a:endParaRPr lang="en-US" sz="2800" dirty="0">
              <a:solidFill>
                <a:schemeClr val="accent2"/>
              </a:solidFill>
              <a:latin typeface="Cir Arial" pitchFamily="34" charset="0"/>
            </a:endParaRPr>
          </a:p>
        </p:txBody>
      </p:sp>
      <p:sp>
        <p:nvSpPr>
          <p:cNvPr id="33795" name="Oval 3"/>
          <p:cNvSpPr>
            <a:spLocks noChangeArrowheads="1"/>
          </p:cNvSpPr>
          <p:nvPr/>
        </p:nvSpPr>
        <p:spPr bwMode="auto">
          <a:xfrm>
            <a:off x="2835275" y="3063875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6" name="Oval 4"/>
          <p:cNvSpPr>
            <a:spLocks noChangeArrowheads="1"/>
          </p:cNvSpPr>
          <p:nvPr/>
        </p:nvSpPr>
        <p:spPr bwMode="auto">
          <a:xfrm>
            <a:off x="1279525" y="4965700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7" name="Oval 5"/>
          <p:cNvSpPr>
            <a:spLocks noChangeArrowheads="1"/>
          </p:cNvSpPr>
          <p:nvPr/>
        </p:nvSpPr>
        <p:spPr bwMode="auto">
          <a:xfrm>
            <a:off x="4702175" y="4271963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Oval 6"/>
          <p:cNvSpPr>
            <a:spLocks noChangeArrowheads="1"/>
          </p:cNvSpPr>
          <p:nvPr/>
        </p:nvSpPr>
        <p:spPr bwMode="auto">
          <a:xfrm>
            <a:off x="6583363" y="3870325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9" name="Oval 7"/>
          <p:cNvSpPr>
            <a:spLocks noChangeArrowheads="1"/>
          </p:cNvSpPr>
          <p:nvPr/>
        </p:nvSpPr>
        <p:spPr bwMode="auto">
          <a:xfrm>
            <a:off x="3657600" y="3938588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0" name="Oval 8"/>
          <p:cNvSpPr>
            <a:spLocks noChangeArrowheads="1"/>
          </p:cNvSpPr>
          <p:nvPr/>
        </p:nvSpPr>
        <p:spPr bwMode="auto">
          <a:xfrm>
            <a:off x="2011363" y="4014788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1" name="Oval 9"/>
          <p:cNvSpPr>
            <a:spLocks noChangeArrowheads="1"/>
          </p:cNvSpPr>
          <p:nvPr/>
        </p:nvSpPr>
        <p:spPr bwMode="auto">
          <a:xfrm>
            <a:off x="2468563" y="46085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2" name="Oval 10"/>
          <p:cNvSpPr>
            <a:spLocks noChangeArrowheads="1"/>
          </p:cNvSpPr>
          <p:nvPr/>
        </p:nvSpPr>
        <p:spPr bwMode="auto">
          <a:xfrm>
            <a:off x="5486400" y="46466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3" name="Oval 11"/>
          <p:cNvSpPr>
            <a:spLocks noChangeArrowheads="1"/>
          </p:cNvSpPr>
          <p:nvPr/>
        </p:nvSpPr>
        <p:spPr bwMode="auto">
          <a:xfrm>
            <a:off x="6308725" y="544036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4" name="Oval 12"/>
          <p:cNvSpPr>
            <a:spLocks noChangeArrowheads="1"/>
          </p:cNvSpPr>
          <p:nvPr/>
        </p:nvSpPr>
        <p:spPr bwMode="auto">
          <a:xfrm>
            <a:off x="3276600" y="4927600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5" name="Oval 13"/>
          <p:cNvSpPr>
            <a:spLocks noChangeArrowheads="1"/>
          </p:cNvSpPr>
          <p:nvPr/>
        </p:nvSpPr>
        <p:spPr bwMode="auto">
          <a:xfrm>
            <a:off x="4403725" y="4532313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6" name="Oval 14"/>
          <p:cNvSpPr>
            <a:spLocks noChangeArrowheads="1"/>
          </p:cNvSpPr>
          <p:nvPr/>
        </p:nvSpPr>
        <p:spPr bwMode="auto">
          <a:xfrm>
            <a:off x="4664075" y="485140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7" name="Oval 15"/>
          <p:cNvSpPr>
            <a:spLocks noChangeArrowheads="1"/>
          </p:cNvSpPr>
          <p:nvPr/>
        </p:nvSpPr>
        <p:spPr bwMode="auto">
          <a:xfrm>
            <a:off x="6035675" y="44942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8" name="Text Box 16"/>
          <p:cNvSpPr txBox="1">
            <a:spLocks noChangeArrowheads="1"/>
          </p:cNvSpPr>
          <p:nvPr/>
        </p:nvSpPr>
        <p:spPr bwMode="auto">
          <a:xfrm>
            <a:off x="1127125" y="51482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33809" name="Text Box 17"/>
          <p:cNvSpPr txBox="1">
            <a:spLocks noChangeArrowheads="1"/>
          </p:cNvSpPr>
          <p:nvPr/>
        </p:nvSpPr>
        <p:spPr bwMode="auto">
          <a:xfrm>
            <a:off x="1766888" y="41656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33810" name="Text Box 18"/>
          <p:cNvSpPr txBox="1">
            <a:spLocks noChangeArrowheads="1"/>
          </p:cNvSpPr>
          <p:nvPr/>
        </p:nvSpPr>
        <p:spPr bwMode="auto">
          <a:xfrm>
            <a:off x="2316163" y="4714875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</a:t>
            </a:r>
          </a:p>
        </p:txBody>
      </p:sp>
      <p:sp>
        <p:nvSpPr>
          <p:cNvPr id="33811" name="Text Box 19"/>
          <p:cNvSpPr txBox="1">
            <a:spLocks noChangeArrowheads="1"/>
          </p:cNvSpPr>
          <p:nvPr/>
        </p:nvSpPr>
        <p:spPr bwMode="auto">
          <a:xfrm>
            <a:off x="2682875" y="3228975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4</a:t>
            </a:r>
          </a:p>
        </p:txBody>
      </p:sp>
      <p:sp>
        <p:nvSpPr>
          <p:cNvPr id="33812" name="Text Box 20"/>
          <p:cNvSpPr txBox="1">
            <a:spLocks noChangeArrowheads="1"/>
          </p:cNvSpPr>
          <p:nvPr/>
        </p:nvSpPr>
        <p:spPr bwMode="auto">
          <a:xfrm>
            <a:off x="3140075" y="50419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5</a:t>
            </a:r>
          </a:p>
        </p:txBody>
      </p:sp>
      <p:sp>
        <p:nvSpPr>
          <p:cNvPr id="33813" name="Text Box 21"/>
          <p:cNvSpPr txBox="1">
            <a:spLocks noChangeArrowheads="1"/>
          </p:cNvSpPr>
          <p:nvPr/>
        </p:nvSpPr>
        <p:spPr bwMode="auto">
          <a:xfrm>
            <a:off x="3505200" y="40909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6</a:t>
            </a:r>
          </a:p>
        </p:txBody>
      </p:sp>
      <p:sp>
        <p:nvSpPr>
          <p:cNvPr id="33814" name="Text Box 22"/>
          <p:cNvSpPr txBox="1">
            <a:spLocks noChangeArrowheads="1"/>
          </p:cNvSpPr>
          <p:nvPr/>
        </p:nvSpPr>
        <p:spPr bwMode="auto">
          <a:xfrm>
            <a:off x="4175125" y="46370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7</a:t>
            </a:r>
          </a:p>
        </p:txBody>
      </p:sp>
      <p:sp>
        <p:nvSpPr>
          <p:cNvPr id="33815" name="Text Box 23"/>
          <p:cNvSpPr txBox="1">
            <a:spLocks noChangeArrowheads="1"/>
          </p:cNvSpPr>
          <p:nvPr/>
        </p:nvSpPr>
        <p:spPr bwMode="auto">
          <a:xfrm>
            <a:off x="4645025" y="49657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33816" name="Text Box 24"/>
          <p:cNvSpPr txBox="1">
            <a:spLocks noChangeArrowheads="1"/>
          </p:cNvSpPr>
          <p:nvPr/>
        </p:nvSpPr>
        <p:spPr bwMode="auto">
          <a:xfrm>
            <a:off x="4721225" y="43100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9</a:t>
            </a:r>
          </a:p>
        </p:txBody>
      </p:sp>
      <p:sp>
        <p:nvSpPr>
          <p:cNvPr id="33817" name="Text Box 25"/>
          <p:cNvSpPr txBox="1">
            <a:spLocks noChangeArrowheads="1"/>
          </p:cNvSpPr>
          <p:nvPr/>
        </p:nvSpPr>
        <p:spPr bwMode="auto">
          <a:xfrm>
            <a:off x="5360988" y="474345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10</a:t>
            </a:r>
          </a:p>
        </p:txBody>
      </p:sp>
      <p:sp>
        <p:nvSpPr>
          <p:cNvPr id="33818" name="Text Box 26"/>
          <p:cNvSpPr txBox="1">
            <a:spLocks noChangeArrowheads="1"/>
          </p:cNvSpPr>
          <p:nvPr/>
        </p:nvSpPr>
        <p:spPr bwMode="auto">
          <a:xfrm>
            <a:off x="5943600" y="457041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</a:t>
            </a:r>
          </a:p>
        </p:txBody>
      </p:sp>
      <p:sp>
        <p:nvSpPr>
          <p:cNvPr id="33819" name="Text Box 27"/>
          <p:cNvSpPr txBox="1">
            <a:spLocks noChangeArrowheads="1"/>
          </p:cNvSpPr>
          <p:nvPr/>
        </p:nvSpPr>
        <p:spPr bwMode="auto">
          <a:xfrm>
            <a:off x="6156325" y="55165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12</a:t>
            </a:r>
          </a:p>
        </p:txBody>
      </p:sp>
      <p:sp>
        <p:nvSpPr>
          <p:cNvPr id="33820" name="Text Box 28"/>
          <p:cNvSpPr txBox="1">
            <a:spLocks noChangeArrowheads="1"/>
          </p:cNvSpPr>
          <p:nvPr/>
        </p:nvSpPr>
        <p:spPr bwMode="auto">
          <a:xfrm>
            <a:off x="6430963" y="40147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13</a:t>
            </a:r>
          </a:p>
        </p:txBody>
      </p:sp>
      <p:sp>
        <p:nvSpPr>
          <p:cNvPr id="33821" name="Oval 29"/>
          <p:cNvSpPr>
            <a:spLocks noChangeArrowheads="1"/>
          </p:cNvSpPr>
          <p:nvPr/>
        </p:nvSpPr>
        <p:spPr bwMode="auto">
          <a:xfrm>
            <a:off x="7223125" y="4129088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22" name="Text Box 30"/>
          <p:cNvSpPr txBox="1">
            <a:spLocks noChangeArrowheads="1"/>
          </p:cNvSpPr>
          <p:nvPr/>
        </p:nvSpPr>
        <p:spPr bwMode="auto">
          <a:xfrm>
            <a:off x="7070725" y="43100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14</a:t>
            </a:r>
          </a:p>
        </p:txBody>
      </p:sp>
      <p:sp>
        <p:nvSpPr>
          <p:cNvPr id="33823" name="Line 31"/>
          <p:cNvSpPr>
            <a:spLocks noChangeShapeType="1"/>
          </p:cNvSpPr>
          <p:nvPr/>
        </p:nvSpPr>
        <p:spPr bwMode="auto">
          <a:xfrm>
            <a:off x="4572000" y="2967038"/>
            <a:ext cx="0" cy="3868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37" name="Line 33"/>
          <p:cNvSpPr>
            <a:spLocks noChangeShapeType="1"/>
          </p:cNvSpPr>
          <p:nvPr/>
        </p:nvSpPr>
        <p:spPr bwMode="auto">
          <a:xfrm>
            <a:off x="2087563" y="4090988"/>
            <a:ext cx="381000" cy="517525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3825" name="Text Box 34"/>
          <p:cNvSpPr txBox="1">
            <a:spLocks noChangeArrowheads="1"/>
          </p:cNvSpPr>
          <p:nvPr/>
        </p:nvSpPr>
        <p:spPr bwMode="auto">
          <a:xfrm>
            <a:off x="2224088" y="4021138"/>
            <a:ext cx="9604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1"/>
                </a:solidFill>
              </a:rPr>
              <a:t>d1</a:t>
            </a:r>
          </a:p>
        </p:txBody>
      </p:sp>
      <p:sp>
        <p:nvSpPr>
          <p:cNvPr id="33826" name="Text Box 35"/>
          <p:cNvSpPr txBox="1">
            <a:spLocks noChangeArrowheads="1"/>
          </p:cNvSpPr>
          <p:nvPr/>
        </p:nvSpPr>
        <p:spPr bwMode="auto">
          <a:xfrm>
            <a:off x="5554663" y="4203700"/>
            <a:ext cx="9604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1"/>
                </a:solidFill>
              </a:rPr>
              <a:t>d2</a:t>
            </a:r>
          </a:p>
        </p:txBody>
      </p:sp>
      <p:sp>
        <p:nvSpPr>
          <p:cNvPr id="21540" name="Line 36"/>
          <p:cNvSpPr>
            <a:spLocks noChangeShapeType="1"/>
          </p:cNvSpPr>
          <p:nvPr/>
        </p:nvSpPr>
        <p:spPr bwMode="auto">
          <a:xfrm flipV="1">
            <a:off x="5562600" y="4532313"/>
            <a:ext cx="473075" cy="15240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2804" name="Text Box 37"/>
          <p:cNvSpPr txBox="1">
            <a:spLocks noChangeArrowheads="1"/>
          </p:cNvSpPr>
          <p:nvPr/>
        </p:nvSpPr>
        <p:spPr bwMode="auto">
          <a:xfrm>
            <a:off x="1989138" y="5988050"/>
            <a:ext cx="1844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Pod-problem 1</a:t>
            </a:r>
          </a:p>
        </p:txBody>
      </p:sp>
      <p:sp>
        <p:nvSpPr>
          <p:cNvPr id="32805" name="Text Box 38"/>
          <p:cNvSpPr txBox="1">
            <a:spLocks noChangeArrowheads="1"/>
          </p:cNvSpPr>
          <p:nvPr/>
        </p:nvSpPr>
        <p:spPr bwMode="auto">
          <a:xfrm>
            <a:off x="5233988" y="5988050"/>
            <a:ext cx="1844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Pod-problem 2</a:t>
            </a:r>
          </a:p>
        </p:txBody>
      </p:sp>
      <p:sp>
        <p:nvSpPr>
          <p:cNvPr id="33830" name="FlagCount" hidden="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2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400" b="1"/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3"/>
          <p:cNvSpPr>
            <a:spLocks noChangeArrowheads="1"/>
          </p:cNvSpPr>
          <p:nvPr/>
        </p:nvSpPr>
        <p:spPr bwMode="auto">
          <a:xfrm>
            <a:off x="4068763" y="2239963"/>
            <a:ext cx="1027112" cy="459581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842963" y="1050925"/>
            <a:ext cx="8001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 err="1" smtClean="0">
                <a:solidFill>
                  <a:schemeClr val="accent2"/>
                </a:solidFill>
                <a:latin typeface="+mn-lt"/>
              </a:rPr>
              <a:t>Mo`emo</a:t>
            </a:r>
            <a:r>
              <a:rPr lang="en-US" sz="2800" dirty="0" smtClean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da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poredimo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samo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ta~ke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unutar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obele`ene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trake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.</a:t>
            </a:r>
          </a:p>
        </p:txBody>
      </p:sp>
      <p:sp>
        <p:nvSpPr>
          <p:cNvPr id="34820" name="Oval 3"/>
          <p:cNvSpPr>
            <a:spLocks noChangeArrowheads="1"/>
          </p:cNvSpPr>
          <p:nvPr/>
        </p:nvSpPr>
        <p:spPr bwMode="auto">
          <a:xfrm>
            <a:off x="2835275" y="3063875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1" name="Oval 4"/>
          <p:cNvSpPr>
            <a:spLocks noChangeArrowheads="1"/>
          </p:cNvSpPr>
          <p:nvPr/>
        </p:nvSpPr>
        <p:spPr bwMode="auto">
          <a:xfrm>
            <a:off x="1279525" y="4965700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Oval 5"/>
          <p:cNvSpPr>
            <a:spLocks noChangeArrowheads="1"/>
          </p:cNvSpPr>
          <p:nvPr/>
        </p:nvSpPr>
        <p:spPr bwMode="auto">
          <a:xfrm>
            <a:off x="5102225" y="3336925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3" name="Oval 6"/>
          <p:cNvSpPr>
            <a:spLocks noChangeArrowheads="1"/>
          </p:cNvSpPr>
          <p:nvPr/>
        </p:nvSpPr>
        <p:spPr bwMode="auto">
          <a:xfrm>
            <a:off x="6583363" y="3870325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4" name="Oval 7"/>
          <p:cNvSpPr>
            <a:spLocks noChangeArrowheads="1"/>
          </p:cNvSpPr>
          <p:nvPr/>
        </p:nvSpPr>
        <p:spPr bwMode="auto">
          <a:xfrm>
            <a:off x="3657600" y="3938588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5" name="Oval 8"/>
          <p:cNvSpPr>
            <a:spLocks noChangeArrowheads="1"/>
          </p:cNvSpPr>
          <p:nvPr/>
        </p:nvSpPr>
        <p:spPr bwMode="auto">
          <a:xfrm>
            <a:off x="2011363" y="4014788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6" name="Oval 9"/>
          <p:cNvSpPr>
            <a:spLocks noChangeArrowheads="1"/>
          </p:cNvSpPr>
          <p:nvPr/>
        </p:nvSpPr>
        <p:spPr bwMode="auto">
          <a:xfrm>
            <a:off x="2468563" y="46085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7" name="Oval 10"/>
          <p:cNvSpPr>
            <a:spLocks noChangeArrowheads="1"/>
          </p:cNvSpPr>
          <p:nvPr/>
        </p:nvSpPr>
        <p:spPr bwMode="auto">
          <a:xfrm>
            <a:off x="5486400" y="46466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8" name="Oval 11"/>
          <p:cNvSpPr>
            <a:spLocks noChangeArrowheads="1"/>
          </p:cNvSpPr>
          <p:nvPr/>
        </p:nvSpPr>
        <p:spPr bwMode="auto">
          <a:xfrm>
            <a:off x="6308725" y="544036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9" name="Oval 12"/>
          <p:cNvSpPr>
            <a:spLocks noChangeArrowheads="1"/>
          </p:cNvSpPr>
          <p:nvPr/>
        </p:nvSpPr>
        <p:spPr bwMode="auto">
          <a:xfrm>
            <a:off x="3276600" y="4927600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0" name="Oval 13"/>
          <p:cNvSpPr>
            <a:spLocks noChangeArrowheads="1"/>
          </p:cNvSpPr>
          <p:nvPr/>
        </p:nvSpPr>
        <p:spPr bwMode="auto">
          <a:xfrm>
            <a:off x="4221163" y="45323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1" name="Oval 14"/>
          <p:cNvSpPr>
            <a:spLocks noChangeArrowheads="1"/>
          </p:cNvSpPr>
          <p:nvPr/>
        </p:nvSpPr>
        <p:spPr bwMode="auto">
          <a:xfrm>
            <a:off x="4843463" y="507206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2" name="Oval 15"/>
          <p:cNvSpPr>
            <a:spLocks noChangeArrowheads="1"/>
          </p:cNvSpPr>
          <p:nvPr/>
        </p:nvSpPr>
        <p:spPr bwMode="auto">
          <a:xfrm>
            <a:off x="6035675" y="44942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3" name="Text Box 16"/>
          <p:cNvSpPr txBox="1">
            <a:spLocks noChangeArrowheads="1"/>
          </p:cNvSpPr>
          <p:nvPr/>
        </p:nvSpPr>
        <p:spPr bwMode="auto">
          <a:xfrm>
            <a:off x="1127125" y="51482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34834" name="Text Box 17"/>
          <p:cNvSpPr txBox="1">
            <a:spLocks noChangeArrowheads="1"/>
          </p:cNvSpPr>
          <p:nvPr/>
        </p:nvSpPr>
        <p:spPr bwMode="auto">
          <a:xfrm>
            <a:off x="1766888" y="41656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34835" name="Text Box 18"/>
          <p:cNvSpPr txBox="1">
            <a:spLocks noChangeArrowheads="1"/>
          </p:cNvSpPr>
          <p:nvPr/>
        </p:nvSpPr>
        <p:spPr bwMode="auto">
          <a:xfrm>
            <a:off x="2316163" y="4714875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</a:t>
            </a:r>
          </a:p>
        </p:txBody>
      </p:sp>
      <p:sp>
        <p:nvSpPr>
          <p:cNvPr id="34836" name="Text Box 19"/>
          <p:cNvSpPr txBox="1">
            <a:spLocks noChangeArrowheads="1"/>
          </p:cNvSpPr>
          <p:nvPr/>
        </p:nvSpPr>
        <p:spPr bwMode="auto">
          <a:xfrm>
            <a:off x="2682875" y="3228975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4</a:t>
            </a:r>
          </a:p>
        </p:txBody>
      </p:sp>
      <p:sp>
        <p:nvSpPr>
          <p:cNvPr id="34837" name="Text Box 20"/>
          <p:cNvSpPr txBox="1">
            <a:spLocks noChangeArrowheads="1"/>
          </p:cNvSpPr>
          <p:nvPr/>
        </p:nvSpPr>
        <p:spPr bwMode="auto">
          <a:xfrm>
            <a:off x="3140075" y="50419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5</a:t>
            </a:r>
          </a:p>
        </p:txBody>
      </p:sp>
      <p:sp>
        <p:nvSpPr>
          <p:cNvPr id="34838" name="Text Box 21"/>
          <p:cNvSpPr txBox="1">
            <a:spLocks noChangeArrowheads="1"/>
          </p:cNvSpPr>
          <p:nvPr/>
        </p:nvSpPr>
        <p:spPr bwMode="auto">
          <a:xfrm>
            <a:off x="3505200" y="40909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6</a:t>
            </a:r>
          </a:p>
        </p:txBody>
      </p:sp>
      <p:sp>
        <p:nvSpPr>
          <p:cNvPr id="34839" name="Text Box 22"/>
          <p:cNvSpPr txBox="1">
            <a:spLocks noChangeArrowheads="1"/>
          </p:cNvSpPr>
          <p:nvPr/>
        </p:nvSpPr>
        <p:spPr bwMode="auto">
          <a:xfrm>
            <a:off x="4068763" y="46751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7</a:t>
            </a:r>
          </a:p>
        </p:txBody>
      </p:sp>
      <p:sp>
        <p:nvSpPr>
          <p:cNvPr id="34840" name="Text Box 23"/>
          <p:cNvSpPr txBox="1">
            <a:spLocks noChangeArrowheads="1"/>
          </p:cNvSpPr>
          <p:nvPr/>
        </p:nvSpPr>
        <p:spPr bwMode="auto">
          <a:xfrm>
            <a:off x="4721225" y="52244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34841" name="Text Box 24"/>
          <p:cNvSpPr txBox="1">
            <a:spLocks noChangeArrowheads="1"/>
          </p:cNvSpPr>
          <p:nvPr/>
        </p:nvSpPr>
        <p:spPr bwMode="auto">
          <a:xfrm>
            <a:off x="5075238" y="341153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9</a:t>
            </a:r>
          </a:p>
        </p:txBody>
      </p:sp>
      <p:sp>
        <p:nvSpPr>
          <p:cNvPr id="34842" name="Text Box 25"/>
          <p:cNvSpPr txBox="1">
            <a:spLocks noChangeArrowheads="1"/>
          </p:cNvSpPr>
          <p:nvPr/>
        </p:nvSpPr>
        <p:spPr bwMode="auto">
          <a:xfrm>
            <a:off x="5360988" y="474345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10</a:t>
            </a:r>
          </a:p>
        </p:txBody>
      </p:sp>
      <p:sp>
        <p:nvSpPr>
          <p:cNvPr id="34843" name="Text Box 26"/>
          <p:cNvSpPr txBox="1">
            <a:spLocks noChangeArrowheads="1"/>
          </p:cNvSpPr>
          <p:nvPr/>
        </p:nvSpPr>
        <p:spPr bwMode="auto">
          <a:xfrm>
            <a:off x="5943600" y="457041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</a:t>
            </a:r>
          </a:p>
        </p:txBody>
      </p:sp>
      <p:sp>
        <p:nvSpPr>
          <p:cNvPr id="34844" name="Text Box 27"/>
          <p:cNvSpPr txBox="1">
            <a:spLocks noChangeArrowheads="1"/>
          </p:cNvSpPr>
          <p:nvPr/>
        </p:nvSpPr>
        <p:spPr bwMode="auto">
          <a:xfrm>
            <a:off x="6156325" y="55165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12</a:t>
            </a:r>
          </a:p>
        </p:txBody>
      </p:sp>
      <p:sp>
        <p:nvSpPr>
          <p:cNvPr id="34845" name="Text Box 28"/>
          <p:cNvSpPr txBox="1">
            <a:spLocks noChangeArrowheads="1"/>
          </p:cNvSpPr>
          <p:nvPr/>
        </p:nvSpPr>
        <p:spPr bwMode="auto">
          <a:xfrm>
            <a:off x="6430963" y="40147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13</a:t>
            </a:r>
          </a:p>
        </p:txBody>
      </p:sp>
      <p:sp>
        <p:nvSpPr>
          <p:cNvPr id="34846" name="Oval 29"/>
          <p:cNvSpPr>
            <a:spLocks noChangeArrowheads="1"/>
          </p:cNvSpPr>
          <p:nvPr/>
        </p:nvSpPr>
        <p:spPr bwMode="auto">
          <a:xfrm>
            <a:off x="7223125" y="4129088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47" name="Text Box 30"/>
          <p:cNvSpPr txBox="1">
            <a:spLocks noChangeArrowheads="1"/>
          </p:cNvSpPr>
          <p:nvPr/>
        </p:nvSpPr>
        <p:spPr bwMode="auto">
          <a:xfrm>
            <a:off x="7070725" y="43100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14</a:t>
            </a:r>
          </a:p>
        </p:txBody>
      </p:sp>
      <p:sp>
        <p:nvSpPr>
          <p:cNvPr id="34848" name="Line 31"/>
          <p:cNvSpPr>
            <a:spLocks noChangeShapeType="1"/>
          </p:cNvSpPr>
          <p:nvPr/>
        </p:nvSpPr>
        <p:spPr bwMode="auto">
          <a:xfrm>
            <a:off x="4572000" y="2239963"/>
            <a:ext cx="0" cy="45958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2" name="Line 33"/>
          <p:cNvSpPr>
            <a:spLocks noChangeShapeType="1"/>
          </p:cNvSpPr>
          <p:nvPr/>
        </p:nvSpPr>
        <p:spPr bwMode="auto">
          <a:xfrm>
            <a:off x="2087563" y="4090988"/>
            <a:ext cx="381000" cy="517525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4850" name="Text Box 34"/>
          <p:cNvSpPr txBox="1">
            <a:spLocks noChangeArrowheads="1"/>
          </p:cNvSpPr>
          <p:nvPr/>
        </p:nvSpPr>
        <p:spPr bwMode="auto">
          <a:xfrm>
            <a:off x="2224088" y="4021138"/>
            <a:ext cx="9604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1"/>
                </a:solidFill>
              </a:rPr>
              <a:t>d1</a:t>
            </a:r>
          </a:p>
        </p:txBody>
      </p:sp>
      <p:sp>
        <p:nvSpPr>
          <p:cNvPr id="34851" name="Text Box 35"/>
          <p:cNvSpPr txBox="1">
            <a:spLocks noChangeArrowheads="1"/>
          </p:cNvSpPr>
          <p:nvPr/>
        </p:nvSpPr>
        <p:spPr bwMode="auto">
          <a:xfrm>
            <a:off x="5554663" y="4203700"/>
            <a:ext cx="9604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1"/>
                </a:solidFill>
              </a:rPr>
              <a:t>d2</a:t>
            </a:r>
          </a:p>
        </p:txBody>
      </p:sp>
      <p:sp>
        <p:nvSpPr>
          <p:cNvPr id="22565" name="Line 36"/>
          <p:cNvSpPr>
            <a:spLocks noChangeShapeType="1"/>
          </p:cNvSpPr>
          <p:nvPr/>
        </p:nvSpPr>
        <p:spPr bwMode="auto">
          <a:xfrm flipV="1">
            <a:off x="5562600" y="4532313"/>
            <a:ext cx="473075" cy="15240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3829" name="Text Box 37"/>
          <p:cNvSpPr txBox="1">
            <a:spLocks noChangeArrowheads="1"/>
          </p:cNvSpPr>
          <p:nvPr/>
        </p:nvSpPr>
        <p:spPr bwMode="auto">
          <a:xfrm>
            <a:off x="1989138" y="5988050"/>
            <a:ext cx="1844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Pod-problem 1</a:t>
            </a:r>
          </a:p>
        </p:txBody>
      </p:sp>
      <p:sp>
        <p:nvSpPr>
          <p:cNvPr id="33830" name="Text Box 38"/>
          <p:cNvSpPr txBox="1">
            <a:spLocks noChangeArrowheads="1"/>
          </p:cNvSpPr>
          <p:nvPr/>
        </p:nvSpPr>
        <p:spPr bwMode="auto">
          <a:xfrm>
            <a:off x="5233988" y="5988050"/>
            <a:ext cx="1844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Pod-problem 2</a:t>
            </a:r>
          </a:p>
        </p:txBody>
      </p:sp>
      <p:sp>
        <p:nvSpPr>
          <p:cNvPr id="34855" name="Line 39"/>
          <p:cNvSpPr>
            <a:spLocks noChangeShapeType="1"/>
          </p:cNvSpPr>
          <p:nvPr/>
        </p:nvSpPr>
        <p:spPr bwMode="auto">
          <a:xfrm flipV="1">
            <a:off x="4572000" y="4381500"/>
            <a:ext cx="503238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56" name="Line 40"/>
          <p:cNvSpPr>
            <a:spLocks noChangeShapeType="1"/>
          </p:cNvSpPr>
          <p:nvPr/>
        </p:nvSpPr>
        <p:spPr bwMode="auto">
          <a:xfrm flipV="1">
            <a:off x="4068763" y="4381500"/>
            <a:ext cx="457200" cy="476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57" name="Text Box 41"/>
          <p:cNvSpPr txBox="1">
            <a:spLocks noChangeArrowheads="1"/>
          </p:cNvSpPr>
          <p:nvPr/>
        </p:nvSpPr>
        <p:spPr bwMode="auto">
          <a:xfrm>
            <a:off x="4697413" y="3978275"/>
            <a:ext cx="9604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1"/>
                </a:solidFill>
              </a:rPr>
              <a:t>d</a:t>
            </a:r>
          </a:p>
        </p:txBody>
      </p:sp>
      <p:sp>
        <p:nvSpPr>
          <p:cNvPr id="34858" name="Text Box 42"/>
          <p:cNvSpPr txBox="1">
            <a:spLocks noChangeArrowheads="1"/>
          </p:cNvSpPr>
          <p:nvPr/>
        </p:nvSpPr>
        <p:spPr bwMode="auto">
          <a:xfrm>
            <a:off x="4114800" y="3978275"/>
            <a:ext cx="9604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1"/>
                </a:solidFill>
              </a:rPr>
              <a:t>d</a:t>
            </a:r>
          </a:p>
        </p:txBody>
      </p:sp>
      <p:sp>
        <p:nvSpPr>
          <p:cNvPr id="34859" name="FlagCount" hidden="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2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400" b="1"/>
              <a:t>0</a:t>
            </a:r>
          </a:p>
        </p:txBody>
      </p:sp>
      <p:sp>
        <p:nvSpPr>
          <p:cNvPr id="34860" name="Text Box 39"/>
          <p:cNvSpPr txBox="1">
            <a:spLocks noChangeArrowheads="1"/>
          </p:cNvSpPr>
          <p:nvPr/>
        </p:nvSpPr>
        <p:spPr bwMode="auto">
          <a:xfrm>
            <a:off x="5711825" y="2438400"/>
            <a:ext cx="32797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2"/>
                </a:solidFill>
              </a:rPr>
              <a:t>d = min(d1, d2)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842963" y="1050925"/>
            <a:ext cx="8001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 err="1">
                <a:solidFill>
                  <a:schemeClr val="accent1"/>
                </a:solidFill>
                <a:latin typeface="+mn-lt"/>
              </a:rPr>
              <a:t>Korak</a:t>
            </a:r>
            <a:r>
              <a:rPr lang="en-US" sz="2800" b="1" dirty="0">
                <a:solidFill>
                  <a:schemeClr val="accent1"/>
                </a:solidFill>
                <a:latin typeface="+mn-lt"/>
              </a:rPr>
              <a:t> 3: 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Ali, </a:t>
            </a:r>
            <a:r>
              <a:rPr lang="en-US" sz="2800" dirty="0" err="1" smtClean="0">
                <a:solidFill>
                  <a:schemeClr val="accent2"/>
                </a:solidFill>
                <a:latin typeface="+mn-lt"/>
              </a:rPr>
              <a:t>mo`emo</a:t>
            </a:r>
            <a:r>
              <a:rPr lang="en-US" sz="2800" dirty="0" smtClean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+mn-lt"/>
              </a:rPr>
              <a:t>i</a:t>
            </a:r>
            <a:r>
              <a:rPr lang="en-US" sz="2800" dirty="0" smtClean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da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iskoristimo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prednost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deqewa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pod-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problema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.</a:t>
            </a:r>
          </a:p>
        </p:txBody>
      </p:sp>
      <p:sp>
        <p:nvSpPr>
          <p:cNvPr id="35843" name="Oval 3"/>
          <p:cNvSpPr>
            <a:spLocks noChangeArrowheads="1"/>
          </p:cNvSpPr>
          <p:nvPr/>
        </p:nvSpPr>
        <p:spPr bwMode="auto">
          <a:xfrm>
            <a:off x="2835275" y="3063875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4" name="Oval 4"/>
          <p:cNvSpPr>
            <a:spLocks noChangeArrowheads="1"/>
          </p:cNvSpPr>
          <p:nvPr/>
        </p:nvSpPr>
        <p:spPr bwMode="auto">
          <a:xfrm>
            <a:off x="1279525" y="4965700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5" name="Oval 5"/>
          <p:cNvSpPr>
            <a:spLocks noChangeArrowheads="1"/>
          </p:cNvSpPr>
          <p:nvPr/>
        </p:nvSpPr>
        <p:spPr bwMode="auto">
          <a:xfrm>
            <a:off x="5102225" y="3336925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6" name="Oval 6"/>
          <p:cNvSpPr>
            <a:spLocks noChangeArrowheads="1"/>
          </p:cNvSpPr>
          <p:nvPr/>
        </p:nvSpPr>
        <p:spPr bwMode="auto">
          <a:xfrm>
            <a:off x="6583363" y="3870325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7" name="Oval 7"/>
          <p:cNvSpPr>
            <a:spLocks noChangeArrowheads="1"/>
          </p:cNvSpPr>
          <p:nvPr/>
        </p:nvSpPr>
        <p:spPr bwMode="auto">
          <a:xfrm>
            <a:off x="3657600" y="3938588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8" name="Oval 8"/>
          <p:cNvSpPr>
            <a:spLocks noChangeArrowheads="1"/>
          </p:cNvSpPr>
          <p:nvPr/>
        </p:nvSpPr>
        <p:spPr bwMode="auto">
          <a:xfrm>
            <a:off x="2011363" y="4014788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9" name="Oval 9"/>
          <p:cNvSpPr>
            <a:spLocks noChangeArrowheads="1"/>
          </p:cNvSpPr>
          <p:nvPr/>
        </p:nvSpPr>
        <p:spPr bwMode="auto">
          <a:xfrm>
            <a:off x="2468563" y="46085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50" name="Oval 10"/>
          <p:cNvSpPr>
            <a:spLocks noChangeArrowheads="1"/>
          </p:cNvSpPr>
          <p:nvPr/>
        </p:nvSpPr>
        <p:spPr bwMode="auto">
          <a:xfrm>
            <a:off x="5486400" y="46466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51" name="Oval 11"/>
          <p:cNvSpPr>
            <a:spLocks noChangeArrowheads="1"/>
          </p:cNvSpPr>
          <p:nvPr/>
        </p:nvSpPr>
        <p:spPr bwMode="auto">
          <a:xfrm>
            <a:off x="6308725" y="544036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52" name="Oval 12"/>
          <p:cNvSpPr>
            <a:spLocks noChangeArrowheads="1"/>
          </p:cNvSpPr>
          <p:nvPr/>
        </p:nvSpPr>
        <p:spPr bwMode="auto">
          <a:xfrm>
            <a:off x="3276600" y="4927600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53" name="Oval 13"/>
          <p:cNvSpPr>
            <a:spLocks noChangeArrowheads="1"/>
          </p:cNvSpPr>
          <p:nvPr/>
        </p:nvSpPr>
        <p:spPr bwMode="auto">
          <a:xfrm>
            <a:off x="4221163" y="45323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54" name="Oval 14"/>
          <p:cNvSpPr>
            <a:spLocks noChangeArrowheads="1"/>
          </p:cNvSpPr>
          <p:nvPr/>
        </p:nvSpPr>
        <p:spPr bwMode="auto">
          <a:xfrm>
            <a:off x="4843463" y="507206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55" name="Oval 15"/>
          <p:cNvSpPr>
            <a:spLocks noChangeArrowheads="1"/>
          </p:cNvSpPr>
          <p:nvPr/>
        </p:nvSpPr>
        <p:spPr bwMode="auto">
          <a:xfrm>
            <a:off x="6035675" y="44942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56" name="Text Box 16"/>
          <p:cNvSpPr txBox="1">
            <a:spLocks noChangeArrowheads="1"/>
          </p:cNvSpPr>
          <p:nvPr/>
        </p:nvSpPr>
        <p:spPr bwMode="auto">
          <a:xfrm>
            <a:off x="1127125" y="51482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35857" name="Text Box 17"/>
          <p:cNvSpPr txBox="1">
            <a:spLocks noChangeArrowheads="1"/>
          </p:cNvSpPr>
          <p:nvPr/>
        </p:nvSpPr>
        <p:spPr bwMode="auto">
          <a:xfrm>
            <a:off x="1766888" y="41656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35858" name="Text Box 18"/>
          <p:cNvSpPr txBox="1">
            <a:spLocks noChangeArrowheads="1"/>
          </p:cNvSpPr>
          <p:nvPr/>
        </p:nvSpPr>
        <p:spPr bwMode="auto">
          <a:xfrm>
            <a:off x="2316163" y="4714875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</a:t>
            </a:r>
          </a:p>
        </p:txBody>
      </p:sp>
      <p:sp>
        <p:nvSpPr>
          <p:cNvPr id="35859" name="Text Box 19"/>
          <p:cNvSpPr txBox="1">
            <a:spLocks noChangeArrowheads="1"/>
          </p:cNvSpPr>
          <p:nvPr/>
        </p:nvSpPr>
        <p:spPr bwMode="auto">
          <a:xfrm>
            <a:off x="2682875" y="3228975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4</a:t>
            </a:r>
          </a:p>
        </p:txBody>
      </p:sp>
      <p:sp>
        <p:nvSpPr>
          <p:cNvPr id="35860" name="Text Box 20"/>
          <p:cNvSpPr txBox="1">
            <a:spLocks noChangeArrowheads="1"/>
          </p:cNvSpPr>
          <p:nvPr/>
        </p:nvSpPr>
        <p:spPr bwMode="auto">
          <a:xfrm>
            <a:off x="3140075" y="50419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5</a:t>
            </a:r>
          </a:p>
        </p:txBody>
      </p:sp>
      <p:sp>
        <p:nvSpPr>
          <p:cNvPr id="35861" name="Text Box 21"/>
          <p:cNvSpPr txBox="1">
            <a:spLocks noChangeArrowheads="1"/>
          </p:cNvSpPr>
          <p:nvPr/>
        </p:nvSpPr>
        <p:spPr bwMode="auto">
          <a:xfrm>
            <a:off x="3505200" y="40909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6</a:t>
            </a:r>
          </a:p>
        </p:txBody>
      </p:sp>
      <p:sp>
        <p:nvSpPr>
          <p:cNvPr id="35862" name="Text Box 22"/>
          <p:cNvSpPr txBox="1">
            <a:spLocks noChangeArrowheads="1"/>
          </p:cNvSpPr>
          <p:nvPr/>
        </p:nvSpPr>
        <p:spPr bwMode="auto">
          <a:xfrm>
            <a:off x="4068763" y="46751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7</a:t>
            </a:r>
          </a:p>
        </p:txBody>
      </p:sp>
      <p:sp>
        <p:nvSpPr>
          <p:cNvPr id="35863" name="Text Box 23"/>
          <p:cNvSpPr txBox="1">
            <a:spLocks noChangeArrowheads="1"/>
          </p:cNvSpPr>
          <p:nvPr/>
        </p:nvSpPr>
        <p:spPr bwMode="auto">
          <a:xfrm>
            <a:off x="4721225" y="52244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35864" name="Text Box 24"/>
          <p:cNvSpPr txBox="1">
            <a:spLocks noChangeArrowheads="1"/>
          </p:cNvSpPr>
          <p:nvPr/>
        </p:nvSpPr>
        <p:spPr bwMode="auto">
          <a:xfrm>
            <a:off x="4949825" y="350361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9</a:t>
            </a:r>
          </a:p>
        </p:txBody>
      </p:sp>
      <p:sp>
        <p:nvSpPr>
          <p:cNvPr id="35865" name="Text Box 25"/>
          <p:cNvSpPr txBox="1">
            <a:spLocks noChangeArrowheads="1"/>
          </p:cNvSpPr>
          <p:nvPr/>
        </p:nvSpPr>
        <p:spPr bwMode="auto">
          <a:xfrm>
            <a:off x="5360988" y="474345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10</a:t>
            </a:r>
          </a:p>
        </p:txBody>
      </p:sp>
      <p:sp>
        <p:nvSpPr>
          <p:cNvPr id="35866" name="Text Box 26"/>
          <p:cNvSpPr txBox="1">
            <a:spLocks noChangeArrowheads="1"/>
          </p:cNvSpPr>
          <p:nvPr/>
        </p:nvSpPr>
        <p:spPr bwMode="auto">
          <a:xfrm>
            <a:off x="5943600" y="457041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</a:t>
            </a:r>
          </a:p>
        </p:txBody>
      </p:sp>
      <p:sp>
        <p:nvSpPr>
          <p:cNvPr id="35867" name="Text Box 27"/>
          <p:cNvSpPr txBox="1">
            <a:spLocks noChangeArrowheads="1"/>
          </p:cNvSpPr>
          <p:nvPr/>
        </p:nvSpPr>
        <p:spPr bwMode="auto">
          <a:xfrm>
            <a:off x="6156325" y="55165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12</a:t>
            </a:r>
          </a:p>
        </p:txBody>
      </p:sp>
      <p:sp>
        <p:nvSpPr>
          <p:cNvPr id="35868" name="Text Box 28"/>
          <p:cNvSpPr txBox="1">
            <a:spLocks noChangeArrowheads="1"/>
          </p:cNvSpPr>
          <p:nvPr/>
        </p:nvSpPr>
        <p:spPr bwMode="auto">
          <a:xfrm>
            <a:off x="6430963" y="40147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13</a:t>
            </a:r>
          </a:p>
        </p:txBody>
      </p:sp>
      <p:sp>
        <p:nvSpPr>
          <p:cNvPr id="35869" name="Oval 29"/>
          <p:cNvSpPr>
            <a:spLocks noChangeArrowheads="1"/>
          </p:cNvSpPr>
          <p:nvPr/>
        </p:nvSpPr>
        <p:spPr bwMode="auto">
          <a:xfrm>
            <a:off x="7223125" y="4129088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70" name="Text Box 30"/>
          <p:cNvSpPr txBox="1">
            <a:spLocks noChangeArrowheads="1"/>
          </p:cNvSpPr>
          <p:nvPr/>
        </p:nvSpPr>
        <p:spPr bwMode="auto">
          <a:xfrm>
            <a:off x="7070725" y="43100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14</a:t>
            </a:r>
          </a:p>
        </p:txBody>
      </p:sp>
      <p:sp>
        <p:nvSpPr>
          <p:cNvPr id="35871" name="Line 31"/>
          <p:cNvSpPr>
            <a:spLocks noChangeShapeType="1"/>
          </p:cNvSpPr>
          <p:nvPr/>
        </p:nvSpPr>
        <p:spPr bwMode="auto">
          <a:xfrm>
            <a:off x="4572000" y="2967038"/>
            <a:ext cx="0" cy="38687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72" name="Line 33"/>
          <p:cNvSpPr>
            <a:spLocks noChangeShapeType="1"/>
          </p:cNvSpPr>
          <p:nvPr/>
        </p:nvSpPr>
        <p:spPr bwMode="auto">
          <a:xfrm>
            <a:off x="2693988" y="2967038"/>
            <a:ext cx="0" cy="3868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73" name="Line 34"/>
          <p:cNvSpPr>
            <a:spLocks noChangeShapeType="1"/>
          </p:cNvSpPr>
          <p:nvPr/>
        </p:nvSpPr>
        <p:spPr bwMode="auto">
          <a:xfrm>
            <a:off x="5818188" y="2989263"/>
            <a:ext cx="0" cy="3868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74" name="FlagCount" hidden="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2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400" b="1"/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842963" y="1050925"/>
            <a:ext cx="8001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 err="1" smtClean="0">
                <a:solidFill>
                  <a:schemeClr val="accent2"/>
                </a:solidFill>
                <a:latin typeface="+mn-lt"/>
              </a:rPr>
              <a:t>Dakle</a:t>
            </a:r>
            <a:r>
              <a:rPr lang="en-US" sz="2800" dirty="0" smtClean="0">
                <a:solidFill>
                  <a:schemeClr val="accent2"/>
                </a:solidFill>
                <a:latin typeface="+mn-lt"/>
              </a:rPr>
              <a:t>, </a:t>
            </a:r>
            <a:r>
              <a:rPr lang="en-US" sz="2800" dirty="0" err="1" smtClean="0">
                <a:solidFill>
                  <a:schemeClr val="accent2"/>
                </a:solidFill>
                <a:latin typeface="+mn-lt"/>
              </a:rPr>
              <a:t>nastavqamo</a:t>
            </a:r>
            <a:r>
              <a:rPr lang="en-US" sz="2800" dirty="0" smtClean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da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delimo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pod-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probleme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sve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dok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svaki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od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wih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ne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postane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trivijalan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,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tj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.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potrebno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je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samo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jedno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+mn-lt"/>
              </a:rPr>
              <a:t>pore|ewe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.</a:t>
            </a:r>
          </a:p>
        </p:txBody>
      </p:sp>
      <p:sp>
        <p:nvSpPr>
          <p:cNvPr id="36867" name="Oval 3"/>
          <p:cNvSpPr>
            <a:spLocks noChangeArrowheads="1"/>
          </p:cNvSpPr>
          <p:nvPr/>
        </p:nvSpPr>
        <p:spPr bwMode="auto">
          <a:xfrm>
            <a:off x="2835275" y="3063875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68" name="Oval 4"/>
          <p:cNvSpPr>
            <a:spLocks noChangeArrowheads="1"/>
          </p:cNvSpPr>
          <p:nvPr/>
        </p:nvSpPr>
        <p:spPr bwMode="auto">
          <a:xfrm>
            <a:off x="1279525" y="4965700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69" name="Oval 5"/>
          <p:cNvSpPr>
            <a:spLocks noChangeArrowheads="1"/>
          </p:cNvSpPr>
          <p:nvPr/>
        </p:nvSpPr>
        <p:spPr bwMode="auto">
          <a:xfrm>
            <a:off x="5102225" y="3336925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0" name="Oval 6"/>
          <p:cNvSpPr>
            <a:spLocks noChangeArrowheads="1"/>
          </p:cNvSpPr>
          <p:nvPr/>
        </p:nvSpPr>
        <p:spPr bwMode="auto">
          <a:xfrm>
            <a:off x="6583363" y="3870325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1" name="Oval 7"/>
          <p:cNvSpPr>
            <a:spLocks noChangeArrowheads="1"/>
          </p:cNvSpPr>
          <p:nvPr/>
        </p:nvSpPr>
        <p:spPr bwMode="auto">
          <a:xfrm>
            <a:off x="3657600" y="3938588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2" name="Oval 8"/>
          <p:cNvSpPr>
            <a:spLocks noChangeArrowheads="1"/>
          </p:cNvSpPr>
          <p:nvPr/>
        </p:nvSpPr>
        <p:spPr bwMode="auto">
          <a:xfrm>
            <a:off x="2011363" y="4014788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3" name="Oval 9"/>
          <p:cNvSpPr>
            <a:spLocks noChangeArrowheads="1"/>
          </p:cNvSpPr>
          <p:nvPr/>
        </p:nvSpPr>
        <p:spPr bwMode="auto">
          <a:xfrm>
            <a:off x="2468563" y="46085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4" name="Oval 10"/>
          <p:cNvSpPr>
            <a:spLocks noChangeArrowheads="1"/>
          </p:cNvSpPr>
          <p:nvPr/>
        </p:nvSpPr>
        <p:spPr bwMode="auto">
          <a:xfrm>
            <a:off x="5486400" y="46466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5" name="Oval 11"/>
          <p:cNvSpPr>
            <a:spLocks noChangeArrowheads="1"/>
          </p:cNvSpPr>
          <p:nvPr/>
        </p:nvSpPr>
        <p:spPr bwMode="auto">
          <a:xfrm>
            <a:off x="6308725" y="544036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6" name="Oval 12"/>
          <p:cNvSpPr>
            <a:spLocks noChangeArrowheads="1"/>
          </p:cNvSpPr>
          <p:nvPr/>
        </p:nvSpPr>
        <p:spPr bwMode="auto">
          <a:xfrm>
            <a:off x="3276600" y="4927600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7" name="Oval 13"/>
          <p:cNvSpPr>
            <a:spLocks noChangeArrowheads="1"/>
          </p:cNvSpPr>
          <p:nvPr/>
        </p:nvSpPr>
        <p:spPr bwMode="auto">
          <a:xfrm>
            <a:off x="4221163" y="45323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8" name="Oval 14"/>
          <p:cNvSpPr>
            <a:spLocks noChangeArrowheads="1"/>
          </p:cNvSpPr>
          <p:nvPr/>
        </p:nvSpPr>
        <p:spPr bwMode="auto">
          <a:xfrm>
            <a:off x="4843463" y="507206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9" name="Oval 15"/>
          <p:cNvSpPr>
            <a:spLocks noChangeArrowheads="1"/>
          </p:cNvSpPr>
          <p:nvPr/>
        </p:nvSpPr>
        <p:spPr bwMode="auto">
          <a:xfrm>
            <a:off x="6035675" y="44942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0" name="Text Box 16"/>
          <p:cNvSpPr txBox="1">
            <a:spLocks noChangeArrowheads="1"/>
          </p:cNvSpPr>
          <p:nvPr/>
        </p:nvSpPr>
        <p:spPr bwMode="auto">
          <a:xfrm>
            <a:off x="1127125" y="51482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1</a:t>
            </a:r>
          </a:p>
        </p:txBody>
      </p:sp>
      <p:sp>
        <p:nvSpPr>
          <p:cNvPr id="36881" name="Text Box 17"/>
          <p:cNvSpPr txBox="1">
            <a:spLocks noChangeArrowheads="1"/>
          </p:cNvSpPr>
          <p:nvPr/>
        </p:nvSpPr>
        <p:spPr bwMode="auto">
          <a:xfrm>
            <a:off x="1766888" y="41656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36882" name="Text Box 18"/>
          <p:cNvSpPr txBox="1">
            <a:spLocks noChangeArrowheads="1"/>
          </p:cNvSpPr>
          <p:nvPr/>
        </p:nvSpPr>
        <p:spPr bwMode="auto">
          <a:xfrm>
            <a:off x="2316163" y="4714875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</a:t>
            </a:r>
          </a:p>
        </p:txBody>
      </p:sp>
      <p:sp>
        <p:nvSpPr>
          <p:cNvPr id="36883" name="Text Box 19"/>
          <p:cNvSpPr txBox="1">
            <a:spLocks noChangeArrowheads="1"/>
          </p:cNvSpPr>
          <p:nvPr/>
        </p:nvSpPr>
        <p:spPr bwMode="auto">
          <a:xfrm>
            <a:off x="2682875" y="3228975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4</a:t>
            </a:r>
          </a:p>
        </p:txBody>
      </p:sp>
      <p:sp>
        <p:nvSpPr>
          <p:cNvPr id="36884" name="Text Box 20"/>
          <p:cNvSpPr txBox="1">
            <a:spLocks noChangeArrowheads="1"/>
          </p:cNvSpPr>
          <p:nvPr/>
        </p:nvSpPr>
        <p:spPr bwMode="auto">
          <a:xfrm>
            <a:off x="3140075" y="50419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5</a:t>
            </a:r>
          </a:p>
        </p:txBody>
      </p:sp>
      <p:sp>
        <p:nvSpPr>
          <p:cNvPr id="36885" name="Text Box 21"/>
          <p:cNvSpPr txBox="1">
            <a:spLocks noChangeArrowheads="1"/>
          </p:cNvSpPr>
          <p:nvPr/>
        </p:nvSpPr>
        <p:spPr bwMode="auto">
          <a:xfrm>
            <a:off x="3505200" y="40909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6</a:t>
            </a:r>
          </a:p>
        </p:txBody>
      </p:sp>
      <p:sp>
        <p:nvSpPr>
          <p:cNvPr id="36886" name="Text Box 22"/>
          <p:cNvSpPr txBox="1">
            <a:spLocks noChangeArrowheads="1"/>
          </p:cNvSpPr>
          <p:nvPr/>
        </p:nvSpPr>
        <p:spPr bwMode="auto">
          <a:xfrm>
            <a:off x="4068763" y="46751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7</a:t>
            </a:r>
          </a:p>
        </p:txBody>
      </p:sp>
      <p:sp>
        <p:nvSpPr>
          <p:cNvPr id="36887" name="Text Box 23"/>
          <p:cNvSpPr txBox="1">
            <a:spLocks noChangeArrowheads="1"/>
          </p:cNvSpPr>
          <p:nvPr/>
        </p:nvSpPr>
        <p:spPr bwMode="auto">
          <a:xfrm>
            <a:off x="4721225" y="52244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36888" name="Text Box 24"/>
          <p:cNvSpPr txBox="1">
            <a:spLocks noChangeArrowheads="1"/>
          </p:cNvSpPr>
          <p:nvPr/>
        </p:nvSpPr>
        <p:spPr bwMode="auto">
          <a:xfrm>
            <a:off x="4949825" y="350361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9</a:t>
            </a:r>
          </a:p>
        </p:txBody>
      </p:sp>
      <p:sp>
        <p:nvSpPr>
          <p:cNvPr id="36889" name="Text Box 25"/>
          <p:cNvSpPr txBox="1">
            <a:spLocks noChangeArrowheads="1"/>
          </p:cNvSpPr>
          <p:nvPr/>
        </p:nvSpPr>
        <p:spPr bwMode="auto">
          <a:xfrm>
            <a:off x="5360988" y="474345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10</a:t>
            </a:r>
          </a:p>
        </p:txBody>
      </p:sp>
      <p:sp>
        <p:nvSpPr>
          <p:cNvPr id="36890" name="Text Box 26"/>
          <p:cNvSpPr txBox="1">
            <a:spLocks noChangeArrowheads="1"/>
          </p:cNvSpPr>
          <p:nvPr/>
        </p:nvSpPr>
        <p:spPr bwMode="auto">
          <a:xfrm>
            <a:off x="5943600" y="457041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</a:t>
            </a:r>
          </a:p>
        </p:txBody>
      </p:sp>
      <p:sp>
        <p:nvSpPr>
          <p:cNvPr id="36891" name="Text Box 27"/>
          <p:cNvSpPr txBox="1">
            <a:spLocks noChangeArrowheads="1"/>
          </p:cNvSpPr>
          <p:nvPr/>
        </p:nvSpPr>
        <p:spPr bwMode="auto">
          <a:xfrm>
            <a:off x="6156325" y="55165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12</a:t>
            </a:r>
          </a:p>
        </p:txBody>
      </p:sp>
      <p:sp>
        <p:nvSpPr>
          <p:cNvPr id="36892" name="Text Box 28"/>
          <p:cNvSpPr txBox="1">
            <a:spLocks noChangeArrowheads="1"/>
          </p:cNvSpPr>
          <p:nvPr/>
        </p:nvSpPr>
        <p:spPr bwMode="auto">
          <a:xfrm>
            <a:off x="6430963" y="40147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13</a:t>
            </a:r>
          </a:p>
        </p:txBody>
      </p:sp>
      <p:sp>
        <p:nvSpPr>
          <p:cNvPr id="36893" name="Oval 29"/>
          <p:cNvSpPr>
            <a:spLocks noChangeArrowheads="1"/>
          </p:cNvSpPr>
          <p:nvPr/>
        </p:nvSpPr>
        <p:spPr bwMode="auto">
          <a:xfrm>
            <a:off x="7223125" y="4129088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94" name="Text Box 30"/>
          <p:cNvSpPr txBox="1">
            <a:spLocks noChangeArrowheads="1"/>
          </p:cNvSpPr>
          <p:nvPr/>
        </p:nvSpPr>
        <p:spPr bwMode="auto">
          <a:xfrm>
            <a:off x="7070725" y="43100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14</a:t>
            </a:r>
          </a:p>
        </p:txBody>
      </p:sp>
      <p:sp>
        <p:nvSpPr>
          <p:cNvPr id="36895" name="Line 31"/>
          <p:cNvSpPr>
            <a:spLocks noChangeShapeType="1"/>
          </p:cNvSpPr>
          <p:nvPr/>
        </p:nvSpPr>
        <p:spPr bwMode="auto">
          <a:xfrm>
            <a:off x="4572000" y="2967038"/>
            <a:ext cx="0" cy="3868737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96" name="Line 33"/>
          <p:cNvSpPr>
            <a:spLocks noChangeShapeType="1"/>
          </p:cNvSpPr>
          <p:nvPr/>
        </p:nvSpPr>
        <p:spPr bwMode="auto">
          <a:xfrm>
            <a:off x="2693988" y="2967038"/>
            <a:ext cx="0" cy="38687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97" name="Line 34"/>
          <p:cNvSpPr>
            <a:spLocks noChangeShapeType="1"/>
          </p:cNvSpPr>
          <p:nvPr/>
        </p:nvSpPr>
        <p:spPr bwMode="auto">
          <a:xfrm>
            <a:off x="5818188" y="2989263"/>
            <a:ext cx="0" cy="38687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98" name="Line 35"/>
          <p:cNvSpPr>
            <a:spLocks noChangeShapeType="1"/>
          </p:cNvSpPr>
          <p:nvPr/>
        </p:nvSpPr>
        <p:spPr bwMode="auto">
          <a:xfrm>
            <a:off x="1646238" y="2992438"/>
            <a:ext cx="0" cy="38687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99" name="Line 36"/>
          <p:cNvSpPr>
            <a:spLocks noChangeShapeType="1"/>
          </p:cNvSpPr>
          <p:nvPr/>
        </p:nvSpPr>
        <p:spPr bwMode="auto">
          <a:xfrm>
            <a:off x="3475038" y="2971800"/>
            <a:ext cx="0" cy="38687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00" name="Line 37"/>
          <p:cNvSpPr>
            <a:spLocks noChangeShapeType="1"/>
          </p:cNvSpPr>
          <p:nvPr/>
        </p:nvSpPr>
        <p:spPr bwMode="auto">
          <a:xfrm>
            <a:off x="5029200" y="2971800"/>
            <a:ext cx="0" cy="38687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01" name="Line 38"/>
          <p:cNvSpPr>
            <a:spLocks noChangeShapeType="1"/>
          </p:cNvSpPr>
          <p:nvPr/>
        </p:nvSpPr>
        <p:spPr bwMode="auto">
          <a:xfrm>
            <a:off x="6492875" y="2971800"/>
            <a:ext cx="0" cy="38687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02" name="FlagCount" hidden="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2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400" b="1"/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762000"/>
            <a:ext cx="8610600" cy="5715000"/>
          </a:xfrm>
        </p:spPr>
        <p:txBody>
          <a:bodyPr>
            <a:normAutofit/>
          </a:bodyPr>
          <a:lstStyle/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n-US" sz="2800" dirty="0" smtClean="0">
                <a:solidFill>
                  <a:schemeClr val="accent1"/>
                </a:solidFill>
              </a:rPr>
              <a:t>Problem </a:t>
            </a:r>
            <a:r>
              <a:rPr lang="en-US" sz="2800" dirty="0" err="1" smtClean="0">
                <a:solidFill>
                  <a:schemeClr val="accent1"/>
                </a:solidFill>
              </a:rPr>
              <a:t>najbli`eg</a:t>
            </a:r>
            <a:r>
              <a:rPr lang="en-US" sz="2800" dirty="0" smtClean="0">
                <a:solidFill>
                  <a:schemeClr val="accent1"/>
                </a:solidFill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</a:rPr>
              <a:t>para</a:t>
            </a:r>
            <a:r>
              <a:rPr lang="en-US" sz="2800" dirty="0" smtClean="0">
                <a:solidFill>
                  <a:schemeClr val="accent1"/>
                </a:solidFill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</a:rPr>
              <a:t>ta~aka</a:t>
            </a:r>
            <a:r>
              <a:rPr lang="en-GB" sz="2800" dirty="0" smtClean="0">
                <a:solidFill>
                  <a:schemeClr val="accent1"/>
                </a:solidFill>
              </a:rPr>
              <a:t>: </a:t>
            </a:r>
            <a:endParaRPr lang="en-US" sz="2800" dirty="0" smtClean="0">
              <a:solidFill>
                <a:schemeClr val="accent2"/>
              </a:solidFill>
            </a:endParaRP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"/>
              <a:defRPr/>
            </a:pPr>
            <a:r>
              <a:rPr lang="en-US" sz="2800" dirty="0" err="1" smtClean="0">
                <a:solidFill>
                  <a:schemeClr val="accent2"/>
                </a:solidFill>
              </a:rPr>
              <a:t>Dat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>
                <a:solidFill>
                  <a:schemeClr val="accent2"/>
                </a:solidFill>
              </a:rPr>
              <a:t>je </a:t>
            </a:r>
            <a:r>
              <a:rPr lang="en-GB" sz="2800" dirty="0">
                <a:solidFill>
                  <a:schemeClr val="tx2"/>
                </a:solidFill>
                <a:latin typeface="+mj-lt"/>
              </a:rPr>
              <a:t>n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broj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ta~aka</a:t>
            </a:r>
            <a:r>
              <a:rPr lang="en-US" sz="2800" dirty="0" smtClean="0">
                <a:solidFill>
                  <a:schemeClr val="accent2"/>
                </a:solidFill>
              </a:rPr>
              <a:t>.</a:t>
            </a:r>
            <a:endParaRPr lang="en-GB" sz="2800" dirty="0" smtClean="0">
              <a:solidFill>
                <a:schemeClr val="accent2"/>
              </a:solidFill>
            </a:endParaRP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"/>
              <a:defRPr/>
            </a:pPr>
            <a:r>
              <a:rPr lang="en-US" sz="2800" dirty="0" err="1" smtClean="0">
                <a:solidFill>
                  <a:schemeClr val="accent2"/>
                </a:solidFill>
              </a:rPr>
              <a:t>Prona</a:t>
            </a:r>
            <a:r>
              <a:rPr lang="en-US" sz="2800" dirty="0" smtClean="0">
                <a:solidFill>
                  <a:schemeClr val="accent2"/>
                </a:solidFill>
              </a:rPr>
              <a:t>}</a:t>
            </a:r>
            <a:r>
              <a:rPr lang="en-US" sz="2800" dirty="0" err="1" smtClean="0">
                <a:solidFill>
                  <a:schemeClr val="accent2"/>
                </a:solidFill>
              </a:rPr>
              <a:t>i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dve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ta~ke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koje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su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najbli`e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jedna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drugoj</a:t>
            </a:r>
            <a:r>
              <a:rPr lang="en-US" sz="2800" dirty="0" smtClean="0">
                <a:solidFill>
                  <a:schemeClr val="accent2"/>
                </a:solidFill>
              </a:rPr>
              <a:t>.</a:t>
            </a:r>
            <a:endParaRPr lang="en-GB" sz="2800" dirty="0" smtClean="0">
              <a:solidFill>
                <a:schemeClr val="accent2"/>
              </a:solidFill>
            </a:endParaRP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"/>
              <a:defRPr/>
            </a:pPr>
            <a:r>
              <a:rPr lang="en-US" sz="2800" dirty="0" smtClean="0">
                <a:solidFill>
                  <a:schemeClr val="accent2"/>
                </a:solidFill>
              </a:rPr>
              <a:t>U </a:t>
            </a:r>
            <a:r>
              <a:rPr lang="en-US" sz="2800" dirty="0" err="1" smtClean="0">
                <a:solidFill>
                  <a:schemeClr val="accent2"/>
                </a:solidFill>
              </a:rPr>
              <a:t>slu~aju</a:t>
            </a:r>
            <a:r>
              <a:rPr lang="en-US" sz="2800" dirty="0" smtClean="0">
                <a:solidFill>
                  <a:schemeClr val="accent2"/>
                </a:solidFill>
              </a:rPr>
              <a:t> da </a:t>
            </a:r>
            <a:r>
              <a:rPr lang="en-US" sz="2800" dirty="0" err="1" smtClean="0">
                <a:solidFill>
                  <a:schemeClr val="accent2"/>
                </a:solidFill>
              </a:rPr>
              <a:t>ima</a:t>
            </a:r>
            <a:r>
              <a:rPr lang="en-US" sz="2800" dirty="0" smtClean="0">
                <a:solidFill>
                  <a:schemeClr val="accent2"/>
                </a:solidFill>
              </a:rPr>
              <a:t> vi{e </a:t>
            </a:r>
            <a:r>
              <a:rPr lang="en-US" sz="2800" dirty="0" err="1" smtClean="0">
                <a:solidFill>
                  <a:schemeClr val="accent2"/>
                </a:solidFill>
              </a:rPr>
              <a:t>parova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najbli`ih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ta~aka</a:t>
            </a:r>
            <a:r>
              <a:rPr lang="en-US" sz="2800" dirty="0" smtClean="0">
                <a:solidFill>
                  <a:schemeClr val="accent2"/>
                </a:solidFill>
              </a:rPr>
              <a:t>, </a:t>
            </a:r>
            <a:r>
              <a:rPr lang="en-US" sz="2800" dirty="0" err="1" smtClean="0">
                <a:solidFill>
                  <a:schemeClr val="accent2"/>
                </a:solidFill>
              </a:rPr>
              <a:t>treba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ih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sve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identifikovati</a:t>
            </a:r>
            <a:r>
              <a:rPr lang="en-GB" sz="2800" dirty="0" smtClean="0">
                <a:solidFill>
                  <a:schemeClr val="accent2"/>
                </a:solidFill>
              </a:rPr>
              <a:t>. </a:t>
            </a: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n-GB" sz="2800" dirty="0" err="1" smtClean="0">
                <a:solidFill>
                  <a:schemeClr val="accent1"/>
                </a:solidFill>
              </a:rPr>
              <a:t>Ulaz</a:t>
            </a:r>
            <a:r>
              <a:rPr lang="en-GB" sz="2800" dirty="0" smtClean="0">
                <a:solidFill>
                  <a:schemeClr val="accent1"/>
                </a:solidFill>
              </a:rPr>
              <a:t>: </a:t>
            </a:r>
          </a:p>
          <a:p>
            <a:pPr marL="525780" indent="-45720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GB" sz="2800" dirty="0" err="1" smtClean="0">
                <a:solidFill>
                  <a:schemeClr val="accent2"/>
                </a:solidFill>
              </a:rPr>
              <a:t>Skup</a:t>
            </a:r>
            <a:r>
              <a:rPr lang="en-GB" sz="2800" dirty="0" smtClean="0">
                <a:solidFill>
                  <a:schemeClr val="accent2"/>
                </a:solidFill>
              </a:rPr>
              <a:t> od </a:t>
            </a:r>
            <a:r>
              <a:rPr lang="en-GB" sz="2800" dirty="0" smtClean="0">
                <a:solidFill>
                  <a:schemeClr val="tx2"/>
                </a:solidFill>
                <a:latin typeface="+mj-lt"/>
              </a:rPr>
              <a:t>n</a:t>
            </a:r>
            <a:r>
              <a:rPr lang="en-GB" sz="2800" dirty="0" smtClean="0">
                <a:solidFill>
                  <a:schemeClr val="accent2"/>
                </a:solidFill>
              </a:rPr>
              <a:t> ta</a:t>
            </a:r>
            <a:r>
              <a:rPr lang="en-US" sz="2800" dirty="0" smtClean="0">
                <a:solidFill>
                  <a:schemeClr val="accent2"/>
                </a:solidFill>
              </a:rPr>
              <a:t>~</a:t>
            </a:r>
            <a:r>
              <a:rPr lang="en-GB" sz="2800" dirty="0" smtClean="0">
                <a:solidFill>
                  <a:schemeClr val="accent2"/>
                </a:solidFill>
              </a:rPr>
              <a:t>aka</a:t>
            </a: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n-GB" sz="2800" dirty="0" err="1" smtClean="0">
                <a:solidFill>
                  <a:schemeClr val="accent1"/>
                </a:solidFill>
              </a:rPr>
              <a:t>Izlaz</a:t>
            </a:r>
            <a:r>
              <a:rPr lang="en-GB" sz="2800" dirty="0" smtClean="0">
                <a:solidFill>
                  <a:schemeClr val="accent1"/>
                </a:solidFill>
              </a:rPr>
              <a:t>: </a:t>
            </a: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"/>
              <a:defRPr/>
            </a:pPr>
            <a:r>
              <a:rPr lang="en-GB" sz="2800" dirty="0" err="1" smtClean="0">
                <a:solidFill>
                  <a:schemeClr val="accent2"/>
                </a:solidFill>
              </a:rPr>
              <a:t>Najbli</a:t>
            </a:r>
            <a:r>
              <a:rPr lang="en-US" sz="2800" dirty="0" smtClean="0">
                <a:solidFill>
                  <a:schemeClr val="accent2"/>
                </a:solidFill>
              </a:rPr>
              <a:t>`</a:t>
            </a:r>
            <a:r>
              <a:rPr lang="en-GB" sz="2800" dirty="0" err="1" smtClean="0">
                <a:solidFill>
                  <a:schemeClr val="accent2"/>
                </a:solidFill>
              </a:rPr>
              <a:t>i</a:t>
            </a:r>
            <a:r>
              <a:rPr lang="en-GB" sz="2800" dirty="0" smtClean="0">
                <a:solidFill>
                  <a:schemeClr val="accent2"/>
                </a:solidFill>
              </a:rPr>
              <a:t> par </a:t>
            </a:r>
            <a:r>
              <a:rPr lang="en-GB" sz="2800" dirty="0" err="1" smtClean="0">
                <a:solidFill>
                  <a:schemeClr val="accent2"/>
                </a:solidFill>
              </a:rPr>
              <a:t>ta</a:t>
            </a:r>
            <a:r>
              <a:rPr lang="en-US" sz="2800" dirty="0" smtClean="0">
                <a:solidFill>
                  <a:schemeClr val="accent2"/>
                </a:solidFill>
              </a:rPr>
              <a:t>~</a:t>
            </a:r>
            <a:r>
              <a:rPr lang="en-GB" sz="2800" dirty="0" smtClean="0">
                <a:solidFill>
                  <a:schemeClr val="accent2"/>
                </a:solidFill>
              </a:rPr>
              <a:t>aka (</a:t>
            </a:r>
            <a:r>
              <a:rPr lang="en-GB" sz="2800" dirty="0" err="1" smtClean="0">
                <a:solidFill>
                  <a:schemeClr val="accent2"/>
                </a:solidFill>
              </a:rPr>
              <a:t>ili</a:t>
            </a:r>
            <a:r>
              <a:rPr lang="en-GB" sz="2800" dirty="0" smtClean="0">
                <a:solidFill>
                  <a:schemeClr val="accent2"/>
                </a:solidFill>
              </a:rPr>
              <a:t> vi</a:t>
            </a:r>
            <a:r>
              <a:rPr lang="en-US" sz="2800" dirty="0" smtClean="0">
                <a:solidFill>
                  <a:schemeClr val="accent2"/>
                </a:solidFill>
              </a:rPr>
              <a:t>{</a:t>
            </a:r>
            <a:r>
              <a:rPr lang="en-GB" sz="2800" dirty="0" smtClean="0">
                <a:solidFill>
                  <a:schemeClr val="accent2"/>
                </a:solidFill>
              </a:rPr>
              <a:t>e </a:t>
            </a:r>
            <a:r>
              <a:rPr lang="en-GB" sz="2800" dirty="0" err="1" smtClean="0">
                <a:solidFill>
                  <a:schemeClr val="accent2"/>
                </a:solidFill>
              </a:rPr>
              <a:t>takvih</a:t>
            </a:r>
            <a:r>
              <a:rPr lang="en-GB" sz="2800" dirty="0" smtClean="0">
                <a:solidFill>
                  <a:schemeClr val="accent2"/>
                </a:solidFill>
              </a:rPr>
              <a:t> </a:t>
            </a:r>
            <a:r>
              <a:rPr lang="en-GB" sz="2800" dirty="0" err="1" smtClean="0">
                <a:solidFill>
                  <a:schemeClr val="accent2"/>
                </a:solidFill>
              </a:rPr>
              <a:t>parova</a:t>
            </a:r>
            <a:r>
              <a:rPr lang="en-GB" sz="2800" dirty="0" smtClean="0">
                <a:solidFill>
                  <a:schemeClr val="accent2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6" name="Rectangle 46"/>
          <p:cNvSpPr>
            <a:spLocks noChangeArrowheads="1"/>
          </p:cNvSpPr>
          <p:nvPr/>
        </p:nvSpPr>
        <p:spPr bwMode="auto">
          <a:xfrm>
            <a:off x="5832475" y="2971800"/>
            <a:ext cx="660400" cy="388937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1965" name="Rectangle 45"/>
          <p:cNvSpPr>
            <a:spLocks noChangeArrowheads="1"/>
          </p:cNvSpPr>
          <p:nvPr/>
        </p:nvSpPr>
        <p:spPr bwMode="auto">
          <a:xfrm>
            <a:off x="5029200" y="2971800"/>
            <a:ext cx="803275" cy="388937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1995" name="Rectangle 75"/>
          <p:cNvSpPr>
            <a:spLocks noChangeArrowheads="1"/>
          </p:cNvSpPr>
          <p:nvPr/>
        </p:nvSpPr>
        <p:spPr bwMode="auto">
          <a:xfrm>
            <a:off x="5211763" y="2971800"/>
            <a:ext cx="1219200" cy="3889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63" name="Rectangle 43"/>
          <p:cNvSpPr>
            <a:spLocks noChangeArrowheads="1"/>
          </p:cNvSpPr>
          <p:nvPr/>
        </p:nvSpPr>
        <p:spPr bwMode="auto">
          <a:xfrm>
            <a:off x="3475038" y="2971800"/>
            <a:ext cx="1096962" cy="388937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1967" name="Rectangle 47"/>
          <p:cNvSpPr>
            <a:spLocks noChangeArrowheads="1"/>
          </p:cNvSpPr>
          <p:nvPr/>
        </p:nvSpPr>
        <p:spPr bwMode="auto">
          <a:xfrm>
            <a:off x="6492875" y="2982913"/>
            <a:ext cx="1035050" cy="388937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1989" name="Rectangle 69"/>
          <p:cNvSpPr>
            <a:spLocks noChangeArrowheads="1"/>
          </p:cNvSpPr>
          <p:nvPr/>
        </p:nvSpPr>
        <p:spPr bwMode="auto">
          <a:xfrm>
            <a:off x="6019800" y="2971800"/>
            <a:ext cx="1295400" cy="3889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64" name="Rectangle 44"/>
          <p:cNvSpPr>
            <a:spLocks noChangeArrowheads="1"/>
          </p:cNvSpPr>
          <p:nvPr/>
        </p:nvSpPr>
        <p:spPr bwMode="auto">
          <a:xfrm>
            <a:off x="4572000" y="2971800"/>
            <a:ext cx="457200" cy="388937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1984" name="Rectangle 64"/>
          <p:cNvSpPr>
            <a:spLocks noChangeArrowheads="1"/>
          </p:cNvSpPr>
          <p:nvPr/>
        </p:nvSpPr>
        <p:spPr bwMode="auto">
          <a:xfrm>
            <a:off x="4359275" y="2971800"/>
            <a:ext cx="1309688" cy="3889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62" name="Rectangle 42"/>
          <p:cNvSpPr>
            <a:spLocks noChangeArrowheads="1"/>
          </p:cNvSpPr>
          <p:nvPr/>
        </p:nvSpPr>
        <p:spPr bwMode="auto">
          <a:xfrm>
            <a:off x="2671763" y="2971800"/>
            <a:ext cx="803275" cy="388937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1960" name="Rectangle 40"/>
          <p:cNvSpPr>
            <a:spLocks noChangeArrowheads="1"/>
          </p:cNvSpPr>
          <p:nvPr/>
        </p:nvSpPr>
        <p:spPr bwMode="auto">
          <a:xfrm>
            <a:off x="1646238" y="2971800"/>
            <a:ext cx="1047750" cy="388937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1978" name="Rectangle 58"/>
          <p:cNvSpPr>
            <a:spLocks noChangeArrowheads="1"/>
          </p:cNvSpPr>
          <p:nvPr/>
        </p:nvSpPr>
        <p:spPr bwMode="auto">
          <a:xfrm>
            <a:off x="2011363" y="2971800"/>
            <a:ext cx="1374775" cy="3889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77" name="Rectangle 57"/>
          <p:cNvSpPr>
            <a:spLocks noChangeArrowheads="1"/>
          </p:cNvSpPr>
          <p:nvPr/>
        </p:nvSpPr>
        <p:spPr bwMode="auto">
          <a:xfrm>
            <a:off x="2832100" y="2971800"/>
            <a:ext cx="1374775" cy="3889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59" name="Rectangle 39"/>
          <p:cNvSpPr>
            <a:spLocks noChangeArrowheads="1"/>
          </p:cNvSpPr>
          <p:nvPr/>
        </p:nvSpPr>
        <p:spPr bwMode="auto">
          <a:xfrm>
            <a:off x="842963" y="2971800"/>
            <a:ext cx="803275" cy="388937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1976" name="Rectangle 56"/>
          <p:cNvSpPr>
            <a:spLocks noChangeArrowheads="1"/>
          </p:cNvSpPr>
          <p:nvPr/>
        </p:nvSpPr>
        <p:spPr bwMode="auto">
          <a:xfrm>
            <a:off x="1006475" y="2971800"/>
            <a:ext cx="1309688" cy="3889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0" name="Text Box 2"/>
          <p:cNvSpPr txBox="1">
            <a:spLocks noChangeArrowheads="1"/>
          </p:cNvSpPr>
          <p:nvPr/>
        </p:nvSpPr>
        <p:spPr bwMode="auto">
          <a:xfrm>
            <a:off x="842963" y="1050925"/>
            <a:ext cx="80010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 err="1">
                <a:solidFill>
                  <a:schemeClr val="accent1"/>
                </a:solidFill>
                <a:latin typeface="+mn-lt"/>
              </a:rPr>
              <a:t>Kona~no</a:t>
            </a:r>
            <a:r>
              <a:rPr lang="en-US" sz="2800" b="1" dirty="0">
                <a:solidFill>
                  <a:schemeClr val="accent1"/>
                </a:solidFill>
                <a:latin typeface="+mn-lt"/>
              </a:rPr>
              <a:t>: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Re{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ewa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svih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pod-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problema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kombinujemo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dok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ne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dobijemo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kona~no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re{ewe.</a:t>
            </a:r>
          </a:p>
        </p:txBody>
      </p:sp>
      <p:sp>
        <p:nvSpPr>
          <p:cNvPr id="37905" name="Oval 3"/>
          <p:cNvSpPr>
            <a:spLocks noChangeArrowheads="1"/>
          </p:cNvSpPr>
          <p:nvPr/>
        </p:nvSpPr>
        <p:spPr bwMode="auto">
          <a:xfrm>
            <a:off x="2835275" y="3063875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06" name="Oval 4"/>
          <p:cNvSpPr>
            <a:spLocks noChangeArrowheads="1"/>
          </p:cNvSpPr>
          <p:nvPr/>
        </p:nvSpPr>
        <p:spPr bwMode="auto">
          <a:xfrm>
            <a:off x="1279525" y="4965700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07" name="Oval 5"/>
          <p:cNvSpPr>
            <a:spLocks noChangeArrowheads="1"/>
          </p:cNvSpPr>
          <p:nvPr/>
        </p:nvSpPr>
        <p:spPr bwMode="auto">
          <a:xfrm>
            <a:off x="5102225" y="3336925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08" name="Oval 6"/>
          <p:cNvSpPr>
            <a:spLocks noChangeArrowheads="1"/>
          </p:cNvSpPr>
          <p:nvPr/>
        </p:nvSpPr>
        <p:spPr bwMode="auto">
          <a:xfrm>
            <a:off x="6583363" y="3870325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09" name="Oval 7"/>
          <p:cNvSpPr>
            <a:spLocks noChangeArrowheads="1"/>
          </p:cNvSpPr>
          <p:nvPr/>
        </p:nvSpPr>
        <p:spPr bwMode="auto">
          <a:xfrm>
            <a:off x="3657600" y="3938588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10" name="Oval 8"/>
          <p:cNvSpPr>
            <a:spLocks noChangeArrowheads="1"/>
          </p:cNvSpPr>
          <p:nvPr/>
        </p:nvSpPr>
        <p:spPr bwMode="auto">
          <a:xfrm>
            <a:off x="2011363" y="4014788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11" name="Oval 9"/>
          <p:cNvSpPr>
            <a:spLocks noChangeArrowheads="1"/>
          </p:cNvSpPr>
          <p:nvPr/>
        </p:nvSpPr>
        <p:spPr bwMode="auto">
          <a:xfrm>
            <a:off x="2468563" y="46085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12" name="Oval 10"/>
          <p:cNvSpPr>
            <a:spLocks noChangeArrowheads="1"/>
          </p:cNvSpPr>
          <p:nvPr/>
        </p:nvSpPr>
        <p:spPr bwMode="auto">
          <a:xfrm>
            <a:off x="5486400" y="46466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13" name="Oval 11"/>
          <p:cNvSpPr>
            <a:spLocks noChangeArrowheads="1"/>
          </p:cNvSpPr>
          <p:nvPr/>
        </p:nvSpPr>
        <p:spPr bwMode="auto">
          <a:xfrm>
            <a:off x="6308725" y="544036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14" name="Oval 12"/>
          <p:cNvSpPr>
            <a:spLocks noChangeArrowheads="1"/>
          </p:cNvSpPr>
          <p:nvPr/>
        </p:nvSpPr>
        <p:spPr bwMode="auto">
          <a:xfrm>
            <a:off x="3276600" y="4927600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15" name="Oval 13"/>
          <p:cNvSpPr>
            <a:spLocks noChangeArrowheads="1"/>
          </p:cNvSpPr>
          <p:nvPr/>
        </p:nvSpPr>
        <p:spPr bwMode="auto">
          <a:xfrm>
            <a:off x="4221163" y="45323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16" name="Oval 14"/>
          <p:cNvSpPr>
            <a:spLocks noChangeArrowheads="1"/>
          </p:cNvSpPr>
          <p:nvPr/>
        </p:nvSpPr>
        <p:spPr bwMode="auto">
          <a:xfrm>
            <a:off x="4843463" y="507206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17" name="Oval 15"/>
          <p:cNvSpPr>
            <a:spLocks noChangeArrowheads="1"/>
          </p:cNvSpPr>
          <p:nvPr/>
        </p:nvSpPr>
        <p:spPr bwMode="auto">
          <a:xfrm>
            <a:off x="6035675" y="44942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18" name="Text Box 16"/>
          <p:cNvSpPr txBox="1">
            <a:spLocks noChangeArrowheads="1"/>
          </p:cNvSpPr>
          <p:nvPr/>
        </p:nvSpPr>
        <p:spPr bwMode="auto">
          <a:xfrm>
            <a:off x="1127125" y="51482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37919" name="Text Box 17"/>
          <p:cNvSpPr txBox="1">
            <a:spLocks noChangeArrowheads="1"/>
          </p:cNvSpPr>
          <p:nvPr/>
        </p:nvSpPr>
        <p:spPr bwMode="auto">
          <a:xfrm>
            <a:off x="1766888" y="41656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37920" name="Text Box 18"/>
          <p:cNvSpPr txBox="1">
            <a:spLocks noChangeArrowheads="1"/>
          </p:cNvSpPr>
          <p:nvPr/>
        </p:nvSpPr>
        <p:spPr bwMode="auto">
          <a:xfrm>
            <a:off x="2316163" y="4714875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</a:t>
            </a:r>
          </a:p>
        </p:txBody>
      </p:sp>
      <p:sp>
        <p:nvSpPr>
          <p:cNvPr id="37921" name="Text Box 19"/>
          <p:cNvSpPr txBox="1">
            <a:spLocks noChangeArrowheads="1"/>
          </p:cNvSpPr>
          <p:nvPr/>
        </p:nvSpPr>
        <p:spPr bwMode="auto">
          <a:xfrm>
            <a:off x="2682875" y="3228975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4</a:t>
            </a:r>
          </a:p>
        </p:txBody>
      </p:sp>
      <p:sp>
        <p:nvSpPr>
          <p:cNvPr id="37922" name="Text Box 20"/>
          <p:cNvSpPr txBox="1">
            <a:spLocks noChangeArrowheads="1"/>
          </p:cNvSpPr>
          <p:nvPr/>
        </p:nvSpPr>
        <p:spPr bwMode="auto">
          <a:xfrm>
            <a:off x="3140075" y="50419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5</a:t>
            </a:r>
          </a:p>
        </p:txBody>
      </p:sp>
      <p:sp>
        <p:nvSpPr>
          <p:cNvPr id="37923" name="Text Box 21"/>
          <p:cNvSpPr txBox="1">
            <a:spLocks noChangeArrowheads="1"/>
          </p:cNvSpPr>
          <p:nvPr/>
        </p:nvSpPr>
        <p:spPr bwMode="auto">
          <a:xfrm>
            <a:off x="3505200" y="40909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6</a:t>
            </a:r>
          </a:p>
        </p:txBody>
      </p:sp>
      <p:sp>
        <p:nvSpPr>
          <p:cNvPr id="37924" name="Text Box 22"/>
          <p:cNvSpPr txBox="1">
            <a:spLocks noChangeArrowheads="1"/>
          </p:cNvSpPr>
          <p:nvPr/>
        </p:nvSpPr>
        <p:spPr bwMode="auto">
          <a:xfrm>
            <a:off x="4068763" y="46751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7</a:t>
            </a:r>
          </a:p>
        </p:txBody>
      </p:sp>
      <p:sp>
        <p:nvSpPr>
          <p:cNvPr id="37925" name="Text Box 23"/>
          <p:cNvSpPr txBox="1">
            <a:spLocks noChangeArrowheads="1"/>
          </p:cNvSpPr>
          <p:nvPr/>
        </p:nvSpPr>
        <p:spPr bwMode="auto">
          <a:xfrm>
            <a:off x="4721225" y="52244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37926" name="Text Box 24"/>
          <p:cNvSpPr txBox="1">
            <a:spLocks noChangeArrowheads="1"/>
          </p:cNvSpPr>
          <p:nvPr/>
        </p:nvSpPr>
        <p:spPr bwMode="auto">
          <a:xfrm>
            <a:off x="4949825" y="350361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9</a:t>
            </a:r>
          </a:p>
        </p:txBody>
      </p:sp>
      <p:sp>
        <p:nvSpPr>
          <p:cNvPr id="37927" name="Text Box 25"/>
          <p:cNvSpPr txBox="1">
            <a:spLocks noChangeArrowheads="1"/>
          </p:cNvSpPr>
          <p:nvPr/>
        </p:nvSpPr>
        <p:spPr bwMode="auto">
          <a:xfrm>
            <a:off x="5360988" y="474345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10</a:t>
            </a:r>
          </a:p>
        </p:txBody>
      </p:sp>
      <p:sp>
        <p:nvSpPr>
          <p:cNvPr id="37928" name="Text Box 26"/>
          <p:cNvSpPr txBox="1">
            <a:spLocks noChangeArrowheads="1"/>
          </p:cNvSpPr>
          <p:nvPr/>
        </p:nvSpPr>
        <p:spPr bwMode="auto">
          <a:xfrm>
            <a:off x="5943600" y="457041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</a:t>
            </a:r>
          </a:p>
        </p:txBody>
      </p:sp>
      <p:sp>
        <p:nvSpPr>
          <p:cNvPr id="37929" name="Text Box 27"/>
          <p:cNvSpPr txBox="1">
            <a:spLocks noChangeArrowheads="1"/>
          </p:cNvSpPr>
          <p:nvPr/>
        </p:nvSpPr>
        <p:spPr bwMode="auto">
          <a:xfrm>
            <a:off x="6156325" y="55165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12</a:t>
            </a:r>
          </a:p>
        </p:txBody>
      </p:sp>
      <p:sp>
        <p:nvSpPr>
          <p:cNvPr id="37930" name="Text Box 28"/>
          <p:cNvSpPr txBox="1">
            <a:spLocks noChangeArrowheads="1"/>
          </p:cNvSpPr>
          <p:nvPr/>
        </p:nvSpPr>
        <p:spPr bwMode="auto">
          <a:xfrm>
            <a:off x="6430963" y="40147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13</a:t>
            </a:r>
          </a:p>
        </p:txBody>
      </p:sp>
      <p:sp>
        <p:nvSpPr>
          <p:cNvPr id="37931" name="Oval 29"/>
          <p:cNvSpPr>
            <a:spLocks noChangeArrowheads="1"/>
          </p:cNvSpPr>
          <p:nvPr/>
        </p:nvSpPr>
        <p:spPr bwMode="auto">
          <a:xfrm>
            <a:off x="7223125" y="4129088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32" name="Text Box 30"/>
          <p:cNvSpPr txBox="1">
            <a:spLocks noChangeArrowheads="1"/>
          </p:cNvSpPr>
          <p:nvPr/>
        </p:nvSpPr>
        <p:spPr bwMode="auto">
          <a:xfrm>
            <a:off x="7070725" y="43100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14</a:t>
            </a:r>
          </a:p>
        </p:txBody>
      </p:sp>
      <p:sp>
        <p:nvSpPr>
          <p:cNvPr id="37933" name="Line 31"/>
          <p:cNvSpPr>
            <a:spLocks noChangeShapeType="1"/>
          </p:cNvSpPr>
          <p:nvPr/>
        </p:nvSpPr>
        <p:spPr bwMode="auto">
          <a:xfrm>
            <a:off x="4572000" y="2967038"/>
            <a:ext cx="0" cy="3868737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34" name="Line 33"/>
          <p:cNvSpPr>
            <a:spLocks noChangeShapeType="1"/>
          </p:cNvSpPr>
          <p:nvPr/>
        </p:nvSpPr>
        <p:spPr bwMode="auto">
          <a:xfrm>
            <a:off x="2693988" y="2967038"/>
            <a:ext cx="0" cy="38687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35" name="Line 34"/>
          <p:cNvSpPr>
            <a:spLocks noChangeShapeType="1"/>
          </p:cNvSpPr>
          <p:nvPr/>
        </p:nvSpPr>
        <p:spPr bwMode="auto">
          <a:xfrm>
            <a:off x="5818188" y="2989263"/>
            <a:ext cx="0" cy="38687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36" name="Line 35"/>
          <p:cNvSpPr>
            <a:spLocks noChangeShapeType="1"/>
          </p:cNvSpPr>
          <p:nvPr/>
        </p:nvSpPr>
        <p:spPr bwMode="auto">
          <a:xfrm>
            <a:off x="1646238" y="2992438"/>
            <a:ext cx="0" cy="38687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37" name="Line 36"/>
          <p:cNvSpPr>
            <a:spLocks noChangeShapeType="1"/>
          </p:cNvSpPr>
          <p:nvPr/>
        </p:nvSpPr>
        <p:spPr bwMode="auto">
          <a:xfrm>
            <a:off x="3475038" y="2971800"/>
            <a:ext cx="0" cy="38687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38" name="Line 37"/>
          <p:cNvSpPr>
            <a:spLocks noChangeShapeType="1"/>
          </p:cNvSpPr>
          <p:nvPr/>
        </p:nvSpPr>
        <p:spPr bwMode="auto">
          <a:xfrm>
            <a:off x="5029200" y="2971800"/>
            <a:ext cx="0" cy="38687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39" name="Line 38"/>
          <p:cNvSpPr>
            <a:spLocks noChangeShapeType="1"/>
          </p:cNvSpPr>
          <p:nvPr/>
        </p:nvSpPr>
        <p:spPr bwMode="auto">
          <a:xfrm>
            <a:off x="6492875" y="2971800"/>
            <a:ext cx="0" cy="38687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68" name="Line 48"/>
          <p:cNvSpPr>
            <a:spLocks noChangeShapeType="1"/>
          </p:cNvSpPr>
          <p:nvPr/>
        </p:nvSpPr>
        <p:spPr bwMode="auto">
          <a:xfrm>
            <a:off x="2087563" y="4090988"/>
            <a:ext cx="381000" cy="517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69" name="Line 49"/>
          <p:cNvSpPr>
            <a:spLocks noChangeShapeType="1"/>
          </p:cNvSpPr>
          <p:nvPr/>
        </p:nvSpPr>
        <p:spPr bwMode="auto">
          <a:xfrm flipV="1">
            <a:off x="1355725" y="4090988"/>
            <a:ext cx="655638" cy="874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70" name="Line 50"/>
          <p:cNvSpPr>
            <a:spLocks noChangeShapeType="1"/>
          </p:cNvSpPr>
          <p:nvPr/>
        </p:nvSpPr>
        <p:spPr bwMode="auto">
          <a:xfrm flipH="1" flipV="1">
            <a:off x="2911475" y="3140075"/>
            <a:ext cx="365125" cy="1787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71" name="Line 51"/>
          <p:cNvSpPr>
            <a:spLocks noChangeShapeType="1"/>
          </p:cNvSpPr>
          <p:nvPr/>
        </p:nvSpPr>
        <p:spPr bwMode="auto">
          <a:xfrm flipH="1" flipV="1">
            <a:off x="3733800" y="4014788"/>
            <a:ext cx="487363" cy="517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72" name="Line 52"/>
          <p:cNvSpPr>
            <a:spLocks noChangeShapeType="1"/>
          </p:cNvSpPr>
          <p:nvPr/>
        </p:nvSpPr>
        <p:spPr bwMode="auto">
          <a:xfrm flipH="1" flipV="1">
            <a:off x="2911475" y="3140075"/>
            <a:ext cx="746125" cy="806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73" name="Line 53"/>
          <p:cNvSpPr>
            <a:spLocks noChangeShapeType="1"/>
          </p:cNvSpPr>
          <p:nvPr/>
        </p:nvSpPr>
        <p:spPr bwMode="auto">
          <a:xfrm flipH="1">
            <a:off x="3322638" y="4014788"/>
            <a:ext cx="334962" cy="912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79" name="Line 59"/>
          <p:cNvSpPr>
            <a:spLocks noChangeShapeType="1"/>
          </p:cNvSpPr>
          <p:nvPr/>
        </p:nvSpPr>
        <p:spPr bwMode="auto">
          <a:xfrm flipV="1">
            <a:off x="2544763" y="3140075"/>
            <a:ext cx="290512" cy="1462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80" name="Line 60"/>
          <p:cNvSpPr>
            <a:spLocks noChangeShapeType="1"/>
          </p:cNvSpPr>
          <p:nvPr/>
        </p:nvSpPr>
        <p:spPr bwMode="auto">
          <a:xfrm flipH="1" flipV="1">
            <a:off x="2544763" y="4646613"/>
            <a:ext cx="731837" cy="319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81" name="Line 61"/>
          <p:cNvSpPr>
            <a:spLocks noChangeShapeType="1"/>
          </p:cNvSpPr>
          <p:nvPr/>
        </p:nvSpPr>
        <p:spPr bwMode="auto">
          <a:xfrm flipH="1" flipV="1">
            <a:off x="2100263" y="4062413"/>
            <a:ext cx="1176337" cy="874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82" name="Line 62"/>
          <p:cNvSpPr>
            <a:spLocks noChangeShapeType="1"/>
          </p:cNvSpPr>
          <p:nvPr/>
        </p:nvSpPr>
        <p:spPr bwMode="auto">
          <a:xfrm flipH="1">
            <a:off x="2087563" y="3140075"/>
            <a:ext cx="744537" cy="874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83" name="Line 63"/>
          <p:cNvSpPr>
            <a:spLocks noChangeShapeType="1"/>
          </p:cNvSpPr>
          <p:nvPr/>
        </p:nvSpPr>
        <p:spPr bwMode="auto">
          <a:xfrm>
            <a:off x="5170488" y="3413125"/>
            <a:ext cx="315912" cy="1233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85" name="Line 65"/>
          <p:cNvSpPr>
            <a:spLocks noChangeShapeType="1"/>
          </p:cNvSpPr>
          <p:nvPr/>
        </p:nvSpPr>
        <p:spPr bwMode="auto">
          <a:xfrm flipV="1">
            <a:off x="4919663" y="4684713"/>
            <a:ext cx="566737" cy="396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86" name="Line 66"/>
          <p:cNvSpPr>
            <a:spLocks noChangeShapeType="1"/>
          </p:cNvSpPr>
          <p:nvPr/>
        </p:nvSpPr>
        <p:spPr bwMode="auto">
          <a:xfrm flipV="1">
            <a:off x="4919663" y="3413125"/>
            <a:ext cx="182562" cy="162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87" name="Line 67"/>
          <p:cNvSpPr>
            <a:spLocks noChangeShapeType="1"/>
          </p:cNvSpPr>
          <p:nvPr/>
        </p:nvSpPr>
        <p:spPr bwMode="auto">
          <a:xfrm>
            <a:off x="6111875" y="4570413"/>
            <a:ext cx="19685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88" name="Line 68"/>
          <p:cNvSpPr>
            <a:spLocks noChangeShapeType="1"/>
          </p:cNvSpPr>
          <p:nvPr/>
        </p:nvSpPr>
        <p:spPr bwMode="auto">
          <a:xfrm>
            <a:off x="6659563" y="3914775"/>
            <a:ext cx="563562" cy="250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91" name="Line 71"/>
          <p:cNvSpPr>
            <a:spLocks noChangeShapeType="1"/>
          </p:cNvSpPr>
          <p:nvPr/>
        </p:nvSpPr>
        <p:spPr bwMode="auto">
          <a:xfrm flipH="1">
            <a:off x="6384925" y="3938588"/>
            <a:ext cx="228600" cy="1501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92" name="Line 72"/>
          <p:cNvSpPr>
            <a:spLocks noChangeShapeType="1"/>
          </p:cNvSpPr>
          <p:nvPr/>
        </p:nvSpPr>
        <p:spPr bwMode="auto">
          <a:xfrm flipH="1">
            <a:off x="6400800" y="4205288"/>
            <a:ext cx="822325" cy="1235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93" name="Line 73"/>
          <p:cNvSpPr>
            <a:spLocks noChangeShapeType="1"/>
          </p:cNvSpPr>
          <p:nvPr/>
        </p:nvSpPr>
        <p:spPr bwMode="auto">
          <a:xfrm flipH="1">
            <a:off x="6111875" y="4205288"/>
            <a:ext cx="1111250" cy="327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94" name="Line 74"/>
          <p:cNvSpPr>
            <a:spLocks noChangeShapeType="1"/>
          </p:cNvSpPr>
          <p:nvPr/>
        </p:nvSpPr>
        <p:spPr bwMode="auto">
          <a:xfrm flipV="1">
            <a:off x="6111875" y="3946525"/>
            <a:ext cx="471488" cy="585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96" name="Line 76"/>
          <p:cNvSpPr>
            <a:spLocks noChangeShapeType="1"/>
          </p:cNvSpPr>
          <p:nvPr/>
        </p:nvSpPr>
        <p:spPr bwMode="auto">
          <a:xfrm>
            <a:off x="5562600" y="4684713"/>
            <a:ext cx="746125" cy="755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97" name="Line 77"/>
          <p:cNvSpPr>
            <a:spLocks noChangeShapeType="1"/>
          </p:cNvSpPr>
          <p:nvPr/>
        </p:nvSpPr>
        <p:spPr bwMode="auto">
          <a:xfrm flipV="1">
            <a:off x="5570538" y="4532313"/>
            <a:ext cx="465137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61" name="FlagCount" hidden="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2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400" b="1"/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1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1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1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819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1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1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1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1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1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819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1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81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81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81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81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819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81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81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81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81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81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8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0" dur="500"/>
                                        <p:tgtEl>
                                          <p:spTgt spid="819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81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8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81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8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8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8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8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8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1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8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0" dur="500"/>
                                        <p:tgtEl>
                                          <p:spTgt spid="819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1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8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8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1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8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65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500"/>
                                        <p:tgtEl>
                                          <p:spTgt spid="819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6" grpId="0" animBg="1"/>
      <p:bldP spid="81965" grpId="0" animBg="1"/>
      <p:bldP spid="81995" grpId="0" animBg="1"/>
      <p:bldP spid="81995" grpId="1" animBg="1"/>
      <p:bldP spid="81963" grpId="0" animBg="1"/>
      <p:bldP spid="81967" grpId="0" animBg="1"/>
      <p:bldP spid="81989" grpId="0" animBg="1"/>
      <p:bldP spid="81989" grpId="1" animBg="1"/>
      <p:bldP spid="81964" grpId="0" animBg="1"/>
      <p:bldP spid="81984" grpId="0" animBg="1"/>
      <p:bldP spid="81984" grpId="1" animBg="1"/>
      <p:bldP spid="81962" grpId="0" animBg="1"/>
      <p:bldP spid="81960" grpId="0" animBg="1"/>
      <p:bldP spid="81978" grpId="0" animBg="1"/>
      <p:bldP spid="81978" grpId="1" animBg="1"/>
      <p:bldP spid="81977" grpId="0" animBg="1"/>
      <p:bldP spid="81977" grpId="1" animBg="1"/>
      <p:bldP spid="81959" grpId="0" animBg="1"/>
      <p:bldP spid="81976" grpId="0" animBg="1"/>
      <p:bldP spid="81976" grpId="1" animBg="1"/>
      <p:bldP spid="81968" grpId="0" animBg="1"/>
      <p:bldP spid="81969" grpId="0" animBg="1"/>
      <p:bldP spid="81970" grpId="0" animBg="1"/>
      <p:bldP spid="81971" grpId="0" animBg="1"/>
      <p:bldP spid="81972" grpId="0" animBg="1"/>
      <p:bldP spid="81973" grpId="0" animBg="1"/>
      <p:bldP spid="81979" grpId="0" animBg="1"/>
      <p:bldP spid="81980" grpId="0" animBg="1"/>
      <p:bldP spid="81981" grpId="0" animBg="1"/>
      <p:bldP spid="81982" grpId="0" animBg="1"/>
      <p:bldP spid="81983" grpId="0" animBg="1"/>
      <p:bldP spid="81985" grpId="0" animBg="1"/>
      <p:bldP spid="81986" grpId="0" animBg="1"/>
      <p:bldP spid="81987" grpId="0" animBg="1"/>
      <p:bldP spid="81988" grpId="0" animBg="1"/>
      <p:bldP spid="81991" grpId="0" animBg="1"/>
      <p:bldP spid="81992" grpId="0" animBg="1"/>
      <p:bldP spid="81993" grpId="0" animBg="1"/>
      <p:bldP spid="81994" grpId="0" animBg="1"/>
      <p:bldP spid="81996" grpId="0" animBg="1"/>
      <p:bldP spid="8199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5029200" y="2971800"/>
            <a:ext cx="803275" cy="388937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2952" name="Rectangle 8"/>
          <p:cNvSpPr>
            <a:spLocks noChangeArrowheads="1"/>
          </p:cNvSpPr>
          <p:nvPr/>
        </p:nvSpPr>
        <p:spPr bwMode="auto">
          <a:xfrm>
            <a:off x="4572000" y="2971800"/>
            <a:ext cx="457200" cy="388937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3475038" y="2971800"/>
            <a:ext cx="1096962" cy="388937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3021" name="Rectangle 77"/>
          <p:cNvSpPr>
            <a:spLocks noChangeArrowheads="1"/>
          </p:cNvSpPr>
          <p:nvPr/>
        </p:nvSpPr>
        <p:spPr bwMode="auto">
          <a:xfrm>
            <a:off x="4079875" y="2971800"/>
            <a:ext cx="1022350" cy="3889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5832475" y="2971800"/>
            <a:ext cx="660400" cy="388937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auto">
          <a:xfrm>
            <a:off x="6492875" y="2982913"/>
            <a:ext cx="1035050" cy="388937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2954" name="Rectangle 10"/>
          <p:cNvSpPr>
            <a:spLocks noChangeArrowheads="1"/>
          </p:cNvSpPr>
          <p:nvPr/>
        </p:nvSpPr>
        <p:spPr bwMode="auto">
          <a:xfrm>
            <a:off x="2671763" y="2971800"/>
            <a:ext cx="803275" cy="388937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2955" name="Rectangle 11"/>
          <p:cNvSpPr>
            <a:spLocks noChangeArrowheads="1"/>
          </p:cNvSpPr>
          <p:nvPr/>
        </p:nvSpPr>
        <p:spPr bwMode="auto">
          <a:xfrm>
            <a:off x="1646238" y="2971800"/>
            <a:ext cx="1047750" cy="388937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2958" name="Rectangle 14"/>
          <p:cNvSpPr>
            <a:spLocks noChangeArrowheads="1"/>
          </p:cNvSpPr>
          <p:nvPr/>
        </p:nvSpPr>
        <p:spPr bwMode="auto">
          <a:xfrm>
            <a:off x="842963" y="2971800"/>
            <a:ext cx="803275" cy="388937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899" name="Text Box 16"/>
          <p:cNvSpPr txBox="1">
            <a:spLocks noChangeArrowheads="1"/>
          </p:cNvSpPr>
          <p:nvPr/>
        </p:nvSpPr>
        <p:spPr bwMode="auto">
          <a:xfrm>
            <a:off x="842963" y="1050925"/>
            <a:ext cx="80010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chemeClr val="accent2"/>
                </a:solidFill>
                <a:latin typeface="+mn-lt"/>
              </a:rPr>
              <a:t>U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posledwem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koraku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,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traka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}e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najverovatnije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biti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vrlo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mala.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Zbog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toga,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kombinovawe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dva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najve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}a pod-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problema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ne}e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zahtevati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previ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{e </a:t>
            </a:r>
            <a:r>
              <a:rPr lang="en-US" sz="2800" dirty="0" err="1">
                <a:solidFill>
                  <a:schemeClr val="accent2"/>
                </a:solidFill>
                <a:latin typeface="+mn-lt"/>
              </a:rPr>
              <a:t>posla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.</a:t>
            </a:r>
          </a:p>
        </p:txBody>
      </p:sp>
      <p:sp>
        <p:nvSpPr>
          <p:cNvPr id="38924" name="Oval 17"/>
          <p:cNvSpPr>
            <a:spLocks noChangeArrowheads="1"/>
          </p:cNvSpPr>
          <p:nvPr/>
        </p:nvSpPr>
        <p:spPr bwMode="auto">
          <a:xfrm>
            <a:off x="2835275" y="3063875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5" name="Oval 18"/>
          <p:cNvSpPr>
            <a:spLocks noChangeArrowheads="1"/>
          </p:cNvSpPr>
          <p:nvPr/>
        </p:nvSpPr>
        <p:spPr bwMode="auto">
          <a:xfrm>
            <a:off x="1279525" y="4965700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6" name="Oval 19"/>
          <p:cNvSpPr>
            <a:spLocks noChangeArrowheads="1"/>
          </p:cNvSpPr>
          <p:nvPr/>
        </p:nvSpPr>
        <p:spPr bwMode="auto">
          <a:xfrm>
            <a:off x="5102225" y="3336925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7" name="Oval 20"/>
          <p:cNvSpPr>
            <a:spLocks noChangeArrowheads="1"/>
          </p:cNvSpPr>
          <p:nvPr/>
        </p:nvSpPr>
        <p:spPr bwMode="auto">
          <a:xfrm>
            <a:off x="6583363" y="3870325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8" name="Oval 21"/>
          <p:cNvSpPr>
            <a:spLocks noChangeArrowheads="1"/>
          </p:cNvSpPr>
          <p:nvPr/>
        </p:nvSpPr>
        <p:spPr bwMode="auto">
          <a:xfrm>
            <a:off x="3657600" y="3938588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9" name="Oval 22"/>
          <p:cNvSpPr>
            <a:spLocks noChangeArrowheads="1"/>
          </p:cNvSpPr>
          <p:nvPr/>
        </p:nvSpPr>
        <p:spPr bwMode="auto">
          <a:xfrm>
            <a:off x="2011363" y="4014788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0" name="Oval 23"/>
          <p:cNvSpPr>
            <a:spLocks noChangeArrowheads="1"/>
          </p:cNvSpPr>
          <p:nvPr/>
        </p:nvSpPr>
        <p:spPr bwMode="auto">
          <a:xfrm>
            <a:off x="2468563" y="46085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1" name="Oval 24"/>
          <p:cNvSpPr>
            <a:spLocks noChangeArrowheads="1"/>
          </p:cNvSpPr>
          <p:nvPr/>
        </p:nvSpPr>
        <p:spPr bwMode="auto">
          <a:xfrm>
            <a:off x="5486400" y="46466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2" name="Oval 25"/>
          <p:cNvSpPr>
            <a:spLocks noChangeArrowheads="1"/>
          </p:cNvSpPr>
          <p:nvPr/>
        </p:nvSpPr>
        <p:spPr bwMode="auto">
          <a:xfrm>
            <a:off x="6308725" y="544036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3" name="Oval 26"/>
          <p:cNvSpPr>
            <a:spLocks noChangeArrowheads="1"/>
          </p:cNvSpPr>
          <p:nvPr/>
        </p:nvSpPr>
        <p:spPr bwMode="auto">
          <a:xfrm>
            <a:off x="3276600" y="4927600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4" name="Oval 27"/>
          <p:cNvSpPr>
            <a:spLocks noChangeArrowheads="1"/>
          </p:cNvSpPr>
          <p:nvPr/>
        </p:nvSpPr>
        <p:spPr bwMode="auto">
          <a:xfrm>
            <a:off x="4221163" y="45323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5" name="Oval 28"/>
          <p:cNvSpPr>
            <a:spLocks noChangeArrowheads="1"/>
          </p:cNvSpPr>
          <p:nvPr/>
        </p:nvSpPr>
        <p:spPr bwMode="auto">
          <a:xfrm>
            <a:off x="4843463" y="507206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6" name="Oval 29"/>
          <p:cNvSpPr>
            <a:spLocks noChangeArrowheads="1"/>
          </p:cNvSpPr>
          <p:nvPr/>
        </p:nvSpPr>
        <p:spPr bwMode="auto">
          <a:xfrm>
            <a:off x="6035675" y="44942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7" name="Text Box 30"/>
          <p:cNvSpPr txBox="1">
            <a:spLocks noChangeArrowheads="1"/>
          </p:cNvSpPr>
          <p:nvPr/>
        </p:nvSpPr>
        <p:spPr bwMode="auto">
          <a:xfrm>
            <a:off x="1127125" y="51482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38938" name="Text Box 31"/>
          <p:cNvSpPr txBox="1">
            <a:spLocks noChangeArrowheads="1"/>
          </p:cNvSpPr>
          <p:nvPr/>
        </p:nvSpPr>
        <p:spPr bwMode="auto">
          <a:xfrm>
            <a:off x="1766888" y="41656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38939" name="Text Box 32"/>
          <p:cNvSpPr txBox="1">
            <a:spLocks noChangeArrowheads="1"/>
          </p:cNvSpPr>
          <p:nvPr/>
        </p:nvSpPr>
        <p:spPr bwMode="auto">
          <a:xfrm>
            <a:off x="2316163" y="4714875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</a:t>
            </a:r>
          </a:p>
        </p:txBody>
      </p:sp>
      <p:sp>
        <p:nvSpPr>
          <p:cNvPr id="38940" name="Text Box 33"/>
          <p:cNvSpPr txBox="1">
            <a:spLocks noChangeArrowheads="1"/>
          </p:cNvSpPr>
          <p:nvPr/>
        </p:nvSpPr>
        <p:spPr bwMode="auto">
          <a:xfrm>
            <a:off x="2682875" y="3228975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4</a:t>
            </a:r>
          </a:p>
        </p:txBody>
      </p:sp>
      <p:sp>
        <p:nvSpPr>
          <p:cNvPr id="38941" name="Text Box 34"/>
          <p:cNvSpPr txBox="1">
            <a:spLocks noChangeArrowheads="1"/>
          </p:cNvSpPr>
          <p:nvPr/>
        </p:nvSpPr>
        <p:spPr bwMode="auto">
          <a:xfrm>
            <a:off x="3140075" y="50419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5</a:t>
            </a:r>
          </a:p>
        </p:txBody>
      </p:sp>
      <p:sp>
        <p:nvSpPr>
          <p:cNvPr id="38942" name="Text Box 35"/>
          <p:cNvSpPr txBox="1">
            <a:spLocks noChangeArrowheads="1"/>
          </p:cNvSpPr>
          <p:nvPr/>
        </p:nvSpPr>
        <p:spPr bwMode="auto">
          <a:xfrm>
            <a:off x="3505200" y="40909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6</a:t>
            </a:r>
          </a:p>
        </p:txBody>
      </p:sp>
      <p:sp>
        <p:nvSpPr>
          <p:cNvPr id="38943" name="Text Box 36"/>
          <p:cNvSpPr txBox="1">
            <a:spLocks noChangeArrowheads="1"/>
          </p:cNvSpPr>
          <p:nvPr/>
        </p:nvSpPr>
        <p:spPr bwMode="auto">
          <a:xfrm>
            <a:off x="4068763" y="46751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7</a:t>
            </a:r>
          </a:p>
        </p:txBody>
      </p:sp>
      <p:sp>
        <p:nvSpPr>
          <p:cNvPr id="38944" name="Text Box 37"/>
          <p:cNvSpPr txBox="1">
            <a:spLocks noChangeArrowheads="1"/>
          </p:cNvSpPr>
          <p:nvPr/>
        </p:nvSpPr>
        <p:spPr bwMode="auto">
          <a:xfrm>
            <a:off x="4721225" y="52244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38945" name="Text Box 38"/>
          <p:cNvSpPr txBox="1">
            <a:spLocks noChangeArrowheads="1"/>
          </p:cNvSpPr>
          <p:nvPr/>
        </p:nvSpPr>
        <p:spPr bwMode="auto">
          <a:xfrm>
            <a:off x="4949825" y="350361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9</a:t>
            </a:r>
          </a:p>
        </p:txBody>
      </p:sp>
      <p:sp>
        <p:nvSpPr>
          <p:cNvPr id="38946" name="Text Box 39"/>
          <p:cNvSpPr txBox="1">
            <a:spLocks noChangeArrowheads="1"/>
          </p:cNvSpPr>
          <p:nvPr/>
        </p:nvSpPr>
        <p:spPr bwMode="auto">
          <a:xfrm>
            <a:off x="5360988" y="474345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10</a:t>
            </a:r>
          </a:p>
        </p:txBody>
      </p:sp>
      <p:sp>
        <p:nvSpPr>
          <p:cNvPr id="38947" name="Text Box 40"/>
          <p:cNvSpPr txBox="1">
            <a:spLocks noChangeArrowheads="1"/>
          </p:cNvSpPr>
          <p:nvPr/>
        </p:nvSpPr>
        <p:spPr bwMode="auto">
          <a:xfrm>
            <a:off x="5943600" y="457041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</a:t>
            </a:r>
          </a:p>
        </p:txBody>
      </p:sp>
      <p:sp>
        <p:nvSpPr>
          <p:cNvPr id="38948" name="Text Box 41"/>
          <p:cNvSpPr txBox="1">
            <a:spLocks noChangeArrowheads="1"/>
          </p:cNvSpPr>
          <p:nvPr/>
        </p:nvSpPr>
        <p:spPr bwMode="auto">
          <a:xfrm>
            <a:off x="6156325" y="55165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12</a:t>
            </a:r>
          </a:p>
        </p:txBody>
      </p:sp>
      <p:sp>
        <p:nvSpPr>
          <p:cNvPr id="38949" name="Text Box 42"/>
          <p:cNvSpPr txBox="1">
            <a:spLocks noChangeArrowheads="1"/>
          </p:cNvSpPr>
          <p:nvPr/>
        </p:nvSpPr>
        <p:spPr bwMode="auto">
          <a:xfrm>
            <a:off x="6430963" y="40147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13</a:t>
            </a:r>
          </a:p>
        </p:txBody>
      </p:sp>
      <p:sp>
        <p:nvSpPr>
          <p:cNvPr id="38950" name="Oval 43"/>
          <p:cNvSpPr>
            <a:spLocks noChangeArrowheads="1"/>
          </p:cNvSpPr>
          <p:nvPr/>
        </p:nvSpPr>
        <p:spPr bwMode="auto">
          <a:xfrm>
            <a:off x="7223125" y="4129088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51" name="Text Box 44"/>
          <p:cNvSpPr txBox="1">
            <a:spLocks noChangeArrowheads="1"/>
          </p:cNvSpPr>
          <p:nvPr/>
        </p:nvSpPr>
        <p:spPr bwMode="auto">
          <a:xfrm>
            <a:off x="7070725" y="431006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14</a:t>
            </a:r>
          </a:p>
        </p:txBody>
      </p:sp>
      <p:sp>
        <p:nvSpPr>
          <p:cNvPr id="82989" name="Line 45"/>
          <p:cNvSpPr>
            <a:spLocks noChangeShapeType="1"/>
          </p:cNvSpPr>
          <p:nvPr/>
        </p:nvSpPr>
        <p:spPr bwMode="auto">
          <a:xfrm>
            <a:off x="4572000" y="2967038"/>
            <a:ext cx="0" cy="3868737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991" name="Line 47"/>
          <p:cNvSpPr>
            <a:spLocks noChangeShapeType="1"/>
          </p:cNvSpPr>
          <p:nvPr/>
        </p:nvSpPr>
        <p:spPr bwMode="auto">
          <a:xfrm>
            <a:off x="2693988" y="2967038"/>
            <a:ext cx="0" cy="38687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992" name="Line 48"/>
          <p:cNvSpPr>
            <a:spLocks noChangeShapeType="1"/>
          </p:cNvSpPr>
          <p:nvPr/>
        </p:nvSpPr>
        <p:spPr bwMode="auto">
          <a:xfrm>
            <a:off x="5818188" y="2989263"/>
            <a:ext cx="0" cy="38687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993" name="Line 49"/>
          <p:cNvSpPr>
            <a:spLocks noChangeShapeType="1"/>
          </p:cNvSpPr>
          <p:nvPr/>
        </p:nvSpPr>
        <p:spPr bwMode="auto">
          <a:xfrm>
            <a:off x="1646238" y="2992438"/>
            <a:ext cx="0" cy="38687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994" name="Line 50"/>
          <p:cNvSpPr>
            <a:spLocks noChangeShapeType="1"/>
          </p:cNvSpPr>
          <p:nvPr/>
        </p:nvSpPr>
        <p:spPr bwMode="auto">
          <a:xfrm>
            <a:off x="3475038" y="2971800"/>
            <a:ext cx="0" cy="38687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995" name="Line 51"/>
          <p:cNvSpPr>
            <a:spLocks noChangeShapeType="1"/>
          </p:cNvSpPr>
          <p:nvPr/>
        </p:nvSpPr>
        <p:spPr bwMode="auto">
          <a:xfrm>
            <a:off x="5029200" y="2971800"/>
            <a:ext cx="0" cy="38687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996" name="Line 52"/>
          <p:cNvSpPr>
            <a:spLocks noChangeShapeType="1"/>
          </p:cNvSpPr>
          <p:nvPr/>
        </p:nvSpPr>
        <p:spPr bwMode="auto">
          <a:xfrm>
            <a:off x="6492875" y="2971800"/>
            <a:ext cx="0" cy="38687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59" name="Line 53"/>
          <p:cNvSpPr>
            <a:spLocks noChangeShapeType="1"/>
          </p:cNvSpPr>
          <p:nvPr/>
        </p:nvSpPr>
        <p:spPr bwMode="auto">
          <a:xfrm>
            <a:off x="2087563" y="4090988"/>
            <a:ext cx="381000" cy="517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60" name="Line 54"/>
          <p:cNvSpPr>
            <a:spLocks noChangeShapeType="1"/>
          </p:cNvSpPr>
          <p:nvPr/>
        </p:nvSpPr>
        <p:spPr bwMode="auto">
          <a:xfrm flipV="1">
            <a:off x="1355725" y="4090988"/>
            <a:ext cx="655638" cy="874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61" name="Line 55"/>
          <p:cNvSpPr>
            <a:spLocks noChangeShapeType="1"/>
          </p:cNvSpPr>
          <p:nvPr/>
        </p:nvSpPr>
        <p:spPr bwMode="auto">
          <a:xfrm flipH="1" flipV="1">
            <a:off x="2911475" y="3140075"/>
            <a:ext cx="365125" cy="1787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62" name="Line 56"/>
          <p:cNvSpPr>
            <a:spLocks noChangeShapeType="1"/>
          </p:cNvSpPr>
          <p:nvPr/>
        </p:nvSpPr>
        <p:spPr bwMode="auto">
          <a:xfrm flipH="1" flipV="1">
            <a:off x="3733800" y="4014788"/>
            <a:ext cx="487363" cy="517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63" name="Line 57"/>
          <p:cNvSpPr>
            <a:spLocks noChangeShapeType="1"/>
          </p:cNvSpPr>
          <p:nvPr/>
        </p:nvSpPr>
        <p:spPr bwMode="auto">
          <a:xfrm flipH="1" flipV="1">
            <a:off x="2911475" y="3140075"/>
            <a:ext cx="746125" cy="806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64" name="Line 58"/>
          <p:cNvSpPr>
            <a:spLocks noChangeShapeType="1"/>
          </p:cNvSpPr>
          <p:nvPr/>
        </p:nvSpPr>
        <p:spPr bwMode="auto">
          <a:xfrm flipH="1">
            <a:off x="3322638" y="4014788"/>
            <a:ext cx="334962" cy="912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65" name="Line 59"/>
          <p:cNvSpPr>
            <a:spLocks noChangeShapeType="1"/>
          </p:cNvSpPr>
          <p:nvPr/>
        </p:nvSpPr>
        <p:spPr bwMode="auto">
          <a:xfrm flipV="1">
            <a:off x="2544763" y="3140075"/>
            <a:ext cx="290512" cy="1462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66" name="Line 60"/>
          <p:cNvSpPr>
            <a:spLocks noChangeShapeType="1"/>
          </p:cNvSpPr>
          <p:nvPr/>
        </p:nvSpPr>
        <p:spPr bwMode="auto">
          <a:xfrm flipH="1" flipV="1">
            <a:off x="2544763" y="4646613"/>
            <a:ext cx="731837" cy="319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67" name="Line 61"/>
          <p:cNvSpPr>
            <a:spLocks noChangeShapeType="1"/>
          </p:cNvSpPr>
          <p:nvPr/>
        </p:nvSpPr>
        <p:spPr bwMode="auto">
          <a:xfrm flipH="1" flipV="1">
            <a:off x="2100263" y="4062413"/>
            <a:ext cx="1176337" cy="874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68" name="Line 62"/>
          <p:cNvSpPr>
            <a:spLocks noChangeShapeType="1"/>
          </p:cNvSpPr>
          <p:nvPr/>
        </p:nvSpPr>
        <p:spPr bwMode="auto">
          <a:xfrm flipH="1">
            <a:off x="2087563" y="3140075"/>
            <a:ext cx="744537" cy="874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69" name="Line 63"/>
          <p:cNvSpPr>
            <a:spLocks noChangeShapeType="1"/>
          </p:cNvSpPr>
          <p:nvPr/>
        </p:nvSpPr>
        <p:spPr bwMode="auto">
          <a:xfrm>
            <a:off x="5170488" y="3413125"/>
            <a:ext cx="315912" cy="1233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70" name="Line 64"/>
          <p:cNvSpPr>
            <a:spLocks noChangeShapeType="1"/>
          </p:cNvSpPr>
          <p:nvPr/>
        </p:nvSpPr>
        <p:spPr bwMode="auto">
          <a:xfrm flipV="1">
            <a:off x="4919663" y="4684713"/>
            <a:ext cx="566737" cy="396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71" name="Line 65"/>
          <p:cNvSpPr>
            <a:spLocks noChangeShapeType="1"/>
          </p:cNvSpPr>
          <p:nvPr/>
        </p:nvSpPr>
        <p:spPr bwMode="auto">
          <a:xfrm flipV="1">
            <a:off x="4919663" y="3413125"/>
            <a:ext cx="182562" cy="162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72" name="Line 66"/>
          <p:cNvSpPr>
            <a:spLocks noChangeShapeType="1"/>
          </p:cNvSpPr>
          <p:nvPr/>
        </p:nvSpPr>
        <p:spPr bwMode="auto">
          <a:xfrm>
            <a:off x="6111875" y="4570413"/>
            <a:ext cx="19685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73" name="Line 67"/>
          <p:cNvSpPr>
            <a:spLocks noChangeShapeType="1"/>
          </p:cNvSpPr>
          <p:nvPr/>
        </p:nvSpPr>
        <p:spPr bwMode="auto">
          <a:xfrm>
            <a:off x="6659563" y="3914775"/>
            <a:ext cx="563562" cy="250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74" name="Line 68"/>
          <p:cNvSpPr>
            <a:spLocks noChangeShapeType="1"/>
          </p:cNvSpPr>
          <p:nvPr/>
        </p:nvSpPr>
        <p:spPr bwMode="auto">
          <a:xfrm flipH="1">
            <a:off x="6384925" y="3938588"/>
            <a:ext cx="228600" cy="1501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75" name="Line 69"/>
          <p:cNvSpPr>
            <a:spLocks noChangeShapeType="1"/>
          </p:cNvSpPr>
          <p:nvPr/>
        </p:nvSpPr>
        <p:spPr bwMode="auto">
          <a:xfrm flipH="1">
            <a:off x="6400800" y="4205288"/>
            <a:ext cx="822325" cy="1235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76" name="Line 70"/>
          <p:cNvSpPr>
            <a:spLocks noChangeShapeType="1"/>
          </p:cNvSpPr>
          <p:nvPr/>
        </p:nvSpPr>
        <p:spPr bwMode="auto">
          <a:xfrm flipH="1">
            <a:off x="6111875" y="4205288"/>
            <a:ext cx="1111250" cy="327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77" name="Line 71"/>
          <p:cNvSpPr>
            <a:spLocks noChangeShapeType="1"/>
          </p:cNvSpPr>
          <p:nvPr/>
        </p:nvSpPr>
        <p:spPr bwMode="auto">
          <a:xfrm flipV="1">
            <a:off x="6111875" y="3946525"/>
            <a:ext cx="471488" cy="585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78" name="Line 72"/>
          <p:cNvSpPr>
            <a:spLocks noChangeShapeType="1"/>
          </p:cNvSpPr>
          <p:nvPr/>
        </p:nvSpPr>
        <p:spPr bwMode="auto">
          <a:xfrm>
            <a:off x="5562600" y="4684713"/>
            <a:ext cx="746125" cy="755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79" name="Line 73"/>
          <p:cNvSpPr>
            <a:spLocks noChangeShapeType="1"/>
          </p:cNvSpPr>
          <p:nvPr/>
        </p:nvSpPr>
        <p:spPr bwMode="auto">
          <a:xfrm flipV="1">
            <a:off x="5570538" y="4532313"/>
            <a:ext cx="465137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3018" name="Line 74"/>
          <p:cNvSpPr>
            <a:spLocks noChangeShapeType="1"/>
          </p:cNvSpPr>
          <p:nvPr/>
        </p:nvSpPr>
        <p:spPr bwMode="auto">
          <a:xfrm flipV="1">
            <a:off x="5578475" y="4525963"/>
            <a:ext cx="465138" cy="144462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3019" name="Line 75"/>
          <p:cNvSpPr>
            <a:spLocks noChangeShapeType="1"/>
          </p:cNvSpPr>
          <p:nvPr/>
        </p:nvSpPr>
        <p:spPr bwMode="auto">
          <a:xfrm flipV="1">
            <a:off x="4610100" y="4251325"/>
            <a:ext cx="492125" cy="4763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3020" name="Line 76"/>
          <p:cNvSpPr>
            <a:spLocks noChangeShapeType="1"/>
          </p:cNvSpPr>
          <p:nvPr/>
        </p:nvSpPr>
        <p:spPr bwMode="auto">
          <a:xfrm flipV="1">
            <a:off x="4079875" y="4251325"/>
            <a:ext cx="492125" cy="4763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3022" name="Line 78"/>
          <p:cNvSpPr>
            <a:spLocks noChangeShapeType="1"/>
          </p:cNvSpPr>
          <p:nvPr/>
        </p:nvSpPr>
        <p:spPr bwMode="auto">
          <a:xfrm>
            <a:off x="4297363" y="4570413"/>
            <a:ext cx="546100" cy="501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84" name="FlagCount" hidden="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2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400" b="1"/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830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500"/>
                                        <p:tgtEl>
                                          <p:spTgt spid="830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830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829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829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829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829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829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withGroup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829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829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829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829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829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829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829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animBg="1"/>
      <p:bldP spid="82952" grpId="0" animBg="1"/>
      <p:bldP spid="82949" grpId="0" animBg="1"/>
      <p:bldP spid="83021" grpId="0" animBg="1"/>
      <p:bldP spid="83021" grpId="1" animBg="1"/>
      <p:bldP spid="82946" grpId="0" animBg="1"/>
      <p:bldP spid="82950" grpId="0" animBg="1"/>
      <p:bldP spid="82954" grpId="0" animBg="1"/>
      <p:bldP spid="82955" grpId="0" animBg="1"/>
      <p:bldP spid="82958" grpId="0" animBg="1"/>
      <p:bldP spid="82989" grpId="0" animBg="1"/>
      <p:bldP spid="82991" grpId="0" animBg="1"/>
      <p:bldP spid="82992" grpId="0" animBg="1"/>
      <p:bldP spid="82993" grpId="0" animBg="1"/>
      <p:bldP spid="82994" grpId="0" animBg="1"/>
      <p:bldP spid="82995" grpId="0" animBg="1"/>
      <p:bldP spid="82996" grpId="0" animBg="1"/>
      <p:bldP spid="83018" grpId="0" animBg="1"/>
      <p:bldP spid="83019" grpId="0" animBg="1"/>
      <p:bldP spid="83019" grpId="1" animBg="1"/>
      <p:bldP spid="83020" grpId="0" animBg="1"/>
      <p:bldP spid="83020" grpId="1" animBg="1"/>
      <p:bldP spid="830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1"/>
          <p:cNvSpPr txBox="1">
            <a:spLocks noChangeArrowheads="1"/>
          </p:cNvSpPr>
          <p:nvPr/>
        </p:nvSpPr>
        <p:spPr bwMode="auto">
          <a:xfrm>
            <a:off x="842963" y="1050925"/>
            <a:ext cx="8001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800"/>
          </a:p>
        </p:txBody>
      </p:sp>
      <p:sp>
        <p:nvSpPr>
          <p:cNvPr id="27651" name="Oval 12"/>
          <p:cNvSpPr>
            <a:spLocks noChangeArrowheads="1"/>
          </p:cNvSpPr>
          <p:nvPr/>
        </p:nvSpPr>
        <p:spPr bwMode="auto">
          <a:xfrm>
            <a:off x="3354388" y="3810000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2" name="Oval 13"/>
          <p:cNvSpPr>
            <a:spLocks noChangeArrowheads="1"/>
          </p:cNvSpPr>
          <p:nvPr/>
        </p:nvSpPr>
        <p:spPr bwMode="auto">
          <a:xfrm>
            <a:off x="1798638" y="5711825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3" name="Oval 14"/>
          <p:cNvSpPr>
            <a:spLocks noChangeArrowheads="1"/>
          </p:cNvSpPr>
          <p:nvPr/>
        </p:nvSpPr>
        <p:spPr bwMode="auto">
          <a:xfrm>
            <a:off x="5621338" y="4083050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4" name="Oval 15"/>
          <p:cNvSpPr>
            <a:spLocks noChangeArrowheads="1"/>
          </p:cNvSpPr>
          <p:nvPr/>
        </p:nvSpPr>
        <p:spPr bwMode="auto">
          <a:xfrm>
            <a:off x="7102475" y="4616450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5" name="Oval 16"/>
          <p:cNvSpPr>
            <a:spLocks noChangeArrowheads="1"/>
          </p:cNvSpPr>
          <p:nvPr/>
        </p:nvSpPr>
        <p:spPr bwMode="auto">
          <a:xfrm>
            <a:off x="4176713" y="46847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Oval 17"/>
          <p:cNvSpPr>
            <a:spLocks noChangeArrowheads="1"/>
          </p:cNvSpPr>
          <p:nvPr/>
        </p:nvSpPr>
        <p:spPr bwMode="auto">
          <a:xfrm>
            <a:off x="2530475" y="47609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7" name="Oval 18"/>
          <p:cNvSpPr>
            <a:spLocks noChangeArrowheads="1"/>
          </p:cNvSpPr>
          <p:nvPr/>
        </p:nvSpPr>
        <p:spPr bwMode="auto">
          <a:xfrm>
            <a:off x="2987675" y="5354638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8" name="Oval 19"/>
          <p:cNvSpPr>
            <a:spLocks noChangeArrowheads="1"/>
          </p:cNvSpPr>
          <p:nvPr/>
        </p:nvSpPr>
        <p:spPr bwMode="auto">
          <a:xfrm>
            <a:off x="6005513" y="5392738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9" name="Oval 20"/>
          <p:cNvSpPr>
            <a:spLocks noChangeArrowheads="1"/>
          </p:cNvSpPr>
          <p:nvPr/>
        </p:nvSpPr>
        <p:spPr bwMode="auto">
          <a:xfrm>
            <a:off x="6827838" y="6186488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0" name="Oval 21"/>
          <p:cNvSpPr>
            <a:spLocks noChangeArrowheads="1"/>
          </p:cNvSpPr>
          <p:nvPr/>
        </p:nvSpPr>
        <p:spPr bwMode="auto">
          <a:xfrm>
            <a:off x="3795713" y="5673725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1" name="Oval 22"/>
          <p:cNvSpPr>
            <a:spLocks noChangeArrowheads="1"/>
          </p:cNvSpPr>
          <p:nvPr/>
        </p:nvSpPr>
        <p:spPr bwMode="auto">
          <a:xfrm>
            <a:off x="4740275" y="5278438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2" name="Oval 23"/>
          <p:cNvSpPr>
            <a:spLocks noChangeArrowheads="1"/>
          </p:cNvSpPr>
          <p:nvPr/>
        </p:nvSpPr>
        <p:spPr bwMode="auto">
          <a:xfrm>
            <a:off x="5362575" y="5818188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3" name="Oval 24"/>
          <p:cNvSpPr>
            <a:spLocks noChangeArrowheads="1"/>
          </p:cNvSpPr>
          <p:nvPr/>
        </p:nvSpPr>
        <p:spPr bwMode="auto">
          <a:xfrm>
            <a:off x="6554788" y="5240338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4" name="Text Box 25"/>
          <p:cNvSpPr txBox="1">
            <a:spLocks noChangeArrowheads="1"/>
          </p:cNvSpPr>
          <p:nvPr/>
        </p:nvSpPr>
        <p:spPr bwMode="auto">
          <a:xfrm>
            <a:off x="1646238" y="58943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27665" name="Text Box 26"/>
          <p:cNvSpPr txBox="1">
            <a:spLocks noChangeArrowheads="1"/>
          </p:cNvSpPr>
          <p:nvPr/>
        </p:nvSpPr>
        <p:spPr bwMode="auto">
          <a:xfrm>
            <a:off x="2286000" y="4911725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27666" name="Text Box 27"/>
          <p:cNvSpPr txBox="1">
            <a:spLocks noChangeArrowheads="1"/>
          </p:cNvSpPr>
          <p:nvPr/>
        </p:nvSpPr>
        <p:spPr bwMode="auto">
          <a:xfrm>
            <a:off x="2835275" y="54610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</a:t>
            </a:r>
          </a:p>
        </p:txBody>
      </p:sp>
      <p:sp>
        <p:nvSpPr>
          <p:cNvPr id="27667" name="Text Box 28"/>
          <p:cNvSpPr txBox="1">
            <a:spLocks noChangeArrowheads="1"/>
          </p:cNvSpPr>
          <p:nvPr/>
        </p:nvSpPr>
        <p:spPr bwMode="auto">
          <a:xfrm>
            <a:off x="3201988" y="39751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4</a:t>
            </a:r>
          </a:p>
        </p:txBody>
      </p:sp>
      <p:sp>
        <p:nvSpPr>
          <p:cNvPr id="27668" name="Text Box 29"/>
          <p:cNvSpPr txBox="1">
            <a:spLocks noChangeArrowheads="1"/>
          </p:cNvSpPr>
          <p:nvPr/>
        </p:nvSpPr>
        <p:spPr bwMode="auto">
          <a:xfrm>
            <a:off x="3659188" y="5788025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5</a:t>
            </a:r>
          </a:p>
        </p:txBody>
      </p:sp>
      <p:sp>
        <p:nvSpPr>
          <p:cNvPr id="27669" name="Text Box 30"/>
          <p:cNvSpPr txBox="1">
            <a:spLocks noChangeArrowheads="1"/>
          </p:cNvSpPr>
          <p:nvPr/>
        </p:nvSpPr>
        <p:spPr bwMode="auto">
          <a:xfrm>
            <a:off x="4024313" y="483711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6</a:t>
            </a:r>
          </a:p>
        </p:txBody>
      </p:sp>
      <p:sp>
        <p:nvSpPr>
          <p:cNvPr id="27670" name="Text Box 31"/>
          <p:cNvSpPr txBox="1">
            <a:spLocks noChangeArrowheads="1"/>
          </p:cNvSpPr>
          <p:nvPr/>
        </p:nvSpPr>
        <p:spPr bwMode="auto">
          <a:xfrm>
            <a:off x="4587875" y="542131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7</a:t>
            </a:r>
          </a:p>
        </p:txBody>
      </p:sp>
      <p:sp>
        <p:nvSpPr>
          <p:cNvPr id="27671" name="Text Box 32"/>
          <p:cNvSpPr txBox="1">
            <a:spLocks noChangeArrowheads="1"/>
          </p:cNvSpPr>
          <p:nvPr/>
        </p:nvSpPr>
        <p:spPr bwMode="auto">
          <a:xfrm>
            <a:off x="5240338" y="59705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27672" name="Text Box 33"/>
          <p:cNvSpPr txBox="1">
            <a:spLocks noChangeArrowheads="1"/>
          </p:cNvSpPr>
          <p:nvPr/>
        </p:nvSpPr>
        <p:spPr bwMode="auto">
          <a:xfrm>
            <a:off x="5468938" y="424973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9</a:t>
            </a:r>
          </a:p>
        </p:txBody>
      </p:sp>
      <p:sp>
        <p:nvSpPr>
          <p:cNvPr id="27673" name="Text Box 34"/>
          <p:cNvSpPr txBox="1">
            <a:spLocks noChangeArrowheads="1"/>
          </p:cNvSpPr>
          <p:nvPr/>
        </p:nvSpPr>
        <p:spPr bwMode="auto">
          <a:xfrm>
            <a:off x="5880100" y="5489575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10</a:t>
            </a:r>
          </a:p>
        </p:txBody>
      </p:sp>
      <p:sp>
        <p:nvSpPr>
          <p:cNvPr id="27674" name="Text Box 35"/>
          <p:cNvSpPr txBox="1">
            <a:spLocks noChangeArrowheads="1"/>
          </p:cNvSpPr>
          <p:nvPr/>
        </p:nvSpPr>
        <p:spPr bwMode="auto">
          <a:xfrm>
            <a:off x="6462713" y="531653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</a:t>
            </a:r>
          </a:p>
        </p:txBody>
      </p:sp>
      <p:sp>
        <p:nvSpPr>
          <p:cNvPr id="27675" name="Text Box 36"/>
          <p:cNvSpPr txBox="1">
            <a:spLocks noChangeArrowheads="1"/>
          </p:cNvSpPr>
          <p:nvPr/>
        </p:nvSpPr>
        <p:spPr bwMode="auto">
          <a:xfrm>
            <a:off x="6675438" y="62626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12</a:t>
            </a:r>
          </a:p>
        </p:txBody>
      </p:sp>
      <p:sp>
        <p:nvSpPr>
          <p:cNvPr id="27676" name="Text Box 37"/>
          <p:cNvSpPr txBox="1">
            <a:spLocks noChangeArrowheads="1"/>
          </p:cNvSpPr>
          <p:nvPr/>
        </p:nvSpPr>
        <p:spPr bwMode="auto">
          <a:xfrm>
            <a:off x="6950075" y="4760913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13</a:t>
            </a:r>
          </a:p>
        </p:txBody>
      </p:sp>
      <p:sp>
        <p:nvSpPr>
          <p:cNvPr id="27677" name="Oval 38"/>
          <p:cNvSpPr>
            <a:spLocks noChangeArrowheads="1"/>
          </p:cNvSpPr>
          <p:nvPr/>
        </p:nvSpPr>
        <p:spPr bwMode="auto">
          <a:xfrm>
            <a:off x="7742238" y="4875213"/>
            <a:ext cx="76200" cy="76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78" name="Text Box 39"/>
          <p:cNvSpPr txBox="1">
            <a:spLocks noChangeArrowheads="1"/>
          </p:cNvSpPr>
          <p:nvPr/>
        </p:nvSpPr>
        <p:spPr bwMode="auto">
          <a:xfrm>
            <a:off x="7589838" y="50561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14</a:t>
            </a:r>
          </a:p>
        </p:txBody>
      </p:sp>
      <p:sp>
        <p:nvSpPr>
          <p:cNvPr id="27680" name="Line 48"/>
          <p:cNvSpPr>
            <a:spLocks noChangeShapeType="1"/>
          </p:cNvSpPr>
          <p:nvPr/>
        </p:nvSpPr>
        <p:spPr bwMode="auto">
          <a:xfrm>
            <a:off x="2606675" y="4837113"/>
            <a:ext cx="381000" cy="517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81" name="Line 49"/>
          <p:cNvSpPr>
            <a:spLocks noChangeShapeType="1"/>
          </p:cNvSpPr>
          <p:nvPr/>
        </p:nvSpPr>
        <p:spPr bwMode="auto">
          <a:xfrm flipV="1">
            <a:off x="1874838" y="4837113"/>
            <a:ext cx="655637" cy="874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82" name="Line 50"/>
          <p:cNvSpPr>
            <a:spLocks noChangeShapeType="1"/>
          </p:cNvSpPr>
          <p:nvPr/>
        </p:nvSpPr>
        <p:spPr bwMode="auto">
          <a:xfrm flipH="1" flipV="1">
            <a:off x="3430588" y="3886200"/>
            <a:ext cx="365125" cy="1787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83" name="Line 51"/>
          <p:cNvSpPr>
            <a:spLocks noChangeShapeType="1"/>
          </p:cNvSpPr>
          <p:nvPr/>
        </p:nvSpPr>
        <p:spPr bwMode="auto">
          <a:xfrm flipH="1" flipV="1">
            <a:off x="4252913" y="4760913"/>
            <a:ext cx="487362" cy="517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84" name="Line 52"/>
          <p:cNvSpPr>
            <a:spLocks noChangeShapeType="1"/>
          </p:cNvSpPr>
          <p:nvPr/>
        </p:nvSpPr>
        <p:spPr bwMode="auto">
          <a:xfrm flipH="1" flipV="1">
            <a:off x="3430588" y="3886200"/>
            <a:ext cx="746125" cy="806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85" name="Line 53"/>
          <p:cNvSpPr>
            <a:spLocks noChangeShapeType="1"/>
          </p:cNvSpPr>
          <p:nvPr/>
        </p:nvSpPr>
        <p:spPr bwMode="auto">
          <a:xfrm flipH="1">
            <a:off x="3841750" y="4760913"/>
            <a:ext cx="334963" cy="912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86" name="Line 54"/>
          <p:cNvSpPr>
            <a:spLocks noChangeShapeType="1"/>
          </p:cNvSpPr>
          <p:nvPr/>
        </p:nvSpPr>
        <p:spPr bwMode="auto">
          <a:xfrm flipV="1">
            <a:off x="3063875" y="3886200"/>
            <a:ext cx="290513" cy="1462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87" name="Line 55"/>
          <p:cNvSpPr>
            <a:spLocks noChangeShapeType="1"/>
          </p:cNvSpPr>
          <p:nvPr/>
        </p:nvSpPr>
        <p:spPr bwMode="auto">
          <a:xfrm flipH="1" flipV="1">
            <a:off x="3063875" y="5392738"/>
            <a:ext cx="731838" cy="319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88" name="Line 56"/>
          <p:cNvSpPr>
            <a:spLocks noChangeShapeType="1"/>
          </p:cNvSpPr>
          <p:nvPr/>
        </p:nvSpPr>
        <p:spPr bwMode="auto">
          <a:xfrm flipH="1" flipV="1">
            <a:off x="2619375" y="4808538"/>
            <a:ext cx="1176338" cy="874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89" name="Line 57"/>
          <p:cNvSpPr>
            <a:spLocks noChangeShapeType="1"/>
          </p:cNvSpPr>
          <p:nvPr/>
        </p:nvSpPr>
        <p:spPr bwMode="auto">
          <a:xfrm flipH="1">
            <a:off x="2606675" y="3886200"/>
            <a:ext cx="744538" cy="874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90" name="Line 58"/>
          <p:cNvSpPr>
            <a:spLocks noChangeShapeType="1"/>
          </p:cNvSpPr>
          <p:nvPr/>
        </p:nvSpPr>
        <p:spPr bwMode="auto">
          <a:xfrm>
            <a:off x="5689600" y="4159250"/>
            <a:ext cx="315913" cy="1233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91" name="Line 59"/>
          <p:cNvSpPr>
            <a:spLocks noChangeShapeType="1"/>
          </p:cNvSpPr>
          <p:nvPr/>
        </p:nvSpPr>
        <p:spPr bwMode="auto">
          <a:xfrm flipV="1">
            <a:off x="5438775" y="5430838"/>
            <a:ext cx="566738" cy="396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92" name="Line 60"/>
          <p:cNvSpPr>
            <a:spLocks noChangeShapeType="1"/>
          </p:cNvSpPr>
          <p:nvPr/>
        </p:nvSpPr>
        <p:spPr bwMode="auto">
          <a:xfrm flipV="1">
            <a:off x="5438775" y="4159250"/>
            <a:ext cx="182563" cy="162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93" name="Line 61"/>
          <p:cNvSpPr>
            <a:spLocks noChangeShapeType="1"/>
          </p:cNvSpPr>
          <p:nvPr/>
        </p:nvSpPr>
        <p:spPr bwMode="auto">
          <a:xfrm>
            <a:off x="6630988" y="5316538"/>
            <a:ext cx="19685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94" name="Line 62"/>
          <p:cNvSpPr>
            <a:spLocks noChangeShapeType="1"/>
          </p:cNvSpPr>
          <p:nvPr/>
        </p:nvSpPr>
        <p:spPr bwMode="auto">
          <a:xfrm>
            <a:off x="7178675" y="4660900"/>
            <a:ext cx="563563" cy="250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95" name="Line 63"/>
          <p:cNvSpPr>
            <a:spLocks noChangeShapeType="1"/>
          </p:cNvSpPr>
          <p:nvPr/>
        </p:nvSpPr>
        <p:spPr bwMode="auto">
          <a:xfrm flipH="1">
            <a:off x="6904038" y="4684713"/>
            <a:ext cx="228600" cy="1501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96" name="Line 64"/>
          <p:cNvSpPr>
            <a:spLocks noChangeShapeType="1"/>
          </p:cNvSpPr>
          <p:nvPr/>
        </p:nvSpPr>
        <p:spPr bwMode="auto">
          <a:xfrm flipH="1">
            <a:off x="6919913" y="4951413"/>
            <a:ext cx="822325" cy="1235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97" name="Line 65"/>
          <p:cNvSpPr>
            <a:spLocks noChangeShapeType="1"/>
          </p:cNvSpPr>
          <p:nvPr/>
        </p:nvSpPr>
        <p:spPr bwMode="auto">
          <a:xfrm flipH="1">
            <a:off x="6630988" y="4951413"/>
            <a:ext cx="1111250" cy="327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98" name="Line 66"/>
          <p:cNvSpPr>
            <a:spLocks noChangeShapeType="1"/>
          </p:cNvSpPr>
          <p:nvPr/>
        </p:nvSpPr>
        <p:spPr bwMode="auto">
          <a:xfrm flipV="1">
            <a:off x="6630988" y="4692650"/>
            <a:ext cx="471487" cy="585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99" name="Line 67"/>
          <p:cNvSpPr>
            <a:spLocks noChangeShapeType="1"/>
          </p:cNvSpPr>
          <p:nvPr/>
        </p:nvSpPr>
        <p:spPr bwMode="auto">
          <a:xfrm>
            <a:off x="6081713" y="5430838"/>
            <a:ext cx="746125" cy="755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00" name="Line 68"/>
          <p:cNvSpPr>
            <a:spLocks noChangeShapeType="1"/>
          </p:cNvSpPr>
          <p:nvPr/>
        </p:nvSpPr>
        <p:spPr bwMode="auto">
          <a:xfrm flipV="1">
            <a:off x="6089650" y="5278438"/>
            <a:ext cx="465138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01" name="Line 72"/>
          <p:cNvSpPr>
            <a:spLocks noChangeShapeType="1"/>
          </p:cNvSpPr>
          <p:nvPr/>
        </p:nvSpPr>
        <p:spPr bwMode="auto">
          <a:xfrm>
            <a:off x="4816475" y="5316538"/>
            <a:ext cx="546100" cy="501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89" name="Rectangle 74"/>
          <p:cNvSpPr>
            <a:spLocks noGrp="1" noChangeArrowheads="1"/>
          </p:cNvSpPr>
          <p:nvPr>
            <p:ph idx="1"/>
          </p:nvPr>
        </p:nvSpPr>
        <p:spPr>
          <a:xfrm>
            <a:off x="842963" y="1050925"/>
            <a:ext cx="7767637" cy="5045075"/>
          </a:xfrm>
        </p:spPr>
        <p:txBody>
          <a:bodyPr/>
          <a:lstStyle/>
          <a:p>
            <a:pPr eaLnBrk="1" hangingPunct="1"/>
            <a:r>
              <a:rPr lang="en-US" sz="2400" smtClean="0">
                <a:solidFill>
                  <a:schemeClr val="accent2"/>
                </a:solidFill>
              </a:rPr>
              <a:t>U ovom primeru, bilo je potrebno </a:t>
            </a:r>
            <a:r>
              <a:rPr lang="en-US" sz="2400" b="1" smtClean="0">
                <a:solidFill>
                  <a:schemeClr val="tx2"/>
                </a:solidFill>
              </a:rPr>
              <a:t>22 pore|ewa </a:t>
            </a:r>
            <a:r>
              <a:rPr lang="en-US" sz="2400" smtClean="0">
                <a:solidFill>
                  <a:schemeClr val="accent2"/>
                </a:solidFill>
              </a:rPr>
              <a:t>da bismo na{li najbli`i par ta~aka.</a:t>
            </a:r>
          </a:p>
          <a:p>
            <a:pPr eaLnBrk="1" hangingPunct="1"/>
            <a:r>
              <a:rPr lang="en-US" sz="2400" smtClean="0">
                <a:solidFill>
                  <a:schemeClr val="accent2"/>
                </a:solidFill>
                <a:latin typeface="Arial" charset="0"/>
                <a:cs typeface="Arial" charset="0"/>
              </a:rPr>
              <a:t>Brute force </a:t>
            </a:r>
            <a:r>
              <a:rPr lang="en-US" sz="2400" smtClean="0">
                <a:solidFill>
                  <a:schemeClr val="accent2"/>
                </a:solidFill>
              </a:rPr>
              <a:t>algoritam bi zahtevao </a:t>
            </a:r>
            <a:r>
              <a:rPr lang="en-US" sz="2400" b="1" smtClean="0">
                <a:solidFill>
                  <a:schemeClr val="tx2"/>
                </a:solidFill>
              </a:rPr>
              <a:t>91 pore|ewe</a:t>
            </a:r>
            <a:r>
              <a:rPr lang="en-US" sz="2400" smtClean="0">
                <a:solidFill>
                  <a:schemeClr val="accent2"/>
                </a:solidFill>
              </a:rPr>
              <a:t>.</a:t>
            </a:r>
          </a:p>
          <a:p>
            <a:pPr eaLnBrk="1" hangingPunct="1"/>
            <a:r>
              <a:rPr lang="en-US" sz="2400" smtClean="0">
                <a:solidFill>
                  <a:schemeClr val="accent2"/>
                </a:solidFill>
              </a:rPr>
              <a:t>Naravno, razlika je MNOGO ve}a kada na ulazu imamo milione ta~aka.</a:t>
            </a:r>
          </a:p>
          <a:p>
            <a:pPr eaLnBrk="1" hangingPunct="1"/>
            <a:endParaRPr lang="en-US" sz="2400" smtClean="0"/>
          </a:p>
        </p:txBody>
      </p:sp>
      <p:sp>
        <p:nvSpPr>
          <p:cNvPr id="39990" name="FlagCount" hidden="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2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400" b="1"/>
              <a:t>0</a:t>
            </a:r>
          </a:p>
        </p:txBody>
      </p:sp>
      <p:sp>
        <p:nvSpPr>
          <p:cNvPr id="57" name="Rectangle 56"/>
          <p:cNvSpPr/>
          <p:nvPr/>
        </p:nvSpPr>
        <p:spPr>
          <a:xfrm>
            <a:off x="0" y="3886200"/>
            <a:ext cx="9144000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9600" b="1" spc="50" dirty="0">
                <a:ln w="11430"/>
                <a:solidFill>
                  <a:schemeClr val="accent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ir Arial" pitchFamily="34" charset="0"/>
              </a:rPr>
              <a:t>KRAJ</a:t>
            </a: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7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7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7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7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7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7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7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7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7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7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7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7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7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7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7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7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7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7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7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7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7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7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7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7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7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7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7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7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7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7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7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7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7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7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7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7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7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4" presetID="2" presetClass="exit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" presetClass="exit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" presetClass="exit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27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27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xit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" presetClass="exit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" presetClass="exit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" presetClass="exit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27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27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27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27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" presetClass="exit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27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27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" presetClass="exit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27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27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" presetClass="exit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27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27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xit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27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27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2" presetClass="exit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" presetClass="exit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27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27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" presetClass="exit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" presetClass="exit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" presetClass="exit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" presetClass="exit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2" presetClass="exit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" presetClass="exit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" presetClass="exit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2" presetClass="exit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" presetClass="exit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" presetClass="exit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2" presetClass="exit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" presetClass="exit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animBg="1"/>
      <p:bldP spid="27652" grpId="0" animBg="1"/>
      <p:bldP spid="27653" grpId="0" animBg="1"/>
      <p:bldP spid="27654" grpId="0" animBg="1"/>
      <p:bldP spid="27655" grpId="0" animBg="1"/>
      <p:bldP spid="27656" grpId="0" animBg="1"/>
      <p:bldP spid="27657" grpId="0" animBg="1"/>
      <p:bldP spid="27658" grpId="0" animBg="1"/>
      <p:bldP spid="27659" grpId="0" animBg="1"/>
      <p:bldP spid="27660" grpId="0" animBg="1"/>
      <p:bldP spid="27661" grpId="0" animBg="1"/>
      <p:bldP spid="27662" grpId="0" animBg="1"/>
      <p:bldP spid="27663" grpId="0" animBg="1"/>
      <p:bldP spid="27664" grpId="0"/>
      <p:bldP spid="27665" grpId="0"/>
      <p:bldP spid="27666" grpId="0"/>
      <p:bldP spid="27667" grpId="0"/>
      <p:bldP spid="27668" grpId="0"/>
      <p:bldP spid="27669" grpId="0"/>
      <p:bldP spid="27670" grpId="0"/>
      <p:bldP spid="27671" grpId="0"/>
      <p:bldP spid="27672" grpId="0"/>
      <p:bldP spid="27673" grpId="0"/>
      <p:bldP spid="27674" grpId="0"/>
      <p:bldP spid="27675" grpId="0"/>
      <p:bldP spid="27676" grpId="0"/>
      <p:bldP spid="27677" grpId="0" animBg="1"/>
      <p:bldP spid="27678" grpId="0"/>
      <p:bldP spid="27680" grpId="0" animBg="1"/>
      <p:bldP spid="27681" grpId="0" animBg="1"/>
      <p:bldP spid="27682" grpId="0" animBg="1"/>
      <p:bldP spid="27683" grpId="0" animBg="1"/>
      <p:bldP spid="27684" grpId="0" animBg="1"/>
      <p:bldP spid="27685" grpId="0" animBg="1"/>
      <p:bldP spid="27686" grpId="0" animBg="1"/>
      <p:bldP spid="27687" grpId="0" animBg="1"/>
      <p:bldP spid="27688" grpId="0" animBg="1"/>
      <p:bldP spid="27689" grpId="0" animBg="1"/>
      <p:bldP spid="27690" grpId="0" animBg="1"/>
      <p:bldP spid="27691" grpId="0" animBg="1"/>
      <p:bldP spid="27692" grpId="0" animBg="1"/>
      <p:bldP spid="27693" grpId="0" animBg="1"/>
      <p:bldP spid="27694" grpId="0" animBg="1"/>
      <p:bldP spid="27695" grpId="0" animBg="1"/>
      <p:bldP spid="27696" grpId="0" animBg="1"/>
      <p:bldP spid="27697" grpId="0" animBg="1"/>
      <p:bldP spid="27698" grpId="0" animBg="1"/>
      <p:bldP spid="27699" grpId="0" animBg="1"/>
      <p:bldP spid="27700" grpId="0" animBg="1"/>
      <p:bldP spid="2770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idx="1"/>
          </p:nvPr>
        </p:nvSpPr>
        <p:spPr>
          <a:xfrm>
            <a:off x="609600" y="762000"/>
            <a:ext cx="8534400" cy="4038600"/>
          </a:xfrm>
        </p:spPr>
        <p:txBody>
          <a:bodyPr>
            <a:normAutofit/>
          </a:bodyPr>
          <a:lstStyle/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n-US" sz="3600" dirty="0" err="1" smtClean="0">
                <a:solidFill>
                  <a:schemeClr val="accent1"/>
                </a:solidFill>
              </a:rPr>
              <a:t>Algoritam</a:t>
            </a:r>
            <a:r>
              <a:rPr lang="en-US" sz="3600" dirty="0" smtClean="0">
                <a:solidFill>
                  <a:schemeClr val="accent1"/>
                </a:solidFill>
              </a:rPr>
              <a:t>  </a:t>
            </a:r>
            <a:r>
              <a:rPr lang="en-US" sz="3600" dirty="0" smtClean="0">
                <a:solidFill>
                  <a:schemeClr val="accent1"/>
                </a:solidFill>
                <a:latin typeface="+mj-lt"/>
              </a:rPr>
              <a:t>Brute Force</a:t>
            </a:r>
            <a:endParaRPr lang="en-US" sz="3600" dirty="0" smtClean="0">
              <a:solidFill>
                <a:schemeClr val="accent1"/>
              </a:solidFill>
            </a:endParaRP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"/>
              <a:defRPr/>
            </a:pPr>
            <a:r>
              <a:rPr lang="en-US" sz="3600" dirty="0" err="1" smtClean="0">
                <a:solidFill>
                  <a:schemeClr val="accent2"/>
                </a:solidFill>
              </a:rPr>
              <a:t>Slo`enost</a:t>
            </a:r>
            <a:r>
              <a:rPr lang="en-US" sz="3600" dirty="0" smtClean="0">
                <a:solidFill>
                  <a:schemeClr val="accent2"/>
                </a:solidFill>
              </a:rPr>
              <a:t>:  </a:t>
            </a:r>
            <a:r>
              <a:rPr lang="en-US" sz="3600" dirty="0" smtClean="0">
                <a:solidFill>
                  <a:schemeClr val="tx2"/>
                </a:solidFill>
                <a:latin typeface="+mj-lt"/>
              </a:rPr>
              <a:t>O(n</a:t>
            </a:r>
            <a:r>
              <a:rPr lang="en-US" sz="3600" baseline="30000" dirty="0" smtClean="0">
                <a:solidFill>
                  <a:schemeClr val="tx2"/>
                </a:solidFill>
                <a:latin typeface="+mj-lt"/>
              </a:rPr>
              <a:t>2</a:t>
            </a:r>
            <a:r>
              <a:rPr lang="en-US" sz="3600" dirty="0" smtClean="0">
                <a:solidFill>
                  <a:schemeClr val="tx2"/>
                </a:solidFill>
                <a:latin typeface="+mj-lt"/>
              </a:rPr>
              <a:t>)</a:t>
            </a: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n-US" sz="3600" dirty="0" smtClean="0">
              <a:solidFill>
                <a:schemeClr val="accent1"/>
              </a:solidFill>
              <a:latin typeface="+mj-lt"/>
            </a:endParaRP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n-US" sz="3600" dirty="0" smtClean="0">
                <a:solidFill>
                  <a:schemeClr val="accent1"/>
                </a:solidFill>
                <a:latin typeface="+mj-lt"/>
              </a:rPr>
              <a:t>Divide and Conquer </a:t>
            </a:r>
            <a:r>
              <a:rPr lang="en-US" sz="3600" dirty="0" err="1" smtClean="0">
                <a:solidFill>
                  <a:schemeClr val="accent1"/>
                </a:solidFill>
              </a:rPr>
              <a:t>algoritam</a:t>
            </a:r>
            <a:endParaRPr lang="en-US" sz="3600" dirty="0" smtClean="0">
              <a:solidFill>
                <a:schemeClr val="accent1"/>
              </a:solidFill>
            </a:endParaRP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"/>
              <a:defRPr/>
            </a:pPr>
            <a:r>
              <a:rPr lang="en-US" sz="3600" dirty="0" err="1" smtClean="0">
                <a:solidFill>
                  <a:schemeClr val="accent2"/>
                </a:solidFill>
              </a:rPr>
              <a:t>Slo`enost</a:t>
            </a:r>
            <a:r>
              <a:rPr lang="en-US" sz="3600" dirty="0" smtClean="0">
                <a:solidFill>
                  <a:schemeClr val="accent2"/>
                </a:solidFill>
              </a:rPr>
              <a:t>:  </a:t>
            </a:r>
            <a:r>
              <a:rPr lang="en-US" sz="3600" dirty="0" smtClean="0">
                <a:solidFill>
                  <a:schemeClr val="tx2"/>
                </a:solidFill>
                <a:latin typeface="+mj-lt"/>
              </a:rPr>
              <a:t>O(n log n)</a:t>
            </a:r>
          </a:p>
          <a:p>
            <a:pPr marL="109537" indent="0" eaLnBrk="1" fontAlgn="auto" hangingPunct="1">
              <a:lnSpc>
                <a:spcPct val="9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5029200"/>
            <a:ext cx="8458200" cy="140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indent="-347472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"/>
              <a:defRPr/>
            </a:pPr>
            <a:r>
              <a:rPr lang="sr-Latn-RS" sz="2800" dirty="0">
                <a:solidFill>
                  <a:schemeClr val="accent4"/>
                </a:solidFill>
                <a:latin typeface="+mn-lt"/>
                <a:sym typeface="Wingdings" pitchFamily="2" charset="2"/>
              </a:rPr>
              <a:t>Podsetnik</a:t>
            </a:r>
            <a:r>
              <a:rPr lang="en-US" sz="2800" dirty="0">
                <a:solidFill>
                  <a:schemeClr val="accent4"/>
                </a:solidFill>
                <a:latin typeface="+mn-lt"/>
                <a:sym typeface="Wingdings" pitchFamily="2" charset="2"/>
              </a:rPr>
              <a:t>: </a:t>
            </a:r>
            <a:r>
              <a:rPr lang="en-US" sz="2800" dirty="0" err="1">
                <a:solidFill>
                  <a:schemeClr val="accent2"/>
                </a:solidFill>
                <a:latin typeface="+mn-lt"/>
                <a:sym typeface="Wingdings" pitchFamily="2" charset="2"/>
              </a:rPr>
              <a:t>za</a:t>
            </a:r>
            <a:r>
              <a:rPr lang="en-US" sz="2800" dirty="0">
                <a:solidFill>
                  <a:schemeClr val="accent2"/>
                </a:solidFill>
                <a:latin typeface="+mn-lt"/>
                <a:sym typeface="Wingdings" pitchFamily="2" charset="2"/>
              </a:rPr>
              <a:t> </a:t>
            </a:r>
            <a:r>
              <a:rPr lang="en-US" sz="2800" dirty="0">
                <a:solidFill>
                  <a:schemeClr val="tx2"/>
                </a:solidFill>
                <a:sym typeface="Wingdings" pitchFamily="2" charset="2"/>
              </a:rPr>
              <a:t>n</a:t>
            </a:r>
            <a:r>
              <a:rPr lang="en-US" sz="2800" dirty="0">
                <a:solidFill>
                  <a:schemeClr val="accent2"/>
                </a:solidFill>
                <a:sym typeface="Wingdings" pitchFamily="2" charset="2"/>
              </a:rPr>
              <a:t> = 1,000,000  </a:t>
            </a:r>
          </a:p>
          <a:p>
            <a:pPr marL="411480" lvl="2" indent="-347472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Wingdings 2"/>
              <a:buChar char=""/>
              <a:defRPr/>
            </a:pPr>
            <a:r>
              <a:rPr lang="en-US" sz="2800" dirty="0">
                <a:solidFill>
                  <a:schemeClr val="tx2"/>
                </a:solidFill>
                <a:sym typeface="Wingdings" pitchFamily="2" charset="2"/>
              </a:rPr>
              <a:t>n</a:t>
            </a:r>
            <a:r>
              <a:rPr lang="en-US" sz="2800" baseline="30000" dirty="0">
                <a:solidFill>
                  <a:schemeClr val="tx2"/>
                </a:solidFill>
                <a:sym typeface="Wingdings" pitchFamily="2" charset="2"/>
              </a:rPr>
              <a:t>2</a:t>
            </a:r>
            <a:r>
              <a:rPr lang="en-US" sz="2800" dirty="0">
                <a:solidFill>
                  <a:schemeClr val="accent2"/>
                </a:solidFill>
                <a:sym typeface="Wingdings" pitchFamily="2" charset="2"/>
              </a:rPr>
              <a:t>  = 1,000,000,000,000</a:t>
            </a:r>
          </a:p>
          <a:p>
            <a:pPr marL="411480" lvl="2" indent="-347472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Wingdings 2"/>
              <a:buChar char=""/>
              <a:defRPr/>
            </a:pPr>
            <a:r>
              <a:rPr lang="en-US" sz="2800" dirty="0">
                <a:solidFill>
                  <a:schemeClr val="tx2"/>
                </a:solidFill>
                <a:sym typeface="Wingdings" pitchFamily="2" charset="2"/>
              </a:rPr>
              <a:t>n log n </a:t>
            </a:r>
            <a:r>
              <a:rPr lang="en-US" sz="2800" dirty="0" smtClean="0">
                <a:solidFill>
                  <a:schemeClr val="accent2"/>
                </a:solidFill>
                <a:sym typeface="Wingdings" pitchFamily="2" charset="2"/>
              </a:rPr>
              <a:t>=	      20,000,000</a:t>
            </a:r>
            <a:endParaRPr lang="en-US" sz="28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xmlns="" val="2959025601"/>
              </p:ext>
            </p:extLst>
          </p:nvPr>
        </p:nvGraphicFramePr>
        <p:xfrm>
          <a:off x="0" y="1828800"/>
          <a:ext cx="91440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0" y="6858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</a:rPr>
              <a:t>Divide and Conquer </a:t>
            </a:r>
            <a:r>
              <a:rPr lang="en-US" sz="2800" dirty="0" smtClean="0">
                <a:solidFill>
                  <a:schemeClr val="tx2"/>
                </a:solidFill>
              </a:rPr>
              <a:t>vs. </a:t>
            </a:r>
            <a:r>
              <a:rPr lang="en-US" sz="2800" dirty="0" smtClean="0">
                <a:solidFill>
                  <a:schemeClr val="accent1"/>
                </a:solidFill>
              </a:rPr>
              <a:t>Brute Force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3882" y="1981199"/>
            <a:ext cx="200430" cy="7477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3048000"/>
            <a:ext cx="8610600" cy="1371600"/>
          </a:xfrm>
        </p:spPr>
        <p:txBody>
          <a:bodyPr>
            <a:normAutofit/>
          </a:bodyPr>
          <a:lstStyle/>
          <a:p>
            <a:pPr marL="411480" algn="ctr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sz="3600" dirty="0" smtClean="0">
                <a:solidFill>
                  <a:schemeClr val="accent3"/>
                </a:solidFill>
                <a:latin typeface="+mj-lt"/>
              </a:rPr>
              <a:t>Brute Force O(n</a:t>
            </a:r>
            <a:r>
              <a:rPr lang="en-US" sz="3600" baseline="30000" dirty="0" smtClean="0">
                <a:solidFill>
                  <a:schemeClr val="accent3"/>
                </a:solidFill>
                <a:latin typeface="+mj-lt"/>
              </a:rPr>
              <a:t>2</a:t>
            </a:r>
            <a:r>
              <a:rPr lang="en-US" sz="3600" dirty="0" smtClean="0">
                <a:solidFill>
                  <a:schemeClr val="accent3"/>
                </a:solidFill>
                <a:latin typeface="+mj-lt"/>
              </a:rPr>
              <a:t>) </a:t>
            </a:r>
            <a:r>
              <a:rPr lang="en-US" sz="3600" dirty="0" err="1" smtClean="0">
                <a:solidFill>
                  <a:schemeClr val="accent3"/>
                </a:solidFill>
              </a:rPr>
              <a:t>algoritam</a:t>
            </a:r>
            <a:endParaRPr lang="en-US" sz="3600" dirty="0" smtClean="0">
              <a:solidFill>
                <a:schemeClr val="accent3"/>
              </a:solidFill>
            </a:endParaRPr>
          </a:p>
          <a:p>
            <a:pPr marL="41148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3600" dirty="0" smtClean="0">
                <a:solidFill>
                  <a:schemeClr val="accent3"/>
                </a:solidFill>
              </a:rPr>
              <a:t>u </a:t>
            </a:r>
            <a:r>
              <a:rPr lang="en-US" sz="3600" dirty="0" err="1" smtClean="0">
                <a:solidFill>
                  <a:schemeClr val="accent3"/>
                </a:solidFill>
              </a:rPr>
              <a:t>ravni</a:t>
            </a:r>
            <a:r>
              <a:rPr lang="en-US" sz="3600" dirty="0" smtClean="0">
                <a:solidFill>
                  <a:schemeClr val="accent3"/>
                </a:solidFill>
              </a:rPr>
              <a:t> </a:t>
            </a:r>
            <a:r>
              <a:rPr lang="en-US" sz="3600" dirty="0" smtClean="0">
                <a:solidFill>
                  <a:schemeClr val="accent3"/>
                </a:solidFill>
                <a:latin typeface="+mj-lt"/>
              </a:rPr>
              <a:t>(2-D)</a:t>
            </a:r>
            <a:endParaRPr lang="en-GB" sz="3600" dirty="0" smtClean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7411" name="Rectangle 7"/>
          <p:cNvSpPr>
            <a:spLocks noChangeArrowheads="1"/>
          </p:cNvSpPr>
          <p:nvPr/>
        </p:nvSpPr>
        <p:spPr bwMode="auto">
          <a:xfrm>
            <a:off x="76200" y="76200"/>
            <a:ext cx="89916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3200">
              <a:solidFill>
                <a:schemeClr val="bg1"/>
              </a:solidFill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762000"/>
            <a:ext cx="8763000" cy="4038600"/>
          </a:xfrm>
        </p:spPr>
        <p:txBody>
          <a:bodyPr>
            <a:normAutofit/>
          </a:bodyPr>
          <a:lstStyle/>
          <a:p>
            <a:pPr marL="533400" indent="-53340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altLang="zh-TW" sz="2800" dirty="0" err="1" smtClean="0">
                <a:solidFill>
                  <a:schemeClr val="accent2"/>
                </a:solidFill>
                <a:ea typeface="新細明體" pitchFamily="18" charset="-120"/>
              </a:rPr>
              <a:t>Ta~ka</a:t>
            </a:r>
            <a:r>
              <a:rPr lang="en-US" altLang="zh-TW" sz="2800" dirty="0" smtClean="0">
                <a:solidFill>
                  <a:schemeClr val="accent2"/>
                </a:solidFill>
                <a:ea typeface="新細明體" pitchFamily="18" charset="-120"/>
              </a:rPr>
              <a:t> u </a:t>
            </a:r>
            <a:r>
              <a:rPr lang="en-US" altLang="zh-TW" sz="2800" dirty="0" smtClean="0">
                <a:solidFill>
                  <a:schemeClr val="accent2"/>
                </a:solidFill>
                <a:latin typeface="+mj-lt"/>
                <a:ea typeface="新細明體" pitchFamily="18" charset="-120"/>
              </a:rPr>
              <a:t>2-D</a:t>
            </a:r>
            <a:r>
              <a:rPr lang="en-US" altLang="zh-TW" sz="2800" dirty="0" smtClean="0">
                <a:solidFill>
                  <a:schemeClr val="accent2"/>
                </a:solidFill>
                <a:ea typeface="新細明體" pitchFamily="18" charset="-120"/>
              </a:rPr>
              <a:t> </a:t>
            </a:r>
            <a:r>
              <a:rPr lang="en-US" altLang="zh-TW" sz="2800" dirty="0" err="1" smtClean="0">
                <a:solidFill>
                  <a:schemeClr val="accent2"/>
                </a:solidFill>
                <a:ea typeface="新細明體" pitchFamily="18" charset="-120"/>
              </a:rPr>
              <a:t>predstavqa</a:t>
            </a:r>
            <a:r>
              <a:rPr lang="en-US" altLang="zh-TW" sz="2800" dirty="0" smtClean="0">
                <a:solidFill>
                  <a:schemeClr val="accent2"/>
                </a:solidFill>
                <a:ea typeface="新細明體" pitchFamily="18" charset="-120"/>
              </a:rPr>
              <a:t> </a:t>
            </a:r>
            <a:r>
              <a:rPr lang="en-US" altLang="zh-TW" sz="2800" dirty="0" err="1" smtClean="0">
                <a:solidFill>
                  <a:schemeClr val="accent2"/>
                </a:solidFill>
                <a:ea typeface="新細明體" pitchFamily="18" charset="-120"/>
              </a:rPr>
              <a:t>ure|en</a:t>
            </a:r>
            <a:r>
              <a:rPr lang="en-US" altLang="zh-TW" sz="2800" dirty="0" smtClean="0">
                <a:solidFill>
                  <a:schemeClr val="accent2"/>
                </a:solidFill>
                <a:ea typeface="新細明體" pitchFamily="18" charset="-120"/>
              </a:rPr>
              <a:t> par </a:t>
            </a:r>
            <a:r>
              <a:rPr lang="en-US" altLang="zh-TW" sz="2800" dirty="0" smtClean="0">
                <a:solidFill>
                  <a:schemeClr val="accent2"/>
                </a:solidFill>
                <a:latin typeface="+mj-lt"/>
                <a:ea typeface="新細明體" pitchFamily="18" charset="-120"/>
              </a:rPr>
              <a:t>(x</a:t>
            </a:r>
            <a:r>
              <a:rPr lang="en-US" altLang="zh-TW" sz="2800" dirty="0">
                <a:solidFill>
                  <a:schemeClr val="accent2"/>
                </a:solidFill>
                <a:latin typeface="+mj-lt"/>
                <a:ea typeface="新細明體" pitchFamily="18" charset="-120"/>
              </a:rPr>
              <a:t>, y).</a:t>
            </a:r>
          </a:p>
          <a:p>
            <a:pPr marL="533400" indent="-53340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altLang="zh-TW" sz="2800" dirty="0" err="1" smtClean="0">
                <a:solidFill>
                  <a:schemeClr val="accent2"/>
                </a:solidFill>
                <a:ea typeface="新細明體" pitchFamily="18" charset="-120"/>
              </a:rPr>
              <a:t>Rastojawe</a:t>
            </a:r>
            <a:r>
              <a:rPr lang="en-US" altLang="zh-TW" sz="2800" dirty="0" smtClean="0">
                <a:solidFill>
                  <a:schemeClr val="accent2"/>
                </a:solidFill>
                <a:ea typeface="新細明體" pitchFamily="18" charset="-120"/>
              </a:rPr>
              <a:t> </a:t>
            </a:r>
            <a:r>
              <a:rPr lang="en-US" altLang="zh-TW" sz="2800" dirty="0" err="1" smtClean="0">
                <a:solidFill>
                  <a:schemeClr val="accent2"/>
                </a:solidFill>
                <a:ea typeface="新細明體" pitchFamily="18" charset="-120"/>
              </a:rPr>
              <a:t>izme|u</a:t>
            </a:r>
            <a:r>
              <a:rPr lang="en-US" altLang="zh-TW" sz="2800" dirty="0" smtClean="0">
                <a:solidFill>
                  <a:schemeClr val="accent2"/>
                </a:solidFill>
                <a:ea typeface="新細明體" pitchFamily="18" charset="-120"/>
              </a:rPr>
              <a:t> </a:t>
            </a:r>
            <a:r>
              <a:rPr lang="en-US" altLang="zh-TW" sz="2800" dirty="0" err="1" smtClean="0">
                <a:solidFill>
                  <a:schemeClr val="accent2"/>
                </a:solidFill>
                <a:ea typeface="新細明體" pitchFamily="18" charset="-120"/>
              </a:rPr>
              <a:t>dve</a:t>
            </a:r>
            <a:r>
              <a:rPr lang="en-US" altLang="zh-TW" sz="2800" dirty="0" smtClean="0">
                <a:solidFill>
                  <a:schemeClr val="accent2"/>
                </a:solidFill>
                <a:ea typeface="新細明體" pitchFamily="18" charset="-120"/>
              </a:rPr>
              <a:t> </a:t>
            </a:r>
            <a:r>
              <a:rPr lang="en-US" altLang="zh-TW" sz="2800" dirty="0" err="1" smtClean="0">
                <a:solidFill>
                  <a:schemeClr val="accent2"/>
                </a:solidFill>
                <a:ea typeface="新細明體" pitchFamily="18" charset="-120"/>
              </a:rPr>
              <a:t>ta~ke</a:t>
            </a:r>
            <a:r>
              <a:rPr lang="en-US" altLang="zh-TW" sz="2800" dirty="0" smtClean="0">
                <a:solidFill>
                  <a:schemeClr val="accent2"/>
                </a:solidFill>
                <a:ea typeface="新細明體" pitchFamily="18" charset="-120"/>
              </a:rPr>
              <a:t>:</a:t>
            </a:r>
            <a:r>
              <a:rPr lang="en-US" altLang="zh-TW" sz="2800" dirty="0" smtClean="0">
                <a:solidFill>
                  <a:schemeClr val="accent2"/>
                </a:solidFill>
                <a:latin typeface="Times New Roman" pitchFamily="18" charset="0"/>
                <a:ea typeface="新細明體" pitchFamily="18" charset="-120"/>
              </a:rPr>
              <a:t>          </a:t>
            </a:r>
            <a:endParaRPr lang="en-US" altLang="zh-TW" sz="2800" dirty="0">
              <a:solidFill>
                <a:schemeClr val="accent2"/>
              </a:solidFill>
              <a:latin typeface="Times New Roman" pitchFamily="18" charset="0"/>
              <a:ea typeface="新細明體" pitchFamily="18" charset="-120"/>
            </a:endParaRPr>
          </a:p>
          <a:p>
            <a:pPr marL="862012" lvl="1" indent="-53340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altLang="zh-TW" sz="2800" dirty="0" smtClean="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rPr>
              <a:t>P</a:t>
            </a:r>
            <a:r>
              <a:rPr lang="en-US" altLang="zh-TW" sz="2800" baseline="-25000" dirty="0" smtClean="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rPr>
              <a:t>i</a:t>
            </a:r>
            <a:r>
              <a:rPr lang="en-US" altLang="zh-TW" sz="2800" dirty="0" smtClean="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rPr>
              <a:t> = (x</a:t>
            </a:r>
            <a:r>
              <a:rPr lang="en-US" altLang="zh-TW" sz="2800" baseline="-25000" dirty="0" smtClean="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rPr>
              <a:t>i</a:t>
            </a:r>
            <a:r>
              <a:rPr lang="en-US" altLang="zh-TW" sz="2800" dirty="0" smtClean="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rPr>
              <a:t>, </a:t>
            </a:r>
            <a:r>
              <a:rPr lang="en-US" altLang="zh-TW" sz="2800" dirty="0" err="1" smtClean="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rPr>
              <a:t>y</a:t>
            </a:r>
            <a:r>
              <a:rPr lang="en-US" altLang="zh-TW" sz="2800" baseline="-25000" dirty="0" err="1" smtClean="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rPr>
              <a:t>i</a:t>
            </a:r>
            <a:r>
              <a:rPr lang="en-US" altLang="zh-TW" sz="2800" dirty="0" smtClean="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rPr>
              <a:t>); </a:t>
            </a:r>
            <a:r>
              <a:rPr lang="en-US" altLang="zh-TW" sz="2800" dirty="0" err="1" smtClean="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rPr>
              <a:t>P</a:t>
            </a:r>
            <a:r>
              <a:rPr lang="en-US" altLang="zh-TW" sz="2800" baseline="-25000" dirty="0" err="1" smtClean="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rPr>
              <a:t>j</a:t>
            </a:r>
            <a:r>
              <a:rPr lang="en-US" altLang="zh-TW" sz="2800" dirty="0" smtClean="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rPr>
              <a:t> = (</a:t>
            </a:r>
            <a:r>
              <a:rPr lang="en-US" altLang="zh-TW" sz="2800" dirty="0" err="1" smtClean="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rPr>
              <a:t>x</a:t>
            </a:r>
            <a:r>
              <a:rPr lang="en-US" altLang="zh-TW" sz="2800" baseline="-25000" dirty="0" err="1" smtClean="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rPr>
              <a:t>j</a:t>
            </a:r>
            <a:r>
              <a:rPr lang="en-US" altLang="zh-TW" sz="2800" dirty="0" smtClean="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rPr>
              <a:t>, </a:t>
            </a:r>
            <a:r>
              <a:rPr lang="en-US" altLang="zh-TW" sz="2800" dirty="0" err="1" smtClean="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rPr>
              <a:t>y</a:t>
            </a:r>
            <a:r>
              <a:rPr lang="en-US" altLang="zh-TW" sz="2800" baseline="-25000" dirty="0" err="1" smtClean="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rPr>
              <a:t>j</a:t>
            </a:r>
            <a:r>
              <a:rPr lang="en-US" altLang="zh-TW" sz="2800" dirty="0" smtClean="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rPr>
              <a:t>);</a:t>
            </a:r>
          </a:p>
          <a:p>
            <a:pPr marL="862012" lvl="1" indent="-53340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altLang="zh-TW" sz="2800" dirty="0" smtClean="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rPr>
              <a:t>d(p</a:t>
            </a:r>
            <a:r>
              <a:rPr lang="en-US" altLang="zh-TW" sz="2800" baseline="-25000" dirty="0" smtClean="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rPr>
              <a:t>i</a:t>
            </a:r>
            <a:r>
              <a:rPr lang="en-US" altLang="zh-TW" sz="2800" dirty="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rPr>
              <a:t>, </a:t>
            </a:r>
            <a:r>
              <a:rPr lang="en-US" altLang="zh-TW" sz="2800" dirty="0" err="1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rPr>
              <a:t>p</a:t>
            </a:r>
            <a:r>
              <a:rPr lang="en-US" altLang="zh-TW" sz="2800" baseline="-25000" dirty="0" err="1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rPr>
              <a:t>j</a:t>
            </a:r>
            <a:r>
              <a:rPr lang="en-US" altLang="zh-TW" sz="2800" dirty="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rPr>
              <a:t>) = </a:t>
            </a:r>
            <a:r>
              <a:rPr lang="en-US" altLang="zh-TW" sz="2800" dirty="0" err="1" smtClean="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rPr>
              <a:t>sqrt</a:t>
            </a:r>
            <a:r>
              <a:rPr lang="en-US" altLang="zh-TW" sz="2800" dirty="0" smtClean="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rPr>
              <a:t>((</a:t>
            </a:r>
            <a:r>
              <a:rPr lang="en-US" altLang="zh-TW" sz="2800" dirty="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rPr>
              <a:t>x</a:t>
            </a:r>
            <a:r>
              <a:rPr lang="en-US" altLang="zh-TW" sz="2800" baseline="-25000" dirty="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rPr>
              <a:t>i</a:t>
            </a:r>
            <a:r>
              <a:rPr lang="en-US" altLang="zh-TW" sz="2800" dirty="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rPr>
              <a:t> − </a:t>
            </a:r>
            <a:r>
              <a:rPr lang="en-US" altLang="zh-TW" sz="2800" dirty="0" err="1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rPr>
              <a:t>x</a:t>
            </a:r>
            <a:r>
              <a:rPr lang="en-US" altLang="zh-TW" sz="2800" baseline="-25000" dirty="0" err="1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rPr>
              <a:t>j</a:t>
            </a:r>
            <a:r>
              <a:rPr lang="en-US" altLang="zh-TW" sz="2800" dirty="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rPr>
              <a:t>)</a:t>
            </a:r>
            <a:r>
              <a:rPr lang="en-US" altLang="zh-TW" sz="2800" baseline="30000" dirty="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rPr>
              <a:t>2</a:t>
            </a:r>
            <a:r>
              <a:rPr lang="en-US" altLang="zh-TW" sz="2800" dirty="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rPr>
              <a:t> + (</a:t>
            </a:r>
            <a:r>
              <a:rPr lang="en-US" altLang="zh-TW" sz="2800" dirty="0" err="1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rPr>
              <a:t>y</a:t>
            </a:r>
            <a:r>
              <a:rPr lang="en-US" altLang="zh-TW" sz="2800" baseline="-25000" dirty="0" err="1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rPr>
              <a:t>i</a:t>
            </a:r>
            <a:r>
              <a:rPr lang="en-US" altLang="zh-TW" sz="2800" dirty="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rPr>
              <a:t> − </a:t>
            </a:r>
            <a:r>
              <a:rPr lang="en-US" altLang="zh-TW" sz="2800" dirty="0" err="1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rPr>
              <a:t>y</a:t>
            </a:r>
            <a:r>
              <a:rPr lang="en-US" altLang="zh-TW" sz="2800" baseline="-25000" dirty="0" err="1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rPr>
              <a:t>j</a:t>
            </a:r>
            <a:r>
              <a:rPr lang="en-US" altLang="zh-TW" sz="2800" dirty="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rPr>
              <a:t>)</a:t>
            </a:r>
            <a:r>
              <a:rPr lang="en-US" altLang="zh-TW" sz="2800" baseline="30000" dirty="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rPr>
              <a:t>2</a:t>
            </a:r>
            <a:r>
              <a:rPr lang="en-US" altLang="zh-TW" sz="2800" dirty="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rPr>
              <a:t>)</a:t>
            </a:r>
          </a:p>
          <a:p>
            <a:pPr marL="533400" indent="-53340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altLang="zh-TW" sz="2800" dirty="0" smtClean="0">
                <a:solidFill>
                  <a:schemeClr val="accent2"/>
                </a:solidFill>
                <a:latin typeface="+mj-lt"/>
                <a:ea typeface="新細明體" pitchFamily="18" charset="-120"/>
              </a:rPr>
              <a:t>Brute force </a:t>
            </a:r>
            <a:r>
              <a:rPr lang="en-US" altLang="zh-TW" sz="2800" dirty="0" err="1" smtClean="0">
                <a:solidFill>
                  <a:schemeClr val="accent2"/>
                </a:solidFill>
                <a:ea typeface="新細明體" pitchFamily="18" charset="-120"/>
              </a:rPr>
              <a:t>algoritam</a:t>
            </a:r>
            <a:r>
              <a:rPr lang="en-US" altLang="zh-TW" sz="2800" dirty="0" smtClean="0">
                <a:solidFill>
                  <a:schemeClr val="accent2"/>
                </a:solidFill>
                <a:ea typeface="新細明體" pitchFamily="18" charset="-120"/>
              </a:rPr>
              <a:t> </a:t>
            </a:r>
            <a:r>
              <a:rPr lang="en-US" altLang="zh-TW" sz="2800" dirty="0" err="1" smtClean="0">
                <a:solidFill>
                  <a:schemeClr val="accent2"/>
                </a:solidFill>
                <a:ea typeface="新細明體" pitchFamily="18" charset="-120"/>
              </a:rPr>
              <a:t>poredi</a:t>
            </a:r>
            <a:r>
              <a:rPr lang="en-US" altLang="zh-TW" sz="2800" dirty="0" smtClean="0">
                <a:solidFill>
                  <a:schemeClr val="accent2"/>
                </a:solidFill>
                <a:ea typeface="新細明體" pitchFamily="18" charset="-120"/>
              </a:rPr>
              <a:t> </a:t>
            </a:r>
            <a:r>
              <a:rPr lang="en-US" altLang="zh-TW" sz="2800" dirty="0" err="1" smtClean="0">
                <a:solidFill>
                  <a:schemeClr val="accent2"/>
                </a:solidFill>
                <a:ea typeface="新細明體" pitchFamily="18" charset="-120"/>
              </a:rPr>
              <a:t>rastojawa</a:t>
            </a:r>
            <a:r>
              <a:rPr lang="en-US" altLang="zh-TW" sz="2800" dirty="0" smtClean="0">
                <a:solidFill>
                  <a:schemeClr val="accent2"/>
                </a:solidFill>
                <a:ea typeface="新細明體" pitchFamily="18" charset="-120"/>
              </a:rPr>
              <a:t> </a:t>
            </a:r>
            <a:r>
              <a:rPr lang="en-US" altLang="zh-TW" sz="2800" dirty="0" err="1" smtClean="0">
                <a:solidFill>
                  <a:schemeClr val="accent2"/>
                </a:solidFill>
                <a:ea typeface="新細明體" pitchFamily="18" charset="-120"/>
              </a:rPr>
              <a:t>izme|u</a:t>
            </a:r>
            <a:r>
              <a:rPr lang="en-US" altLang="zh-TW" sz="2800" dirty="0" smtClean="0">
                <a:solidFill>
                  <a:schemeClr val="accent2"/>
                </a:solidFill>
                <a:ea typeface="新細明體" pitchFamily="18" charset="-120"/>
              </a:rPr>
              <a:t> </a:t>
            </a:r>
            <a:r>
              <a:rPr lang="en-US" altLang="zh-TW" sz="2800" dirty="0" err="1" smtClean="0">
                <a:solidFill>
                  <a:schemeClr val="accent2"/>
                </a:solidFill>
                <a:ea typeface="新細明體" pitchFamily="18" charset="-120"/>
              </a:rPr>
              <a:t>svake</a:t>
            </a:r>
            <a:r>
              <a:rPr lang="en-US" altLang="zh-TW" sz="2800" dirty="0" smtClean="0">
                <a:solidFill>
                  <a:schemeClr val="accent2"/>
                </a:solidFill>
                <a:ea typeface="新細明體" pitchFamily="18" charset="-120"/>
              </a:rPr>
              <a:t> </a:t>
            </a:r>
            <a:r>
              <a:rPr lang="en-US" altLang="zh-TW" sz="2800" dirty="0" err="1" smtClean="0">
                <a:solidFill>
                  <a:schemeClr val="accent2"/>
                </a:solidFill>
                <a:ea typeface="新細明體" pitchFamily="18" charset="-120"/>
              </a:rPr>
              <a:t>dve</a:t>
            </a:r>
            <a:r>
              <a:rPr lang="en-US" altLang="zh-TW" sz="2800" dirty="0" smtClean="0">
                <a:solidFill>
                  <a:schemeClr val="accent2"/>
                </a:solidFill>
                <a:ea typeface="新細明體" pitchFamily="18" charset="-120"/>
              </a:rPr>
              <a:t> </a:t>
            </a:r>
            <a:r>
              <a:rPr lang="en-US" altLang="zh-TW" sz="2800" dirty="0" err="1" smtClean="0">
                <a:solidFill>
                  <a:schemeClr val="accent2"/>
                </a:solidFill>
                <a:ea typeface="新細明體" pitchFamily="18" charset="-120"/>
              </a:rPr>
              <a:t>ta~ake</a:t>
            </a:r>
            <a:r>
              <a:rPr lang="en-US" altLang="zh-TW" sz="2800" dirty="0" smtClean="0">
                <a:solidFill>
                  <a:schemeClr val="accent2"/>
                </a:solidFill>
                <a:ea typeface="新細明體" pitchFamily="18" charset="-120"/>
              </a:rPr>
              <a:t>, </a:t>
            </a:r>
            <a:r>
              <a:rPr lang="en-US" altLang="zh-TW" sz="2800" dirty="0" err="1" smtClean="0">
                <a:solidFill>
                  <a:schemeClr val="accent2"/>
                </a:solidFill>
                <a:ea typeface="新細明體" pitchFamily="18" charset="-120"/>
              </a:rPr>
              <a:t>i</a:t>
            </a:r>
            <a:r>
              <a:rPr lang="en-US" altLang="zh-TW" sz="2800" dirty="0" smtClean="0">
                <a:solidFill>
                  <a:schemeClr val="accent2"/>
                </a:solidFill>
                <a:ea typeface="新細明體" pitchFamily="18" charset="-120"/>
              </a:rPr>
              <a:t> </a:t>
            </a:r>
            <a:r>
              <a:rPr lang="en-US" altLang="zh-TW" sz="2800" dirty="0" err="1" smtClean="0">
                <a:solidFill>
                  <a:schemeClr val="accent2"/>
                </a:solidFill>
                <a:ea typeface="新細明體" pitchFamily="18" charset="-120"/>
              </a:rPr>
              <a:t>vra</a:t>
            </a:r>
            <a:r>
              <a:rPr lang="en-US" altLang="zh-TW" sz="2800" dirty="0" smtClean="0">
                <a:solidFill>
                  <a:schemeClr val="accent2"/>
                </a:solidFill>
                <a:ea typeface="新細明體" pitchFamily="18" charset="-120"/>
              </a:rPr>
              <a:t>}a </a:t>
            </a:r>
            <a:r>
              <a:rPr lang="en-US" altLang="zh-TW" sz="2800" dirty="0" err="1" smtClean="0">
                <a:solidFill>
                  <a:schemeClr val="accent2"/>
                </a:solidFill>
                <a:ea typeface="新細明體" pitchFamily="18" charset="-120"/>
              </a:rPr>
              <a:t>najmawe</a:t>
            </a:r>
            <a:r>
              <a:rPr lang="en-US" altLang="zh-TW" sz="2800" dirty="0" smtClean="0">
                <a:solidFill>
                  <a:schemeClr val="accent2"/>
                </a:solidFill>
                <a:ea typeface="新細明體" pitchFamily="18" charset="-120"/>
              </a:rPr>
              <a:t>.</a:t>
            </a:r>
          </a:p>
          <a:p>
            <a:pPr marL="533400" indent="-53340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altLang="zh-TW" sz="2800" dirty="0">
              <a:solidFill>
                <a:schemeClr val="accent2"/>
              </a:solidFill>
              <a:ea typeface="新細明體" pitchFamily="18" charset="-120"/>
            </a:endParaRPr>
          </a:p>
        </p:txBody>
      </p:sp>
      <p:sp>
        <p:nvSpPr>
          <p:cNvPr id="18435" name="Rectangle 7"/>
          <p:cNvSpPr>
            <a:spLocks noChangeArrowheads="1"/>
          </p:cNvSpPr>
          <p:nvPr/>
        </p:nvSpPr>
        <p:spPr bwMode="auto">
          <a:xfrm>
            <a:off x="76200" y="76200"/>
            <a:ext cx="89916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TW" sz="3200">
                <a:solidFill>
                  <a:schemeClr val="bg1"/>
                </a:solidFill>
                <a:ea typeface="新細明體" pitchFamily="18" charset="-120"/>
              </a:rPr>
              <a:t>Finding Closest Pair in 2-D </a:t>
            </a:r>
            <a:endParaRPr lang="en-US" sz="3200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5015805"/>
            <a:ext cx="8686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3400" indent="-53340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r-Latn-RS" altLang="zh-TW" sz="2800" dirty="0">
                <a:solidFill>
                  <a:schemeClr val="accent4"/>
                </a:solidFill>
                <a:latin typeface="+mn-lt"/>
                <a:ea typeface="新細明體" pitchFamily="18" charset="-120"/>
              </a:rPr>
              <a:t>Savet</a:t>
            </a:r>
            <a:r>
              <a:rPr lang="en-US" altLang="zh-TW" sz="2800" dirty="0">
                <a:solidFill>
                  <a:schemeClr val="accent4"/>
                </a:solidFill>
                <a:latin typeface="+mn-lt"/>
                <a:ea typeface="新細明體" pitchFamily="18" charset="-120"/>
              </a:rPr>
              <a:t>: </a:t>
            </a:r>
            <a:r>
              <a:rPr lang="en-US" altLang="zh-TW" sz="2800" dirty="0" err="1">
                <a:solidFill>
                  <a:schemeClr val="accent2"/>
                </a:solidFill>
                <a:latin typeface="+mn-lt"/>
                <a:ea typeface="新細明體" pitchFamily="18" charset="-120"/>
              </a:rPr>
              <a:t>Mo`emo</a:t>
            </a:r>
            <a:r>
              <a:rPr lang="en-US" altLang="zh-TW" sz="2800" dirty="0">
                <a:solidFill>
                  <a:schemeClr val="accent2"/>
                </a:solidFill>
                <a:latin typeface="+mn-lt"/>
                <a:ea typeface="新細明體" pitchFamily="18" charset="-120"/>
              </a:rPr>
              <a:t> </a:t>
            </a:r>
            <a:r>
              <a:rPr lang="en-US" altLang="zh-TW" sz="2800" dirty="0" err="1">
                <a:solidFill>
                  <a:schemeClr val="accent2"/>
                </a:solidFill>
                <a:latin typeface="+mn-lt"/>
                <a:ea typeface="新細明體" pitchFamily="18" charset="-120"/>
              </a:rPr>
              <a:t>da</a:t>
            </a:r>
            <a:r>
              <a:rPr lang="en-US" altLang="zh-TW" sz="2800" dirty="0">
                <a:solidFill>
                  <a:schemeClr val="accent2"/>
                </a:solidFill>
                <a:latin typeface="+mn-lt"/>
                <a:ea typeface="新細明體" pitchFamily="18" charset="-120"/>
              </a:rPr>
              <a:t> </a:t>
            </a:r>
            <a:r>
              <a:rPr lang="en-US" altLang="zh-TW" sz="2800" dirty="0" err="1">
                <a:solidFill>
                  <a:schemeClr val="accent2"/>
                </a:solidFill>
                <a:latin typeface="+mn-lt"/>
                <a:ea typeface="新細明體" pitchFamily="18" charset="-120"/>
              </a:rPr>
              <a:t>izbegnemo</a:t>
            </a:r>
            <a:r>
              <a:rPr lang="en-US" altLang="zh-TW" sz="2800" dirty="0">
                <a:solidFill>
                  <a:schemeClr val="accent2"/>
                </a:solidFill>
                <a:latin typeface="+mn-lt"/>
                <a:ea typeface="新細明體" pitchFamily="18" charset="-120"/>
              </a:rPr>
              <a:t> </a:t>
            </a:r>
            <a:r>
              <a:rPr lang="en-US" altLang="zh-TW" sz="2800" dirty="0" err="1">
                <a:solidFill>
                  <a:schemeClr val="accent2"/>
                </a:solidFill>
                <a:latin typeface="+mn-lt"/>
                <a:ea typeface="新細明體" pitchFamily="18" charset="-120"/>
              </a:rPr>
              <a:t>suvi</a:t>
            </a:r>
            <a:r>
              <a:rPr lang="en-US" altLang="zh-TW" sz="2800" dirty="0">
                <a:solidFill>
                  <a:schemeClr val="accent2"/>
                </a:solidFill>
                <a:latin typeface="+mn-lt"/>
                <a:ea typeface="新細明體" pitchFamily="18" charset="-120"/>
              </a:rPr>
              <a:t>{no </a:t>
            </a:r>
            <a:r>
              <a:rPr lang="en-US" altLang="zh-TW" sz="2800" dirty="0" err="1">
                <a:solidFill>
                  <a:schemeClr val="accent2"/>
                </a:solidFill>
                <a:latin typeface="+mn-lt"/>
                <a:ea typeface="新細明體" pitchFamily="18" charset="-120"/>
              </a:rPr>
              <a:t>ra~unawe</a:t>
            </a:r>
            <a:r>
              <a:rPr lang="en-US" altLang="zh-TW" sz="2800" dirty="0">
                <a:solidFill>
                  <a:schemeClr val="accent2"/>
                </a:solidFill>
                <a:latin typeface="+mn-lt"/>
                <a:ea typeface="新細明體" pitchFamily="18" charset="-120"/>
              </a:rPr>
              <a:t> </a:t>
            </a:r>
            <a:r>
              <a:rPr lang="en-US" altLang="zh-TW" sz="2800" dirty="0" err="1">
                <a:solidFill>
                  <a:schemeClr val="accent2"/>
                </a:solidFill>
                <a:latin typeface="+mn-lt"/>
                <a:ea typeface="新細明體" pitchFamily="18" charset="-120"/>
              </a:rPr>
              <a:t>korena</a:t>
            </a:r>
            <a:r>
              <a:rPr lang="en-US" altLang="zh-TW" sz="2800" dirty="0">
                <a:solidFill>
                  <a:schemeClr val="accent2"/>
                </a:solidFill>
                <a:latin typeface="+mn-lt"/>
                <a:ea typeface="新細明體" pitchFamily="18" charset="-120"/>
              </a:rPr>
              <a:t> </a:t>
            </a:r>
            <a:r>
              <a:rPr lang="en-US" altLang="zh-TW" sz="2800" dirty="0" err="1">
                <a:solidFill>
                  <a:schemeClr val="accent2"/>
                </a:solidFill>
                <a:latin typeface="+mn-lt"/>
                <a:ea typeface="新細明體" pitchFamily="18" charset="-120"/>
              </a:rPr>
              <a:t>tako</a:t>
            </a:r>
            <a:r>
              <a:rPr lang="en-US" altLang="zh-TW" sz="2800" dirty="0">
                <a:solidFill>
                  <a:schemeClr val="accent2"/>
                </a:solidFill>
                <a:latin typeface="+mn-lt"/>
                <a:ea typeface="新細明體" pitchFamily="18" charset="-120"/>
              </a:rPr>
              <a:t> {to }</a:t>
            </a:r>
            <a:r>
              <a:rPr lang="en-US" altLang="zh-TW" sz="2800" dirty="0" err="1">
                <a:solidFill>
                  <a:schemeClr val="accent2"/>
                </a:solidFill>
                <a:latin typeface="+mn-lt"/>
                <a:ea typeface="新細明體" pitchFamily="18" charset="-120"/>
              </a:rPr>
              <a:t>emo</a:t>
            </a:r>
            <a:r>
              <a:rPr lang="en-US" altLang="zh-TW" sz="2800" dirty="0">
                <a:solidFill>
                  <a:schemeClr val="accent2"/>
                </a:solidFill>
                <a:latin typeface="+mn-lt"/>
                <a:ea typeface="新細明體" pitchFamily="18" charset="-120"/>
              </a:rPr>
              <a:t> </a:t>
            </a:r>
            <a:r>
              <a:rPr lang="en-US" altLang="zh-TW" sz="2800" dirty="0" err="1">
                <a:solidFill>
                  <a:schemeClr val="accent2"/>
                </a:solidFill>
                <a:latin typeface="+mn-lt"/>
                <a:ea typeface="新細明體" pitchFamily="18" charset="-120"/>
              </a:rPr>
              <a:t>upore|ivati</a:t>
            </a:r>
            <a:r>
              <a:rPr lang="en-US" altLang="zh-TW" sz="2800" dirty="0">
                <a:solidFill>
                  <a:schemeClr val="accent2"/>
                </a:solidFill>
                <a:latin typeface="+mn-lt"/>
                <a:ea typeface="新細明體" pitchFamily="18" charset="-120"/>
              </a:rPr>
              <a:t> </a:t>
            </a:r>
            <a:r>
              <a:rPr lang="en-US" altLang="zh-TW" sz="2800" dirty="0" err="1">
                <a:solidFill>
                  <a:schemeClr val="accent2"/>
                </a:solidFill>
                <a:latin typeface="+mn-lt"/>
                <a:ea typeface="新細明體" pitchFamily="18" charset="-120"/>
              </a:rPr>
              <a:t>kvadrat</a:t>
            </a:r>
            <a:r>
              <a:rPr lang="en-US" altLang="zh-TW" sz="2800" dirty="0">
                <a:solidFill>
                  <a:schemeClr val="accent2"/>
                </a:solidFill>
                <a:latin typeface="+mn-lt"/>
                <a:ea typeface="新細明體" pitchFamily="18" charset="-120"/>
              </a:rPr>
              <a:t> </a:t>
            </a:r>
            <a:r>
              <a:rPr lang="en-US" altLang="zh-TW" sz="2800" dirty="0" err="1">
                <a:solidFill>
                  <a:schemeClr val="accent2"/>
                </a:solidFill>
                <a:latin typeface="+mn-lt"/>
                <a:ea typeface="新細明體" pitchFamily="18" charset="-120"/>
              </a:rPr>
              <a:t>rastojawa</a:t>
            </a:r>
            <a:r>
              <a:rPr lang="en-US" altLang="zh-TW" sz="2800" dirty="0">
                <a:solidFill>
                  <a:schemeClr val="accent2"/>
                </a:solidFill>
                <a:latin typeface="+mn-lt"/>
                <a:ea typeface="新細明體" pitchFamily="18" charset="-12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685800"/>
            <a:ext cx="8686800" cy="57150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en-US" altLang="zh-TW" sz="2600" b="1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BruteForce(P)</a:t>
            </a:r>
          </a:p>
          <a:p>
            <a:pPr marL="914400" lvl="1" indent="-457200" eaLnBrk="1" hangingPunct="1">
              <a:lnSpc>
                <a:spcPct val="90000"/>
              </a:lnSpc>
              <a:buFont typeface="Verdana" pitchFamily="34" charset="0"/>
              <a:buNone/>
            </a:pPr>
            <a:r>
              <a:rPr lang="en-US" altLang="zh-TW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mind </a:t>
            </a:r>
            <a:r>
              <a:rPr lang="en-US" altLang="zh-TW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  <a:sym typeface="Symbol" pitchFamily="18" charset="2"/>
              </a:rPr>
              <a:t> </a:t>
            </a:r>
            <a:r>
              <a:rPr lang="en-US" altLang="zh-TW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∞</a:t>
            </a:r>
            <a:endParaRPr lang="en-US" altLang="zh-TW" smtClean="0">
              <a:solidFill>
                <a:schemeClr val="tx2"/>
              </a:solidFill>
              <a:latin typeface="Courier New" pitchFamily="49" charset="0"/>
              <a:ea typeface="新細明體" pitchFamily="18" charset="-120"/>
              <a:cs typeface="Courier New" pitchFamily="49" charset="0"/>
              <a:sym typeface="Symbol" pitchFamily="18" charset="2"/>
            </a:endParaRPr>
          </a:p>
          <a:p>
            <a:pPr marL="914400" lvl="1" indent="-457200" eaLnBrk="1" hangingPunct="1">
              <a:lnSpc>
                <a:spcPct val="90000"/>
              </a:lnSpc>
              <a:buFont typeface="Verdana" pitchFamily="34" charset="0"/>
              <a:buNone/>
            </a:pPr>
            <a:r>
              <a:rPr lang="en-US" altLang="zh-TW" b="1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for</a:t>
            </a:r>
            <a:r>
              <a:rPr lang="en-US" altLang="zh-TW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 i </a:t>
            </a:r>
            <a:r>
              <a:rPr lang="en-US" altLang="zh-TW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  <a:sym typeface="Symbol" pitchFamily="18" charset="2"/>
              </a:rPr>
              <a:t></a:t>
            </a:r>
            <a:r>
              <a:rPr lang="en-US" altLang="zh-TW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 1 </a:t>
            </a:r>
            <a:r>
              <a:rPr lang="en-US" altLang="zh-TW" b="1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to</a:t>
            </a:r>
            <a:r>
              <a:rPr lang="en-US" altLang="zh-TW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 n </a:t>
            </a:r>
          </a:p>
          <a:p>
            <a:pPr marL="914400" lvl="1" indent="-457200" eaLnBrk="1" hangingPunct="1">
              <a:lnSpc>
                <a:spcPct val="90000"/>
              </a:lnSpc>
              <a:buFont typeface="Verdana" pitchFamily="34" charset="0"/>
              <a:buNone/>
            </a:pPr>
            <a:r>
              <a:rPr lang="en-US" altLang="zh-TW" b="1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do</a:t>
            </a:r>
          </a:p>
          <a:p>
            <a:pPr marL="1187450" lvl="2" indent="-381000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altLang="zh-TW" sz="2600" b="1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for</a:t>
            </a:r>
            <a:r>
              <a:rPr lang="en-US" altLang="zh-TW" sz="2600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 j </a:t>
            </a:r>
            <a:r>
              <a:rPr lang="en-US" altLang="zh-TW" sz="2600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  <a:sym typeface="Symbol" pitchFamily="18" charset="2"/>
              </a:rPr>
              <a:t></a:t>
            </a:r>
            <a:r>
              <a:rPr lang="en-US" altLang="zh-TW" sz="2600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 1 </a:t>
            </a:r>
            <a:r>
              <a:rPr lang="en-US" altLang="zh-TW" sz="2600" b="1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to</a:t>
            </a:r>
            <a:r>
              <a:rPr lang="en-US" altLang="zh-TW" sz="2600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 n </a:t>
            </a:r>
          </a:p>
          <a:p>
            <a:pPr marL="1187450" lvl="2" indent="-381000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altLang="zh-TW" sz="2600" b="1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if</a:t>
            </a:r>
            <a:r>
              <a:rPr lang="en-US" altLang="zh-TW" sz="2600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 i </a:t>
            </a:r>
            <a:r>
              <a:rPr lang="en-US" altLang="zh-TW" sz="2600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  <a:sym typeface="Symbol" pitchFamily="18" charset="2"/>
              </a:rPr>
              <a:t> j</a:t>
            </a:r>
          </a:p>
          <a:p>
            <a:pPr marL="1187450" lvl="2" indent="-381000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altLang="zh-TW" sz="2600" b="1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do</a:t>
            </a:r>
            <a:r>
              <a:rPr lang="en-US" altLang="zh-TW" sz="2600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 </a:t>
            </a:r>
            <a:endParaRPr lang="en-US" altLang="zh-TW" sz="2600" smtClean="0">
              <a:solidFill>
                <a:schemeClr val="tx2"/>
              </a:solidFill>
              <a:latin typeface="Courier New" pitchFamily="49" charset="0"/>
              <a:ea typeface="新細明體" pitchFamily="18" charset="-120"/>
              <a:cs typeface="Courier New" pitchFamily="49" charset="0"/>
              <a:sym typeface="Symbol" pitchFamily="18" charset="2"/>
            </a:endParaRPr>
          </a:p>
          <a:p>
            <a:pPr marL="1187450" lvl="2" indent="-381000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altLang="zh-TW" sz="2600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d </a:t>
            </a:r>
            <a:r>
              <a:rPr lang="en-US" altLang="zh-TW" sz="2600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  <a:sym typeface="Symbol" pitchFamily="18" charset="2"/>
              </a:rPr>
              <a:t></a:t>
            </a:r>
            <a:r>
              <a:rPr lang="en-US" altLang="zh-TW" sz="2600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 ((x</a:t>
            </a:r>
            <a:r>
              <a:rPr lang="en-US" altLang="zh-TW" sz="2600" baseline="-25000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i</a:t>
            </a:r>
            <a:r>
              <a:rPr lang="en-US" altLang="zh-TW" sz="2600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−x</a:t>
            </a:r>
            <a:r>
              <a:rPr lang="en-US" altLang="zh-TW" sz="2600" baseline="-25000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j</a:t>
            </a:r>
            <a:r>
              <a:rPr lang="en-US" altLang="zh-TW" sz="2600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)</a:t>
            </a:r>
            <a:r>
              <a:rPr lang="en-US" altLang="zh-TW" sz="2600" baseline="30000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2</a:t>
            </a:r>
            <a:r>
              <a:rPr lang="en-US" altLang="zh-TW" sz="2600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+(y</a:t>
            </a:r>
            <a:r>
              <a:rPr lang="en-US" altLang="zh-TW" sz="2600" baseline="-25000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i</a:t>
            </a:r>
            <a:r>
              <a:rPr lang="en-US" altLang="zh-TW" sz="2600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−y</a:t>
            </a:r>
            <a:r>
              <a:rPr lang="en-US" altLang="zh-TW" sz="2600" baseline="-25000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j</a:t>
            </a:r>
            <a:r>
              <a:rPr lang="en-US" altLang="zh-TW" sz="2600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)</a:t>
            </a:r>
            <a:r>
              <a:rPr lang="en-US" altLang="zh-TW" sz="2600" baseline="30000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2</a:t>
            </a:r>
            <a:r>
              <a:rPr lang="en-US" altLang="zh-TW" sz="2600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)</a:t>
            </a:r>
          </a:p>
          <a:p>
            <a:pPr marL="1187450" lvl="2" indent="-381000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altLang="zh-TW" sz="2600" b="1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if</a:t>
            </a:r>
            <a:r>
              <a:rPr lang="en-US" altLang="zh-TW" sz="2600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 d &lt; mind </a:t>
            </a:r>
            <a:r>
              <a:rPr lang="en-US" altLang="zh-TW" sz="2600" b="1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then</a:t>
            </a:r>
          </a:p>
          <a:p>
            <a:pPr marL="1714500" lvl="3" indent="-342900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altLang="zh-TW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mind </a:t>
            </a:r>
            <a:r>
              <a:rPr lang="en-US" altLang="zh-TW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  <a:sym typeface="Symbol" pitchFamily="18" charset="2"/>
              </a:rPr>
              <a:t></a:t>
            </a:r>
            <a:r>
              <a:rPr lang="en-US" altLang="zh-TW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 d</a:t>
            </a:r>
          </a:p>
          <a:p>
            <a:pPr marL="1714500" lvl="3" indent="-342900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altLang="zh-TW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mini </a:t>
            </a:r>
            <a:r>
              <a:rPr lang="en-US" altLang="zh-TW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  <a:sym typeface="Symbol" pitchFamily="18" charset="2"/>
              </a:rPr>
              <a:t></a:t>
            </a:r>
            <a:r>
              <a:rPr lang="en-US" altLang="zh-TW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 i</a:t>
            </a:r>
          </a:p>
          <a:p>
            <a:pPr marL="1714500" lvl="3" indent="-342900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altLang="zh-TW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minj </a:t>
            </a:r>
            <a:r>
              <a:rPr lang="en-US" altLang="zh-TW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  <a:sym typeface="Symbol" pitchFamily="18" charset="2"/>
              </a:rPr>
              <a:t></a:t>
            </a:r>
            <a:r>
              <a:rPr lang="en-US" altLang="zh-TW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 j</a:t>
            </a:r>
          </a:p>
          <a:p>
            <a:pPr marL="914400" lvl="1" indent="-457200" eaLnBrk="1" hangingPunct="1">
              <a:lnSpc>
                <a:spcPct val="90000"/>
              </a:lnSpc>
              <a:buFont typeface="Verdana" pitchFamily="34" charset="0"/>
              <a:buNone/>
            </a:pPr>
            <a:r>
              <a:rPr lang="en-US" altLang="zh-TW" b="1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return</a:t>
            </a:r>
            <a:r>
              <a:rPr lang="en-US" altLang="zh-TW" smtClean="0">
                <a:solidFill>
                  <a:schemeClr val="tx2"/>
                </a:solidFill>
                <a:latin typeface="Courier New" pitchFamily="49" charset="0"/>
                <a:ea typeface="新細明體" pitchFamily="18" charset="-120"/>
                <a:cs typeface="Courier New" pitchFamily="49" charset="0"/>
              </a:rPr>
              <a:t> mind, p(mini, minj)</a:t>
            </a:r>
          </a:p>
        </p:txBody>
      </p:sp>
      <p:graphicFrame>
        <p:nvGraphicFramePr>
          <p:cNvPr id="1026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5588000" y="914400"/>
          <a:ext cx="3175000" cy="4800600"/>
        </p:xfrm>
        <a:graphic>
          <a:graphicData uri="http://schemas.openxmlformats.org/presentationml/2006/ole">
            <p:oleObj spid="_x0000_s4107" name="Equation" r:id="rId3" imgW="1066800" imgH="1612900" progId="Equation.3">
              <p:embed/>
            </p:oleObj>
          </a:graphicData>
        </a:graphic>
      </p:graphicFrame>
      <p:sp>
        <p:nvSpPr>
          <p:cNvPr id="1028" name="Rectangle 8"/>
          <p:cNvSpPr>
            <a:spLocks noChangeArrowheads="1"/>
          </p:cNvSpPr>
          <p:nvPr/>
        </p:nvSpPr>
        <p:spPr bwMode="auto">
          <a:xfrm>
            <a:off x="76200" y="76200"/>
            <a:ext cx="89916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TW" sz="3000">
                <a:solidFill>
                  <a:prstClr val="black"/>
                </a:solidFill>
                <a:ea typeface="新細明體" pitchFamily="18" charset="-120"/>
              </a:rPr>
              <a:t>Brute Force Approach: Finding Closest Pair in 2-D</a:t>
            </a:r>
            <a:endParaRPr lang="en-US" sz="300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53000" y="838200"/>
            <a:ext cx="4191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533400" indent="-5334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TW" sz="2600" b="1" i="1" dirty="0" err="1">
                <a:solidFill>
                  <a:srgbClr val="738AC8"/>
                </a:solidFill>
                <a:ea typeface="新細明體" pitchFamily="18" charset="-120"/>
              </a:rPr>
              <a:t>Vremenska</a:t>
            </a:r>
            <a:r>
              <a:rPr lang="en-US" altLang="zh-TW" sz="2600" b="1" i="1" dirty="0">
                <a:solidFill>
                  <a:srgbClr val="738AC8"/>
                </a:solidFill>
                <a:ea typeface="新細明體" pitchFamily="18" charset="-120"/>
              </a:rPr>
              <a:t> </a:t>
            </a:r>
            <a:r>
              <a:rPr lang="en-US" altLang="zh-TW" sz="2600" b="1" i="1" dirty="0" err="1">
                <a:solidFill>
                  <a:srgbClr val="738AC8"/>
                </a:solidFill>
                <a:ea typeface="新細明體" pitchFamily="18" charset="-120"/>
              </a:rPr>
              <a:t>slo`enost</a:t>
            </a:r>
            <a:r>
              <a:rPr lang="en-US" altLang="zh-TW" sz="2600" b="1" i="1" dirty="0">
                <a:solidFill>
                  <a:srgbClr val="738AC8"/>
                </a:solidFill>
                <a:ea typeface="新細明體" pitchFamily="18" charset="-12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xmlns="" val="182390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990600" y="3048000"/>
            <a:ext cx="7086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en-US" sz="3600" dirty="0">
                <a:solidFill>
                  <a:schemeClr val="accent3"/>
                </a:solidFill>
              </a:rPr>
              <a:t>Divide and Conquer O(n log n)</a:t>
            </a:r>
          </a:p>
          <a:p>
            <a:pPr marL="342900" indent="-342900" algn="ctr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lang="en-US" altLang="zh-TW" sz="3600" dirty="0">
                <a:solidFill>
                  <a:schemeClr val="accent3"/>
                </a:solidFill>
                <a:latin typeface="+mn-lt"/>
                <a:ea typeface="新細明體" pitchFamily="18" charset="-120"/>
              </a:rPr>
              <a:t>u </a:t>
            </a:r>
            <a:r>
              <a:rPr lang="en-US" altLang="zh-TW" sz="3600" dirty="0" err="1">
                <a:solidFill>
                  <a:schemeClr val="accent3"/>
                </a:solidFill>
                <a:latin typeface="+mn-lt"/>
                <a:ea typeface="新細明體" pitchFamily="18" charset="-120"/>
              </a:rPr>
              <a:t>ravni</a:t>
            </a:r>
            <a:r>
              <a:rPr lang="en-US" altLang="zh-TW" sz="3600" dirty="0">
                <a:solidFill>
                  <a:schemeClr val="accent3"/>
                </a:solidFill>
                <a:latin typeface="+mn-lt"/>
                <a:ea typeface="新細明體" pitchFamily="18" charset="-120"/>
              </a:rPr>
              <a:t> </a:t>
            </a:r>
            <a:r>
              <a:rPr lang="en-US" altLang="zh-TW" sz="3600" dirty="0">
                <a:solidFill>
                  <a:schemeClr val="accent3"/>
                </a:solidFill>
                <a:ea typeface="新細明體" pitchFamily="18" charset="-120"/>
              </a:rPr>
              <a:t>(2-D)</a:t>
            </a:r>
          </a:p>
        </p:txBody>
      </p:sp>
      <p:sp>
        <p:nvSpPr>
          <p:cNvPr id="20483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0484" name="Rectangle 8"/>
          <p:cNvSpPr>
            <a:spLocks noChangeArrowheads="1"/>
          </p:cNvSpPr>
          <p:nvPr/>
        </p:nvSpPr>
        <p:spPr bwMode="auto">
          <a:xfrm>
            <a:off x="76200" y="76200"/>
            <a:ext cx="89916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Custom 5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00ADDC"/>
      </a:accent1>
      <a:accent2>
        <a:srgbClr val="FF3F3F"/>
      </a:accent2>
      <a:accent3>
        <a:srgbClr val="FEB80A"/>
      </a:accent3>
      <a:accent4>
        <a:srgbClr val="7FD13B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Custom 2">
      <a:majorFont>
        <a:latin typeface="Arial"/>
        <a:ea typeface=""/>
        <a:cs typeface=""/>
      </a:majorFont>
      <a:minorFont>
        <a:latin typeface="Cir Arial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etro">
  <a:themeElements>
    <a:clrScheme name="Custom 5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00ADDC"/>
      </a:accent1>
      <a:accent2>
        <a:srgbClr val="FF3F3F"/>
      </a:accent2>
      <a:accent3>
        <a:srgbClr val="FEB80A"/>
      </a:accent3>
      <a:accent4>
        <a:srgbClr val="7FD13B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Custom 2">
      <a:majorFont>
        <a:latin typeface="Arial"/>
        <a:ea typeface=""/>
        <a:cs typeface=""/>
      </a:majorFont>
      <a:minorFont>
        <a:latin typeface="Cir Arial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Metro">
  <a:themeElements>
    <a:clrScheme name="Custom 5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00ADDC"/>
      </a:accent1>
      <a:accent2>
        <a:srgbClr val="FF3F3F"/>
      </a:accent2>
      <a:accent3>
        <a:srgbClr val="FEB80A"/>
      </a:accent3>
      <a:accent4>
        <a:srgbClr val="7FD13B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Custom 2">
      <a:majorFont>
        <a:latin typeface="Arial"/>
        <a:ea typeface=""/>
        <a:cs typeface=""/>
      </a:majorFont>
      <a:minorFont>
        <a:latin typeface="Cir Arial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Metro">
  <a:themeElements>
    <a:clrScheme name="Custom 5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00ADDC"/>
      </a:accent1>
      <a:accent2>
        <a:srgbClr val="FF3F3F"/>
      </a:accent2>
      <a:accent3>
        <a:srgbClr val="FEB80A"/>
      </a:accent3>
      <a:accent4>
        <a:srgbClr val="7FD13B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Custom 2">
      <a:majorFont>
        <a:latin typeface="Arial"/>
        <a:ea typeface=""/>
        <a:cs typeface=""/>
      </a:majorFont>
      <a:minorFont>
        <a:latin typeface="Cir Arial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3484</TotalTime>
  <Words>1327</Words>
  <Application>Microsoft Office PowerPoint</Application>
  <PresentationFormat>On-screen Show (4:3)</PresentationFormat>
  <Paragraphs>378</Paragraphs>
  <Slides>32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Arial</vt:lpstr>
      <vt:lpstr>Cir Arial</vt:lpstr>
      <vt:lpstr>Wingdings</vt:lpstr>
      <vt:lpstr>Wingdings 3</vt:lpstr>
      <vt:lpstr>Wingdings 2</vt:lpstr>
      <vt:lpstr>新細明體</vt:lpstr>
      <vt:lpstr>Times New Roman</vt:lpstr>
      <vt:lpstr>Courier New</vt:lpstr>
      <vt:lpstr>Symbol</vt:lpstr>
      <vt:lpstr>Verdana</vt:lpstr>
      <vt:lpstr>Metro</vt:lpstr>
      <vt:lpstr>1_Metro</vt:lpstr>
      <vt:lpstr>3_Metro</vt:lpstr>
      <vt:lpstr>2_Metro</vt:lpstr>
      <vt:lpstr>Equation</vt:lpstr>
      <vt:lpstr>Microsoft Equation 3.0</vt:lpstr>
      <vt:lpstr>Problem najbli@eg para ta^aka 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Company>DCIS, PIEAS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Computational Laboratories</dc:creator>
  <cp:lastModifiedBy>Nikola</cp:lastModifiedBy>
  <cp:revision>592</cp:revision>
  <dcterms:created xsi:type="dcterms:W3CDTF">2007-04-09T09:01:12Z</dcterms:created>
  <dcterms:modified xsi:type="dcterms:W3CDTF">2011-12-14T12:20:59Z</dcterms:modified>
</cp:coreProperties>
</file>