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6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A3ED3-187A-4989-99A0-B60909C0010B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0D007-9279-4FEF-A9AA-413F27697AD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253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007-9279-4FEF-A9AA-413F27697AD8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606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040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430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002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023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619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788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722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857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744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383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11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B793-AAB2-459D-8A4F-6035A1D4CC15}" type="datetimeFigureOut">
              <a:rPr lang="sr-Latn-RS" smtClean="0"/>
              <a:t>14.12.2011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2A77-1394-4BE2-9508-FA22C20679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52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4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059" y="4653136"/>
            <a:ext cx="8064224" cy="15121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/>
            </a:scene3d>
            <a:sp3d prstMaterial="plastic"/>
          </a:bodyPr>
          <a:lstStyle/>
          <a:p>
            <a:pPr algn="r"/>
            <a:r>
              <a:rPr lang="sr-Cyrl-R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dist="25400" dir="9000000" algn="ctr" rotWithShape="0">
                    <a:schemeClr val="bg1">
                      <a:alpha val="90000"/>
                    </a:schemeClr>
                  </a:outerShdw>
                </a:effectLst>
              </a:rPr>
              <a:t>Пресек дужи и троугла у простору</a:t>
            </a:r>
            <a:endParaRPr lang="sr-Latn-RS" sz="4000" dirty="0">
              <a:solidFill>
                <a:schemeClr val="accent1">
                  <a:lumMod val="75000"/>
                </a:schemeClr>
              </a:solidFill>
              <a:effectLst>
                <a:outerShdw dist="25400" dir="9000000" algn="ctr" rotWithShape="0">
                  <a:schemeClr val="bg1">
                    <a:alpha val="90000"/>
                  </a:schemeClr>
                </a:outerShdw>
              </a:effectLst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663952" y="4653136"/>
            <a:ext cx="6480048" cy="456456"/>
          </a:xfrm>
        </p:spPr>
        <p:txBody>
          <a:bodyPr>
            <a:normAutofit/>
          </a:bodyPr>
          <a:lstStyle/>
          <a:p>
            <a:pPr algn="r"/>
            <a:r>
              <a:rPr lang="sr-Cyrl-RS" sz="2000" dirty="0" smtClean="0">
                <a:solidFill>
                  <a:schemeClr val="bg1"/>
                </a:solidFill>
              </a:rPr>
              <a:t>Семинарски рад из Геометрије</a:t>
            </a:r>
            <a:endParaRPr lang="sr-Latn-RS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60648"/>
            <a:ext cx="336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Младен Дробњаковић 97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sr-Cyrl-RS" dirty="0" smtClean="0">
                <a:solidFill>
                  <a:schemeClr val="bg1"/>
                </a:solidFill>
              </a:rPr>
              <a:t>2010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Милош Манојловић  241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sr-Cyrl-RS" dirty="0" smtClean="0">
                <a:solidFill>
                  <a:schemeClr val="bg1"/>
                </a:solidFill>
              </a:rPr>
              <a:t>2010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Александра Видојевић 151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sr-Cyrl-RS" dirty="0" smtClean="0">
                <a:solidFill>
                  <a:schemeClr val="bg1"/>
                </a:solidFill>
              </a:rPr>
              <a:t>2010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Мирослав Остојић 103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sr-Cyrl-RS" dirty="0" smtClean="0">
                <a:solidFill>
                  <a:schemeClr val="bg1"/>
                </a:solidFill>
              </a:rPr>
              <a:t>2010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Дуж просеца троугао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517"/>
            <a:ext cx="9144000" cy="3938739"/>
          </a:xfrm>
        </p:spPr>
      </p:pic>
    </p:spTree>
    <p:extLst>
      <p:ext uri="{BB962C8B-B14F-4D97-AF65-F5344CB8AC3E}">
        <p14:creationId xmlns:p14="http://schemas.microsoft.com/office/powerpoint/2010/main" val="14264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32240" y="2708920"/>
            <a:ext cx="2195736" cy="12241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Дуж пресеца троугао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351"/>
            <a:ext cx="9144000" cy="3544865"/>
          </a:xfrm>
        </p:spPr>
      </p:pic>
      <p:sp>
        <p:nvSpPr>
          <p:cNvPr id="8" name="Rectangle 7"/>
          <p:cNvSpPr/>
          <p:nvPr/>
        </p:nvSpPr>
        <p:spPr>
          <a:xfrm>
            <a:off x="0" y="1628800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80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Дуж додирује једну тачку троугла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" y="1877444"/>
            <a:ext cx="9118651" cy="3927820"/>
          </a:xfrm>
        </p:spPr>
      </p:pic>
    </p:spTree>
    <p:extLst>
      <p:ext uri="{BB962C8B-B14F-4D97-AF65-F5344CB8AC3E}">
        <p14:creationId xmlns:p14="http://schemas.microsoft.com/office/powerpoint/2010/main" val="42775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83768" y="3295675"/>
            <a:ext cx="2195736" cy="12241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Троугао садржи дуж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516"/>
            <a:ext cx="9144000" cy="39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36912"/>
            <a:ext cx="8229600" cy="1143000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Демо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5"/>
            <a:ext cx="579613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3600" dirty="0">
              <a:solidFill>
                <a:schemeClr val="bg1"/>
              </a:solidFill>
            </a:endParaRPr>
          </a:p>
          <a:p>
            <a:r>
              <a:rPr lang="sr-Cyrl-RS" sz="3600" dirty="0" smtClean="0">
                <a:solidFill>
                  <a:schemeClr val="bg1"/>
                </a:solidFill>
              </a:rPr>
              <a:t>- Један од најбитнијих геометриских  израчунавања данас</a:t>
            </a:r>
          </a:p>
          <a:p>
            <a:r>
              <a:rPr lang="sr-Cyrl-RS" sz="3600" dirty="0" smtClean="0">
                <a:solidFill>
                  <a:schemeClr val="bg1"/>
                </a:solidFill>
              </a:rPr>
              <a:t>- Кључна ствар у </a:t>
            </a:r>
            <a:r>
              <a:rPr lang="en-US" sz="3600" dirty="0" smtClean="0">
                <a:solidFill>
                  <a:schemeClr val="bg1"/>
                </a:solidFill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</a:rPr>
              <a:t>raytracing</a:t>
            </a:r>
            <a:r>
              <a:rPr lang="sr-Latn-RS" sz="3600" dirty="0" smtClean="0">
                <a:solidFill>
                  <a:schemeClr val="bg1"/>
                </a:solidFill>
              </a:rPr>
              <a:t>“ </a:t>
            </a:r>
            <a:r>
              <a:rPr lang="sr-Cyrl-RS" sz="3600" dirty="0" smtClean="0">
                <a:solidFill>
                  <a:schemeClr val="bg1"/>
                </a:solidFill>
              </a:rPr>
              <a:t>алгоритму</a:t>
            </a:r>
            <a:endParaRPr lang="sr-Latn-RS" sz="3600" dirty="0"/>
          </a:p>
        </p:txBody>
      </p:sp>
      <p:pic>
        <p:nvPicPr>
          <p:cNvPr id="2050" name="Picture 2" descr="E:\My Files\1. Matematicki Fakultet\II godina\Geometrija\Seminar\Prezentacija\bme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87" y="1772815"/>
            <a:ext cx="3806933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2231232" cy="1358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300000" lon="2100000" rev="0"/>
              </a:camera>
              <a:lightRig rig="threePt" dir="t"/>
            </a:scene3d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Увод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624"/>
            <a:ext cx="1819977" cy="1455982"/>
          </a:xfrm>
          <a:prstGeom prst="rect">
            <a:avLst/>
          </a:prstGeom>
          <a:scene3d>
            <a:camera prst="orthographicFront">
              <a:rot lat="1200000" lon="9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364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„</a:t>
            </a:r>
            <a:r>
              <a:rPr lang="en-US" dirty="0" smtClean="0">
                <a:solidFill>
                  <a:schemeClr val="bg1"/>
                </a:solidFill>
              </a:rPr>
              <a:t>Ray Tracing</a:t>
            </a:r>
            <a:r>
              <a:rPr lang="sr-Latn-RS" dirty="0" smtClean="0">
                <a:solidFill>
                  <a:schemeClr val="bg1"/>
                </a:solidFill>
              </a:rPr>
              <a:t>“ </a:t>
            </a:r>
            <a:r>
              <a:rPr lang="sr-Cyrl-RS" dirty="0" smtClean="0">
                <a:solidFill>
                  <a:schemeClr val="bg1"/>
                </a:solidFill>
              </a:rPr>
              <a:t>алгоритам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72208"/>
            <a:ext cx="4906888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Једноставна и моћна техника која се у рачунарској графици користи за добијање фото реалстичних слика, али за обраду захтева много времена. Поступак се заснива на праћењу зрака светлости и њиховој интеракци са објектима у сцени у циљу рачунања глобалног осветљења сцене.</a:t>
            </a:r>
          </a:p>
          <a:p>
            <a:pPr marL="0" indent="0">
              <a:buNone/>
            </a:pPr>
            <a:r>
              <a:rPr lang="sr-Latn-RS" sz="2000" dirty="0" smtClean="0">
                <a:solidFill>
                  <a:schemeClr val="bg1"/>
                </a:solidFill>
              </a:rPr>
              <a:t>“</a:t>
            </a:r>
            <a:r>
              <a:rPr lang="sr-Latn-RS" sz="2000" smtClean="0">
                <a:solidFill>
                  <a:schemeClr val="bg1"/>
                </a:solidFill>
              </a:rPr>
              <a:t>Ray </a:t>
            </a:r>
            <a:r>
              <a:rPr lang="sr-Latn-RS" sz="2000" smtClean="0">
                <a:solidFill>
                  <a:schemeClr val="bg1"/>
                </a:solidFill>
              </a:rPr>
              <a:t>Tracing</a:t>
            </a:r>
            <a:r>
              <a:rPr lang="sr-Latn-RS" sz="2000" dirty="0" smtClean="0">
                <a:solidFill>
                  <a:schemeClr val="bg1"/>
                </a:solidFill>
              </a:rPr>
              <a:t>“ </a:t>
            </a:r>
            <a:r>
              <a:rPr lang="sr-Cyrl-RS" sz="2000" dirty="0" smtClean="0">
                <a:solidFill>
                  <a:schemeClr val="bg1"/>
                </a:solidFill>
              </a:rPr>
              <a:t>се заснива на законима геометриске оптике.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chemeClr val="bg1"/>
                </a:solidFill>
              </a:rPr>
              <a:t>Овакав поступак омогућава довољно квалитетну технику за добијање глобалних ефеката рефлексије и трансмисије, самим тим реалистичног приказа сцене.</a:t>
            </a:r>
            <a:endParaRPr lang="sr-Latn-R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7" y="1772816"/>
            <a:ext cx="4439591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50912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Графички приказ </a:t>
            </a:r>
            <a:endParaRPr lang="sr-Latn-RS" dirty="0" smtClean="0">
              <a:solidFill>
                <a:schemeClr val="bg1"/>
              </a:solidFill>
            </a:endParaRPr>
          </a:p>
          <a:p>
            <a:pPr algn="ctr"/>
            <a:r>
              <a:rPr lang="sr-Cyrl-RS" dirty="0" smtClean="0">
                <a:solidFill>
                  <a:schemeClr val="bg1"/>
                </a:solidFill>
              </a:rPr>
              <a:t>„</a:t>
            </a:r>
            <a:r>
              <a:rPr lang="en-US" dirty="0" smtClean="0">
                <a:solidFill>
                  <a:schemeClr val="bg1"/>
                </a:solidFill>
              </a:rPr>
              <a:t>Ray Tracing</a:t>
            </a:r>
            <a:r>
              <a:rPr lang="sr-Latn-RS" dirty="0" smtClean="0">
                <a:solidFill>
                  <a:schemeClr val="bg1"/>
                </a:solidFill>
              </a:rPr>
              <a:t>“ </a:t>
            </a:r>
            <a:r>
              <a:rPr lang="sr-Cyrl-RS" dirty="0" smtClean="0">
                <a:solidFill>
                  <a:schemeClr val="bg1"/>
                </a:solidFill>
              </a:rPr>
              <a:t>алгоритма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YafaRay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" y="1412741"/>
            <a:ext cx="9143936" cy="50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1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485800"/>
            <a:ext cx="2386608" cy="1143000"/>
          </a:xfrm>
        </p:spPr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YafaRay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" y="2131984"/>
            <a:ext cx="5928844" cy="47430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4" y="0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4365104"/>
            <a:ext cx="4114800" cy="1138138"/>
          </a:xfrm>
        </p:spPr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Blender Render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103539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93062" y="501219"/>
            <a:ext cx="41148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solidFill>
                  <a:schemeClr val="bg1"/>
                </a:solidFill>
              </a:rPr>
              <a:t>Lux Render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464496" cy="28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20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Пресек дужи и равни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42213"/>
            <a:ext cx="4968552" cy="4507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3977" y="4315162"/>
            <a:ext cx="82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(</a:t>
            </a:r>
            <a:r>
              <a:rPr lang="sr-Cyrl-RS" dirty="0" smtClean="0">
                <a:solidFill>
                  <a:schemeClr val="bg1"/>
                </a:solidFill>
              </a:rPr>
              <a:t>0,0,0)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7904" y="4108430"/>
            <a:ext cx="1008112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3885689" y="410843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D=|N|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66" y="1340768"/>
            <a:ext cx="423312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800" dirty="0" smtClean="0">
                <a:solidFill>
                  <a:schemeClr val="bg1"/>
                </a:solidFill>
              </a:rPr>
              <a:t>Д</a:t>
            </a:r>
            <a:r>
              <a:rPr lang="ru-RU" sz="2800" dirty="0" smtClean="0">
                <a:solidFill>
                  <a:schemeClr val="bg1"/>
                </a:solidFill>
              </a:rPr>
              <a:t>а </a:t>
            </a:r>
            <a:r>
              <a:rPr lang="ru-RU" sz="2800" dirty="0">
                <a:solidFill>
                  <a:schemeClr val="bg1"/>
                </a:solidFill>
              </a:rPr>
              <a:t>ли </a:t>
            </a:r>
            <a:r>
              <a:rPr lang="ru-RU" sz="2800" b="1" i="1" dirty="0">
                <a:solidFill>
                  <a:schemeClr val="bg1"/>
                </a:solidFill>
              </a:rPr>
              <a:t>qr </a:t>
            </a:r>
            <a:r>
              <a:rPr lang="ru-RU" sz="2800" dirty="0" smtClean="0">
                <a:solidFill>
                  <a:schemeClr val="bg1"/>
                </a:solidFill>
              </a:rPr>
              <a:t>пролази кроз раван </a:t>
            </a:r>
            <a:r>
              <a:rPr lang="ru-RU" sz="2800" b="1" i="1" dirty="0" smtClean="0">
                <a:solidFill>
                  <a:schemeClr val="bg1"/>
                </a:solidFill>
              </a:rPr>
              <a:t>π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(раван троугла </a:t>
            </a:r>
            <a:r>
              <a:rPr lang="ru-RU" sz="2800" b="1" i="1" dirty="0" smtClean="0">
                <a:solidFill>
                  <a:schemeClr val="bg1"/>
                </a:solidFill>
              </a:rPr>
              <a:t>T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800" b="1" i="1" dirty="0" smtClean="0">
                <a:solidFill>
                  <a:schemeClr val="bg1"/>
                </a:solidFill>
              </a:rPr>
              <a:t>π:Ax </a:t>
            </a:r>
            <a:r>
              <a:rPr lang="pl-PL" sz="2800" b="1" i="1" dirty="0">
                <a:solidFill>
                  <a:schemeClr val="bg1"/>
                </a:solidFill>
              </a:rPr>
              <a:t>+ By + Cz = D</a:t>
            </a:r>
            <a:r>
              <a:rPr lang="pl-PL" sz="28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l-GR" sz="2800" b="1" i="1" dirty="0" smtClean="0">
                <a:solidFill>
                  <a:schemeClr val="bg1"/>
                </a:solidFill>
              </a:rPr>
              <a:t>π</a:t>
            </a:r>
            <a:r>
              <a:rPr lang="el-GR" sz="2800" b="1" i="1" dirty="0">
                <a:solidFill>
                  <a:schemeClr val="bg1"/>
                </a:solidFill>
              </a:rPr>
              <a:t>:(</a:t>
            </a:r>
            <a:r>
              <a:rPr lang="sr-Latn-RS" sz="2800" b="1" i="1" dirty="0">
                <a:solidFill>
                  <a:schemeClr val="bg1"/>
                </a:solidFill>
              </a:rPr>
              <a:t>x, y, z</a:t>
            </a:r>
            <a:r>
              <a:rPr lang="sr-Latn-RS" sz="2800" b="1" i="1" dirty="0" smtClean="0">
                <a:solidFill>
                  <a:schemeClr val="bg1"/>
                </a:solidFill>
              </a:rPr>
              <a:t>)</a:t>
            </a:r>
            <a:r>
              <a:rPr lang="en-US" sz="2800" b="1" i="1" dirty="0" smtClean="0">
                <a:solidFill>
                  <a:schemeClr val="bg1"/>
                </a:solidFill>
              </a:rPr>
              <a:t>*</a:t>
            </a:r>
            <a:r>
              <a:rPr lang="sr-Latn-RS" sz="2800" b="1" i="1" dirty="0" smtClean="0">
                <a:solidFill>
                  <a:schemeClr val="bg1"/>
                </a:solidFill>
              </a:rPr>
              <a:t>(</a:t>
            </a:r>
            <a:r>
              <a:rPr lang="sr-Latn-RS" sz="2800" b="1" i="1" dirty="0">
                <a:solidFill>
                  <a:schemeClr val="bg1"/>
                </a:solidFill>
              </a:rPr>
              <a:t>A, B, C) = D</a:t>
            </a:r>
            <a:r>
              <a:rPr lang="sr-Latn-RS" sz="2800" dirty="0">
                <a:solidFill>
                  <a:schemeClr val="bg1"/>
                </a:solidFill>
              </a:rPr>
              <a:t>. </a:t>
            </a:r>
            <a:endParaRPr lang="sr-Cyrl-R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N </a:t>
            </a:r>
            <a:r>
              <a:rPr lang="ru-RU" sz="2800" b="1" i="1" dirty="0">
                <a:solidFill>
                  <a:schemeClr val="bg1"/>
                </a:solidFill>
              </a:rPr>
              <a:t>= (A, B, C) 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|N| = 1, </a:t>
            </a:r>
            <a:r>
              <a:rPr lang="ru-RU" sz="2800" b="1" i="1" dirty="0" smtClean="0">
                <a:solidFill>
                  <a:schemeClr val="bg1"/>
                </a:solidFill>
              </a:rPr>
              <a:t>D </a:t>
            </a:r>
            <a:r>
              <a:rPr lang="ru-RU" sz="2800" dirty="0">
                <a:solidFill>
                  <a:schemeClr val="bg1"/>
                </a:solidFill>
              </a:rPr>
              <a:t>растојање </a:t>
            </a:r>
            <a:r>
              <a:rPr lang="ru-RU" sz="2800" dirty="0" smtClean="0">
                <a:solidFill>
                  <a:schemeClr val="bg1"/>
                </a:solidFill>
              </a:rPr>
              <a:t>од </a:t>
            </a:r>
            <a:r>
              <a:rPr lang="ru-RU" sz="2800" dirty="0">
                <a:solidFill>
                  <a:schemeClr val="bg1"/>
                </a:solidFill>
              </a:rPr>
              <a:t>равни </a:t>
            </a:r>
            <a:r>
              <a:rPr lang="ru-RU" sz="2800" b="1" i="1" dirty="0">
                <a:solidFill>
                  <a:schemeClr val="bg1"/>
                </a:solidFill>
              </a:rPr>
              <a:t>π </a:t>
            </a:r>
            <a:r>
              <a:rPr lang="ru-RU" sz="2800" dirty="0">
                <a:solidFill>
                  <a:schemeClr val="bg1"/>
                </a:solidFill>
              </a:rPr>
              <a:t>до </a:t>
            </a:r>
            <a:r>
              <a:rPr lang="ru-RU" sz="2800" dirty="0" smtClean="0">
                <a:solidFill>
                  <a:schemeClr val="bg1"/>
                </a:solidFill>
              </a:rPr>
              <a:t>координатног</a:t>
            </a:r>
            <a:r>
              <a:rPr lang="sr-Cyrl-RS" sz="2800" dirty="0" smtClean="0">
                <a:solidFill>
                  <a:schemeClr val="bg1"/>
                </a:solidFill>
              </a:rPr>
              <a:t>почетка</a:t>
            </a:r>
            <a:r>
              <a:rPr lang="sr-Cyrl-RS" sz="2800" dirty="0">
                <a:solidFill>
                  <a:schemeClr val="bg1"/>
                </a:solidFill>
              </a:rPr>
              <a:t>.</a:t>
            </a:r>
            <a:endParaRPr lang="sr-Latn-R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553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Одређивање пресека</a:t>
            </a:r>
            <a:endParaRPr lang="sr-Latn-R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b="1" i="1" dirty="0" smtClean="0">
                    <a:solidFill>
                      <a:schemeClr val="bg1"/>
                    </a:solidFill>
                  </a:rPr>
                  <a:t>p(t</a:t>
                </a:r>
                <a:r>
                  <a:rPr lang="sr-Cyrl-RS" b="1" i="1" dirty="0" smtClean="0">
                    <a:solidFill>
                      <a:schemeClr val="bg1"/>
                    </a:solidFill>
                  </a:rPr>
                  <a:t>)*</a:t>
                </a:r>
                <a:r>
                  <a:rPr lang="sr-Latn-RS" b="1" i="1" dirty="0" smtClean="0">
                    <a:solidFill>
                      <a:schemeClr val="bg1"/>
                    </a:solidFill>
                  </a:rPr>
                  <a:t>(</a:t>
                </a:r>
                <a:r>
                  <a:rPr lang="sr-Latn-RS" b="1" i="1" dirty="0">
                    <a:solidFill>
                      <a:schemeClr val="bg1"/>
                    </a:solidFill>
                  </a:rPr>
                  <a:t>A, B, C) = </a:t>
                </a:r>
                <a:r>
                  <a:rPr lang="sr-Latn-RS" b="1" i="1" dirty="0" smtClean="0">
                    <a:solidFill>
                      <a:schemeClr val="bg1"/>
                    </a:solidFill>
                  </a:rPr>
                  <a:t>D</a:t>
                </a:r>
                <a:endParaRPr lang="sr-Cyrl-RS" b="1" i="1" dirty="0" smtClean="0">
                  <a:solidFill>
                    <a:schemeClr val="bg1"/>
                  </a:solidFill>
                </a:endParaRPr>
              </a:p>
              <a:p>
                <a:r>
                  <a:rPr lang="sr-Latn-RS" b="1" i="1" dirty="0">
                    <a:solidFill>
                      <a:schemeClr val="bg1"/>
                    </a:solidFill>
                  </a:rPr>
                  <a:t>[q + t(r - q)] </a:t>
                </a:r>
                <a:r>
                  <a:rPr lang="sr-Cyrl-RS" b="1" i="1" dirty="0">
                    <a:solidFill>
                      <a:schemeClr val="bg1"/>
                    </a:solidFill>
                  </a:rPr>
                  <a:t>*</a:t>
                </a:r>
                <a:r>
                  <a:rPr lang="sr-Latn-RS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sr-Latn-RS" b="1" i="1" dirty="0">
                    <a:solidFill>
                      <a:schemeClr val="bg1"/>
                    </a:solidFill>
                  </a:rPr>
                  <a:t>N = </a:t>
                </a:r>
                <a:r>
                  <a:rPr lang="sr-Latn-RS" b="1" i="1" dirty="0" smtClean="0">
                    <a:solidFill>
                      <a:schemeClr val="bg1"/>
                    </a:solidFill>
                  </a:rPr>
                  <a:t>D</a:t>
                </a:r>
                <a:endParaRPr lang="sr-Cyrl-RS" dirty="0">
                  <a:solidFill>
                    <a:schemeClr val="bg1"/>
                  </a:solidFill>
                </a:endParaRPr>
              </a:p>
              <a:p>
                <a:r>
                  <a:rPr lang="sr-Latn-RS" b="1" i="1" dirty="0">
                    <a:solidFill>
                      <a:schemeClr val="bg1"/>
                    </a:solidFill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r-Cyrl-RS" b="1" i="1" dirty="0" smtClean="0">
                            <a:solidFill>
                              <a:schemeClr val="bg1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sr-Cyrl-RS" b="1" i="1" dirty="0" smtClean="0">
                            <a:solidFill>
                              <a:schemeClr val="bg1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r-Latn-RS" b="1" i="1" dirty="0">
                            <a:solidFill>
                              <a:schemeClr val="bg1"/>
                            </a:solidFill>
                          </a:rPr>
                          <m:t>N</m:t>
                        </m:r>
                      </m:den>
                    </m:f>
                  </m:oMath>
                </a14:m>
                <a:r>
                  <a:rPr lang="sr-Cyrl-R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sr-Cyrl-RS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Cyrl-R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Бројилац</m:t>
                        </m:r>
                      </m:num>
                      <m:den>
                        <m:r>
                          <a:rPr lang="sr-Cyrl-R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Именилац</m:t>
                        </m:r>
                      </m:den>
                    </m:f>
                  </m:oMath>
                </a14:m>
                <a:endParaRPr lang="sr-Cyrl-RS" dirty="0" smtClean="0">
                  <a:solidFill>
                    <a:schemeClr val="bg1"/>
                  </a:solidFill>
                </a:endParaRPr>
              </a:p>
              <a:p>
                <a:r>
                  <a:rPr lang="sr-Cyrl-RS" dirty="0" smtClean="0">
                    <a:solidFill>
                      <a:schemeClr val="bg1"/>
                    </a:solidFill>
                  </a:rPr>
                  <a:t>Именилац = 0 (дуж је паралелна равни)</a:t>
                </a:r>
              </a:p>
              <a:p>
                <a:r>
                  <a:rPr lang="sr-Cyrl-RS" dirty="0" smtClean="0">
                    <a:solidFill>
                      <a:schemeClr val="bg1"/>
                    </a:solidFill>
                  </a:rPr>
                  <a:t>Бројилац = 0 (дуж је у равни)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t = 0 </a:t>
                </a:r>
                <a:r>
                  <a:rPr lang="sr-Cyrl-RS" dirty="0" smtClean="0">
                    <a:solidFill>
                      <a:schemeClr val="bg1"/>
                    </a:solidFill>
                  </a:rPr>
                  <a:t>или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 = 1</a:t>
                </a:r>
                <a:r>
                  <a:rPr lang="sr-Cyrl-RS" dirty="0" smtClean="0">
                    <a:solidFill>
                      <a:schemeClr val="bg1"/>
                    </a:solidFill>
                  </a:rPr>
                  <a:t> (дуж додирује раван)</a:t>
                </a:r>
                <a:endParaRPr lang="sr-Latn-R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939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К</a:t>
            </a:r>
            <a:r>
              <a:rPr lang="sr-Cyrl-RS" dirty="0" smtClean="0">
                <a:solidFill>
                  <a:schemeClr val="bg1"/>
                </a:solidFill>
              </a:rPr>
              <a:t>ад нема пресека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5299458"/>
            <a:ext cx="871296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>
                <a:solidFill>
                  <a:schemeClr val="bg1"/>
                </a:solidFill>
              </a:rPr>
              <a:t>До пресека неће доћи ако је дуж </a:t>
            </a:r>
            <a:r>
              <a:rPr lang="en-US" sz="2800" dirty="0" err="1" smtClean="0">
                <a:solidFill>
                  <a:schemeClr val="bg1"/>
                </a:solidFill>
              </a:rPr>
              <a:t>qr</a:t>
            </a:r>
            <a:r>
              <a:rPr lang="sr-Latn-R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постављена тако да је паралена равни </a:t>
            </a:r>
            <a:r>
              <a:rPr lang="el-GR" sz="2800" dirty="0" smtClean="0">
                <a:solidFill>
                  <a:schemeClr val="bg1"/>
                </a:solidFill>
              </a:rPr>
              <a:t>π</a:t>
            </a:r>
            <a:r>
              <a:rPr lang="sr-Cyrl-RS" sz="2800" dirty="0" smtClean="0">
                <a:solidFill>
                  <a:schemeClr val="bg1"/>
                </a:solidFill>
              </a:rPr>
              <a:t> у којој се налази троугао Т.</a:t>
            </a:r>
            <a:endParaRPr lang="sr-Latn-R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246"/>
            <a:ext cx="9144000" cy="38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623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331</Words>
  <Application>Microsoft Office PowerPoint</Application>
  <PresentationFormat>On-screen Show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Пресек дужи и троугла у простору</vt:lpstr>
      <vt:lpstr>Увод</vt:lpstr>
      <vt:lpstr>„Ray Tracing“ алгоритам</vt:lpstr>
      <vt:lpstr>YafaRay</vt:lpstr>
      <vt:lpstr>YafaRay</vt:lpstr>
      <vt:lpstr>Blender Render</vt:lpstr>
      <vt:lpstr>Пресек дужи и равни</vt:lpstr>
      <vt:lpstr>Одређивање пресека</vt:lpstr>
      <vt:lpstr>Кад нема пресека</vt:lpstr>
      <vt:lpstr>Дуж просеца троугао</vt:lpstr>
      <vt:lpstr>Дуж пресеца троугао</vt:lpstr>
      <vt:lpstr>Дуж додирује једну тачку троугла</vt:lpstr>
      <vt:lpstr>Троугао садржи дуж</vt:lpstr>
      <vt:lpstr>Демо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Пресек Дужи и троугла у 3д</dc:title>
  <dc:creator>Miroslav Ostojic</dc:creator>
  <cp:lastModifiedBy>Miroslav Ostojic</cp:lastModifiedBy>
  <cp:revision>22</cp:revision>
  <dcterms:created xsi:type="dcterms:W3CDTF">2011-12-11T11:45:23Z</dcterms:created>
  <dcterms:modified xsi:type="dcterms:W3CDTF">2011-12-14T13:41:25Z</dcterms:modified>
</cp:coreProperties>
</file>