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19"/>
  </p:handout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68" r:id="rId16"/>
    <p:sldId id="269" r:id="rId17"/>
    <p:sldId id="271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541" autoAdjust="0"/>
    <p:restoredTop sz="9466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03344-0310-4C32-AEA3-84DFCB02B6FB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BE459-F27D-4D75-9226-1F68454802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49" y="5349903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2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A66A7DD-0760-4A30-99D7-2367BE6495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E0CD3-7F54-45CB-B2F7-B9BD4702C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7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7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CD89B-7452-4357-95ED-E803297BC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1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8030827-8BF7-496A-B34C-1C91C9882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49" y="3444903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6048-7647-4ECA-887A-C9A71537FA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6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FF1B-BC2A-41E7-A5A8-FB71F126C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1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5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6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5" y="1316038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1" y="1316038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B27C7F7-314F-4014-BA58-30AC9142CB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49" y="6019801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48618-0152-493D-94F7-9162165AD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1CE61-4782-4A80-A770-442BA5DCD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49" y="5849118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1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1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1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CABA-6182-42E8-9919-F42CB2436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6F494-2447-4203-B2CC-9BC455D106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9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49" y="1050899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3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1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1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05FB443-315B-4AAD-8BB5-B81A4B2A62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49" y="1050899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49" y="1057987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772400" cy="2667000"/>
          </a:xfrm>
        </p:spPr>
        <p:txBody>
          <a:bodyPr/>
          <a:lstStyle/>
          <a:p>
            <a:r>
              <a:rPr lang="en-US" dirty="0"/>
              <a:t>NASLOV TEME:</a:t>
            </a:r>
            <a:br>
              <a:rPr lang="en-US" dirty="0"/>
            </a:br>
            <a:r>
              <a:rPr lang="en-US" dirty="0"/>
              <a:t>OPTICKE OSOBINE KRIVIH DRUGOG REDA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657600"/>
            <a:ext cx="6400800" cy="2286000"/>
          </a:xfrm>
        </p:spPr>
        <p:txBody>
          <a:bodyPr/>
          <a:lstStyle/>
          <a:p>
            <a:r>
              <a:rPr lang="en-US" sz="2400" dirty="0" err="1"/>
              <a:t>Grupa</a:t>
            </a:r>
            <a:r>
              <a:rPr lang="en-US" sz="2400" dirty="0"/>
              <a:t>:</a:t>
            </a:r>
          </a:p>
          <a:p>
            <a:endParaRPr lang="en-US" sz="2400" dirty="0"/>
          </a:p>
          <a:p>
            <a:r>
              <a:rPr lang="en-US" sz="2400" dirty="0" err="1"/>
              <a:t>Mateja</a:t>
            </a:r>
            <a:r>
              <a:rPr lang="en-US" sz="2400" dirty="0"/>
              <a:t> </a:t>
            </a:r>
            <a:r>
              <a:rPr lang="en-US" sz="2400" dirty="0" err="1"/>
              <a:t>Prpic</a:t>
            </a:r>
            <a:endParaRPr lang="en-US" sz="2400" dirty="0"/>
          </a:p>
          <a:p>
            <a:r>
              <a:rPr lang="en-US" sz="2400" dirty="0"/>
              <a:t>Nikola </a:t>
            </a:r>
            <a:r>
              <a:rPr lang="en-US" sz="2400" dirty="0" err="1"/>
              <a:t>Sojcic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Petar</a:t>
            </a:r>
            <a:r>
              <a:rPr lang="en-US" sz="2400" dirty="0"/>
              <a:t> </a:t>
            </a:r>
            <a:r>
              <a:rPr lang="en-US" sz="2400" dirty="0" err="1"/>
              <a:t>Stajic</a:t>
            </a:r>
            <a:r>
              <a:rPr lang="en-US" sz="24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HIPERBOLA opticke osobine</a:t>
            </a:r>
          </a:p>
        </p:txBody>
      </p:sp>
      <p:pic>
        <p:nvPicPr>
          <p:cNvPr id="10244" name="Picture 4" descr="fig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447801"/>
            <a:ext cx="5181600" cy="3919538"/>
          </a:xfrm>
          <a:prstGeom prst="rect">
            <a:avLst/>
          </a:prstGeom>
          <a:noFill/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09601" y="5105400"/>
            <a:ext cx="7788275" cy="1431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900"/>
              <a:t>» Funkcije su slicne funkcijama elipse, sem sto se za crtanje ne koristi parametarska jednacina.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PARABOLA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900">
                <a:cs typeface="Arial" charset="0"/>
              </a:rPr>
              <a:t>» Parabola je kriva drugog reda odredjena parametrom p.</a:t>
            </a:r>
          </a:p>
          <a:p>
            <a:pPr>
              <a:buFontTx/>
              <a:buNone/>
            </a:pPr>
            <a:endParaRPr lang="en-US" sz="2900">
              <a:cs typeface="Arial" charset="0"/>
            </a:endParaRPr>
          </a:p>
          <a:p>
            <a:pPr>
              <a:buFontTx/>
              <a:buNone/>
            </a:pPr>
            <a:r>
              <a:rPr lang="en-US" sz="2900">
                <a:cs typeface="Arial" charset="0"/>
              </a:rPr>
              <a:t>» Jednacina: </a:t>
            </a:r>
          </a:p>
          <a:p>
            <a:pPr>
              <a:buFontTx/>
              <a:buNone/>
            </a:pPr>
            <a:r>
              <a:rPr lang="en-US" sz="2900">
                <a:cs typeface="Arial" charset="0"/>
              </a:rPr>
              <a:t>	</a:t>
            </a:r>
            <a:r>
              <a:rPr lang="en-US" sz="2900" b="1" i="1">
                <a:cs typeface="Arial" charset="0"/>
              </a:rPr>
              <a:t>Y^2 = 2pX</a:t>
            </a:r>
            <a:r>
              <a:rPr lang="en-US" sz="2900">
                <a:cs typeface="Arial" charset="0"/>
              </a:rPr>
              <a:t> ,  p &gt; 0</a:t>
            </a:r>
            <a:endParaRPr lang="en-US" sz="2900" b="1">
              <a:cs typeface="Arial" charset="0"/>
            </a:endParaRPr>
          </a:p>
          <a:p>
            <a:pPr>
              <a:buFontTx/>
              <a:buNone/>
            </a:pPr>
            <a:r>
              <a:rPr lang="en-US" sz="2900">
                <a:cs typeface="Arial" charset="0"/>
              </a:rPr>
              <a:t>		</a:t>
            </a:r>
          </a:p>
        </p:txBody>
      </p:sp>
      <p:pic>
        <p:nvPicPr>
          <p:cNvPr id="11268" name="Picture 4" descr="parabola-formu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2" y="2286000"/>
            <a:ext cx="3573463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900" dirty="0" smtClean="0">
                <a:cs typeface="Arial" charset="0"/>
              </a:rPr>
              <a:t>» </a:t>
            </a:r>
            <a:r>
              <a:rPr lang="en-US" sz="2900" dirty="0" err="1">
                <a:cs typeface="Arial" charset="0"/>
              </a:rPr>
              <a:t>Parametarska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jednacina</a:t>
            </a:r>
            <a:r>
              <a:rPr lang="en-US" sz="2900" dirty="0" smtClean="0">
                <a:cs typeface="Arial" charset="0"/>
              </a:rPr>
              <a:t>: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900" dirty="0">
              <a:cs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900" dirty="0">
                <a:cs typeface="Arial" charset="0"/>
              </a:rPr>
              <a:t>		y = t,  x = (t^2) / 2p,   t </a:t>
            </a:r>
            <a:r>
              <a:rPr lang="el-GR" sz="2900" dirty="0">
                <a:cs typeface="Arial" charset="0"/>
              </a:rPr>
              <a:t>ε</a:t>
            </a:r>
            <a:r>
              <a:rPr lang="en-US" sz="2900" dirty="0">
                <a:cs typeface="Arial" charset="0"/>
              </a:rPr>
              <a:t>R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900" dirty="0">
              <a:cs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900" dirty="0">
                <a:cs typeface="Arial" charset="0"/>
              </a:rPr>
              <a:t>» </a:t>
            </a:r>
            <a:r>
              <a:rPr lang="en-US" sz="2900" dirty="0" err="1">
                <a:cs typeface="Arial" charset="0"/>
              </a:rPr>
              <a:t>Tacka</a:t>
            </a:r>
            <a:r>
              <a:rPr lang="en-US" sz="2900" dirty="0">
                <a:cs typeface="Arial" charset="0"/>
              </a:rPr>
              <a:t> F(p/2,0) </a:t>
            </a:r>
            <a:r>
              <a:rPr lang="en-US" sz="2900" dirty="0" err="1">
                <a:cs typeface="Arial" charset="0"/>
              </a:rPr>
              <a:t>naziva</a:t>
            </a:r>
            <a:r>
              <a:rPr lang="en-US" sz="2900" dirty="0">
                <a:cs typeface="Arial" charset="0"/>
              </a:rPr>
              <a:t> se </a:t>
            </a:r>
            <a:r>
              <a:rPr lang="en-US" sz="2900" i="1" dirty="0" err="1">
                <a:cs typeface="Arial" charset="0"/>
              </a:rPr>
              <a:t>zizom</a:t>
            </a:r>
            <a:r>
              <a:rPr lang="en-US" sz="2900" i="1" dirty="0">
                <a:cs typeface="Arial" charset="0"/>
              </a:rPr>
              <a:t> </a:t>
            </a:r>
            <a:r>
              <a:rPr lang="en-US" sz="2900" i="1" dirty="0" err="1">
                <a:cs typeface="Arial" charset="0"/>
              </a:rPr>
              <a:t>parabole</a:t>
            </a:r>
            <a:r>
              <a:rPr lang="en-US" sz="2900" dirty="0">
                <a:cs typeface="Arial" charset="0"/>
              </a:rPr>
              <a:t>, a </a:t>
            </a:r>
            <a:r>
              <a:rPr lang="en-US" sz="2900" dirty="0" err="1">
                <a:cs typeface="Arial" charset="0"/>
              </a:rPr>
              <a:t>prava</a:t>
            </a:r>
            <a:r>
              <a:rPr lang="en-US" sz="2900" dirty="0">
                <a:cs typeface="Arial" charset="0"/>
              </a:rPr>
              <a:t> d: x= -p/2 je </a:t>
            </a:r>
            <a:r>
              <a:rPr lang="en-US" sz="2900" i="1" dirty="0" err="1">
                <a:cs typeface="Arial" charset="0"/>
              </a:rPr>
              <a:t>direktrisa</a:t>
            </a:r>
            <a:r>
              <a:rPr lang="en-US" sz="2900" i="1" dirty="0">
                <a:cs typeface="Arial" charset="0"/>
              </a:rPr>
              <a:t> </a:t>
            </a:r>
            <a:r>
              <a:rPr lang="en-US" sz="2900" i="1" dirty="0" err="1">
                <a:cs typeface="Arial" charset="0"/>
              </a:rPr>
              <a:t>parabole</a:t>
            </a:r>
            <a:r>
              <a:rPr lang="en-US" sz="2900" dirty="0">
                <a:cs typeface="Arial" charset="0"/>
              </a:rPr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900" dirty="0">
              <a:cs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900" dirty="0">
                <a:cs typeface="Arial" charset="0"/>
              </a:rPr>
              <a:t>» Parabola je </a:t>
            </a:r>
            <a:r>
              <a:rPr lang="en-US" sz="2900" dirty="0" err="1">
                <a:cs typeface="Arial" charset="0"/>
              </a:rPr>
              <a:t>skup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tacaka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ravni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koje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su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jednako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udaljene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od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fiksirane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prave</a:t>
            </a:r>
            <a:r>
              <a:rPr lang="en-US" sz="2900" dirty="0">
                <a:cs typeface="Arial" charset="0"/>
              </a:rPr>
              <a:t> (</a:t>
            </a:r>
            <a:r>
              <a:rPr lang="en-US" sz="2900" dirty="0" err="1">
                <a:cs typeface="Arial" charset="0"/>
              </a:rPr>
              <a:t>direktrise</a:t>
            </a:r>
            <a:r>
              <a:rPr lang="en-US" sz="2900" dirty="0">
                <a:cs typeface="Arial" charset="0"/>
              </a:rPr>
              <a:t>) </a:t>
            </a:r>
            <a:r>
              <a:rPr lang="en-US" sz="2900" dirty="0" err="1">
                <a:cs typeface="Arial" charset="0"/>
              </a:rPr>
              <a:t>i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fiksirane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tacke</a:t>
            </a:r>
            <a:r>
              <a:rPr lang="en-US" sz="2900" dirty="0">
                <a:cs typeface="Arial" charset="0"/>
              </a:rPr>
              <a:t> (</a:t>
            </a:r>
            <a:r>
              <a:rPr lang="en-US" sz="2900" dirty="0" err="1">
                <a:cs typeface="Arial" charset="0"/>
              </a:rPr>
              <a:t>zize</a:t>
            </a:r>
            <a:r>
              <a:rPr lang="en-US" sz="2900" dirty="0">
                <a:cs typeface="Arial" charset="0"/>
              </a:rPr>
              <a:t>).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900" dirty="0">
              <a:cs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900" dirty="0">
                <a:cs typeface="Arial" charset="0"/>
              </a:rPr>
              <a:t>» </a:t>
            </a:r>
            <a:r>
              <a:rPr lang="en-US" sz="2900" dirty="0" err="1">
                <a:cs typeface="Arial" charset="0"/>
              </a:rPr>
              <a:t>Opticke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osobine</a:t>
            </a:r>
            <a:r>
              <a:rPr lang="en-US" sz="2900" dirty="0">
                <a:cs typeface="Arial" charset="0"/>
              </a:rPr>
              <a:t>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900" dirty="0">
                <a:cs typeface="Arial" charset="0"/>
              </a:rPr>
              <a:t>		- </a:t>
            </a:r>
            <a:r>
              <a:rPr lang="en-US" sz="2900" dirty="0" err="1">
                <a:cs typeface="Arial" charset="0"/>
              </a:rPr>
              <a:t>Svetlosni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zrak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koji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izvire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iz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zize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parabole,odbija</a:t>
            </a:r>
            <a:r>
              <a:rPr lang="en-US" sz="2900" dirty="0">
                <a:cs typeface="Arial" charset="0"/>
              </a:rPr>
              <a:t> se </a:t>
            </a:r>
            <a:r>
              <a:rPr lang="en-US" sz="2900" dirty="0" err="1">
                <a:cs typeface="Arial" charset="0"/>
              </a:rPr>
              <a:t>od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parabole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i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paralelan</a:t>
            </a:r>
            <a:r>
              <a:rPr lang="en-US" sz="2900" dirty="0">
                <a:cs typeface="Arial" charset="0"/>
              </a:rPr>
              <a:t> je </a:t>
            </a:r>
            <a:r>
              <a:rPr lang="en-US" sz="2900" dirty="0" err="1">
                <a:cs typeface="Arial" charset="0"/>
              </a:rPr>
              <a:t>osi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parabole</a:t>
            </a:r>
            <a:r>
              <a:rPr lang="en-US" sz="2900" dirty="0">
                <a:cs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PARABOLA opticke osobine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85800" y="5105401"/>
            <a:ext cx="7696200" cy="1431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900"/>
              <a:t>» Funkcije su slicne funkcijama elipse i hiperbole sem sto se kao I kod hiperbole za crtanje ne koristi parametarska jednacina.</a:t>
            </a:r>
          </a:p>
        </p:txBody>
      </p:sp>
      <p:pic>
        <p:nvPicPr>
          <p:cNvPr id="13317" name="Picture 5" descr="ParabolaDirectrix_1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371601"/>
            <a:ext cx="5181600" cy="3857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 primer elipse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300">
                <a:cs typeface="Arial" charset="0"/>
              </a:rPr>
              <a:t>»</a:t>
            </a:r>
            <a:r>
              <a:rPr lang="pl-PL"/>
              <a:t> Elipsa</a:t>
            </a:r>
            <a:endParaRPr lang="en-US"/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 </a:t>
            </a:r>
            <a:r>
              <a:rPr lang="pl-PL"/>
              <a:t> </a:t>
            </a:r>
            <a:r>
              <a:rPr lang="en-US"/>
              <a:t>P</a:t>
            </a:r>
            <a:r>
              <a:rPr lang="pl-PL"/>
              <a:t>oluprecnici a i b</a:t>
            </a:r>
            <a:r>
              <a:rPr lang="en-US"/>
              <a:t>:</a:t>
            </a:r>
          </a:p>
          <a:p>
            <a:pPr>
              <a:buFontTx/>
              <a:buNone/>
            </a:pPr>
            <a:r>
              <a:rPr lang="pl-PL"/>
              <a:t> 15 </a:t>
            </a:r>
            <a:r>
              <a:rPr lang="en-US"/>
              <a:t>i</a:t>
            </a:r>
            <a:r>
              <a:rPr lang="pl-PL"/>
              <a:t> 5</a:t>
            </a:r>
            <a:endParaRPr lang="en-US"/>
          </a:p>
          <a:p>
            <a:pPr>
              <a:buFontTx/>
              <a:buNone/>
            </a:pPr>
            <a:r>
              <a:rPr lang="en-US" sz="3300">
                <a:cs typeface="Arial" charset="0"/>
              </a:rPr>
              <a:t>	Ugao: 60°</a:t>
            </a:r>
          </a:p>
        </p:txBody>
      </p:sp>
      <p:pic>
        <p:nvPicPr>
          <p:cNvPr id="16388" name="Picture 4" descr="Untitl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600201"/>
            <a:ext cx="4733925" cy="4733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 primer hiperbole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900">
                <a:cs typeface="Arial" charset="0"/>
              </a:rPr>
              <a:t>» </a:t>
            </a:r>
            <a:r>
              <a:rPr lang="en-US" sz="2900"/>
              <a:t>Hiperbola</a:t>
            </a:r>
          </a:p>
          <a:p>
            <a:pPr>
              <a:buFontTx/>
              <a:buNone/>
            </a:pPr>
            <a:endParaRPr lang="en-US" sz="2900"/>
          </a:p>
          <a:p>
            <a:pPr>
              <a:buFontTx/>
              <a:buNone/>
            </a:pPr>
            <a:r>
              <a:rPr lang="en-US" sz="2900"/>
              <a:t>a=16</a:t>
            </a:r>
          </a:p>
          <a:p>
            <a:pPr>
              <a:buFontTx/>
              <a:buNone/>
            </a:pPr>
            <a:r>
              <a:rPr lang="en-US" sz="2900"/>
              <a:t>b=6</a:t>
            </a:r>
          </a:p>
          <a:p>
            <a:pPr>
              <a:buFontTx/>
              <a:buNone/>
            </a:pPr>
            <a:endParaRPr lang="en-US" sz="2900"/>
          </a:p>
          <a:p>
            <a:pPr>
              <a:buFontTx/>
              <a:buNone/>
            </a:pPr>
            <a:r>
              <a:rPr lang="pl-PL" sz="2900"/>
              <a:t>parametar po kojem</a:t>
            </a:r>
            <a:endParaRPr lang="en-US" sz="2900"/>
          </a:p>
          <a:p>
            <a:pPr>
              <a:buFontTx/>
              <a:buNone/>
            </a:pPr>
            <a:r>
              <a:rPr lang="pl-PL" sz="2900"/>
              <a:t>se zrak odbija 0.5</a:t>
            </a:r>
            <a:endParaRPr lang="en-US" sz="2900"/>
          </a:p>
        </p:txBody>
      </p:sp>
      <p:pic>
        <p:nvPicPr>
          <p:cNvPr id="14340" name="Picture 4" descr="Untitled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1" y="1676401"/>
            <a:ext cx="4705351" cy="4733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 primer parabole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900">
                <a:cs typeface="Arial" charset="0"/>
              </a:rPr>
              <a:t>» Parabola:</a:t>
            </a:r>
          </a:p>
          <a:p>
            <a:pPr>
              <a:buFontTx/>
              <a:buNone/>
            </a:pPr>
            <a:endParaRPr lang="en-US" sz="2900">
              <a:cs typeface="Arial" charset="0"/>
            </a:endParaRPr>
          </a:p>
          <a:p>
            <a:pPr>
              <a:buFontTx/>
              <a:buNone/>
            </a:pPr>
            <a:r>
              <a:rPr lang="pl-PL"/>
              <a:t>p</a:t>
            </a:r>
            <a:r>
              <a:rPr lang="en-US"/>
              <a:t>=</a:t>
            </a:r>
            <a:r>
              <a:rPr lang="pl-PL"/>
              <a:t>6</a:t>
            </a:r>
            <a:endParaRPr lang="en-US"/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pl-PL"/>
              <a:t>parametar po kojem</a:t>
            </a:r>
            <a:endParaRPr lang="en-US"/>
          </a:p>
          <a:p>
            <a:pPr>
              <a:buFontTx/>
              <a:buNone/>
            </a:pPr>
            <a:r>
              <a:rPr lang="pl-PL"/>
              <a:t>se zrak odbija je 0.4</a:t>
            </a:r>
            <a:endParaRPr lang="en-US"/>
          </a:p>
        </p:txBody>
      </p:sp>
      <p:pic>
        <p:nvPicPr>
          <p:cNvPr id="15364" name="Picture 4" descr="Untitled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447801"/>
            <a:ext cx="4276725" cy="4886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Komande za kretanje u prozoru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300">
                <a:cs typeface="Arial" charset="0"/>
              </a:rPr>
              <a:t>» </a:t>
            </a:r>
            <a:r>
              <a:rPr lang="en-US"/>
              <a:t>Za kretanje u prozoru pomocu tastera “w” slika se pomera gore.</a:t>
            </a:r>
          </a:p>
          <a:p>
            <a:pPr>
              <a:buFontTx/>
              <a:buNone/>
            </a:pPr>
            <a:r>
              <a:rPr lang="en-US" sz="3300">
                <a:cs typeface="Arial" charset="0"/>
              </a:rPr>
              <a:t>»</a:t>
            </a:r>
            <a:r>
              <a:rPr lang="en-US"/>
              <a:t> Pomocu tastera “s” na dole.</a:t>
            </a:r>
          </a:p>
          <a:p>
            <a:pPr>
              <a:buFontTx/>
              <a:buNone/>
            </a:pPr>
            <a:r>
              <a:rPr lang="en-US" sz="3300">
                <a:cs typeface="Arial" charset="0"/>
              </a:rPr>
              <a:t>»</a:t>
            </a:r>
            <a:r>
              <a:rPr lang="en-US"/>
              <a:t> Taster “a” sluzi za pomeranje ulevo.</a:t>
            </a:r>
          </a:p>
          <a:p>
            <a:pPr>
              <a:buFontTx/>
              <a:buNone/>
            </a:pPr>
            <a:r>
              <a:rPr lang="en-US" sz="3300">
                <a:cs typeface="Arial" charset="0"/>
              </a:rPr>
              <a:t>» T</a:t>
            </a:r>
            <a:r>
              <a:rPr lang="en-US"/>
              <a:t>aster “d” sluzi za pomeranje udesno.</a:t>
            </a:r>
          </a:p>
          <a:p>
            <a:pPr>
              <a:buFontTx/>
              <a:buNone/>
            </a:pPr>
            <a:r>
              <a:rPr lang="en-US" sz="3300">
                <a:cs typeface="Arial" charset="0"/>
              </a:rPr>
              <a:t>»</a:t>
            </a:r>
            <a:r>
              <a:rPr lang="en-US"/>
              <a:t> Takođe se može “odzumirati” tasterom “e” u slučaju da je slika prevelika.</a:t>
            </a:r>
            <a:r>
              <a:rPr lang="en-US" sz="3300">
                <a:cs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914400"/>
            <a:ext cx="71628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2900" dirty="0" smtClean="0"/>
              <a:t>Kriva drugog reda je skup tacaka cije koordinate (x, y) u nekom reperu Oe</a:t>
            </a:r>
          </a:p>
          <a:p>
            <a:r>
              <a:rPr lang="en-US" sz="2900" dirty="0" err="1" smtClean="0"/>
              <a:t>zadovoljavaju</a:t>
            </a:r>
            <a:r>
              <a:rPr lang="en-US" sz="2900" dirty="0" smtClean="0"/>
              <a:t> </a:t>
            </a:r>
            <a:r>
              <a:rPr lang="en-US" sz="2900" dirty="0" err="1" smtClean="0"/>
              <a:t>jednacinu</a:t>
            </a:r>
            <a:r>
              <a:rPr lang="en-US" sz="2900" dirty="0" smtClean="0"/>
              <a:t> </a:t>
            </a:r>
            <a:r>
              <a:rPr lang="en-US" sz="2900" dirty="0" err="1" smtClean="0"/>
              <a:t>drugog</a:t>
            </a:r>
            <a:r>
              <a:rPr lang="en-US" sz="2900" dirty="0" smtClean="0"/>
              <a:t> </a:t>
            </a:r>
            <a:r>
              <a:rPr lang="en-US" sz="2900" dirty="0" err="1" smtClean="0"/>
              <a:t>stepena</a:t>
            </a:r>
            <a:r>
              <a:rPr lang="en-US" sz="2900" dirty="0" smtClean="0"/>
              <a:t>:</a:t>
            </a:r>
          </a:p>
          <a:p>
            <a:r>
              <a:rPr lang="es-ES" sz="2900" dirty="0" smtClean="0"/>
              <a:t>a</a:t>
            </a:r>
            <a:r>
              <a:rPr lang="es-ES" sz="2900" smtClean="0"/>
              <a:t>_11x^2 + 2a_12xy </a:t>
            </a:r>
            <a:r>
              <a:rPr lang="es-ES" sz="2900" dirty="0" smtClean="0"/>
              <a:t>+ a_22y^2 </a:t>
            </a:r>
            <a:r>
              <a:rPr lang="es-ES" sz="2900" smtClean="0"/>
              <a:t>+ 2a_13x + 2a_23y </a:t>
            </a:r>
            <a:r>
              <a:rPr lang="es-ES" sz="2900" dirty="0" smtClean="0"/>
              <a:t>+ a_33 = 0. (25)</a:t>
            </a:r>
          </a:p>
          <a:p>
            <a:r>
              <a:rPr lang="it-IT" sz="2900" dirty="0" smtClean="0"/>
              <a:t>Pri tome mozemo pretpostaviti da je reper ortonormiran, sto cemo mi u nas</a:t>
            </a:r>
            <a:r>
              <a:rPr lang="en-US" sz="2900" dirty="0" err="1" smtClean="0"/>
              <a:t>tavku</a:t>
            </a:r>
            <a:r>
              <a:rPr lang="en-US" sz="2900" dirty="0" smtClean="0"/>
              <a:t> </a:t>
            </a:r>
            <a:r>
              <a:rPr lang="en-US" sz="2900" dirty="0" err="1" smtClean="0"/>
              <a:t>i</a:t>
            </a:r>
            <a:r>
              <a:rPr lang="en-US" sz="2900" dirty="0" smtClean="0"/>
              <a:t> </a:t>
            </a:r>
            <a:r>
              <a:rPr lang="en-US" sz="2900" dirty="0" err="1" smtClean="0"/>
              <a:t>ciniti</a:t>
            </a:r>
            <a:r>
              <a:rPr lang="en-US" sz="2900" dirty="0" smtClean="0"/>
              <a:t>. </a:t>
            </a:r>
            <a:r>
              <a:rPr lang="en-US" sz="2900" dirty="0" err="1" smtClean="0"/>
              <a:t>Koliko</a:t>
            </a:r>
            <a:r>
              <a:rPr lang="en-US" sz="2900" dirty="0" smtClean="0"/>
              <a:t> god </a:t>
            </a:r>
            <a:r>
              <a:rPr lang="en-US" sz="2900" dirty="0" err="1" smtClean="0"/>
              <a:t>prethodna</a:t>
            </a:r>
            <a:r>
              <a:rPr lang="en-US" sz="2900" dirty="0" smtClean="0"/>
              <a:t> </a:t>
            </a:r>
            <a:r>
              <a:rPr lang="en-US" sz="2900" dirty="0" err="1" smtClean="0"/>
              <a:t>jednacina</a:t>
            </a:r>
            <a:r>
              <a:rPr lang="en-US" sz="2900" dirty="0" smtClean="0"/>
              <a:t> </a:t>
            </a:r>
            <a:r>
              <a:rPr lang="en-US" sz="2900" dirty="0" err="1" smtClean="0"/>
              <a:t>izgledala</a:t>
            </a:r>
            <a:r>
              <a:rPr lang="en-US" sz="2900" dirty="0" smtClean="0"/>
              <a:t> </a:t>
            </a:r>
            <a:r>
              <a:rPr lang="en-US" sz="2900" dirty="0" err="1" smtClean="0"/>
              <a:t>komplikovano</a:t>
            </a:r>
            <a:r>
              <a:rPr lang="en-US" sz="2900" dirty="0" smtClean="0"/>
              <a:t>, </a:t>
            </a:r>
            <a:r>
              <a:rPr lang="en-US" sz="2900" dirty="0" err="1" smtClean="0"/>
              <a:t>moze</a:t>
            </a:r>
            <a:endParaRPr lang="en-US" sz="2900" dirty="0" smtClean="0"/>
          </a:p>
          <a:p>
            <a:r>
              <a:rPr lang="en-US" sz="2900" dirty="0" smtClean="0"/>
              <a:t>se </a:t>
            </a:r>
            <a:r>
              <a:rPr lang="en-US" sz="2900" dirty="0" err="1" smtClean="0"/>
              <a:t>pokazati</a:t>
            </a:r>
            <a:r>
              <a:rPr lang="en-US" sz="2900" dirty="0" smtClean="0"/>
              <a:t> </a:t>
            </a:r>
            <a:r>
              <a:rPr lang="en-US" sz="2900" dirty="0" err="1" smtClean="0"/>
              <a:t>da</a:t>
            </a:r>
            <a:r>
              <a:rPr lang="en-US" sz="2900" dirty="0" smtClean="0"/>
              <a:t> </a:t>
            </a:r>
            <a:r>
              <a:rPr lang="en-US" sz="2900" dirty="0" err="1" smtClean="0"/>
              <a:t>ona</a:t>
            </a:r>
            <a:r>
              <a:rPr lang="en-US" sz="2900" dirty="0" smtClean="0"/>
              <a:t> </a:t>
            </a:r>
            <a:r>
              <a:rPr lang="en-US" sz="2900" dirty="0" err="1" smtClean="0"/>
              <a:t>geometrijski</a:t>
            </a:r>
            <a:r>
              <a:rPr lang="en-US" sz="2900" dirty="0" smtClean="0"/>
              <a:t> </a:t>
            </a:r>
            <a:r>
              <a:rPr lang="en-US" sz="2900" dirty="0" err="1" smtClean="0"/>
              <a:t>opisuje</a:t>
            </a:r>
            <a:r>
              <a:rPr lang="en-US" sz="2900" dirty="0" smtClean="0"/>
              <a:t> </a:t>
            </a:r>
            <a:r>
              <a:rPr lang="en-US" sz="2900" dirty="0" err="1" smtClean="0"/>
              <a:t>elipsu</a:t>
            </a:r>
            <a:r>
              <a:rPr lang="en-US" sz="2900" dirty="0" smtClean="0"/>
              <a:t>, </a:t>
            </a:r>
            <a:r>
              <a:rPr lang="en-US" sz="2900" dirty="0" err="1" smtClean="0"/>
              <a:t>hiperbolu</a:t>
            </a:r>
            <a:r>
              <a:rPr lang="en-US" sz="2900" dirty="0" smtClean="0"/>
              <a:t>, </a:t>
            </a:r>
            <a:r>
              <a:rPr lang="en-US" sz="2900" dirty="0" err="1" smtClean="0"/>
              <a:t>parabolu</a:t>
            </a:r>
            <a:r>
              <a:rPr lang="en-US" sz="2900" dirty="0" smtClean="0"/>
              <a:t>, par </a:t>
            </a:r>
            <a:r>
              <a:rPr lang="en-US" sz="2900" dirty="0" err="1" smtClean="0"/>
              <a:t>pravih</a:t>
            </a:r>
            <a:r>
              <a:rPr lang="en-US" sz="2900" dirty="0" smtClean="0"/>
              <a:t>,</a:t>
            </a:r>
          </a:p>
          <a:p>
            <a:r>
              <a:rPr lang="pl-PL" sz="2900" dirty="0" smtClean="0"/>
              <a:t>pravu, tacku ili prazan skup.</a:t>
            </a:r>
            <a:endParaRPr lang="en-US" sz="29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2860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UVOD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33400"/>
            <a:ext cx="8229600" cy="57150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900" dirty="0">
                <a:cs typeface="Arial" charset="0"/>
              </a:rPr>
              <a:t>» </a:t>
            </a:r>
            <a:r>
              <a:rPr lang="en-US" sz="2900" dirty="0" err="1">
                <a:cs typeface="Arial" charset="0"/>
              </a:rPr>
              <a:t>Elipsa</a:t>
            </a:r>
            <a:r>
              <a:rPr lang="en-US" sz="2900" dirty="0">
                <a:cs typeface="Arial" charset="0"/>
              </a:rPr>
              <a:t>, </a:t>
            </a:r>
            <a:r>
              <a:rPr lang="en-US" sz="2900" dirty="0" err="1">
                <a:cs typeface="Arial" charset="0"/>
              </a:rPr>
              <a:t>hiperbola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i</a:t>
            </a:r>
            <a:r>
              <a:rPr lang="en-US" sz="2900" dirty="0">
                <a:cs typeface="Arial" charset="0"/>
              </a:rPr>
              <a:t> parabola </a:t>
            </a:r>
            <a:r>
              <a:rPr lang="en-US" sz="2900" dirty="0" err="1">
                <a:cs typeface="Arial" charset="0"/>
              </a:rPr>
              <a:t>su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krive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drugog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reda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koje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pokazuju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odredjene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opticke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osobine</a:t>
            </a:r>
            <a:r>
              <a:rPr lang="en-US" sz="2900" dirty="0">
                <a:cs typeface="Arial" charset="0"/>
              </a:rPr>
              <a:t>.</a:t>
            </a:r>
          </a:p>
          <a:p>
            <a:pPr>
              <a:buFontTx/>
              <a:buNone/>
            </a:pPr>
            <a:r>
              <a:rPr lang="en-US" sz="2900" dirty="0">
                <a:cs typeface="Arial" charset="0"/>
              </a:rPr>
              <a:t>» Te </a:t>
            </a:r>
            <a:r>
              <a:rPr lang="en-US" sz="2900" dirty="0" err="1">
                <a:cs typeface="Arial" charset="0"/>
              </a:rPr>
              <a:t>opticke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osobine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poznate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su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jos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i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kao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zakoni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refleksije</a:t>
            </a:r>
            <a:r>
              <a:rPr lang="en-US" sz="2900" dirty="0">
                <a:cs typeface="Arial" charset="0"/>
              </a:rPr>
              <a:t>, </a:t>
            </a:r>
            <a:r>
              <a:rPr lang="en-US" sz="2900" dirty="0" err="1">
                <a:cs typeface="Arial" charset="0"/>
              </a:rPr>
              <a:t>tj</a:t>
            </a:r>
            <a:r>
              <a:rPr lang="en-US" sz="2900" dirty="0">
                <a:cs typeface="Arial" charset="0"/>
              </a:rPr>
              <a:t>. </a:t>
            </a:r>
            <a:r>
              <a:rPr lang="en-US" sz="2900" dirty="0" err="1">
                <a:cs typeface="Arial" charset="0"/>
              </a:rPr>
              <a:t>reflekcione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osobine</a:t>
            </a:r>
            <a:r>
              <a:rPr lang="en-US" sz="2900" dirty="0">
                <a:cs typeface="Arial" charset="0"/>
              </a:rPr>
              <a:t>.</a:t>
            </a:r>
          </a:p>
          <a:p>
            <a:pPr>
              <a:buFontTx/>
              <a:buNone/>
            </a:pPr>
            <a:r>
              <a:rPr lang="en-US" sz="2900" dirty="0">
                <a:cs typeface="Arial" charset="0"/>
              </a:rPr>
              <a:t>» </a:t>
            </a:r>
            <a:r>
              <a:rPr lang="en-US" sz="2900" dirty="0" err="1">
                <a:cs typeface="Arial" charset="0"/>
              </a:rPr>
              <a:t>Kod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svih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ovih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krivih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zrak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izlazi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iz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jedne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zize</a:t>
            </a:r>
            <a:r>
              <a:rPr lang="en-US" sz="2900" dirty="0">
                <a:cs typeface="Arial" charset="0"/>
              </a:rPr>
              <a:t>, </a:t>
            </a:r>
            <a:r>
              <a:rPr lang="en-US" sz="2900" dirty="0" err="1">
                <a:cs typeface="Arial" charset="0"/>
              </a:rPr>
              <a:t>odbija</a:t>
            </a:r>
            <a:r>
              <a:rPr lang="en-US" sz="2900" dirty="0">
                <a:cs typeface="Arial" charset="0"/>
              </a:rPr>
              <a:t> se </a:t>
            </a:r>
            <a:r>
              <a:rPr lang="en-US" sz="2900" dirty="0" err="1">
                <a:cs typeface="Arial" charset="0"/>
              </a:rPr>
              <a:t>od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odgovarajuce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krive</a:t>
            </a:r>
            <a:r>
              <a:rPr lang="en-US" sz="2900" dirty="0">
                <a:cs typeface="Arial" charset="0"/>
              </a:rPr>
              <a:t> I </a:t>
            </a:r>
            <a:r>
              <a:rPr lang="en-US" sz="2900" dirty="0" err="1">
                <a:cs typeface="Arial" charset="0"/>
              </a:rPr>
              <a:t>dobija</a:t>
            </a:r>
            <a:r>
              <a:rPr lang="en-US" sz="2900" dirty="0">
                <a:cs typeface="Arial" charset="0"/>
              </a:rPr>
              <a:t> se </a:t>
            </a:r>
            <a:r>
              <a:rPr lang="en-US" sz="2900" dirty="0" err="1">
                <a:cs typeface="Arial" charset="0"/>
              </a:rPr>
              <a:t>odbijeni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zrak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koji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ima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razlicite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pravce</a:t>
            </a:r>
            <a:r>
              <a:rPr lang="en-US" sz="2900" dirty="0">
                <a:cs typeface="Arial" charset="0"/>
              </a:rPr>
              <a:t> u </a:t>
            </a:r>
            <a:r>
              <a:rPr lang="en-US" sz="2900" dirty="0" err="1">
                <a:cs typeface="Arial" charset="0"/>
              </a:rPr>
              <a:t>zavisnosti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od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krive</a:t>
            </a:r>
            <a:r>
              <a:rPr lang="en-US" sz="2900" dirty="0">
                <a:cs typeface="Arial" charset="0"/>
              </a:rPr>
              <a:t>.</a:t>
            </a:r>
          </a:p>
          <a:p>
            <a:pPr>
              <a:buFontTx/>
              <a:buNone/>
            </a:pPr>
            <a:r>
              <a:rPr lang="en-US" sz="2900" dirty="0">
                <a:cs typeface="Arial" charset="0"/>
              </a:rPr>
              <a:t>» </a:t>
            </a:r>
            <a:r>
              <a:rPr lang="en-US" sz="2900" dirty="0" err="1">
                <a:cs typeface="Arial" charset="0"/>
              </a:rPr>
              <a:t>Nas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zadatak</a:t>
            </a:r>
            <a:r>
              <a:rPr lang="en-US" sz="2900" dirty="0">
                <a:cs typeface="Arial" charset="0"/>
              </a:rPr>
              <a:t> je </a:t>
            </a:r>
            <a:r>
              <a:rPr lang="en-US" sz="2900" dirty="0" err="1">
                <a:cs typeface="Arial" charset="0"/>
              </a:rPr>
              <a:t>da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napravimo</a:t>
            </a:r>
            <a:r>
              <a:rPr lang="en-US" sz="2900" dirty="0">
                <a:cs typeface="Arial" charset="0"/>
              </a:rPr>
              <a:t> program </a:t>
            </a:r>
            <a:r>
              <a:rPr lang="en-US" sz="2900" dirty="0" err="1">
                <a:cs typeface="Arial" charset="0"/>
              </a:rPr>
              <a:t>koji</a:t>
            </a:r>
            <a:r>
              <a:rPr lang="en-US" sz="2900" dirty="0">
                <a:cs typeface="Arial" charset="0"/>
              </a:rPr>
              <a:t>, </a:t>
            </a:r>
            <a:r>
              <a:rPr lang="en-US" sz="2900" dirty="0" err="1">
                <a:cs typeface="Arial" charset="0"/>
              </a:rPr>
              <a:t>na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osnovu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odredjenih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parametara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koje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unosi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korisnik</a:t>
            </a:r>
            <a:r>
              <a:rPr lang="en-US" sz="2900" dirty="0">
                <a:cs typeface="Arial" charset="0"/>
              </a:rPr>
              <a:t>, </a:t>
            </a:r>
            <a:r>
              <a:rPr lang="en-US" sz="2900" dirty="0" err="1">
                <a:cs typeface="Arial" charset="0"/>
              </a:rPr>
              <a:t>demonstrira</a:t>
            </a:r>
            <a:r>
              <a:rPr lang="en-US" sz="2900" dirty="0">
                <a:cs typeface="Arial" charset="0"/>
              </a:rPr>
              <a:t> (</a:t>
            </a:r>
            <a:r>
              <a:rPr lang="en-US" sz="2900" dirty="0" err="1">
                <a:cs typeface="Arial" charset="0"/>
              </a:rPr>
              <a:t>crta</a:t>
            </a:r>
            <a:r>
              <a:rPr lang="en-US" sz="2900" dirty="0">
                <a:cs typeface="Arial" charset="0"/>
              </a:rPr>
              <a:t>) </a:t>
            </a:r>
            <a:r>
              <a:rPr lang="en-US" sz="2900" dirty="0" err="1">
                <a:cs typeface="Arial" charset="0"/>
              </a:rPr>
              <a:t>opticke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osobine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odgovarajuce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krive</a:t>
            </a:r>
            <a:r>
              <a:rPr lang="en-US" sz="2900" dirty="0">
                <a:cs typeface="Arial" charset="0"/>
              </a:rPr>
              <a:t>.</a:t>
            </a:r>
          </a:p>
          <a:p>
            <a:pPr>
              <a:buFontTx/>
              <a:buNone/>
            </a:pPr>
            <a:endParaRPr lang="en-US" sz="29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/>
              <a:t>ELIPSA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900" dirty="0">
                <a:cs typeface="Arial" charset="0"/>
              </a:rPr>
              <a:t>» </a:t>
            </a:r>
            <a:r>
              <a:rPr lang="en-US" sz="2900" dirty="0" err="1">
                <a:cs typeface="Arial" charset="0"/>
              </a:rPr>
              <a:t>Elipsa</a:t>
            </a:r>
            <a:r>
              <a:rPr lang="en-US" sz="2900" dirty="0">
                <a:cs typeface="Arial" charset="0"/>
              </a:rPr>
              <a:t> je </a:t>
            </a:r>
            <a:r>
              <a:rPr lang="en-US" sz="2900" dirty="0" err="1">
                <a:cs typeface="Arial" charset="0"/>
              </a:rPr>
              <a:t>kriva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drugog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reda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odradjena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svojim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parametrima</a:t>
            </a:r>
            <a:r>
              <a:rPr lang="en-US" sz="2900" dirty="0">
                <a:cs typeface="Arial" charset="0"/>
              </a:rPr>
              <a:t> a </a:t>
            </a:r>
            <a:r>
              <a:rPr lang="en-US" sz="2900" dirty="0" err="1">
                <a:cs typeface="Arial" charset="0"/>
              </a:rPr>
              <a:t>i</a:t>
            </a:r>
            <a:r>
              <a:rPr lang="en-US" sz="2900" dirty="0">
                <a:cs typeface="Arial" charset="0"/>
              </a:rPr>
              <a:t> b </a:t>
            </a:r>
            <a:r>
              <a:rPr lang="en-US" sz="2900" dirty="0" err="1">
                <a:cs typeface="Arial" charset="0"/>
              </a:rPr>
              <a:t>koji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oznacavaju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duzinu</a:t>
            </a:r>
            <a:r>
              <a:rPr lang="en-US" sz="2900" dirty="0">
                <a:cs typeface="Arial" charset="0"/>
              </a:rPr>
              <a:t> (</a:t>
            </a:r>
            <a:r>
              <a:rPr lang="en-US" sz="2900" dirty="0" err="1">
                <a:cs typeface="Arial" charset="0"/>
              </a:rPr>
              <a:t>poluprecnike</a:t>
            </a:r>
            <a:r>
              <a:rPr lang="en-US" sz="2900" dirty="0">
                <a:cs typeface="Arial" charset="0"/>
              </a:rPr>
              <a:t>) </a:t>
            </a:r>
            <a:r>
              <a:rPr lang="en-US" sz="2900" dirty="0" err="1">
                <a:cs typeface="Arial" charset="0"/>
              </a:rPr>
              <a:t>duzi</a:t>
            </a:r>
            <a:r>
              <a:rPr lang="en-US" sz="2900" dirty="0">
                <a:cs typeface="Arial" charset="0"/>
              </a:rPr>
              <a:t> x </a:t>
            </a:r>
            <a:r>
              <a:rPr lang="en-US" sz="2900" dirty="0" err="1">
                <a:cs typeface="Arial" charset="0"/>
              </a:rPr>
              <a:t>i</a:t>
            </a:r>
            <a:r>
              <a:rPr lang="en-US" sz="2900" dirty="0">
                <a:cs typeface="Arial" charset="0"/>
              </a:rPr>
              <a:t> y </a:t>
            </a:r>
            <a:r>
              <a:rPr lang="en-US" sz="2900" dirty="0" err="1">
                <a:cs typeface="Arial" charset="0"/>
              </a:rPr>
              <a:t>ose</a:t>
            </a:r>
            <a:r>
              <a:rPr lang="en-US" sz="2900" dirty="0">
                <a:cs typeface="Arial" charset="0"/>
              </a:rPr>
              <a:t>.</a:t>
            </a:r>
          </a:p>
          <a:p>
            <a:pPr>
              <a:buFontTx/>
              <a:buNone/>
            </a:pPr>
            <a:r>
              <a:rPr lang="en-US" sz="2900" dirty="0">
                <a:cs typeface="Arial" charset="0"/>
              </a:rPr>
              <a:t>» </a:t>
            </a:r>
            <a:r>
              <a:rPr lang="en-US" sz="2900" dirty="0" err="1">
                <a:cs typeface="Arial" charset="0"/>
              </a:rPr>
              <a:t>Kanonska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jednacina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elipse</a:t>
            </a:r>
            <a:r>
              <a:rPr lang="en-US" sz="2900" dirty="0">
                <a:cs typeface="Arial" charset="0"/>
              </a:rPr>
              <a:t>: </a:t>
            </a:r>
          </a:p>
        </p:txBody>
      </p:sp>
      <p:pic>
        <p:nvPicPr>
          <p:cNvPr id="4100" name="Picture 4" descr="ellipse_construc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657600"/>
            <a:ext cx="5029200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900">
                <a:cs typeface="Arial" charset="0"/>
              </a:rPr>
              <a:t>» </a:t>
            </a:r>
            <a:r>
              <a:rPr lang="en-US" sz="2900"/>
              <a:t>Pozitivni brojevi a i b (a ≥ b) se nazivaju poluose elipse.</a:t>
            </a:r>
            <a:endParaRPr lang="en-US" sz="2900">
              <a:cs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900">
                <a:cs typeface="Arial" charset="0"/>
              </a:rPr>
              <a:t>»</a:t>
            </a:r>
            <a:r>
              <a:rPr lang="en-US" sz="2900"/>
              <a:t> Tacke F1,2(±c, 0), za c^2 =(a^2 − b^2), nazivaju se zize elipse.</a:t>
            </a:r>
            <a:endParaRPr lang="en-US" sz="2900">
              <a:cs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900">
                <a:cs typeface="Arial" charset="0"/>
              </a:rPr>
              <a:t>» Parametarska jednacina: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900">
                <a:cs typeface="Arial" charset="0"/>
              </a:rPr>
              <a:t>		x = a cos </a:t>
            </a:r>
            <a:r>
              <a:rPr lang="el-GR" sz="2900">
                <a:cs typeface="Arial" charset="0"/>
              </a:rPr>
              <a:t>φ</a:t>
            </a:r>
            <a:r>
              <a:rPr lang="en-US" sz="2900">
                <a:cs typeface="Arial" charset="0"/>
              </a:rPr>
              <a:t>, y = b sin </a:t>
            </a:r>
            <a:r>
              <a:rPr lang="el-GR" sz="2900">
                <a:cs typeface="Arial" charset="0"/>
              </a:rPr>
              <a:t>φ</a:t>
            </a:r>
            <a:r>
              <a:rPr lang="en-US" sz="2900">
                <a:cs typeface="Arial" charset="0"/>
              </a:rPr>
              <a:t>, </a:t>
            </a:r>
            <a:r>
              <a:rPr lang="el-GR" sz="2900">
                <a:cs typeface="Arial" charset="0"/>
              </a:rPr>
              <a:t>φ</a:t>
            </a:r>
            <a:r>
              <a:rPr lang="en-US" sz="2900">
                <a:cs typeface="Arial" charset="0"/>
              </a:rPr>
              <a:t> </a:t>
            </a:r>
            <a:r>
              <a:rPr lang="el-GR" sz="2900">
                <a:cs typeface="Arial" charset="0"/>
              </a:rPr>
              <a:t>ε</a:t>
            </a:r>
            <a:r>
              <a:rPr lang="en-US" sz="2900">
                <a:cs typeface="Arial" charset="0"/>
              </a:rPr>
              <a:t> [0,2</a:t>
            </a:r>
            <a:r>
              <a:rPr lang="ru-RU" sz="2900">
                <a:cs typeface="Arial" charset="0"/>
              </a:rPr>
              <a:t>п</a:t>
            </a:r>
            <a:r>
              <a:rPr lang="en-US" sz="2900">
                <a:cs typeface="Arial" charset="0"/>
              </a:rPr>
              <a:t>)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900">
              <a:cs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900">
                <a:cs typeface="Arial" charset="0"/>
              </a:rPr>
              <a:t>» Elipsa je skup tacaka ravni ciji je zbir rastojanja od dve fiksirane tacke (ziza) konstantan.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900">
                <a:cs typeface="Arial" charset="0"/>
              </a:rPr>
              <a:t>» Opticke osobine: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900">
                <a:cs typeface="Arial" charset="0"/>
              </a:rPr>
              <a:t>		- Svetlosni zrak koji izvire iz jedne zize elipse odbija se od elipsu, a zatim prolazi kroz drugu zizu elipse.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900">
                <a:cs typeface="Arial" charset="0"/>
              </a:rPr>
              <a:t>		Ovo vazi bez obzira da broj odbijenih zraka!</a:t>
            </a:r>
            <a:endParaRPr lang="el-GR" sz="29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ELIPSA </a:t>
            </a:r>
            <a:r>
              <a:rPr lang="en-US" dirty="0" err="1"/>
              <a:t>opticke</a:t>
            </a:r>
            <a:r>
              <a:rPr lang="en-US" dirty="0"/>
              <a:t> </a:t>
            </a:r>
            <a:r>
              <a:rPr lang="en-US" dirty="0" err="1"/>
              <a:t>osobine</a:t>
            </a:r>
            <a:endParaRPr lang="en-US" dirty="0"/>
          </a:p>
        </p:txBody>
      </p:sp>
      <p:pic>
        <p:nvPicPr>
          <p:cNvPr id="6149" name="Picture 5" descr="Elip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057400"/>
            <a:ext cx="6381751" cy="3879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Funkcije elipse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900">
                <a:cs typeface="Arial" charset="0"/>
              </a:rPr>
              <a:t>» void unoselipse(void)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900">
                <a:cs typeface="Arial" charset="0"/>
              </a:rPr>
              <a:t>   Unosi potrebne parametre za crtanje elipse i svetlosnog zraka.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900"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900">
                <a:cs typeface="Arial" charset="0"/>
              </a:rPr>
              <a:t>» void crtajElispu()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900">
                <a:cs typeface="Arial" charset="0"/>
              </a:rPr>
              <a:t>	Na osnovu datih parametara rta elipsu i odgovarajuci svetlosni zrak.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900">
                <a:cs typeface="Arial" charset="0"/>
              </a:rPr>
              <a:t>	Mi smo koristili parametarsku jednacinu elipse za crtanje zbog vece verodostojnosti i preciznosti kao i izegavanje gresaka.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HIPERBOLA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900" dirty="0">
                <a:cs typeface="Arial" charset="0"/>
              </a:rPr>
              <a:t>» </a:t>
            </a:r>
            <a:r>
              <a:rPr lang="en-US" sz="2900" dirty="0" err="1">
                <a:cs typeface="Arial" charset="0"/>
              </a:rPr>
              <a:t>Hiperbola</a:t>
            </a:r>
            <a:r>
              <a:rPr lang="en-US" sz="2900" dirty="0">
                <a:cs typeface="Arial" charset="0"/>
              </a:rPr>
              <a:t> je </a:t>
            </a:r>
            <a:r>
              <a:rPr lang="en-US" sz="2900" dirty="0" err="1">
                <a:cs typeface="Arial" charset="0"/>
              </a:rPr>
              <a:t>kao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i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elipsa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odredjena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svojim</a:t>
            </a:r>
            <a:r>
              <a:rPr lang="en-US" sz="2900" dirty="0">
                <a:cs typeface="Arial" charset="0"/>
              </a:rPr>
              <a:t> </a:t>
            </a:r>
            <a:r>
              <a:rPr lang="en-US" sz="2900" dirty="0" err="1">
                <a:cs typeface="Arial" charset="0"/>
              </a:rPr>
              <a:t>parametrima</a:t>
            </a:r>
            <a:r>
              <a:rPr lang="en-US" sz="2900" dirty="0">
                <a:cs typeface="Arial" charset="0"/>
              </a:rPr>
              <a:t> a </a:t>
            </a:r>
            <a:r>
              <a:rPr lang="en-US" sz="2900" dirty="0" err="1">
                <a:cs typeface="Arial" charset="0"/>
              </a:rPr>
              <a:t>i</a:t>
            </a:r>
            <a:r>
              <a:rPr lang="en-US" sz="2900" dirty="0">
                <a:cs typeface="Arial" charset="0"/>
              </a:rPr>
              <a:t> b.</a:t>
            </a:r>
          </a:p>
          <a:p>
            <a:pPr>
              <a:buFontTx/>
              <a:buNone/>
            </a:pPr>
            <a:r>
              <a:rPr lang="en-US" sz="2900" dirty="0">
                <a:cs typeface="Arial" charset="0"/>
              </a:rPr>
              <a:t>»</a:t>
            </a:r>
            <a:r>
              <a:rPr lang="en-US" sz="2900" dirty="0"/>
              <a:t> </a:t>
            </a:r>
            <a:r>
              <a:rPr lang="en-US" sz="2900" dirty="0" err="1"/>
              <a:t>Kanonska</a:t>
            </a:r>
            <a:r>
              <a:rPr lang="en-US" sz="2900" dirty="0"/>
              <a:t> </a:t>
            </a:r>
            <a:r>
              <a:rPr lang="en-US" sz="2900" dirty="0" err="1"/>
              <a:t>jednacina</a:t>
            </a:r>
            <a:r>
              <a:rPr lang="en-US" sz="2900" dirty="0"/>
              <a:t> </a:t>
            </a:r>
            <a:r>
              <a:rPr lang="en-US" sz="2900" dirty="0" err="1"/>
              <a:t>hiperbole</a:t>
            </a:r>
            <a:r>
              <a:rPr lang="en-US" sz="2900" dirty="0"/>
              <a:t> </a:t>
            </a:r>
            <a:r>
              <a:rPr lang="en-US" sz="2900" dirty="0" err="1"/>
              <a:t>glasi</a:t>
            </a:r>
            <a:r>
              <a:rPr lang="en-US" sz="2900" dirty="0"/>
              <a:t>:</a:t>
            </a:r>
          </a:p>
        </p:txBody>
      </p:sp>
      <p:pic>
        <p:nvPicPr>
          <p:cNvPr id="8196" name="Picture 4" descr="compare-hyperbola-graph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200401"/>
            <a:ext cx="5867400" cy="34655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500">
                <a:cs typeface="Arial" charset="0"/>
              </a:rPr>
              <a:t>» Parametarska jednacina: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500">
                <a:cs typeface="Arial" charset="0"/>
              </a:rPr>
              <a:t>		x = ± a cosh </a:t>
            </a:r>
            <a:r>
              <a:rPr lang="el-GR" sz="2500">
                <a:cs typeface="Arial" charset="0"/>
              </a:rPr>
              <a:t>φ</a:t>
            </a:r>
            <a:r>
              <a:rPr lang="en-US" sz="2500">
                <a:cs typeface="Arial" charset="0"/>
              </a:rPr>
              <a:t>, y = ± b sinh </a:t>
            </a:r>
            <a:r>
              <a:rPr lang="el-GR" sz="2500">
                <a:cs typeface="Arial" charset="0"/>
              </a:rPr>
              <a:t>φ</a:t>
            </a:r>
            <a:r>
              <a:rPr lang="en-US" sz="2500">
                <a:cs typeface="Arial" charset="0"/>
              </a:rPr>
              <a:t>, </a:t>
            </a:r>
            <a:r>
              <a:rPr lang="el-GR" sz="2500">
                <a:cs typeface="Arial" charset="0"/>
              </a:rPr>
              <a:t>φ</a:t>
            </a:r>
            <a:r>
              <a:rPr lang="en-US" sz="2500">
                <a:cs typeface="Arial" charset="0"/>
              </a:rPr>
              <a:t> </a:t>
            </a:r>
            <a:r>
              <a:rPr lang="el-GR" sz="2500">
                <a:cs typeface="Arial" charset="0"/>
              </a:rPr>
              <a:t>ε</a:t>
            </a:r>
            <a:r>
              <a:rPr lang="en-US" sz="2500">
                <a:cs typeface="Arial" charset="0"/>
              </a:rPr>
              <a:t> R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500">
              <a:cs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500">
                <a:cs typeface="Arial" charset="0"/>
              </a:rPr>
              <a:t>»</a:t>
            </a:r>
            <a:r>
              <a:rPr lang="en-US" sz="2500"/>
              <a:t> Tacke F1,2(±c, 0), za c^2=a^2 + b^2,nazivaju se zize hiperbole.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5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500">
                <a:cs typeface="Arial" charset="0"/>
              </a:rPr>
              <a:t>»</a:t>
            </a:r>
            <a:r>
              <a:rPr lang="en-US" sz="2500"/>
              <a:t> A prave a1,2 : y = ± (b/a)*x asimptote hiperbole.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500">
              <a:cs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500">
                <a:cs typeface="Arial" charset="0"/>
              </a:rPr>
              <a:t>» Hiperbola je skup tacaka ravni cija je apsolutna vrednost razlike rastojanja od dve fiksirane tacke (ziza) konstantna.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500">
              <a:cs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500">
                <a:cs typeface="Arial" charset="0"/>
              </a:rPr>
              <a:t>» Opticke osobine: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500">
                <a:cs typeface="Arial" charset="0"/>
              </a:rPr>
              <a:t>		Svetolosni zrak koji izvire iz jedne zize hiperbole odbija se od hiperbole, a zatim prolazi (tj. izgleda kao da prolazi) kroz drugu zizu hiperbole.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5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225</TotalTime>
  <Words>483</Words>
  <Application>Microsoft Office PowerPoint</Application>
  <PresentationFormat>On-screen Show (4:3)</PresentationFormat>
  <Paragraphs>98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Trek</vt:lpstr>
      <vt:lpstr>NASLOV TEME: OPTICKE OSOBINE KRIVIH DRUGOG REDA</vt:lpstr>
      <vt:lpstr>Slide 2</vt:lpstr>
      <vt:lpstr>Slide 3</vt:lpstr>
      <vt:lpstr>ELIPSA</vt:lpstr>
      <vt:lpstr>Slide 5</vt:lpstr>
      <vt:lpstr>ELIPSA opticke osobine</vt:lpstr>
      <vt:lpstr>Funkcije elipse</vt:lpstr>
      <vt:lpstr>HIPERBOLA</vt:lpstr>
      <vt:lpstr>Slide 9</vt:lpstr>
      <vt:lpstr>HIPERBOLA opticke osobine</vt:lpstr>
      <vt:lpstr>PARABOLA</vt:lpstr>
      <vt:lpstr>Slide 12</vt:lpstr>
      <vt:lpstr>PARABOLA opticke osobine</vt:lpstr>
      <vt:lpstr>Test primer elipse</vt:lpstr>
      <vt:lpstr>Test primer hiperbole</vt:lpstr>
      <vt:lpstr>Test primer parabole</vt:lpstr>
      <vt:lpstr>Komande za kretanje u prozoru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NASLOV TEME: OPTICKE OSOBINE KRIVIH DRUGOG REDA</dc:title>
  <dc:creator>Mica potica</dc:creator>
  <cp:lastModifiedBy>Petar</cp:lastModifiedBy>
  <cp:revision>31</cp:revision>
  <dcterms:created xsi:type="dcterms:W3CDTF">2011-12-14T09:07:54Z</dcterms:created>
  <dcterms:modified xsi:type="dcterms:W3CDTF">2011-12-14T14:47:03Z</dcterms:modified>
</cp:coreProperties>
</file>