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4" r:id="rId11"/>
    <p:sldId id="269" r:id="rId12"/>
    <p:sldId id="265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BE6EED3-7249-42D8-A4E1-9EEC8D7CB3A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9085F61-7CE8-4F28-A1F7-8021D6EFC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066800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sr-Cyrl-CS" sz="5400" dirty="0" smtClean="0"/>
              <a:t>Семинарски рад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6480048" cy="990600"/>
          </a:xfrm>
        </p:spPr>
        <p:txBody>
          <a:bodyPr/>
          <a:lstStyle/>
          <a:p>
            <a:pPr algn="ctr"/>
            <a:r>
              <a:rPr lang="x-none" sz="2800" smtClean="0">
                <a:latin typeface="Arial" pitchFamily="34" charset="0"/>
                <a:cs typeface="Arial" pitchFamily="34" charset="0"/>
              </a:rPr>
              <a:t>Цртање графова (дрвета) у равни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489109">
            <a:off x="5486400" y="5638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Јелић Вукашин	260/2010</a:t>
            </a:r>
          </a:p>
          <a:p>
            <a:r>
              <a:rPr lang="sr-Cyrl-CS" dirty="0" smtClean="0"/>
              <a:t>Несторовић Бојан 1</a:t>
            </a:r>
            <a:r>
              <a:rPr lang="en-US" dirty="0" smtClean="0"/>
              <a:t>8</a:t>
            </a:r>
            <a:r>
              <a:rPr lang="sr-Cyrl-CS" dirty="0" smtClean="0"/>
              <a:t>3/2010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Метода рада алгоритма: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>
                <a:latin typeface="Arial" pitchFamily="34" charset="0"/>
                <a:cs typeface="Arial" pitchFamily="34" charset="0"/>
              </a:rPr>
              <a:t>За сваки чвор имамо статус који нам говори колико смо синова већ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обишли</a:t>
            </a:r>
          </a:p>
          <a:p>
            <a:r>
              <a:rPr lang="sr-Cyrl-CS" dirty="0">
                <a:latin typeface="Arial" pitchFamily="34" charset="0"/>
                <a:cs typeface="Arial" pitchFamily="34" charset="0"/>
              </a:rPr>
              <a:t>На месту на ком одредимо координате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чвора </a:t>
            </a:r>
            <a:r>
              <a:rPr lang="sr-Cyrl-CS" dirty="0">
                <a:latin typeface="Arial" pitchFamily="34" charset="0"/>
                <a:cs typeface="Arial" pitchFamily="34" charset="0"/>
              </a:rPr>
              <a:t>цртамо круг односно квадрат </a:t>
            </a:r>
            <a:endParaRPr lang="sr-Cyrl-CS" dirty="0" smtClean="0">
              <a:latin typeface="Arial" pitchFamily="34" charset="0"/>
              <a:cs typeface="Arial" pitchFamily="34" charset="0"/>
            </a:endParaRPr>
          </a:p>
          <a:p>
            <a:r>
              <a:rPr lang="x-none" dirty="0" smtClean="0"/>
              <a:t>Чворове који немају синове цртамо квадратом, док остале кругом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/>
              <a:t>Тест примери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6600" y="1111250"/>
            <a:ext cx="51308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slope"/>
            <a:bevelB prst="angle"/>
          </a:sp3d>
        </p:spPr>
      </p:pic>
    </p:spTree>
    <p:extLst>
      <p:ext uri="{BB962C8B-B14F-4D97-AF65-F5344CB8AC3E}">
        <p14:creationId xmlns:p14="http://schemas.microsoft.com/office/powerpoint/2010/main" xmlns="" val="3168653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/>
              <a:t>Тест примери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6943" y="1479550"/>
            <a:ext cx="7250113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slope"/>
            <a:bevelB prst="angle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/>
              <a:t>Тест примери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693" y="1784350"/>
            <a:ext cx="6932613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slope"/>
            <a:bevelB prst="angle"/>
          </a:sp3d>
        </p:spPr>
      </p:pic>
    </p:spTree>
    <p:extLst>
      <p:ext uri="{BB962C8B-B14F-4D97-AF65-F5344CB8AC3E}">
        <p14:creationId xmlns:p14="http://schemas.microsoft.com/office/powerpoint/2010/main" xmlns="" val="92628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800" smtClean="0">
                <a:latin typeface="Arial" pitchFamily="34" charset="0"/>
                <a:cs typeface="Arial" pitchFamily="34" charset="0"/>
              </a:rPr>
              <a:t>Тест примери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300" y="1924050"/>
            <a:ext cx="61214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slope"/>
            <a:bevelB prst="angle"/>
          </a:sp3d>
        </p:spPr>
      </p:pic>
    </p:spTree>
    <p:extLst>
      <p:ext uri="{BB962C8B-B14F-4D97-AF65-F5344CB8AC3E}">
        <p14:creationId xmlns:p14="http://schemas.microsoft.com/office/powerpoint/2010/main" xmlns="" val="1460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У рачунарству,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граф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је врста структуре података, тачније апстрактан тип података, који се састоји од скупа чворова и скупа грана, које представљају односе (везе) између чворова.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Граф 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се дефинише на следећи начин: 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G=(V,E)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где је 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коначан, непразан скуп чворова, а 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је скуп грана. Када гране графа немају одређен смер, тада граф називамо неусмереним, а у супротном, граф је усмерен.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sz="2800" dirty="0" smtClean="0"/>
              <a:t> Ако </a:t>
            </a:r>
            <a:r>
              <a:rPr lang="sr-Cyrl-CS" sz="2800" dirty="0"/>
              <a:t>пару чворова </a:t>
            </a:r>
            <a:r>
              <a:rPr lang="sr-Latn-CS" sz="2800" dirty="0"/>
              <a:t>v</a:t>
            </a:r>
            <a:r>
              <a:rPr lang="sr-Latn-CS" sz="2800" baseline="-25000" dirty="0"/>
              <a:t>i </a:t>
            </a:r>
            <a:r>
              <a:rPr lang="sr-Cyrl-CS" sz="2800" dirty="0"/>
              <a:t>и</a:t>
            </a:r>
            <a:r>
              <a:rPr lang="sr-Latn-CS" sz="2800" dirty="0"/>
              <a:t> </a:t>
            </a:r>
            <a:r>
              <a:rPr lang="sr-Latn-CS" sz="2800" dirty="0" smtClean="0"/>
              <a:t>v</a:t>
            </a:r>
            <a:r>
              <a:rPr lang="sr-Latn-CS" sz="2800" baseline="-25000" dirty="0" smtClean="0"/>
              <a:t>j</a:t>
            </a:r>
            <a:r>
              <a:rPr lang="sr-Cyrl-CS" sz="2800" baseline="-25000" dirty="0" smtClean="0"/>
              <a:t>  </a:t>
            </a:r>
            <a:r>
              <a:rPr lang="sr-Cyrl-CS" sz="2800" dirty="0" smtClean="0"/>
              <a:t>одговарају </a:t>
            </a:r>
            <a:r>
              <a:rPr lang="sr-Cyrl-CS" sz="2800" dirty="0"/>
              <a:t>две </a:t>
            </a:r>
            <a:r>
              <a:rPr lang="sr-Cyrl-CS" sz="2800" dirty="0" smtClean="0"/>
              <a:t>гране, </a:t>
            </a:r>
            <a:r>
              <a:rPr lang="sr-Cyrl-CS" sz="2800" dirty="0"/>
              <a:t>на цртежу се обично не повлаче две линије између чворова</a:t>
            </a:r>
            <a:r>
              <a:rPr lang="sr-Latn-CS" sz="2800" dirty="0"/>
              <a:t> </a:t>
            </a:r>
            <a:r>
              <a:rPr lang="sr-Latn-CS" sz="2800" dirty="0" smtClean="0"/>
              <a:t>v</a:t>
            </a:r>
            <a:r>
              <a:rPr lang="sr-Latn-CS" sz="2800" baseline="-25000" dirty="0" smtClean="0"/>
              <a:t>i</a:t>
            </a:r>
            <a:r>
              <a:rPr lang="sr-Cyrl-CS" sz="2800" baseline="-25000" dirty="0" smtClean="0"/>
              <a:t> </a:t>
            </a:r>
            <a:r>
              <a:rPr lang="sr-Cyrl-CS" sz="2800" dirty="0" smtClean="0"/>
              <a:t>и</a:t>
            </a:r>
            <a:r>
              <a:rPr lang="sr-Latn-CS" sz="2800" dirty="0" smtClean="0"/>
              <a:t> </a:t>
            </a:r>
            <a:r>
              <a:rPr lang="sr-Latn-CS" sz="2800" dirty="0"/>
              <a:t>v</a:t>
            </a:r>
            <a:r>
              <a:rPr lang="sr-Latn-CS" sz="2800" baseline="-25000" dirty="0"/>
              <a:t>j </a:t>
            </a:r>
            <a:r>
              <a:rPr lang="sr-Latn-CS" sz="2800" dirty="0"/>
              <a:t>,</a:t>
            </a:r>
            <a:r>
              <a:rPr lang="sr-Cyrl-CS" sz="2800" dirty="0"/>
              <a:t> већ се јединствена линија двострано орјентише или се уопште не орјентише.Грану (ивицу</a:t>
            </a:r>
            <a:r>
              <a:rPr lang="sr-Cyrl-CS" sz="2800" dirty="0" smtClean="0"/>
              <a:t>) која </a:t>
            </a:r>
            <a:r>
              <a:rPr lang="sr-Cyrl-CS" sz="2800" dirty="0"/>
              <a:t>спаја чвор са самим собом зовемо </a:t>
            </a:r>
            <a:r>
              <a:rPr lang="sr-Cyrl-CS" sz="2800" b="1" i="1" dirty="0"/>
              <a:t>петља.</a:t>
            </a:r>
            <a:endParaRPr lang="en-US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5814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sz="2800" dirty="0" smtClean="0"/>
              <a:t> За </a:t>
            </a:r>
            <a:r>
              <a:rPr lang="sr-Cyrl-CS" sz="2800" dirty="0"/>
              <a:t>чворове</a:t>
            </a:r>
            <a:r>
              <a:rPr lang="sr-Latn-CS" sz="2800" dirty="0"/>
              <a:t> u i v </a:t>
            </a:r>
            <a:r>
              <a:rPr lang="sr-Cyrl-CS" sz="2800" dirty="0"/>
              <a:t>графа</a:t>
            </a:r>
            <a:r>
              <a:rPr lang="sr-Latn-CS" sz="2800" dirty="0"/>
              <a:t> G </a:t>
            </a:r>
            <a:r>
              <a:rPr lang="sr-Cyrl-CS" sz="2800" dirty="0"/>
              <a:t>кажемо да су суседни ако постоји грана у том графу која их спаја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CS" sz="2800" dirty="0" smtClean="0"/>
          </a:p>
          <a:p>
            <a:pPr>
              <a:buFont typeface="Wingdings" pitchFamily="2" charset="2"/>
              <a:buChar char="Ø"/>
            </a:pPr>
            <a:r>
              <a:rPr lang="sr-Cyrl-CS" sz="2800" dirty="0" smtClean="0"/>
              <a:t> </a:t>
            </a:r>
            <a:r>
              <a:rPr lang="sr-Latn-CS" sz="2800" dirty="0" smtClean="0"/>
              <a:t>Контура </a:t>
            </a:r>
            <a:r>
              <a:rPr lang="sr-Latn-CS" sz="2800" dirty="0"/>
              <a:t>у графу је назив за затворен ланац </a:t>
            </a:r>
            <a:r>
              <a:rPr lang="sr-Cyrl-CS" sz="2800" dirty="0"/>
              <a:t> </a:t>
            </a:r>
            <a:r>
              <a:rPr lang="sr-Cyrl-CS" sz="2800" dirty="0" smtClean="0"/>
              <a:t>     грана</a:t>
            </a:r>
            <a:r>
              <a:rPr lang="sr-Latn-CS" sz="2800" dirty="0" smtClean="0"/>
              <a:t> </a:t>
            </a:r>
            <a:r>
              <a:rPr lang="sr-Latn-CS" sz="2800" dirty="0"/>
              <a:t>чија унија представља линију, хомеоморфну кружној </a:t>
            </a:r>
            <a:r>
              <a:rPr lang="sr-Latn-CS" sz="2800" dirty="0" smtClean="0"/>
              <a:t>линији</a:t>
            </a:r>
            <a:endParaRPr lang="sr-Cyrl-CS" sz="2800" dirty="0" smtClean="0"/>
          </a:p>
          <a:p>
            <a:endParaRPr lang="sr-Cyrl-CS" sz="2800" dirty="0" smtClean="0"/>
          </a:p>
          <a:p>
            <a:pPr>
              <a:buFont typeface="Wingdings" pitchFamily="2" charset="2"/>
              <a:buChar char="Ø"/>
            </a:pPr>
            <a:r>
              <a:rPr lang="sr-Latn-CS" sz="2800" dirty="0"/>
              <a:t>Повезан граф који не садржи ниједну контуру назива се </a:t>
            </a:r>
            <a:r>
              <a:rPr lang="sr-Latn-CS" sz="2800" dirty="0" smtClean="0"/>
              <a:t>дрво</a:t>
            </a:r>
            <a:endParaRPr lang="sr-Cyrl-CS" sz="2800" dirty="0" smtClean="0"/>
          </a:p>
          <a:p>
            <a:pPr>
              <a:buFont typeface="Wingdings" pitchFamily="2" charset="2"/>
              <a:buChar char="Ø"/>
            </a:pPr>
            <a:endParaRPr lang="sr-Cyrl-CS" sz="2800" dirty="0"/>
          </a:p>
          <a:p>
            <a:pPr>
              <a:buFont typeface="Wingdings" pitchFamily="2" charset="2"/>
              <a:buChar char="Ø"/>
            </a:pPr>
            <a:r>
              <a:rPr lang="sr-Cyrl-CS" sz="2800" dirty="0" smtClean="0"/>
              <a:t> Произвољан граф који има </a:t>
            </a:r>
            <a:r>
              <a:rPr lang="en-US" sz="2800" dirty="0" smtClean="0"/>
              <a:t>n</a:t>
            </a:r>
            <a:r>
              <a:rPr lang="sr-Cyrl-CS" sz="2800" dirty="0" smtClean="0"/>
              <a:t> чворова и </a:t>
            </a:r>
            <a:r>
              <a:rPr lang="sr-Latn-CS" sz="2800" dirty="0" smtClean="0"/>
              <a:t>n </a:t>
            </a:r>
            <a:r>
              <a:rPr lang="en-US" sz="2800" dirty="0" smtClean="0"/>
              <a:t>+ 1 </a:t>
            </a:r>
            <a:r>
              <a:rPr lang="sr-Cyrl-CS" sz="2800" dirty="0" smtClean="0"/>
              <a:t>грана је дрво</a:t>
            </a:r>
          </a:p>
          <a:p>
            <a:pPr>
              <a:buFont typeface="Wingdings" pitchFamily="2" charset="2"/>
              <a:buChar char="Ø"/>
            </a:pPr>
            <a:endParaRPr lang="sr-Cyrl-CS" sz="2800" dirty="0" smtClean="0"/>
          </a:p>
          <a:p>
            <a:pPr>
              <a:buFont typeface="Wingdings" pitchFamily="2" charset="2"/>
              <a:buChar char="Ø"/>
            </a:pPr>
            <a:r>
              <a:rPr lang="sr-Cyrl-CS" sz="2800" dirty="0" smtClean="0"/>
              <a:t>Свако дрво има бар 2 чвора степена 1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sz="2800" dirty="0" smtClean="0"/>
              <a:t> </a:t>
            </a:r>
            <a:r>
              <a:rPr lang="sr-Latn-CS" sz="2800" dirty="0" smtClean="0"/>
              <a:t>Стабло </a:t>
            </a:r>
            <a:r>
              <a:rPr lang="sr-Latn-CS" sz="2800" dirty="0"/>
              <a:t>је повезан граф без контура</a:t>
            </a:r>
            <a:r>
              <a:rPr lang="sr-Latn-CS" sz="2800" dirty="0" smtClean="0"/>
              <a:t>.</a:t>
            </a:r>
            <a:endParaRPr lang="sr-Cyrl-CS" sz="2800" dirty="0" smtClean="0"/>
          </a:p>
          <a:p>
            <a:endParaRPr lang="sr-Cyrl-CS" sz="2800" dirty="0" smtClean="0"/>
          </a:p>
          <a:p>
            <a:pPr>
              <a:buFont typeface="Wingdings" pitchFamily="2" charset="2"/>
              <a:buChar char="Ø"/>
            </a:pPr>
            <a:r>
              <a:rPr lang="sr-Cyrl-CS" sz="2800" dirty="0" smtClean="0"/>
              <a:t> </a:t>
            </a:r>
            <a:r>
              <a:rPr lang="sr-Latn-CS" sz="2800" dirty="0" smtClean="0"/>
              <a:t>Чвор </a:t>
            </a:r>
            <a:r>
              <a:rPr lang="sr-Latn-CS" sz="2800" dirty="0"/>
              <a:t>степена 1 у графу се назива лист, понекад се уместо лист користи израз висећи чвор</a:t>
            </a:r>
            <a:r>
              <a:rPr lang="sr-Latn-CS" sz="2800" dirty="0" smtClean="0"/>
              <a:t>.</a:t>
            </a:r>
            <a:endParaRPr lang="sr-Cyrl-CS" sz="2800" dirty="0" smtClean="0"/>
          </a:p>
          <a:p>
            <a:pPr>
              <a:buFont typeface="Wingdings" pitchFamily="2" charset="2"/>
              <a:buChar char="Ø"/>
            </a:pPr>
            <a:endParaRPr lang="sr-Cyrl-CS" sz="2800" dirty="0"/>
          </a:p>
          <a:p>
            <a:pPr>
              <a:buFont typeface="Wingdings" pitchFamily="2" charset="2"/>
              <a:buChar char="Ø"/>
            </a:pPr>
            <a:r>
              <a:rPr lang="sr-Latn-CS" sz="2800" dirty="0"/>
              <a:t>Стабло у коме је један чвор посебно издвојен назива се коренско стабло, а тај чвор се назива корен стабла.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4000" b="1" dirty="0"/>
              <a:t>Ограничења при цртању </a:t>
            </a:r>
            <a:r>
              <a:rPr lang="x-none" sz="4000" b="1" dirty="0" smtClean="0"/>
              <a:t>стабала</a:t>
            </a:r>
            <a:r>
              <a:rPr lang="x-none" sz="2800" b="1" dirty="0"/>
              <a:t/>
            </a:r>
            <a:br>
              <a:rPr lang="x-none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AutoNum type="arabicParenR"/>
            </a:pPr>
            <a:r>
              <a:rPr lang="x-none" sz="3600" dirty="0" smtClean="0"/>
              <a:t>Естетичка ограничења</a:t>
            </a:r>
          </a:p>
          <a:p>
            <a:pPr marL="338328" lvl="1" indent="0">
              <a:buNone/>
            </a:pPr>
            <a:r>
              <a:rPr lang="sr-Latn-CS" sz="2400" dirty="0"/>
              <a:t>Чворови исте висине требају да се нацртају у правој линији, а те линије би требале бити паралелне са линијама других чворова различите висине.</a:t>
            </a:r>
            <a:endParaRPr lang="x-none" sz="2400" dirty="0" smtClean="0"/>
          </a:p>
          <a:p>
            <a:pPr marL="550926" indent="-514350">
              <a:buAutoNum type="arabicParenR"/>
            </a:pPr>
            <a:r>
              <a:rPr lang="x-none" sz="3600" dirty="0" smtClean="0"/>
              <a:t>Физичка ограничења</a:t>
            </a:r>
          </a:p>
          <a:p>
            <a:pPr marL="338328" lvl="1" indent="0">
              <a:buNone/>
            </a:pPr>
            <a:r>
              <a:rPr lang="x-none" sz="2400" dirty="0" smtClean="0"/>
              <a:t>Цртеж стабла треба да заузима што је могуће мању ширину.</a:t>
            </a:r>
          </a:p>
          <a:p>
            <a:pPr marL="36576" indent="0">
              <a:buNone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x-none" sz="2800" b="1" dirty="0" smtClean="0"/>
              <a:t>Опис алгоритма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48640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x-none" sz="2800" dirty="0" smtClean="0"/>
              <a:t>Корисник уноси на почетку програма висину стабла и број синова за сваки чвор.</a:t>
            </a:r>
          </a:p>
          <a:p>
            <a:pPr marL="36576" indent="0">
              <a:buNone/>
            </a:pPr>
            <a:endParaRPr lang="x-none" sz="2800" dirty="0" smtClean="0"/>
          </a:p>
          <a:p>
            <a:pPr marL="36576" indent="0">
              <a:buNone/>
            </a:pPr>
            <a:r>
              <a:rPr lang="x-none" sz="2800" dirty="0" smtClean="0"/>
              <a:t>Користи се структура чвор која је дефинисана са:</a:t>
            </a:r>
          </a:p>
          <a:p>
            <a:pPr marL="36576" indent="0">
              <a:buNone/>
            </a:pPr>
            <a:r>
              <a:rPr lang="x-none" dirty="0" smtClean="0"/>
              <a:t>   Променљива са којом радимо</a:t>
            </a:r>
            <a:endParaRPr lang="en-US" dirty="0"/>
          </a:p>
          <a:p>
            <a:pPr marL="36576" indent="0">
              <a:buNone/>
            </a:pPr>
            <a:r>
              <a:rPr lang="en-US" dirty="0"/>
              <a:t>   </a:t>
            </a:r>
            <a:r>
              <a:rPr lang="x-none" dirty="0" smtClean="0"/>
              <a:t>Показивач на оца тренутног чвора</a:t>
            </a:r>
            <a:endParaRPr lang="en-US" dirty="0"/>
          </a:p>
          <a:p>
            <a:pPr marL="36576" indent="0">
              <a:buNone/>
            </a:pPr>
            <a:r>
              <a:rPr lang="en-US" dirty="0"/>
              <a:t>   </a:t>
            </a:r>
            <a:r>
              <a:rPr lang="x-none" dirty="0" smtClean="0"/>
              <a:t>Показиваче на низ синова(типа </a:t>
            </a:r>
            <a:r>
              <a:rPr lang="en-US" dirty="0" err="1" smtClean="0"/>
              <a:t>Cvor</a:t>
            </a:r>
            <a:r>
              <a:rPr lang="en-US" dirty="0" smtClean="0"/>
              <a:t>**)</a:t>
            </a:r>
            <a:endParaRPr lang="en-US" dirty="0"/>
          </a:p>
          <a:p>
            <a:pPr marL="36576" indent="0">
              <a:buNone/>
            </a:pPr>
            <a:r>
              <a:rPr lang="en-US" dirty="0"/>
              <a:t>   </a:t>
            </a:r>
            <a:r>
              <a:rPr lang="x-none" dirty="0" smtClean="0"/>
              <a:t>Висина тренутног чвора</a:t>
            </a:r>
            <a:endParaRPr lang="en-US" dirty="0">
              <a:solidFill>
                <a:srgbClr val="FF0000"/>
              </a:solidFill>
            </a:endParaRPr>
          </a:p>
          <a:p>
            <a:pPr marL="36576" indent="0">
              <a:buNone/>
            </a:pPr>
            <a:r>
              <a:rPr lang="en-US" dirty="0"/>
              <a:t>   </a:t>
            </a:r>
            <a:r>
              <a:rPr lang="x-none" dirty="0" smtClean="0"/>
              <a:t>Променљиве х и </a:t>
            </a:r>
            <a:r>
              <a:rPr lang="x-none" dirty="0"/>
              <a:t>у</a:t>
            </a:r>
            <a:r>
              <a:rPr lang="x-none" dirty="0" smtClean="0"/>
              <a:t> </a:t>
            </a:r>
          </a:p>
          <a:p>
            <a:pPr marL="36576" indent="0">
              <a:buNone/>
            </a:pPr>
            <a:r>
              <a:rPr lang="x-none" dirty="0"/>
              <a:t> </a:t>
            </a:r>
            <a:r>
              <a:rPr lang="x-none" dirty="0" smtClean="0"/>
              <a:t>  Променљива статус која показује број       синова који смо посетили</a:t>
            </a:r>
            <a:endParaRPr lang="en-US" dirty="0"/>
          </a:p>
          <a:p>
            <a:pPr marL="36576" indent="0">
              <a:buNone/>
            </a:pPr>
            <a:endParaRPr lang="en-US" dirty="0"/>
          </a:p>
          <a:p>
            <a:endParaRPr lang="en" dirty="0"/>
          </a:p>
          <a:p>
            <a:pPr marL="36576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4000" b="1" dirty="0" smtClean="0"/>
              <a:t>Улазне и излазне вредности алгоритма: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x-none" dirty="0" smtClean="0"/>
              <a:t>Улазне вредности:</a:t>
            </a:r>
          </a:p>
          <a:p>
            <a:pPr marL="621792" lvl="2" indent="0">
              <a:buNone/>
            </a:pPr>
            <a:r>
              <a:rPr lang="x-none" dirty="0" smtClean="0"/>
              <a:t>Корен стабла;</a:t>
            </a:r>
          </a:p>
          <a:p>
            <a:pPr marL="621792" lvl="2" indent="0">
              <a:buNone/>
            </a:pPr>
            <a:r>
              <a:rPr lang="x-none" dirty="0" smtClean="0"/>
              <a:t>Висина стабла;</a:t>
            </a:r>
          </a:p>
          <a:p>
            <a:pPr marL="36576" indent="0">
              <a:buNone/>
            </a:pPr>
            <a:endParaRPr lang="x-none" dirty="0" smtClean="0"/>
          </a:p>
          <a:p>
            <a:pPr marL="36576" indent="0">
              <a:buNone/>
            </a:pPr>
            <a:r>
              <a:rPr lang="x-none" dirty="0" smtClean="0"/>
              <a:t>Излазне вредности:</a:t>
            </a:r>
          </a:p>
          <a:p>
            <a:pPr marL="621792" lvl="2" indent="0">
              <a:buNone/>
            </a:pPr>
            <a:r>
              <a:rPr lang="en-US" dirty="0" smtClean="0"/>
              <a:t>X </a:t>
            </a:r>
            <a:r>
              <a:rPr lang="x-none" dirty="0" smtClean="0"/>
              <a:t>и </a:t>
            </a:r>
            <a:r>
              <a:rPr lang="en-US" dirty="0" smtClean="0"/>
              <a:t>Y</a:t>
            </a:r>
            <a:r>
              <a:rPr lang="x-none" dirty="0" smtClean="0"/>
              <a:t> координате сваког чвора;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0838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Метода рада алгоритма: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CS" sz="3200" dirty="0"/>
              <a:t>Променљиве које користи алгоритам су </a:t>
            </a:r>
            <a:r>
              <a:rPr lang="en-US" sz="3200" dirty="0" err="1"/>
              <a:t>next_x</a:t>
            </a:r>
            <a:r>
              <a:rPr lang="sr-Latn-CS" sz="3200" dirty="0"/>
              <a:t>(низ који садржи бројеве од нуле до максималне висине, целобројног типа), </a:t>
            </a:r>
            <a:r>
              <a:rPr lang="en-US" sz="3200" dirty="0"/>
              <a:t>current(</a:t>
            </a:r>
            <a:r>
              <a:rPr lang="sr-Latn-CS" sz="3200" dirty="0"/>
              <a:t>тренутни чвор који се обрађује) и </a:t>
            </a:r>
            <a:r>
              <a:rPr lang="en-US" sz="3200" dirty="0" err="1"/>
              <a:t>i</a:t>
            </a:r>
            <a:r>
              <a:rPr lang="en-US" sz="3200" dirty="0"/>
              <a:t>(</a:t>
            </a:r>
            <a:r>
              <a:rPr lang="sr-Latn-CS" sz="3200" dirty="0"/>
              <a:t>бројач).</a:t>
            </a:r>
            <a:endParaRPr lang="en-US" sz="3200" dirty="0"/>
          </a:p>
          <a:p>
            <a:endParaRPr lang="x-none" dirty="0" smtClean="0"/>
          </a:p>
          <a:p>
            <a:r>
              <a:rPr lang="x-none" sz="3200" dirty="0" smtClean="0"/>
              <a:t>Б</a:t>
            </a:r>
            <a:r>
              <a:rPr lang="sr-Latn-CS" sz="3200" dirty="0" smtClean="0"/>
              <a:t>ројач садржи </a:t>
            </a:r>
            <a:r>
              <a:rPr lang="sr-Latn-CS" sz="3200" dirty="0"/>
              <a:t>следећу слободну х координату </a:t>
            </a:r>
            <a:r>
              <a:rPr lang="x-none" sz="3200" dirty="0"/>
              <a:t>и</a:t>
            </a:r>
            <a:r>
              <a:rPr lang="sr-Latn-CS" sz="3200" dirty="0" smtClean="0"/>
              <a:t> </a:t>
            </a:r>
            <a:r>
              <a:rPr lang="sr-Latn-CS" sz="3200" dirty="0"/>
              <a:t>чува </a:t>
            </a:r>
            <a:r>
              <a:rPr lang="x-none" sz="3200" dirty="0" smtClean="0"/>
              <a:t>се </a:t>
            </a:r>
            <a:r>
              <a:rPr lang="sr-Latn-CS" sz="3200" dirty="0" smtClean="0"/>
              <a:t>за </a:t>
            </a:r>
            <a:r>
              <a:rPr lang="sr-Latn-CS" sz="3200" dirty="0"/>
              <a:t>сваку висину стабла. Предпоставља се да сваки чвор има ширину и висину од 1 и </a:t>
            </a:r>
            <a:r>
              <a:rPr lang="x-none" sz="3200" dirty="0" smtClean="0"/>
              <a:t>да постоји </a:t>
            </a:r>
            <a:r>
              <a:rPr lang="sr-Latn-CS" sz="3200" dirty="0" smtClean="0"/>
              <a:t>размак </a:t>
            </a:r>
            <a:r>
              <a:rPr lang="sr-Latn-CS" sz="3200" dirty="0"/>
              <a:t>између два чвора различите висине макар један. Ово се може мењати модификовањем кода алгоритма у зависности од жеља и захтева. Овај </a:t>
            </a:r>
            <a:r>
              <a:rPr lang="sr-Latn-CS" sz="3200" dirty="0" smtClean="0"/>
              <a:t>ал</a:t>
            </a:r>
            <a:r>
              <a:rPr lang="x-none" sz="3200" dirty="0"/>
              <a:t>г</a:t>
            </a:r>
            <a:r>
              <a:rPr lang="sr-Latn-CS" sz="3200" dirty="0" smtClean="0"/>
              <a:t>оритам </a:t>
            </a:r>
            <a:r>
              <a:rPr lang="sr-Latn-CS" sz="3200" dirty="0"/>
              <a:t>поставља </a:t>
            </a:r>
            <a:r>
              <a:rPr lang="sr-Latn-CS" sz="3200" dirty="0" smtClean="0"/>
              <a:t>родите</a:t>
            </a:r>
            <a:r>
              <a:rPr lang="x-none" sz="3200" dirty="0" smtClean="0"/>
              <a:t>љ</a:t>
            </a:r>
            <a:r>
              <a:rPr lang="sr-Latn-CS" sz="3200" dirty="0" smtClean="0"/>
              <a:t>е </a:t>
            </a:r>
            <a:r>
              <a:rPr lang="sr-Latn-CS" sz="3200" dirty="0"/>
              <a:t>пре синова, и подржава сваки ход кроз стабло ако је задовољен услов да је сваки родитељ посећен пре свог наследника са леве стране исте висине.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221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250</TotalTime>
  <Words>478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Семинарски рад</vt:lpstr>
      <vt:lpstr>Slide 2</vt:lpstr>
      <vt:lpstr>Slide 3</vt:lpstr>
      <vt:lpstr>Slide 4</vt:lpstr>
      <vt:lpstr>Slide 5</vt:lpstr>
      <vt:lpstr>Ограничења при цртању стабала </vt:lpstr>
      <vt:lpstr>Опис алгоритма</vt:lpstr>
      <vt:lpstr>Улазне и излазне вредности алгоритма:</vt:lpstr>
      <vt:lpstr>Метода рада алгоритма:</vt:lpstr>
      <vt:lpstr>Метода рада алгоритма:</vt:lpstr>
      <vt:lpstr>Slide 11</vt:lpstr>
      <vt:lpstr>Slide 12</vt:lpstr>
      <vt:lpstr>Slide 13</vt:lpstr>
      <vt:lpstr>Тест примери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Семинарски рад</dc:title>
  <dc:creator>Windows User</dc:creator>
  <cp:lastModifiedBy>Windows User</cp:lastModifiedBy>
  <cp:revision>25</cp:revision>
  <dcterms:created xsi:type="dcterms:W3CDTF">2011-12-20T16:47:19Z</dcterms:created>
  <dcterms:modified xsi:type="dcterms:W3CDTF">2011-12-21T00:00:47Z</dcterms:modified>
</cp:coreProperties>
</file>