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5" r:id="rId8"/>
    <p:sldId id="262" r:id="rId9"/>
    <p:sldId id="263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501-0D99-4B03-8D6D-C8A1C634DD09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E81F-EA4E-43B6-8C99-E05CE05D398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501-0D99-4B03-8D6D-C8A1C634DD09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E81F-EA4E-43B6-8C99-E05CE05D3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501-0D99-4B03-8D6D-C8A1C634DD09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E81F-EA4E-43B6-8C99-E05CE05D3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501-0D99-4B03-8D6D-C8A1C634DD09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E81F-EA4E-43B6-8C99-E05CE05D3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501-0D99-4B03-8D6D-C8A1C634DD09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E81F-EA4E-43B6-8C99-E05CE05D398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501-0D99-4B03-8D6D-C8A1C634DD09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E81F-EA4E-43B6-8C99-E05CE05D3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501-0D99-4B03-8D6D-C8A1C634DD09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E81F-EA4E-43B6-8C99-E05CE05D398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501-0D99-4B03-8D6D-C8A1C634DD09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E81F-EA4E-43B6-8C99-E05CE05D3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501-0D99-4B03-8D6D-C8A1C634DD09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E81F-EA4E-43B6-8C99-E05CE05D3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501-0D99-4B03-8D6D-C8A1C634DD09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E81F-EA4E-43B6-8C99-E05CE05D39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501-0D99-4B03-8D6D-C8A1C634DD09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E81F-EA4E-43B6-8C99-E05CE05D3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6CE9501-0D99-4B03-8D6D-C8A1C634DD09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E33E81F-EA4E-43B6-8C99-E05CE05D39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2d I 3d </a:t>
            </a:r>
            <a:r>
              <a:rPr lang="en-US" dirty="0" err="1" smtClean="0"/>
              <a:t>bilijar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Uroš Milenković		Milan Stojković</a:t>
            </a:r>
          </a:p>
          <a:p>
            <a:r>
              <a:rPr lang="sr-Latn-RS" dirty="0" smtClean="0"/>
              <a:t>Nemanja Radosavljević	Marko Stanačić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9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Određivanje preseka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Odredimo </a:t>
            </a:r>
            <a:r>
              <a:rPr lang="sr-Latn-RS" dirty="0" smtClean="0"/>
              <a:t>tri </a:t>
            </a:r>
            <a:r>
              <a:rPr lang="sr-Latn-RS" dirty="0"/>
              <a:t>presečne tačke </a:t>
            </a:r>
            <a:r>
              <a:rPr lang="sr-Latn-RS" dirty="0" smtClean="0"/>
              <a:t>prave pravca i odgovarajućih tri ravni</a:t>
            </a:r>
          </a:p>
          <a:p>
            <a:r>
              <a:rPr lang="sr-Latn-RS" dirty="0" smtClean="0"/>
              <a:t>Na </a:t>
            </a:r>
            <a:r>
              <a:rPr lang="sr-Latn-RS" dirty="0"/>
              <a:t>osnovu pravca uzimamo onu koja ima manju, odnosno veću y</a:t>
            </a:r>
            <a:r>
              <a:rPr lang="sr-Latn-RS" dirty="0" smtClean="0"/>
              <a:t> </a:t>
            </a:r>
            <a:r>
              <a:rPr lang="sr-Latn-RS" dirty="0"/>
              <a:t>koordinatu</a:t>
            </a:r>
          </a:p>
          <a:p>
            <a:r>
              <a:rPr lang="sr-Latn-RS" dirty="0"/>
              <a:t>(zavisi od znaka y</a:t>
            </a:r>
            <a:r>
              <a:rPr lang="sr-Latn-RS" dirty="0" smtClean="0"/>
              <a:t> </a:t>
            </a:r>
            <a:r>
              <a:rPr lang="sr-Latn-RS" dirty="0"/>
              <a:t>koordinate pravca)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37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Određivanje pravca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sr-Latn-RS" dirty="0"/>
              <a:t>Na osnovu stranice gde je došlo do prelamanja zraka biramo po kom pravilu ćemo odrediti novi pravac</a:t>
            </a:r>
          </a:p>
          <a:p>
            <a:r>
              <a:rPr lang="sr-Latn-RS" dirty="0"/>
              <a:t>Menja se samo znak određene koordinate pravca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switch(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strana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			case 1: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			case 2: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putanja.pravac.y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=(-1)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putanja.pravac.y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				break;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			case 3: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			case 4: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putanja.pravac.z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=(-1)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putanja.pravac.z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				break;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			case 5: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			case 6: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putanja.pravac.x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=(-1)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putanja.pravac.x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				break;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367633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Specijalni slučajevi i </a:t>
            </a:r>
            <a:r>
              <a:rPr lang="sr-Latn-RS" dirty="0" smtClean="0"/>
              <a:t>eliptički </a:t>
            </a:r>
            <a:r>
              <a:rPr lang="sr-Latn-RS" dirty="0" smtClean="0"/>
              <a:t>bilijar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Specijalni slučajevi kod 3D bilijara bili bi udaranje u ivicu kvadra i u teme</a:t>
            </a:r>
          </a:p>
          <a:p>
            <a:r>
              <a:rPr lang="sr-Latn-RS" dirty="0" smtClean="0"/>
              <a:t>Slučaj kad je u pitanju ivica se svodi na dvodimenzionalni slučaj udara u teme pravougaonika</a:t>
            </a:r>
          </a:p>
          <a:p>
            <a:r>
              <a:rPr lang="sr-Latn-RS" dirty="0" smtClean="0"/>
              <a:t>Kad je u pitanju slučaj odbijanja o teme </a:t>
            </a:r>
            <a:r>
              <a:rPr lang="sr-Latn-RS" smtClean="0"/>
              <a:t>teško se zamišlja </a:t>
            </a:r>
            <a:r>
              <a:rPr lang="sr-Latn-RS" dirty="0" smtClean="0"/>
              <a:t>prirodan tok zraka i za svako teme se programira odvojeno, u odnosu na kombinaciju znakova koordinata pravca</a:t>
            </a:r>
          </a:p>
          <a:p>
            <a:r>
              <a:rPr lang="sr-Latn-RS" dirty="0" smtClean="0"/>
              <a:t>Rešavanje eliptičkog bilijara bi moglo da se svede na to da određujemo presečnu tačku sa elipsom, a onda konstruišemo tangentu na presečnu tačku i primenimo pravila koja važe za 2D bilijar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Bilijar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Kretanje zraka unutar krive ili poligona</a:t>
            </a:r>
          </a:p>
          <a:p>
            <a:endParaRPr lang="sr-Latn-RS" dirty="0" smtClean="0"/>
          </a:p>
          <a:p>
            <a:r>
              <a:rPr lang="sr-Latn-RS" dirty="0" smtClean="0"/>
              <a:t>Odbojni ugao jednak je upadnom</a:t>
            </a:r>
          </a:p>
          <a:p>
            <a:endParaRPr lang="sr-Latn-RS" dirty="0"/>
          </a:p>
          <a:p>
            <a:r>
              <a:rPr lang="sr-Latn-RS" dirty="0" smtClean="0"/>
              <a:t>Najpoznatiji su oni kojima je poligon ili kriva:</a:t>
            </a:r>
          </a:p>
          <a:p>
            <a:pPr lvl="1"/>
            <a:r>
              <a:rPr lang="sr-Latn-RS" dirty="0" smtClean="0"/>
              <a:t>Pravougaonik </a:t>
            </a:r>
          </a:p>
          <a:p>
            <a:pPr lvl="1"/>
            <a:r>
              <a:rPr lang="sr-Latn-RS" dirty="0" smtClean="0"/>
              <a:t>Elipsa </a:t>
            </a:r>
          </a:p>
          <a:p>
            <a:pPr lvl="1"/>
            <a:r>
              <a:rPr lang="sr-Latn-RS" dirty="0" smtClean="0"/>
              <a:t>Kvadar </a:t>
            </a:r>
          </a:p>
          <a:p>
            <a:endParaRPr lang="sr-Latn-R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667000"/>
            <a:ext cx="1943100" cy="1314450"/>
          </a:xfrm>
        </p:spPr>
      </p:pic>
    </p:spTree>
    <p:extLst>
      <p:ext uri="{BB962C8B-B14F-4D97-AF65-F5344CB8AC3E}">
        <p14:creationId xmlns:p14="http://schemas.microsoft.com/office/powerpoint/2010/main" val="421482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2D bilijar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2D bilijar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572000" cy="4718304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 smtClean="0"/>
              <a:t>Bilijar kod kojeg je poligon pravougaonik</a:t>
            </a:r>
          </a:p>
          <a:p>
            <a:r>
              <a:rPr lang="sr-Latn-RS" dirty="0" smtClean="0"/>
              <a:t>Rešavanje problema:</a:t>
            </a:r>
          </a:p>
          <a:p>
            <a:pPr marL="731520" lvl="1" indent="-457200">
              <a:buFont typeface="+mj-lt"/>
              <a:buAutoNum type="arabicPeriod"/>
            </a:pPr>
            <a:r>
              <a:rPr lang="sr-Latn-RS" dirty="0" smtClean="0"/>
              <a:t>Crtanje pravougaonika u prvom kvadrantu</a:t>
            </a:r>
          </a:p>
          <a:p>
            <a:pPr marL="731520" lvl="1" indent="-457200">
              <a:buFont typeface="+mj-lt"/>
              <a:buAutoNum type="arabicPeriod"/>
            </a:pPr>
            <a:r>
              <a:rPr lang="sr-Latn-RS" dirty="0" smtClean="0"/>
              <a:t>Određivanje tačke odbijanja</a:t>
            </a:r>
          </a:p>
          <a:p>
            <a:pPr marL="731520" lvl="1" indent="-457200">
              <a:buFont typeface="+mj-lt"/>
              <a:buAutoNum type="arabicPeriod"/>
            </a:pPr>
            <a:r>
              <a:rPr lang="sr-Latn-RS" dirty="0" smtClean="0"/>
              <a:t>Crtanje duži od početne tačke do tačke odbijanja</a:t>
            </a:r>
          </a:p>
          <a:p>
            <a:pPr marL="731520" lvl="1" indent="-457200">
              <a:buFont typeface="+mj-lt"/>
              <a:buAutoNum type="arabicPeriod"/>
            </a:pPr>
            <a:r>
              <a:rPr lang="sr-Latn-RS" dirty="0" smtClean="0"/>
              <a:t>Određivanje novog pravca</a:t>
            </a:r>
          </a:p>
          <a:p>
            <a:pPr marL="731520" lvl="1" indent="-457200">
              <a:buFont typeface="+mj-lt"/>
              <a:buAutoNum type="arabicPeriod"/>
            </a:pPr>
            <a:r>
              <a:rPr lang="sr-Latn-RS" dirty="0" smtClean="0"/>
              <a:t>Postavljanje početne tačke u tačku odbijanja</a:t>
            </a:r>
          </a:p>
          <a:p>
            <a:pPr marL="731520" lvl="1" indent="-457200">
              <a:buFont typeface="+mj-lt"/>
              <a:buAutoNum type="arabicPeriod"/>
            </a:pPr>
            <a:r>
              <a:rPr lang="sr-Latn-RS" dirty="0" smtClean="0"/>
              <a:t>Korak 2, 3, 4 i </a:t>
            </a:r>
            <a:r>
              <a:rPr lang="sr-Latn-RS" dirty="0" smtClean="0"/>
              <a:t>5</a:t>
            </a:r>
            <a:r>
              <a:rPr lang="en-US" dirty="0" smtClean="0"/>
              <a:t> </a:t>
            </a:r>
            <a:r>
              <a:rPr lang="sr-Latn-RS" dirty="0" smtClean="0"/>
              <a:t>ponavljamo </a:t>
            </a:r>
            <a:r>
              <a:rPr lang="sr-Latn-RS" dirty="0" smtClean="0"/>
              <a:t>onoliko puta koliko nam odbijanja treba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848" y="2514600"/>
            <a:ext cx="3883892" cy="2971799"/>
          </a:xfrm>
        </p:spPr>
      </p:pic>
    </p:spTree>
    <p:extLst>
      <p:ext uri="{BB962C8B-B14F-4D97-AF65-F5344CB8AC3E}">
        <p14:creationId xmlns:p14="http://schemas.microsoft.com/office/powerpoint/2010/main" val="261561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Određivanje preseka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Odredimo dve presečne tačke i na osnovu pravca uzimamo onu koja ima manju, odnosno veću x koordinatu</a:t>
            </a:r>
          </a:p>
          <a:p>
            <a:r>
              <a:rPr lang="sr-Latn-RS" dirty="0" smtClean="0"/>
              <a:t>(zavisi od znaka x koordinate pravca)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if(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putanja.pravac.x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&gt; 0 &amp;&amp; 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putanja.pravac.y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&gt; 0 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){</a:t>
            </a:r>
            <a:endParaRPr lang="en-US" sz="14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presek1=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PresekPravih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putanja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, sto.a2, &amp;p1);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presek2=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PresekPravih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putanja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, sto.a3, &amp;p2);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if(p1.x&lt;p2.x){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*p=p1;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return 2;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} else{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*p=p2;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return 3;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}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}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362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Određivanje novog pravca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Na osnovu stranice gde je došlo do prelamanja zraka biramo po kom pravilu ćemo odrediti novi pravac</a:t>
            </a:r>
          </a:p>
          <a:p>
            <a:r>
              <a:rPr lang="sr-Latn-RS" dirty="0" smtClean="0"/>
              <a:t>Menja se samo znak određene koordinate pravca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switch(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strana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){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case 1: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case 3: </a:t>
            </a:r>
            <a:endParaRPr lang="en-US" sz="1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putanja.pravac.y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=(-1) * </a:t>
            </a:r>
            <a:r>
              <a:rPr lang="sr-Latn-RS" sz="1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putanja.pravac.y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; 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/>
              </a:rPr>
              <a:t>break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;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case 2: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case 4: 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putanja.pravac.x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=(-1) * </a:t>
            </a:r>
            <a:r>
              <a:rPr lang="sr-Latn-RS" sz="1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400" dirty="0" err="1" smtClean="0">
                <a:solidFill>
                  <a:srgbClr val="000000"/>
                </a:solidFill>
                <a:latin typeface="Courier New"/>
              </a:rPr>
              <a:t>putanja.pravac.x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;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break;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}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3549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Specijalan slučaj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dirty="0" smtClean="0"/>
              <a:t>Udarac u teme menja pravac tako sto zameni x i y koordinate pravca </a:t>
            </a:r>
          </a:p>
          <a:p>
            <a:r>
              <a:rPr lang="sr-Latn-RS" dirty="0" smtClean="0"/>
              <a:t>U slučaju da je x*y</a:t>
            </a:r>
            <a:r>
              <a:rPr lang="en-US" dirty="0" smtClean="0"/>
              <a:t>&gt;</a:t>
            </a:r>
            <a:r>
              <a:rPr lang="sr-Latn-RS" dirty="0" smtClean="0"/>
              <a:t>0 menja im i znak, u suprotnom samo jednoj menja znak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53318"/>
            <a:ext cx="4038600" cy="3357863"/>
          </a:xfrm>
        </p:spPr>
      </p:pic>
    </p:spTree>
    <p:extLst>
      <p:ext uri="{BB962C8B-B14F-4D97-AF65-F5344CB8AC3E}">
        <p14:creationId xmlns:p14="http://schemas.microsoft.com/office/powerpoint/2010/main" val="101695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3D bilijar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5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3D bilijar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Bilijar kod kojeg je poligon </a:t>
            </a:r>
            <a:r>
              <a:rPr lang="sr-Latn-RS" dirty="0" smtClean="0"/>
              <a:t>kvadar</a:t>
            </a:r>
            <a:endParaRPr lang="sr-Latn-RS" dirty="0"/>
          </a:p>
          <a:p>
            <a:r>
              <a:rPr lang="sr-Latn-RS" dirty="0"/>
              <a:t>Rešavanje problema:</a:t>
            </a:r>
          </a:p>
          <a:p>
            <a:pPr marL="731520" lvl="1" indent="-457200">
              <a:buFont typeface="+mj-lt"/>
              <a:buAutoNum type="arabicPeriod"/>
            </a:pPr>
            <a:r>
              <a:rPr lang="sr-Latn-RS" dirty="0"/>
              <a:t>Crtanje </a:t>
            </a:r>
            <a:r>
              <a:rPr lang="sr-Latn-RS" dirty="0" smtClean="0"/>
              <a:t>kvadra </a:t>
            </a:r>
            <a:r>
              <a:rPr lang="sr-Latn-RS" dirty="0"/>
              <a:t>u </a:t>
            </a:r>
            <a:r>
              <a:rPr lang="sr-Latn-RS" dirty="0" smtClean="0"/>
              <a:t>pozitivnom delu trodimenzionog koordinatnog sistema</a:t>
            </a:r>
            <a:endParaRPr lang="sr-Latn-RS" dirty="0"/>
          </a:p>
          <a:p>
            <a:pPr marL="731520" lvl="1" indent="-457200">
              <a:buFont typeface="+mj-lt"/>
              <a:buAutoNum type="arabicPeriod"/>
            </a:pPr>
            <a:r>
              <a:rPr lang="sr-Latn-RS" dirty="0"/>
              <a:t>Određivanje tačke odbijanja</a:t>
            </a:r>
          </a:p>
          <a:p>
            <a:pPr marL="731520" lvl="1" indent="-457200">
              <a:buFont typeface="+mj-lt"/>
              <a:buAutoNum type="arabicPeriod"/>
            </a:pPr>
            <a:r>
              <a:rPr lang="sr-Latn-RS" dirty="0"/>
              <a:t>Crtanje duži od početne tačke do tačke odbijanja</a:t>
            </a:r>
          </a:p>
          <a:p>
            <a:pPr marL="731520" lvl="1" indent="-457200">
              <a:buFont typeface="+mj-lt"/>
              <a:buAutoNum type="arabicPeriod"/>
            </a:pPr>
            <a:r>
              <a:rPr lang="sr-Latn-RS" dirty="0"/>
              <a:t>Određivanje novog pravca</a:t>
            </a:r>
          </a:p>
          <a:p>
            <a:pPr marL="731520" lvl="1" indent="-457200">
              <a:buFont typeface="+mj-lt"/>
              <a:buAutoNum type="arabicPeriod"/>
            </a:pPr>
            <a:r>
              <a:rPr lang="sr-Latn-RS" dirty="0"/>
              <a:t>Postavljanje početne tačke u tačku odbijanja</a:t>
            </a:r>
          </a:p>
          <a:p>
            <a:pPr marL="731520" lvl="1" indent="-457200">
              <a:buFont typeface="+mj-lt"/>
              <a:buAutoNum type="arabicPeriod"/>
            </a:pPr>
            <a:r>
              <a:rPr lang="sr-Latn-RS" dirty="0"/>
              <a:t>Korak 2, 3, 4 i </a:t>
            </a:r>
            <a:r>
              <a:rPr lang="sr-Latn-RS" dirty="0" smtClean="0"/>
              <a:t>5</a:t>
            </a:r>
            <a:r>
              <a:rPr lang="en-US" dirty="0" smtClean="0"/>
              <a:t> </a:t>
            </a:r>
            <a:r>
              <a:rPr lang="sr-Latn-RS" dirty="0" smtClean="0"/>
              <a:t>ponavljamo </a:t>
            </a:r>
            <a:r>
              <a:rPr lang="sr-Latn-RS" dirty="0"/>
              <a:t>onoliko puta koliko nam odbijanja treba</a:t>
            </a:r>
            <a:endParaRPr lang="en-US" dirty="0"/>
          </a:p>
          <a:p>
            <a:endParaRPr lang="en-US" dirty="0"/>
          </a:p>
        </p:txBody>
      </p:sp>
      <p:pic>
        <p:nvPicPr>
          <p:cNvPr id="18" name="Content Placeholder 1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956803"/>
            <a:ext cx="4038600" cy="2150894"/>
          </a:xfrm>
        </p:spPr>
      </p:pic>
    </p:spTree>
    <p:extLst>
      <p:ext uri="{BB962C8B-B14F-4D97-AF65-F5344CB8AC3E}">
        <p14:creationId xmlns:p14="http://schemas.microsoft.com/office/powerpoint/2010/main" val="197754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236</TotalTime>
  <Words>437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2d I 3d bilijar</vt:lpstr>
      <vt:lpstr>Bilijar</vt:lpstr>
      <vt:lpstr>2D bilijar</vt:lpstr>
      <vt:lpstr>2D bilijar</vt:lpstr>
      <vt:lpstr>Određivanje preseka</vt:lpstr>
      <vt:lpstr>Određivanje novog pravca</vt:lpstr>
      <vt:lpstr>Specijalan slučaj</vt:lpstr>
      <vt:lpstr>3D bilijar</vt:lpstr>
      <vt:lpstr>3D bilijar</vt:lpstr>
      <vt:lpstr>Određivanje preseka</vt:lpstr>
      <vt:lpstr>Određivanje pravca</vt:lpstr>
      <vt:lpstr>Specijalni slučajevi i eliptički bilijar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I 3d bilijar</dc:title>
  <dc:creator>Milenkovic</dc:creator>
  <cp:lastModifiedBy>Stefan</cp:lastModifiedBy>
  <cp:revision>11</cp:revision>
  <dcterms:created xsi:type="dcterms:W3CDTF">2011-12-13T21:14:19Z</dcterms:created>
  <dcterms:modified xsi:type="dcterms:W3CDTF">2011-12-14T13:45:03Z</dcterms:modified>
</cp:coreProperties>
</file>