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4660"/>
  </p:normalViewPr>
  <p:slideViewPr>
    <p:cSldViewPr>
      <p:cViewPr varScale="1">
        <p:scale>
          <a:sx n="86" d="100"/>
          <a:sy n="86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CD7C2-5FBE-4D98-8A7E-030A2FDFBF46}" type="datetimeFigureOut">
              <a:rPr lang="sr-Latn-CS" smtClean="0"/>
              <a:pPr/>
              <a:t>10.1.2011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EAD94-8E04-4371-A614-CEEFC008F53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10</a:t>
            </a:fld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2</a:t>
            </a:fld>
            <a:endParaRPr lang="sr-Latn-C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3</a:t>
            </a:fld>
            <a:endParaRPr lang="sr-Latn-C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4</a:t>
            </a:fld>
            <a:endParaRPr lang="sr-Latn-C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5</a:t>
            </a:fld>
            <a:endParaRPr lang="sr-Latn-C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6</a:t>
            </a:fld>
            <a:endParaRPr lang="sr-Latn-C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7</a:t>
            </a:fld>
            <a:endParaRPr lang="sr-Latn-C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8</a:t>
            </a:fld>
            <a:endParaRPr lang="sr-Latn-C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AD94-8E04-4371-A614-CEEFC008F538}" type="slidenum">
              <a:rPr lang="sr-Latn-CS" smtClean="0"/>
              <a:pPr/>
              <a:t>9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D6C476-4DF4-452A-B6D8-44FBAD7A5CF1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096349-6E75-4694-802B-F9E4E2526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4191000"/>
            <a:ext cx="2514600" cy="2209800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 smtClean="0"/>
              <a:t>Milica</a:t>
            </a:r>
            <a:r>
              <a:rPr lang="en-US" sz="2000" dirty="0" smtClean="0"/>
              <a:t> </a:t>
            </a:r>
            <a:r>
              <a:rPr lang="en-US" sz="2000" dirty="0" err="1" smtClean="0"/>
              <a:t>Ostojic</a:t>
            </a:r>
            <a:endParaRPr lang="en-US" sz="2000" dirty="0" smtClean="0"/>
          </a:p>
          <a:p>
            <a:pPr algn="l"/>
            <a:r>
              <a:rPr lang="en-US" sz="2000" dirty="0" smtClean="0"/>
              <a:t>Nikola </a:t>
            </a:r>
            <a:r>
              <a:rPr lang="en-US" sz="2000" dirty="0" err="1" smtClean="0"/>
              <a:t>Zivkovic</a:t>
            </a:r>
            <a:endParaRPr lang="en-US" sz="2000" dirty="0" smtClean="0"/>
          </a:p>
          <a:p>
            <a:pPr algn="l"/>
            <a:r>
              <a:rPr lang="en-US" sz="2000" dirty="0" smtClean="0"/>
              <a:t>Nikola </a:t>
            </a:r>
            <a:r>
              <a:rPr lang="en-US" sz="2000" dirty="0" err="1" smtClean="0"/>
              <a:t>Veselinovic</a:t>
            </a:r>
            <a:endParaRPr lang="en-US" sz="2000" dirty="0" smtClean="0"/>
          </a:p>
          <a:p>
            <a:pPr algn="l"/>
            <a:r>
              <a:rPr lang="en-US" sz="2000" dirty="0" smtClean="0"/>
              <a:t>Marko </a:t>
            </a:r>
            <a:r>
              <a:rPr lang="en-US" sz="2000" dirty="0" err="1" smtClean="0"/>
              <a:t>Milosavljevic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19200"/>
            <a:ext cx="8610600" cy="2152650"/>
          </a:xfrm>
        </p:spPr>
        <p:txBody>
          <a:bodyPr/>
          <a:lstStyle/>
          <a:p>
            <a:r>
              <a:rPr lang="en-US" b="1" dirty="0" smtClean="0"/>
              <a:t>SVODJENJE KRIVIH DRUGOG REDA NA KANONSKI OBLIK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b="1" dirty="0" err="1"/>
              <a:t>Šta</a:t>
            </a:r>
            <a:r>
              <a:rPr lang="en-US" b="1" dirty="0"/>
              <a:t> </a:t>
            </a:r>
            <a:r>
              <a:rPr lang="en-US" b="1" dirty="0" err="1"/>
              <a:t>najčešće</a:t>
            </a:r>
            <a:r>
              <a:rPr lang="en-US" b="1" dirty="0"/>
              <a:t> </a:t>
            </a:r>
            <a:r>
              <a:rPr lang="en-US" b="1" dirty="0" err="1"/>
              <a:t>pravi</a:t>
            </a:r>
            <a:r>
              <a:rPr lang="en-US" b="1" dirty="0"/>
              <a:t>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Kad radimo rotaciju i koristimo </a:t>
            </a:r>
            <a:r>
              <a:rPr lang="it-IT" dirty="0" smtClean="0"/>
              <a:t>formulu                                  može </a:t>
            </a:r>
            <a:r>
              <a:rPr lang="it-IT" dirty="0"/>
              <a:t>se desiti da </a:t>
            </a:r>
            <a:r>
              <a:rPr lang="it-IT" dirty="0" smtClean="0"/>
              <a:t> vrednost            </a:t>
            </a:r>
            <a:r>
              <a:rPr lang="en-US" dirty="0" smtClean="0"/>
              <a:t>ne </a:t>
            </a:r>
            <a:r>
              <a:rPr lang="en-US" dirty="0" err="1"/>
              <a:t>bude</a:t>
            </a:r>
            <a:r>
              <a:rPr lang="en-US" dirty="0"/>
              <a:t> “</a:t>
            </a:r>
            <a:r>
              <a:rPr lang="en-US" dirty="0" err="1"/>
              <a:t>lep</a:t>
            </a:r>
            <a:r>
              <a:rPr lang="en-US" dirty="0"/>
              <a:t>” </a:t>
            </a:r>
            <a:r>
              <a:rPr lang="en-US" dirty="0" err="1"/>
              <a:t>broj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Lepi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:   0,            ,       ,         ,           j</a:t>
            </a:r>
            <a:r>
              <a:rPr lang="pl-PL" dirty="0" smtClean="0"/>
              <a:t>er </a:t>
            </a:r>
            <a:r>
              <a:rPr lang="pl-PL" dirty="0"/>
              <a:t>za njih znamo o kom uglu se radi!</a:t>
            </a:r>
          </a:p>
          <a:p>
            <a:endParaRPr lang="en-US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padne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moramo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trigonometrijske</a:t>
            </a:r>
            <a:r>
              <a:rPr lang="en-US" dirty="0"/>
              <a:t> </a:t>
            </a:r>
            <a:r>
              <a:rPr lang="en-US" dirty="0" err="1" smtClean="0"/>
              <a:t>formule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,</a:t>
            </a:r>
            <a:r>
              <a:rPr lang="vi-VN" dirty="0" smtClean="0"/>
              <a:t> </a:t>
            </a:r>
            <a:r>
              <a:rPr lang="vi-VN" dirty="0"/>
              <a:t>pa odavde oformimo kvadratnu jednačinu po ctg</a:t>
            </a:r>
            <a:r>
              <a:rPr lang="el-GR" dirty="0"/>
              <a:t>α </a:t>
            </a:r>
            <a:r>
              <a:rPr lang="vi-VN" b="1" dirty="0"/>
              <a:t>i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vi-VN" b="1" dirty="0" smtClean="0"/>
              <a:t>nađemo </a:t>
            </a:r>
            <a:r>
              <a:rPr lang="vi-VN" b="1" dirty="0"/>
              <a:t>ctg</a:t>
            </a:r>
            <a:r>
              <a:rPr lang="el-GR" b="1" dirty="0"/>
              <a:t>α</a:t>
            </a:r>
          </a:p>
          <a:p>
            <a:endParaRPr lang="en-US" dirty="0" smtClean="0"/>
          </a:p>
          <a:p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/>
              <a:t>znamo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smtClean="0"/>
              <a:t>je                                           </a:t>
            </a:r>
            <a:r>
              <a:rPr lang="en-US" dirty="0" err="1" smtClean="0"/>
              <a:t>i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Odavde</a:t>
            </a:r>
            <a:r>
              <a:rPr lang="en-US" dirty="0" smtClean="0"/>
              <a:t> </a:t>
            </a:r>
            <a:r>
              <a:rPr lang="en-US" dirty="0" err="1"/>
              <a:t>nadjemo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b="1" dirty="0"/>
              <a:t>sin</a:t>
            </a:r>
            <a:r>
              <a:rPr lang="el-GR" b="1" dirty="0"/>
              <a:t>α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cos</a:t>
            </a:r>
            <a:r>
              <a:rPr lang="el-GR" b="1" dirty="0"/>
              <a:t>α </a:t>
            </a:r>
            <a:r>
              <a:rPr lang="en-US" b="1" dirty="0" err="1"/>
              <a:t>i</a:t>
            </a:r>
            <a:r>
              <a:rPr lang="en-US" b="1" dirty="0"/>
              <a:t> to </a:t>
            </a:r>
            <a:r>
              <a:rPr lang="en-US" b="1" dirty="0" err="1"/>
              <a:t>menjamo</a:t>
            </a:r>
            <a:r>
              <a:rPr lang="en-US" b="1" dirty="0"/>
              <a:t> u </a:t>
            </a:r>
            <a:r>
              <a:rPr lang="en-US" b="1" dirty="0" err="1"/>
              <a:t>formule</a:t>
            </a:r>
            <a:r>
              <a:rPr lang="en-US" b="1" dirty="0"/>
              <a:t> </a:t>
            </a:r>
            <a:r>
              <a:rPr lang="en-US" b="1" dirty="0" err="1"/>
              <a:t>rotacije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r>
              <a:rPr lang="es-ES" b="1" dirty="0"/>
              <a:t>x` = </a:t>
            </a:r>
            <a:r>
              <a:rPr lang="es-ES" b="1" dirty="0" err="1"/>
              <a:t>x``cosα</a:t>
            </a:r>
            <a:r>
              <a:rPr lang="es-ES" b="1" dirty="0"/>
              <a:t> - </a:t>
            </a:r>
            <a:r>
              <a:rPr lang="es-ES" b="1" dirty="0" err="1"/>
              <a:t>y``sinα</a:t>
            </a:r>
            <a:endParaRPr lang="es-ES" b="1" dirty="0"/>
          </a:p>
          <a:p>
            <a:r>
              <a:rPr lang="es-ES" b="1" dirty="0"/>
              <a:t>y` = </a:t>
            </a:r>
            <a:r>
              <a:rPr lang="es-ES" b="1" dirty="0" err="1"/>
              <a:t>x``sinα</a:t>
            </a:r>
            <a:r>
              <a:rPr lang="es-ES" b="1" dirty="0"/>
              <a:t> + </a:t>
            </a:r>
            <a:r>
              <a:rPr lang="es-ES" b="1" dirty="0" err="1"/>
              <a:t>y``cosα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038600" y="1143000"/>
          <a:ext cx="1333500" cy="533400"/>
        </p:xfrm>
        <a:graphic>
          <a:graphicData uri="http://schemas.openxmlformats.org/presentationml/2006/ole">
            <p:oleObj spid="_x0000_s4098" name="Equation" r:id="rId4" imgW="95220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315200" y="1219200"/>
          <a:ext cx="571500" cy="536864"/>
        </p:xfrm>
        <a:graphic>
          <a:graphicData uri="http://schemas.openxmlformats.org/presentationml/2006/ole">
            <p:oleObj spid="_x0000_s4099" name="Equation" r:id="rId5" imgW="41904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286000" y="1905000"/>
          <a:ext cx="368300" cy="431800"/>
        </p:xfrm>
        <a:graphic>
          <a:graphicData uri="http://schemas.openxmlformats.org/presentationml/2006/ole">
            <p:oleObj spid="_x0000_s4101" name="Equation" r:id="rId6" imgW="368280" imgH="4316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276600" y="1981200"/>
          <a:ext cx="381000" cy="254000"/>
        </p:xfrm>
        <a:graphic>
          <a:graphicData uri="http://schemas.openxmlformats.org/presentationml/2006/ole">
            <p:oleObj spid="_x0000_s4102" name="Equation" r:id="rId7" imgW="203040" imgH="16488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657600" y="1981200"/>
          <a:ext cx="400050" cy="228600"/>
        </p:xfrm>
        <a:graphic>
          <a:graphicData uri="http://schemas.openxmlformats.org/presentationml/2006/ole">
            <p:oleObj spid="_x0000_s4104" name="Equation" r:id="rId8" imgW="266400" imgH="15228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62000" y="2971800"/>
          <a:ext cx="1371600" cy="533400"/>
        </p:xfrm>
        <a:graphic>
          <a:graphicData uri="http://schemas.openxmlformats.org/presentationml/2006/ole">
            <p:oleObj spid="_x0000_s4105" name="Equation" r:id="rId9" imgW="1143000" imgH="44424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362200" y="3962400"/>
          <a:ext cx="1482213" cy="685800"/>
        </p:xfrm>
        <a:graphic>
          <a:graphicData uri="http://schemas.openxmlformats.org/presentationml/2006/ole">
            <p:oleObj spid="_x0000_s4106" name="Equation" r:id="rId10" imgW="850680" imgH="39348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2895600" y="1981200"/>
          <a:ext cx="342900" cy="228600"/>
        </p:xfrm>
        <a:graphic>
          <a:graphicData uri="http://schemas.openxmlformats.org/presentationml/2006/ole">
            <p:oleObj spid="_x0000_s4108" name="Equation" r:id="rId11" imgW="342720" imgH="228600" progId="Equation.3">
              <p:embed/>
            </p:oleObj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4495800" y="4114800"/>
          <a:ext cx="2143125" cy="381000"/>
        </p:xfrm>
        <a:graphic>
          <a:graphicData uri="http://schemas.openxmlformats.org/presentationml/2006/ole">
            <p:oleObj spid="_x0000_s4110" name="Equation" r:id="rId12" imgW="11430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POSTUPAK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r>
              <a:rPr lang="pl-PL" sz="2400" dirty="0" smtClean="0"/>
              <a:t>Opšta </a:t>
            </a:r>
            <a:r>
              <a:rPr lang="pl-PL" sz="2400" dirty="0"/>
              <a:t>jednačina drugog stepena po x i y je jednačina oblika 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pri</a:t>
            </a:r>
            <a:r>
              <a:rPr lang="en-US" sz="2400" dirty="0" smtClean="0"/>
              <a:t> </a:t>
            </a:r>
            <a:r>
              <a:rPr lang="en-US" sz="2400" dirty="0" err="1"/>
              <a:t>čemu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koeficijente</a:t>
            </a:r>
            <a:r>
              <a:rPr lang="en-US" sz="2400" dirty="0"/>
              <a:t> A,B,C,D,E,F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skupa</a:t>
            </a:r>
            <a:r>
              <a:rPr lang="en-US" sz="2400" dirty="0"/>
              <a:t> R </a:t>
            </a:r>
            <a:r>
              <a:rPr lang="en-US" sz="2400" dirty="0" err="1"/>
              <a:t>važi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smtClean="0"/>
              <a:t>je</a:t>
            </a:r>
          </a:p>
          <a:p>
            <a:endParaRPr lang="en-US" sz="2400" dirty="0"/>
          </a:p>
          <a:p>
            <a:r>
              <a:rPr lang="pl-PL" sz="2400" b="1" dirty="0" smtClean="0"/>
              <a:t>Kako </a:t>
            </a:r>
            <a:r>
              <a:rPr lang="pl-PL" sz="2400" b="1" dirty="0"/>
              <a:t>krivu zadatu u ovom obliku svesti na kanonski oblik?</a:t>
            </a:r>
          </a:p>
          <a:p>
            <a:r>
              <a:rPr lang="en-US" sz="2400" dirty="0" err="1"/>
              <a:t>Moramo</a:t>
            </a:r>
            <a:r>
              <a:rPr lang="en-US" sz="2400" dirty="0"/>
              <a:t> </a:t>
            </a:r>
            <a:r>
              <a:rPr lang="en-US" sz="2400" dirty="0" err="1"/>
              <a:t>vršiti</a:t>
            </a:r>
            <a:r>
              <a:rPr lang="en-US" sz="2400" dirty="0"/>
              <a:t> </a:t>
            </a:r>
            <a:r>
              <a:rPr lang="en-US" sz="2400" dirty="0" err="1"/>
              <a:t>transformacije</a:t>
            </a:r>
            <a:r>
              <a:rPr lang="en-US" sz="2400" dirty="0"/>
              <a:t> </a:t>
            </a:r>
            <a:r>
              <a:rPr lang="en-US" sz="2400" dirty="0" err="1" smtClean="0"/>
              <a:t>koordinatnog</a:t>
            </a:r>
            <a:r>
              <a:rPr lang="en-US" sz="2400" dirty="0" smtClean="0"/>
              <a:t> </a:t>
            </a:r>
            <a:r>
              <a:rPr lang="en-US" sz="2400" dirty="0" err="1"/>
              <a:t>sistema</a:t>
            </a:r>
            <a:r>
              <a:rPr lang="en-US" sz="2400" dirty="0"/>
              <a:t> : TRANSLACIJU I ROTACIJU </a:t>
            </a:r>
            <a:r>
              <a:rPr lang="en-US" sz="2400" dirty="0" smtClean="0"/>
              <a:t>.</a:t>
            </a:r>
          </a:p>
          <a:p>
            <a:endParaRPr lang="en-US" sz="16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219200" y="2819400"/>
          <a:ext cx="4343400" cy="457200"/>
        </p:xfrm>
        <a:graphic>
          <a:graphicData uri="http://schemas.openxmlformats.org/presentationml/2006/ole">
            <p:oleObj spid="_x0000_s5123" name="Equation" r:id="rId4" imgW="2425680" imgH="2286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95400" y="3886200"/>
          <a:ext cx="2057400" cy="355600"/>
        </p:xfrm>
        <a:graphic>
          <a:graphicData uri="http://schemas.openxmlformats.org/presentationml/2006/ole">
            <p:oleObj spid="_x0000_s5124" name="Equation" r:id="rId5" imgW="10666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err="1"/>
              <a:t>Prvo</a:t>
            </a:r>
            <a:r>
              <a:rPr lang="en-US" b="1" dirty="0"/>
              <a:t> </a:t>
            </a:r>
            <a:r>
              <a:rPr lang="en-US" b="1" dirty="0" err="1"/>
              <a:t>uvek</a:t>
            </a:r>
            <a:r>
              <a:rPr lang="en-US" b="1" dirty="0"/>
              <a:t> </a:t>
            </a:r>
            <a:r>
              <a:rPr lang="en-US" b="1" dirty="0" err="1"/>
              <a:t>proverimo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li</a:t>
            </a:r>
            <a:r>
              <a:rPr lang="en-US" b="1" dirty="0"/>
              <a:t> </a:t>
            </a:r>
            <a:r>
              <a:rPr lang="en-US" b="1" dirty="0" err="1"/>
              <a:t>zadata</a:t>
            </a:r>
            <a:r>
              <a:rPr lang="en-US" b="1" dirty="0"/>
              <a:t> </a:t>
            </a:r>
            <a:r>
              <a:rPr lang="en-US" b="1" dirty="0" err="1"/>
              <a:t>kriva</a:t>
            </a:r>
            <a:r>
              <a:rPr lang="en-US" b="1" dirty="0"/>
              <a:t> </a:t>
            </a:r>
            <a:r>
              <a:rPr lang="en-US" b="1" dirty="0" err="1"/>
              <a:t>ima</a:t>
            </a:r>
            <a:r>
              <a:rPr lang="en-US" b="1" dirty="0"/>
              <a:t> </a:t>
            </a:r>
            <a:r>
              <a:rPr lang="en-US" b="1" dirty="0" err="1"/>
              <a:t>centar</a:t>
            </a:r>
            <a:r>
              <a:rPr lang="en-US" b="1" dirty="0"/>
              <a:t> !</a:t>
            </a:r>
          </a:p>
          <a:p>
            <a:r>
              <a:rPr lang="en-US" dirty="0" err="1"/>
              <a:t>Naravno</a:t>
            </a:r>
            <a:r>
              <a:rPr lang="en-US" dirty="0"/>
              <a:t> , </a:t>
            </a:r>
            <a:r>
              <a:rPr lang="en-US" dirty="0" err="1"/>
              <a:t>najpre</a:t>
            </a:r>
            <a:r>
              <a:rPr lang="en-US" dirty="0"/>
              <a:t> </a:t>
            </a:r>
            <a:r>
              <a:rPr lang="en-US" dirty="0" err="1"/>
              <a:t>nadjemo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koeficijente</a:t>
            </a:r>
            <a:r>
              <a:rPr lang="en-US" dirty="0"/>
              <a:t> A,B,C,D,E,F</a:t>
            </a:r>
          </a:p>
          <a:p>
            <a:r>
              <a:rPr lang="en-US" dirty="0" err="1"/>
              <a:t>Ako</a:t>
            </a:r>
            <a:r>
              <a:rPr lang="en-US" dirty="0"/>
              <a:t> je D = E = 0 </a:t>
            </a:r>
            <a:r>
              <a:rPr lang="en-US" dirty="0" err="1"/>
              <a:t>zaključujemo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kriva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centar</a:t>
            </a:r>
            <a:r>
              <a:rPr lang="en-US" dirty="0"/>
              <a:t> u O(0,0) </a:t>
            </a:r>
            <a:r>
              <a:rPr lang="en-US" dirty="0" err="1"/>
              <a:t>t.j</a:t>
            </a:r>
            <a:r>
              <a:rPr lang="en-US" dirty="0"/>
              <a:t>. u </a:t>
            </a:r>
            <a:r>
              <a:rPr lang="en-US" dirty="0" err="1"/>
              <a:t>koordinatnom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.</a:t>
            </a:r>
          </a:p>
          <a:p>
            <a:r>
              <a:rPr lang="en-US" dirty="0" err="1"/>
              <a:t>Rešavamo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jednačina</a:t>
            </a:r>
            <a:r>
              <a:rPr lang="en-US" dirty="0"/>
              <a:t>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Aa</a:t>
            </a:r>
            <a:r>
              <a:rPr lang="en-US" dirty="0" smtClean="0"/>
              <a:t> </a:t>
            </a:r>
            <a:r>
              <a:rPr lang="en-US" dirty="0"/>
              <a:t>+ Bb + D = </a:t>
            </a:r>
            <a:r>
              <a:rPr lang="en-US" dirty="0" smtClean="0"/>
              <a:t>0 </a:t>
            </a:r>
          </a:p>
          <a:p>
            <a:r>
              <a:rPr lang="pt-BR" dirty="0" smtClean="0"/>
              <a:t>    Ba </a:t>
            </a:r>
            <a:r>
              <a:rPr lang="pt-BR" dirty="0" smtClean="0"/>
              <a:t>+ Cb + E = 0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jedinstveno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endParaRPr lang="en-US" i="1" dirty="0"/>
          </a:p>
          <a:p>
            <a:pPr>
              <a:buNone/>
            </a:pPr>
            <a:r>
              <a:rPr lang="pt-BR" b="1" dirty="0" smtClean="0"/>
              <a:t>- Tada </a:t>
            </a:r>
            <a:r>
              <a:rPr lang="pt-BR" b="1" dirty="0"/>
              <a:t>nadjemo centar O` (a,b).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943600" y="3581400"/>
          <a:ext cx="1404938" cy="457200"/>
        </p:xfrm>
        <a:graphic>
          <a:graphicData uri="http://schemas.openxmlformats.org/presentationml/2006/ole">
            <p:oleObj spid="_x0000_s6147" name="Equation" r:id="rId4" imgW="749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pt-BR" sz="1800" dirty="0"/>
              <a:t>Ako kriva ima centar O` (a,b) onda </a:t>
            </a:r>
            <a:r>
              <a:rPr lang="pt-BR" sz="1800" b="1" dirty="0"/>
              <a:t>vršimo translaciju :</a:t>
            </a:r>
          </a:p>
          <a:p>
            <a:r>
              <a:rPr lang="pl-PL" sz="1800" b="1" dirty="0"/>
              <a:t>x = x` + a </a:t>
            </a:r>
            <a:endParaRPr lang="en-US" sz="1800" b="1" dirty="0" smtClean="0"/>
          </a:p>
          <a:p>
            <a:r>
              <a:rPr lang="es-ES" sz="1800" b="1" dirty="0" smtClean="0"/>
              <a:t>y </a:t>
            </a:r>
            <a:r>
              <a:rPr lang="es-ES" sz="1800" b="1" dirty="0"/>
              <a:t>= y` + </a:t>
            </a:r>
            <a:r>
              <a:rPr lang="es-ES" sz="1800" b="1" dirty="0" smtClean="0"/>
              <a:t>b</a:t>
            </a:r>
          </a:p>
          <a:p>
            <a:pPr>
              <a:buNone/>
            </a:pPr>
            <a:r>
              <a:rPr lang="en-US" sz="1800" b="1" dirty="0" smtClean="0"/>
              <a:t>              --</a:t>
            </a:r>
            <a:r>
              <a:rPr lang="pl-PL" sz="1800" b="1" dirty="0" smtClean="0"/>
              <a:t>Zamenimo x i y u datu jednačinu i ako smo dobro radili “nestaće” članovi uz x i y.</a:t>
            </a:r>
            <a:endParaRPr lang="es-ES" sz="1800" b="1" dirty="0" smtClean="0"/>
          </a:p>
          <a:p>
            <a:pPr>
              <a:buNone/>
            </a:pPr>
            <a:r>
              <a:rPr lang="es-ES" sz="1800" b="1" dirty="0"/>
              <a:t> </a:t>
            </a:r>
            <a:r>
              <a:rPr lang="es-ES" sz="1800" b="1" dirty="0" smtClean="0"/>
              <a:t>             -- </a:t>
            </a:r>
            <a:r>
              <a:rPr lang="es-ES" sz="1800" b="1" dirty="0" err="1" smtClean="0"/>
              <a:t>Znači</a:t>
            </a:r>
            <a:r>
              <a:rPr lang="es-ES" sz="1800" b="1" dirty="0" smtClean="0"/>
              <a:t> </a:t>
            </a:r>
            <a:r>
              <a:rPr lang="es-ES" sz="1800" b="1" dirty="0" err="1"/>
              <a:t>ostaje</a:t>
            </a:r>
            <a:r>
              <a:rPr lang="es-ES" sz="1800" b="1" dirty="0"/>
              <a:t> </a:t>
            </a:r>
            <a:r>
              <a:rPr lang="es-ES" sz="1800" b="1" dirty="0" err="1" smtClean="0"/>
              <a:t>oblik</a:t>
            </a:r>
            <a:r>
              <a:rPr lang="es-ES" sz="1800" b="1" dirty="0" smtClean="0"/>
              <a:t>  </a:t>
            </a:r>
          </a:p>
          <a:p>
            <a:pPr>
              <a:buNone/>
            </a:pPr>
            <a:endParaRPr lang="es-ES" sz="1800" b="1" dirty="0" smtClean="0"/>
          </a:p>
          <a:p>
            <a:r>
              <a:rPr lang="en-US" sz="1800" dirty="0" err="1"/>
              <a:t>Dalje</a:t>
            </a:r>
            <a:r>
              <a:rPr lang="en-US" sz="1800" dirty="0"/>
              <a:t> </a:t>
            </a:r>
            <a:r>
              <a:rPr lang="en-US" sz="1800" b="1" dirty="0" err="1"/>
              <a:t>vršimo</a:t>
            </a:r>
            <a:r>
              <a:rPr lang="en-US" sz="1800" b="1" dirty="0"/>
              <a:t> </a:t>
            </a:r>
            <a:r>
              <a:rPr lang="en-US" sz="1800" b="1" dirty="0" err="1"/>
              <a:t>rotaciju</a:t>
            </a:r>
            <a:r>
              <a:rPr lang="en-US" sz="1800" b="1" dirty="0"/>
              <a:t> </a:t>
            </a:r>
            <a:r>
              <a:rPr lang="en-US" sz="1800" b="1" dirty="0" err="1"/>
              <a:t>sistema</a:t>
            </a:r>
            <a:r>
              <a:rPr lang="en-US" sz="1800" b="1" dirty="0"/>
              <a:t> </a:t>
            </a:r>
            <a:r>
              <a:rPr lang="en-US" sz="1800" b="1" dirty="0" err="1"/>
              <a:t>x`O`y</a:t>
            </a:r>
            <a:r>
              <a:rPr lang="en-US" sz="1800" b="1" dirty="0"/>
              <a:t>` </a:t>
            </a:r>
            <a:r>
              <a:rPr lang="en-US" sz="1800" b="1" dirty="0" err="1"/>
              <a:t>za</a:t>
            </a:r>
            <a:r>
              <a:rPr lang="en-US" sz="1800" b="1" dirty="0"/>
              <a:t> </a:t>
            </a:r>
            <a:r>
              <a:rPr lang="en-US" sz="1800" b="1" dirty="0" err="1"/>
              <a:t>ugao</a:t>
            </a:r>
            <a:r>
              <a:rPr lang="en-US" sz="1800" b="1" dirty="0"/>
              <a:t> </a:t>
            </a:r>
            <a:r>
              <a:rPr lang="el-GR" sz="1800" b="1" dirty="0"/>
              <a:t>α , </a:t>
            </a:r>
            <a:r>
              <a:rPr lang="en-US" sz="1800" b="1" dirty="0" err="1"/>
              <a:t>gde</a:t>
            </a:r>
            <a:r>
              <a:rPr lang="en-US" sz="1800" b="1" dirty="0"/>
              <a:t> je 0&lt;</a:t>
            </a:r>
            <a:r>
              <a:rPr lang="el-GR" sz="1800" b="1" dirty="0"/>
              <a:t>α &lt;π . </a:t>
            </a:r>
            <a:r>
              <a:rPr lang="en-US" sz="1800" b="1" dirty="0" err="1"/>
              <a:t>Koristimo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                                  </a:t>
            </a:r>
          </a:p>
          <a:p>
            <a:pPr>
              <a:buNone/>
            </a:pPr>
            <a:r>
              <a:rPr lang="en-US" sz="1800" b="1" dirty="0" smtClean="0"/>
              <a:t>                                           - </a:t>
            </a:r>
            <a:r>
              <a:rPr lang="en-US" sz="1800" dirty="0" smtClean="0"/>
              <a:t>pa </a:t>
            </a:r>
            <a:r>
              <a:rPr lang="en-US" sz="1800" dirty="0" err="1"/>
              <a:t>kad</a:t>
            </a:r>
            <a:r>
              <a:rPr lang="en-US" sz="1800" dirty="0"/>
              <a:t> </a:t>
            </a:r>
            <a:r>
              <a:rPr lang="en-US" sz="1800" dirty="0" err="1"/>
              <a:t>odavde</a:t>
            </a:r>
            <a:r>
              <a:rPr lang="en-US" sz="1800" dirty="0"/>
              <a:t> </a:t>
            </a:r>
            <a:r>
              <a:rPr lang="en-US" sz="1800" dirty="0" err="1"/>
              <a:t>nadjemo</a:t>
            </a:r>
            <a:r>
              <a:rPr lang="en-US" sz="1800" dirty="0"/>
              <a:t> </a:t>
            </a:r>
            <a:r>
              <a:rPr lang="en-US" sz="1800" dirty="0" err="1"/>
              <a:t>ugao</a:t>
            </a:r>
            <a:r>
              <a:rPr lang="en-US" sz="1800" dirty="0"/>
              <a:t> </a:t>
            </a:r>
            <a:r>
              <a:rPr lang="el-GR" sz="1800" dirty="0"/>
              <a:t>α , </a:t>
            </a:r>
            <a:r>
              <a:rPr lang="en-US" sz="1800" dirty="0" err="1"/>
              <a:t>idemo</a:t>
            </a:r>
            <a:r>
              <a:rPr lang="en-US" sz="1800" dirty="0"/>
              <a:t> u </a:t>
            </a:r>
            <a:r>
              <a:rPr lang="en-US" sz="1800" dirty="0" err="1"/>
              <a:t>formule</a:t>
            </a:r>
            <a:r>
              <a:rPr lang="en-US" sz="1800" dirty="0"/>
              <a:t> </a:t>
            </a:r>
            <a:r>
              <a:rPr lang="en-US" sz="1800" dirty="0" err="1" smtClean="0"/>
              <a:t>rotacije</a:t>
            </a:r>
            <a:r>
              <a:rPr lang="en-US" sz="1800" dirty="0" smtClean="0"/>
              <a:t>: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x</a:t>
            </a:r>
            <a:r>
              <a:rPr lang="en-US" sz="1800" b="1" dirty="0"/>
              <a:t>` = </a:t>
            </a:r>
            <a:r>
              <a:rPr lang="en-US" sz="1800" b="1" dirty="0" err="1"/>
              <a:t>x``cos</a:t>
            </a:r>
            <a:r>
              <a:rPr lang="el-GR" sz="1800" b="1" dirty="0"/>
              <a:t>α - </a:t>
            </a:r>
            <a:r>
              <a:rPr lang="en-US" sz="1800" b="1" dirty="0" err="1"/>
              <a:t>y``sin</a:t>
            </a:r>
            <a:r>
              <a:rPr lang="el-GR" sz="1800" b="1" dirty="0" smtClean="0"/>
              <a:t>α</a:t>
            </a:r>
            <a:r>
              <a:rPr lang="en-US" sz="1800" b="1" dirty="0" smtClean="0"/>
              <a:t>        </a:t>
            </a:r>
          </a:p>
          <a:p>
            <a:r>
              <a:rPr lang="es-ES" sz="1800" b="1" dirty="0" smtClean="0"/>
              <a:t>y</a:t>
            </a:r>
            <a:r>
              <a:rPr lang="es-ES" sz="1800" b="1" dirty="0"/>
              <a:t>` = </a:t>
            </a:r>
            <a:r>
              <a:rPr lang="es-ES" sz="1800" b="1" dirty="0" err="1"/>
              <a:t>x``sinα</a:t>
            </a:r>
            <a:r>
              <a:rPr lang="es-ES" sz="1800" b="1" dirty="0"/>
              <a:t> + </a:t>
            </a:r>
            <a:r>
              <a:rPr lang="es-ES" sz="1800" b="1" dirty="0" err="1"/>
              <a:t>y``</a:t>
            </a:r>
            <a:r>
              <a:rPr lang="es-ES" sz="1800" b="1" dirty="0" err="1" smtClean="0"/>
              <a:t>cosα</a:t>
            </a:r>
            <a:r>
              <a:rPr lang="es-ES" sz="1800" b="1" dirty="0" smtClean="0"/>
              <a:t>    </a:t>
            </a:r>
          </a:p>
          <a:p>
            <a:pPr>
              <a:buNone/>
            </a:pPr>
            <a:r>
              <a:rPr lang="en-US" sz="1800" b="1" dirty="0" smtClean="0"/>
              <a:t>                  --x`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 y` </a:t>
            </a:r>
            <a:r>
              <a:rPr lang="en-US" sz="1800" b="1" dirty="0" err="1" smtClean="0"/>
              <a:t>zamenimo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ako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smo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dobro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radili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ovo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nas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slobadja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clanova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sa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x’y</a:t>
            </a:r>
            <a:r>
              <a:rPr lang="en-US" sz="1800" b="1" dirty="0" smtClean="0"/>
              <a:t>’</a:t>
            </a:r>
            <a:r>
              <a:rPr lang="es-ES" sz="1800" b="1" dirty="0" smtClean="0"/>
              <a:t>    </a:t>
            </a:r>
          </a:p>
          <a:p>
            <a:pPr>
              <a:buNone/>
            </a:pPr>
            <a:r>
              <a:rPr lang="es-ES" sz="1800" b="1" dirty="0"/>
              <a:t> </a:t>
            </a:r>
            <a:r>
              <a:rPr lang="es-ES" sz="1800" b="1" dirty="0" smtClean="0"/>
              <a:t>                 --</a:t>
            </a:r>
            <a:r>
              <a:rPr lang="es-ES" sz="1800" b="1" dirty="0" err="1" smtClean="0"/>
              <a:t>Znači</a:t>
            </a:r>
            <a:r>
              <a:rPr lang="es-ES" sz="1800" b="1" dirty="0" smtClean="0"/>
              <a:t> </a:t>
            </a:r>
            <a:r>
              <a:rPr lang="es-ES" sz="1800" b="1" dirty="0" err="1"/>
              <a:t>ostaje</a:t>
            </a:r>
            <a:r>
              <a:rPr lang="es-ES" sz="1800" b="1" dirty="0"/>
              <a:t> </a:t>
            </a:r>
            <a:r>
              <a:rPr lang="es-ES" sz="1800" b="1" dirty="0" err="1" smtClean="0"/>
              <a:t>oblik</a:t>
            </a:r>
            <a:endParaRPr lang="es-ES" sz="1800" b="1" dirty="0"/>
          </a:p>
          <a:p>
            <a:r>
              <a:rPr lang="en-US" sz="1800" b="1" dirty="0"/>
              <a:t>A </a:t>
            </a:r>
            <a:r>
              <a:rPr lang="en-US" sz="1800" b="1" dirty="0" err="1"/>
              <a:t>odavde</a:t>
            </a:r>
            <a:r>
              <a:rPr lang="en-US" sz="1800" b="1" dirty="0"/>
              <a:t>, </a:t>
            </a:r>
            <a:r>
              <a:rPr lang="en-US" sz="1800" b="1" dirty="0" err="1" smtClean="0"/>
              <a:t>iz</a:t>
            </a:r>
            <a:r>
              <a:rPr lang="en-US" sz="1800" b="1" dirty="0" smtClean="0"/>
              <a:t> tog </a:t>
            </a:r>
            <a:r>
              <a:rPr lang="en-US" sz="1800" b="1" dirty="0" err="1" smtClean="0"/>
              <a:t>oblika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zaključujemo</a:t>
            </a:r>
            <a:r>
              <a:rPr lang="en-US" sz="1800" b="1" dirty="0" smtClean="0"/>
              <a:t> </a:t>
            </a:r>
            <a:r>
              <a:rPr lang="en-US" sz="1800" b="1" dirty="0"/>
              <a:t>o </a:t>
            </a:r>
            <a:r>
              <a:rPr lang="en-US" sz="1800" b="1" dirty="0" err="1"/>
              <a:t>kojoj</a:t>
            </a:r>
            <a:r>
              <a:rPr lang="en-US" sz="1800" b="1" dirty="0"/>
              <a:t> </a:t>
            </a:r>
            <a:r>
              <a:rPr lang="en-US" sz="1800" b="1" dirty="0" err="1"/>
              <a:t>krivi</a:t>
            </a:r>
            <a:r>
              <a:rPr lang="en-US" sz="1800" b="1" dirty="0"/>
              <a:t> je </a:t>
            </a:r>
            <a:r>
              <a:rPr lang="en-US" sz="1800" b="1" dirty="0" err="1"/>
              <a:t>reč</a:t>
            </a:r>
            <a:r>
              <a:rPr lang="en-US" sz="1800" b="1" dirty="0" smtClean="0"/>
              <a:t>!</a:t>
            </a:r>
          </a:p>
          <a:p>
            <a:r>
              <a:rPr lang="en-US" sz="1800" b="1" dirty="0" err="1" smtClean="0"/>
              <a:t>Ako</a:t>
            </a:r>
            <a:r>
              <a:rPr lang="en-US" sz="1800" b="1" dirty="0" smtClean="0"/>
              <a:t> </a:t>
            </a:r>
            <a:r>
              <a:rPr lang="en-US" sz="1800" b="1" dirty="0"/>
              <a:t>se </a:t>
            </a:r>
            <a:r>
              <a:rPr lang="en-US" sz="1800" b="1" dirty="0" err="1"/>
              <a:t>desi</a:t>
            </a:r>
            <a:r>
              <a:rPr lang="en-US" sz="1800" b="1" dirty="0"/>
              <a:t> </a:t>
            </a:r>
            <a:r>
              <a:rPr lang="en-US" sz="1800" b="1" dirty="0" err="1"/>
              <a:t>da</a:t>
            </a:r>
            <a:r>
              <a:rPr lang="en-US" sz="1800" b="1" dirty="0"/>
              <a:t> </a:t>
            </a:r>
            <a:r>
              <a:rPr lang="en-US" sz="1800" b="1" dirty="0" err="1"/>
              <a:t>sistem</a:t>
            </a:r>
            <a:r>
              <a:rPr lang="en-US" sz="1800" b="1" dirty="0"/>
              <a:t> 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Aa</a:t>
            </a:r>
            <a:r>
              <a:rPr lang="en-US" sz="1800" b="1" dirty="0" smtClean="0"/>
              <a:t> </a:t>
            </a:r>
            <a:r>
              <a:rPr lang="en-US" sz="1800" b="1" dirty="0"/>
              <a:t>+ Bb + D = 0, </a:t>
            </a:r>
            <a:r>
              <a:rPr lang="en-US" sz="1800" b="1" dirty="0" err="1"/>
              <a:t>Ba</a:t>
            </a:r>
            <a:r>
              <a:rPr lang="en-US" sz="1800" b="1" dirty="0"/>
              <a:t> + </a:t>
            </a:r>
            <a:r>
              <a:rPr lang="en-US" sz="1800" b="1" dirty="0" err="1"/>
              <a:t>Cb</a:t>
            </a:r>
            <a:r>
              <a:rPr lang="en-US" sz="1800" b="1" dirty="0"/>
              <a:t> + E = 0 </a:t>
            </a:r>
            <a:r>
              <a:rPr lang="en-US" sz="1800" b="1" dirty="0" err="1"/>
              <a:t>nema</a:t>
            </a:r>
            <a:r>
              <a:rPr lang="en-US" sz="1800" b="1" dirty="0"/>
              <a:t> </a:t>
            </a:r>
            <a:r>
              <a:rPr lang="en-US" sz="1800" b="1" dirty="0" err="1" smtClean="0"/>
              <a:t>rešenje,o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dnosno</a:t>
            </a:r>
            <a:r>
              <a:rPr lang="en-US" sz="1800" b="1" dirty="0" smtClean="0"/>
              <a:t> </a:t>
            </a:r>
            <a:r>
              <a:rPr lang="en-US" sz="1800" b="1" dirty="0" err="1"/>
              <a:t>ako</a:t>
            </a:r>
            <a:r>
              <a:rPr lang="en-US" sz="1800" b="1" dirty="0"/>
              <a:t> data </a:t>
            </a:r>
            <a:r>
              <a:rPr lang="en-US" sz="1800" b="1" dirty="0" err="1"/>
              <a:t>kriva</a:t>
            </a:r>
            <a:r>
              <a:rPr lang="en-US" sz="1800" b="1" dirty="0"/>
              <a:t> </a:t>
            </a:r>
            <a:r>
              <a:rPr lang="en-US" sz="1800" b="1" dirty="0" err="1"/>
              <a:t>nema</a:t>
            </a:r>
            <a:r>
              <a:rPr lang="en-US" sz="1800" b="1" dirty="0"/>
              <a:t> </a:t>
            </a:r>
            <a:r>
              <a:rPr lang="en-US" sz="1800" b="1" dirty="0" err="1" smtClean="0"/>
              <a:t>centar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onda</a:t>
            </a:r>
            <a:r>
              <a:rPr lang="en-US" sz="1800" b="1" dirty="0" smtClean="0"/>
              <a:t> </a:t>
            </a:r>
            <a:r>
              <a:rPr lang="en-US" sz="1800" b="1" dirty="0" err="1"/>
              <a:t>prvo</a:t>
            </a:r>
            <a:r>
              <a:rPr lang="en-US" sz="1800" b="1" dirty="0"/>
              <a:t> </a:t>
            </a:r>
            <a:r>
              <a:rPr lang="en-US" sz="1800" b="1" dirty="0" err="1"/>
              <a:t>vršimo</a:t>
            </a:r>
            <a:r>
              <a:rPr lang="en-US" sz="1800" b="1" dirty="0"/>
              <a:t> </a:t>
            </a:r>
            <a:r>
              <a:rPr lang="en-US" sz="1800" b="1" dirty="0" err="1"/>
              <a:t>rotaciju</a:t>
            </a:r>
            <a:r>
              <a:rPr lang="en-US" sz="1800" b="1" dirty="0"/>
              <a:t>!</a:t>
            </a:r>
            <a:endParaRPr lang="en-US" sz="1800" b="1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14400" y="2971800"/>
          <a:ext cx="1752600" cy="603673"/>
        </p:xfrm>
        <a:graphic>
          <a:graphicData uri="http://schemas.openxmlformats.org/presentationml/2006/ole">
            <p:oleObj spid="_x0000_s1027" name="Equation" r:id="rId4" imgW="95220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284538" y="1752600"/>
          <a:ext cx="3109912" cy="390525"/>
        </p:xfrm>
        <a:graphic>
          <a:graphicData uri="http://schemas.openxmlformats.org/presentationml/2006/ole">
            <p:oleObj spid="_x0000_s1030" name="Rovnice" r:id="rId5" imgW="19810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5200" y="4835847"/>
          <a:ext cx="2073275" cy="358945"/>
        </p:xfrm>
        <a:graphic>
          <a:graphicData uri="http://schemas.openxmlformats.org/presentationml/2006/ole">
            <p:oleObj spid="_x0000_s1031" name="Rovnice" r:id="rId6" imgW="1320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200" b="1" dirty="0" err="1"/>
              <a:t>Šta</a:t>
            </a:r>
            <a:r>
              <a:rPr lang="en-US" sz="2200" b="1" dirty="0"/>
              <a:t> </a:t>
            </a:r>
            <a:r>
              <a:rPr lang="en-US" sz="2200" b="1" dirty="0" err="1"/>
              <a:t>sve</a:t>
            </a:r>
            <a:r>
              <a:rPr lang="en-US" sz="2200" b="1" dirty="0"/>
              <a:t> </a:t>
            </a:r>
            <a:r>
              <a:rPr lang="en-US" sz="2200" b="1" dirty="0" err="1"/>
              <a:t>može</a:t>
            </a:r>
            <a:r>
              <a:rPr lang="en-US" sz="2200" b="1" dirty="0"/>
              <a:t> </a:t>
            </a:r>
            <a:r>
              <a:rPr lang="en-US" sz="2200" b="1" dirty="0" err="1"/>
              <a:t>biti</a:t>
            </a:r>
            <a:r>
              <a:rPr lang="en-US" sz="2200" b="1" dirty="0"/>
              <a:t> </a:t>
            </a:r>
            <a:r>
              <a:rPr lang="en-US" sz="2200" b="1" dirty="0" err="1"/>
              <a:t>naše</a:t>
            </a:r>
            <a:r>
              <a:rPr lang="en-US" sz="2200" b="1" dirty="0"/>
              <a:t> </a:t>
            </a:r>
            <a:r>
              <a:rPr lang="en-US" sz="2200" b="1" dirty="0" err="1"/>
              <a:t>rešenje</a:t>
            </a:r>
            <a:r>
              <a:rPr lang="en-US" sz="2200" b="1" dirty="0"/>
              <a:t>?</a:t>
            </a:r>
          </a:p>
          <a:p>
            <a:r>
              <a:rPr lang="en-US" sz="2200" dirty="0"/>
              <a:t>- </a:t>
            </a:r>
            <a:r>
              <a:rPr lang="en-US" sz="2200" b="1" dirty="0" err="1"/>
              <a:t>kružna</a:t>
            </a:r>
            <a:r>
              <a:rPr lang="en-US" sz="2200" b="1" dirty="0"/>
              <a:t> </a:t>
            </a:r>
            <a:r>
              <a:rPr lang="en-US" sz="2200" b="1" dirty="0" err="1"/>
              <a:t>linija</a:t>
            </a:r>
            <a:r>
              <a:rPr lang="en-US" sz="2200" b="1" dirty="0"/>
              <a:t> </a:t>
            </a:r>
            <a:r>
              <a:rPr lang="en-US" sz="2200" b="1" dirty="0" smtClean="0"/>
              <a:t>                                     </a:t>
            </a:r>
            <a:r>
              <a:rPr lang="en-US" sz="2200" b="1" dirty="0" err="1" smtClean="0"/>
              <a:t>gde</a:t>
            </a:r>
            <a:r>
              <a:rPr lang="en-US" sz="2200" b="1" dirty="0" smtClean="0"/>
              <a:t> </a:t>
            </a:r>
            <a:r>
              <a:rPr lang="en-US" sz="2200" b="1" dirty="0" err="1"/>
              <a:t>su</a:t>
            </a:r>
            <a:r>
              <a:rPr lang="en-US" sz="2200" b="1" dirty="0"/>
              <a:t> (</a:t>
            </a:r>
            <a:r>
              <a:rPr lang="en-US" sz="2200" b="1" dirty="0" err="1"/>
              <a:t>p,q</a:t>
            </a:r>
            <a:r>
              <a:rPr lang="en-US" sz="2200" b="1" dirty="0"/>
              <a:t>) </a:t>
            </a:r>
            <a:r>
              <a:rPr lang="en-US" sz="2200" b="1" dirty="0" err="1"/>
              <a:t>koordinate</a:t>
            </a:r>
            <a:r>
              <a:rPr lang="en-US" sz="2200" b="1" dirty="0"/>
              <a:t> </a:t>
            </a:r>
            <a:r>
              <a:rPr lang="en-US" sz="2200" b="1" dirty="0" err="1"/>
              <a:t>centra</a:t>
            </a:r>
            <a:endParaRPr lang="en-US" sz="2200" b="1" dirty="0"/>
          </a:p>
          <a:p>
            <a:endParaRPr lang="en-US" sz="2200" dirty="0" smtClean="0"/>
          </a:p>
          <a:p>
            <a:r>
              <a:rPr lang="en-US" sz="2200" dirty="0" smtClean="0"/>
              <a:t>- </a:t>
            </a:r>
            <a:r>
              <a:rPr lang="en-US" sz="2200" b="1" dirty="0" err="1"/>
              <a:t>elipsa</a:t>
            </a:r>
            <a:r>
              <a:rPr lang="en-US" sz="2200" b="1" dirty="0"/>
              <a:t> </a:t>
            </a:r>
            <a:r>
              <a:rPr lang="en-US" sz="2200" b="1" dirty="0" smtClean="0"/>
              <a:t>                                         </a:t>
            </a:r>
            <a:r>
              <a:rPr lang="en-US" sz="2200" i="1" dirty="0" smtClean="0"/>
              <a:t> a </a:t>
            </a:r>
            <a:r>
              <a:rPr lang="pl-PL" sz="2200" i="1" dirty="0" smtClean="0"/>
              <a:t>je </a:t>
            </a:r>
            <a:r>
              <a:rPr lang="pl-PL" sz="2200" i="1" dirty="0"/>
              <a:t>velika poluosa, b je mala </a:t>
            </a:r>
            <a:endParaRPr lang="en-US" sz="2200" i="1" dirty="0" smtClean="0"/>
          </a:p>
          <a:p>
            <a:pPr>
              <a:buNone/>
            </a:pPr>
            <a:r>
              <a:rPr lang="en-US" sz="2200" i="1" dirty="0" smtClean="0"/>
              <a:t>                                                              </a:t>
            </a:r>
            <a:r>
              <a:rPr lang="pl-PL" sz="2200" i="1" dirty="0" smtClean="0"/>
              <a:t>poluosa </a:t>
            </a:r>
            <a:r>
              <a:rPr lang="pl-PL" sz="2200" i="1" dirty="0"/>
              <a:t>(može i obrnuto)</a:t>
            </a:r>
          </a:p>
          <a:p>
            <a:endParaRPr lang="en-US" sz="2200" dirty="0" smtClean="0"/>
          </a:p>
          <a:p>
            <a:r>
              <a:rPr lang="en-US" sz="2200" dirty="0" smtClean="0"/>
              <a:t>- </a:t>
            </a:r>
            <a:r>
              <a:rPr lang="en-US" sz="2200" b="1" dirty="0" err="1"/>
              <a:t>hiperbola</a:t>
            </a:r>
            <a:r>
              <a:rPr lang="en-US" sz="2200" b="1" dirty="0"/>
              <a:t>  </a:t>
            </a:r>
            <a:r>
              <a:rPr lang="en-US" sz="2200" b="1" dirty="0" smtClean="0"/>
              <a:t>                                </a:t>
            </a:r>
            <a:r>
              <a:rPr lang="pl-PL" sz="2200" i="1" dirty="0" smtClean="0"/>
              <a:t>je </a:t>
            </a:r>
            <a:r>
              <a:rPr lang="pl-PL" sz="2200" i="1" dirty="0"/>
              <a:t>realna poluosa , b je imaginarna </a:t>
            </a:r>
            <a:endParaRPr lang="en-US" sz="2200" i="1" dirty="0" smtClean="0"/>
          </a:p>
          <a:p>
            <a:pPr>
              <a:buNone/>
            </a:pPr>
            <a:r>
              <a:rPr lang="en-US" sz="2200" i="1" dirty="0"/>
              <a:t> </a:t>
            </a:r>
            <a:r>
              <a:rPr lang="en-US" sz="2200" i="1" dirty="0" smtClean="0"/>
              <a:t>                                                          </a:t>
            </a:r>
            <a:r>
              <a:rPr lang="pl-PL" sz="2200" i="1" dirty="0" smtClean="0"/>
              <a:t>poluosa</a:t>
            </a:r>
            <a:endParaRPr lang="pl-PL" sz="2200" i="1" dirty="0"/>
          </a:p>
          <a:p>
            <a:r>
              <a:rPr lang="es-ES" sz="2200" dirty="0"/>
              <a:t>- </a:t>
            </a:r>
            <a:r>
              <a:rPr lang="es-ES" sz="2200" b="1" dirty="0" err="1" smtClean="0"/>
              <a:t>parabola</a:t>
            </a:r>
            <a:endParaRPr lang="es-ES" sz="2200" b="1" dirty="0"/>
          </a:p>
          <a:p>
            <a:endParaRPr lang="en-US" sz="2200" dirty="0" smtClean="0"/>
          </a:p>
          <a:p>
            <a:r>
              <a:rPr lang="pl-PL" sz="2200" dirty="0" smtClean="0"/>
              <a:t>- </a:t>
            </a:r>
            <a:r>
              <a:rPr lang="pl-PL" sz="2200" b="1" dirty="0"/>
              <a:t>par pravih sa jednom zajedničkom tačkom</a:t>
            </a:r>
          </a:p>
          <a:p>
            <a:r>
              <a:rPr lang="en-US" sz="2200" dirty="0"/>
              <a:t>- </a:t>
            </a:r>
            <a:r>
              <a:rPr lang="en-US" sz="2200" b="1" dirty="0" err="1"/>
              <a:t>dve</a:t>
            </a:r>
            <a:r>
              <a:rPr lang="en-US" sz="2200" b="1" dirty="0"/>
              <a:t> </a:t>
            </a:r>
            <a:r>
              <a:rPr lang="en-US" sz="2200" b="1" dirty="0" err="1"/>
              <a:t>paralelne</a:t>
            </a:r>
            <a:r>
              <a:rPr lang="en-US" sz="2200" b="1" dirty="0"/>
              <a:t> </a:t>
            </a:r>
            <a:r>
              <a:rPr lang="en-US" sz="2200" b="1" dirty="0" err="1"/>
              <a:t>prave</a:t>
            </a:r>
            <a:endParaRPr lang="en-US" sz="2200" b="1" dirty="0"/>
          </a:p>
          <a:p>
            <a:r>
              <a:rPr lang="en-US" sz="2200" dirty="0"/>
              <a:t>- </a:t>
            </a:r>
            <a:r>
              <a:rPr lang="en-US" sz="2200" b="1" dirty="0" err="1"/>
              <a:t>tačka</a:t>
            </a:r>
            <a:endParaRPr lang="en-US" sz="2200" b="1" dirty="0"/>
          </a:p>
          <a:p>
            <a:r>
              <a:rPr lang="en-US" sz="2200" dirty="0"/>
              <a:t>- </a:t>
            </a:r>
            <a:r>
              <a:rPr lang="en-US" sz="2200" b="1" dirty="0" err="1"/>
              <a:t>prazan</a:t>
            </a:r>
            <a:r>
              <a:rPr lang="en-US" sz="2200" b="1" dirty="0"/>
              <a:t> </a:t>
            </a:r>
            <a:r>
              <a:rPr lang="en-US" sz="2200" b="1" dirty="0" err="1"/>
              <a:t>skup</a:t>
            </a:r>
            <a:r>
              <a:rPr lang="en-US" sz="2200" b="1" dirty="0"/>
              <a:t> </a:t>
            </a:r>
            <a:r>
              <a:rPr lang="en-US" sz="2200" b="1" dirty="0" err="1"/>
              <a:t>tačaka</a:t>
            </a:r>
            <a:endParaRPr lang="en-US" sz="22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33600" y="1524000"/>
          <a:ext cx="2057400" cy="685800"/>
        </p:xfrm>
        <a:graphic>
          <a:graphicData uri="http://schemas.openxmlformats.org/presentationml/2006/ole">
            <p:oleObj spid="_x0000_s2050" name="Equation" r:id="rId4" imgW="736560" imgH="419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438400" y="2667000"/>
          <a:ext cx="1600200" cy="681859"/>
        </p:xfrm>
        <a:graphic>
          <a:graphicData uri="http://schemas.openxmlformats.org/presentationml/2006/ole">
            <p:oleObj spid="_x0000_s2051" name="Equation" r:id="rId5" imgW="736560" imgH="419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14600" y="762000"/>
          <a:ext cx="2286000" cy="381000"/>
        </p:xfrm>
        <a:graphic>
          <a:graphicData uri="http://schemas.openxmlformats.org/presentationml/2006/ole">
            <p:oleObj spid="_x0000_s2052" name="Equation" r:id="rId6" imgW="1371600" imgH="2286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286000" y="3581400"/>
          <a:ext cx="2895600" cy="457200"/>
        </p:xfrm>
        <a:graphic>
          <a:graphicData uri="http://schemas.openxmlformats.org/presentationml/2006/ole">
            <p:oleObj spid="_x0000_s2054" name="Equation" r:id="rId7" imgW="1295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pl-PL" sz="2800" b="1" dirty="0"/>
              <a:t>Kako da znamo koja je kriva u pitanju? 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</a:t>
            </a:r>
            <a:r>
              <a:rPr lang="pl-PL" sz="2800" b="1" dirty="0" smtClean="0"/>
              <a:t>Posmatramo</a:t>
            </a:r>
            <a:r>
              <a:rPr lang="en-US" sz="2800" b="1" dirty="0" smtClean="0"/>
              <a:t>  </a:t>
            </a:r>
            <a:endParaRPr lang="pl-PL" sz="2800" b="1" dirty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pl-PL" sz="2800" dirty="0" smtClean="0"/>
              <a:t>i</a:t>
            </a:r>
            <a:r>
              <a:rPr lang="pl-PL" sz="2800" dirty="0"/>
              <a:t>) Ako </a:t>
            </a:r>
            <a:r>
              <a:rPr lang="pl-PL" sz="2800" dirty="0" smtClean="0"/>
              <a:t>je</a:t>
            </a:r>
            <a:r>
              <a:rPr lang="en-US" sz="2800" dirty="0" smtClean="0"/>
              <a:t>                                </a:t>
            </a:r>
            <a:r>
              <a:rPr lang="pl-PL" sz="2800" dirty="0" smtClean="0"/>
              <a:t>,to </a:t>
            </a:r>
            <a:r>
              <a:rPr lang="pl-PL" sz="2800" dirty="0"/>
              <a:t>jest ako su </a:t>
            </a:r>
            <a:r>
              <a:rPr lang="en-US" sz="2800" dirty="0" smtClean="0"/>
              <a:t>      </a:t>
            </a:r>
            <a:r>
              <a:rPr lang="pl-PL" sz="2800" dirty="0" smtClean="0"/>
              <a:t>i 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pl-PL" sz="2800" dirty="0" smtClean="0"/>
              <a:t> </a:t>
            </a:r>
            <a:r>
              <a:rPr lang="en-US" sz="2800" dirty="0" smtClean="0"/>
              <a:t>  </a:t>
            </a:r>
            <a:r>
              <a:rPr lang="pl-PL" sz="2800" dirty="0" smtClean="0"/>
              <a:t>istog </a:t>
            </a:r>
            <a:r>
              <a:rPr lang="en-US" sz="2800" dirty="0" smtClean="0"/>
              <a:t> </a:t>
            </a:r>
            <a:r>
              <a:rPr lang="pl-PL" sz="2800" dirty="0" smtClean="0"/>
              <a:t>znaka</a:t>
            </a:r>
            <a:r>
              <a:rPr lang="pl-PL" sz="2800" dirty="0"/>
              <a:t>, kriva je </a:t>
            </a:r>
            <a:r>
              <a:rPr lang="pl-PL" sz="2800" b="1" dirty="0"/>
              <a:t>ELIPTIČKOG tipa i to :</a:t>
            </a:r>
          </a:p>
          <a:p>
            <a:pPr>
              <a:buNone/>
            </a:pPr>
            <a:r>
              <a:rPr lang="en-US" sz="2800" dirty="0" smtClean="0"/>
              <a:t>          </a:t>
            </a:r>
            <a:r>
              <a:rPr lang="pl-PL" sz="2800" dirty="0" smtClean="0"/>
              <a:t>- </a:t>
            </a:r>
            <a:r>
              <a:rPr lang="pl-PL" sz="2800" b="1" dirty="0"/>
              <a:t>elipsa ako je </a:t>
            </a:r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pl-PL" sz="2800" b="1" dirty="0" smtClean="0"/>
              <a:t>suprotnog </a:t>
            </a:r>
            <a:r>
              <a:rPr lang="pl-PL" sz="2800" b="1" dirty="0"/>
              <a:t>znaka od </a:t>
            </a:r>
          </a:p>
          <a:p>
            <a:pPr>
              <a:buNone/>
            </a:pPr>
            <a:r>
              <a:rPr lang="en-US" sz="2800" dirty="0" smtClean="0"/>
              <a:t>          </a:t>
            </a:r>
            <a:r>
              <a:rPr lang="pl-PL" sz="2800" dirty="0" smtClean="0"/>
              <a:t>- </a:t>
            </a:r>
            <a:r>
              <a:rPr lang="pl-PL" sz="2800" b="1" dirty="0"/>
              <a:t>tačka, ako je </a:t>
            </a:r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pl-PL" sz="2800" b="1" dirty="0" smtClean="0"/>
              <a:t> </a:t>
            </a:r>
            <a:r>
              <a:rPr lang="pl-PL" sz="2800" b="1" dirty="0"/>
              <a:t>= </a:t>
            </a:r>
            <a:r>
              <a:rPr lang="pl-PL" sz="2800" b="1" dirty="0" smtClean="0"/>
              <a:t>0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       - </a:t>
            </a:r>
            <a:r>
              <a:rPr lang="en-US" sz="2800" b="1" dirty="0" err="1"/>
              <a:t>prazan</a:t>
            </a:r>
            <a:r>
              <a:rPr lang="en-US" sz="2800" b="1" dirty="0"/>
              <a:t> </a:t>
            </a:r>
            <a:r>
              <a:rPr lang="en-US" sz="2800" b="1" dirty="0" err="1"/>
              <a:t>skup</a:t>
            </a:r>
            <a:r>
              <a:rPr lang="en-US" sz="2800" b="1" dirty="0"/>
              <a:t> </a:t>
            </a:r>
            <a:r>
              <a:rPr lang="en-US" sz="2800" b="1" dirty="0" err="1"/>
              <a:t>tačaka</a:t>
            </a:r>
            <a:r>
              <a:rPr lang="en-US" sz="2800" b="1" dirty="0"/>
              <a:t> (</a:t>
            </a:r>
            <a:r>
              <a:rPr lang="en-US" sz="2800" b="1" dirty="0" err="1"/>
              <a:t>imaginarna</a:t>
            </a:r>
            <a:r>
              <a:rPr lang="en-US" sz="2800" b="1" dirty="0"/>
              <a:t> </a:t>
            </a:r>
            <a:r>
              <a:rPr lang="en-US" sz="2800" b="1" dirty="0" err="1"/>
              <a:t>elipsa</a:t>
            </a:r>
            <a:r>
              <a:rPr lang="en-US" sz="2800" b="1" dirty="0"/>
              <a:t>) </a:t>
            </a:r>
            <a:r>
              <a:rPr lang="en-US" sz="2800" b="1" dirty="0" err="1"/>
              <a:t>ako</a:t>
            </a:r>
            <a:r>
              <a:rPr lang="en-US" sz="2800" b="1" dirty="0"/>
              <a:t> </a:t>
            </a:r>
            <a:r>
              <a:rPr lang="en-US" sz="2800" b="1" dirty="0" smtClean="0"/>
              <a:t>je</a:t>
            </a:r>
          </a:p>
          <a:p>
            <a:pPr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  </a:t>
            </a:r>
            <a:r>
              <a:rPr lang="en-US" sz="2800" b="1" dirty="0" err="1" smtClean="0"/>
              <a:t>istog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znaka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kao</a:t>
            </a:r>
            <a:endParaRPr lang="en-US" sz="2800" b="1" dirty="0"/>
          </a:p>
          <a:p>
            <a:pPr>
              <a:buNone/>
            </a:pPr>
            <a:r>
              <a:rPr lang="en-US" sz="2800" dirty="0" smtClean="0"/>
              <a:t>          </a:t>
            </a:r>
            <a:r>
              <a:rPr lang="pl-PL" sz="2800" dirty="0" smtClean="0"/>
              <a:t>- </a:t>
            </a:r>
            <a:r>
              <a:rPr lang="pl-PL" sz="2800" b="1" dirty="0"/>
              <a:t>kružna linija , ako je </a:t>
            </a:r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pl-PL" sz="2800" b="1" dirty="0" smtClean="0"/>
              <a:t> </a:t>
            </a:r>
            <a:r>
              <a:rPr lang="pl-PL" sz="2800" b="1" dirty="0"/>
              <a:t>= </a:t>
            </a:r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pl-PL" sz="2800" b="1" dirty="0" smtClean="0"/>
              <a:t> </a:t>
            </a:r>
            <a:r>
              <a:rPr lang="pl-PL" sz="2800" b="1" dirty="0"/>
              <a:t>i </a:t>
            </a:r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pl-PL" sz="2800" b="1" dirty="0" smtClean="0"/>
              <a:t> </a:t>
            </a:r>
            <a:r>
              <a:rPr lang="pl-PL" sz="2800" b="1" dirty="0"/>
              <a:t>različitog 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</a:t>
            </a:r>
            <a:r>
              <a:rPr lang="pl-PL" sz="2800" b="1" dirty="0" smtClean="0"/>
              <a:t>znaka </a:t>
            </a:r>
            <a:r>
              <a:rPr lang="pl-PL" sz="2800" b="1" dirty="0"/>
              <a:t>od 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   </a:t>
            </a:r>
            <a:endParaRPr lang="en-US" sz="2800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429000" y="838200"/>
          <a:ext cx="3124200" cy="457200"/>
        </p:xfrm>
        <a:graphic>
          <a:graphicData uri="http://schemas.openxmlformats.org/presentationml/2006/ole">
            <p:oleObj spid="_x0000_s7171" name="Equation" r:id="rId4" imgW="1485720" imgH="25380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057400" y="1371600"/>
          <a:ext cx="2590800" cy="381000"/>
        </p:xfrm>
        <a:graphic>
          <a:graphicData uri="http://schemas.openxmlformats.org/presentationml/2006/ole">
            <p:oleObj spid="_x0000_s7173" name="Equation" r:id="rId5" imgW="1307880" imgH="22860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6324600" y="1371600"/>
          <a:ext cx="457200" cy="457200"/>
        </p:xfrm>
        <a:graphic>
          <a:graphicData uri="http://schemas.openxmlformats.org/presentationml/2006/ole">
            <p:oleObj spid="_x0000_s7174" name="Equation" r:id="rId6" imgW="215640" imgH="21564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6934200" y="1371600"/>
          <a:ext cx="430306" cy="457200"/>
        </p:xfrm>
        <a:graphic>
          <a:graphicData uri="http://schemas.openxmlformats.org/presentationml/2006/ole">
            <p:oleObj spid="_x0000_s7175" name="Equation" r:id="rId7" imgW="203040" imgH="21564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7010400" y="2286000"/>
          <a:ext cx="457200" cy="457200"/>
        </p:xfrm>
        <a:graphic>
          <a:graphicData uri="http://schemas.openxmlformats.org/presentationml/2006/ole">
            <p:oleObj spid="_x0000_s7176" name="Rovnice" r:id="rId8" imgW="215640" imgH="21564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343400" y="3810000"/>
          <a:ext cx="457200" cy="457200"/>
        </p:xfrm>
        <a:graphic>
          <a:graphicData uri="http://schemas.openxmlformats.org/presentationml/2006/ole">
            <p:oleObj spid="_x0000_s7178" name="Equation" r:id="rId9" imgW="215640" imgH="215640" progId="Equation.3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4648200" y="4343400"/>
          <a:ext cx="457200" cy="457200"/>
        </p:xfrm>
        <a:graphic>
          <a:graphicData uri="http://schemas.openxmlformats.org/presentationml/2006/ole">
            <p:oleObj spid="_x0000_s7179" name="Equation" r:id="rId10" imgW="215640" imgH="215640" progId="Equation.3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2971800" y="4876800"/>
          <a:ext cx="457200" cy="457200"/>
        </p:xfrm>
        <a:graphic>
          <a:graphicData uri="http://schemas.openxmlformats.org/presentationml/2006/ole">
            <p:oleObj spid="_x0000_s7180" name="Equation" r:id="rId11" imgW="215640" imgH="215640" progId="Equation.3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5334000" y="4343400"/>
          <a:ext cx="430213" cy="457200"/>
        </p:xfrm>
        <a:graphic>
          <a:graphicData uri="http://schemas.openxmlformats.org/presentationml/2006/ole">
            <p:oleObj spid="_x0000_s7181" name="Equation" r:id="rId12" imgW="203040" imgH="215640" progId="Equation.3">
              <p:embed/>
            </p:oleObj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3429000" y="2362200"/>
          <a:ext cx="381000" cy="515815"/>
        </p:xfrm>
        <a:graphic>
          <a:graphicData uri="http://schemas.openxmlformats.org/presentationml/2006/ole">
            <p:oleObj spid="_x0000_s7183" name="Equation" r:id="rId13" imgW="164880" imgH="215640" progId="Equation.3">
              <p:embed/>
            </p:oleObj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3429000" y="2895600"/>
          <a:ext cx="381000" cy="515938"/>
        </p:xfrm>
        <a:graphic>
          <a:graphicData uri="http://schemas.openxmlformats.org/presentationml/2006/ole">
            <p:oleObj spid="_x0000_s7184" name="Equation" r:id="rId14" imgW="164880" imgH="215640" progId="Equation.3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1447800" y="3810000"/>
          <a:ext cx="381000" cy="515938"/>
        </p:xfrm>
        <a:graphic>
          <a:graphicData uri="http://schemas.openxmlformats.org/presentationml/2006/ole">
            <p:oleObj spid="_x0000_s7185" name="Equation" r:id="rId15" imgW="164880" imgH="215640" progId="Equation.3">
              <p:embed/>
            </p:oleObj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5943600" y="4343400"/>
          <a:ext cx="381000" cy="515938"/>
        </p:xfrm>
        <a:graphic>
          <a:graphicData uri="http://schemas.openxmlformats.org/presentationml/2006/ole">
            <p:oleObj spid="_x0000_s7186" name="Equation" r:id="rId16" imgW="164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pl-PL" dirty="0" smtClean="0"/>
              <a:t>ii) Ako je </a:t>
            </a:r>
            <a:r>
              <a:rPr lang="en-US" dirty="0" smtClean="0"/>
              <a:t>                       </a:t>
            </a:r>
            <a:r>
              <a:rPr lang="pl-PL" dirty="0" smtClean="0"/>
              <a:t> </a:t>
            </a:r>
            <a:r>
              <a:rPr lang="en-US" dirty="0" smtClean="0"/>
              <a:t>      </a:t>
            </a:r>
            <a:r>
              <a:rPr lang="pl-PL" dirty="0" smtClean="0"/>
              <a:t>t</a:t>
            </a:r>
            <a:r>
              <a:rPr lang="en-US" dirty="0" smtClean="0"/>
              <a:t> </a:t>
            </a:r>
            <a:r>
              <a:rPr lang="pl-PL" dirty="0" smtClean="0"/>
              <a:t>o jest </a:t>
            </a:r>
            <a:r>
              <a:rPr lang="en-US" dirty="0" smtClean="0"/>
              <a:t>    </a:t>
            </a:r>
            <a:r>
              <a:rPr lang="pl-PL" dirty="0" smtClean="0"/>
              <a:t> </a:t>
            </a:r>
            <a:r>
              <a:rPr lang="en-US" dirty="0" smtClean="0"/>
              <a:t>  </a:t>
            </a:r>
            <a:r>
              <a:rPr lang="pl-PL" dirty="0" smtClean="0"/>
              <a:t>i </a:t>
            </a:r>
            <a:r>
              <a:rPr lang="en-US" dirty="0" smtClean="0"/>
              <a:t>      </a:t>
            </a:r>
            <a:r>
              <a:rPr lang="pl-PL" dirty="0" smtClean="0"/>
              <a:t>su različitog znaka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pl-PL" dirty="0" smtClean="0"/>
              <a:t>kriva </a:t>
            </a:r>
            <a:r>
              <a:rPr lang="en-US" dirty="0" smtClean="0"/>
              <a:t> </a:t>
            </a:r>
            <a:r>
              <a:rPr lang="pl-PL" dirty="0" smtClean="0"/>
              <a:t>je </a:t>
            </a:r>
            <a:r>
              <a:rPr lang="pl-PL" b="1" dirty="0" smtClean="0"/>
              <a:t>HIPERBOLIČKOG tipa i to: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pl-PL" dirty="0" smtClean="0"/>
              <a:t>- </a:t>
            </a:r>
            <a:r>
              <a:rPr lang="pl-PL" b="1" dirty="0" smtClean="0"/>
              <a:t>hiperbola za </a:t>
            </a:r>
            <a:r>
              <a:rPr lang="en-US" b="1" dirty="0" smtClean="0"/>
              <a:t>    </a:t>
            </a:r>
            <a:r>
              <a:rPr lang="pl-PL" b="1" dirty="0" smtClean="0"/>
              <a:t> ≠ 0 i još važi: Ako su </a:t>
            </a:r>
            <a:r>
              <a:rPr lang="en-US" b="1" dirty="0" smtClean="0"/>
              <a:t>    </a:t>
            </a:r>
            <a:r>
              <a:rPr lang="pl-PL" b="1" dirty="0" smtClean="0"/>
              <a:t> </a:t>
            </a:r>
            <a:r>
              <a:rPr lang="en-US" b="1" dirty="0" smtClean="0"/>
              <a:t> </a:t>
            </a:r>
            <a:r>
              <a:rPr lang="pl-PL" b="1" dirty="0" smtClean="0"/>
              <a:t>i </a:t>
            </a:r>
            <a:r>
              <a:rPr lang="en-US" b="1" dirty="0" smtClean="0"/>
              <a:t>  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pl-PL" b="1" dirty="0" smtClean="0"/>
              <a:t>suprotnog znaka O`x`` je realna osa, a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pl-PL" b="1" dirty="0" smtClean="0"/>
              <a:t>ako su </a:t>
            </a:r>
            <a:r>
              <a:rPr lang="en-US" b="1" dirty="0" smtClean="0"/>
              <a:t>     </a:t>
            </a:r>
            <a:r>
              <a:rPr lang="pl-PL" b="1" dirty="0" smtClean="0"/>
              <a:t> i </a:t>
            </a:r>
            <a:r>
              <a:rPr lang="en-US" b="1" dirty="0" smtClean="0"/>
              <a:t>     </a:t>
            </a:r>
            <a:r>
              <a:rPr lang="pl-PL" b="1" dirty="0" smtClean="0"/>
              <a:t> istog znaka</a:t>
            </a:r>
            <a:r>
              <a:rPr lang="en-US" b="1" dirty="0" smtClean="0"/>
              <a:t> </a:t>
            </a:r>
            <a:r>
              <a:rPr lang="en-US" dirty="0" err="1" smtClean="0"/>
              <a:t>realna</a:t>
            </a:r>
            <a:r>
              <a:rPr lang="en-US" dirty="0" smtClean="0"/>
              <a:t> </a:t>
            </a:r>
            <a:r>
              <a:rPr lang="en-US" dirty="0" err="1" smtClean="0"/>
              <a:t>osa</a:t>
            </a:r>
            <a:r>
              <a:rPr lang="en-US" dirty="0" smtClean="0"/>
              <a:t> je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O`y</a:t>
            </a:r>
            <a:r>
              <a:rPr lang="en-US" dirty="0" smtClean="0"/>
              <a:t>``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pl-PL" dirty="0" smtClean="0"/>
              <a:t>- </a:t>
            </a:r>
            <a:r>
              <a:rPr lang="pl-PL" b="1" dirty="0" smtClean="0"/>
              <a:t>par pravih koje se seku u tački O` ako je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pl-PL" b="1" dirty="0" smtClean="0"/>
              <a:t>= </a:t>
            </a:r>
            <a:r>
              <a:rPr lang="en-US" b="1" dirty="0" smtClean="0"/>
              <a:t>0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752600" y="1143000"/>
          <a:ext cx="2133600" cy="482600"/>
        </p:xfrm>
        <a:graphic>
          <a:graphicData uri="http://schemas.openxmlformats.org/presentationml/2006/ole">
            <p:oleObj spid="_x0000_s8195" name="Equation" r:id="rId4" imgW="1333440" imgH="25380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800600" y="1066800"/>
          <a:ext cx="457200" cy="457200"/>
        </p:xfrm>
        <a:graphic>
          <a:graphicData uri="http://schemas.openxmlformats.org/presentationml/2006/ole">
            <p:oleObj spid="_x0000_s8197" name="Equation" r:id="rId5" imgW="215640" imgH="21564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743200" y="2971800"/>
          <a:ext cx="457200" cy="457200"/>
        </p:xfrm>
        <a:graphic>
          <a:graphicData uri="http://schemas.openxmlformats.org/presentationml/2006/ole">
            <p:oleObj spid="_x0000_s8198" name="Equation" r:id="rId6" imgW="215640" imgH="21564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858000" y="1981200"/>
          <a:ext cx="457200" cy="457200"/>
        </p:xfrm>
        <a:graphic>
          <a:graphicData uri="http://schemas.openxmlformats.org/presentationml/2006/ole">
            <p:oleObj spid="_x0000_s8199" name="Equation" r:id="rId7" imgW="215640" imgH="21564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410200" y="1066800"/>
          <a:ext cx="430213" cy="457200"/>
        </p:xfrm>
        <a:graphic>
          <a:graphicData uri="http://schemas.openxmlformats.org/presentationml/2006/ole">
            <p:oleObj spid="_x0000_s8200" name="Equation" r:id="rId8" imgW="203040" imgH="21564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048000" y="1981200"/>
          <a:ext cx="381000" cy="515938"/>
        </p:xfrm>
        <a:graphic>
          <a:graphicData uri="http://schemas.openxmlformats.org/presentationml/2006/ole">
            <p:oleObj spid="_x0000_s8201" name="Equation" r:id="rId9" imgW="164880" imgH="215640" progId="Equation.3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6324600" y="1981200"/>
          <a:ext cx="381000" cy="515938"/>
        </p:xfrm>
        <a:graphic>
          <a:graphicData uri="http://schemas.openxmlformats.org/presentationml/2006/ole">
            <p:oleObj spid="_x0000_s8202" name="Equation" r:id="rId10" imgW="164880" imgH="215640" progId="Equation.3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1219200" y="4419600"/>
          <a:ext cx="381000" cy="515938"/>
        </p:xfrm>
        <a:graphic>
          <a:graphicData uri="http://schemas.openxmlformats.org/presentationml/2006/ole">
            <p:oleObj spid="_x0000_s8203" name="Equation" r:id="rId11" imgW="164880" imgH="215640" progId="Equation.3">
              <p:embed/>
            </p:oleObj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2133600" y="2971800"/>
          <a:ext cx="381000" cy="515938"/>
        </p:xfrm>
        <a:graphic>
          <a:graphicData uri="http://schemas.openxmlformats.org/presentationml/2006/ole">
            <p:oleObj spid="_x0000_s8204" name="Equation" r:id="rId12" imgW="164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dirty="0"/>
              <a:t>iii) </a:t>
            </a:r>
            <a:r>
              <a:rPr lang="en-US" sz="1500" dirty="0" err="1"/>
              <a:t>Krive</a:t>
            </a:r>
            <a:r>
              <a:rPr lang="en-US" sz="1500" dirty="0"/>
              <a:t> </a:t>
            </a:r>
            <a:r>
              <a:rPr lang="en-US" sz="1500" b="1" dirty="0"/>
              <a:t>PARABOLIČKOG </a:t>
            </a:r>
            <a:r>
              <a:rPr lang="en-US" sz="1500" b="1" dirty="0" err="1" smtClean="0"/>
              <a:t>tipa</a:t>
            </a:r>
            <a:endParaRPr lang="en-US" sz="1500" b="1" dirty="0" smtClean="0"/>
          </a:p>
          <a:p>
            <a:pPr>
              <a:buNone/>
            </a:pPr>
            <a:endParaRPr lang="en-US" sz="1500" b="1" dirty="0"/>
          </a:p>
          <a:p>
            <a:pPr>
              <a:buNone/>
            </a:pPr>
            <a:r>
              <a:rPr lang="en-US" sz="1500" dirty="0" smtClean="0"/>
              <a:t>      </a:t>
            </a:r>
            <a:r>
              <a:rPr lang="en-US" sz="1500" dirty="0" err="1" smtClean="0"/>
              <a:t>Šta</a:t>
            </a:r>
            <a:r>
              <a:rPr lang="en-US" sz="1500" dirty="0" smtClean="0"/>
              <a:t> </a:t>
            </a:r>
            <a:r>
              <a:rPr lang="en-US" sz="1500" dirty="0"/>
              <a:t>se </a:t>
            </a:r>
            <a:r>
              <a:rPr lang="en-US" sz="1500" dirty="0" err="1"/>
              <a:t>dešava</a:t>
            </a:r>
            <a:r>
              <a:rPr lang="en-US" sz="1500" dirty="0"/>
              <a:t> u </a:t>
            </a:r>
            <a:r>
              <a:rPr lang="en-US" sz="1500" dirty="0" err="1"/>
              <a:t>slučaju</a:t>
            </a:r>
            <a:r>
              <a:rPr lang="en-US" sz="1500" dirty="0"/>
              <a:t> </a:t>
            </a:r>
            <a:r>
              <a:rPr lang="en-US" sz="1500" dirty="0" err="1"/>
              <a:t>kada</a:t>
            </a:r>
            <a:r>
              <a:rPr lang="en-US" sz="1500" dirty="0"/>
              <a:t> je AC </a:t>
            </a:r>
            <a:r>
              <a:rPr lang="en-US" sz="1500" dirty="0" smtClean="0"/>
              <a:t>– B^2= </a:t>
            </a:r>
            <a:r>
              <a:rPr lang="en-US" sz="1500" dirty="0"/>
              <a:t>0 , to jest </a:t>
            </a:r>
            <a:r>
              <a:rPr lang="en-US" sz="1500" dirty="0" err="1"/>
              <a:t>kada</a:t>
            </a:r>
            <a:r>
              <a:rPr lang="en-US" sz="1500" dirty="0"/>
              <a:t> </a:t>
            </a:r>
            <a:r>
              <a:rPr lang="en-US" sz="1500" dirty="0" err="1"/>
              <a:t>sistem</a:t>
            </a:r>
            <a:r>
              <a:rPr lang="en-US" sz="1500" dirty="0"/>
              <a:t> </a:t>
            </a:r>
            <a:r>
              <a:rPr lang="en-US" sz="1500" b="1" dirty="0" err="1"/>
              <a:t>Aa</a:t>
            </a:r>
            <a:r>
              <a:rPr lang="en-US" sz="1500" b="1" dirty="0"/>
              <a:t> + Bb + D = 0, </a:t>
            </a:r>
            <a:r>
              <a:rPr lang="en-US" sz="1500" b="1" dirty="0" err="1"/>
              <a:t>Ba</a:t>
            </a:r>
            <a:r>
              <a:rPr lang="en-US" sz="1500" b="1" dirty="0"/>
              <a:t> + </a:t>
            </a:r>
            <a:r>
              <a:rPr lang="en-US" sz="1500" b="1" dirty="0" err="1"/>
              <a:t>Cb</a:t>
            </a:r>
            <a:r>
              <a:rPr lang="en-US" sz="1500" b="1" dirty="0"/>
              <a:t> + E = </a:t>
            </a:r>
            <a:r>
              <a:rPr lang="en-US" sz="1500" b="1" dirty="0" smtClean="0"/>
              <a:t>0 </a:t>
            </a:r>
            <a:r>
              <a:rPr lang="en-US" sz="1500" b="1" dirty="0" err="1" smtClean="0"/>
              <a:t>nema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jedinstveno</a:t>
            </a:r>
            <a:r>
              <a:rPr lang="en-US" sz="1500" b="1" dirty="0" smtClean="0"/>
              <a:t> </a:t>
            </a:r>
            <a:r>
              <a:rPr lang="en-US" sz="1500" b="1" dirty="0" err="1"/>
              <a:t>rešenje</a:t>
            </a:r>
            <a:r>
              <a:rPr lang="en-US" sz="1500" b="1" dirty="0"/>
              <a:t>?</a:t>
            </a:r>
          </a:p>
          <a:p>
            <a:pPr>
              <a:buNone/>
            </a:pPr>
            <a:r>
              <a:rPr lang="en-US" sz="1500" b="1" dirty="0" smtClean="0"/>
              <a:t>      </a:t>
            </a:r>
            <a:r>
              <a:rPr lang="en-US" sz="1500" b="1" dirty="0" err="1" smtClean="0"/>
              <a:t>Već</a:t>
            </a:r>
            <a:r>
              <a:rPr lang="en-US" sz="1500" b="1" dirty="0" smtClean="0"/>
              <a:t> </a:t>
            </a:r>
            <a:r>
              <a:rPr lang="en-US" sz="1500" b="1" dirty="0" err="1"/>
              <a:t>smo</a:t>
            </a:r>
            <a:r>
              <a:rPr lang="en-US" sz="1500" b="1" dirty="0"/>
              <a:t> </a:t>
            </a:r>
            <a:r>
              <a:rPr lang="en-US" sz="1500" b="1" dirty="0" err="1"/>
              <a:t>pomenuli</a:t>
            </a:r>
            <a:r>
              <a:rPr lang="en-US" sz="1500" b="1" dirty="0"/>
              <a:t> </a:t>
            </a:r>
            <a:r>
              <a:rPr lang="en-US" sz="1500" b="1" dirty="0" err="1"/>
              <a:t>da</a:t>
            </a:r>
            <a:r>
              <a:rPr lang="en-US" sz="1500" b="1" dirty="0"/>
              <a:t> </a:t>
            </a:r>
            <a:r>
              <a:rPr lang="en-US" sz="1500" b="1" dirty="0" err="1"/>
              <a:t>tada</a:t>
            </a:r>
            <a:r>
              <a:rPr lang="en-US" sz="1500" b="1" dirty="0"/>
              <a:t> </a:t>
            </a:r>
            <a:r>
              <a:rPr lang="en-US" sz="1500" b="1" dirty="0" err="1"/>
              <a:t>prvo</a:t>
            </a:r>
            <a:r>
              <a:rPr lang="en-US" sz="1500" b="1" dirty="0"/>
              <a:t> </a:t>
            </a:r>
            <a:r>
              <a:rPr lang="en-US" sz="1500" b="1" dirty="0" err="1"/>
              <a:t>vršimo</a:t>
            </a:r>
            <a:r>
              <a:rPr lang="en-US" sz="1500" b="1" dirty="0"/>
              <a:t> </a:t>
            </a:r>
            <a:r>
              <a:rPr lang="en-US" sz="1500" b="1" dirty="0" err="1"/>
              <a:t>rotaciju</a:t>
            </a:r>
            <a:r>
              <a:rPr lang="en-US" sz="1500" b="1" dirty="0"/>
              <a:t>!</a:t>
            </a:r>
          </a:p>
          <a:p>
            <a:pPr>
              <a:buNone/>
            </a:pPr>
            <a:r>
              <a:rPr lang="es-ES" sz="1500" dirty="0" smtClean="0"/>
              <a:t>      </a:t>
            </a:r>
            <a:r>
              <a:rPr lang="es-ES" sz="1500" dirty="0" err="1" smtClean="0"/>
              <a:t>Dobijemo</a:t>
            </a:r>
            <a:r>
              <a:rPr lang="es-ES" sz="1500" dirty="0" smtClean="0"/>
              <a:t> </a:t>
            </a:r>
            <a:r>
              <a:rPr lang="es-ES" sz="1500" dirty="0" err="1"/>
              <a:t>jednačinu</a:t>
            </a:r>
            <a:r>
              <a:rPr lang="es-ES" sz="1500" dirty="0"/>
              <a:t> : A1x`2 + C1y`2+ 2D1x` + 2E1y` + F1 = 0</a:t>
            </a:r>
          </a:p>
          <a:p>
            <a:pPr>
              <a:buNone/>
            </a:pPr>
            <a:r>
              <a:rPr lang="en-US" sz="1500" b="1" dirty="0" smtClean="0"/>
              <a:t>      </a:t>
            </a:r>
          </a:p>
          <a:p>
            <a:pPr>
              <a:buNone/>
            </a:pPr>
            <a:r>
              <a:rPr lang="en-US" sz="1500" b="1" dirty="0"/>
              <a:t> </a:t>
            </a:r>
            <a:r>
              <a:rPr lang="en-US" sz="1500" b="1" dirty="0" smtClean="0"/>
              <a:t>     </a:t>
            </a:r>
            <a:r>
              <a:rPr lang="pl-PL" sz="1500" b="1" dirty="0" smtClean="0"/>
              <a:t>Desiće </a:t>
            </a:r>
            <a:r>
              <a:rPr lang="pl-PL" sz="1500" b="1" dirty="0"/>
              <a:t>nam se jedna od sledeće dve situacije: A1= 0 </a:t>
            </a:r>
            <a:r>
              <a:rPr lang="en-US" sz="1500" b="1" dirty="0" smtClean="0"/>
              <a:t> </a:t>
            </a:r>
            <a:r>
              <a:rPr lang="pl-PL" sz="1500" b="1" dirty="0" smtClean="0"/>
              <a:t>Ili </a:t>
            </a:r>
            <a:r>
              <a:rPr lang="en-US" sz="1500" b="1" dirty="0" smtClean="0"/>
              <a:t> </a:t>
            </a:r>
            <a:r>
              <a:rPr lang="pl-PL" sz="1500" b="1" dirty="0" smtClean="0"/>
              <a:t>C1=0</a:t>
            </a:r>
            <a:endParaRPr lang="pl-PL" sz="1500" b="1" dirty="0"/>
          </a:p>
          <a:p>
            <a:pPr>
              <a:buNone/>
            </a:pPr>
            <a:endParaRPr lang="en-US" sz="1500" b="1" dirty="0"/>
          </a:p>
          <a:p>
            <a:pPr>
              <a:buNone/>
            </a:pPr>
            <a:r>
              <a:rPr lang="en-US" sz="1500" b="1" dirty="0" smtClean="0"/>
              <a:t>        1</a:t>
            </a:r>
            <a:r>
              <a:rPr lang="en-US" sz="1500" b="1" dirty="0"/>
              <a:t>) A1= 0, </a:t>
            </a:r>
            <a:r>
              <a:rPr lang="en-US" sz="1500" b="1" dirty="0" err="1"/>
              <a:t>i</a:t>
            </a:r>
            <a:r>
              <a:rPr lang="en-US" sz="1500" b="1" dirty="0"/>
              <a:t> </a:t>
            </a:r>
            <a:r>
              <a:rPr lang="en-US" sz="1500" b="1" dirty="0" err="1"/>
              <a:t>tada</a:t>
            </a:r>
            <a:r>
              <a:rPr lang="en-US" sz="1500" b="1" dirty="0"/>
              <a:t> </a:t>
            </a:r>
            <a:r>
              <a:rPr lang="en-US" sz="1500" b="1" dirty="0" err="1"/>
              <a:t>jednačina</a:t>
            </a:r>
            <a:r>
              <a:rPr lang="en-US" sz="1500" b="1" dirty="0"/>
              <a:t> </a:t>
            </a:r>
            <a:r>
              <a:rPr lang="en-US" sz="1500" b="1" dirty="0" err="1"/>
              <a:t>postaje</a:t>
            </a:r>
            <a:r>
              <a:rPr lang="en-US" sz="1500" b="1" dirty="0"/>
              <a:t>  </a:t>
            </a:r>
            <a:r>
              <a:rPr lang="en-US" sz="1500" b="1" dirty="0" smtClean="0"/>
              <a:t>                                                                 , </a:t>
            </a:r>
            <a:r>
              <a:rPr lang="en-US" sz="1500" b="1" dirty="0" err="1" smtClean="0"/>
              <a:t>ovde</a:t>
            </a:r>
            <a:r>
              <a:rPr lang="en-US" sz="1500" b="1" dirty="0" smtClean="0"/>
              <a:t> </a:t>
            </a:r>
            <a:r>
              <a:rPr lang="en-US" sz="1500" b="1" dirty="0" err="1"/>
              <a:t>izvršimo</a:t>
            </a:r>
            <a:r>
              <a:rPr lang="en-US" sz="1500" b="1" dirty="0"/>
              <a:t> </a:t>
            </a:r>
            <a:r>
              <a:rPr lang="en-US" sz="1500" b="1" dirty="0" err="1"/>
              <a:t>dopunu</a:t>
            </a:r>
            <a:r>
              <a:rPr lang="en-US" sz="1500" b="1" dirty="0"/>
              <a:t> do </a:t>
            </a:r>
            <a:endParaRPr lang="en-US" sz="1500" b="1" dirty="0" smtClean="0"/>
          </a:p>
          <a:p>
            <a:pPr>
              <a:buNone/>
            </a:pPr>
            <a:r>
              <a:rPr lang="en-US" sz="1500" b="1" dirty="0"/>
              <a:t> </a:t>
            </a:r>
            <a:r>
              <a:rPr lang="en-US" sz="1500" b="1" dirty="0" smtClean="0"/>
              <a:t>            </a:t>
            </a:r>
            <a:r>
              <a:rPr lang="en-US" sz="1500" b="1" dirty="0" err="1" smtClean="0"/>
              <a:t>punog</a:t>
            </a:r>
            <a:r>
              <a:rPr lang="en-US" sz="1500" b="1" dirty="0" smtClean="0"/>
              <a:t> </a:t>
            </a:r>
            <a:r>
              <a:rPr lang="en-US" sz="1500" b="1" dirty="0" err="1"/>
              <a:t>kvadrata</a:t>
            </a:r>
            <a:r>
              <a:rPr lang="en-US" sz="1500" b="1" dirty="0"/>
              <a:t> </a:t>
            </a:r>
            <a:r>
              <a:rPr lang="en-US" sz="1500" b="1" dirty="0" err="1" smtClean="0"/>
              <a:t>po</a:t>
            </a:r>
            <a:r>
              <a:rPr lang="en-US" sz="1500" b="1" dirty="0" smtClean="0"/>
              <a:t> </a:t>
            </a:r>
            <a:r>
              <a:rPr lang="en-US" sz="1500" dirty="0" err="1" smtClean="0"/>
              <a:t>ipsilon</a:t>
            </a:r>
            <a:r>
              <a:rPr lang="en-US" sz="1500" dirty="0" smtClean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izvršimo</a:t>
            </a:r>
            <a:r>
              <a:rPr lang="en-US" sz="1500" dirty="0"/>
              <a:t> </a:t>
            </a:r>
            <a:r>
              <a:rPr lang="en-US" sz="1500" dirty="0" err="1"/>
              <a:t>translaciju</a:t>
            </a:r>
            <a:r>
              <a:rPr lang="en-US" sz="1500" dirty="0"/>
              <a:t> </a:t>
            </a:r>
            <a:r>
              <a:rPr lang="en-US" sz="1500" dirty="0" err="1"/>
              <a:t>koja</a:t>
            </a:r>
            <a:r>
              <a:rPr lang="en-US" sz="1500" dirty="0"/>
              <a:t> </a:t>
            </a:r>
            <a:r>
              <a:rPr lang="en-US" sz="1500" dirty="0" err="1"/>
              <a:t>nam</a:t>
            </a:r>
            <a:r>
              <a:rPr lang="en-US" sz="1500" dirty="0"/>
              <a:t> </a:t>
            </a:r>
            <a:r>
              <a:rPr lang="en-US" sz="1500" dirty="0" err="1"/>
              <a:t>daje</a:t>
            </a:r>
            <a:r>
              <a:rPr lang="en-US" sz="1500" dirty="0"/>
              <a:t> </a:t>
            </a:r>
            <a:r>
              <a:rPr lang="en-US" sz="1500" b="1" dirty="0" err="1" smtClean="0"/>
              <a:t>parabolu</a:t>
            </a:r>
            <a:endParaRPr lang="en-US" sz="1500" i="1" dirty="0"/>
          </a:p>
          <a:p>
            <a:endParaRPr lang="en-US" sz="1500" i="1" dirty="0" smtClean="0"/>
          </a:p>
          <a:p>
            <a:endParaRPr lang="en-US" sz="1500" i="1" dirty="0"/>
          </a:p>
          <a:p>
            <a:endParaRPr lang="en-US" sz="1500" i="1" dirty="0" smtClean="0"/>
          </a:p>
          <a:p>
            <a:pPr>
              <a:buNone/>
            </a:pPr>
            <a:r>
              <a:rPr lang="en-US" sz="1500" i="1" dirty="0" smtClean="0"/>
              <a:t>             </a:t>
            </a:r>
            <a:r>
              <a:rPr lang="pl-PL" sz="1500" dirty="0" smtClean="0"/>
              <a:t>Ako </a:t>
            </a:r>
            <a:r>
              <a:rPr lang="pl-PL" sz="1500" dirty="0"/>
              <a:t>je i D1 = 0 onda jednačina postaje kvadratna po ipsilon 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             </a:t>
            </a:r>
          </a:p>
          <a:p>
            <a:pPr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  </a:t>
            </a:r>
            <a:r>
              <a:rPr lang="en-US" sz="1500" dirty="0" smtClean="0"/>
              <a:t>  </a:t>
            </a:r>
            <a:r>
              <a:rPr lang="en-US" sz="1500" dirty="0" err="1" smtClean="0"/>
              <a:t>probamo</a:t>
            </a:r>
            <a:r>
              <a:rPr lang="en-US" sz="1500" dirty="0" smtClean="0"/>
              <a:t> </a:t>
            </a:r>
            <a:r>
              <a:rPr lang="en-US" sz="1500" dirty="0" err="1"/>
              <a:t>da</a:t>
            </a:r>
            <a:r>
              <a:rPr lang="en-US" sz="1500" dirty="0"/>
              <a:t> je </a:t>
            </a:r>
            <a:r>
              <a:rPr lang="en-US" sz="1500" dirty="0" err="1"/>
              <a:t>rešimo</a:t>
            </a:r>
            <a:r>
              <a:rPr lang="en-US" sz="1500" dirty="0"/>
              <a:t>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 smtClean="0"/>
              <a:t>ako</a:t>
            </a:r>
            <a:r>
              <a:rPr lang="en-US" sz="1500" dirty="0"/>
              <a:t> </a:t>
            </a:r>
            <a:r>
              <a:rPr lang="en-US" sz="1500" dirty="0" err="1" smtClean="0"/>
              <a:t>ima</a:t>
            </a:r>
            <a:r>
              <a:rPr lang="en-US" sz="1500" dirty="0" smtClean="0"/>
              <a:t> </a:t>
            </a:r>
            <a:r>
              <a:rPr lang="en-US" sz="1500" dirty="0" err="1" smtClean="0"/>
              <a:t>realna</a:t>
            </a:r>
            <a:r>
              <a:rPr lang="en-US" sz="1500" dirty="0" smtClean="0"/>
              <a:t> </a:t>
            </a:r>
            <a:r>
              <a:rPr lang="en-US" sz="1500" dirty="0" err="1" smtClean="0"/>
              <a:t>rešenja</a:t>
            </a:r>
            <a:r>
              <a:rPr lang="en-US" sz="1500" dirty="0" smtClean="0"/>
              <a:t>, </a:t>
            </a:r>
            <a:r>
              <a:rPr lang="en-US" sz="1500" dirty="0" err="1" smtClean="0"/>
              <a:t>onda</a:t>
            </a:r>
            <a:r>
              <a:rPr lang="en-US" sz="1500" dirty="0" smtClean="0"/>
              <a:t> </a:t>
            </a:r>
            <a:r>
              <a:rPr lang="en-US" sz="1500" dirty="0" err="1" smtClean="0"/>
              <a:t>ta</a:t>
            </a:r>
            <a:r>
              <a:rPr lang="en-US" sz="1500" dirty="0" smtClean="0"/>
              <a:t> </a:t>
            </a:r>
            <a:r>
              <a:rPr lang="en-US" sz="1500" dirty="0" err="1" smtClean="0"/>
              <a:t>rešenja</a:t>
            </a:r>
            <a:r>
              <a:rPr lang="en-US" sz="1500" dirty="0" smtClean="0"/>
              <a:t> </a:t>
            </a:r>
            <a:r>
              <a:rPr lang="en-US" sz="1500" dirty="0" err="1" smtClean="0"/>
              <a:t>predstavljaju</a:t>
            </a:r>
            <a:r>
              <a:rPr lang="en-US" sz="1500" dirty="0" smtClean="0"/>
              <a:t> </a:t>
            </a:r>
            <a:r>
              <a:rPr lang="en-US" sz="1500" b="1" dirty="0" err="1" smtClean="0"/>
              <a:t>dve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paralelne</a:t>
            </a:r>
            <a:r>
              <a:rPr lang="en-US" sz="1500" b="1" dirty="0" smtClean="0"/>
              <a:t> </a:t>
            </a:r>
          </a:p>
          <a:p>
            <a:pPr>
              <a:buNone/>
            </a:pPr>
            <a:r>
              <a:rPr lang="en-US" sz="1500" b="1" dirty="0"/>
              <a:t> </a:t>
            </a:r>
            <a:r>
              <a:rPr lang="en-US" sz="1500" b="1" dirty="0" smtClean="0"/>
              <a:t>            </a:t>
            </a:r>
            <a:r>
              <a:rPr lang="en-US" sz="1500" b="1" dirty="0" err="1" smtClean="0"/>
              <a:t>prave</a:t>
            </a:r>
            <a:r>
              <a:rPr lang="en-US" sz="1500" b="1" dirty="0" smtClean="0"/>
              <a:t>; </a:t>
            </a:r>
            <a:r>
              <a:rPr lang="en-US" sz="1500" b="1" dirty="0" err="1" smtClean="0"/>
              <a:t>ako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su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rešenja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ista</a:t>
            </a:r>
            <a:r>
              <a:rPr lang="en-US" sz="1500" b="1" dirty="0" smtClean="0"/>
              <a:t>, </a:t>
            </a:r>
            <a:r>
              <a:rPr lang="en-US" sz="1500" b="1" dirty="0" err="1" smtClean="0"/>
              <a:t>onda</a:t>
            </a:r>
            <a:r>
              <a:rPr lang="en-US" sz="1500" b="1" dirty="0" smtClean="0"/>
              <a:t> se </a:t>
            </a:r>
            <a:r>
              <a:rPr lang="en-US" sz="1500" b="1" dirty="0" err="1" smtClean="0"/>
              <a:t>te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dve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prave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poklapaju</a:t>
            </a:r>
            <a:r>
              <a:rPr lang="en-US" sz="1500" b="1" dirty="0"/>
              <a:t>; </a:t>
            </a:r>
            <a:r>
              <a:rPr lang="en-US" sz="1500" b="1" dirty="0" err="1"/>
              <a:t>i</a:t>
            </a:r>
            <a:r>
              <a:rPr lang="en-US" sz="1500" b="1" dirty="0"/>
              <a:t> </a:t>
            </a:r>
            <a:r>
              <a:rPr lang="en-US" sz="1500" b="1" dirty="0" err="1"/>
              <a:t>ako</a:t>
            </a:r>
            <a:r>
              <a:rPr lang="en-US" sz="1500" b="1" dirty="0"/>
              <a:t> </a:t>
            </a:r>
            <a:r>
              <a:rPr lang="en-US" sz="1500" b="1" dirty="0" err="1"/>
              <a:t>nema</a:t>
            </a:r>
            <a:r>
              <a:rPr lang="en-US" sz="1500" b="1" dirty="0"/>
              <a:t> </a:t>
            </a:r>
            <a:r>
              <a:rPr lang="en-US" sz="1500" b="1" dirty="0" err="1"/>
              <a:t>rešenja</a:t>
            </a:r>
            <a:r>
              <a:rPr lang="en-US" sz="1500" b="1" dirty="0"/>
              <a:t> u </a:t>
            </a:r>
            <a:r>
              <a:rPr lang="en-US" sz="1500" b="1" dirty="0" err="1"/>
              <a:t>pitanju</a:t>
            </a:r>
            <a:r>
              <a:rPr lang="en-US" sz="1500" b="1" dirty="0"/>
              <a:t> je </a:t>
            </a:r>
            <a:r>
              <a:rPr lang="en-US" sz="1500" b="1" dirty="0" smtClean="0"/>
              <a:t> </a:t>
            </a:r>
          </a:p>
          <a:p>
            <a:pPr>
              <a:buNone/>
            </a:pPr>
            <a:r>
              <a:rPr lang="en-US" sz="1500" b="1" dirty="0"/>
              <a:t> </a:t>
            </a:r>
            <a:r>
              <a:rPr lang="en-US" sz="1500" b="1" dirty="0" smtClean="0"/>
              <a:t>            </a:t>
            </a:r>
            <a:r>
              <a:rPr lang="en-US" sz="1500" b="1" dirty="0" err="1" smtClean="0"/>
              <a:t>imaginarna</a:t>
            </a:r>
            <a:r>
              <a:rPr lang="en-US" sz="1500" b="1" dirty="0" smtClean="0"/>
              <a:t> </a:t>
            </a:r>
            <a:r>
              <a:rPr lang="en-US" sz="1500" b="1" dirty="0" err="1"/>
              <a:t>kriva</a:t>
            </a:r>
            <a:r>
              <a:rPr lang="en-US" sz="1500" b="1" dirty="0" smtClean="0"/>
              <a:t>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19200" y="3657600"/>
          <a:ext cx="1974850" cy="677091"/>
        </p:xfrm>
        <a:graphic>
          <a:graphicData uri="http://schemas.openxmlformats.org/presentationml/2006/ole">
            <p:oleObj spid="_x0000_s3074" name="Equation" r:id="rId4" imgW="1333440" imgH="4572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114800" y="3657600"/>
          <a:ext cx="1143000" cy="681789"/>
        </p:xfrm>
        <a:graphic>
          <a:graphicData uri="http://schemas.openxmlformats.org/presentationml/2006/ole">
            <p:oleObj spid="_x0000_s3075" name="Equation" r:id="rId5" imgW="723600" imgH="43164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657600" y="2895600"/>
          <a:ext cx="2667000" cy="342900"/>
        </p:xfrm>
        <a:graphic>
          <a:graphicData uri="http://schemas.openxmlformats.org/presentationml/2006/ole">
            <p:oleObj spid="_x0000_s3082" name="Equation" r:id="rId6" imgW="1777680" imgH="22860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5410200" y="4419600"/>
          <a:ext cx="2438400" cy="304800"/>
        </p:xfrm>
        <a:graphic>
          <a:graphicData uri="http://schemas.openxmlformats.org/presentationml/2006/ole">
            <p:oleObj spid="_x0000_s3083" name="Equation" r:id="rId7" imgW="1231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2) </a:t>
            </a:r>
            <a:r>
              <a:rPr lang="en-US" b="1" dirty="0" err="1" smtClean="0"/>
              <a:t>Ako</a:t>
            </a:r>
            <a:r>
              <a:rPr lang="en-US" b="1" dirty="0" smtClean="0"/>
              <a:t> je C1=0 </a:t>
            </a:r>
            <a:r>
              <a:rPr lang="en-US" b="1" dirty="0" err="1" smtClean="0"/>
              <a:t>onda</a:t>
            </a:r>
            <a:r>
              <a:rPr lang="en-US" b="1" dirty="0" smtClean="0"/>
              <a:t> </a:t>
            </a:r>
            <a:r>
              <a:rPr lang="en-US" b="1" dirty="0" err="1" smtClean="0"/>
              <a:t>imamo</a:t>
            </a: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slično</a:t>
            </a:r>
            <a:r>
              <a:rPr lang="en-US" b="1" dirty="0" smtClean="0"/>
              <a:t>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malopre</a:t>
            </a:r>
            <a:r>
              <a:rPr lang="en-US" b="1" dirty="0" smtClean="0"/>
              <a:t> </a:t>
            </a:r>
            <a:r>
              <a:rPr lang="en-US" b="1" dirty="0" err="1" smtClean="0"/>
              <a:t>vršimo</a:t>
            </a:r>
            <a:r>
              <a:rPr lang="en-US" b="1" dirty="0" smtClean="0"/>
              <a:t> </a:t>
            </a:r>
            <a:r>
              <a:rPr lang="en-US" b="1" dirty="0" err="1" smtClean="0"/>
              <a:t>dopunu</a:t>
            </a:r>
            <a:r>
              <a:rPr lang="en-US" b="1" dirty="0" smtClean="0"/>
              <a:t> do </a:t>
            </a:r>
            <a:r>
              <a:rPr lang="en-US" b="1" dirty="0" err="1" smtClean="0"/>
              <a:t>punog</a:t>
            </a:r>
            <a:r>
              <a:rPr lang="en-US" b="1" dirty="0" smtClean="0"/>
              <a:t> </a:t>
            </a:r>
            <a:r>
              <a:rPr lang="pl-PL" dirty="0" smtClean="0"/>
              <a:t>kvadrata</a:t>
            </a:r>
            <a:r>
              <a:rPr lang="pl-PL" dirty="0" smtClean="0"/>
              <a:t>, samo sad po iks, itd…….</a:t>
            </a:r>
          </a:p>
          <a:p>
            <a:r>
              <a:rPr lang="en-US" dirty="0" err="1" smtClean="0"/>
              <a:t>Dobijamo</a:t>
            </a:r>
            <a:r>
              <a:rPr lang="en-US" dirty="0" smtClean="0"/>
              <a:t> </a:t>
            </a:r>
            <a:r>
              <a:rPr lang="en-US" dirty="0" err="1" smtClean="0"/>
              <a:t>parabolu</a:t>
            </a:r>
            <a:r>
              <a:rPr lang="en-US" dirty="0" smtClean="0"/>
              <a:t>,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paralelne</a:t>
            </a:r>
            <a:r>
              <a:rPr lang="en-US" dirty="0" smtClean="0"/>
              <a:t> </a:t>
            </a:r>
            <a:r>
              <a:rPr lang="en-US" dirty="0" err="1" smtClean="0"/>
              <a:t>prave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imaginarnu</a:t>
            </a:r>
            <a:r>
              <a:rPr lang="en-US" dirty="0" smtClean="0"/>
              <a:t> </a:t>
            </a:r>
            <a:r>
              <a:rPr lang="en-US" dirty="0" err="1" smtClean="0"/>
              <a:t>krivu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143000" y="1981200"/>
          <a:ext cx="6324600" cy="685800"/>
        </p:xfrm>
        <a:graphic>
          <a:graphicData uri="http://schemas.openxmlformats.org/presentationml/2006/ole">
            <p:oleObj spid="_x0000_s22530" name="Equation" r:id="rId4" imgW="1625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206</TotalTime>
  <Words>854</Words>
  <Application>Microsoft Office PowerPoint</Application>
  <PresentationFormat>On-screen Show (4:3)</PresentationFormat>
  <Paragraphs>126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Equity</vt:lpstr>
      <vt:lpstr>Equation</vt:lpstr>
      <vt:lpstr>Microsoft Equation 3.0</vt:lpstr>
      <vt:lpstr>Rovnice</vt:lpstr>
      <vt:lpstr>SVODJENJE KRIVIH DRUGOG REDA NA KANONSKI OBLIK</vt:lpstr>
      <vt:lpstr> POSTUPAK</vt:lpstr>
      <vt:lpstr>Slide 3</vt:lpstr>
      <vt:lpstr>Slide 4</vt:lpstr>
      <vt:lpstr>Slide 5</vt:lpstr>
      <vt:lpstr>Slide 6</vt:lpstr>
      <vt:lpstr>Slide 7</vt:lpstr>
      <vt:lpstr>Slide 8</vt:lpstr>
      <vt:lpstr>Slide 9</vt:lpstr>
      <vt:lpstr>Šta najčešće pravi problem?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SVODJENJE KRIVIH DRUGOG REDA NA KANONSKI OBLIK</dc:title>
  <dc:creator>Zica</dc:creator>
  <cp:lastModifiedBy>Ostojic(31)Milica</cp:lastModifiedBy>
  <cp:revision>28</cp:revision>
  <dcterms:created xsi:type="dcterms:W3CDTF">2011-01-06T13:34:15Z</dcterms:created>
  <dcterms:modified xsi:type="dcterms:W3CDTF">2011-01-10T09:26:13Z</dcterms:modified>
</cp:coreProperties>
</file>