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2" r:id="rId6"/>
    <p:sldId id="263" r:id="rId7"/>
    <p:sldId id="276" r:id="rId8"/>
    <p:sldId id="265" r:id="rId9"/>
    <p:sldId id="26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B8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94340-CF53-4F53-8E54-BD9ADD24654A}" type="datetimeFigureOut">
              <a:rPr lang="en-US" smtClean="0"/>
              <a:pPr/>
              <a:t>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E7B6-3909-4A37-B3E8-2D605EFEE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0"/>
            <a:ext cx="7358114" cy="1314434"/>
          </a:xfrm>
          <a:noFill/>
        </p:spPr>
        <p:txBody>
          <a:bodyPr>
            <a:normAutofit/>
          </a:bodyPr>
          <a:lstStyle/>
          <a:p>
            <a:r>
              <a:rPr lang="sr-Latn-CS" sz="2800" smtClean="0">
                <a:solidFill>
                  <a:schemeClr val="tx2"/>
                </a:solidFill>
              </a:rPr>
              <a:t>MATEMATIČKI FAKULTET, UNIVERZITET U BEOGRADU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643050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err="1" smtClean="0"/>
              <a:t>SEMINARSKI</a:t>
            </a:r>
            <a:r>
              <a:rPr lang="en-US" sz="3200" smtClean="0"/>
              <a:t> </a:t>
            </a:r>
            <a:r>
              <a:rPr lang="en-US" sz="3200" err="1" smtClean="0"/>
              <a:t>RAD</a:t>
            </a:r>
            <a:r>
              <a:rPr lang="en-US" sz="3200" smtClean="0"/>
              <a:t> </a:t>
            </a:r>
            <a:r>
              <a:rPr lang="en-US" sz="3200" err="1" smtClean="0"/>
              <a:t>IZ</a:t>
            </a:r>
            <a:r>
              <a:rPr lang="en-US" sz="3200" smtClean="0"/>
              <a:t> </a:t>
            </a:r>
            <a:r>
              <a:rPr lang="en-US" sz="3200" err="1" smtClean="0"/>
              <a:t>GEOMETRIJE</a:t>
            </a:r>
            <a:r>
              <a:rPr lang="sr-Latn-RS" sz="3200" smtClean="0"/>
              <a:t> </a:t>
            </a:r>
            <a:r>
              <a:rPr lang="en-US" sz="3200" smtClean="0"/>
              <a:t>20</a:t>
            </a:r>
            <a:r>
              <a:rPr lang="sr-Latn-RS" sz="3200" smtClean="0"/>
              <a:t>10/</a:t>
            </a:r>
            <a:r>
              <a:rPr lang="en-US" sz="3200" smtClean="0"/>
              <a:t>20</a:t>
            </a:r>
            <a:r>
              <a:rPr lang="sr-Latn-RS" sz="3200" smtClean="0"/>
              <a:t>11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0" y="32146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 smtClean="0"/>
              <a:t>TEMA</a:t>
            </a:r>
            <a:r>
              <a:rPr lang="en-US" sz="4800" smtClean="0"/>
              <a:t>: </a:t>
            </a:r>
            <a:r>
              <a:rPr lang="en-US" sz="4800" err="1" smtClean="0">
                <a:solidFill>
                  <a:srgbClr val="FFFF00"/>
                </a:solidFill>
              </a:rPr>
              <a:t>PRESEK</a:t>
            </a:r>
            <a:r>
              <a:rPr lang="en-US" sz="4800" smtClean="0">
                <a:solidFill>
                  <a:srgbClr val="FFFF00"/>
                </a:solidFill>
              </a:rPr>
              <a:t> </a:t>
            </a:r>
            <a:r>
              <a:rPr lang="en-US" sz="4800" err="1" smtClean="0">
                <a:solidFill>
                  <a:srgbClr val="FFFF00"/>
                </a:solidFill>
              </a:rPr>
              <a:t>BÉZIER-OVIH</a:t>
            </a:r>
            <a:r>
              <a:rPr lang="en-US" sz="4800" smtClean="0">
                <a:solidFill>
                  <a:srgbClr val="FFFF00"/>
                </a:solidFill>
              </a:rPr>
              <a:t> </a:t>
            </a:r>
            <a:r>
              <a:rPr lang="en-US" sz="4800" err="1" smtClean="0">
                <a:solidFill>
                  <a:srgbClr val="FFFF00"/>
                </a:solidFill>
              </a:rPr>
              <a:t>KRIVIH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52" y="5042118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err="1" smtClean="0">
                <a:solidFill>
                  <a:srgbClr val="FFFF00"/>
                </a:solidFill>
              </a:rPr>
              <a:t>PROFESOR</a:t>
            </a:r>
            <a:r>
              <a:rPr lang="en-US" sz="2800" smtClean="0">
                <a:solidFill>
                  <a:srgbClr val="FFFF00"/>
                </a:solidFill>
              </a:rPr>
              <a:t>:</a:t>
            </a:r>
          </a:p>
          <a:p>
            <a:r>
              <a:rPr lang="en-US" sz="2800" smtClean="0">
                <a:solidFill>
                  <a:srgbClr val="FFFF00"/>
                </a:solidFill>
              </a:rPr>
              <a:t> </a:t>
            </a:r>
            <a:r>
              <a:rPr lang="en-US" sz="2800" smtClean="0"/>
              <a:t>SR</a:t>
            </a:r>
            <a:r>
              <a:rPr lang="sr-Latn-RS" sz="2800" smtClean="0"/>
              <a:t>ĐAN VUKMIROVIĆ</a:t>
            </a:r>
          </a:p>
          <a:p>
            <a:r>
              <a:rPr lang="sr-Latn-RS" sz="2800" smtClean="0">
                <a:solidFill>
                  <a:srgbClr val="FFFF00"/>
                </a:solidFill>
              </a:rPr>
              <a:t>ASISTENT: </a:t>
            </a:r>
            <a:endParaRPr lang="en-US" sz="2800" smtClean="0">
              <a:solidFill>
                <a:srgbClr val="FFFF00"/>
              </a:solidFill>
            </a:endParaRPr>
          </a:p>
          <a:p>
            <a:r>
              <a:rPr lang="sr-Latn-RS" sz="2800" smtClean="0"/>
              <a:t>TIJANA ŠUKILOVIĆ</a:t>
            </a:r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0" y="4572008"/>
            <a:ext cx="47863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smtClean="0">
                <a:solidFill>
                  <a:srgbClr val="FFFF00"/>
                </a:solidFill>
              </a:rPr>
              <a:t>Radili:</a:t>
            </a:r>
            <a:endParaRPr lang="en-US" sz="2800" smtClean="0"/>
          </a:p>
          <a:p>
            <a:pPr>
              <a:buNone/>
            </a:pPr>
            <a:r>
              <a:rPr lang="en-US" sz="2800" smtClean="0"/>
              <a:t>Nikola Nikoli</a:t>
            </a:r>
            <a:r>
              <a:rPr lang="sr-Latn-RS" sz="2800" smtClean="0"/>
              <a:t>ć</a:t>
            </a:r>
            <a:r>
              <a:rPr lang="en-US" sz="2800" smtClean="0"/>
              <a:t> 145/09</a:t>
            </a:r>
            <a:endParaRPr lang="sr-Latn-CS" sz="2800" smtClean="0"/>
          </a:p>
          <a:p>
            <a:pPr>
              <a:buNone/>
            </a:pPr>
            <a:r>
              <a:rPr lang="sr-Latn-CS" sz="2800" smtClean="0"/>
              <a:t>Sava </a:t>
            </a:r>
            <a:r>
              <a:rPr lang="sr-Latn-CS" sz="2800" smtClean="0"/>
              <a:t>Ilić</a:t>
            </a:r>
            <a:r>
              <a:rPr lang="en-US" sz="2800" smtClean="0"/>
              <a:t> 194/09</a:t>
            </a:r>
            <a:endParaRPr lang="sr-Latn-CS" sz="2800" smtClean="0"/>
          </a:p>
          <a:p>
            <a:pPr>
              <a:buNone/>
            </a:pPr>
            <a:r>
              <a:rPr lang="sr-Latn-CS" sz="2800" smtClean="0"/>
              <a:t>Aleksandar </a:t>
            </a:r>
            <a:r>
              <a:rPr lang="sr-Latn-CS" sz="2800" smtClean="0"/>
              <a:t>Jovanović</a:t>
            </a:r>
            <a:r>
              <a:rPr lang="en-US" sz="2800" smtClean="0"/>
              <a:t> 151/09</a:t>
            </a:r>
            <a:endParaRPr lang="sr-Latn-CS" sz="2800" smtClean="0"/>
          </a:p>
          <a:p>
            <a:pPr>
              <a:buNone/>
            </a:pPr>
            <a:r>
              <a:rPr lang="sr-Latn-CS" sz="2800" smtClean="0"/>
              <a:t>Nikola </a:t>
            </a:r>
            <a:r>
              <a:rPr lang="sr-Latn-CS" sz="2800" smtClean="0"/>
              <a:t>Maravić</a:t>
            </a:r>
            <a:r>
              <a:rPr lang="en-US" sz="2800" smtClean="0"/>
              <a:t> 216/09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smtClean="0"/>
          </a:p>
          <a:p>
            <a:pPr algn="ctr"/>
            <a:r>
              <a:rPr lang="en-US" sz="3200" b="1" smtClean="0">
                <a:solidFill>
                  <a:srgbClr val="FFFF00"/>
                </a:solidFill>
              </a:rPr>
              <a:t>Primeri</a:t>
            </a:r>
            <a:endParaRPr lang="en-US" sz="3200" b="1">
              <a:solidFill>
                <a:srgbClr val="FFFF00"/>
              </a:solidFill>
            </a:endParaRPr>
          </a:p>
        </p:txBody>
      </p:sp>
      <p:pic>
        <p:nvPicPr>
          <p:cNvPr id="2050" name="Picture 2" descr="C:\Users\Sava\Desktop\slike\izlaz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071546"/>
            <a:ext cx="2727385" cy="2715852"/>
          </a:xfrm>
          <a:prstGeom prst="rect">
            <a:avLst/>
          </a:prstGeom>
          <a:noFill/>
        </p:spPr>
      </p:pic>
      <p:pic>
        <p:nvPicPr>
          <p:cNvPr id="2051" name="Picture 3" descr="C:\Users\Sava\Desktop\slike\izlaz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143240" cy="3873069"/>
          </a:xfrm>
          <a:prstGeom prst="rect">
            <a:avLst/>
          </a:prstGeom>
          <a:noFill/>
        </p:spPr>
      </p:pic>
      <p:pic>
        <p:nvPicPr>
          <p:cNvPr id="2052" name="Picture 4" descr="C:\Users\Sava\Desktop\slike\izlaz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000504"/>
            <a:ext cx="2571768" cy="262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43966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smtClean="0"/>
          </a:p>
          <a:p>
            <a:pPr algn="ctr">
              <a:buNone/>
            </a:pPr>
            <a:r>
              <a:rPr lang="en-US" b="1" smtClean="0">
                <a:solidFill>
                  <a:srgbClr val="FFFF00"/>
                </a:solidFill>
              </a:rPr>
              <a:t>Pierre Étienne Bézier</a:t>
            </a:r>
          </a:p>
          <a:p>
            <a:pPr algn="ctr">
              <a:buNone/>
            </a:pPr>
            <a:endParaRPr lang="sr-Latn-CS" smtClean="0"/>
          </a:p>
          <a:p>
            <a:pPr algn="just"/>
            <a:r>
              <a:rPr lang="en-US" sz="2800" smtClean="0"/>
              <a:t>Francuski inženjer </a:t>
            </a:r>
            <a:r>
              <a:rPr lang="en-US" sz="2800" err="1" smtClean="0"/>
              <a:t>i</a:t>
            </a:r>
            <a:r>
              <a:rPr lang="en-US" sz="2800" smtClean="0"/>
              <a:t> </a:t>
            </a:r>
            <a:r>
              <a:rPr lang="en-US" sz="2800" err="1" smtClean="0"/>
              <a:t>tvorac</a:t>
            </a:r>
            <a:r>
              <a:rPr lang="en-US" sz="2800" smtClean="0"/>
              <a:t> Bézier-ove </a:t>
            </a:r>
            <a:r>
              <a:rPr lang="en-US" sz="2800" err="1" smtClean="0"/>
              <a:t>krive</a:t>
            </a:r>
            <a:r>
              <a:rPr lang="en-US" sz="2800" smtClean="0"/>
              <a:t> </a:t>
            </a:r>
            <a:r>
              <a:rPr lang="en-US" sz="2800" err="1" smtClean="0"/>
              <a:t>i</a:t>
            </a:r>
            <a:r>
              <a:rPr lang="en-US" sz="2800" smtClean="0"/>
              <a:t> Bézier-ove </a:t>
            </a:r>
            <a:r>
              <a:rPr lang="en-US" sz="2800" err="1" smtClean="0"/>
              <a:t>površine</a:t>
            </a:r>
            <a:r>
              <a:rPr lang="en-US" sz="2800" smtClean="0"/>
              <a:t> </a:t>
            </a:r>
            <a:r>
              <a:rPr lang="en-US" sz="2800" err="1" smtClean="0"/>
              <a:t>koje</a:t>
            </a:r>
            <a:r>
              <a:rPr lang="en-US" sz="2800" smtClean="0"/>
              <a:t> se </a:t>
            </a:r>
            <a:r>
              <a:rPr lang="en-US" sz="2800" err="1" smtClean="0"/>
              <a:t>sada</a:t>
            </a:r>
            <a:r>
              <a:rPr lang="en-US" sz="2800" smtClean="0"/>
              <a:t> </a:t>
            </a:r>
            <a:r>
              <a:rPr lang="en-US" sz="2800" err="1" smtClean="0"/>
              <a:t>koriste</a:t>
            </a:r>
            <a:r>
              <a:rPr lang="en-US" sz="2800" smtClean="0"/>
              <a:t> u </a:t>
            </a:r>
            <a:r>
              <a:rPr lang="en-US" sz="2800" err="1" smtClean="0"/>
              <a:t>većini</a:t>
            </a:r>
            <a:r>
              <a:rPr lang="en-US" sz="2800" smtClean="0"/>
              <a:t> projektovanj</a:t>
            </a:r>
            <a:r>
              <a:rPr lang="sr-Latn-RS" sz="2800" smtClean="0"/>
              <a:t>a</a:t>
            </a:r>
            <a:r>
              <a:rPr lang="en-US" sz="2800" smtClean="0"/>
              <a:t> </a:t>
            </a:r>
            <a:r>
              <a:rPr lang="en-US" sz="2800" err="1" smtClean="0"/>
              <a:t>pomoću</a:t>
            </a:r>
            <a:r>
              <a:rPr lang="en-US" sz="2800" smtClean="0"/>
              <a:t> </a:t>
            </a:r>
            <a:r>
              <a:rPr lang="en-US" sz="2800" err="1" smtClean="0"/>
              <a:t>računara</a:t>
            </a:r>
            <a:r>
              <a:rPr lang="en-US" sz="2800" smtClean="0"/>
              <a:t> </a:t>
            </a:r>
            <a:r>
              <a:rPr lang="en-US" sz="2800" err="1" smtClean="0"/>
              <a:t>i</a:t>
            </a:r>
            <a:r>
              <a:rPr lang="en-US" sz="2800" smtClean="0"/>
              <a:t> </a:t>
            </a:r>
            <a:r>
              <a:rPr lang="en-US" sz="2800" err="1" smtClean="0"/>
              <a:t>sistema</a:t>
            </a:r>
            <a:r>
              <a:rPr lang="en-US" sz="2800" smtClean="0"/>
              <a:t> </a:t>
            </a:r>
            <a:r>
              <a:rPr lang="en-US" sz="2800" err="1" smtClean="0"/>
              <a:t>za</a:t>
            </a:r>
            <a:r>
              <a:rPr lang="en-US" sz="2800" smtClean="0"/>
              <a:t> </a:t>
            </a:r>
            <a:r>
              <a:rPr lang="en-US" sz="2800" err="1" smtClean="0"/>
              <a:t>grafiku</a:t>
            </a:r>
            <a:r>
              <a:rPr lang="en-US" sz="2800" smtClean="0"/>
              <a:t> računara</a:t>
            </a:r>
          </a:p>
          <a:p>
            <a:pPr algn="just"/>
            <a:endParaRPr lang="en-US" sz="2800" smtClean="0"/>
          </a:p>
          <a:p>
            <a:pPr algn="just"/>
            <a:r>
              <a:rPr lang="en-US" sz="2800" smtClean="0"/>
              <a:t>Bézier-ova </a:t>
            </a:r>
            <a:r>
              <a:rPr lang="en-US" sz="2800" err="1" smtClean="0"/>
              <a:t>kriva</a:t>
            </a:r>
            <a:r>
              <a:rPr lang="en-US" sz="2800" smtClean="0"/>
              <a:t> </a:t>
            </a:r>
          </a:p>
          <a:p>
            <a:pPr algn="just"/>
            <a:endParaRPr lang="en-US" sz="2800" smtClean="0"/>
          </a:p>
          <a:p>
            <a:pPr algn="just"/>
            <a:r>
              <a:rPr lang="en-US" sz="2800" smtClean="0"/>
              <a:t>Bézier-ova </a:t>
            </a:r>
            <a:r>
              <a:rPr lang="en-US" sz="2800" err="1" smtClean="0"/>
              <a:t>površina</a:t>
            </a:r>
            <a:endParaRPr lang="sr-Latn-CS" sz="2800" i="1" smtClean="0"/>
          </a:p>
          <a:p>
            <a:endParaRPr lang="sr-Latn-C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smtClean="0"/>
          </a:p>
          <a:p>
            <a:pPr algn="ctr">
              <a:buNone/>
            </a:pPr>
            <a:r>
              <a:rPr lang="en-US" b="1" smtClean="0">
                <a:solidFill>
                  <a:srgbClr val="FFFF00"/>
                </a:solidFill>
              </a:rPr>
              <a:t>Pakovanje poklona ili Jarvis March algoritam</a:t>
            </a:r>
          </a:p>
          <a:p>
            <a:pPr algn="just"/>
            <a:endParaRPr lang="en-US" sz="2800" smtClean="0"/>
          </a:p>
          <a:p>
            <a:pPr algn="just"/>
            <a:endParaRPr lang="en-US" sz="2800" smtClean="0"/>
          </a:p>
          <a:p>
            <a:pPr algn="just"/>
            <a:r>
              <a:rPr lang="sr-Latn-CS" sz="2800" smtClean="0"/>
              <a:t>Jarvis march (1973. Ray A. Jarvis)</a:t>
            </a:r>
            <a:endParaRPr lang="en-US" sz="2800" smtClean="0"/>
          </a:p>
          <a:p>
            <a:pPr algn="just"/>
            <a:endParaRPr lang="sr-Latn-CS" sz="2800" smtClean="0"/>
          </a:p>
          <a:p>
            <a:pPr algn="just"/>
            <a:r>
              <a:rPr lang="en-US" sz="2800" smtClean="0"/>
              <a:t>T</a:t>
            </a:r>
            <a:r>
              <a:rPr lang="sr-Latn-CS" sz="2800" smtClean="0"/>
              <a:t>ehnika gift-wrapping (1970. Chand i Kapur)</a:t>
            </a:r>
            <a:endParaRPr lang="en-US" sz="2800" smtClean="0"/>
          </a:p>
          <a:p>
            <a:pPr algn="just"/>
            <a:endParaRPr lang="en-US" sz="2800" b="1" smtClean="0"/>
          </a:p>
          <a:p>
            <a:r>
              <a:rPr lang="vi-VN" sz="2800" smtClean="0"/>
              <a:t>Opšti slučaj: O(</a:t>
            </a:r>
            <a:r>
              <a:rPr lang="vi-VN" sz="2800" i="1" smtClean="0"/>
              <a:t>nh</a:t>
            </a:r>
            <a:r>
              <a:rPr lang="vi-VN" sz="2800" smtClean="0"/>
              <a:t>)</a:t>
            </a:r>
            <a:endParaRPr lang="en-US" sz="2800" smtClean="0"/>
          </a:p>
          <a:p>
            <a:endParaRPr lang="en-US" sz="2800" smtClean="0"/>
          </a:p>
          <a:p>
            <a:r>
              <a:rPr lang="vi-VN" sz="2800" smtClean="0"/>
              <a:t>Najgori slučaj: O(</a:t>
            </a:r>
            <a:r>
              <a:rPr lang="vi-VN" sz="2800" i="1" smtClean="0"/>
              <a:t>n</a:t>
            </a:r>
            <a:r>
              <a:rPr lang="vi-VN" sz="2800" i="1" baseline="30000" smtClean="0"/>
              <a:t>2</a:t>
            </a:r>
            <a:r>
              <a:rPr lang="vi-VN" sz="2800" smtClean="0"/>
              <a:t>)</a:t>
            </a:r>
            <a:r>
              <a:rPr lang="vi-VN" smtClean="0"/>
              <a:t/>
            </a:r>
            <a:br>
              <a:rPr lang="vi-VN" smtClean="0"/>
            </a:br>
            <a:endParaRPr lang="en-US" b="1" smtClean="0"/>
          </a:p>
          <a:p>
            <a:pPr>
              <a:buNone/>
            </a:pP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86808" cy="4429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/>
              <a:t>Naći najnižu (krajnje desnu) tačku </a:t>
            </a:r>
            <a:br>
              <a:rPr lang="en-US" sz="2800" smtClean="0"/>
            </a:br>
            <a:r>
              <a:rPr lang="en-US" sz="2800" smtClean="0"/>
              <a:t>Neka je i(0) indeks i stavimo i=i(0) </a:t>
            </a:r>
            <a:br>
              <a:rPr lang="en-US" sz="2800" smtClean="0"/>
            </a:br>
            <a:r>
              <a:rPr lang="en-US" sz="2800" smtClean="0"/>
              <a:t>repeat </a:t>
            </a:r>
            <a:br>
              <a:rPr lang="en-US" sz="2800" smtClean="0"/>
            </a:br>
            <a:r>
              <a:rPr lang="en-US" sz="2800" smtClean="0"/>
              <a:t>    for each j != i do </a:t>
            </a:r>
            <a:br>
              <a:rPr lang="en-US" sz="2800" smtClean="0"/>
            </a:br>
            <a:r>
              <a:rPr lang="en-US" sz="2800" smtClean="0"/>
              <a:t>        Izračunati ugao u skk smeru od prethodne ivice omotača </a:t>
            </a:r>
            <a:br>
              <a:rPr lang="en-US" sz="2800" smtClean="0"/>
            </a:br>
            <a:r>
              <a:rPr lang="en-US" sz="2800" smtClean="0"/>
              <a:t>    Neka je k = indeks tačke sa najmanjim uglom </a:t>
            </a:r>
            <a:br>
              <a:rPr lang="en-US" sz="2800" smtClean="0"/>
            </a:br>
            <a:r>
              <a:rPr lang="en-US" sz="2800" smtClean="0"/>
              <a:t>    Output (p(i),p(k)) = ivica omotača </a:t>
            </a:r>
            <a:br>
              <a:rPr lang="en-US" sz="2800" smtClean="0"/>
            </a:br>
            <a:r>
              <a:rPr lang="en-US" sz="2800" smtClean="0"/>
              <a:t>    i = k </a:t>
            </a:r>
            <a:br>
              <a:rPr lang="en-US" sz="2800" smtClean="0"/>
            </a:br>
            <a:r>
              <a:rPr lang="en-US" sz="2800" smtClean="0"/>
              <a:t>until i = i(0)</a:t>
            </a:r>
            <a:endParaRPr lang="pl-PL" sz="280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4643446"/>
            <a:ext cx="2081383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43446"/>
            <a:ext cx="2081383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22" y="4643446"/>
            <a:ext cx="2071702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643446"/>
            <a:ext cx="2081383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smtClean="0"/>
          </a:p>
          <a:p>
            <a:pPr algn="ctr">
              <a:buNone/>
            </a:pPr>
            <a:r>
              <a:rPr lang="en-US" b="1" smtClean="0">
                <a:solidFill>
                  <a:srgbClr val="FFFF00"/>
                </a:solidFill>
              </a:rPr>
              <a:t>A</a:t>
            </a:r>
            <a:r>
              <a:rPr lang="pl-PL" b="1" smtClean="0">
                <a:solidFill>
                  <a:srgbClr val="FFFF00"/>
                </a:solidFill>
              </a:rPr>
              <a:t>lgorit</a:t>
            </a:r>
            <a:r>
              <a:rPr lang="en-US" b="1" smtClean="0">
                <a:solidFill>
                  <a:srgbClr val="FFFF00"/>
                </a:solidFill>
              </a:rPr>
              <a:t>am</a:t>
            </a:r>
            <a:r>
              <a:rPr lang="pl-PL" b="1" smtClean="0">
                <a:solidFill>
                  <a:srgbClr val="FFFF00"/>
                </a:solidFill>
              </a:rPr>
              <a:t> za podelu krive</a:t>
            </a:r>
            <a:endParaRPr lang="en-US" b="1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b="1" smtClean="0"/>
          </a:p>
          <a:p>
            <a:r>
              <a:rPr lang="en-US" sz="2800" smtClean="0"/>
              <a:t>I</a:t>
            </a:r>
            <a:r>
              <a:rPr lang="sr-Latn-CS" sz="2800" smtClean="0"/>
              <a:t>zbor tačke C na duži AB, takve da deli AB u odnosu</a:t>
            </a:r>
            <a:r>
              <a:rPr lang="en-US" sz="2800" smtClean="0"/>
              <a:t>  </a:t>
            </a:r>
            <a:r>
              <a:rPr lang="sr-Latn-CS" sz="2800" smtClean="0"/>
              <a:t>u:1-u</a:t>
            </a:r>
            <a:endParaRPr lang="en-US" sz="2800" smtClean="0"/>
          </a:p>
          <a:p>
            <a:pPr>
              <a:buNone/>
            </a:pPr>
            <a:endParaRPr lang="sr-Latn-CS" sz="2800" smtClean="0"/>
          </a:p>
          <a:p>
            <a:r>
              <a:rPr lang="sr-Latn-CS" sz="2800" smtClean="0"/>
              <a:t>Prvi put podelimo duži koje određuju početne</a:t>
            </a:r>
            <a:r>
              <a:rPr lang="en-US" sz="2800" smtClean="0"/>
              <a:t> </a:t>
            </a:r>
            <a:r>
              <a:rPr lang="sr-Latn-CS" sz="2800" smtClean="0"/>
              <a:t>kontrolne tačke u odnosu u:1-u</a:t>
            </a:r>
          </a:p>
          <a:p>
            <a:pPr>
              <a:buNone/>
            </a:pPr>
            <a:endParaRPr lang="sr-Latn-CS" sz="2800" smtClean="0"/>
          </a:p>
          <a:p>
            <a:r>
              <a:rPr lang="sr-Latn-CS" sz="2800" smtClean="0"/>
              <a:t>Dobijamo n-1 tačku, koje predstavljaju novu</a:t>
            </a:r>
            <a:r>
              <a:rPr lang="en-US" sz="2800" smtClean="0"/>
              <a:t> </a:t>
            </a:r>
            <a:r>
              <a:rPr lang="sr-Latn-CS" sz="2800" smtClean="0"/>
              <a:t>poligonalnu liniju</a:t>
            </a:r>
          </a:p>
          <a:p>
            <a:pPr>
              <a:buNone/>
            </a:pPr>
            <a:endParaRPr lang="sr-Latn-CS" sz="2800" smtClean="0"/>
          </a:p>
          <a:p>
            <a:r>
              <a:rPr lang="en-US" sz="2800" smtClean="0"/>
              <a:t>P</a:t>
            </a:r>
            <a:r>
              <a:rPr lang="sr-Latn-CS" sz="2800" smtClean="0"/>
              <a:t>rethodne korake ponavljamo n puta i dobijamo</a:t>
            </a:r>
            <a:r>
              <a:rPr lang="en-US" sz="2800" smtClean="0"/>
              <a:t> </a:t>
            </a:r>
            <a:r>
              <a:rPr lang="sr-Latn-CS" sz="2800" smtClean="0"/>
              <a:t>tačku koja je na krivoj i deli krivu u odnosu u:1-u</a:t>
            </a:r>
          </a:p>
          <a:p>
            <a:pPr>
              <a:buNone/>
            </a:pPr>
            <a:endParaRPr lang="sr-Latn-CS" smtClean="0"/>
          </a:p>
          <a:p>
            <a:pPr>
              <a:buNone/>
            </a:pPr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smtClean="0"/>
              <a:t>O</a:t>
            </a:r>
            <a:r>
              <a:rPr lang="sr-Latn-CS" sz="2800" smtClean="0"/>
              <a:t>vaj algoritam koristi</a:t>
            </a:r>
            <a:r>
              <a:rPr lang="en-US" sz="2800" smtClean="0"/>
              <a:t>m</a:t>
            </a:r>
            <a:r>
              <a:rPr lang="sr-Latn-CS" sz="2800" smtClean="0"/>
              <a:t>o za crtanje tako što se</a:t>
            </a:r>
            <a:r>
              <a:rPr lang="en-US" sz="2800" smtClean="0"/>
              <a:t> </a:t>
            </a:r>
            <a:r>
              <a:rPr lang="sr-Latn-CS" sz="2800" smtClean="0"/>
              <a:t>uzimaju vrednosti od [0-1]</a:t>
            </a:r>
          </a:p>
          <a:p>
            <a:pPr>
              <a:buNone/>
            </a:pPr>
            <a:endParaRPr lang="sr-Latn-CS" sz="2800" smtClean="0"/>
          </a:p>
          <a:p>
            <a:r>
              <a:rPr lang="en-US" sz="2800" smtClean="0"/>
              <a:t>K</a:t>
            </a:r>
            <a:r>
              <a:rPr lang="sr-Latn-CS" sz="2800" smtClean="0"/>
              <a:t>ontrolne tačke koje određuju prvi deo krive su</a:t>
            </a:r>
            <a:r>
              <a:rPr lang="en-US" sz="2800" smtClean="0"/>
              <a:t> </a:t>
            </a:r>
            <a:r>
              <a:rPr lang="sr-Latn-CS" sz="2800" smtClean="0"/>
              <a:t>one tačke koje dobijamo na početku svakog deljenja</a:t>
            </a:r>
            <a:r>
              <a:rPr lang="en-US" sz="2800" smtClean="0"/>
              <a:t> d</a:t>
            </a:r>
            <a:r>
              <a:rPr lang="sr-Latn-CS" sz="2800" smtClean="0"/>
              <a:t>uži</a:t>
            </a:r>
          </a:p>
          <a:p>
            <a:pPr>
              <a:buNone/>
            </a:pPr>
            <a:endParaRPr lang="sr-Latn-CS" sz="2800" smtClean="0"/>
          </a:p>
          <a:p>
            <a:r>
              <a:rPr lang="sr-Latn-RS" sz="2800" smtClean="0"/>
              <a:t>K</a:t>
            </a:r>
            <a:r>
              <a:rPr lang="sr-Latn-CS" sz="2800" smtClean="0"/>
              <a:t>ontrolne tačke koje odredjuju drugi deo su</a:t>
            </a:r>
            <a:r>
              <a:rPr lang="sr-Latn-RS" sz="2800" smtClean="0"/>
              <a:t> </a:t>
            </a:r>
            <a:r>
              <a:rPr lang="sr-Latn-CS" sz="2800" smtClean="0"/>
              <a:t>poslednje</a:t>
            </a:r>
          </a:p>
          <a:p>
            <a:endParaRPr lang="en-US"/>
          </a:p>
        </p:txBody>
      </p:sp>
      <p:pic>
        <p:nvPicPr>
          <p:cNvPr id="3" name="Picture 2" descr="b-sub-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643314"/>
            <a:ext cx="3500462" cy="3010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smtClean="0"/>
              <a:t>for </a:t>
            </a:r>
            <a:r>
              <a:rPr lang="en-US" sz="2800" err="1" smtClean="0"/>
              <a:t>i</a:t>
            </a:r>
            <a:r>
              <a:rPr lang="en-US" sz="2800" smtClean="0"/>
              <a:t> := 0 to n do</a:t>
            </a:r>
          </a:p>
          <a:p>
            <a:pPr>
              <a:buNone/>
            </a:pPr>
            <a:r>
              <a:rPr lang="en-US" sz="2800" smtClean="0"/>
              <a:t>    Q[i] := P[</a:t>
            </a:r>
            <a:r>
              <a:rPr lang="en-US" sz="2800" err="1" smtClean="0"/>
              <a:t>i</a:t>
            </a:r>
            <a:r>
              <a:rPr lang="en-US" sz="2800" smtClean="0"/>
              <a:t>]; // save input </a:t>
            </a:r>
          </a:p>
          <a:p>
            <a:pPr>
              <a:buNone/>
            </a:pPr>
            <a:r>
              <a:rPr lang="en-US" sz="2800" smtClean="0"/>
              <a:t>for k := 1 to n do</a:t>
            </a:r>
          </a:p>
          <a:p>
            <a:pPr>
              <a:buNone/>
            </a:pPr>
            <a:r>
              <a:rPr lang="en-US" sz="2800" smtClean="0"/>
              <a:t>    for </a:t>
            </a:r>
            <a:r>
              <a:rPr lang="en-US" sz="2800" err="1" smtClean="0"/>
              <a:t>i</a:t>
            </a:r>
            <a:r>
              <a:rPr lang="en-US" sz="2800" smtClean="0"/>
              <a:t> := 0 to n - k do</a:t>
            </a:r>
          </a:p>
          <a:p>
            <a:pPr>
              <a:buNone/>
            </a:pPr>
            <a:r>
              <a:rPr lang="en-US" sz="2800" smtClean="0"/>
              <a:t>        Q[i] := (1 - u)Q[</a:t>
            </a:r>
            <a:r>
              <a:rPr lang="en-US" sz="2800" err="1" smtClean="0"/>
              <a:t>i</a:t>
            </a:r>
            <a:r>
              <a:rPr lang="en-US" sz="2800" smtClean="0"/>
              <a:t>] + u Q[</a:t>
            </a:r>
            <a:r>
              <a:rPr lang="en-US" sz="2800" err="1" smtClean="0"/>
              <a:t>i</a:t>
            </a:r>
            <a:r>
              <a:rPr lang="en-US" sz="2800" smtClean="0"/>
              <a:t> + 1]; </a:t>
            </a:r>
          </a:p>
          <a:p>
            <a:pPr>
              <a:buNone/>
            </a:pPr>
            <a:r>
              <a:rPr lang="en-US" sz="2800" smtClean="0"/>
              <a:t>return Q[0];</a:t>
            </a:r>
            <a:endParaRPr lang="en-US" sz="2800"/>
          </a:p>
        </p:txBody>
      </p:sp>
      <p:pic>
        <p:nvPicPr>
          <p:cNvPr id="4" name="Content Placeholder 3" descr="b-sub-res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3571876"/>
            <a:ext cx="3500462" cy="294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b-sub-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876"/>
            <a:ext cx="3500462" cy="295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n-NO" b="1" smtClean="0"/>
          </a:p>
          <a:p>
            <a:pPr algn="ctr">
              <a:buNone/>
            </a:pPr>
            <a:r>
              <a:rPr lang="nn-NO" b="1" smtClean="0">
                <a:solidFill>
                  <a:srgbClr val="FFFF00"/>
                </a:solidFill>
              </a:rPr>
              <a:t>Algoritam preseka  dve </a:t>
            </a:r>
            <a:r>
              <a:rPr lang="en-US" b="1" smtClean="0">
                <a:solidFill>
                  <a:srgbClr val="FFFF00"/>
                </a:solidFill>
              </a:rPr>
              <a:t>Bézier-ove</a:t>
            </a:r>
            <a:r>
              <a:rPr lang="nn-NO" b="1" smtClean="0">
                <a:solidFill>
                  <a:srgbClr val="FFFF00"/>
                </a:solidFill>
              </a:rPr>
              <a:t> krive</a:t>
            </a:r>
            <a:r>
              <a:rPr lang="sr-Latn-CS" smtClean="0"/>
              <a:t>	</a:t>
            </a:r>
            <a:endParaRPr lang="en-US" smtClean="0"/>
          </a:p>
          <a:p>
            <a:pPr>
              <a:buNone/>
            </a:pPr>
            <a:endParaRPr lang="en-US" smtClean="0"/>
          </a:p>
          <a:p>
            <a:pPr algn="just"/>
            <a:r>
              <a:rPr lang="en-US" sz="2800" err="1" smtClean="0"/>
              <a:t>Zasniva</a:t>
            </a:r>
            <a:r>
              <a:rPr lang="en-US" sz="2800" smtClean="0"/>
              <a:t> se </a:t>
            </a:r>
            <a:r>
              <a:rPr lang="en-US" sz="2800" err="1" smtClean="0"/>
              <a:t>na</a:t>
            </a:r>
            <a:r>
              <a:rPr lang="en-US" sz="2800" smtClean="0"/>
              <a:t> </a:t>
            </a:r>
            <a:r>
              <a:rPr lang="en-US" sz="2800" err="1" smtClean="0"/>
              <a:t>standardnom</a:t>
            </a:r>
            <a:r>
              <a:rPr lang="en-US" sz="2800" smtClean="0"/>
              <a:t> </a:t>
            </a:r>
            <a:r>
              <a:rPr lang="en-US" sz="2800" err="1" smtClean="0"/>
              <a:t>algoritmu</a:t>
            </a:r>
            <a:r>
              <a:rPr lang="en-US" sz="2800" smtClean="0"/>
              <a:t> Bézier-ove  </a:t>
            </a:r>
            <a:r>
              <a:rPr lang="en-US" sz="2800" err="1" smtClean="0"/>
              <a:t>podele</a:t>
            </a:r>
            <a:endParaRPr lang="en-US" sz="2800" smtClean="0"/>
          </a:p>
          <a:p>
            <a:pPr algn="just"/>
            <a:r>
              <a:rPr lang="en-US" sz="2800" err="1" smtClean="0"/>
              <a:t>Koristi</a:t>
            </a:r>
            <a:r>
              <a:rPr lang="en-US" sz="2800" smtClean="0"/>
              <a:t> </a:t>
            </a:r>
            <a:r>
              <a:rPr lang="en-US" sz="2800" err="1" smtClean="0"/>
              <a:t>osobine</a:t>
            </a:r>
            <a:r>
              <a:rPr lang="en-US" sz="2800" smtClean="0"/>
              <a:t> </a:t>
            </a:r>
            <a:r>
              <a:rPr lang="en-US" sz="2800" err="1" smtClean="0"/>
              <a:t>konveksnog</a:t>
            </a:r>
            <a:r>
              <a:rPr lang="en-US" sz="2800" smtClean="0"/>
              <a:t> </a:t>
            </a:r>
            <a:r>
              <a:rPr lang="en-US" sz="2800" err="1" smtClean="0"/>
              <a:t>omota</a:t>
            </a:r>
            <a:r>
              <a:rPr lang="sr-Latn-CS" sz="2800" smtClean="0"/>
              <a:t>ča</a:t>
            </a:r>
            <a:endParaRPr lang="en-US" sz="2800" smtClean="0"/>
          </a:p>
          <a:p>
            <a:pPr algn="just"/>
            <a:endParaRPr lang="en-US" sz="2800" smtClean="0"/>
          </a:p>
          <a:p>
            <a:pPr algn="just"/>
            <a:endParaRPr lang="en-US" sz="2800" smtClean="0"/>
          </a:p>
          <a:p>
            <a:pPr algn="just"/>
            <a:endParaRPr lang="en-US" sz="2800" smtClean="0"/>
          </a:p>
          <a:p>
            <a:pPr algn="just"/>
            <a:endParaRPr lang="en-US" sz="2800" smtClean="0"/>
          </a:p>
          <a:p>
            <a:pPr algn="just"/>
            <a:endParaRPr lang="en-US" sz="2800" smtClean="0"/>
          </a:p>
          <a:p>
            <a:pPr algn="ctr">
              <a:buNone/>
            </a:pPr>
            <a:r>
              <a:rPr lang="sr-Latn-CS" b="1" smtClean="0">
                <a:solidFill>
                  <a:srgbClr val="FFFF00"/>
                </a:solidFill>
              </a:rPr>
              <a:t>Izgled algoritma</a:t>
            </a:r>
          </a:p>
          <a:p>
            <a:pPr>
              <a:buNone/>
            </a:pPr>
            <a:endParaRPr lang="sr-Latn-CS" sz="2800" b="1" smtClean="0"/>
          </a:p>
          <a:p>
            <a:r>
              <a:rPr lang="sr-Latn-CS" sz="2800" smtClean="0"/>
              <a:t>Odrede se konveksni omotači za obe krive</a:t>
            </a:r>
            <a:endParaRPr lang="en-US" sz="2800" smtClean="0"/>
          </a:p>
          <a:p>
            <a:endParaRPr lang="sr-Latn-CS" sz="2800" smtClean="0"/>
          </a:p>
          <a:p>
            <a:endParaRPr lang="en-US" sz="2800" smtClean="0"/>
          </a:p>
          <a:p>
            <a:pPr algn="just"/>
            <a:endParaRPr lang="en-US" sz="2800" smtClean="0"/>
          </a:p>
          <a:p>
            <a:pPr algn="just"/>
            <a:endParaRPr lang="sr-Latn-CS" sz="2800" smtClean="0"/>
          </a:p>
          <a:p>
            <a:pPr algn="just"/>
            <a:endParaRPr lang="en-US" smtClean="0"/>
          </a:p>
        </p:txBody>
      </p:sp>
      <p:pic>
        <p:nvPicPr>
          <p:cNvPr id="4" name="Picture 3" descr="SLIK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643182"/>
            <a:ext cx="4429156" cy="203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8"/>
          </a:xfrm>
        </p:spPr>
        <p:txBody>
          <a:bodyPr>
            <a:normAutofit lnSpcReduction="10000"/>
          </a:bodyPr>
          <a:lstStyle/>
          <a:p>
            <a:r>
              <a:rPr lang="sr-Latn-CS" sz="2800" smtClean="0"/>
              <a:t>Ako se omotači preklapaju, postoji presek krivih</a:t>
            </a:r>
            <a:endParaRPr lang="en-US" sz="2800" smtClean="0"/>
          </a:p>
          <a:p>
            <a:pPr>
              <a:buNone/>
            </a:pPr>
            <a:endParaRPr lang="en-US" sz="2800" smtClean="0"/>
          </a:p>
          <a:p>
            <a:r>
              <a:rPr lang="en-US" sz="2800" smtClean="0"/>
              <a:t>O</a:t>
            </a:r>
            <a:r>
              <a:rPr lang="sr-Latn-CS" sz="2800" smtClean="0"/>
              <a:t>motače</a:t>
            </a:r>
            <a:r>
              <a:rPr lang="en-US" sz="2800" smtClean="0"/>
              <a:t> </a:t>
            </a:r>
            <a:r>
              <a:rPr lang="sr-Latn-CS" sz="2800" smtClean="0"/>
              <a:t>obe</a:t>
            </a:r>
            <a:r>
              <a:rPr lang="en-US" sz="2800" smtClean="0"/>
              <a:t> </a:t>
            </a:r>
            <a:r>
              <a:rPr lang="sr-Latn-CS" sz="2800" smtClean="0"/>
              <a:t>krive</a:t>
            </a:r>
            <a:r>
              <a:rPr lang="en-US" sz="2800" smtClean="0"/>
              <a:t> </a:t>
            </a:r>
            <a:r>
              <a:rPr lang="sr-Latn-CS" sz="2800" smtClean="0"/>
              <a:t>delimo</a:t>
            </a:r>
            <a:r>
              <a:rPr lang="en-US" sz="2800" smtClean="0"/>
              <a:t> </a:t>
            </a:r>
            <a:r>
              <a:rPr lang="sr-Latn-CS" sz="2800" smtClean="0"/>
              <a:t>algoritmom</a:t>
            </a:r>
            <a:r>
              <a:rPr lang="en-US" sz="2800" smtClean="0"/>
              <a:t> Bézier-ove </a:t>
            </a:r>
            <a:r>
              <a:rPr lang="sr-Latn-CS" sz="2800" smtClean="0"/>
              <a:t>podele</a:t>
            </a:r>
            <a:r>
              <a:rPr lang="en-US" sz="2800" smtClean="0"/>
              <a:t> </a:t>
            </a:r>
            <a:r>
              <a:rPr lang="sr-Latn-CS" sz="2800" smtClean="0"/>
              <a:t>na dva dela</a:t>
            </a:r>
            <a:r>
              <a:rPr lang="en-US" sz="2800" smtClean="0"/>
              <a:t>, </a:t>
            </a:r>
            <a:r>
              <a:rPr lang="sr-Latn-CS" sz="2800" smtClean="0"/>
              <a:t>upoređujemo</a:t>
            </a:r>
            <a:r>
              <a:rPr lang="en-US" sz="2800" smtClean="0"/>
              <a:t> </a:t>
            </a:r>
            <a:r>
              <a:rPr lang="sr-Latn-CS" sz="2800" smtClean="0"/>
              <a:t>delove međusobno</a:t>
            </a:r>
            <a:r>
              <a:rPr lang="en-US" sz="2800" smtClean="0"/>
              <a:t> </a:t>
            </a:r>
            <a:r>
              <a:rPr lang="sr-Latn-CS" sz="2800" smtClean="0"/>
              <a:t>i odbacujemo</a:t>
            </a:r>
            <a:r>
              <a:rPr lang="en-US" sz="2800" smtClean="0"/>
              <a:t> </a:t>
            </a:r>
            <a:r>
              <a:rPr lang="sr-Latn-CS" sz="2800" smtClean="0"/>
              <a:t>delove</a:t>
            </a:r>
            <a:r>
              <a:rPr lang="en-US" sz="2800" smtClean="0"/>
              <a:t> </a:t>
            </a:r>
            <a:r>
              <a:rPr lang="sr-Latn-CS" sz="2800" smtClean="0"/>
              <a:t>u</a:t>
            </a:r>
            <a:r>
              <a:rPr lang="en-US" sz="2800" smtClean="0"/>
              <a:t> </a:t>
            </a:r>
            <a:r>
              <a:rPr lang="sr-Latn-CS" sz="2800" smtClean="0"/>
              <a:t>kojima ne postoji presek.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O</a:t>
            </a:r>
            <a:r>
              <a:rPr lang="sr-Latn-CS" sz="2800" smtClean="0"/>
              <a:t>vo </a:t>
            </a:r>
            <a:r>
              <a:rPr lang="en-US" sz="2800" smtClean="0"/>
              <a:t> </a:t>
            </a:r>
            <a:r>
              <a:rPr lang="sr-Latn-CS" sz="2800" smtClean="0"/>
              <a:t>radimo </a:t>
            </a:r>
            <a:r>
              <a:rPr lang="en-US" sz="2800" smtClean="0"/>
              <a:t> </a:t>
            </a:r>
            <a:r>
              <a:rPr lang="sr-Latn-CS" sz="2800" smtClean="0"/>
              <a:t>sve</a:t>
            </a:r>
            <a:r>
              <a:rPr lang="en-US" sz="2800" smtClean="0"/>
              <a:t> </a:t>
            </a:r>
            <a:r>
              <a:rPr lang="sr-Latn-CS" sz="2800" smtClean="0"/>
              <a:t> dok</a:t>
            </a:r>
            <a:r>
              <a:rPr lang="en-US" sz="2800" smtClean="0"/>
              <a:t> </a:t>
            </a:r>
            <a:r>
              <a:rPr lang="sr-Latn-CS" sz="2800" smtClean="0"/>
              <a:t>ne </a:t>
            </a:r>
            <a:r>
              <a:rPr lang="en-US" sz="2800" smtClean="0"/>
              <a:t> </a:t>
            </a:r>
            <a:r>
              <a:rPr lang="sr-Latn-CS" sz="2800" smtClean="0"/>
              <a:t>dodje</a:t>
            </a:r>
            <a:r>
              <a:rPr lang="en-US" sz="2800" smtClean="0"/>
              <a:t> </a:t>
            </a:r>
            <a:r>
              <a:rPr lang="sr-Latn-CS" sz="2800" smtClean="0"/>
              <a:t>do</a:t>
            </a:r>
            <a:r>
              <a:rPr lang="en-US" sz="2800" smtClean="0"/>
              <a:t> </a:t>
            </a:r>
            <a:r>
              <a:rPr lang="sr-Latn-CS" sz="2800" smtClean="0"/>
              <a:t>toga</a:t>
            </a:r>
            <a:r>
              <a:rPr lang="en-US" sz="2800" smtClean="0"/>
              <a:t> </a:t>
            </a:r>
            <a:r>
              <a:rPr lang="sr-Latn-CS" sz="2800" smtClean="0"/>
              <a:t>da</a:t>
            </a:r>
            <a:r>
              <a:rPr lang="en-US" sz="2800" smtClean="0"/>
              <a:t> </a:t>
            </a:r>
            <a:r>
              <a:rPr lang="sr-Latn-CS" sz="2800" smtClean="0"/>
              <a:t>krive</a:t>
            </a:r>
            <a:r>
              <a:rPr lang="en-US" sz="2800" smtClean="0"/>
              <a:t> </a:t>
            </a:r>
            <a:r>
              <a:rPr lang="sr-Latn-CS" sz="2800" smtClean="0"/>
              <a:t>možemo</a:t>
            </a:r>
            <a:r>
              <a:rPr lang="en-US" sz="2800" smtClean="0"/>
              <a:t> </a:t>
            </a:r>
            <a:r>
              <a:rPr lang="sr-Latn-CS" sz="2800" smtClean="0"/>
              <a:t>aproksimirati </a:t>
            </a:r>
            <a:r>
              <a:rPr lang="en-US" sz="2800" smtClean="0"/>
              <a:t> </a:t>
            </a:r>
            <a:r>
              <a:rPr lang="sr-Latn-CS" sz="2800" smtClean="0"/>
              <a:t>linijom</a:t>
            </a:r>
            <a:r>
              <a:rPr lang="en-US" sz="2800" smtClean="0"/>
              <a:t> </a:t>
            </a:r>
            <a:r>
              <a:rPr lang="sr-Latn-CS" sz="2800" smtClean="0"/>
              <a:t>do tolerancije</a:t>
            </a:r>
            <a:r>
              <a:rPr lang="en-US" sz="2800" smtClean="0"/>
              <a:t> </a:t>
            </a:r>
            <a:r>
              <a:rPr lang="sr-Latn-CS" sz="2800" smtClean="0"/>
              <a:t>epsilon.</a:t>
            </a:r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P</a:t>
            </a:r>
            <a:r>
              <a:rPr lang="sr-Latn-CS" sz="2800" smtClean="0"/>
              <a:t>resek krivih je presek aproksimiranih linija</a:t>
            </a:r>
            <a:endParaRPr lang="en-US" sz="2800" smtClean="0"/>
          </a:p>
          <a:p>
            <a:pPr algn="just"/>
            <a:endParaRPr lang="en-US" sz="2800" smtClean="0"/>
          </a:p>
        </p:txBody>
      </p:sp>
      <p:pic>
        <p:nvPicPr>
          <p:cNvPr id="6" name="Picture 5" descr="SLIK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4572008"/>
            <a:ext cx="4929190" cy="206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338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MATEMATIČKI FAKULTET, UNIVERZITET U BEOGRADU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Sava</cp:lastModifiedBy>
  <cp:revision>81</cp:revision>
  <dcterms:created xsi:type="dcterms:W3CDTF">2010-01-11T18:57:21Z</dcterms:created>
  <dcterms:modified xsi:type="dcterms:W3CDTF">2011-01-14T16:32:21Z</dcterms:modified>
</cp:coreProperties>
</file>